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</p:sldIdLst>
  <p:sldSz cx="12192000" cy="6858000"/>
  <p:notesSz cx="6858000" cy="91440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32" y="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A4DD7-6B8E-4E8F-8B58-723D2DE32C42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D7CD-9C64-4A6F-84B5-8E6EBC9F0C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668" y="4863395"/>
            <a:ext cx="10748433" cy="474489"/>
          </a:xfrm>
          <a:prstGeom prst="rect">
            <a:avLst/>
          </a:prstGeom>
        </p:spPr>
        <p:txBody>
          <a:bodyPr lIns="0">
            <a:spAutoFit/>
          </a:bodyPr>
          <a:lstStyle>
            <a:lvl1pPr>
              <a:defRPr/>
            </a:lvl1pPr>
          </a:lstStyle>
          <a:p>
            <a:pPr lvl="0"/>
            <a:r>
              <a:rPr lang="de-DE" altLang="de-DE" noProof="0" smtClean="0"/>
              <a:t>Titelmasterformat durch Klicken bearbeiten</a:t>
            </a:r>
            <a:endParaRPr lang="de-DE" altLang="de-DE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9668" y="5659438"/>
            <a:ext cx="10748433" cy="279400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  <a:endParaRPr lang="de-DE" altLang="de-DE" noProof="0" dirty="0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719668" y="6135688"/>
            <a:ext cx="1074843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800"/>
          </a:p>
        </p:txBody>
      </p:sp>
      <p:pic>
        <p:nvPicPr>
          <p:cNvPr id="6" name="Picture 9" descr="TU_Logo_lang_RGB_rot_PPT-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514" y="539750"/>
            <a:ext cx="2160587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Präsentationstitel Blindtext Lorem ipsum dolores | Prof. Dr. Ina Schieferdecker | Anlass der Präsentation</a:t>
            </a:r>
            <a:endParaRPr lang="de-DE" b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9FA5E080-E382-49DC-AC06-0B2154DFB32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832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19668" y="1557338"/>
            <a:ext cx="10748433" cy="446404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719667" y="6372225"/>
            <a:ext cx="10129308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| Prof. Dr. Ina Schieferdecker | Anlass der Präsentation</a:t>
            </a:r>
            <a:endParaRPr lang="de-DE" b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Seite </a:t>
            </a:r>
            <a:fld id="{9FA5E080-E382-49DC-AC06-0B2154DFB32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719667" y="269875"/>
            <a:ext cx="1075478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19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82052" y="1557338"/>
            <a:ext cx="2686049" cy="4433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19667" y="1557338"/>
            <a:ext cx="7859184" cy="443388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719667" y="6372225"/>
            <a:ext cx="10129308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| Prof. Dr. Ina Schieferdecker | Anlass der Präsentation</a:t>
            </a:r>
            <a:endParaRPr lang="de-DE" b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Seite </a:t>
            </a:r>
            <a:fld id="{9FA5E080-E382-49DC-AC06-0B2154DFB32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49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9668" y="1557338"/>
            <a:ext cx="10748433" cy="446404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719667" y="6372225"/>
            <a:ext cx="10129308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| Prof. Dr. Ina Schieferdecker | Anlass der Präsentation</a:t>
            </a:r>
            <a:endParaRPr lang="de-DE" b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Seite </a:t>
            </a:r>
            <a:fld id="{9FA5E080-E382-49DC-AC06-0B2154DFB32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44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667" y="4406901"/>
            <a:ext cx="10754784" cy="1362075"/>
          </a:xfrm>
          <a:prstGeom prst="rect">
            <a:avLst/>
          </a:prstGeo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19667" y="2906713"/>
            <a:ext cx="10754784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719667" y="6372225"/>
            <a:ext cx="10129308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| Prof. Dr. Ina Schieferdecker | Anlass der Präsentation</a:t>
            </a:r>
            <a:endParaRPr lang="de-DE" b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Seite </a:t>
            </a:r>
            <a:fld id="{9FA5E080-E382-49DC-AC06-0B2154DFB32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036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719667" y="6372225"/>
            <a:ext cx="10129308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| Prof. Dr. Ina Schieferdecker | Anlass der Präsentation</a:t>
            </a:r>
            <a:endParaRPr lang="de-DE" b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Seite </a:t>
            </a:r>
            <a:fld id="{9FA5E080-E382-49DC-AC06-0B2154DFB32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half" idx="2"/>
          </p:nvPr>
        </p:nvSpPr>
        <p:spPr>
          <a:xfrm>
            <a:off x="719667" y="1556793"/>
            <a:ext cx="5184312" cy="446449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Inhaltsplatzhalter 5"/>
          <p:cNvSpPr>
            <a:spLocks noGrp="1"/>
          </p:cNvSpPr>
          <p:nvPr>
            <p:ph sz="quarter" idx="4"/>
          </p:nvPr>
        </p:nvSpPr>
        <p:spPr>
          <a:xfrm>
            <a:off x="6288845" y="1556793"/>
            <a:ext cx="5184000" cy="446449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3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19667" y="1557338"/>
            <a:ext cx="5184312" cy="60151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19667" y="2174876"/>
            <a:ext cx="5184312" cy="384641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88845" y="1557338"/>
            <a:ext cx="5184000" cy="60151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88845" y="2174876"/>
            <a:ext cx="5184000" cy="384641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>
          <a:xfrm>
            <a:off x="719667" y="6372225"/>
            <a:ext cx="10129308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| Prof. Dr. Ina Schieferdecker | Anlass der Präsentation</a:t>
            </a:r>
            <a:endParaRPr lang="de-DE" b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Seite </a:t>
            </a:r>
            <a:fld id="{9FA5E080-E382-49DC-AC06-0B2154DFB32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07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719667" y="6372225"/>
            <a:ext cx="10129308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| Prof. Dr. Ina Schieferdecker | Anlass der Präsentation</a:t>
            </a: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Seite </a:t>
            </a:r>
            <a:fld id="{9FA5E080-E382-49DC-AC06-0B2154DFB32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06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719667" y="6372225"/>
            <a:ext cx="10129308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| Prof. Dr. Ina Schieferdecker | Anlass der Präsentation</a:t>
            </a:r>
            <a:endParaRPr lang="de-DE" b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Seite </a:t>
            </a:r>
            <a:fld id="{9FA5E080-E382-49DC-AC06-0B2154DFB32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34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6800" y="273051"/>
            <a:ext cx="6597651" cy="574823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19667" y="1557338"/>
            <a:ext cx="4011084" cy="44847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719667" y="6372225"/>
            <a:ext cx="10129308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| Prof. Dr. Ina Schieferdecker | Anlass der Präsentation</a:t>
            </a:r>
            <a:endParaRPr lang="de-DE" b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Seite </a:t>
            </a:r>
            <a:fld id="{9FA5E080-E382-49DC-AC06-0B2154DFB32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719667" y="274638"/>
            <a:ext cx="4034367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705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719667" y="6372225"/>
            <a:ext cx="10129308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Präsentationstitel Blindtext Lorem ipsum dolores | Prof. Dr. Ina Schieferdecker | Anlass der Präsentation</a:t>
            </a:r>
            <a:endParaRPr lang="de-DE" b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Seite </a:t>
            </a:r>
            <a:fld id="{9FA5E080-E382-49DC-AC06-0B2154DFB32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2351584" y="4869160"/>
            <a:ext cx="7392821" cy="42292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58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668" y="1557338"/>
            <a:ext cx="10748433" cy="4464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667" y="6557963"/>
            <a:ext cx="1012930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9FA5E080-E382-49DC-AC06-0B2154DFB322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719667" y="274638"/>
            <a:ext cx="10754784" cy="1143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667" y="6372225"/>
            <a:ext cx="1012930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r>
              <a:rPr lang="de-DE"/>
              <a:t>Präsentationstitel Blindtext Lorem ipsum dolores | Prof. Dr. Ina Schieferdecker | Anlass der Präsentation</a:t>
            </a:r>
            <a:endParaRPr lang="de-DE" dirty="0"/>
          </a:p>
        </p:txBody>
      </p:sp>
      <p:pic>
        <p:nvPicPr>
          <p:cNvPr id="9" name="Picture 7" descr="TU_Logo_lang_RGB_rot_PPT-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676" y="539750"/>
            <a:ext cx="1368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fik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951" y="6276975"/>
            <a:ext cx="5715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87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784225" indent="-2444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rgbClr val="000000"/>
          </a:solidFill>
          <a:latin typeface="+mn-lt"/>
        </a:defRPr>
      </a:lvl2pPr>
      <a:lvl3pPr marL="1192213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292" userDrawn="1">
          <p15:clr>
            <a:srgbClr val="F26B43"/>
          </p15:clr>
        </p15:guide>
        <p15:guide id="4" pos="6879" userDrawn="1">
          <p15:clr>
            <a:srgbClr val="F26B43"/>
          </p15:clr>
        </p15:guide>
        <p15:guide id="5" pos="683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668" y="4559682"/>
            <a:ext cx="10748433" cy="861774"/>
          </a:xfrm>
        </p:spPr>
        <p:txBody>
          <a:bodyPr/>
          <a:lstStyle/>
          <a:p>
            <a:r>
              <a:rPr lang="de-DE" dirty="0" smtClean="0"/>
              <a:t>Grundlagen des Software-Testens</a:t>
            </a:r>
            <a:br>
              <a:rPr lang="de-DE" dirty="0" smtClean="0"/>
            </a:br>
            <a:r>
              <a:rPr lang="de-DE" dirty="0" smtClean="0"/>
              <a:t>Lösungen zur Übung </a:t>
            </a:r>
            <a:r>
              <a:rPr lang="de-DE" dirty="0" smtClean="0"/>
              <a:t>#</a:t>
            </a:r>
            <a:r>
              <a:rPr lang="de-DE" dirty="0"/>
              <a:t>2</a:t>
            </a:r>
            <a:endParaRPr lang="de-DE" alt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Prof. Dr. Ina Schieferdecker, Theofanis Vassiliou-Gioles, Julia Martini</a:t>
            </a:r>
          </a:p>
          <a:p>
            <a:r>
              <a:rPr lang="en-US" altLang="de-DE" dirty="0" smtClean="0"/>
              <a:t>Quality Engineering of Open Distributed Systems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5743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/>
              <a:t>Sind keine </a:t>
            </a:r>
            <a:r>
              <a:rPr lang="de-DE" sz="1800" b="1" dirty="0" err="1">
                <a:latin typeface="Courier New"/>
                <a:cs typeface="Courier New"/>
              </a:rPr>
              <a:t>int</a:t>
            </a:r>
            <a:endParaRPr lang="de-DE" sz="1800" b="1" dirty="0">
              <a:latin typeface="Verdana"/>
              <a:cs typeface="Verdana"/>
            </a:endParaRPr>
          </a:p>
          <a:p>
            <a:pPr lvl="1"/>
            <a:r>
              <a:rPr lang="de-DE" sz="1800" b="1" dirty="0">
                <a:latin typeface="Verdana"/>
                <a:cs typeface="Verdana"/>
              </a:rPr>
              <a:t> </a:t>
            </a:r>
            <a:r>
              <a:rPr lang="de-DE" sz="1800" b="1" dirty="0">
                <a:latin typeface="Courier New"/>
                <a:cs typeface="Courier New"/>
              </a:rPr>
              <a:t>+49 30 12345-67</a:t>
            </a:r>
            <a:r>
              <a:rPr lang="de-DE" sz="1800" dirty="0">
                <a:latin typeface="Verdana"/>
                <a:cs typeface="Verdana"/>
              </a:rPr>
              <a:t> 		(DIN 5008)</a:t>
            </a:r>
          </a:p>
          <a:p>
            <a:pPr lvl="1"/>
            <a:r>
              <a:rPr lang="de-DE" sz="1800" b="1" dirty="0">
                <a:cs typeface="Verdana"/>
              </a:rPr>
              <a:t> </a:t>
            </a:r>
            <a:r>
              <a:rPr lang="de-DE" sz="1800" b="1" dirty="0">
                <a:latin typeface="Courier New"/>
                <a:cs typeface="Courier New"/>
              </a:rPr>
              <a:t>+49-30-1234567		</a:t>
            </a:r>
            <a:r>
              <a:rPr lang="de-DE" sz="1800" dirty="0">
                <a:latin typeface="Verdana"/>
                <a:cs typeface="Verdana"/>
              </a:rPr>
              <a:t>(URI konform)</a:t>
            </a:r>
          </a:p>
          <a:p>
            <a:pPr lvl="1"/>
            <a:r>
              <a:rPr lang="de-DE" sz="1800" b="1" dirty="0">
                <a:cs typeface="Verdana"/>
              </a:rPr>
              <a:t> </a:t>
            </a:r>
            <a:r>
              <a:rPr lang="de-DE" sz="1800" b="1" dirty="0">
                <a:latin typeface="Courier New"/>
                <a:cs typeface="Courier New"/>
              </a:rPr>
              <a:t>0049 (0)30 12345-67</a:t>
            </a:r>
            <a:r>
              <a:rPr lang="de-DE" sz="1800" dirty="0">
                <a:latin typeface="Verdana"/>
                <a:cs typeface="Verdana"/>
              </a:rPr>
              <a:t> 	</a:t>
            </a:r>
            <a:r>
              <a:rPr lang="de-DE" sz="1800" dirty="0" smtClean="0">
                <a:latin typeface="Verdana"/>
                <a:cs typeface="Verdana"/>
              </a:rPr>
              <a:t>	(</a:t>
            </a:r>
            <a:r>
              <a:rPr lang="de-DE" sz="1800" dirty="0">
                <a:latin typeface="Verdana"/>
                <a:cs typeface="Verdana"/>
              </a:rPr>
              <a:t>auch möglich)</a:t>
            </a:r>
          </a:p>
          <a:p>
            <a:pPr marL="0" indent="0">
              <a:buNone/>
            </a:pPr>
            <a:endParaRPr lang="de-DE" sz="2000" dirty="0"/>
          </a:p>
          <a:p>
            <a:r>
              <a:rPr lang="de-DE" sz="1800" dirty="0"/>
              <a:t>Besser: Felder mit 15 </a:t>
            </a:r>
            <a:r>
              <a:rPr lang="de-DE" sz="1800" b="1" dirty="0" err="1">
                <a:latin typeface="Courier New"/>
                <a:cs typeface="Courier New"/>
              </a:rPr>
              <a:t>char</a:t>
            </a:r>
            <a:endParaRPr lang="de-DE" sz="1800" dirty="0"/>
          </a:p>
          <a:p>
            <a:pPr lvl="1"/>
            <a:r>
              <a:rPr lang="de-DE" sz="1800" dirty="0"/>
              <a:t>Führende Nullen, bzw. </a:t>
            </a:r>
            <a:r>
              <a:rPr lang="de-DE" sz="1800" b="1" dirty="0"/>
              <a:t>+</a:t>
            </a:r>
            <a:r>
              <a:rPr lang="de-DE" sz="1800" dirty="0"/>
              <a:t> als Präfix</a:t>
            </a:r>
          </a:p>
          <a:p>
            <a:pPr lvl="1"/>
            <a:r>
              <a:rPr lang="de-DE" sz="1800" dirty="0"/>
              <a:t>Siehe ITU-T E.123 und E.164</a:t>
            </a:r>
          </a:p>
          <a:p>
            <a:endParaRPr lang="de-DE" sz="1800" dirty="0"/>
          </a:p>
          <a:p>
            <a:r>
              <a:rPr lang="de-DE" sz="1800" dirty="0"/>
              <a:t>Vorverarbeitung notwendig</a:t>
            </a:r>
          </a:p>
          <a:p>
            <a:pPr lvl="1"/>
            <a:r>
              <a:rPr lang="de-DE" sz="1800" dirty="0"/>
              <a:t>Normalisierung</a:t>
            </a:r>
          </a:p>
          <a:p>
            <a:pPr lvl="1"/>
            <a:r>
              <a:rPr lang="de-DE" sz="1800" dirty="0"/>
              <a:t>Verliert dann aber Informationen (Durchwahl)</a:t>
            </a:r>
            <a:endParaRPr lang="de-DE" sz="1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Telefonnummern</a:t>
            </a:r>
            <a:endParaRPr lang="de-DE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719667" y="6372225"/>
            <a:ext cx="10129308" cy="152400"/>
          </a:xfrm>
        </p:spPr>
        <p:txBody>
          <a:bodyPr/>
          <a:lstStyle/>
          <a:p>
            <a:r>
              <a:rPr lang="de-DE" altLang="de-DE" dirty="0" smtClean="0"/>
              <a:t>GDST </a:t>
            </a:r>
            <a:r>
              <a:rPr lang="de-DE" dirty="0" smtClean="0"/>
              <a:t>–</a:t>
            </a:r>
            <a:r>
              <a:rPr lang="de-DE" altLang="de-DE" dirty="0" smtClean="0"/>
              <a:t> Lsg. zur Übung </a:t>
            </a:r>
            <a:r>
              <a:rPr lang="de-DE" altLang="de-DE" dirty="0" smtClean="0"/>
              <a:t>#2  </a:t>
            </a:r>
            <a:r>
              <a:rPr lang="de-DE" altLang="de-DE" dirty="0" smtClean="0"/>
              <a:t>| Prof. Dr. Ina Schieferdecker, Theofanis Vassiliou-Gioles, Julia Martini </a:t>
            </a:r>
            <a:endParaRPr lang="de-DE" b="0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719667" y="6557963"/>
            <a:ext cx="10129308" cy="152400"/>
          </a:xfrm>
        </p:spPr>
        <p:txBody>
          <a:bodyPr/>
          <a:lstStyle/>
          <a:p>
            <a:r>
              <a:rPr lang="de-DE" dirty="0" smtClean="0"/>
              <a:t>Seite </a:t>
            </a:r>
            <a:r>
              <a:rPr lang="de-DE" dirty="0" smtClean="0"/>
              <a:t>10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172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 smtClean="0"/>
              <a:t>Sie befinden sich im Testlabor eines Navigationsgeräte-Herstellers und beobachten ein Team, das ein neues Navigationsgeräte-Modell auf einem Prüfstand zur Emulation von Fahrzeugbewegungen mit unterschiedlichen Interaktionsfolgen bedient und prüft.</a:t>
            </a:r>
          </a:p>
          <a:p>
            <a:r>
              <a:rPr lang="de-DE" sz="1800" dirty="0" smtClean="0"/>
              <a:t>In welchen Teststufen kann sich das beobachtete Team befinden? Begründen Sie Ihre Festlegung.</a:t>
            </a:r>
          </a:p>
          <a:p>
            <a:endParaRPr lang="de-DE" sz="1800" dirty="0" smtClean="0"/>
          </a:p>
          <a:p>
            <a:endParaRPr lang="de-DE" sz="1800" dirty="0" smtClean="0"/>
          </a:p>
          <a:p>
            <a:endParaRPr lang="de-DE" sz="1800" dirty="0" smtClean="0"/>
          </a:p>
          <a:p>
            <a:pPr algn="ctr"/>
            <a:r>
              <a:rPr lang="de-DE" sz="1800" b="1" dirty="0" smtClean="0"/>
              <a:t>Integrationstest oder Systemtest, aber weder</a:t>
            </a:r>
          </a:p>
          <a:p>
            <a:pPr algn="ctr"/>
            <a:r>
              <a:rPr lang="de-DE" sz="1800" b="1" dirty="0" smtClean="0"/>
              <a:t>Komponententest noch Abnahmetest</a:t>
            </a:r>
            <a:endParaRPr lang="de-DE" sz="1800" b="1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1)</a:t>
            </a:r>
            <a:endParaRPr lang="de-DE" dirty="0"/>
          </a:p>
        </p:txBody>
      </p:sp>
      <p:sp>
        <p:nvSpPr>
          <p:cNvPr id="11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719667" y="6372225"/>
            <a:ext cx="10129308" cy="152400"/>
          </a:xfrm>
        </p:spPr>
        <p:txBody>
          <a:bodyPr/>
          <a:lstStyle/>
          <a:p>
            <a:r>
              <a:rPr lang="de-DE" altLang="de-DE" dirty="0" smtClean="0"/>
              <a:t>GDST </a:t>
            </a:r>
            <a:r>
              <a:rPr lang="de-DE" dirty="0" smtClean="0"/>
              <a:t>–</a:t>
            </a:r>
            <a:r>
              <a:rPr lang="de-DE" altLang="de-DE" dirty="0" smtClean="0"/>
              <a:t> Lsg. zur Übung </a:t>
            </a:r>
            <a:r>
              <a:rPr lang="de-DE" altLang="de-DE" dirty="0" smtClean="0"/>
              <a:t>#2  </a:t>
            </a:r>
            <a:r>
              <a:rPr lang="de-DE" altLang="de-DE" dirty="0" smtClean="0"/>
              <a:t>| Prof. Dr. Ina Schieferdecker, Theofanis Vassiliou-Gioles, Julia Martini </a:t>
            </a:r>
            <a:endParaRPr lang="de-DE" b="0" dirty="0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719667" y="6557963"/>
            <a:ext cx="10129308" cy="152400"/>
          </a:xfrm>
        </p:spPr>
        <p:txBody>
          <a:bodyPr/>
          <a:lstStyle/>
          <a:p>
            <a:r>
              <a:rPr lang="de-DE" dirty="0" smtClean="0"/>
              <a:t>Seite 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9939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 smtClean="0"/>
              <a:t>Sie möchten Ihren Vorgesetzten/Ihre Vorgesetzte für Unterstützung für einen modernisierten Testprozess gewinnen, bei dem das Testen frühzeitig mit den Entwicklungsaktivitäten verzahnt wird.</a:t>
            </a:r>
          </a:p>
          <a:p>
            <a:endParaRPr lang="de-DE" sz="1800" dirty="0" smtClean="0"/>
          </a:p>
          <a:p>
            <a:r>
              <a:rPr lang="de-DE" sz="1800" dirty="0" smtClean="0"/>
              <a:t>Was schlagen Sie konkret für die Modernisierung eines bis dato auf dem Wasserfallmodell basierten Testprozesses vor? Bitte nennen Sie drei nötige Änderungen und erläutern diese kurz.</a:t>
            </a:r>
          </a:p>
          <a:p>
            <a:endParaRPr lang="de-DE" sz="1800" dirty="0" smtClean="0"/>
          </a:p>
          <a:p>
            <a:r>
              <a:rPr lang="de-DE" sz="1800" dirty="0" smtClean="0"/>
              <a:t>Welche Argumente würden Sie vorbringen, um Ihren Vorgesetzten/Ihre Vorgesetzte vom Zweck </a:t>
            </a:r>
            <a:r>
              <a:rPr lang="de-DE" sz="1800" smtClean="0"/>
              <a:t>der vorgeschlagenen </a:t>
            </a:r>
            <a:r>
              <a:rPr lang="de-DE" sz="1800" dirty="0" smtClean="0"/>
              <a:t>Änderungen zu überzeugen? Nennen Sie drei Argumente und erläutern diese kurz.</a:t>
            </a:r>
            <a:endParaRPr lang="de-DE" sz="1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2)</a:t>
            </a:r>
            <a:endParaRPr lang="de-DE" dirty="0"/>
          </a:p>
        </p:txBody>
      </p:sp>
      <p:sp>
        <p:nvSpPr>
          <p:cNvPr id="11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719667" y="6372225"/>
            <a:ext cx="10129308" cy="152400"/>
          </a:xfrm>
        </p:spPr>
        <p:txBody>
          <a:bodyPr/>
          <a:lstStyle/>
          <a:p>
            <a:r>
              <a:rPr lang="de-DE" altLang="de-DE" dirty="0" smtClean="0"/>
              <a:t>GDST </a:t>
            </a:r>
            <a:r>
              <a:rPr lang="de-DE" dirty="0" smtClean="0"/>
              <a:t>–</a:t>
            </a:r>
            <a:r>
              <a:rPr lang="de-DE" altLang="de-DE" dirty="0" smtClean="0"/>
              <a:t> Lsg. zur Übung </a:t>
            </a:r>
            <a:r>
              <a:rPr lang="de-DE" altLang="de-DE" dirty="0" smtClean="0"/>
              <a:t>#2  </a:t>
            </a:r>
            <a:r>
              <a:rPr lang="de-DE" altLang="de-DE" dirty="0" smtClean="0"/>
              <a:t>| Prof. Dr. Ina Schieferdecker, Theofanis Vassiliou-Gioles, Julia Martini </a:t>
            </a:r>
            <a:endParaRPr lang="de-DE" b="0" dirty="0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719667" y="6557963"/>
            <a:ext cx="10129308" cy="152400"/>
          </a:xfrm>
        </p:spPr>
        <p:txBody>
          <a:bodyPr/>
          <a:lstStyle/>
          <a:p>
            <a:r>
              <a:rPr lang="de-DE" dirty="0" smtClean="0"/>
              <a:t>Seite </a:t>
            </a:r>
            <a:r>
              <a:rPr lang="de-DE" dirty="0" smtClean="0"/>
              <a:t>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3931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 smtClean="0"/>
              <a:t>Tester begleiten die Anforderungs- und Entwurfsphase</a:t>
            </a:r>
          </a:p>
          <a:p>
            <a:pPr lvl="1"/>
            <a:r>
              <a:rPr lang="de-DE" sz="1800" dirty="0" smtClean="0"/>
              <a:t>Frühes Testen senkt Fehlerfolgekosten</a:t>
            </a:r>
          </a:p>
          <a:p>
            <a:pPr lvl="1"/>
            <a:r>
              <a:rPr lang="de-DE" sz="1800" dirty="0" smtClean="0"/>
              <a:t>Frühes Testen erlaubt einen zeitnahen kostengünstigen Fix in Anforderungs- bzw. Entwurfsspezifikationen</a:t>
            </a:r>
          </a:p>
          <a:p>
            <a:pPr lvl="1"/>
            <a:endParaRPr lang="de-DE" sz="1800" dirty="0" smtClean="0"/>
          </a:p>
          <a:p>
            <a:r>
              <a:rPr lang="de-DE" sz="1800" dirty="0" smtClean="0"/>
              <a:t>Tests werden parallel zur Software entwickelt</a:t>
            </a:r>
          </a:p>
          <a:p>
            <a:pPr lvl="1"/>
            <a:r>
              <a:rPr lang="de-DE" sz="1800" dirty="0" smtClean="0"/>
              <a:t>Tests stehen mit der Verfügbarkeit erster Software-Komponenten bereit</a:t>
            </a:r>
          </a:p>
          <a:p>
            <a:pPr lvl="1"/>
            <a:endParaRPr lang="de-DE" sz="1800" dirty="0" smtClean="0"/>
          </a:p>
          <a:p>
            <a:r>
              <a:rPr lang="de-DE" sz="1800" dirty="0" smtClean="0"/>
              <a:t>Tests werden iterativ bei Verfügbarkeit erster Komponenten realisiert</a:t>
            </a:r>
          </a:p>
          <a:p>
            <a:pPr lvl="1"/>
            <a:r>
              <a:rPr lang="de-DE" sz="1800" dirty="0" smtClean="0"/>
              <a:t>Tester arbeiten sich zeitnah in die zu entwickelnde Software und die genutzten Technologien ein</a:t>
            </a:r>
            <a:endParaRPr lang="de-DE" sz="1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Aufgabe 2) Vorschläge und Argumente</a:t>
            </a:r>
            <a:endParaRPr lang="de-DE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719667" y="6372225"/>
            <a:ext cx="10129308" cy="152400"/>
          </a:xfrm>
        </p:spPr>
        <p:txBody>
          <a:bodyPr/>
          <a:lstStyle/>
          <a:p>
            <a:r>
              <a:rPr lang="de-DE" altLang="de-DE" dirty="0" smtClean="0"/>
              <a:t>GDST </a:t>
            </a:r>
            <a:r>
              <a:rPr lang="de-DE" dirty="0" smtClean="0"/>
              <a:t>–</a:t>
            </a:r>
            <a:r>
              <a:rPr lang="de-DE" altLang="de-DE" dirty="0" smtClean="0"/>
              <a:t> Lsg. zur Übung </a:t>
            </a:r>
            <a:r>
              <a:rPr lang="de-DE" altLang="de-DE" dirty="0" smtClean="0"/>
              <a:t>#2  </a:t>
            </a:r>
            <a:r>
              <a:rPr lang="de-DE" altLang="de-DE" dirty="0" smtClean="0"/>
              <a:t>| Prof. Dr. Ina Schieferdecker, Theofanis Vassiliou-Gioles, Julia Martini </a:t>
            </a:r>
            <a:endParaRPr lang="de-DE" b="0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719667" y="6557963"/>
            <a:ext cx="10129308" cy="152400"/>
          </a:xfrm>
        </p:spPr>
        <p:txBody>
          <a:bodyPr/>
          <a:lstStyle/>
          <a:p>
            <a:r>
              <a:rPr lang="de-DE" dirty="0" smtClean="0"/>
              <a:t>Seite </a:t>
            </a:r>
            <a:r>
              <a:rPr lang="de-DE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53249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Aufgabe 3) Komponententest</a:t>
            </a:r>
            <a:endParaRPr lang="de-DE" dirty="0"/>
          </a:p>
        </p:txBody>
      </p:sp>
      <p:pic>
        <p:nvPicPr>
          <p:cNvPr id="8" name="Bild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8762" y="2043077"/>
            <a:ext cx="3309714" cy="3492572"/>
          </a:xfrm>
          <a:prstGeom prst="rect">
            <a:avLst/>
          </a:prstGeom>
        </p:spPr>
      </p:pic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719667" y="6372225"/>
            <a:ext cx="10129308" cy="152400"/>
          </a:xfrm>
        </p:spPr>
        <p:txBody>
          <a:bodyPr/>
          <a:lstStyle/>
          <a:p>
            <a:r>
              <a:rPr lang="de-DE" altLang="de-DE" dirty="0" smtClean="0"/>
              <a:t>GDST </a:t>
            </a:r>
            <a:r>
              <a:rPr lang="de-DE" dirty="0" smtClean="0"/>
              <a:t>–</a:t>
            </a:r>
            <a:r>
              <a:rPr lang="de-DE" altLang="de-DE" dirty="0" smtClean="0"/>
              <a:t> Lsg. zur Übung </a:t>
            </a:r>
            <a:r>
              <a:rPr lang="de-DE" altLang="de-DE" dirty="0" smtClean="0"/>
              <a:t>#2  </a:t>
            </a:r>
            <a:r>
              <a:rPr lang="de-DE" altLang="de-DE" dirty="0" smtClean="0"/>
              <a:t>| Prof. Dr. Ina Schieferdecker, Theofanis Vassiliou-Gioles, Julia Martini </a:t>
            </a:r>
            <a:endParaRPr lang="de-DE" b="0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719667" y="6557963"/>
            <a:ext cx="10129308" cy="152400"/>
          </a:xfrm>
        </p:spPr>
        <p:txBody>
          <a:bodyPr/>
          <a:lstStyle/>
          <a:p>
            <a:r>
              <a:rPr lang="de-DE" dirty="0" smtClean="0"/>
              <a:t>Seite </a:t>
            </a:r>
            <a:r>
              <a:rPr lang="de-DE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4870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Aufgabe 3) Integrationstest</a:t>
            </a:r>
            <a:endParaRPr lang="de-DE" dirty="0"/>
          </a:p>
        </p:txBody>
      </p:sp>
      <p:pic>
        <p:nvPicPr>
          <p:cNvPr id="8" name="Bil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8190" y="1659077"/>
            <a:ext cx="4150857" cy="4260572"/>
          </a:xfrm>
          <a:prstGeom prst="rect">
            <a:avLst/>
          </a:prstGeom>
        </p:spPr>
      </p:pic>
      <p:sp>
        <p:nvSpPr>
          <p:cNvPr id="9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719667" y="6372225"/>
            <a:ext cx="10129308" cy="152400"/>
          </a:xfrm>
        </p:spPr>
        <p:txBody>
          <a:bodyPr/>
          <a:lstStyle/>
          <a:p>
            <a:r>
              <a:rPr lang="de-DE" altLang="de-DE" dirty="0" smtClean="0"/>
              <a:t>GDST </a:t>
            </a:r>
            <a:r>
              <a:rPr lang="de-DE" dirty="0" smtClean="0"/>
              <a:t>–</a:t>
            </a:r>
            <a:r>
              <a:rPr lang="de-DE" altLang="de-DE" dirty="0" smtClean="0"/>
              <a:t> Lsg. zur Übung </a:t>
            </a:r>
            <a:r>
              <a:rPr lang="de-DE" altLang="de-DE" dirty="0" smtClean="0"/>
              <a:t>#2  </a:t>
            </a:r>
            <a:r>
              <a:rPr lang="de-DE" altLang="de-DE" dirty="0" smtClean="0"/>
              <a:t>| Prof. Dr. Ina Schieferdecker, Theofanis Vassiliou-Gioles, Julia Martini </a:t>
            </a:r>
            <a:endParaRPr lang="de-DE" b="0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719667" y="6557963"/>
            <a:ext cx="10129308" cy="152400"/>
          </a:xfrm>
        </p:spPr>
        <p:txBody>
          <a:bodyPr/>
          <a:lstStyle/>
          <a:p>
            <a:r>
              <a:rPr lang="de-DE" dirty="0" smtClean="0"/>
              <a:t>Seite </a:t>
            </a:r>
            <a:r>
              <a:rPr lang="de-DE" dirty="0" smtClean="0"/>
              <a:t>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883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/>
              <a:t>Testen Sie im Rahmen eines Komponententests der Klasse </a:t>
            </a:r>
            <a:r>
              <a:rPr lang="de-DE" sz="1800" dirty="0" err="1"/>
              <a:t>AddressBookControllerImpl</a:t>
            </a:r>
            <a:r>
              <a:rPr lang="de-DE" sz="1800" dirty="0"/>
              <a:t> Die Methode </a:t>
            </a:r>
            <a:r>
              <a:rPr lang="de-DE" sz="1800" dirty="0" err="1">
                <a:latin typeface="Lucida Sans Typewriter"/>
                <a:cs typeface="Lucida Sans Typewriter"/>
              </a:rPr>
              <a:t>add</a:t>
            </a:r>
            <a:r>
              <a:rPr lang="de-DE" sz="1800" dirty="0">
                <a:latin typeface="Lucida Sans Typewriter"/>
                <a:cs typeface="Lucida Sans Typewriter"/>
              </a:rPr>
              <a:t>(...)</a:t>
            </a:r>
            <a:r>
              <a:rPr lang="de-DE" sz="1800" dirty="0"/>
              <a:t>. </a:t>
            </a:r>
          </a:p>
          <a:p>
            <a:pPr lvl="1"/>
            <a:r>
              <a:rPr lang="de-DE" sz="1800" dirty="0"/>
              <a:t>Schreiben Sie für die Model und View Komponenten Mock-</a:t>
            </a:r>
            <a:r>
              <a:rPr lang="de-DE" sz="1800" dirty="0" err="1"/>
              <a:t>Up</a:t>
            </a:r>
            <a:r>
              <a:rPr lang="de-DE" sz="1800" dirty="0"/>
              <a:t> Klassen und verwenden Sie dies im Komponententest. </a:t>
            </a:r>
          </a:p>
          <a:p>
            <a:pPr lvl="1"/>
            <a:r>
              <a:rPr lang="de-DE" sz="1800" dirty="0"/>
              <a:t>Testen Sie gründlich - es sind Fehler zu finden!</a:t>
            </a:r>
          </a:p>
          <a:p>
            <a:pPr lvl="2"/>
            <a:endParaRPr lang="de-DE" sz="1800" dirty="0"/>
          </a:p>
          <a:p>
            <a:pPr marL="0" indent="0">
              <a:buNone/>
            </a:pPr>
            <a:r>
              <a:rPr lang="de-DE" sz="1800" b="1" u="sng" dirty="0"/>
              <a:t>Fehlerfälle:</a:t>
            </a:r>
          </a:p>
          <a:p>
            <a:r>
              <a:rPr lang="de-DE" sz="1800" dirty="0"/>
              <a:t>Beide Parameter </a:t>
            </a:r>
            <a:r>
              <a:rPr lang="de-DE" sz="1800" dirty="0" err="1">
                <a:latin typeface="Lucida Sans Typewriter"/>
                <a:cs typeface="Lucida Sans Typewriter"/>
              </a:rPr>
              <a:t>PhoneContactInformation</a:t>
            </a:r>
            <a:r>
              <a:rPr lang="de-DE" sz="1800" dirty="0"/>
              <a:t> und </a:t>
            </a:r>
            <a:r>
              <a:rPr lang="de-DE" sz="1800" dirty="0" err="1">
                <a:latin typeface="Lucida Sans Typewriter"/>
                <a:cs typeface="Lucida Sans Typewriter"/>
              </a:rPr>
              <a:t>EmailContactInformation</a:t>
            </a:r>
            <a:r>
              <a:rPr lang="de-DE" sz="1800" dirty="0"/>
              <a:t> sind bei Aufruf auf </a:t>
            </a:r>
            <a:r>
              <a:rPr lang="de-DE" sz="1800" dirty="0">
                <a:latin typeface="Lucida Sans Typewriter"/>
                <a:cs typeface="Lucida Sans Typewriter"/>
              </a:rPr>
              <a:t>null</a:t>
            </a:r>
            <a:r>
              <a:rPr lang="de-DE" sz="1800" dirty="0"/>
              <a:t> gesetzt</a:t>
            </a:r>
          </a:p>
          <a:p>
            <a:pPr lvl="1"/>
            <a:r>
              <a:rPr lang="de-DE" sz="1800" dirty="0"/>
              <a:t>Es wird keine </a:t>
            </a:r>
            <a:r>
              <a:rPr lang="de-DE" sz="1800" dirty="0" err="1">
                <a:latin typeface="Lucida Sans Typewriter"/>
                <a:cs typeface="Lucida Sans Typewriter"/>
              </a:rPr>
              <a:t>ParameterException</a:t>
            </a:r>
            <a:r>
              <a:rPr lang="de-DE" sz="1800" dirty="0"/>
              <a:t> geworfen</a:t>
            </a:r>
          </a:p>
          <a:p>
            <a:pPr lvl="2"/>
            <a:endParaRPr lang="de-DE" sz="1800" dirty="0"/>
          </a:p>
          <a:p>
            <a:r>
              <a:rPr lang="de-DE" sz="1800" dirty="0"/>
              <a:t>Der </a:t>
            </a:r>
            <a:r>
              <a:rPr lang="de-DE" sz="1800" dirty="0" err="1">
                <a:latin typeface="Lucida Sans Typewriter"/>
                <a:cs typeface="Lucida Sans Typewriter"/>
              </a:rPr>
              <a:t>gender</a:t>
            </a:r>
            <a:r>
              <a:rPr lang="de-DE" sz="1800" dirty="0"/>
              <a:t> Parameter ist </a:t>
            </a:r>
            <a:r>
              <a:rPr lang="de-DE" sz="1800" dirty="0">
                <a:latin typeface="Lucida Sans Typewriter"/>
                <a:cs typeface="Lucida Sans Typewriter"/>
              </a:rPr>
              <a:t>null</a:t>
            </a:r>
          </a:p>
          <a:p>
            <a:pPr lvl="1"/>
            <a:r>
              <a:rPr lang="de-DE" sz="1800" dirty="0"/>
              <a:t>Es kommt zu einer </a:t>
            </a:r>
            <a:r>
              <a:rPr lang="de-DE" sz="1800" dirty="0" err="1">
                <a:latin typeface="Lucida Sans Typewriter"/>
                <a:cs typeface="Lucida Sans Typewriter"/>
              </a:rPr>
              <a:t>NullPointerException</a:t>
            </a:r>
            <a:r>
              <a:rPr lang="de-DE" sz="1800" dirty="0"/>
              <a:t> in der Methode</a:t>
            </a:r>
          </a:p>
          <a:p>
            <a:pPr lvl="2"/>
            <a:endParaRPr lang="de-DE" sz="1800" dirty="0"/>
          </a:p>
          <a:p>
            <a:r>
              <a:rPr lang="de-DE" sz="1800" dirty="0"/>
              <a:t>Es wird keine </a:t>
            </a:r>
            <a:r>
              <a:rPr lang="de-DE" sz="1800" dirty="0" err="1">
                <a:latin typeface="Lucida Sans Typewriter"/>
                <a:cs typeface="Lucida Sans Typewriter"/>
              </a:rPr>
              <a:t>SizeLimitReachedExeption</a:t>
            </a:r>
            <a:r>
              <a:rPr lang="de-DE" sz="1800" dirty="0"/>
              <a:t> geworfen, wenn das </a:t>
            </a:r>
            <a:r>
              <a:rPr lang="de-DE" sz="1800" dirty="0" err="1">
                <a:latin typeface="Lucida Sans Typewriter"/>
                <a:cs typeface="Lucida Sans Typewriter"/>
              </a:rPr>
              <a:t>AddressBook</a:t>
            </a:r>
            <a:r>
              <a:rPr lang="de-DE" sz="1800" dirty="0"/>
              <a:t> voll </a:t>
            </a:r>
            <a:r>
              <a:rPr lang="de-DE" sz="1800" dirty="0" smtClean="0"/>
              <a:t>ist</a:t>
            </a:r>
            <a:endParaRPr lang="de-DE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Aufgabe 3a)</a:t>
            </a:r>
            <a:endParaRPr lang="de-DE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719667" y="6372225"/>
            <a:ext cx="10129308" cy="152400"/>
          </a:xfrm>
        </p:spPr>
        <p:txBody>
          <a:bodyPr/>
          <a:lstStyle/>
          <a:p>
            <a:r>
              <a:rPr lang="de-DE" altLang="de-DE" dirty="0" smtClean="0"/>
              <a:t>GDST </a:t>
            </a:r>
            <a:r>
              <a:rPr lang="de-DE" dirty="0" smtClean="0"/>
              <a:t>–</a:t>
            </a:r>
            <a:r>
              <a:rPr lang="de-DE" altLang="de-DE" dirty="0" smtClean="0"/>
              <a:t> Lsg. zur Übung </a:t>
            </a:r>
            <a:r>
              <a:rPr lang="de-DE" altLang="de-DE" dirty="0" smtClean="0"/>
              <a:t>#2  </a:t>
            </a:r>
            <a:r>
              <a:rPr lang="de-DE" altLang="de-DE" dirty="0" smtClean="0"/>
              <a:t>| Prof. Dr. Ina Schieferdecker, Theofanis Vassiliou-Gioles, Julia Martini </a:t>
            </a:r>
            <a:endParaRPr lang="de-DE" b="0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719667" y="6557963"/>
            <a:ext cx="10129308" cy="152400"/>
          </a:xfrm>
        </p:spPr>
        <p:txBody>
          <a:bodyPr/>
          <a:lstStyle/>
          <a:p>
            <a:r>
              <a:rPr lang="de-DE" dirty="0" smtClean="0"/>
              <a:t>Seite </a:t>
            </a:r>
            <a:r>
              <a:rPr lang="de-DE" dirty="0" smtClean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5531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/>
              <a:t>Programmieren Sie einen Integrationstest für </a:t>
            </a:r>
            <a:r>
              <a:rPr lang="de-DE" sz="1800" dirty="0" err="1"/>
              <a:t>AddressBookModel</a:t>
            </a:r>
            <a:r>
              <a:rPr lang="de-DE" sz="1800" dirty="0"/>
              <a:t> und </a:t>
            </a:r>
            <a:r>
              <a:rPr lang="de-DE" sz="1800" dirty="0" err="1"/>
              <a:t>AddressBookController</a:t>
            </a:r>
            <a:r>
              <a:rPr lang="de-DE" sz="1800" dirty="0"/>
              <a:t>.</a:t>
            </a:r>
          </a:p>
          <a:p>
            <a:pPr lvl="1"/>
            <a:r>
              <a:rPr lang="de-DE" sz="1800" dirty="0"/>
              <a:t>Testen Sie ob die Methoden des </a:t>
            </a:r>
            <a:r>
              <a:rPr lang="de-DE" sz="1800" dirty="0" err="1"/>
              <a:t>AddressBookController</a:t>
            </a:r>
            <a:r>
              <a:rPr lang="de-DE" sz="1800" dirty="0"/>
              <a:t> Interface zu den erwarteten Resultate im </a:t>
            </a:r>
            <a:r>
              <a:rPr lang="de-DE" sz="1800" dirty="0" err="1"/>
              <a:t>Addressbuch</a:t>
            </a:r>
            <a:r>
              <a:rPr lang="de-DE" sz="1800" dirty="0"/>
              <a:t> führen. Testen Sie intensiv und schreiben Sie MINDESTENS einen Testfall pro Methode des </a:t>
            </a:r>
            <a:r>
              <a:rPr lang="de-DE" sz="1800" dirty="0" err="1"/>
              <a:t>interfaces</a:t>
            </a:r>
            <a:r>
              <a:rPr lang="de-DE" sz="1800" dirty="0"/>
              <a:t>. Es sind Fehler zu finden.</a:t>
            </a:r>
          </a:p>
          <a:p>
            <a:endParaRPr lang="de-DE" sz="1800" dirty="0"/>
          </a:p>
          <a:p>
            <a:pPr marL="0" indent="0">
              <a:buNone/>
            </a:pPr>
            <a:r>
              <a:rPr lang="de-DE" sz="1800" b="1" u="sng" dirty="0"/>
              <a:t>Fehlerfälle:</a:t>
            </a:r>
          </a:p>
          <a:p>
            <a:r>
              <a:rPr lang="de-DE" sz="1800" dirty="0"/>
              <a:t>Es wird keine </a:t>
            </a:r>
            <a:r>
              <a:rPr lang="de-DE" sz="1800" dirty="0" err="1">
                <a:latin typeface="Lucida Sans Typewriter"/>
                <a:cs typeface="Lucida Sans Typewriter"/>
              </a:rPr>
              <a:t>SizeLimitReachedExeption</a:t>
            </a:r>
            <a:r>
              <a:rPr lang="de-DE" sz="1800" dirty="0"/>
              <a:t> geworfen, wenn das </a:t>
            </a:r>
            <a:r>
              <a:rPr lang="de-DE" sz="1800" dirty="0" err="1">
                <a:latin typeface="Lucida Sans Typewriter"/>
                <a:cs typeface="Lucida Sans Typewriter"/>
              </a:rPr>
              <a:t>AddressBook</a:t>
            </a:r>
            <a:r>
              <a:rPr lang="de-DE" sz="1800" dirty="0"/>
              <a:t> voll ist</a:t>
            </a:r>
          </a:p>
          <a:p>
            <a:pPr lvl="3"/>
            <a:endParaRPr lang="de-DE" sz="1800" dirty="0"/>
          </a:p>
          <a:p>
            <a:r>
              <a:rPr lang="de-DE" sz="1800" dirty="0"/>
              <a:t>Die </a:t>
            </a:r>
            <a:r>
              <a:rPr lang="de-DE" sz="1800" dirty="0" err="1">
                <a:latin typeface="Lucida Sans Typewriter"/>
                <a:cs typeface="Lucida Sans Typewriter"/>
              </a:rPr>
              <a:t>erase</a:t>
            </a:r>
            <a:r>
              <a:rPr lang="de-DE" sz="1800" dirty="0">
                <a:latin typeface="Lucida Sans Typewriter"/>
                <a:cs typeface="Lucida Sans Typewriter"/>
              </a:rPr>
              <a:t>()</a:t>
            </a:r>
            <a:r>
              <a:rPr lang="de-DE" sz="1800" dirty="0"/>
              <a:t> Methode des Controllers ist falsch implementiert und ruft nicht die korrekte Methode aus </a:t>
            </a:r>
            <a:r>
              <a:rPr lang="de-DE" sz="1800" dirty="0" err="1">
                <a:latin typeface="Lucida Sans Typewriter"/>
                <a:cs typeface="Lucida Sans Typewriter"/>
              </a:rPr>
              <a:t>AddressBook</a:t>
            </a:r>
            <a:r>
              <a:rPr lang="de-DE" sz="1800" dirty="0"/>
              <a:t> auf</a:t>
            </a:r>
          </a:p>
          <a:p>
            <a:pPr marL="0" indent="0">
              <a:buNone/>
            </a:pPr>
            <a:r>
              <a:rPr lang="de-DE" sz="1800" dirty="0"/>
              <a:t> </a:t>
            </a:r>
            <a:endParaRPr lang="de-DE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Aufgabe 3b)</a:t>
            </a:r>
            <a:endParaRPr lang="de-DE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719667" y="6372225"/>
            <a:ext cx="10129308" cy="152400"/>
          </a:xfrm>
        </p:spPr>
        <p:txBody>
          <a:bodyPr/>
          <a:lstStyle/>
          <a:p>
            <a:r>
              <a:rPr lang="de-DE" altLang="de-DE" dirty="0" smtClean="0"/>
              <a:t>GDST </a:t>
            </a:r>
            <a:r>
              <a:rPr lang="de-DE" dirty="0" smtClean="0"/>
              <a:t>–</a:t>
            </a:r>
            <a:r>
              <a:rPr lang="de-DE" altLang="de-DE" dirty="0" smtClean="0"/>
              <a:t> Lsg. zur Übung </a:t>
            </a:r>
            <a:r>
              <a:rPr lang="de-DE" altLang="de-DE" dirty="0" smtClean="0"/>
              <a:t>#2  </a:t>
            </a:r>
            <a:r>
              <a:rPr lang="de-DE" altLang="de-DE" dirty="0" smtClean="0"/>
              <a:t>| Prof. Dr. Ina Schieferdecker, Theofanis Vassiliou-Gioles, Julia Martini </a:t>
            </a:r>
            <a:endParaRPr lang="de-DE" b="0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719667" y="6557963"/>
            <a:ext cx="10129308" cy="152400"/>
          </a:xfrm>
        </p:spPr>
        <p:txBody>
          <a:bodyPr/>
          <a:lstStyle/>
          <a:p>
            <a:r>
              <a:rPr lang="de-DE" dirty="0" smtClean="0"/>
              <a:t>Seite </a:t>
            </a:r>
            <a:r>
              <a:rPr lang="de-DE" dirty="0" smtClean="0"/>
              <a:t>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219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smtClean="0"/>
              <a:t>Erstellen Sie eine JUnit TestSuite mit der Komponenten- und Integrationstest automatisch ausgeführt werden können.</a:t>
            </a:r>
            <a:endParaRPr lang="de-DE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3c)</a:t>
            </a:r>
            <a:endParaRPr lang="de-DE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991544" y="2348881"/>
            <a:ext cx="7848872" cy="273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45B"/>
              </a:buClr>
              <a:buSzPct val="120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b="1" dirty="0" smtClean="0">
                <a:solidFill>
                  <a:srgbClr val="008000"/>
                </a:solidFill>
                <a:latin typeface="Lucida Sans Typewriter"/>
                <a:cs typeface="Lucida Sans Typewriter"/>
              </a:rPr>
              <a:t>@</a:t>
            </a:r>
            <a:r>
              <a:rPr lang="de-DE" sz="1800" b="1" dirty="0" err="1" smtClean="0">
                <a:solidFill>
                  <a:srgbClr val="008000"/>
                </a:solidFill>
                <a:latin typeface="Lucida Sans Typewriter"/>
                <a:cs typeface="Lucida Sans Typewriter"/>
              </a:rPr>
              <a:t>RunWith</a:t>
            </a:r>
            <a:r>
              <a:rPr lang="de-DE" sz="1800" b="1" dirty="0" smtClean="0">
                <a:solidFill>
                  <a:srgbClr val="008000"/>
                </a:solidFill>
                <a:latin typeface="Lucida Sans Typewriter"/>
                <a:cs typeface="Lucida Sans Typewriter"/>
              </a:rPr>
              <a:t>(</a:t>
            </a:r>
            <a:r>
              <a:rPr lang="de-DE" sz="1800" b="1" dirty="0" err="1" smtClean="0">
                <a:solidFill>
                  <a:srgbClr val="008000"/>
                </a:solidFill>
                <a:latin typeface="Lucida Sans Typewriter"/>
                <a:cs typeface="Lucida Sans Typewriter"/>
              </a:rPr>
              <a:t>Suite.class</a:t>
            </a:r>
            <a:r>
              <a:rPr lang="de-DE" sz="1800" b="1" dirty="0" smtClean="0">
                <a:solidFill>
                  <a:srgbClr val="008000"/>
                </a:solidFill>
                <a:latin typeface="Lucida Sans Typewriter"/>
                <a:cs typeface="Lucida Sans Typewriter"/>
              </a:rPr>
              <a:t>)</a:t>
            </a:r>
          </a:p>
          <a:p>
            <a:pPr marL="0" indent="0">
              <a:buNone/>
            </a:pPr>
            <a:r>
              <a:rPr lang="de-DE" sz="1800" b="1" dirty="0" smtClean="0">
                <a:solidFill>
                  <a:srgbClr val="008000"/>
                </a:solidFill>
                <a:latin typeface="Lucida Sans Typewriter"/>
                <a:cs typeface="Lucida Sans Typewriter"/>
              </a:rPr>
              <a:t>@</a:t>
            </a:r>
            <a:r>
              <a:rPr lang="de-DE" sz="1800" b="1" dirty="0" err="1" smtClean="0">
                <a:solidFill>
                  <a:srgbClr val="008000"/>
                </a:solidFill>
                <a:latin typeface="Lucida Sans Typewriter"/>
                <a:cs typeface="Lucida Sans Typewriter"/>
              </a:rPr>
              <a:t>SuiteClasses</a:t>
            </a:r>
            <a:r>
              <a:rPr lang="de-DE" sz="1800" b="1" dirty="0" smtClean="0">
                <a:solidFill>
                  <a:srgbClr val="008000"/>
                </a:solidFill>
                <a:latin typeface="Lucida Sans Typewriter"/>
                <a:cs typeface="Lucida Sans Typewriter"/>
              </a:rPr>
              <a:t>(</a:t>
            </a:r>
            <a:r>
              <a:rPr lang="de-DE" sz="1800" b="1" dirty="0" smtClean="0">
                <a:latin typeface="Lucida Sans Typewriter"/>
                <a:cs typeface="Lucida Sans Typewriter"/>
              </a:rPr>
              <a:t>{ </a:t>
            </a:r>
          </a:p>
          <a:p>
            <a:pPr marL="0" indent="0">
              <a:buNone/>
            </a:pPr>
            <a:r>
              <a:rPr lang="de-DE" sz="1800" b="1" dirty="0" smtClean="0">
                <a:latin typeface="Lucida Sans Typewriter"/>
                <a:cs typeface="Lucida Sans Typewriter"/>
              </a:rPr>
              <a:t>  </a:t>
            </a:r>
            <a:r>
              <a:rPr lang="de-DE" sz="1800" b="1" dirty="0" err="1" smtClean="0">
                <a:latin typeface="Lucida Sans Typewriter"/>
                <a:cs typeface="Lucida Sans Typewriter"/>
              </a:rPr>
              <a:t>AddressBookControllerTest.class</a:t>
            </a:r>
            <a:r>
              <a:rPr lang="de-DE" sz="1800" b="1" dirty="0" smtClean="0">
                <a:latin typeface="Lucida Sans Typewriter"/>
                <a:cs typeface="Lucida Sans Typewriter"/>
              </a:rPr>
              <a:t>,      </a:t>
            </a:r>
            <a:br>
              <a:rPr lang="de-DE" sz="1800" b="1" dirty="0" smtClean="0">
                <a:latin typeface="Lucida Sans Typewriter"/>
                <a:cs typeface="Lucida Sans Typewriter"/>
              </a:rPr>
            </a:br>
            <a:r>
              <a:rPr lang="de-DE" sz="1800" b="1" dirty="0" smtClean="0">
                <a:latin typeface="Lucida Sans Typewriter"/>
                <a:cs typeface="Lucida Sans Typewriter"/>
              </a:rPr>
              <a:t>  </a:t>
            </a:r>
            <a:r>
              <a:rPr lang="de-DE" sz="1800" b="1" dirty="0" err="1" smtClean="0">
                <a:latin typeface="Lucida Sans Typewriter"/>
                <a:cs typeface="Lucida Sans Typewriter"/>
              </a:rPr>
              <a:t>ControllerAddressBookIntegrationTest.class</a:t>
            </a:r>
            <a:endParaRPr lang="de-DE" sz="1800" b="1" dirty="0" smtClean="0"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r>
              <a:rPr lang="de-DE" sz="1800" b="1" dirty="0" smtClean="0">
                <a:latin typeface="Lucida Sans Typewriter"/>
                <a:cs typeface="Lucida Sans Typewriter"/>
              </a:rPr>
              <a:t>}</a:t>
            </a:r>
            <a:r>
              <a:rPr lang="de-DE" sz="1800" b="1" dirty="0" smtClean="0">
                <a:solidFill>
                  <a:srgbClr val="008000"/>
                </a:solidFill>
                <a:latin typeface="Lucida Sans Typewriter"/>
                <a:cs typeface="Lucida Sans Typewriter"/>
              </a:rPr>
              <a:t>)</a:t>
            </a:r>
          </a:p>
          <a:p>
            <a:pPr marL="0" indent="0">
              <a:buNone/>
            </a:pPr>
            <a:r>
              <a:rPr lang="de-DE" sz="1800" dirty="0" err="1" smtClean="0">
                <a:latin typeface="Lucida Sans Typewriter"/>
                <a:cs typeface="Lucida Sans Typewriter"/>
              </a:rPr>
              <a:t>public</a:t>
            </a:r>
            <a:r>
              <a:rPr lang="de-DE" sz="1800" dirty="0" smtClean="0">
                <a:latin typeface="Lucida Sans Typewriter"/>
                <a:cs typeface="Lucida Sans Typewriter"/>
              </a:rPr>
              <a:t> </a:t>
            </a:r>
            <a:r>
              <a:rPr lang="de-DE" sz="1800" dirty="0" err="1" smtClean="0">
                <a:latin typeface="Lucida Sans Typewriter"/>
                <a:cs typeface="Lucida Sans Typewriter"/>
              </a:rPr>
              <a:t>class</a:t>
            </a:r>
            <a:r>
              <a:rPr lang="de-DE" sz="1800" dirty="0" smtClean="0">
                <a:latin typeface="Lucida Sans Typewriter"/>
                <a:cs typeface="Lucida Sans Typewriter"/>
              </a:rPr>
              <a:t> </a:t>
            </a:r>
            <a:r>
              <a:rPr lang="de-DE" sz="1800" dirty="0" err="1" smtClean="0">
                <a:latin typeface="Lucida Sans Typewriter"/>
                <a:cs typeface="Lucida Sans Typewriter"/>
              </a:rPr>
              <a:t>AllTests</a:t>
            </a:r>
            <a:r>
              <a:rPr lang="de-DE" sz="1800" dirty="0" smtClean="0">
                <a:latin typeface="Lucida Sans Typewriter"/>
                <a:cs typeface="Lucida Sans Typewriter"/>
              </a:rPr>
              <a:t> {</a:t>
            </a:r>
          </a:p>
          <a:p>
            <a:pPr marL="0" indent="0">
              <a:buNone/>
            </a:pPr>
            <a:r>
              <a:rPr lang="de-DE" sz="1800" dirty="0" smtClean="0">
                <a:latin typeface="Lucida Sans Typewriter"/>
                <a:cs typeface="Lucida Sans Typewriter"/>
              </a:rPr>
              <a:t>}</a:t>
            </a:r>
          </a:p>
          <a:p>
            <a:pPr marL="0" indent="0">
              <a:buNone/>
            </a:pPr>
            <a:endParaRPr lang="de-DE" dirty="0">
              <a:latin typeface="Lucida Sans Typewriter"/>
              <a:cs typeface="Lucida Sans Typewriter"/>
            </a:endParaRPr>
          </a:p>
        </p:txBody>
      </p:sp>
      <p:sp>
        <p:nvSpPr>
          <p:cNvPr id="15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719667" y="6372225"/>
            <a:ext cx="10129308" cy="152400"/>
          </a:xfrm>
        </p:spPr>
        <p:txBody>
          <a:bodyPr/>
          <a:lstStyle/>
          <a:p>
            <a:r>
              <a:rPr lang="de-DE" altLang="de-DE" dirty="0" smtClean="0"/>
              <a:t>GDST </a:t>
            </a:r>
            <a:r>
              <a:rPr lang="de-DE" dirty="0" smtClean="0"/>
              <a:t>–</a:t>
            </a:r>
            <a:r>
              <a:rPr lang="de-DE" altLang="de-DE" dirty="0" smtClean="0"/>
              <a:t> Lsg. zur Übung </a:t>
            </a:r>
            <a:r>
              <a:rPr lang="de-DE" altLang="de-DE" dirty="0" smtClean="0"/>
              <a:t>#2  </a:t>
            </a:r>
            <a:r>
              <a:rPr lang="de-DE" altLang="de-DE" dirty="0" smtClean="0"/>
              <a:t>| Prof. Dr. Ina Schieferdecker, Theofanis Vassiliou-Gioles, Julia Martini </a:t>
            </a:r>
            <a:endParaRPr lang="de-DE" b="0" dirty="0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719667" y="6557963"/>
            <a:ext cx="10129308" cy="152400"/>
          </a:xfrm>
        </p:spPr>
        <p:txBody>
          <a:bodyPr/>
          <a:lstStyle/>
          <a:p>
            <a:r>
              <a:rPr lang="de-DE" dirty="0" smtClean="0"/>
              <a:t>Seite </a:t>
            </a:r>
            <a:r>
              <a:rPr lang="de-DE" dirty="0" smtClean="0"/>
              <a:t>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16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theme/theme1.xml><?xml version="1.0" encoding="utf-8"?>
<a:theme xmlns:a="http://schemas.openxmlformats.org/drawingml/2006/main" name="TUB QDS Schieferdecker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U_PPT_Master_ohneBild_HDL 16_9 QDS Ina -zweizeilig" id="{7848FCA5-C171-4781-9E96-6CA5CA1D6CAE}" vid="{DE9D9C68-C20B-42E8-946C-C4024A9E626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TU_PPT_Master_ohneBild_HDL 16_9 QDS Ina -zweizeilig</Template>
  <TotalTime>0</TotalTime>
  <Words>637</Words>
  <Application>Microsoft Office PowerPoint</Application>
  <PresentationFormat>Breitbild</PresentationFormat>
  <Paragraphs>90</Paragraphs>
  <Slides>10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ＭＳ Ｐゴシック</vt:lpstr>
      <vt:lpstr>Arial</vt:lpstr>
      <vt:lpstr>Calibri</vt:lpstr>
      <vt:lpstr>Courier New</vt:lpstr>
      <vt:lpstr>Lucida Sans Typewriter</vt:lpstr>
      <vt:lpstr>Verdana</vt:lpstr>
      <vt:lpstr>TUB QDS Schieferdecker</vt:lpstr>
      <vt:lpstr>Grundlagen des Software-Testens Lösungen zur Übung #2</vt:lpstr>
      <vt:lpstr>Aufgabe 1)</vt:lpstr>
      <vt:lpstr>Aufgabe 2)</vt:lpstr>
      <vt:lpstr>Aufgabe 2) Vorschläge und Argumente</vt:lpstr>
      <vt:lpstr>Aufgabe 3) Komponententest</vt:lpstr>
      <vt:lpstr>Aufgabe 3) Integrationstest</vt:lpstr>
      <vt:lpstr>Aufgabe 3a)</vt:lpstr>
      <vt:lpstr>Aufgabe 3b)</vt:lpstr>
      <vt:lpstr>Aufgabe 3c)</vt:lpstr>
      <vt:lpstr>Telefonnummern</vt:lpstr>
    </vt:vector>
  </TitlesOfParts>
  <Company>Fraunhofer FOKUS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ODER THEMA</dc:title>
  <dc:creator>jma</dc:creator>
  <cp:lastModifiedBy>jma</cp:lastModifiedBy>
  <cp:revision>31</cp:revision>
  <dcterms:created xsi:type="dcterms:W3CDTF">2017-04-26T09:53:13Z</dcterms:created>
  <dcterms:modified xsi:type="dcterms:W3CDTF">2017-04-26T13:28:31Z</dcterms:modified>
</cp:coreProperties>
</file>