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76" r:id="rId7"/>
    <p:sldId id="298" r:id="rId8"/>
    <p:sldId id="303" r:id="rId9"/>
    <p:sldId id="304" r:id="rId10"/>
    <p:sldId id="278" r:id="rId11"/>
    <p:sldId id="302" r:id="rId12"/>
    <p:sldId id="295" r:id="rId13"/>
    <p:sldId id="285" r:id="rId14"/>
    <p:sldId id="300" r:id="rId15"/>
    <p:sldId id="301" r:id="rId16"/>
    <p:sldId id="28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85BF4A-F213-47B5-950A-49BB52D09295}">
          <p14:sldIdLst>
            <p14:sldId id="292"/>
            <p14:sldId id="275"/>
            <p14:sldId id="276"/>
            <p14:sldId id="298"/>
            <p14:sldId id="303"/>
            <p14:sldId id="304"/>
            <p14:sldId id="278"/>
            <p14:sldId id="302"/>
            <p14:sldId id="295"/>
            <p14:sldId id="285"/>
            <p14:sldId id="300"/>
            <p14:sldId id="301"/>
            <p14:sldId id="288"/>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77" d="100"/>
          <a:sy n="77" d="100"/>
        </p:scale>
        <p:origin x="912" y="43"/>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28DA9-C97B-3DC0-487C-0A46EE128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4CF01-B517-381E-F1BF-53B8D987FA6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0699F9F-95A8-8699-6BAA-4638CD78BA1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2B22FD6-1AC2-CD93-33DD-4303DB9B35C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5110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833A7-91BA-0619-8F49-7A6CF0CB23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CD9853-211C-170B-6B28-BC4C7734EE5B}"/>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41D27DF-85E1-D67A-F613-2B52519E43E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84F050C-46BD-2264-CCBB-100B265ED2B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09689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37408-9F0C-9A8D-C927-582CF1E03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AB38A7-380D-53AC-B6CC-92003949677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A82F2E7-63F7-C150-075E-45B08DCA847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9FE3B45-D461-9FDF-4CB9-D4B620EFBE2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7531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8FBE5-34C9-5D58-2EC2-2333CA82D5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F27EB8-6992-F686-6596-50D648F6FCA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7B5BFCA-CEBD-AA3B-B57A-811A971578A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D0EB950-252D-E599-072E-688337495DA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9198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8F148-4A70-3BAB-826D-DCEA88736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B128A3-53D7-039F-4DB7-BD61897D03CB}"/>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6A3D790-8D81-4A5B-B173-E70E3346814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6935687-470F-8ECD-1E3E-8C3368AB829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5517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91195-1DB4-E86D-22D7-7D53B68BF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04EB7-B19A-E50A-5C9A-0A4B334727A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D30E67F-4810-1B6D-4A00-DED9BBEEEF3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405C7B0-AEE2-79AE-B58C-F9F6E0BF097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14618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88151" y="1141445"/>
            <a:ext cx="7353416" cy="2057441"/>
          </a:xfrm>
        </p:spPr>
        <p:txBody>
          <a:bodyPr/>
          <a:lstStyle/>
          <a:p>
            <a:r>
              <a:rPr lang="en-GB" dirty="0"/>
              <a:t>Customer Feedback Analysis for Amazon's Logistics Services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29050" cy="760288"/>
          </a:xfrm>
        </p:spPr>
        <p:txBody>
          <a:bodyPr/>
          <a:lstStyle/>
          <a:p>
            <a:r>
              <a:rPr lang="en-US" dirty="0"/>
              <a:t>FISEYE SAMUEL FIDUDUSOLA </a:t>
            </a:r>
          </a:p>
          <a:p>
            <a:r>
              <a:rPr lang="en-US" dirty="0"/>
              <a:t>GROUP 3</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8" name="Picture Placeholder 17" descr="A black circle with white text&#10;&#10;Description automatically generated">
            <a:extLst>
              <a:ext uri="{FF2B5EF4-FFF2-40B4-BE49-F238E27FC236}">
                <a16:creationId xmlns:a16="http://schemas.microsoft.com/office/drawing/2014/main" id="{83CB5A48-3E54-E5C3-1849-B36757EB056D}"/>
              </a:ext>
            </a:extLst>
          </p:cNvPr>
          <p:cNvPicPr>
            <a:picLocks noGrp="1" noChangeAspect="1"/>
          </p:cNvPicPr>
          <p:nvPr>
            <p:ph type="pic" sz="quarter" idx="47"/>
          </p:nvPr>
        </p:nvPicPr>
        <p:blipFill>
          <a:blip r:embed="rId3"/>
          <a:srcRect l="6518" r="6518"/>
          <a:stretch>
            <a:fillRect/>
          </a:stretch>
        </p:blipFill>
        <p:spPr>
          <a:xfrm>
            <a:off x="7946887" y="2302291"/>
            <a:ext cx="3285342" cy="377815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2965309" y="1891703"/>
            <a:ext cx="2653545" cy="587964"/>
          </a:xfrm>
        </p:spPr>
        <p:txBody>
          <a:bodyPr/>
          <a:lstStyle/>
          <a:p>
            <a:pPr marL="285750" indent="-285750">
              <a:buFont typeface="Arial" panose="020B0604020202020204" pitchFamily="34" charset="0"/>
              <a:buChar char="•"/>
            </a:pPr>
            <a:r>
              <a:rPr lang="en-US" dirty="0"/>
              <a:t>Model Selection</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a:xfrm>
            <a:off x="5175856" y="1868157"/>
            <a:ext cx="4705263" cy="1560843"/>
          </a:xfrm>
        </p:spPr>
        <p:txBody>
          <a:bodyPr/>
          <a:lstStyle/>
          <a:p>
            <a:r>
              <a:rPr lang="en-US" altLang="zh-CN" dirty="0"/>
              <a:t>Multinomial Naive Bayes and Logistic Regression were chosen due to their high performance in text classification tasks. </a:t>
            </a:r>
          </a:p>
          <a:p>
            <a:r>
              <a:rPr lang="en-US" altLang="zh-CN" dirty="0"/>
              <a:t>Multinomial Naive Bayes is fast and efficient for text data. Logistic Regression offers robust performance and interpretable outputs.</a:t>
            </a:r>
            <a:endParaRPr lang="zh-CN" altLang="en-US" dirty="0"/>
          </a:p>
        </p:txBody>
      </p:sp>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3207045" y="526032"/>
            <a:ext cx="6599429" cy="879619"/>
          </a:xfrm>
        </p:spPr>
        <p:txBody>
          <a:bodyPr/>
          <a:lstStyle/>
          <a:p>
            <a:r>
              <a:rPr lang="en-US" dirty="0"/>
              <a:t>Sentiment Analysis Model</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52"/>
          </p:nvPr>
        </p:nvSpPr>
        <p:spPr>
          <a:xfrm>
            <a:off x="3069620" y="4949264"/>
            <a:ext cx="2028667" cy="587964"/>
          </a:xfrm>
        </p:spPr>
        <p:txBody>
          <a:bodyPr/>
          <a:lstStyle/>
          <a:p>
            <a:pPr marL="342900" indent="-342900">
              <a:buFont typeface="Arial" panose="020B0604020202020204" pitchFamily="34" charset="0"/>
              <a:buChar char="•"/>
            </a:pPr>
            <a:r>
              <a:rPr lang="en-US" sz="2000" dirty="0"/>
              <a:t>Training and Testing</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53"/>
          </p:nvPr>
        </p:nvSpPr>
        <p:spPr>
          <a:xfrm>
            <a:off x="5098287" y="3388421"/>
            <a:ext cx="5689890" cy="1727103"/>
          </a:xfrm>
        </p:spPr>
        <p:txBody>
          <a:bodyPr/>
          <a:lstStyle/>
          <a:p>
            <a:r>
              <a:rPr lang="en-GB" b="1" dirty="0"/>
              <a:t>Vectorization</a:t>
            </a:r>
            <a:r>
              <a:rPr lang="en-GB" dirty="0"/>
              <a:t>: Using </a:t>
            </a:r>
            <a:r>
              <a:rPr lang="en-GB" dirty="0" err="1"/>
              <a:t>CountVectorizer</a:t>
            </a:r>
            <a:r>
              <a:rPr lang="en-GB" dirty="0"/>
              <a:t>, the textual data was converted into numerical form based on word frequency, enabling the models to process and classify the reviews.</a:t>
            </a:r>
          </a:p>
          <a:p>
            <a:r>
              <a:rPr lang="en-GB" b="1" dirty="0"/>
              <a:t>Data Balancing (SMOTE)</a:t>
            </a:r>
            <a:r>
              <a:rPr lang="en-GB" dirty="0"/>
              <a:t>: Techniques such as oversampling or </a:t>
            </a:r>
            <a:r>
              <a:rPr lang="en-GB" dirty="0" err="1"/>
              <a:t>undersampling</a:t>
            </a:r>
            <a:r>
              <a:rPr lang="en-GB" dirty="0"/>
              <a:t> were applied to ensure the dataset was balanced, allowing the models to avoid bias and provide more accurate predictions.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55"/>
          </p:nvPr>
        </p:nvSpPr>
        <p:spPr/>
        <p:txBody>
          <a:bodyPr/>
          <a:lstStyle/>
          <a:p>
            <a:fld id="{47FEACEE-25B4-4A2D-B147-27296E36371D}" type="slidenum">
              <a:rPr lang="en-US" altLang="zh-CN" smtClean="0"/>
              <a:pPr/>
              <a:t>10</a:t>
            </a:fld>
            <a:endParaRPr lang="en-US" altLang="zh-CN"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294967295"/>
          </p:nvPr>
        </p:nvSpPr>
        <p:spPr>
          <a:xfrm>
            <a:off x="3068102" y="3405528"/>
            <a:ext cx="2107754" cy="1177925"/>
          </a:xfrm>
        </p:spPr>
        <p:txBody>
          <a:bodyPr/>
          <a:lstStyle/>
          <a:p>
            <a:r>
              <a:rPr lang="en-US" b="1" dirty="0"/>
              <a:t>Preprocessing</a:t>
            </a:r>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294967295"/>
          </p:nvPr>
        </p:nvSpPr>
        <p:spPr>
          <a:xfrm>
            <a:off x="811763" y="6326370"/>
            <a:ext cx="4114800" cy="365125"/>
          </a:xfrm>
        </p:spPr>
        <p:txBody>
          <a:bodyPr/>
          <a:lstStyle/>
          <a:p>
            <a:r>
              <a:rPr lang="en-GB" dirty="0"/>
              <a:t>Customer Feedback Analysis for Amazon's Logistics Services</a:t>
            </a:r>
            <a:endParaRPr lang="en-US" dirty="0"/>
          </a:p>
        </p:txBody>
      </p:sp>
      <p:sp>
        <p:nvSpPr>
          <p:cNvPr id="18" name="Rectangle 9">
            <a:extLst>
              <a:ext uri="{FF2B5EF4-FFF2-40B4-BE49-F238E27FC236}">
                <a16:creationId xmlns:a16="http://schemas.microsoft.com/office/drawing/2014/main" id="{75868874-EEE9-D986-EF16-BCF283342404}"/>
              </a:ext>
            </a:extLst>
          </p:cNvPr>
          <p:cNvSpPr>
            <a:spLocks noGrp="1" noChangeArrowheads="1"/>
          </p:cNvSpPr>
          <p:nvPr>
            <p:ph type="body" sz="quarter" idx="4294967295"/>
          </p:nvPr>
        </p:nvSpPr>
        <p:spPr bwMode="auto">
          <a:xfrm>
            <a:off x="5098287" y="4824457"/>
            <a:ext cx="511534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rPr>
              <a:t>The dataset was split into </a:t>
            </a:r>
            <a:r>
              <a:rPr kumimoji="0" lang="en-US" altLang="en-US" sz="1400" b="1" i="0" u="none" strike="noStrike" cap="none" normalizeH="0" baseline="0" dirty="0">
                <a:ln>
                  <a:noFill/>
                </a:ln>
                <a:solidFill>
                  <a:schemeClr val="tx1"/>
                </a:solidFill>
                <a:effectLst/>
              </a:rPr>
              <a:t>training</a:t>
            </a:r>
            <a:r>
              <a:rPr kumimoji="0" lang="en-US" altLang="en-US" sz="1400" b="0" i="0" u="none" strike="noStrike" cap="none" normalizeH="0" baseline="0" dirty="0">
                <a:ln>
                  <a:noFill/>
                </a:ln>
                <a:solidFill>
                  <a:schemeClr val="tx1"/>
                </a:solidFill>
                <a:effectLst/>
              </a:rPr>
              <a:t> (to teach the model) and </a:t>
            </a:r>
            <a:r>
              <a:rPr kumimoji="0" lang="en-US" altLang="en-US" sz="1400" b="1" i="0" u="none" strike="noStrike" cap="none" normalizeH="0" baseline="0" dirty="0">
                <a:ln>
                  <a:noFill/>
                </a:ln>
                <a:solidFill>
                  <a:schemeClr val="tx1"/>
                </a:solidFill>
                <a:effectLst/>
              </a:rPr>
              <a:t>testing</a:t>
            </a:r>
            <a:r>
              <a:rPr kumimoji="0" lang="en-US" altLang="en-US" sz="1400" b="0" i="0" u="none" strike="noStrike" cap="none" normalizeH="0" baseline="0" dirty="0">
                <a:ln>
                  <a:noFill/>
                </a:ln>
                <a:solidFill>
                  <a:schemeClr val="tx1"/>
                </a:solidFill>
                <a:effectLst/>
              </a:rPr>
              <a:t> sets (to validate the model's performance).</a:t>
            </a:r>
          </a:p>
        </p:txBody>
      </p:sp>
    </p:spTree>
    <p:extLst>
      <p:ext uri="{BB962C8B-B14F-4D97-AF65-F5344CB8AC3E}">
        <p14:creationId xmlns:p14="http://schemas.microsoft.com/office/powerpoint/2010/main" val="376090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A8041-ADB2-4F02-60FD-0241801698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030A2EB-BAB4-156E-38FF-9C6BE6FB7703}"/>
              </a:ext>
            </a:extLst>
          </p:cNvPr>
          <p:cNvSpPr>
            <a:spLocks noGrp="1"/>
          </p:cNvSpPr>
          <p:nvPr>
            <p:ph type="title"/>
          </p:nvPr>
        </p:nvSpPr>
        <p:spPr/>
        <p:txBody>
          <a:bodyPr/>
          <a:lstStyle/>
          <a:p>
            <a:r>
              <a:rPr lang="en-US" dirty="0"/>
              <a:t>Model Evaluation</a:t>
            </a:r>
          </a:p>
        </p:txBody>
      </p:sp>
      <p:sp>
        <p:nvSpPr>
          <p:cNvPr id="9" name="Text Placeholder 8">
            <a:extLst>
              <a:ext uri="{FF2B5EF4-FFF2-40B4-BE49-F238E27FC236}">
                <a16:creationId xmlns:a16="http://schemas.microsoft.com/office/drawing/2014/main" id="{53B464C3-61B7-D25E-E8A9-0F9159CE7C57}"/>
              </a:ext>
            </a:extLst>
          </p:cNvPr>
          <p:cNvSpPr>
            <a:spLocks noGrp="1"/>
          </p:cNvSpPr>
          <p:nvPr>
            <p:ph type="body" sz="quarter" idx="27"/>
          </p:nvPr>
        </p:nvSpPr>
        <p:spPr>
          <a:xfrm>
            <a:off x="3433477" y="483131"/>
            <a:ext cx="5162709" cy="420683"/>
          </a:xfrm>
        </p:spPr>
        <p:txBody>
          <a:bodyPr/>
          <a:lstStyle/>
          <a:p>
            <a:r>
              <a:rPr lang="en-US" dirty="0"/>
              <a:t>MULTINOMIAL NAÏVE BAYES EVALUATION</a:t>
            </a:r>
          </a:p>
        </p:txBody>
      </p:sp>
      <p:sp>
        <p:nvSpPr>
          <p:cNvPr id="10" name="Text Placeholder 9">
            <a:extLst>
              <a:ext uri="{FF2B5EF4-FFF2-40B4-BE49-F238E27FC236}">
                <a16:creationId xmlns:a16="http://schemas.microsoft.com/office/drawing/2014/main" id="{18692C4B-0262-668B-7BFD-58D93AB2F640}"/>
              </a:ext>
            </a:extLst>
          </p:cNvPr>
          <p:cNvSpPr>
            <a:spLocks noGrp="1"/>
          </p:cNvSpPr>
          <p:nvPr>
            <p:ph type="body" sz="quarter" idx="28"/>
          </p:nvPr>
        </p:nvSpPr>
        <p:spPr>
          <a:xfrm>
            <a:off x="3489461" y="1072709"/>
            <a:ext cx="2304849" cy="1154639"/>
          </a:xfrm>
        </p:spPr>
        <p:txBody>
          <a:bodyPr/>
          <a:lstStyle/>
          <a:p>
            <a:r>
              <a:rPr lang="en-US" sz="1600" dirty="0"/>
              <a:t>Accuracy: 0.8389</a:t>
            </a:r>
          </a:p>
          <a:p>
            <a:r>
              <a:rPr lang="en-US" sz="1600" dirty="0"/>
              <a:t>Precision: 0.8402</a:t>
            </a:r>
          </a:p>
          <a:p>
            <a:r>
              <a:rPr lang="en-US" sz="1600" dirty="0"/>
              <a:t>F1-Score: 0.8377</a:t>
            </a:r>
          </a:p>
        </p:txBody>
      </p:sp>
      <p:sp>
        <p:nvSpPr>
          <p:cNvPr id="5" name="Slide Number Placeholder 4">
            <a:extLst>
              <a:ext uri="{FF2B5EF4-FFF2-40B4-BE49-F238E27FC236}">
                <a16:creationId xmlns:a16="http://schemas.microsoft.com/office/drawing/2014/main" id="{852A7353-ECC4-3A6A-CB72-6F57CE1AAC41}"/>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pic>
        <p:nvPicPr>
          <p:cNvPr id="25" name="Picture 24">
            <a:extLst>
              <a:ext uri="{FF2B5EF4-FFF2-40B4-BE49-F238E27FC236}">
                <a16:creationId xmlns:a16="http://schemas.microsoft.com/office/drawing/2014/main" id="{74150FEF-934E-735A-A428-8A7A208CF20B}"/>
              </a:ext>
            </a:extLst>
          </p:cNvPr>
          <p:cNvPicPr>
            <a:picLocks noChangeAspect="1"/>
          </p:cNvPicPr>
          <p:nvPr/>
        </p:nvPicPr>
        <p:blipFill>
          <a:blip r:embed="rId3"/>
          <a:stretch>
            <a:fillRect/>
          </a:stretch>
        </p:blipFill>
        <p:spPr>
          <a:xfrm>
            <a:off x="6880846" y="1251285"/>
            <a:ext cx="4557174" cy="4095156"/>
          </a:xfrm>
          <a:prstGeom prst="rect">
            <a:avLst/>
          </a:prstGeom>
        </p:spPr>
      </p:pic>
    </p:spTree>
    <p:extLst>
      <p:ext uri="{BB962C8B-B14F-4D97-AF65-F5344CB8AC3E}">
        <p14:creationId xmlns:p14="http://schemas.microsoft.com/office/powerpoint/2010/main" val="253593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15FC3-82B1-9367-B4AC-F49D3FDF76D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E7814D6-DAD6-1F70-A4A1-3FBA8BF8A83B}"/>
              </a:ext>
            </a:extLst>
          </p:cNvPr>
          <p:cNvSpPr>
            <a:spLocks noGrp="1"/>
          </p:cNvSpPr>
          <p:nvPr>
            <p:ph type="title"/>
          </p:nvPr>
        </p:nvSpPr>
        <p:spPr/>
        <p:txBody>
          <a:bodyPr/>
          <a:lstStyle/>
          <a:p>
            <a:r>
              <a:rPr lang="en-US" dirty="0"/>
              <a:t>Model Evaluation</a:t>
            </a:r>
          </a:p>
        </p:txBody>
      </p:sp>
      <p:sp>
        <p:nvSpPr>
          <p:cNvPr id="11" name="Text Placeholder 10">
            <a:extLst>
              <a:ext uri="{FF2B5EF4-FFF2-40B4-BE49-F238E27FC236}">
                <a16:creationId xmlns:a16="http://schemas.microsoft.com/office/drawing/2014/main" id="{0CB82667-1510-D781-2DD6-258082F0C2BF}"/>
              </a:ext>
            </a:extLst>
          </p:cNvPr>
          <p:cNvSpPr>
            <a:spLocks noGrp="1"/>
          </p:cNvSpPr>
          <p:nvPr>
            <p:ph type="body" sz="quarter" idx="29"/>
          </p:nvPr>
        </p:nvSpPr>
        <p:spPr>
          <a:xfrm>
            <a:off x="3349502" y="707105"/>
            <a:ext cx="5162709" cy="420683"/>
          </a:xfrm>
        </p:spPr>
        <p:txBody>
          <a:bodyPr/>
          <a:lstStyle/>
          <a:p>
            <a:r>
              <a:rPr lang="en-US" dirty="0"/>
              <a:t>LOGISTICS REGRESSION EVALUATION</a:t>
            </a:r>
          </a:p>
        </p:txBody>
      </p:sp>
      <p:sp>
        <p:nvSpPr>
          <p:cNvPr id="13" name="Text Placeholder 12">
            <a:extLst>
              <a:ext uri="{FF2B5EF4-FFF2-40B4-BE49-F238E27FC236}">
                <a16:creationId xmlns:a16="http://schemas.microsoft.com/office/drawing/2014/main" id="{0E8390DB-D370-439A-BA36-7A9902EE58D7}"/>
              </a:ext>
            </a:extLst>
          </p:cNvPr>
          <p:cNvSpPr>
            <a:spLocks noGrp="1"/>
          </p:cNvSpPr>
          <p:nvPr>
            <p:ph type="body" sz="quarter" idx="34"/>
          </p:nvPr>
        </p:nvSpPr>
        <p:spPr>
          <a:xfrm>
            <a:off x="3570023" y="1635946"/>
            <a:ext cx="2360833" cy="1177789"/>
          </a:xfrm>
        </p:spPr>
        <p:txBody>
          <a:bodyPr/>
          <a:lstStyle/>
          <a:p>
            <a:pPr>
              <a:buFont typeface="Arial" panose="020B0604020202020204" pitchFamily="34" charset="0"/>
              <a:buChar char="•"/>
            </a:pPr>
            <a:r>
              <a:rPr lang="en-GB" b="1" dirty="0"/>
              <a:t>Accuracy</a:t>
            </a:r>
            <a:r>
              <a:rPr lang="en-GB" dirty="0"/>
              <a:t>: 0.8909</a:t>
            </a:r>
          </a:p>
          <a:p>
            <a:pPr>
              <a:buFont typeface="Arial" panose="020B0604020202020204" pitchFamily="34" charset="0"/>
              <a:buChar char="•"/>
            </a:pPr>
            <a:r>
              <a:rPr lang="en-GB" b="1" dirty="0"/>
              <a:t>Precision</a:t>
            </a:r>
            <a:r>
              <a:rPr lang="en-GB" dirty="0"/>
              <a:t>: 0.8932</a:t>
            </a:r>
          </a:p>
          <a:p>
            <a:pPr>
              <a:buFont typeface="Arial" panose="020B0604020202020204" pitchFamily="34" charset="0"/>
              <a:buChar char="•"/>
            </a:pPr>
            <a:r>
              <a:rPr lang="en-GB" b="1" dirty="0"/>
              <a:t>F1-Score</a:t>
            </a:r>
            <a:r>
              <a:rPr lang="en-GB" dirty="0"/>
              <a:t>: 0.8912</a:t>
            </a:r>
          </a:p>
          <a:p>
            <a:endParaRPr lang="en-US" dirty="0"/>
          </a:p>
        </p:txBody>
      </p:sp>
      <p:sp>
        <p:nvSpPr>
          <p:cNvPr id="5" name="Slide Number Placeholder 4">
            <a:extLst>
              <a:ext uri="{FF2B5EF4-FFF2-40B4-BE49-F238E27FC236}">
                <a16:creationId xmlns:a16="http://schemas.microsoft.com/office/drawing/2014/main" id="{74EA3C0B-12F4-472A-EE4F-DA4009FB9A1C}"/>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pic>
        <p:nvPicPr>
          <p:cNvPr id="12" name="Picture 11">
            <a:extLst>
              <a:ext uri="{FF2B5EF4-FFF2-40B4-BE49-F238E27FC236}">
                <a16:creationId xmlns:a16="http://schemas.microsoft.com/office/drawing/2014/main" id="{9D7C13BD-E5D6-20B3-DE85-9E46381BE8D1}"/>
              </a:ext>
            </a:extLst>
          </p:cNvPr>
          <p:cNvPicPr>
            <a:picLocks noChangeAspect="1"/>
          </p:cNvPicPr>
          <p:nvPr/>
        </p:nvPicPr>
        <p:blipFill>
          <a:blip r:embed="rId3"/>
          <a:stretch>
            <a:fillRect/>
          </a:stretch>
        </p:blipFill>
        <p:spPr>
          <a:xfrm>
            <a:off x="6096000" y="1370398"/>
            <a:ext cx="4961050" cy="4397121"/>
          </a:xfrm>
          <a:prstGeom prst="rect">
            <a:avLst/>
          </a:prstGeom>
        </p:spPr>
      </p:pic>
    </p:spTree>
    <p:extLst>
      <p:ext uri="{BB962C8B-B14F-4D97-AF65-F5344CB8AC3E}">
        <p14:creationId xmlns:p14="http://schemas.microsoft.com/office/powerpoint/2010/main" val="324726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63958" y="640696"/>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40443" y="1920332"/>
            <a:ext cx="5979018" cy="3808664"/>
          </a:xfrm>
        </p:spPr>
        <p:txBody>
          <a:bodyPr/>
          <a:lstStyle/>
          <a:p>
            <a:r>
              <a:rPr lang="en-GB" dirty="0"/>
              <a:t>The sentiment analysis models performed well in classifying Amazon customer reviews, with </a:t>
            </a:r>
            <a:r>
              <a:rPr lang="en-GB" b="1" dirty="0"/>
              <a:t>Logistic Regression</a:t>
            </a:r>
            <a:r>
              <a:rPr lang="en-GB" dirty="0"/>
              <a:t> outperforming </a:t>
            </a:r>
            <a:r>
              <a:rPr lang="en-GB" b="1" dirty="0"/>
              <a:t>Multinomial Naive Bayes</a:t>
            </a:r>
            <a:r>
              <a:rPr lang="en-GB" dirty="0"/>
              <a:t> across most metrics.</a:t>
            </a:r>
          </a:p>
          <a:p>
            <a:pPr>
              <a:buFont typeface="Arial" panose="020B0604020202020204" pitchFamily="34" charset="0"/>
              <a:buChar char="•"/>
            </a:pPr>
            <a:r>
              <a:rPr lang="en-GB" b="1" dirty="0"/>
              <a:t>Logistic Regression</a:t>
            </a:r>
            <a:r>
              <a:rPr lang="en-GB" dirty="0"/>
              <a:t> achieved a higher accuracy of </a:t>
            </a:r>
            <a:r>
              <a:rPr lang="en-GB" b="1" dirty="0"/>
              <a:t>89.09%</a:t>
            </a:r>
            <a:r>
              <a:rPr lang="en-GB" dirty="0"/>
              <a:t> and demonstrated stronger precision (</a:t>
            </a:r>
            <a:r>
              <a:rPr lang="en-GB" b="1" dirty="0"/>
              <a:t>89.32%</a:t>
            </a:r>
            <a:r>
              <a:rPr lang="en-GB" dirty="0"/>
              <a:t>) and F1-Score (</a:t>
            </a:r>
            <a:r>
              <a:rPr lang="en-GB" b="1" dirty="0"/>
              <a:t>89.12%</a:t>
            </a:r>
            <a:r>
              <a:rPr lang="en-GB" dirty="0"/>
              <a:t>). Its confusion matrix showed fewer misclassifications, with a relatively low number of false positives and false negatives, indicating more consistent performance across all categories.</a:t>
            </a:r>
          </a:p>
          <a:p>
            <a:pPr>
              <a:buFont typeface="Arial" panose="020B0604020202020204" pitchFamily="34" charset="0"/>
              <a:buChar char="•"/>
            </a:pPr>
            <a:r>
              <a:rPr lang="en-GB" b="1" dirty="0"/>
              <a:t>Multinomial Naive Bayes</a:t>
            </a:r>
            <a:r>
              <a:rPr lang="en-GB" dirty="0"/>
              <a:t> had an accuracy of </a:t>
            </a:r>
            <a:r>
              <a:rPr lang="en-GB" b="1" dirty="0"/>
              <a:t>83.89%</a:t>
            </a:r>
            <a:r>
              <a:rPr lang="en-GB" dirty="0"/>
              <a:t> and a precision of </a:t>
            </a:r>
            <a:r>
              <a:rPr lang="en-GB" b="1" dirty="0"/>
              <a:t>84.02%</a:t>
            </a:r>
            <a:r>
              <a:rPr lang="en-GB" dirty="0"/>
              <a:t>. Its confusion matrix revealed more misclassifications, particularly with higher false negatives, where some positive or neutral reviews were incorrectly classified.</a:t>
            </a:r>
          </a:p>
          <a:p>
            <a:r>
              <a:rPr lang="en-GB" dirty="0"/>
              <a:t>In conclusion, while both models performed well, </a:t>
            </a:r>
            <a:r>
              <a:rPr lang="en-GB" b="1" dirty="0"/>
              <a:t>Logistic Regression</a:t>
            </a:r>
            <a:r>
              <a:rPr lang="en-GB" dirty="0"/>
              <a:t> proved to be more reliable in correctly classifying the reviews, with fewer misclassifications, making it the better option for this dataset.</a:t>
            </a: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494934" y="3043869"/>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3" name="Picture 2">
            <a:extLst>
              <a:ext uri="{FF2B5EF4-FFF2-40B4-BE49-F238E27FC236}">
                <a16:creationId xmlns:a16="http://schemas.microsoft.com/office/drawing/2014/main" id="{0E8D8ADA-18DF-2603-9131-B879E693F12B}"/>
              </a:ext>
            </a:extLst>
          </p:cNvPr>
          <p:cNvPicPr>
            <a:picLocks noChangeAspect="1"/>
          </p:cNvPicPr>
          <p:nvPr/>
        </p:nvPicPr>
        <p:blipFill>
          <a:blip r:embed="rId7"/>
          <a:stretch>
            <a:fillRect/>
          </a:stretch>
        </p:blipFill>
        <p:spPr>
          <a:xfrm>
            <a:off x="5603208" y="3029101"/>
            <a:ext cx="3833844" cy="1493705"/>
          </a:xfrm>
          <a:prstGeom prst="rect">
            <a:avLst/>
          </a:prstGeom>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Agenda’s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Data Cleaning and Preprocessing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Sentiment Analysis Methodology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Model Evaluations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GB" dirty="0"/>
              <a:t>Customer Feedback Analysis for Amazon's Logistics Services</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671129"/>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996692"/>
            <a:ext cx="9259577" cy="2993562"/>
          </a:xfrm>
        </p:spPr>
        <p:txBody>
          <a:bodyPr/>
          <a:lstStyle/>
          <a:p>
            <a:r>
              <a:rPr lang="en-GB" dirty="0"/>
              <a:t>Welcome to our presentation on "Customer Feedback Analysis for Amazon's Logistics Services." Today, we will explore how analysing customer feedback can provide valuable insights into the performance of Amazon's logistics operations.</a:t>
            </a:r>
          </a:p>
          <a:p>
            <a:r>
              <a:rPr lang="en-GB" dirty="0"/>
              <a:t>Amazon, founded by Jeff Bezos in 1994, has grown to become one of the world's largest e-commerce platforms, known for its commitment to customer satisfaction and efficient delivery services. With millions of customers worldwide, understanding their feedback is crucial for maintaining and enhancing the quality of logistics services.</a:t>
            </a:r>
          </a:p>
          <a:p>
            <a:r>
              <a:rPr lang="en-GB" dirty="0"/>
              <a:t>In this analysis, we will delve into customer reviews to gauge sentiment regarding Amazon's logistics services. By leveraging data-driven insights, we aim to identify strengths and areas for improvement in the delivery experience, ultimately contributing to better service and customer satisfaction.</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GB" dirty="0"/>
              <a:t>Customer Feedback Analysis for Amazon's Logistics Services</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9408748" y="38622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BCD65-BF1E-0681-AC0B-D27591131B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901E77-7C06-83CA-CECD-D385477A1DA0}"/>
              </a:ext>
            </a:extLst>
          </p:cNvPr>
          <p:cNvSpPr>
            <a:spLocks noGrp="1"/>
          </p:cNvSpPr>
          <p:nvPr>
            <p:ph type="title"/>
          </p:nvPr>
        </p:nvSpPr>
        <p:spPr>
          <a:xfrm>
            <a:off x="2711599" y="1568492"/>
            <a:ext cx="5117162" cy="1325563"/>
          </a:xfrm>
        </p:spPr>
        <p:txBody>
          <a:bodyPr/>
          <a:lstStyle/>
          <a:p>
            <a:r>
              <a:rPr lang="en-GB" b="1" dirty="0"/>
              <a:t>Dataset Overview</a:t>
            </a:r>
            <a:endParaRPr lang="en-GB" dirty="0"/>
          </a:p>
        </p:txBody>
      </p:sp>
      <p:sp>
        <p:nvSpPr>
          <p:cNvPr id="20" name="Text Placeholder 19">
            <a:extLst>
              <a:ext uri="{FF2B5EF4-FFF2-40B4-BE49-F238E27FC236}">
                <a16:creationId xmlns:a16="http://schemas.microsoft.com/office/drawing/2014/main" id="{49FF6DAA-C1D0-23B7-7CD5-D420ED713C7B}"/>
              </a:ext>
            </a:extLst>
          </p:cNvPr>
          <p:cNvSpPr>
            <a:spLocks noGrp="1"/>
          </p:cNvSpPr>
          <p:nvPr>
            <p:ph type="body" sz="quarter" idx="28"/>
          </p:nvPr>
        </p:nvSpPr>
        <p:spPr>
          <a:xfrm>
            <a:off x="509574" y="2996692"/>
            <a:ext cx="9259577" cy="2993562"/>
          </a:xfrm>
        </p:spPr>
        <p:txBody>
          <a:bodyPr/>
          <a:lstStyle/>
          <a:p>
            <a:r>
              <a:rPr lang="en-GB" dirty="0"/>
              <a:t>The dataset used for this analysis was sourced from </a:t>
            </a:r>
            <a:r>
              <a:rPr lang="en-GB" b="1" dirty="0"/>
              <a:t>Kaggle</a:t>
            </a:r>
            <a:r>
              <a:rPr lang="en-GB" dirty="0"/>
              <a:t> and comprises customer reviews from various regions where Amazon services are utilized. For this project, I filtered the dataset to focus specifically on </a:t>
            </a:r>
            <a:r>
              <a:rPr lang="en-GB" b="1" dirty="0"/>
              <a:t>North American countries</a:t>
            </a:r>
            <a:r>
              <a:rPr lang="en-GB" dirty="0"/>
              <a:t>, allowing for a more targeted examination of customer experiences and sentiment regarding Amazon's logistics services. With over </a:t>
            </a:r>
            <a:r>
              <a:rPr lang="en-GB" b="1" dirty="0"/>
              <a:t>21,000 reviews</a:t>
            </a:r>
            <a:r>
              <a:rPr lang="en-GB" dirty="0"/>
              <a:t>, this dataset provides valuable insights into consumer feedback, which is essential for assessing the quality and effectiveness of Amazon’s delivery operations.</a:t>
            </a:r>
          </a:p>
        </p:txBody>
      </p:sp>
      <p:sp>
        <p:nvSpPr>
          <p:cNvPr id="4" name="Footer Placeholder 3">
            <a:extLst>
              <a:ext uri="{FF2B5EF4-FFF2-40B4-BE49-F238E27FC236}">
                <a16:creationId xmlns:a16="http://schemas.microsoft.com/office/drawing/2014/main" id="{C0BD6298-61AB-6B7E-51C8-5742A7715D4A}"/>
              </a:ext>
            </a:extLst>
          </p:cNvPr>
          <p:cNvSpPr>
            <a:spLocks noGrp="1"/>
          </p:cNvSpPr>
          <p:nvPr>
            <p:ph type="ftr" sz="quarter" idx="52"/>
          </p:nvPr>
        </p:nvSpPr>
        <p:spPr>
          <a:xfrm>
            <a:off x="2842823" y="6246545"/>
            <a:ext cx="4114800" cy="365125"/>
          </a:xfrm>
        </p:spPr>
        <p:txBody>
          <a:bodyPr/>
          <a:lstStyle/>
          <a:p>
            <a:r>
              <a:rPr lang="en-GB" dirty="0"/>
              <a:t>Customer Feedback Analysis for Amazon's Logistics Services</a:t>
            </a:r>
            <a:endParaRPr lang="en-US" dirty="0"/>
          </a:p>
        </p:txBody>
      </p:sp>
      <p:sp>
        <p:nvSpPr>
          <p:cNvPr id="6" name="Freeform: Shape 5">
            <a:extLst>
              <a:ext uri="{FF2B5EF4-FFF2-40B4-BE49-F238E27FC236}">
                <a16:creationId xmlns:a16="http://schemas.microsoft.com/office/drawing/2014/main" id="{A76DBBAC-0E57-1C05-3D2D-93ABC278B9B7}"/>
              </a:ext>
              <a:ext uri="{C183D7F6-B498-43B3-948B-1728B52AA6E4}">
                <adec:decorative xmlns:adec="http://schemas.microsoft.com/office/drawing/2017/decorative" val="1"/>
              </a:ext>
            </a:extLst>
          </p:cNvPr>
          <p:cNvSpPr/>
          <p:nvPr/>
        </p:nvSpPr>
        <p:spPr>
          <a:xfrm>
            <a:off x="9408748" y="38622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A07DDF3A-E7B4-F498-BFEB-6075A0750982}"/>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3" name="Picture 2">
            <a:extLst>
              <a:ext uri="{FF2B5EF4-FFF2-40B4-BE49-F238E27FC236}">
                <a16:creationId xmlns:a16="http://schemas.microsoft.com/office/drawing/2014/main" id="{BE969F88-15B5-74B8-7FFD-C3D8248E5F2B}"/>
              </a:ext>
            </a:extLst>
          </p:cNvPr>
          <p:cNvPicPr>
            <a:picLocks noChangeAspect="1"/>
          </p:cNvPicPr>
          <p:nvPr/>
        </p:nvPicPr>
        <p:blipFill>
          <a:blip r:embed="rId3"/>
          <a:stretch>
            <a:fillRect/>
          </a:stretch>
        </p:blipFill>
        <p:spPr>
          <a:xfrm>
            <a:off x="-97" y="5087595"/>
            <a:ext cx="2362405" cy="1767993"/>
          </a:xfrm>
          <a:prstGeom prst="rect">
            <a:avLst/>
          </a:prstGeom>
        </p:spPr>
      </p:pic>
    </p:spTree>
    <p:extLst>
      <p:ext uri="{BB962C8B-B14F-4D97-AF65-F5344CB8AC3E}">
        <p14:creationId xmlns:p14="http://schemas.microsoft.com/office/powerpoint/2010/main" val="5781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A65C-9EFC-C340-81E9-774B3F5B47F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A013A6C6-6B19-C6C6-9E44-4307FF25DFF5}"/>
              </a:ext>
            </a:extLst>
          </p:cNvPr>
          <p:cNvSpPr>
            <a:spLocks noGrp="1"/>
          </p:cNvSpPr>
          <p:nvPr>
            <p:ph type="title"/>
          </p:nvPr>
        </p:nvSpPr>
        <p:spPr/>
        <p:txBody>
          <a:bodyPr/>
          <a:lstStyle/>
          <a:p>
            <a:r>
              <a:rPr lang="en-US" sz="4000" dirty="0"/>
              <a:t>Country Distribution with the most review before transformation</a:t>
            </a:r>
          </a:p>
        </p:txBody>
      </p:sp>
      <p:sp>
        <p:nvSpPr>
          <p:cNvPr id="4" name="Footer Placeholder 3">
            <a:extLst>
              <a:ext uri="{FF2B5EF4-FFF2-40B4-BE49-F238E27FC236}">
                <a16:creationId xmlns:a16="http://schemas.microsoft.com/office/drawing/2014/main" id="{F3677B38-D133-C65E-7FDA-7089C3E7860A}"/>
              </a:ext>
            </a:extLst>
          </p:cNvPr>
          <p:cNvSpPr>
            <a:spLocks noGrp="1"/>
          </p:cNvSpPr>
          <p:nvPr>
            <p:ph type="ftr" sz="quarter" idx="28"/>
          </p:nvPr>
        </p:nvSpPr>
        <p:spPr/>
        <p:txBody>
          <a:bodyPr/>
          <a:lstStyle/>
          <a:p>
            <a:r>
              <a:rPr lang="en-GB" dirty="0"/>
              <a:t>Customer Feedback Analysis for Amazon's Logistics Services</a:t>
            </a:r>
            <a:endParaRPr lang="en-US" dirty="0"/>
          </a:p>
        </p:txBody>
      </p:sp>
      <p:sp>
        <p:nvSpPr>
          <p:cNvPr id="5" name="Slide Number Placeholder 4">
            <a:extLst>
              <a:ext uri="{FF2B5EF4-FFF2-40B4-BE49-F238E27FC236}">
                <a16:creationId xmlns:a16="http://schemas.microsoft.com/office/drawing/2014/main" id="{F8FD21DC-07A8-3908-FAFC-D7BC1F891F9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11" name="Picture 10">
            <a:extLst>
              <a:ext uri="{FF2B5EF4-FFF2-40B4-BE49-F238E27FC236}">
                <a16:creationId xmlns:a16="http://schemas.microsoft.com/office/drawing/2014/main" id="{256B49DD-D66E-AD77-AB78-472F263961A9}"/>
              </a:ext>
            </a:extLst>
          </p:cNvPr>
          <p:cNvPicPr>
            <a:picLocks noChangeAspect="1"/>
          </p:cNvPicPr>
          <p:nvPr/>
        </p:nvPicPr>
        <p:blipFill>
          <a:blip r:embed="rId3"/>
          <a:stretch>
            <a:fillRect/>
          </a:stretch>
        </p:blipFill>
        <p:spPr>
          <a:xfrm>
            <a:off x="1268312" y="1757051"/>
            <a:ext cx="7875688" cy="4320128"/>
          </a:xfrm>
          <a:prstGeom prst="rect">
            <a:avLst/>
          </a:prstGeom>
        </p:spPr>
      </p:pic>
    </p:spTree>
    <p:extLst>
      <p:ext uri="{BB962C8B-B14F-4D97-AF65-F5344CB8AC3E}">
        <p14:creationId xmlns:p14="http://schemas.microsoft.com/office/powerpoint/2010/main" val="78018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B555E-335B-DEFD-BEEA-5EC769F4F5D9}"/>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23CF7618-1E02-66F2-3221-E0D72644E618}"/>
              </a:ext>
            </a:extLst>
          </p:cNvPr>
          <p:cNvSpPr>
            <a:spLocks noGrp="1"/>
          </p:cNvSpPr>
          <p:nvPr>
            <p:ph type="title"/>
          </p:nvPr>
        </p:nvSpPr>
        <p:spPr/>
        <p:txBody>
          <a:bodyPr/>
          <a:lstStyle/>
          <a:p>
            <a:r>
              <a:rPr lang="en-US" dirty="0"/>
              <a:t>Distribution of Ratings</a:t>
            </a:r>
          </a:p>
        </p:txBody>
      </p:sp>
      <p:sp>
        <p:nvSpPr>
          <p:cNvPr id="4" name="Footer Placeholder 3">
            <a:extLst>
              <a:ext uri="{FF2B5EF4-FFF2-40B4-BE49-F238E27FC236}">
                <a16:creationId xmlns:a16="http://schemas.microsoft.com/office/drawing/2014/main" id="{4BAA07F1-8839-1DED-22CD-51938E5D7833}"/>
              </a:ext>
            </a:extLst>
          </p:cNvPr>
          <p:cNvSpPr>
            <a:spLocks noGrp="1"/>
          </p:cNvSpPr>
          <p:nvPr>
            <p:ph type="ftr" sz="quarter" idx="28"/>
          </p:nvPr>
        </p:nvSpPr>
        <p:spPr/>
        <p:txBody>
          <a:bodyPr/>
          <a:lstStyle/>
          <a:p>
            <a:r>
              <a:rPr lang="en-GB" dirty="0"/>
              <a:t>Customer Feedback Analysis for Amazon's Logistics Services</a:t>
            </a:r>
            <a:endParaRPr lang="en-US" dirty="0"/>
          </a:p>
        </p:txBody>
      </p:sp>
      <p:sp>
        <p:nvSpPr>
          <p:cNvPr id="5" name="Slide Number Placeholder 4">
            <a:extLst>
              <a:ext uri="{FF2B5EF4-FFF2-40B4-BE49-F238E27FC236}">
                <a16:creationId xmlns:a16="http://schemas.microsoft.com/office/drawing/2014/main" id="{961024BB-5D18-9F73-FDFB-76B183404225}"/>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36FC1908-8A97-6F78-618D-A2D8292AE2DB}"/>
              </a:ext>
            </a:extLst>
          </p:cNvPr>
          <p:cNvPicPr>
            <a:picLocks noChangeAspect="1"/>
          </p:cNvPicPr>
          <p:nvPr/>
        </p:nvPicPr>
        <p:blipFill>
          <a:blip r:embed="rId3"/>
          <a:stretch>
            <a:fillRect/>
          </a:stretch>
        </p:blipFill>
        <p:spPr>
          <a:xfrm>
            <a:off x="3344941" y="1506009"/>
            <a:ext cx="5817720" cy="4275190"/>
          </a:xfrm>
          <a:prstGeom prst="rect">
            <a:avLst/>
          </a:prstGeom>
        </p:spPr>
      </p:pic>
    </p:spTree>
    <p:extLst>
      <p:ext uri="{BB962C8B-B14F-4D97-AF65-F5344CB8AC3E}">
        <p14:creationId xmlns:p14="http://schemas.microsoft.com/office/powerpoint/2010/main" val="41509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sz="4000" dirty="0"/>
              <a:t>Average Rating per Country</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GB" dirty="0"/>
              <a:t>Customer Feedback Analysis for Amazon's Logistics Services</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13" name="Picture 12">
            <a:extLst>
              <a:ext uri="{FF2B5EF4-FFF2-40B4-BE49-F238E27FC236}">
                <a16:creationId xmlns:a16="http://schemas.microsoft.com/office/drawing/2014/main" id="{41ECC393-8BFA-56DD-93E3-73547A56548E}"/>
              </a:ext>
            </a:extLst>
          </p:cNvPr>
          <p:cNvPicPr>
            <a:picLocks noChangeAspect="1"/>
          </p:cNvPicPr>
          <p:nvPr/>
        </p:nvPicPr>
        <p:blipFill>
          <a:blip r:embed="rId3"/>
          <a:stretch>
            <a:fillRect/>
          </a:stretch>
        </p:blipFill>
        <p:spPr>
          <a:xfrm>
            <a:off x="1691313" y="1484927"/>
            <a:ext cx="8829728" cy="4732994"/>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01A89-CF2D-74B2-CB3B-AC69F65257B8}"/>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CEFAA36B-EA75-A91C-84D4-542866AB7C4E}"/>
              </a:ext>
            </a:extLst>
          </p:cNvPr>
          <p:cNvSpPr>
            <a:spLocks noGrp="1"/>
          </p:cNvSpPr>
          <p:nvPr>
            <p:ph type="title"/>
          </p:nvPr>
        </p:nvSpPr>
        <p:spPr/>
        <p:txBody>
          <a:bodyPr/>
          <a:lstStyle/>
          <a:p>
            <a:r>
              <a:rPr lang="en-US" dirty="0"/>
              <a:t>Rating Distribution per Country (Box Plot)</a:t>
            </a:r>
          </a:p>
        </p:txBody>
      </p:sp>
      <p:sp>
        <p:nvSpPr>
          <p:cNvPr id="4" name="Footer Placeholder 3">
            <a:extLst>
              <a:ext uri="{FF2B5EF4-FFF2-40B4-BE49-F238E27FC236}">
                <a16:creationId xmlns:a16="http://schemas.microsoft.com/office/drawing/2014/main" id="{7AD0CCDE-BE85-D3BF-4E80-712C5275CDFB}"/>
              </a:ext>
            </a:extLst>
          </p:cNvPr>
          <p:cNvSpPr>
            <a:spLocks noGrp="1"/>
          </p:cNvSpPr>
          <p:nvPr>
            <p:ph type="ftr" sz="quarter" idx="28"/>
          </p:nvPr>
        </p:nvSpPr>
        <p:spPr/>
        <p:txBody>
          <a:bodyPr/>
          <a:lstStyle/>
          <a:p>
            <a:r>
              <a:rPr lang="en-GB" dirty="0"/>
              <a:t>Customer Feedback Analysis for Amazon's Logistics Services</a:t>
            </a:r>
            <a:endParaRPr lang="en-US" dirty="0"/>
          </a:p>
        </p:txBody>
      </p:sp>
      <p:sp>
        <p:nvSpPr>
          <p:cNvPr id="5" name="Slide Number Placeholder 4">
            <a:extLst>
              <a:ext uri="{FF2B5EF4-FFF2-40B4-BE49-F238E27FC236}">
                <a16:creationId xmlns:a16="http://schemas.microsoft.com/office/drawing/2014/main" id="{962E17FB-81AE-1616-5E45-9E5377C90AC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7" name="Picture 6">
            <a:extLst>
              <a:ext uri="{FF2B5EF4-FFF2-40B4-BE49-F238E27FC236}">
                <a16:creationId xmlns:a16="http://schemas.microsoft.com/office/drawing/2014/main" id="{D2A656BF-E439-B8EE-41BF-6B10FAE3AAEB}"/>
              </a:ext>
            </a:extLst>
          </p:cNvPr>
          <p:cNvPicPr>
            <a:picLocks noChangeAspect="1"/>
          </p:cNvPicPr>
          <p:nvPr/>
        </p:nvPicPr>
        <p:blipFill>
          <a:blip r:embed="rId3"/>
          <a:stretch>
            <a:fillRect/>
          </a:stretch>
        </p:blipFill>
        <p:spPr>
          <a:xfrm>
            <a:off x="1915411" y="1414352"/>
            <a:ext cx="8908100" cy="4936572"/>
          </a:xfrm>
          <a:prstGeom prst="rect">
            <a:avLst/>
          </a:prstGeom>
        </p:spPr>
      </p:pic>
    </p:spTree>
    <p:extLst>
      <p:ext uri="{BB962C8B-B14F-4D97-AF65-F5344CB8AC3E}">
        <p14:creationId xmlns:p14="http://schemas.microsoft.com/office/powerpoint/2010/main" val="97167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sz="4000" dirty="0"/>
              <a:t>Data Cleaning and Preprocessing</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4777275" y="1024620"/>
            <a:ext cx="5523546" cy="420683"/>
          </a:xfrm>
        </p:spPr>
        <p:txBody>
          <a:bodyPr/>
          <a:lstStyle/>
          <a:p>
            <a:r>
              <a:rPr lang="en-US" dirty="0"/>
              <a:t>Extract</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4496838" y="1469069"/>
            <a:ext cx="5803983" cy="707749"/>
          </a:xfrm>
        </p:spPr>
        <p:txBody>
          <a:bodyPr/>
          <a:lstStyle/>
          <a:p>
            <a:r>
              <a:rPr lang="en-GB" dirty="0"/>
              <a:t>The CSV file included reviews across various regions and contained fields like Country, Review Date, Rating, Review Title, and Review Text</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4777274" y="2103107"/>
            <a:ext cx="5590296" cy="420683"/>
          </a:xfrm>
        </p:spPr>
        <p:txBody>
          <a:bodyPr/>
          <a:lstStyle/>
          <a:p>
            <a:r>
              <a:rPr lang="en-US" dirty="0"/>
              <a:t>Transform</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4496837" y="2523790"/>
            <a:ext cx="6000101" cy="2720014"/>
          </a:xfrm>
        </p:spPr>
        <p:txBody>
          <a:bodyPr/>
          <a:lstStyle/>
          <a:p>
            <a:r>
              <a:rPr lang="en-GB" dirty="0"/>
              <a:t>Duplicate Removal: Removed any redundant records to avoid skewing the analysis.</a:t>
            </a:r>
          </a:p>
          <a:p>
            <a:r>
              <a:rPr lang="en-GB" dirty="0"/>
              <a:t>Handling Missing Values: Addressed gaps in the data by applying appropriate techniques like filling with default values or dropping incomplete records.</a:t>
            </a:r>
          </a:p>
          <a:p>
            <a:r>
              <a:rPr lang="en-GB" dirty="0"/>
              <a:t>Text Preprocessing: For the textual reviews, we performed the following:</a:t>
            </a:r>
          </a:p>
          <a:p>
            <a:pPr lvl="1"/>
            <a:r>
              <a:rPr lang="en-US" dirty="0"/>
              <a:t>Tokenization</a:t>
            </a:r>
            <a:endParaRPr lang="en-GB" dirty="0"/>
          </a:p>
          <a:p>
            <a:pPr lvl="1"/>
            <a:r>
              <a:rPr lang="en-US" dirty="0" err="1"/>
              <a:t>Stopword</a:t>
            </a:r>
            <a:r>
              <a:rPr lang="en-US" dirty="0"/>
              <a:t> Removal</a:t>
            </a:r>
          </a:p>
          <a:p>
            <a:r>
              <a:rPr lang="en-GB" dirty="0"/>
              <a:t>Standardization: Ensured consistency in data formatting, particularly for dates and numerical values.</a:t>
            </a:r>
          </a:p>
          <a:p>
            <a:pPr lvl="1"/>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4777274" y="5169377"/>
            <a:ext cx="5831451" cy="421399"/>
          </a:xfrm>
        </p:spPr>
        <p:txBody>
          <a:bodyPr/>
          <a:lstStyle/>
          <a:p>
            <a:r>
              <a:rPr lang="en-US" dirty="0"/>
              <a:t>Load</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4496838" y="5550439"/>
            <a:ext cx="5870732" cy="791458"/>
          </a:xfrm>
        </p:spPr>
        <p:txBody>
          <a:bodyPr/>
          <a:lstStyle/>
          <a:p>
            <a:r>
              <a:rPr lang="en-GB" dirty="0"/>
              <a:t>The transformed, clean data was loaded into a PostgreSQL database.</a:t>
            </a: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15" name="TextBox 14">
            <a:extLst>
              <a:ext uri="{FF2B5EF4-FFF2-40B4-BE49-F238E27FC236}">
                <a16:creationId xmlns:a16="http://schemas.microsoft.com/office/drawing/2014/main" id="{55992C3C-9E71-A13C-8514-1197A99CC6E8}"/>
              </a:ext>
            </a:extLst>
          </p:cNvPr>
          <p:cNvSpPr txBox="1"/>
          <p:nvPr/>
        </p:nvSpPr>
        <p:spPr>
          <a:xfrm>
            <a:off x="4978594" y="584603"/>
            <a:ext cx="6097554" cy="523220"/>
          </a:xfrm>
          <a:prstGeom prst="rect">
            <a:avLst/>
          </a:prstGeom>
          <a:noFill/>
        </p:spPr>
        <p:txBody>
          <a:bodyPr wrap="square">
            <a:spAutoFit/>
          </a:bodyPr>
          <a:lstStyle/>
          <a:p>
            <a:r>
              <a:rPr lang="en-US" sz="2800" b="1" dirty="0"/>
              <a:t>ETL Process</a:t>
            </a:r>
          </a:p>
        </p:txBody>
      </p:sp>
    </p:spTree>
    <p:extLst>
      <p:ext uri="{BB962C8B-B14F-4D97-AF65-F5344CB8AC3E}">
        <p14:creationId xmlns:p14="http://schemas.microsoft.com/office/powerpoint/2010/main" val="251972708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201</TotalTime>
  <Words>773</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Abadi</vt:lpstr>
      <vt:lpstr>Arial</vt:lpstr>
      <vt:lpstr>Calibri</vt:lpstr>
      <vt:lpstr>Posterama Text Black</vt:lpstr>
      <vt:lpstr>Posterama Text SemiBold</vt:lpstr>
      <vt:lpstr>Custom​​</vt:lpstr>
      <vt:lpstr>Customer Feedback Analysis for Amazon's Logistics Services</vt:lpstr>
      <vt:lpstr>Agenda’s</vt:lpstr>
      <vt:lpstr>Introduction</vt:lpstr>
      <vt:lpstr>Dataset Overview</vt:lpstr>
      <vt:lpstr>Country Distribution with the most review before transformation</vt:lpstr>
      <vt:lpstr>Distribution of Ratings</vt:lpstr>
      <vt:lpstr>Average Rating per Country</vt:lpstr>
      <vt:lpstr>Rating Distribution per Country (Box Plot)</vt:lpstr>
      <vt:lpstr>Data Cleaning and Preprocessing</vt:lpstr>
      <vt:lpstr>Sentiment Analysis Model</vt:lpstr>
      <vt:lpstr>Model Evaluation</vt:lpstr>
      <vt:lpstr>Model Evaluation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Fiseye Samuel</dc:creator>
  <cp:lastModifiedBy>Fiseye Samuel</cp:lastModifiedBy>
  <cp:revision>2</cp:revision>
  <dcterms:created xsi:type="dcterms:W3CDTF">2024-10-04T07:37:15Z</dcterms:created>
  <dcterms:modified xsi:type="dcterms:W3CDTF">2024-10-05T18:28:38Z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