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7E4CD-F235-478C-B4B4-2B614B4C8B0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9B485-52F4-4552-8616-C10F7568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1. Comparison of</a:t>
            </a:r>
            <a:r>
              <a:rPr lang="en-US" baseline="0" dirty="0" smtClean="0"/>
              <a:t> overall survival from date of stage IV diagnosis in metastatic colorectal cancer stratified by (A) tumor side and (B) </a:t>
            </a:r>
            <a:r>
              <a:rPr lang="en-US" baseline="0" smtClean="0"/>
              <a:t>tumor site. </a:t>
            </a:r>
            <a:r>
              <a:rPr lang="en-US" baseline="0" dirty="0" smtClean="0"/>
              <a:t>All P values are relative to rectum as the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A996A-6D50-4099-BC53-62D026F79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1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499E7-4E34-499D-9404-13514DBB92F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AC25A-FD37-485B-A4EA-36C29C2E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37943"/>
              </p:ext>
            </p:extLst>
          </p:nvPr>
        </p:nvGraphicFramePr>
        <p:xfrm>
          <a:off x="378384" y="3181026"/>
          <a:ext cx="4710082" cy="1524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31036"/>
                <a:gridCol w="1491307"/>
                <a:gridCol w="787739"/>
              </a:tblGrid>
              <a:tr h="2358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Non-Location</a:t>
                      </a:r>
                      <a:r>
                        <a:rPr lang="en-US" sz="1400" baseline="0" dirty="0" smtClean="0"/>
                        <a:t> Based</a:t>
                      </a:r>
                      <a:r>
                        <a:rPr lang="en-US" sz="1400" dirty="0" smtClean="0"/>
                        <a:t> Variables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HR (95% CI)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</a:tr>
              <a:tr h="2358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Metastatic at Diagnosis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1.49 (1.29-1.74)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&lt;0.0001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2358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Mucinous/Signet Histology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1.48 (1.24-1.78)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&lt;0.0001</a:t>
                      </a:r>
                      <a:endParaRPr lang="en-US" sz="1400" dirty="0"/>
                    </a:p>
                  </a:txBody>
                  <a:tcPr/>
                </a:tc>
              </a:tr>
              <a:tr h="2358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BRAFV600 Mutation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1.89 (1.42-2.51)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&lt;0.0001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2358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KRAS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1.29 (1.11-1.50)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0.0010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63" y="395012"/>
            <a:ext cx="7198207" cy="6065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7781" y="1172274"/>
            <a:ext cx="25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Multivariate Model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78384" y="1807318"/>
            <a:ext cx="471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Model included primary tumor location (HR shown in graphic) and non-location based variables (HR in table below). Other variables considered for inclusion in the model but with P&gt;0.1 during model creation include </a:t>
            </a:r>
            <a:r>
              <a:rPr lang="en-US" sz="1200" dirty="0"/>
              <a:t>included gender, MSI status, age and mutations in </a:t>
            </a:r>
            <a:r>
              <a:rPr lang="en-US" sz="1200" i="1" dirty="0"/>
              <a:t>TP53, KRAS, PIK3CA, SMAD4, PTEN, GNAS, CTNNB1, FGFR3</a:t>
            </a:r>
            <a:r>
              <a:rPr lang="en-US" sz="1200" dirty="0"/>
              <a:t> and </a:t>
            </a:r>
            <a:r>
              <a:rPr lang="en-US" sz="1200" i="1" dirty="0"/>
              <a:t>AKT1.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" name="TextBox 6"/>
          <p:cNvSpPr txBox="1"/>
          <p:nvPr/>
        </p:nvSpPr>
        <p:spPr>
          <a:xfrm>
            <a:off x="10587073" y="8092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Supplemental Figure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9024</TotalTime>
  <Words>153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M. D. Anderson Cancer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Loree,Jonathan Michael</dc:creator>
  <cp:lastModifiedBy>Loree,Jonathan Michael</cp:lastModifiedBy>
  <cp:revision>12</cp:revision>
  <dcterms:created xsi:type="dcterms:W3CDTF">2017-06-22T17:52:24Z</dcterms:created>
  <dcterms:modified xsi:type="dcterms:W3CDTF">2017-11-15T18:55:07Z</dcterms:modified>
</cp:coreProperties>
</file>