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9" r:id="rId5"/>
    <p:sldId id="257" r:id="rId6"/>
    <p:sldId id="272" r:id="rId7"/>
    <p:sldId id="273" r:id="rId8"/>
    <p:sldId id="265" r:id="rId9"/>
    <p:sldId id="264" r:id="rId10"/>
    <p:sldId id="263" r:id="rId11"/>
    <p:sldId id="278" r:id="rId12"/>
    <p:sldId id="266" r:id="rId13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786" y="18"/>
      </p:cViewPr>
      <p:guideLst>
        <p:guide orient="horz" pos="216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2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395" y="661035"/>
            <a:ext cx="9935845" cy="98869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4367136" y="4172235"/>
            <a:ext cx="7128209" cy="635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  <a:endParaRPr lang="nl-NL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 userDrawn="1"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  <a:endParaRPr lang="nl-NL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8A9ADEA9-BA73-4B20-BC0F-1F4D22499E38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7B46CFD5-B85E-4609-886A-072841EBDADF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BD53C2F-CF32-48AD-A704-5CCDF547765B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37CBE54-6841-4594-873C-F60CCDD9E077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CFAF0BA-00D9-4B37-A349-E8A0CCB0D9A9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 userDrawn="1"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 userDrawn="1"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5110" y="78740"/>
            <a:ext cx="11692890" cy="5334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5110" y="843280"/>
            <a:ext cx="11692890" cy="412559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69F12F0C-2952-4480-ABD1-72B47CCC9A8D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E6141121-ED8C-44AE-B643-8BE31E61F10B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19D7453-D312-499C-A7F9-10E0822DAA13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FFD8A6C-2A36-4D2E-8906-AD2310C192B2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CCC8219-E7CC-48A9-95C1-9C29792C288F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AA1CD86-5F06-49E9-BD88-BA8A5891CC4F}" type="slidenum">
              <a:rPr lang="nl-NL" altLang="en-US"/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96913" y="1004888"/>
            <a:ext cx="1079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nl-NL" altLang="en-US" smtClean="0"/>
              <a:t>Klik om de stijl te bewerken</a:t>
            </a:r>
            <a:endParaRPr lang="nl-NL" altLang="en-US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96913" y="1814513"/>
            <a:ext cx="107981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en-US" smtClean="0"/>
              <a:t>Klik om de modelstijlen te bewerken</a:t>
            </a:r>
            <a:endParaRPr lang="nl-NL" altLang="en-US" smtClean="0"/>
          </a:p>
          <a:p>
            <a:pPr lvl="1"/>
            <a:r>
              <a:rPr lang="nl-NL" altLang="en-US" smtClean="0"/>
              <a:t>Tweede niveau</a:t>
            </a:r>
            <a:endParaRPr lang="nl-NL" altLang="en-US" smtClean="0"/>
          </a:p>
          <a:p>
            <a:pPr lvl="2"/>
            <a:r>
              <a:rPr lang="nl-NL" altLang="en-US" smtClean="0"/>
              <a:t>Derde niveau</a:t>
            </a:r>
            <a:endParaRPr lang="nl-NL" altLang="en-US" smtClean="0"/>
          </a:p>
          <a:p>
            <a:pPr lvl="3"/>
            <a:r>
              <a:rPr lang="nl-NL" altLang="en-US" smtClean="0"/>
              <a:t>Vierde niveau</a:t>
            </a:r>
            <a:endParaRPr lang="nl-NL" altLang="en-US" smtClean="0"/>
          </a:p>
          <a:p>
            <a:pPr lvl="4"/>
            <a:r>
              <a:rPr lang="nl-NL" altLang="en-US" smtClean="0"/>
              <a:t>Vijfde niveau</a:t>
            </a:r>
            <a:endParaRPr lang="nl-NL" altLang="en-US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92313" y="6415088"/>
            <a:ext cx="143827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719513" y="6415088"/>
            <a:ext cx="528002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6913" y="6415088"/>
            <a:ext cx="1079500" cy="1524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eaLnBrk="1" hangingPunct="1">
              <a:lnSpc>
                <a:spcPts val="1200"/>
              </a:lnSpc>
              <a:defRPr sz="1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330139A8-F543-4E61-BA66-838B5999D518}" type="slidenum">
              <a:rPr lang="nl-NL" altLang="en-US"/>
            </a:fld>
            <a:endParaRPr lang="nl-NL" altLang="en-US"/>
          </a:p>
        </p:txBody>
      </p:sp>
      <p:sp>
        <p:nvSpPr>
          <p:cNvPr id="7" name="Rechthoek 6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696913" y="6264275"/>
            <a:ext cx="10798175" cy="111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33" name="Afbeelding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415088"/>
            <a:ext cx="1473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2258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75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028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13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ctrTitle"/>
          </p:nvPr>
        </p:nvSpPr>
        <p:spPr>
          <a:xfrm>
            <a:off x="1128713" y="1003300"/>
            <a:ext cx="9934575" cy="170562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overview of IPD-MA</a:t>
            </a:r>
            <a:r>
              <a:rPr lang="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x-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Cochrane IPD-MA methods group library</a:t>
            </a:r>
            <a:endParaRPr lang="en-US" altLang="x-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43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3724910" y="4168140"/>
            <a:ext cx="7757795" cy="655320"/>
          </a:xfrm>
        </p:spPr>
        <p:txBody>
          <a:bodyPr/>
          <a:lstStyle/>
          <a:p>
            <a:pPr algn="r" defTabSz="0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Michail Belias</a:t>
            </a:r>
            <a:endParaRPr lang="en-GB" altLang="en-US" dirty="0" smtClean="0"/>
          </a:p>
          <a:p>
            <a:pPr algn="r" defTabSz="0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Department for Health Evidence</a:t>
            </a:r>
            <a:endParaRPr lang="en-GB" altLang="en-US" dirty="0" smtClean="0"/>
          </a:p>
          <a:p>
            <a:pPr defTabSz="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to add?	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10" y="843280"/>
            <a:ext cx="11692890" cy="5354320"/>
          </a:xfrm>
        </p:spPr>
        <p:txBody>
          <a:bodyPr/>
          <a:p>
            <a:r>
              <a:rPr lang="" altLang="en-US"/>
              <a:t>One of the limitations is that I have identified only IPD-MAs in the Cochrane IPD-MA methods group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We can also expand our search into every IPD-MA from a certain time point </a:t>
            </a:r>
            <a:endParaRPr lang="" altLang="en-US"/>
          </a:p>
          <a:p>
            <a:pPr lvl="1"/>
            <a:r>
              <a:rPr lang="" altLang="en-US">
                <a:sym typeface="+mn-ea"/>
              </a:rPr>
              <a:t>For instance, </a:t>
            </a:r>
            <a:r>
              <a:rPr lang="en-US" altLang="en-US">
                <a:sym typeface="+mn-ea"/>
              </a:rPr>
              <a:t>2011 </a:t>
            </a:r>
            <a:r>
              <a:rPr lang="" altLang="en-US">
                <a:sym typeface="+mn-ea"/>
              </a:rPr>
              <a:t>as before that there was limited guidance</a:t>
            </a:r>
            <a:endParaRPr lang="" altLang="en-US">
              <a:sym typeface="+mn-ea"/>
            </a:endParaRPr>
          </a:p>
          <a:p>
            <a:pPr lvl="0"/>
            <a:endParaRPr lang="" altLang="en-US">
              <a:sym typeface="+mn-ea"/>
            </a:endParaRPr>
          </a:p>
          <a:p>
            <a:pPr lvl="0"/>
            <a:r>
              <a:rPr lang="" altLang="en-US"/>
              <a:t>Untill now I am looking for:</a:t>
            </a:r>
            <a:endParaRPr lang="" altLang="en-US"/>
          </a:p>
          <a:p>
            <a:pPr lvl="1"/>
            <a:r>
              <a:rPr lang="" altLang="en-US" sz="2000"/>
              <a:t>Size of the meta-analysis</a:t>
            </a:r>
            <a:endParaRPr lang="" altLang="en-US" sz="2000"/>
          </a:p>
          <a:p>
            <a:pPr lvl="1"/>
            <a:r>
              <a:rPr lang="" altLang="en-US" sz="2000"/>
              <a:t>Type of studies included in the meta-analysis</a:t>
            </a:r>
            <a:endParaRPr lang="" altLang="en-US" sz="2000"/>
          </a:p>
          <a:p>
            <a:pPr lvl="1"/>
            <a:r>
              <a:rPr lang="" altLang="en-US" sz="2000"/>
              <a:t>Whether they investigated for effect modification</a:t>
            </a:r>
            <a:endParaRPr lang="" altLang="en-US" sz="2000"/>
          </a:p>
          <a:p>
            <a:pPr lvl="1"/>
            <a:r>
              <a:rPr lang="" altLang="en-US" sz="2000"/>
              <a:t>Over which variables and what type were they (Continuous, categorical)</a:t>
            </a:r>
            <a:endParaRPr lang="" altLang="en-US"/>
          </a:p>
          <a:p>
            <a:pPr lvl="1"/>
            <a:r>
              <a:rPr lang="" altLang="en-US"/>
              <a:t>Which method they used</a:t>
            </a:r>
            <a:endParaRPr lang="" altLang="en-US"/>
          </a:p>
          <a:p>
            <a:pPr lvl="1"/>
            <a:endParaRPr lang="" altLang="en-US"/>
          </a:p>
          <a:p>
            <a:pPr lvl="1"/>
            <a:endParaRPr lang="" altLang="en-US"/>
          </a:p>
          <a:p>
            <a:pPr lvl="1"/>
            <a:endParaRPr lang="en-US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10" y="68580"/>
            <a:ext cx="11692890" cy="533400"/>
          </a:xfrm>
        </p:spPr>
        <p:txBody>
          <a:bodyPr/>
          <a:p>
            <a:r>
              <a:rPr lang="en-US" altLang="en-US"/>
              <a:t>Effect modification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699135"/>
            <a:ext cx="11692890" cy="4125595"/>
          </a:xfrm>
        </p:spPr>
        <p:txBody>
          <a:bodyPr/>
          <a:p>
            <a:endParaRPr lang="en-US"/>
          </a:p>
          <a:p>
            <a:r>
              <a:rPr lang="en-US" altLang="en-US"/>
              <a:t>Preliminary results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Effect modification is explored in most of the trials </a:t>
            </a:r>
            <a:r>
              <a:rPr lang="en-US" altLang="en-US">
                <a:sym typeface="+mn-ea"/>
              </a:rPr>
              <a:t>(</a:t>
            </a:r>
            <a:r>
              <a:rPr lang="" altLang="en-US">
                <a:sym typeface="+mn-ea"/>
              </a:rPr>
              <a:t>~ </a:t>
            </a:r>
            <a:r>
              <a:rPr lang="en-US" altLang="en-US">
                <a:sym typeface="+mn-ea"/>
              </a:rPr>
              <a:t>85%) </a:t>
            </a:r>
            <a:r>
              <a:rPr lang="en-US" altLang="en-US">
                <a:sym typeface="+mn-ea"/>
              </a:rPr>
              <a:t>, but only a few have them as a main goal and therefore </a:t>
            </a:r>
            <a:endParaRPr lang="en-US" altLang="en-US"/>
          </a:p>
          <a:p>
            <a:pPr lvl="1"/>
            <a:r>
              <a:rPr lang="en-US" altLang="en-US"/>
              <a:t>approximatelly 60% have performed per-subgroup meta-analysis</a:t>
            </a:r>
            <a:endParaRPr lang="en-US" altLang="en-US"/>
          </a:p>
          <a:p>
            <a:pPr lvl="1"/>
            <a:r>
              <a:rPr lang="en-US" altLang="en-US"/>
              <a:t>20% two-stage meta-analysis of interaction terms</a:t>
            </a:r>
            <a:endParaRPr lang="en-US" altLang="en-US"/>
          </a:p>
          <a:p>
            <a:pPr lvl="1"/>
            <a:r>
              <a:rPr lang="en-US" altLang="en-US"/>
              <a:t>Only 5% used a one-stage approach (mostly with a stratified intercept)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mini abstract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10" y="843280"/>
            <a:ext cx="11692890" cy="5312410"/>
          </a:xfrm>
        </p:spPr>
        <p:txBody>
          <a:bodyPr/>
          <a:p>
            <a:r>
              <a:rPr lang="en-US"/>
              <a:t>Individual participant data(IPD) meta-analysis(MA) is considered the gold standard to investigate treatment effect modification. </a:t>
            </a:r>
            <a:endParaRPr lang="en-US"/>
          </a:p>
          <a:p>
            <a:endParaRPr lang="en-US"/>
          </a:p>
          <a:p>
            <a:r>
              <a:rPr lang="en-US"/>
              <a:t>Multiple methods have been </a:t>
            </a:r>
            <a:r>
              <a:rPr lang="" altLang="en-US"/>
              <a:t>proposed </a:t>
            </a:r>
            <a:r>
              <a:rPr lang="en-US"/>
              <a:t>involving both one-stage and two-stage approaches. </a:t>
            </a:r>
            <a:endParaRPr lang="en-US"/>
          </a:p>
          <a:p>
            <a:endParaRPr lang="en-US"/>
          </a:p>
          <a:p>
            <a:r>
              <a:rPr lang="en-US"/>
              <a:t>Literature over the advantages and disadvantages of these approaches is available.</a:t>
            </a:r>
            <a:endParaRPr lang="en-US"/>
          </a:p>
          <a:p>
            <a:endParaRPr lang="en-US"/>
          </a:p>
          <a:p>
            <a:r>
              <a:rPr lang=""/>
              <a:t>But it </a:t>
            </a:r>
            <a:r>
              <a:rPr lang="en-US"/>
              <a:t>is unclear to what level researchers have adopted this guidance</a:t>
            </a:r>
            <a:endParaRPr lang="en-US"/>
          </a:p>
          <a:p>
            <a:endParaRPr lang="en-US"/>
          </a:p>
          <a:p>
            <a:r>
              <a:rPr lang="en-US"/>
              <a:t>Our aim is to identify which approaches are applied in order to investigate effect modification in IPD-MA</a:t>
            </a:r>
            <a:r>
              <a:rPr lang="" altLang="en-US"/>
              <a:t>s</a:t>
            </a:r>
            <a:r>
              <a:rPr lang="en-US"/>
              <a:t>.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" altLang="en-US"/>
              <a:t>“</a:t>
            </a:r>
            <a:r>
              <a:rPr lang="en-US"/>
              <a:t>we aim to inform over the best practice</a:t>
            </a:r>
            <a:r>
              <a:rPr lang="" altLang="en-US"/>
              <a:t>”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4-12 10-28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47955"/>
            <a:ext cx="9990455" cy="6562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08" y="117004"/>
            <a:ext cx="10798175" cy="576064"/>
          </a:xfrm>
        </p:spPr>
        <p:txBody>
          <a:bodyPr/>
          <a:lstStyle/>
          <a:p>
            <a:r>
              <a:rPr lang="en-US" altLang="x-none" dirty="0"/>
              <a:t>Cochrane IPD-MA methods group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65" y="942975"/>
            <a:ext cx="10798175" cy="4997450"/>
          </a:xfrm>
        </p:spPr>
        <p:txBody>
          <a:bodyPr/>
          <a:lstStyle/>
          <a:p>
            <a:r>
              <a:rPr lang="en-US" altLang="x-none" dirty="0"/>
              <a:t>202 IPD-MA </a:t>
            </a:r>
            <a:r>
              <a:rPr lang="en-US" altLang="en-US" dirty="0"/>
              <a:t>were identified in the Cochrane IPD-MA methods group</a:t>
            </a:r>
            <a:endParaRPr lang="en-US" altLang="en-US" dirty="0"/>
          </a:p>
          <a:p>
            <a:pPr lvl="1"/>
            <a:r>
              <a:rPr lang="en-US" altLang="x-none" dirty="0"/>
              <a:t>18 medical fields	</a:t>
            </a:r>
            <a:endParaRPr lang="en-US" altLang="x-none" dirty="0"/>
          </a:p>
          <a:p>
            <a:pPr lvl="2"/>
            <a:r>
              <a:rPr lang="en-US" altLang="x-none" dirty="0"/>
              <a:t>96 IPD-MAs were cancer related </a:t>
            </a:r>
            <a:endParaRPr lang="en-US" altLang="x-none" dirty="0"/>
          </a:p>
          <a:p>
            <a:pPr lvl="2"/>
            <a:r>
              <a:rPr lang="en-US" altLang="x-none" dirty="0"/>
              <a:t>34 Cardiovascular diseases</a:t>
            </a:r>
            <a:endParaRPr lang="en-US" altLang="x-none" dirty="0"/>
          </a:p>
          <a:p>
            <a:pPr lvl="2"/>
            <a:r>
              <a:rPr lang="en-US" altLang="x-none" dirty="0"/>
              <a:t>16 Neurology</a:t>
            </a:r>
            <a:endParaRPr lang="en-US" altLang="x-none" dirty="0"/>
          </a:p>
          <a:p>
            <a:pPr lvl="2"/>
            <a:r>
              <a:rPr lang="en-US" altLang="x-none" dirty="0"/>
              <a:t>10 pregnancy and child birth </a:t>
            </a:r>
            <a:endParaRPr lang="en-US" altLang="x-none" dirty="0"/>
          </a:p>
          <a:p>
            <a:pPr lvl="2"/>
            <a:r>
              <a:rPr lang="en-US" altLang="x-none" dirty="0"/>
              <a:t>Others had less than 10 IPD-MAs</a:t>
            </a:r>
            <a:endParaRPr lang="x-none" altLang="en-GB" dirty="0"/>
          </a:p>
          <a:p>
            <a:pPr marL="321945" lvl="1" indent="0">
              <a:buNone/>
            </a:pPr>
            <a:endParaRPr lang="en-US" altLang="x-none" dirty="0"/>
          </a:p>
          <a:p>
            <a:pPr lvl="0"/>
            <a:r>
              <a:rPr lang="en-US" altLang="en-US"/>
              <a:t>Years of publication 1991-2018</a:t>
            </a:r>
            <a:endParaRPr lang="en-US"/>
          </a:p>
          <a:p>
            <a:pPr marL="321945" lvl="1" indent="0">
              <a:buNone/>
            </a:pPr>
            <a:endParaRPr lang="en-US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655" y="201930"/>
            <a:ext cx="11362690" cy="6029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91845"/>
            <a:ext cx="11692890" cy="4125595"/>
          </a:xfrm>
        </p:spPr>
        <p:txBody>
          <a:bodyPr/>
          <a:p>
            <a:pPr lvl="0"/>
            <a:r>
              <a:rPr lang="en-US" altLang="x-none" sz="2200" dirty="0">
                <a:sym typeface="+mn-ea"/>
              </a:rPr>
              <a:t>74 </a:t>
            </a:r>
            <a:r>
              <a:rPr lang="en-US" altLang="en-US" sz="2200" dirty="0">
                <a:sym typeface="+mn-ea"/>
              </a:rPr>
              <a:t>IPD-MAs </a:t>
            </a:r>
            <a:r>
              <a:rPr lang="en-US" altLang="x-none" sz="2200" dirty="0">
                <a:sym typeface="+mn-ea"/>
              </a:rPr>
              <a:t>were exluded </a:t>
            </a:r>
            <a:endParaRPr lang="en-US" altLang="x-none" sz="2200" dirty="0"/>
          </a:p>
          <a:p>
            <a:pPr lvl="1"/>
            <a:r>
              <a:rPr lang="en-US" altLang="x-none" sz="2200" dirty="0">
                <a:sym typeface="+mn-ea"/>
              </a:rPr>
              <a:t>4 studies were not available</a:t>
            </a:r>
            <a:endParaRPr lang="en-US" altLang="x-none" sz="2200" dirty="0"/>
          </a:p>
          <a:p>
            <a:pPr lvl="1"/>
            <a:r>
              <a:rPr lang="en-US" altLang="x-none" sz="2200" dirty="0">
                <a:sym typeface="+mn-ea"/>
              </a:rPr>
              <a:t>11 were ongoing and didn't provide data </a:t>
            </a:r>
            <a:endParaRPr lang="en-US" altLang="x-none" sz="2200" dirty="0"/>
          </a:p>
          <a:p>
            <a:pPr lvl="1"/>
            <a:r>
              <a:rPr lang="en-US" altLang="x-none" sz="2200" dirty="0">
                <a:sym typeface="+mn-ea"/>
              </a:rPr>
              <a:t>26 were investigating risk factors </a:t>
            </a:r>
            <a:endParaRPr lang="en-US" altLang="x-none" sz="2200" dirty="0"/>
          </a:p>
          <a:p>
            <a:pPr lvl="1"/>
            <a:r>
              <a:rPr lang="en-US" altLang="x-none" sz="2200" dirty="0">
                <a:sym typeface="+mn-ea"/>
              </a:rPr>
              <a:t>33 had different study designs than RCTs</a:t>
            </a:r>
            <a:r>
              <a:rPr lang="x-none" altLang="en-GB" sz="2200" dirty="0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107950"/>
            <a:ext cx="11428730" cy="6235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590" y="114300"/>
            <a:ext cx="1124077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10" y="709930"/>
            <a:ext cx="11692890" cy="5507355"/>
          </a:xfrm>
        </p:spPr>
        <p:txBody>
          <a:bodyPr/>
          <a:p>
            <a:r>
              <a:rPr lang="" altLang="en-US"/>
              <a:t>Some preliminary r</a:t>
            </a:r>
            <a:r>
              <a:rPr lang="en-US" altLang="en-US"/>
              <a:t>esults </a:t>
            </a:r>
            <a:endParaRPr lang="en-US" altLang="en-US"/>
          </a:p>
          <a:p>
            <a:pPr lvl="1"/>
            <a:r>
              <a:rPr lang="en-US" altLang="en-US" sz="2000"/>
              <a:t>Terminology was not consistent </a:t>
            </a:r>
            <a:endParaRPr lang="en-US" altLang="en-US" sz="2000"/>
          </a:p>
          <a:p>
            <a:pPr lvl="2"/>
            <a:r>
              <a:rPr lang="en-US" altLang="en-US" sz="1800"/>
              <a:t>sometimes it was unlcear whic</a:t>
            </a:r>
            <a:r>
              <a:rPr lang="" altLang="en-US" sz="1800"/>
              <a:t>h</a:t>
            </a:r>
            <a:r>
              <a:rPr lang="en-US" altLang="en-US" sz="1800"/>
              <a:t> method has been performed </a:t>
            </a:r>
            <a:endParaRPr lang="en-US" altLang="en-US" sz="1800"/>
          </a:p>
          <a:p>
            <a:pPr lvl="2"/>
            <a:endParaRPr lang="en-US" altLang="en-US" sz="1800"/>
          </a:p>
          <a:p>
            <a:pPr lvl="0"/>
            <a:r>
              <a:rPr lang="en-US" altLang="en-US" sz="2200"/>
              <a:t>Quality of IPD-MA is improving by year</a:t>
            </a:r>
            <a:endParaRPr lang="en-US" altLang="en-US" sz="2200"/>
          </a:p>
          <a:p>
            <a:pPr lvl="1"/>
            <a:r>
              <a:rPr lang="en-US" altLang="en-US" sz="2000"/>
              <a:t>Articles before 2010 used only PS-MA </a:t>
            </a:r>
            <a:r>
              <a:rPr lang="" altLang="en-US" sz="2000"/>
              <a:t>and fixed-effects pooled analyses</a:t>
            </a:r>
            <a:endParaRPr lang="en-US" altLang="en-US" sz="2000"/>
          </a:p>
          <a:p>
            <a:pPr lvl="1"/>
            <a:endParaRPr lang="en-US" altLang="en-US"/>
          </a:p>
          <a:p>
            <a:pPr lvl="0"/>
            <a:r>
              <a:rPr lang="en-US" altLang="en-US"/>
              <a:t>Per-subgroup meta-analysis is </a:t>
            </a:r>
            <a:r>
              <a:rPr lang="" altLang="en-US"/>
              <a:t>still</a:t>
            </a:r>
            <a:r>
              <a:rPr lang="en-US" altLang="en-US"/>
              <a:t> typically </a:t>
            </a:r>
            <a:r>
              <a:rPr lang="" altLang="en-US"/>
              <a:t>performed</a:t>
            </a:r>
            <a:endParaRPr lang="en-US" altLang="en-US"/>
          </a:p>
          <a:p>
            <a:pPr lvl="1"/>
            <a:r>
              <a:rPr lang="en-US" altLang="en-US"/>
              <a:t>Interaction is often </a:t>
            </a:r>
            <a:r>
              <a:rPr lang="" altLang="en-US"/>
              <a:t>measured with cochran's Q (Χ</a:t>
            </a:r>
            <a:r>
              <a:rPr lang="" altLang="en-US" baseline="30000"/>
              <a:t>2</a:t>
            </a:r>
            <a:r>
              <a:rPr lang="" altLang="en-US"/>
              <a:t> test of trend or interaction)</a:t>
            </a:r>
            <a:endParaRPr lang="en-US" altLang="en-US"/>
          </a:p>
          <a:p>
            <a:pPr lvl="1"/>
            <a:r>
              <a:rPr lang=""/>
              <a:t>Almost all studies have categorised the continuous effect modifier </a:t>
            </a:r>
            <a:endParaRPr lang=""/>
          </a:p>
          <a:p>
            <a:pPr lvl="1"/>
            <a:r>
              <a:rPr lang=""/>
              <a:t>Rarely effect modification has been investigated with the continuous effect modifier as it is</a:t>
            </a:r>
            <a:endParaRPr lang=""/>
          </a:p>
          <a:p>
            <a:pPr lvl="2"/>
            <a:r>
              <a:rPr lang="en-US" altLang="en-US">
                <a:sym typeface="+mn-ea"/>
              </a:rPr>
              <a:t>Linearity </a:t>
            </a:r>
            <a:r>
              <a:rPr lang="" altLang="en-US">
                <a:sym typeface="+mn-ea"/>
              </a:rPr>
              <a:t>has been assumed in all cases</a:t>
            </a:r>
            <a:endParaRPr lang="" altLang="en-US">
              <a:sym typeface="+mn-ea"/>
            </a:endParaRPr>
          </a:p>
          <a:p>
            <a:pPr lvl="2"/>
            <a:endParaRPr lang="en-US" altLang="en-US"/>
          </a:p>
          <a:p>
            <a:pPr lvl="0"/>
            <a:r>
              <a:rPr lang="en-US" altLang="en-US"/>
              <a:t>One-stage methods are rarely performed </a:t>
            </a:r>
            <a:endParaRPr lang="en-US" altLang="en-US"/>
          </a:p>
          <a:p>
            <a:pPr lvl="1"/>
            <a:r>
              <a:rPr lang="" altLang="en-US"/>
              <a:t>most use only a stratified intercept approach </a:t>
            </a:r>
            <a:endParaRPr lang="" altLang="en-US"/>
          </a:p>
          <a:p>
            <a:pPr lvl="1"/>
            <a:r>
              <a:rPr lang="" altLang="en-US"/>
              <a:t>Some are unclear of the approach they used </a:t>
            </a:r>
            <a:endParaRPr lang="" altLang="en-US"/>
          </a:p>
          <a:p>
            <a:pPr lvl="1"/>
            <a:r>
              <a:rPr lang="" altLang="en-US"/>
              <a:t>No per-trial centring of the effect modifier has been reported</a:t>
            </a:r>
            <a:endParaRPr lang="en-US" altLang="en-US"/>
          </a:p>
          <a:p>
            <a:pPr lvl="1"/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boud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2641</Words>
  <Application>WPS Presentation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Times New Roman</vt:lpstr>
      <vt:lpstr>radboud</vt:lpstr>
      <vt:lpstr>An overview of IPD-MA on Cochrane IPD-MA methods group library</vt:lpstr>
      <vt:lpstr>PowerPoint 演示文稿</vt:lpstr>
      <vt:lpstr>PowerPoint 演示文稿</vt:lpstr>
      <vt:lpstr>Cochrane IPD-MA methods group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to add?	</vt:lpstr>
      <vt:lpstr>Effect modification </vt:lpstr>
    </vt:vector>
  </TitlesOfParts>
  <Company>UMC St Radboud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DTSM installatie account</dc:creator>
  <cp:lastModifiedBy>mike-belias</cp:lastModifiedBy>
  <cp:revision>162</cp:revision>
  <dcterms:created xsi:type="dcterms:W3CDTF">2019-04-12T09:23:13Z</dcterms:created>
  <dcterms:modified xsi:type="dcterms:W3CDTF">2019-04-12T09:23:13Z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