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786" y="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2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 userDrawn="1"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8A9ADEA9-BA73-4B20-BC0F-1F4D22499E38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grafiek wilt toevoegen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7B46CFD5-B85E-4609-886A-072841EBDADF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BD53C2F-CF32-48AD-A704-5CCDF547765B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37CBE54-6841-4594-873C-F60CCDD9E077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CFAF0BA-00D9-4B37-A349-E8A0CCB0D9A9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 userDrawn="1"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 userDrawn="1"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69F12F0C-2952-4480-ABD1-72B47CCC9A8D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E6141121-ED8C-44AE-B643-8BE31E61F10B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19D7453-D312-499C-A7F9-10E0822DAA13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FFD8A6C-2A36-4D2E-8906-AD2310C192B2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CCC8219-E7CC-48A9-95C1-9C29792C288F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AA1CD86-5F06-49E9-BD88-BA8A5891CC4F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96913" y="1004888"/>
            <a:ext cx="10798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nl-NL" altLang="en-US" smtClean="0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96913" y="1814513"/>
            <a:ext cx="107981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altLang="en-US" smtClean="0"/>
              <a:t>Klik om de modelstijlen te bewerken</a:t>
            </a:r>
            <a:endParaRPr lang="nl-NL" altLang="en-US" smtClean="0"/>
          </a:p>
          <a:p>
            <a:pPr lvl="1"/>
            <a:r>
              <a:rPr lang="nl-NL" altLang="en-US" smtClean="0"/>
              <a:t>Tweede niveau</a:t>
            </a:r>
            <a:endParaRPr lang="nl-NL" altLang="en-US" smtClean="0"/>
          </a:p>
          <a:p>
            <a:pPr lvl="2"/>
            <a:r>
              <a:rPr lang="nl-NL" altLang="en-US" smtClean="0"/>
              <a:t>Derde niveau</a:t>
            </a:r>
            <a:endParaRPr lang="nl-NL" altLang="en-US" smtClean="0"/>
          </a:p>
          <a:p>
            <a:pPr lvl="3"/>
            <a:r>
              <a:rPr lang="nl-NL" altLang="en-US" smtClean="0"/>
              <a:t>Vierde niveau</a:t>
            </a:r>
            <a:endParaRPr lang="nl-NL" altLang="en-US" smtClean="0"/>
          </a:p>
          <a:p>
            <a:pPr lvl="4"/>
            <a:r>
              <a:rPr lang="nl-NL" altLang="en-US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92313" y="6415088"/>
            <a:ext cx="143827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719513" y="6415088"/>
            <a:ext cx="528002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6913" y="6415088"/>
            <a:ext cx="1079500" cy="1524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 eaLnBrk="1" hangingPunct="1">
              <a:lnSpc>
                <a:spcPts val="1200"/>
              </a:lnSpc>
              <a:defRPr sz="10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330139A8-F543-4E61-BA66-838B5999D518}" type="slidenum">
              <a:rPr lang="nl-NL" altLang="en-US"/>
            </a:fld>
            <a:endParaRPr lang="nl-NL" altLang="en-US"/>
          </a:p>
        </p:txBody>
      </p:sp>
      <p:sp>
        <p:nvSpPr>
          <p:cNvPr id="7" name="Rechthoek 6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696913" y="6264275"/>
            <a:ext cx="10798175" cy="111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033" name="Afbeelding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3" y="6415088"/>
            <a:ext cx="1473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2258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75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028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13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ctrTitle"/>
          </p:nvPr>
        </p:nvSpPr>
        <p:spPr>
          <a:xfrm>
            <a:off x="1128713" y="1003300"/>
            <a:ext cx="9934575" cy="1705620"/>
          </a:xfrm>
        </p:spPr>
        <p:txBody>
          <a:bodyPr/>
          <a:lstStyle/>
          <a:p>
            <a:pPr eaLnBrk="1" hangingPunct="1"/>
            <a:r>
              <a:rPr lang="x-none" altLang="en-US" dirty="0" smtClean="0"/>
              <a:t>Meeting 22/05/2017</a:t>
            </a:r>
            <a:endParaRPr lang="x-none" altLang="en-US" dirty="0" smtClean="0"/>
          </a:p>
        </p:txBody>
      </p:sp>
      <p:sp>
        <p:nvSpPr>
          <p:cNvPr id="10243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2373313" y="4076700"/>
            <a:ext cx="7758112" cy="1223963"/>
          </a:xfrm>
        </p:spPr>
        <p:txBody>
          <a:bodyPr/>
          <a:lstStyle/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Michail Belias</a:t>
            </a:r>
            <a:endParaRPr lang="en-GB" altLang="en-US" dirty="0" smtClean="0"/>
          </a:p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Department for Health Evidence</a:t>
            </a:r>
            <a:endParaRPr lang="en-GB" altLang="en-US" dirty="0" smtClean="0"/>
          </a:p>
          <a:p>
            <a:pPr defTabSz="-635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08" y="117004"/>
            <a:ext cx="10798175" cy="576064"/>
          </a:xfrm>
        </p:spPr>
        <p:txBody>
          <a:bodyPr/>
          <a:lstStyle/>
          <a:p>
            <a:r>
              <a:rPr lang="x-none" altLang="en-GB" dirty="0"/>
              <a:t>Stein's Paradox</a:t>
            </a:r>
            <a:endParaRPr lang="x-none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865" y="942975"/>
            <a:ext cx="10798175" cy="4997450"/>
          </a:xfrm>
        </p:spPr>
        <p:txBody>
          <a:bodyPr/>
          <a:lstStyle/>
          <a:p>
            <a:endParaRPr lang="x-none" altLang="en-GB" dirty="0"/>
          </a:p>
          <a:p>
            <a:endParaRPr lang="x-none" altLang="en-GB" dirty="0"/>
          </a:p>
          <a:p>
            <a:r>
              <a:rPr lang="x-none" altLang="en-GB" dirty="0"/>
              <a:t>The Dark Side of MLE</a:t>
            </a:r>
            <a:endParaRPr lang="x-none" altLang="en-GB" dirty="0"/>
          </a:p>
          <a:p>
            <a:pPr lvl="1"/>
            <a:r>
              <a:rPr lang="x-none" altLang="en-GB" dirty="0"/>
              <a:t>If measurements &gt;3 then MLE is inadmisible</a:t>
            </a:r>
            <a:endParaRPr lang="x-none" altLang="en-GB" dirty="0"/>
          </a:p>
          <a:p>
            <a:pPr lvl="1"/>
            <a:r>
              <a:rPr lang="x-none" altLang="en-GB" dirty="0"/>
              <a:t>shrinkage  towards the k-means is advised </a:t>
            </a:r>
            <a:endParaRPr lang="x-none" altLang="en-GB" dirty="0"/>
          </a:p>
          <a:p>
            <a:pPr lvl="1"/>
            <a:r>
              <a:rPr lang="x-none" altLang="en-GB" dirty="0"/>
              <a:t>the total error will be lower in total than MLE</a:t>
            </a:r>
            <a:endParaRPr lang="x-none" altLang="en-GB" dirty="0"/>
          </a:p>
          <a:p>
            <a:pPr lvl="1"/>
            <a:endParaRPr lang="x-none" altLang="en-GB" dirty="0"/>
          </a:p>
          <a:p>
            <a:pPr marL="321945" lvl="1" indent="0">
              <a:buNone/>
            </a:pPr>
            <a:endParaRPr lang="x-none" altLang="en-GB" dirty="0"/>
          </a:p>
          <a:p>
            <a:pPr marL="321945" lvl="1" indent="0">
              <a:buNone/>
            </a:pPr>
            <a:r>
              <a:rPr lang="x-none" altLang="en-GB" dirty="0"/>
              <a:t>Shrinkage in Meta-analysis is vital</a:t>
            </a:r>
            <a:endParaRPr lang="x-none" altLang="en-GB" dirty="0"/>
          </a:p>
          <a:p>
            <a:pPr marL="321945" lvl="1" indent="0">
              <a:buNone/>
            </a:pPr>
            <a:endParaRPr lang="x-none" altLang="en-GB" dirty="0"/>
          </a:p>
          <a:p>
            <a:pPr marL="321945" lvl="1" indent="0">
              <a:buNone/>
            </a:pPr>
            <a:endParaRPr lang="x-none" altLang="en-GB" dirty="0"/>
          </a:p>
          <a:p>
            <a:pPr marL="321945" lvl="1" indent="0">
              <a:buNone/>
            </a:pPr>
            <a:endParaRPr lang="x-none" alt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08" y="116523"/>
            <a:ext cx="10798175" cy="533400"/>
          </a:xfrm>
        </p:spPr>
        <p:txBody>
          <a:bodyPr/>
          <a:p>
            <a:r>
              <a:rPr lang="x-none" altLang="en-US"/>
              <a:t>2 paths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865" y="925195"/>
            <a:ext cx="10798175" cy="5015865"/>
          </a:xfrm>
        </p:spPr>
        <p:txBody>
          <a:bodyPr/>
          <a:p>
            <a:r>
              <a:rPr lang="x-none" altLang="en-US"/>
              <a:t>Frequentist </a:t>
            </a:r>
            <a:endParaRPr lang="x-none" altLang="en-US"/>
          </a:p>
          <a:p>
            <a:r>
              <a:rPr lang="x-none" altLang="en-US"/>
              <a:t>Bayesian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Maroeska Paper on autism 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08" y="116523"/>
            <a:ext cx="10798175" cy="533400"/>
          </a:xfrm>
        </p:spPr>
        <p:txBody>
          <a:bodyPr/>
          <a:p>
            <a:r>
              <a:rPr lang="x-none" altLang="en-US"/>
              <a:t>Frequentist approach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865" y="1015365"/>
            <a:ext cx="10798175" cy="492569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08" y="116523"/>
            <a:ext cx="10798175" cy="533400"/>
          </a:xfrm>
        </p:spPr>
        <p:txBody>
          <a:bodyPr/>
          <a:p>
            <a:r>
              <a:rPr lang="x-none" altLang="en-US"/>
              <a:t>Bayesian procedure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boud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356</Words>
  <Application>Kingsoft Office WPP</Application>
  <PresentationFormat>Widescreen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radboud</vt:lpstr>
      <vt:lpstr>Meeting 22/05/2017</vt:lpstr>
      <vt:lpstr>Stein's Paradox</vt:lpstr>
      <vt:lpstr>PowerPoint 演示文稿</vt:lpstr>
      <vt:lpstr>PowerPoint 演示文稿</vt:lpstr>
      <vt:lpstr>PowerPoint 演示文稿</vt:lpstr>
    </vt:vector>
  </TitlesOfParts>
  <Company>UMC St Radboud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DTSM installatie account</dc:creator>
  <cp:lastModifiedBy>mike</cp:lastModifiedBy>
  <cp:revision>93</cp:revision>
  <dcterms:created xsi:type="dcterms:W3CDTF">2017-05-22T11:29:20Z</dcterms:created>
  <dcterms:modified xsi:type="dcterms:W3CDTF">2017-05-22T11:29:20Z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