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438" r:id="rId2"/>
    <p:sldId id="437" r:id="rId3"/>
    <p:sldId id="439" r:id="rId4"/>
    <p:sldId id="452" r:id="rId5"/>
    <p:sldId id="442" r:id="rId6"/>
    <p:sldId id="453" r:id="rId7"/>
    <p:sldId id="443" r:id="rId8"/>
    <p:sldId id="444" r:id="rId9"/>
    <p:sldId id="421" r:id="rId10"/>
    <p:sldId id="445" r:id="rId11"/>
    <p:sldId id="450" r:id="rId12"/>
    <p:sldId id="448" r:id="rId13"/>
    <p:sldId id="446" r:id="rId14"/>
    <p:sldId id="422" r:id="rId15"/>
    <p:sldId id="423" r:id="rId16"/>
    <p:sldId id="449" r:id="rId17"/>
    <p:sldId id="454" r:id="rId18"/>
    <p:sldId id="425" r:id="rId19"/>
    <p:sldId id="426" r:id="rId20"/>
    <p:sldId id="427" r:id="rId21"/>
    <p:sldId id="428" r:id="rId22"/>
    <p:sldId id="429" r:id="rId23"/>
    <p:sldId id="430" r:id="rId24"/>
    <p:sldId id="433" r:id="rId25"/>
    <p:sldId id="434" r:id="rId26"/>
    <p:sldId id="435" r:id="rId27"/>
    <p:sldId id="436" r:id="rId28"/>
  </p:sldIdLst>
  <p:sldSz cx="9144000" cy="6858000" type="screen4x3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>
      <p:cViewPr varScale="1">
        <p:scale>
          <a:sx n="81" d="100"/>
          <a:sy n="81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A038-46A2-449A-97DD-1D16371A17AB}" type="datetimeFigureOut">
              <a:rPr lang="nl-NL" smtClean="0"/>
              <a:pPr/>
              <a:t>14-2-2019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E3D8-BBEF-4C2C-91A6-3EA4F6F627A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4680-C2B0-42A2-ABE4-ACED6EDD2C0F}" type="datetimeFigureOut">
              <a:rPr lang="nl-NL" smtClean="0"/>
              <a:pPr/>
              <a:t>14-2-2019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9622-0B7C-44D4-801D-08BD6085A6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1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Six year later, in 1921, Professor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Wallgren</a:t>
            </a:r>
            <a:r>
              <a:rPr lang="en-US" dirty="0"/>
              <a:t> started the development of </a:t>
            </a:r>
            <a:r>
              <a:rPr lang="en-US" dirty="0" err="1"/>
              <a:t>intradermal</a:t>
            </a:r>
            <a:r>
              <a:rPr lang="en-US" dirty="0"/>
              <a:t> administration of BCG (6)</a:t>
            </a:r>
          </a:p>
          <a:p>
            <a:endParaRPr lang="en-US" dirty="0"/>
          </a:p>
          <a:p>
            <a:r>
              <a:rPr lang="en-US" dirty="0"/>
              <a:t>Despite nearly a century of use, BCG remains controversial and causes a lot of </a:t>
            </a:r>
            <a:r>
              <a:rPr lang="en-US" b="1" dirty="0"/>
              <a:t>debate</a:t>
            </a:r>
            <a:r>
              <a:rPr lang="en-US" dirty="0"/>
              <a:t> among the scientific community worldwide, mainly related to the </a:t>
            </a:r>
            <a:r>
              <a:rPr lang="en-US" b="1" dirty="0"/>
              <a:t>efficacy</a:t>
            </a:r>
            <a:r>
              <a:rPr lang="en-US" dirty="0"/>
              <a:t> of the vaccine. While there is little doubt about BCG high efficacy shown in many studies conducted in Scandinavia (7-10), the United States (11-12), Great Britain (13) and Canada (14), wherein discrepancies between regions were observed even if a protective effect against severe disseminated forms of TB in children was shown. </a:t>
            </a:r>
          </a:p>
          <a:p>
            <a:r>
              <a:rPr lang="en-US" dirty="0"/>
              <a:t>The discrepancies of BCG efficacy have triggered queries for the need of new vaccines (15), since revaccination with BCG did not offer additional benefit in term </a:t>
            </a:r>
            <a:r>
              <a:rPr lang="nl-NL" dirty="0"/>
              <a:t>of </a:t>
            </a:r>
            <a:r>
              <a:rPr lang="nl-NL" dirty="0" err="1"/>
              <a:t>efficacy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showed</a:t>
            </a:r>
            <a:r>
              <a:rPr lang="nl-NL" baseline="0" dirty="0"/>
              <a:t> </a:t>
            </a:r>
            <a:r>
              <a:rPr lang="nl-NL" baseline="0" dirty="0" err="1"/>
              <a:t>tthe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in </a:t>
            </a:r>
            <a:r>
              <a:rPr lang="nl-NL" baseline="0" dirty="0" err="1"/>
              <a:t>forest</a:t>
            </a:r>
            <a:r>
              <a:rPr lang="nl-NL" baseline="0" dirty="0"/>
              <a:t> plots, </a:t>
            </a:r>
            <a:r>
              <a:rPr lang="nl-NL" baseline="0" dirty="0" err="1"/>
              <a:t>but</a:t>
            </a:r>
            <a:r>
              <a:rPr lang="nl-NL" baseline="0" dirty="0"/>
              <a:t> in </a:t>
            </a:r>
            <a:r>
              <a:rPr lang="nl-NL" baseline="0" dirty="0" err="1"/>
              <a:t>meta-regression</a:t>
            </a:r>
            <a:r>
              <a:rPr lang="nl-NL" baseline="0" dirty="0"/>
              <a:t>, </a:t>
            </a:r>
            <a:r>
              <a:rPr lang="nl-NL" baseline="0" dirty="0" err="1"/>
              <a:t>often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 plot is </a:t>
            </a:r>
            <a:r>
              <a:rPr lang="nl-NL" baseline="0" dirty="0" err="1"/>
              <a:t>used</a:t>
            </a:r>
            <a:r>
              <a:rPr lang="nl-NL" baseline="0" dirty="0"/>
              <a:t>.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of the </a:t>
            </a:r>
            <a:r>
              <a:rPr lang="nl-NL" baseline="0" dirty="0" err="1"/>
              <a:t>previous</a:t>
            </a:r>
            <a:r>
              <a:rPr lang="nl-NL" baseline="0" dirty="0"/>
              <a:t> </a:t>
            </a:r>
            <a:r>
              <a:rPr lang="nl-NL" baseline="0" dirty="0" err="1"/>
              <a:t>forest</a:t>
            </a:r>
            <a:r>
              <a:rPr lang="nl-NL" baseline="0" dirty="0"/>
              <a:t> plot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in </a:t>
            </a:r>
            <a:r>
              <a:rPr lang="nl-NL" baseline="0" dirty="0" err="1"/>
              <a:t>bubble</a:t>
            </a:r>
            <a:r>
              <a:rPr lang="nl-NL" baseline="0" dirty="0"/>
              <a:t> plot.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Bubble</a:t>
            </a:r>
            <a:r>
              <a:rPr lang="nl-NL" dirty="0"/>
              <a:t> plot.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bubble</a:t>
            </a:r>
            <a:r>
              <a:rPr lang="nl-NL" dirty="0"/>
              <a:t>,</a:t>
            </a:r>
            <a:r>
              <a:rPr lang="nl-NL" baseline="0" dirty="0"/>
              <a:t>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study</a:t>
            </a:r>
            <a:r>
              <a:rPr lang="nl-NL" baseline="0" dirty="0"/>
              <a:t> </a:t>
            </a:r>
            <a:r>
              <a:rPr lang="nl-NL" baseline="0" dirty="0" err="1"/>
              <a:t>weight</a:t>
            </a:r>
            <a:r>
              <a:rPr lang="nl-NL" baseline="0" dirty="0"/>
              <a:t> in the </a:t>
            </a:r>
            <a:r>
              <a:rPr lang="nl-NL" baseline="0" dirty="0" err="1"/>
              <a:t>meta-analysis</a:t>
            </a:r>
            <a:r>
              <a:rPr lang="nl-NL" baseline="0" dirty="0"/>
              <a:t>,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Vertical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effect of </a:t>
            </a:r>
            <a:r>
              <a:rPr lang="nl-NL" baseline="0" dirty="0" err="1"/>
              <a:t>vaccination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</a:t>
            </a:r>
            <a:r>
              <a:rPr lang="nl-NL" baseline="0" dirty="0"/>
              <a:t> het leek of de resultaten afhankelijk van </a:t>
            </a:r>
            <a:r>
              <a:rPr lang="nl-NL" baseline="0" dirty="0" err="1"/>
              <a:t>lokatie</a:t>
            </a:r>
            <a:r>
              <a:rPr lang="nl-NL" baseline="0" dirty="0"/>
              <a:t> waren, en dan </a:t>
            </a:r>
            <a:r>
              <a:rPr lang="nl-NL" baseline="0" dirty="0" err="1"/>
              <a:t>mn</a:t>
            </a:r>
            <a:r>
              <a:rPr lang="nl-NL" baseline="0" dirty="0"/>
              <a:t> </a:t>
            </a:r>
            <a:r>
              <a:rPr lang="nl-NL" baseline="0" dirty="0" err="1"/>
              <a:t>distance</a:t>
            </a:r>
            <a:r>
              <a:rPr lang="nl-NL" baseline="0" dirty="0"/>
              <a:t> to equator, (</a:t>
            </a:r>
            <a:r>
              <a:rPr lang="nl-NL" baseline="0" dirty="0" err="1"/>
              <a:t>latitude</a:t>
            </a:r>
            <a:r>
              <a:rPr lang="nl-NL" baseline="0" dirty="0"/>
              <a:t>), zie je hier een </a:t>
            </a:r>
            <a:r>
              <a:rPr lang="nl-NL" baseline="0" dirty="0" err="1"/>
              <a:t>forest</a:t>
            </a:r>
            <a:r>
              <a:rPr lang="nl-NL" baseline="0" dirty="0"/>
              <a:t> plot gesorteerd op </a:t>
            </a:r>
            <a:r>
              <a:rPr lang="nl-NL" baseline="0" dirty="0" err="1"/>
              <a:t>latitude</a:t>
            </a:r>
            <a:endParaRPr lang="nl-NL" baseline="0" dirty="0"/>
          </a:p>
          <a:p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indeed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further</a:t>
            </a:r>
            <a:r>
              <a:rPr lang="nl-NL" baseline="0" dirty="0"/>
              <a:t> </a:t>
            </a:r>
            <a:r>
              <a:rPr lang="nl-NL" baseline="0" dirty="0" err="1"/>
              <a:t>away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equator, the </a:t>
            </a:r>
            <a:r>
              <a:rPr lang="nl-NL" baseline="0" dirty="0" err="1"/>
              <a:t>larger</a:t>
            </a:r>
            <a:r>
              <a:rPr lang="nl-NL" baseline="0" dirty="0"/>
              <a:t> the effect.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meta-regresssion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variation</a:t>
            </a:r>
            <a:r>
              <a:rPr lang="nl-NL" dirty="0"/>
              <a:t> 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estimated</a:t>
            </a:r>
            <a:r>
              <a:rPr lang="nl-NL" baseline="0" dirty="0"/>
              <a:t>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line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Rode </a:t>
            </a:r>
            <a:r>
              <a:rPr lang="nl-NL" dirty="0" err="1"/>
              <a:t>circel</a:t>
            </a:r>
            <a:r>
              <a:rPr lang="nl-NL" dirty="0"/>
              <a:t>: </a:t>
            </a:r>
            <a:r>
              <a:rPr lang="nl-NL" dirty="0" err="1"/>
              <a:t>extrapolation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baseline="0" dirty="0"/>
              <a:t> data</a:t>
            </a:r>
            <a:r>
              <a:rPr lang="nl-NL" dirty="0"/>
              <a:t>, must </a:t>
            </a:r>
            <a:r>
              <a:rPr lang="nl-NL" dirty="0" err="1"/>
              <a:t>be</a:t>
            </a:r>
            <a:r>
              <a:rPr lang="nl-NL" dirty="0"/>
              <a:t> incorrect,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at equator the BCG </a:t>
            </a:r>
            <a:r>
              <a:rPr lang="nl-NL" dirty="0" err="1"/>
              <a:t>vaccination</a:t>
            </a:r>
            <a:r>
              <a:rPr lang="nl-NL" baseline="0" dirty="0"/>
              <a:t> </a:t>
            </a:r>
            <a:r>
              <a:rPr lang="nl-NL" baseline="0" dirty="0" err="1"/>
              <a:t>causes</a:t>
            </a:r>
            <a:r>
              <a:rPr lang="nl-NL" baseline="0" dirty="0"/>
              <a:t> </a:t>
            </a:r>
            <a:r>
              <a:rPr lang="nl-NL" baseline="0" dirty="0" err="1"/>
              <a:t>tuberculosis</a:t>
            </a:r>
            <a:endParaRPr lang="nl-NL" baseline="0" dirty="0"/>
          </a:p>
          <a:p>
            <a:r>
              <a:rPr lang="nl-NL" baseline="0" dirty="0"/>
              <a:t>Nijmegen ~ 52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prevented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first</a:t>
            </a:r>
            <a:r>
              <a:rPr lang="nl-NL" baseline="0" dirty="0"/>
              <a:t> center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covariate</a:t>
            </a:r>
            <a:r>
              <a:rPr lang="nl-NL" baseline="0" dirty="0"/>
              <a:t>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intercept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mean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</a:t>
            </a:r>
            <a:r>
              <a:rPr lang="nl-NL" baseline="0" dirty="0" err="1"/>
              <a:t>covariate</a:t>
            </a:r>
            <a:r>
              <a:rPr lang="nl-NL" baseline="0" dirty="0"/>
              <a:t>, e.g. 33.5, </a:t>
            </a:r>
            <a:r>
              <a:rPr lang="nl-NL" baseline="0" dirty="0" err="1"/>
              <a:t>or</a:t>
            </a:r>
            <a:r>
              <a:rPr lang="nl-NL" baseline="0" dirty="0"/>
              <a:t> a </a:t>
            </a:r>
            <a:r>
              <a:rPr lang="nl-NL" baseline="0" dirty="0" err="1"/>
              <a:t>prespecified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interest, e.g. 30 </a:t>
            </a:r>
            <a:r>
              <a:rPr lang="nl-NL" baseline="0" dirty="0" err="1"/>
              <a:t>degrees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Morgenstern, the estimated rate ratio of 7.6 was probably not because suicide rates were nearly 8 fold higher in Protestants than in non-Protestants. </a:t>
            </a:r>
          </a:p>
          <a:p>
            <a:endParaRPr lang="en-US" dirty="0"/>
          </a:p>
          <a:p>
            <a:r>
              <a:rPr lang="en-US" dirty="0"/>
              <a:t>Rather, because none of the regions was entirely Protestant or non-Protestant, </a:t>
            </a:r>
            <a:r>
              <a:rPr lang="en-US" b="1" dirty="0"/>
              <a:t>it may have been non-Protestants (primarily Catholics) who were committing suicide in predominantly Protestant provinces. It is plausible that members of a religious minority might have been more likely to commit suicide than were members of the majority.</a:t>
            </a:r>
            <a:r>
              <a:rPr lang="en-US" dirty="0"/>
              <a:t> Living in a predominantly Protestant area had a contextual effect on suicide risk among Catholics. </a:t>
            </a:r>
          </a:p>
          <a:p>
            <a:endParaRPr lang="en-US" dirty="0"/>
          </a:p>
          <a:p>
            <a:r>
              <a:rPr lang="en-US" dirty="0"/>
              <a:t>https://www.causeweb.org/wiki/chance/index.php/Chance_News_92</a:t>
            </a:r>
          </a:p>
          <a:p>
            <a:br>
              <a:rPr lang="en-US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display shows cancer</a:t>
            </a:r>
            <a:br>
              <a:rPr lang="en-US" sz="1200" dirty="0"/>
            </a:br>
            <a:r>
              <a:rPr lang="en-US" sz="1200" dirty="0"/>
              <a:t> increasing with food consumption.</a:t>
            </a:r>
            <a:br>
              <a:rPr lang="en-US" sz="1200" dirty="0"/>
            </a:br>
            <a:r>
              <a:rPr lang="en-US" sz="1200" dirty="0"/>
              <a:t> But it is people, not countries, who get cancer.</a:t>
            </a:r>
            <a:br>
              <a:rPr lang="en-US" sz="1200" dirty="0"/>
            </a:br>
            <a:r>
              <a:rPr lang="en-US" sz="1200" dirty="0"/>
              <a:t> It could very well be that within countries those who eat more are less likely to develop cancer. </a:t>
            </a:r>
            <a:br>
              <a:rPr lang="en-US" sz="1200" dirty="0"/>
            </a:br>
            <a:r>
              <a:rPr lang="en-US" sz="1200" dirty="0"/>
              <a:t>On the country level, per capita food intake may just be an indicator of overall wealth and industrialization.</a:t>
            </a:r>
            <a:endParaRPr lang="nl-NL" sz="12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15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" name="Groep 24"/>
          <p:cNvGrpSpPr/>
          <p:nvPr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4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415200"/>
            <a:ext cx="110479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49" r:id="rId13"/>
    <p:sldLayoutId id="2147483666" r:id="rId14"/>
    <p:sldLayoutId id="2147483660" r:id="rId15"/>
    <p:sldLayoutId id="2147483652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useweb.org/wiki/chance/images/6/67/Suicide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nl/url?sa=i&amp;rct=j&amp;q=&amp;esrc=s&amp;source=images&amp;cd=&amp;cad=rja&amp;uact=8&amp;ved=0ahUKEwil462fuK3QAhXH1xoKHRCNAb8QjRwIBw&amp;url=http://www.buzzle.com/articles/explanation-of-ecological-fallacy-in-research-with-examples.html&amp;psig=AFQjCNGU6QPwiOsKoTBxFSYXUIe5n3QUEQ&amp;ust=147939130062944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C5E-DFAD-44F6-A5A7-03B46966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12734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Heterogeneity, Subgroup analysis and meta-regression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5847-0F6D-49E6-8D52-75D779CC0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4149080"/>
            <a:ext cx="5346157" cy="635000"/>
          </a:xfrm>
        </p:spPr>
        <p:txBody>
          <a:bodyPr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Michail</a:t>
            </a:r>
            <a:r>
              <a:rPr lang="en-GB" dirty="0">
                <a:solidFill>
                  <a:schemeClr val="tx1"/>
                </a:solidFill>
              </a:rPr>
              <a:t> Belias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15/02/2019</a:t>
            </a:r>
          </a:p>
        </p:txBody>
      </p:sp>
    </p:spTree>
    <p:extLst>
      <p:ext uri="{BB962C8B-B14F-4D97-AF65-F5344CB8AC3E}">
        <p14:creationId xmlns:p14="http://schemas.microsoft.com/office/powerpoint/2010/main" val="15683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713-140B-493E-B74D-CE00CCA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48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6272-086A-46A6-8739-F064A4D4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103289"/>
          </a:xfrm>
        </p:spPr>
        <p:txBody>
          <a:bodyPr/>
          <a:lstStyle/>
          <a:p>
            <a:pPr marL="322262" lvl="1" indent="0" algn="ctr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If we believe that we can explain part of the heterogeneity with a categorical variable, then we can perform subgroup analysis.</a:t>
            </a: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In subgroup analysis we split our data over 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k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 levels of the categorical variable</a:t>
            </a: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We perform k number of meta-analyses</a:t>
            </a:r>
            <a:endParaRPr lang="el-GR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Then we can compare the results per subgroup and calculate the amount of variability we explained by this procedure.</a:t>
            </a:r>
          </a:p>
          <a:p>
            <a:pPr marL="454025" indent="-457200">
              <a:lnSpc>
                <a:spcPct val="110000"/>
              </a:lnSpc>
            </a:pPr>
            <a:endParaRPr lang="en-GB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endParaRPr lang="en-GB" sz="2200" dirty="0">
              <a:ea typeface="ＭＳ Ｐゴシック" pitchFamily="34" charset="-128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l-GR" b="1" i="1" dirty="0"/>
          </a:p>
          <a:p>
            <a:pPr marL="0" indent="0">
              <a:buNone/>
            </a:pP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0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B5C-F190-4D93-94B5-CE806BC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615E2-BD6C-47AA-B8CF-8BE728BA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18" t="29670" r="13290" b="26699"/>
          <a:stretch/>
        </p:blipFill>
        <p:spPr>
          <a:xfrm>
            <a:off x="89377" y="2132856"/>
            <a:ext cx="8965246" cy="40751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5CD39-775E-4581-B6E9-BB529A69B961}"/>
              </a:ext>
            </a:extLst>
          </p:cNvPr>
          <p:cNvSpPr txBox="1">
            <a:spLocks/>
          </p:cNvSpPr>
          <p:nvPr/>
        </p:nvSpPr>
        <p:spPr>
          <a:xfrm>
            <a:off x="5292" y="650032"/>
            <a:ext cx="9054623" cy="1482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22263" indent="-322263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438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63" indent="-323850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3813" indent="-322263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defTabSz="914400" rtl="0" eaLnBrk="1" latinLnBrk="0" hangingPunct="1">
              <a:lnSpc>
                <a:spcPts val="25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effect of Ketotifen in  the use of rescue bronchodilators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Ketotifen has been investigated.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10 trials have been analysed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3 were blinded, 7 unclear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6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169-2664-4CAD-9FC3-E1B154A8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57DAA-D3CA-4780-90F5-5E3C8E40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00" t="21657" r="14517" b="20749"/>
          <a:stretch/>
        </p:blipFill>
        <p:spPr>
          <a:xfrm>
            <a:off x="350756" y="849350"/>
            <a:ext cx="8442488" cy="51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167-BB18-4E0A-AD53-2473C0E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368C-9DE0-481F-8FEE-41DFEDFC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836712"/>
            <a:ext cx="8100000" cy="5472608"/>
          </a:xfrm>
        </p:spPr>
        <p:txBody>
          <a:bodyPr/>
          <a:lstStyle/>
          <a:p>
            <a:r>
              <a:rPr lang="en-GB" dirty="0">
                <a:ea typeface="ＭＳ Ｐゴシック" pitchFamily="34" charset="-128"/>
                <a:cs typeface="Arial" charset="0"/>
              </a:rPr>
              <a:t>Let’s</a:t>
            </a:r>
            <a:r>
              <a:rPr lang="nl-NL" dirty="0">
                <a:ea typeface="ＭＳ Ｐゴシック" pitchFamily="34" charset="-128"/>
                <a:cs typeface="Arial" charset="0"/>
              </a:rPr>
              <a:t> first</a:t>
            </a:r>
            <a:r>
              <a:rPr lang="el-GR" dirty="0">
                <a:ea typeface="ＭＳ Ｐゴシック" pitchFamily="34" charset="-128"/>
                <a:cs typeface="Arial" charset="0"/>
              </a:rPr>
              <a:t> </a:t>
            </a:r>
            <a:r>
              <a:rPr lang="nl-NL" dirty="0">
                <a:ea typeface="ＭＳ Ｐゴシック" pitchFamily="34" charset="-128"/>
                <a:cs typeface="Arial" charset="0"/>
              </a:rPr>
              <a:t>refresh linear regression. </a:t>
            </a:r>
          </a:p>
          <a:p>
            <a:endParaRPr lang="en-US" dirty="0"/>
          </a:p>
          <a:p>
            <a:r>
              <a:rPr lang="en-US" dirty="0"/>
              <a:t>When we have a continuous outcome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endParaRPr lang="en-US" dirty="0"/>
          </a:p>
          <a:p>
            <a:r>
              <a:rPr lang="en-US" dirty="0"/>
              <a:t>The standard linear regression model is given by: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+…+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,</a:t>
            </a:r>
            <a:r>
              <a:rPr lang="el-GR" dirty="0"/>
              <a:t>where ε</a:t>
            </a:r>
            <a:r>
              <a:rPr lang="el-GR" baseline="-25000" dirty="0"/>
              <a:t>i</a:t>
            </a:r>
            <a:r>
              <a:rPr lang="el-GR" dirty="0"/>
              <a:t>∼N(0,σ</a:t>
            </a:r>
            <a:r>
              <a:rPr lang="el-GR" baseline="30000" dirty="0"/>
              <a:t>2</a:t>
            </a:r>
            <a:r>
              <a:rPr lang="el-GR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make things simpler lets assume that we have only one independent variable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</a:t>
            </a:r>
            <a:r>
              <a:rPr lang="en-GB" dirty="0"/>
              <a:t>, then</a:t>
            </a:r>
          </a:p>
          <a:p>
            <a:pPr marL="0" indent="0" algn="ctr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l-GR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GB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/>
              <a:t>We can use our effect estimates</a:t>
            </a:r>
            <a:r>
              <a:rPr lang="el-GR" dirty="0"/>
              <a:t> (</a:t>
            </a:r>
            <a:r>
              <a:rPr lang="en-GB" dirty="0" err="1"/>
              <a:t>logOR</a:t>
            </a:r>
            <a:r>
              <a:rPr lang="en-GB" dirty="0"/>
              <a:t>, </a:t>
            </a:r>
            <a:r>
              <a:rPr lang="en-GB" dirty="0" err="1"/>
              <a:t>logRR</a:t>
            </a:r>
            <a:r>
              <a:rPr lang="en-GB" dirty="0"/>
              <a:t>, MD, SMD…</a:t>
            </a:r>
            <a:r>
              <a:rPr lang="el-GR" dirty="0"/>
              <a:t>)</a:t>
            </a:r>
            <a:r>
              <a:rPr lang="en-GB" dirty="0"/>
              <a:t>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fit a linear regression </a:t>
            </a:r>
          </a:p>
          <a:p>
            <a:endParaRPr lang="en-GB" dirty="0"/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categorical the analysis is called subgroup analysis (with common </a:t>
            </a:r>
            <a:r>
              <a:rPr lang="el-GR" dirty="0"/>
              <a:t>τ</a:t>
            </a:r>
            <a:r>
              <a:rPr lang="el-GR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continuous the analysis is called meta-regression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0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9" y="25668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Meta-regression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8" y="764704"/>
            <a:ext cx="8100001" cy="54726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b="1" dirty="0">
                <a:ea typeface="ＭＳ Ｐゴシック" pitchFamily="34" charset="-128"/>
                <a:cs typeface="Arial" charset="0"/>
              </a:rPr>
              <a:t>Meta-regression: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In this approach we relate size of effect to continuous characteristics of the trials </a:t>
            </a:r>
          </a:p>
          <a:p>
            <a:pPr algn="ctr">
              <a:lnSpc>
                <a:spcPct val="110000"/>
              </a:lnSpc>
              <a:buFont typeface="Arial" charset="0"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Some examples</a:t>
            </a: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latitude of the country the trial was performed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age of the participants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blood pressure of the participants per trial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year of publication 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Note: we use aggregated data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The continuous variable is calculated on trial level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</a:t>
            </a:r>
            <a:endParaRPr lang="en-US" sz="2200" dirty="0"/>
          </a:p>
          <a:p>
            <a:pPr marL="322262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19:30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836637"/>
            <a:ext cx="88868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000" y="87288"/>
            <a:ext cx="8100000" cy="533400"/>
          </a:xfrm>
        </p:spPr>
        <p:txBody>
          <a:bodyPr/>
          <a:lstStyle/>
          <a:p>
            <a:r>
              <a:rPr lang="nl-NL" sz="3600" dirty="0" err="1"/>
              <a:t>Tuberculosis</a:t>
            </a:r>
            <a:r>
              <a:rPr lang="nl-NL" sz="3600" dirty="0"/>
              <a:t> 2012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19:30</a:t>
            </a:fld>
            <a:endParaRPr lang="nl-NL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EFC8-4930-44FA-9556-4D29822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Meta-regression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0E459-F966-431D-8538-E87C71E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88" t="28659" r="24268" b="25964"/>
          <a:stretch/>
        </p:blipFill>
        <p:spPr>
          <a:xfrm>
            <a:off x="107504" y="908720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FC68-3955-4E9B-996C-15BBF680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20070" cy="533400"/>
          </a:xfrm>
        </p:spPr>
        <p:txBody>
          <a:bodyPr/>
          <a:lstStyle/>
          <a:p>
            <a:pPr algn="ctr"/>
            <a:r>
              <a:rPr lang="nl-NL" sz="3600" dirty="0"/>
              <a:t>Tuberculosis data-set ordered by RR size 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E303-7727-46DA-8990-FCB5EC88C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8" t="25850" r="9050" b="23750"/>
          <a:stretch/>
        </p:blipFill>
        <p:spPr>
          <a:xfrm>
            <a:off x="123930" y="980728"/>
            <a:ext cx="8896140" cy="51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7803"/>
            <a:ext cx="9172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332656"/>
            <a:ext cx="8100000" cy="533400"/>
          </a:xfrm>
        </p:spPr>
        <p:txBody>
          <a:bodyPr/>
          <a:lstStyle/>
          <a:p>
            <a:r>
              <a:rPr lang="nl-NL" sz="3200" dirty="0" err="1"/>
              <a:t>Bubble</a:t>
            </a:r>
            <a:r>
              <a:rPr lang="nl-NL" sz="3200" dirty="0"/>
              <a:t> plot</a:t>
            </a:r>
            <a:br>
              <a:rPr lang="nl-NL" sz="3600" dirty="0"/>
            </a:br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</a:t>
            </a:r>
            <a:r>
              <a:rPr lang="nl-NL" sz="3600" dirty="0" err="1"/>
              <a:t>prevalence</a:t>
            </a:r>
            <a:endParaRPr lang="nl-NL" sz="3600" dirty="0"/>
          </a:p>
        </p:txBody>
      </p:sp>
      <p:sp useBgFill="1">
        <p:nvSpPr>
          <p:cNvPr id="5" name="Rectangle 4"/>
          <p:cNvSpPr/>
          <p:nvPr/>
        </p:nvSpPr>
        <p:spPr>
          <a:xfrm>
            <a:off x="4067944" y="5661248"/>
            <a:ext cx="144016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17549" y="3380883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Mean</a:t>
            </a:r>
            <a:r>
              <a:rPr lang="nl-NL" sz="2400" dirty="0"/>
              <a:t> </a:t>
            </a:r>
            <a:r>
              <a:rPr lang="nl-NL" sz="2400" dirty="0" err="1"/>
              <a:t>logRR</a:t>
            </a:r>
            <a:r>
              <a:rPr lang="nl-NL" sz="2400" dirty="0"/>
              <a:t> =-0.72</a:t>
            </a:r>
          </a:p>
          <a:p>
            <a:pPr algn="r"/>
            <a:r>
              <a:rPr lang="nl-NL" sz="2400" dirty="0"/>
              <a:t>RR = 0.49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27584" y="5589240"/>
            <a:ext cx="8316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6372200" y="2361738"/>
            <a:ext cx="2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logRR</a:t>
            </a:r>
            <a:r>
              <a:rPr lang="nl-NL" dirty="0"/>
              <a:t>=0 : No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882018"/>
            <a:ext cx="29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Strong </a:t>
            </a:r>
            <a:r>
              <a:rPr lang="nl-NL" dirty="0" err="1"/>
              <a:t>beneficial</a:t>
            </a:r>
            <a:r>
              <a:rPr lang="nl-NL" dirty="0"/>
              <a:t> effect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2659062"/>
            <a:ext cx="799288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/>
          <p:cNvSpPr txBox="1"/>
          <p:nvPr/>
        </p:nvSpPr>
        <p:spPr>
          <a:xfrm>
            <a:off x="35496" y="1340768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4129" b="6748"/>
          <a:stretch/>
        </p:blipFill>
        <p:spPr bwMode="auto">
          <a:xfrm>
            <a:off x="16190" y="836712"/>
            <a:ext cx="87484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7021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BCG effect, studies sorted by latitude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927000" y="610421"/>
            <a:ext cx="1772793" cy="5143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4869160"/>
            <a:ext cx="844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200" dirty="0"/>
          </a:p>
          <a:p>
            <a:r>
              <a:rPr lang="nl-NL" sz="2200" dirty="0"/>
              <a:t>BCG effect seems stronger with higher latitude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8B9-AC06-4821-A934-E6229457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BC2-101A-49EA-BE63-3802ACB9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175297"/>
          </a:xfrm>
        </p:spPr>
        <p:txBody>
          <a:bodyPr/>
          <a:lstStyle/>
          <a:p>
            <a:endParaRPr lang="en-US" altLang="en-US" dirty="0">
              <a:cs typeface="Calibri" panose="020F0502020204030204" pitchFamily="34" charset="0"/>
            </a:endParaRPr>
          </a:p>
          <a:p>
            <a:pPr marL="0" lvl="1" indent="0" algn="ctr">
              <a:buClr>
                <a:schemeClr val="tx2"/>
              </a:buClr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meta-analysis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We can combine a number of aggregated data, in order:</a:t>
            </a:r>
          </a:p>
          <a:p>
            <a:pPr lvl="1"/>
            <a:r>
              <a:rPr lang="en-GB" dirty="0"/>
              <a:t>Observe the consistency of a treatment effect </a:t>
            </a:r>
          </a:p>
          <a:p>
            <a:pPr lvl="1"/>
            <a:r>
              <a:rPr lang="en-GB" dirty="0"/>
              <a:t>To make more powerful inferences </a:t>
            </a:r>
          </a:p>
          <a:p>
            <a:pPr lvl="1"/>
            <a:r>
              <a:rPr lang="en-US" altLang="en-US" dirty="0">
                <a:cs typeface="Calibri" panose="020F0502020204030204" pitchFamily="34" charset="0"/>
              </a:rPr>
              <a:t>To take decisions based on more evidence than a single trial can offer</a:t>
            </a:r>
          </a:p>
          <a:p>
            <a:pPr lvl="1"/>
            <a:endParaRPr lang="en-US" altLang="en-US" dirty="0"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dirty="0"/>
              <a:t>Data could be pooled quantitatively if study designs are similar in: </a:t>
            </a:r>
          </a:p>
          <a:p>
            <a:pPr lvl="1" algn="just">
              <a:defRPr/>
            </a:pPr>
            <a:r>
              <a:rPr lang="en-US" dirty="0"/>
              <a:t>outcome definition </a:t>
            </a:r>
          </a:p>
          <a:p>
            <a:pPr lvl="1" algn="just">
              <a:defRPr/>
            </a:pPr>
            <a:r>
              <a:rPr lang="en-US" dirty="0"/>
              <a:t>population sizes</a:t>
            </a:r>
          </a:p>
          <a:p>
            <a:pPr lvl="1" algn="just">
              <a:defRPr/>
            </a:pPr>
            <a:r>
              <a:rPr lang="en-US" dirty="0"/>
              <a:t>population characteristics</a:t>
            </a:r>
          </a:p>
          <a:p>
            <a:pPr lvl="1" algn="just">
              <a:defRPr/>
            </a:pPr>
            <a:r>
              <a:rPr lang="en-US" dirty="0"/>
              <a:t>interventions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980728"/>
            <a:ext cx="9172576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52414"/>
            <a:ext cx="8100000" cy="533400"/>
          </a:xfrm>
        </p:spPr>
        <p:txBody>
          <a:bodyPr/>
          <a:lstStyle/>
          <a:p>
            <a:pPr algn="ctr"/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822524"/>
            <a:ext cx="523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3347864" y="5876207"/>
            <a:ext cx="54726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Absolute </a:t>
            </a:r>
            <a:r>
              <a:rPr lang="nl-NL" sz="2400" dirty="0" err="1"/>
              <a:t>Latitude</a:t>
            </a:r>
            <a:r>
              <a:rPr lang="nl-NL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273" y="5583412"/>
            <a:ext cx="5797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meta-regression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64.2%, </a:t>
            </a:r>
            <a:r>
              <a:rPr lang="nl-NL" sz="2400" dirty="0" err="1"/>
              <a:t>tau</a:t>
            </a:r>
            <a:r>
              <a:rPr lang="nl-NL" sz="2400" dirty="0"/>
              <a:t> = 0.25</a:t>
            </a:r>
          </a:p>
          <a:p>
            <a:pPr algn="r"/>
            <a:r>
              <a:rPr lang="nl-NL" sz="2400" dirty="0"/>
              <a:t>		      </a:t>
            </a:r>
            <a:r>
              <a:rPr lang="nl-NL" sz="2400" dirty="0" err="1"/>
              <a:t>Before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5496" y="1268760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200" b="1" dirty="0" err="1"/>
              <a:t>Meta-regression</a:t>
            </a:r>
            <a:r>
              <a:rPr lang="nl-NL" sz="2200" dirty="0"/>
              <a:t> </a:t>
            </a:r>
            <a:r>
              <a:rPr lang="nl-NL" sz="2200" b="1" dirty="0" err="1">
                <a:sym typeface="Wingdings" pitchFamily="2" charset="2"/>
              </a:rPr>
              <a:t>results</a:t>
            </a:r>
            <a:r>
              <a:rPr lang="nl-NL" sz="2200" dirty="0">
                <a:sym typeface="Wingdings" pitchFamily="2" charset="2"/>
              </a:rPr>
              <a:t>   (</a:t>
            </a:r>
            <a:r>
              <a:rPr lang="nl-NL" sz="2200" dirty="0" err="1">
                <a:sym typeface="Wingdings" pitchFamily="2" charset="2"/>
              </a:rPr>
              <a:t>from</a:t>
            </a:r>
            <a:r>
              <a:rPr lang="nl-NL" sz="2200" dirty="0">
                <a:sym typeface="Wingdings" pitchFamily="2" charset="2"/>
              </a:rPr>
              <a:t> R)</a:t>
            </a:r>
          </a:p>
          <a:p>
            <a:endParaRPr lang="nl-NL" sz="1800" dirty="0">
              <a:sym typeface="Wingdings" pitchFamily="2" charset="2"/>
            </a:endParaRPr>
          </a:p>
          <a:p>
            <a:pPr lvl="1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se  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zval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ci.lb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ci.ub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0.26  0.23 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1.12  0.26  -0.20   0.71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-0.03  0.01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-4.34  &lt;.01  -0.04  -0.02</a:t>
            </a:r>
          </a:p>
          <a:p>
            <a:pPr lvl="1">
              <a:buNone/>
            </a:pPr>
            <a:endParaRPr lang="nl-NL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1950" lvl="1" indent="-39688">
              <a:buNone/>
            </a:pPr>
            <a:r>
              <a:rPr lang="en-GB" sz="2200" dirty="0"/>
              <a:t>The regression coefficient (</a:t>
            </a:r>
            <a:r>
              <a:rPr lang="en-GB" sz="2200" b="1" dirty="0"/>
              <a:t>-0.03</a:t>
            </a:r>
            <a:r>
              <a:rPr lang="en-GB" sz="2200" dirty="0"/>
              <a:t>) describes how </a:t>
            </a:r>
            <a:br>
              <a:rPr lang="en-GB" sz="2200" dirty="0"/>
            </a:br>
            <a:r>
              <a:rPr lang="en-GB" sz="2200" dirty="0"/>
              <a:t>the outcome variable (the BCG effect,  as </a:t>
            </a:r>
            <a:r>
              <a:rPr lang="en-GB" sz="2200" dirty="0" err="1"/>
              <a:t>logRR</a:t>
            </a:r>
            <a:r>
              <a:rPr lang="en-GB" sz="2200" dirty="0"/>
              <a:t>) </a:t>
            </a:r>
            <a:br>
              <a:rPr lang="en-GB" sz="2200" dirty="0"/>
            </a:br>
            <a:r>
              <a:rPr lang="en-GB" sz="2200" dirty="0"/>
              <a:t>changes with a 1 unit increase in the explanatory variable (the latitude)</a:t>
            </a:r>
          </a:p>
          <a:p>
            <a:pPr marL="361950" lvl="1" indent="-39688">
              <a:buNone/>
            </a:pPr>
            <a:endParaRPr lang="en-GB" sz="2200" dirty="0"/>
          </a:p>
          <a:p>
            <a:pPr lvl="1">
              <a:buNone/>
            </a:pPr>
            <a:r>
              <a:rPr lang="nl-NL" sz="2200" b="1" dirty="0" err="1"/>
              <a:t>Formula</a:t>
            </a:r>
            <a:r>
              <a:rPr lang="nl-NL" sz="2200" b="1" dirty="0"/>
              <a:t>: </a:t>
            </a:r>
            <a:r>
              <a:rPr lang="nl-NL" sz="2200" dirty="0" err="1"/>
              <a:t>Estimated</a:t>
            </a:r>
            <a:r>
              <a:rPr lang="nl-NL" sz="2200" dirty="0"/>
              <a:t> Log RR =  0.26 - 0.03 x absolute </a:t>
            </a:r>
            <a:r>
              <a:rPr lang="nl-NL" sz="2200" dirty="0" err="1"/>
              <a:t>latitude</a:t>
            </a:r>
            <a:endParaRPr lang="nl-NL" sz="2200" dirty="0"/>
          </a:p>
          <a:p>
            <a:pPr lvl="1">
              <a:buNone/>
            </a:pPr>
            <a:endParaRPr lang="nl-NL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924" y="2845571"/>
            <a:ext cx="5327933" cy="31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77" y="53918"/>
            <a:ext cx="8100000" cy="533400"/>
          </a:xfrm>
        </p:spPr>
        <p:txBody>
          <a:bodyPr/>
          <a:lstStyle/>
          <a:p>
            <a:r>
              <a:rPr lang="nl-NL" sz="3600" dirty="0"/>
              <a:t>BCG effect on tuberculosis in Nijmegen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618"/>
            <a:ext cx="8100000" cy="4968655"/>
          </a:xfrm>
        </p:spPr>
        <p:txBody>
          <a:bodyPr/>
          <a:lstStyle/>
          <a:p>
            <a:pPr lvl="6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se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0.26   0.23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-0.03   0.01</a:t>
            </a:r>
            <a:endParaRPr lang="nl-NL" dirty="0"/>
          </a:p>
          <a:p>
            <a:endParaRPr lang="nl-NL" dirty="0"/>
          </a:p>
          <a:p>
            <a:pPr marL="0" indent="0">
              <a:lnSpc>
                <a:spcPct val="110000"/>
              </a:lnSpc>
              <a:buNone/>
            </a:pPr>
            <a:r>
              <a:rPr lang="nl-NL" sz="2200" dirty="0"/>
              <a:t>Latitude Nijmegen : 51.9 degrees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 marL="0" indent="0">
              <a:lnSpc>
                <a:spcPct val="110000"/>
              </a:lnSpc>
              <a:buNone/>
            </a:pPr>
            <a:r>
              <a:rPr lang="nl-NL" sz="2200" dirty="0"/>
              <a:t>Estimated log RR in Nijmegen: </a:t>
            </a:r>
            <a:br>
              <a:rPr lang="nl-NL" sz="2200" dirty="0"/>
            </a:br>
            <a:r>
              <a:rPr lang="nl-NL" sz="2200" dirty="0"/>
              <a:t>0.26  - 0.03 x 51.9  = -1.297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 marL="0" indent="0">
              <a:lnSpc>
                <a:spcPct val="110000"/>
              </a:lnSpc>
              <a:buNone/>
            </a:pPr>
            <a:r>
              <a:rPr lang="nl-NL" sz="2200" dirty="0"/>
              <a:t>Estimated RR in Nijmegen:</a:t>
            </a:r>
            <a:br>
              <a:rPr lang="nl-NL" sz="2200" dirty="0"/>
            </a:br>
            <a:r>
              <a:rPr lang="nl-NL" sz="2200" dirty="0"/>
              <a:t> exp(-1.297) = 0.275</a:t>
            </a: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8495536" y="4941168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3231" y="5647310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Nijmegen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3707904" y="3501008"/>
            <a:ext cx="3600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310078" y="4941168"/>
            <a:ext cx="418545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30776" y="1124744"/>
            <a:ext cx="7082448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dirty="0"/>
              <a:t>BCG effect at equator???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28" y="5239314"/>
            <a:ext cx="8617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200" dirty="0">
                <a:sym typeface="Wingdings" pitchFamily="2" charset="2"/>
              </a:rPr>
              <a:t> intercept = 0.26  at equator RR = exp(0.26) = 1.3: Harmful!  </a:t>
            </a:r>
          </a:p>
          <a:p>
            <a:pPr marL="0" lvl="1"/>
            <a:endParaRPr lang="en-GB" sz="1600" dirty="0">
              <a:sym typeface="Wingdings" pitchFamily="2" charset="2"/>
            </a:endParaRPr>
          </a:p>
          <a:p>
            <a:pPr marL="0" lvl="1"/>
            <a:r>
              <a:rPr lang="en-GB" sz="2200" dirty="0">
                <a:sym typeface="Wingdings" pitchFamily="2" charset="2"/>
              </a:rPr>
              <a:t>Very unreliable and improbable: extrapolation way beyond available data!</a:t>
            </a:r>
          </a:p>
          <a:p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Intercept</a:t>
            </a:r>
            <a:r>
              <a:rPr lang="nl-NL" dirty="0"/>
              <a:t>=0.26, RR = </a:t>
            </a:r>
            <a:r>
              <a:rPr lang="nl-NL" b="1" dirty="0"/>
              <a:t>1.3</a:t>
            </a:r>
            <a:r>
              <a:rPr lang="nl-NL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 rot="904360">
            <a:off x="1547664" y="1962398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421330" y="3995772"/>
            <a:ext cx="0" cy="7771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0232" y="4772897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Nijmegen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28436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3419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39957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RR=0.22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5AF656-A79D-4B1A-9983-33C508221410}"/>
              </a:ext>
            </a:extLst>
          </p:cNvPr>
          <p:cNvSpPr/>
          <p:nvPr/>
        </p:nvSpPr>
        <p:spPr>
          <a:xfrm>
            <a:off x="7389204" y="5013176"/>
            <a:ext cx="1754796" cy="1008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do you thing?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nl-NL" sz="3600" dirty="0"/>
              <a:t> </a:t>
            </a:r>
            <a:r>
              <a:rPr lang="en-GB" sz="3600" dirty="0"/>
              <a:t>Short breath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3C36E4-3D05-4B49-8586-D92EAD02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1"/>
            <a:ext cx="8100000" cy="4968552"/>
          </a:xfrm>
        </p:spPr>
        <p:txBody>
          <a:bodyPr/>
          <a:lstStyle/>
          <a:p>
            <a:pPr lvl="1">
              <a:buNone/>
            </a:pPr>
            <a:endParaRPr lang="nl-NL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nl-NL" dirty="0"/>
          </a:p>
          <a:p>
            <a:r>
              <a:rPr lang="nl-NL" dirty="0"/>
              <a:t>In both Subgroup analysis and meta-regression we used study level characteristics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File:Suicid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717" y="2198091"/>
            <a:ext cx="6316524" cy="3607173"/>
          </a:xfrm>
          <a:prstGeom prst="rect">
            <a:avLst/>
          </a:prstGeom>
          <a:noFill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1700808"/>
            <a:ext cx="1835696" cy="261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08720"/>
            <a:ext cx="8100000" cy="533400"/>
          </a:xfrm>
        </p:spPr>
        <p:txBody>
          <a:bodyPr/>
          <a:lstStyle/>
          <a:p>
            <a:r>
              <a:rPr lang="nl-NL" sz="3600" dirty="0" err="1"/>
              <a:t>Suicide</a:t>
            </a:r>
            <a:r>
              <a:rPr lang="nl-NL" sz="3600" dirty="0"/>
              <a:t> </a:t>
            </a:r>
            <a:r>
              <a:rPr lang="nl-NL" sz="3600" dirty="0" err="1"/>
              <a:t>rate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proportion</a:t>
            </a:r>
            <a:r>
              <a:rPr lang="nl-NL" sz="3600" dirty="0"/>
              <a:t> Protestant  (</a:t>
            </a:r>
            <a:r>
              <a:rPr lang="nl-NL" sz="3600" dirty="0" err="1"/>
              <a:t>Durkheim</a:t>
            </a:r>
            <a:r>
              <a:rPr lang="nl-NL" sz="3600" dirty="0"/>
              <a:t>, 1897)</a:t>
            </a:r>
          </a:p>
        </p:txBody>
      </p:sp>
      <p:sp>
        <p:nvSpPr>
          <p:cNvPr id="9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err="1"/>
              <a:t>Ecological</a:t>
            </a:r>
            <a:r>
              <a:rPr lang="nl-NL" sz="3600" dirty="0"/>
              <a:t> </a:t>
            </a:r>
            <a:r>
              <a:rPr lang="nl-NL" sz="3600" dirty="0" err="1"/>
              <a:t>fallacy</a:t>
            </a:r>
            <a:r>
              <a:rPr lang="nl-NL" sz="3600" dirty="0"/>
              <a:t>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>
          <a:xfrm>
            <a:off x="522288" y="2255728"/>
            <a:ext cx="4039200" cy="412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Studying</a:t>
            </a:r>
            <a:r>
              <a:rPr lang="nl-NL" sz="2200" dirty="0"/>
              <a:t> a </a:t>
            </a:r>
            <a:r>
              <a:rPr lang="nl-NL" sz="2200" dirty="0" err="1"/>
              <a:t>phenomenon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with</a:t>
            </a:r>
            <a:r>
              <a:rPr lang="nl-NL" sz="2200" dirty="0"/>
              <a:t> a </a:t>
            </a:r>
            <a:r>
              <a:rPr lang="nl-NL" sz="2200" b="1" dirty="0" err="1"/>
              <a:t>group</a:t>
            </a:r>
            <a:r>
              <a:rPr lang="nl-NL" sz="2200" dirty="0"/>
              <a:t> (e.g. “</a:t>
            </a:r>
            <a:r>
              <a:rPr lang="nl-NL" sz="2200" dirty="0" err="1"/>
              <a:t>study</a:t>
            </a:r>
            <a:r>
              <a:rPr lang="nl-NL" sz="2200" dirty="0"/>
              <a:t>”)</a:t>
            </a:r>
            <a:br>
              <a:rPr lang="nl-NL" sz="2200" dirty="0"/>
            </a:br>
            <a:r>
              <a:rPr lang="nl-NL" sz="2200" dirty="0"/>
              <a:t> as unit of </a:t>
            </a:r>
            <a:r>
              <a:rPr lang="nl-NL" sz="2200" dirty="0" err="1"/>
              <a:t>analysis</a:t>
            </a:r>
            <a:r>
              <a:rPr lang="nl-NL" sz="2200" dirty="0"/>
              <a:t> 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But</a:t>
            </a:r>
            <a:r>
              <a:rPr lang="nl-NL" sz="2200" dirty="0"/>
              <a:t>  </a:t>
            </a:r>
            <a:r>
              <a:rPr lang="nl-NL" sz="2200" dirty="0" err="1"/>
              <a:t>making</a:t>
            </a:r>
            <a:r>
              <a:rPr lang="nl-NL" sz="2200" dirty="0"/>
              <a:t> </a:t>
            </a:r>
            <a:r>
              <a:rPr lang="nl-NL" sz="2200" dirty="0" err="1"/>
              <a:t>inferences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on</a:t>
            </a:r>
            <a:r>
              <a:rPr lang="nl-NL" sz="2200" dirty="0"/>
              <a:t> the </a:t>
            </a:r>
            <a:r>
              <a:rPr lang="nl-NL" sz="2200" b="1" dirty="0" err="1"/>
              <a:t>individual</a:t>
            </a:r>
            <a:r>
              <a:rPr lang="nl-NL" sz="2200" dirty="0"/>
              <a:t> </a:t>
            </a:r>
            <a:r>
              <a:rPr lang="nl-NL" sz="2200" dirty="0" err="1"/>
              <a:t>persons</a:t>
            </a:r>
            <a:endParaRPr lang="nl-NL" sz="2200" dirty="0"/>
          </a:p>
        </p:txBody>
      </p:sp>
      <p:pic>
        <p:nvPicPr>
          <p:cNvPr id="11" name="Picture 2" descr="Image result for ecological fallac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013964"/>
            <a:ext cx="4526902" cy="5223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Food</a:t>
            </a:r>
            <a:r>
              <a:rPr lang="nl-NL" sz="3600" dirty="0"/>
              <a:t> </a:t>
            </a:r>
            <a:r>
              <a:rPr lang="nl-NL" sz="3600" dirty="0" err="1"/>
              <a:t>consumption</a:t>
            </a:r>
            <a:r>
              <a:rPr lang="nl-NL" sz="3600" dirty="0"/>
              <a:t> vs. </a:t>
            </a:r>
            <a:r>
              <a:rPr lang="nl-NL" sz="3600" dirty="0" err="1"/>
              <a:t>cancer</a:t>
            </a:r>
            <a:r>
              <a:rPr lang="nl-NL" sz="3600" dirty="0"/>
              <a:t> risk?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288" y="1751672"/>
            <a:ext cx="7866136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Plot 1:</a:t>
            </a:r>
            <a:br>
              <a:rPr lang="en-US" sz="2200" dirty="0"/>
            </a:br>
            <a:r>
              <a:rPr lang="en-US" sz="2200" dirty="0"/>
              <a:t>overall cancer risk per country,</a:t>
            </a:r>
            <a:br>
              <a:rPr lang="en-US" sz="2200" dirty="0"/>
            </a:br>
            <a:r>
              <a:rPr lang="en-US" sz="2200" dirty="0"/>
              <a:t>against per capita daily caloric </a:t>
            </a:r>
            <a:br>
              <a:rPr lang="en-US" sz="2200" dirty="0"/>
            </a:br>
            <a:r>
              <a:rPr lang="en-US" sz="2200" dirty="0"/>
              <a:t>intake (x-axis)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Plot 2: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could be that within</a:t>
            </a:r>
            <a:br>
              <a:rPr lang="en-US" sz="2200" dirty="0"/>
            </a:br>
            <a:r>
              <a:rPr lang="en-US" sz="2200" dirty="0"/>
              <a:t> countries those who eat more </a:t>
            </a:r>
            <a:br>
              <a:rPr lang="en-US" sz="2200" dirty="0"/>
            </a:br>
            <a:r>
              <a:rPr lang="en-US" sz="2200" dirty="0"/>
              <a:t>are less likely to develop cancer.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On the country level, per capita food intake may just be an indicator of overall wealth and industrialization.</a:t>
            </a:r>
            <a:endParaRPr lang="nl-NL" sz="2200" dirty="0"/>
          </a:p>
        </p:txBody>
      </p:sp>
      <p:pic>
        <p:nvPicPr>
          <p:cNvPr id="137220" name="Picture 4" descr="http://www.jerrydallal.com/lhsp/pix/ecorr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20458"/>
            <a:ext cx="4499992" cy="284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4139788"/>
            <a:ext cx="2751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/>
              <a:t>Daily</a:t>
            </a:r>
            <a:r>
              <a:rPr lang="nl-NL" sz="2200" dirty="0"/>
              <a:t> </a:t>
            </a:r>
            <a:r>
              <a:rPr lang="nl-NL" sz="2200" dirty="0" err="1"/>
              <a:t>caloric</a:t>
            </a:r>
            <a:r>
              <a:rPr lang="nl-NL" sz="2200" dirty="0"/>
              <a:t> intake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148064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Countries</a:t>
            </a:r>
            <a:endParaRPr lang="nl-NL" sz="22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236296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Individuals</a:t>
            </a:r>
            <a:endParaRPr lang="nl-NL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594-C1BF-42AC-9F48-235B51E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Types of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CEA5-313E-41C3-89BD-514F59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1845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Fixed (or common) effect meta-analysis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underline treatment effect </a:t>
            </a:r>
            <a:r>
              <a:rPr lang="en-US" dirty="0"/>
              <a:t>is common for every study;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No 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None/>
            </a:pPr>
            <a:r>
              <a:rPr lang="en-GB" dirty="0"/>
              <a:t>Can be use also as a summary of our data, without generalising </a:t>
            </a:r>
          </a:p>
          <a:p>
            <a:endParaRPr lang="en-GB" dirty="0"/>
          </a:p>
          <a:p>
            <a:r>
              <a:rPr lang="en-GB" dirty="0"/>
              <a:t>Random effects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True effect estimate for each study varies;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Produces larger CIs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		</a:t>
            </a:r>
            <a:endParaRPr lang="en-GB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9EE1E98-3BE8-40B1-BBDF-2AF124EB7C2F}"/>
              </a:ext>
            </a:extLst>
          </p:cNvPr>
          <p:cNvSpPr/>
          <p:nvPr/>
        </p:nvSpPr>
        <p:spPr>
          <a:xfrm>
            <a:off x="3707904" y="400506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Why?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58B52A-37D4-45F0-B144-4159EF3256A1}"/>
              </a:ext>
            </a:extLst>
          </p:cNvPr>
          <p:cNvSpPr/>
          <p:nvPr/>
        </p:nvSpPr>
        <p:spPr>
          <a:xfrm>
            <a:off x="522000" y="4902732"/>
            <a:ext cx="8100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it takes into account that our data come from a variety of treatment effects and not from one common 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2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r>
              <a:rPr lang="en-GB" sz="3600" dirty="0"/>
              <a:t>Two approaches: fixed / random effects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325" t="39586" r="21747" b="22025"/>
          <a:stretch>
            <a:fillRect/>
          </a:stretch>
        </p:blipFill>
        <p:spPr bwMode="auto">
          <a:xfrm>
            <a:off x="467543" y="980728"/>
            <a:ext cx="8379245" cy="5045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72426" y="6361583"/>
            <a:ext cx="42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A79A48-AE0C-459F-9B03-78A8B056779F}" type="slidenum">
              <a:rPr lang="nl-NL" sz="1400" smtClean="0"/>
              <a:pPr/>
              <a:t>4</a:t>
            </a:fld>
            <a:endParaRPr lang="nl-N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754-1F09-4492-942F-BBA50F6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7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79A-9D1B-4643-9860-24443AD8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650032"/>
            <a:ext cx="8100000" cy="5515271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Heterogeneity:</a:t>
            </a:r>
            <a:r>
              <a:rPr lang="en-US" i="1" dirty="0"/>
              <a:t> </a:t>
            </a:r>
            <a:r>
              <a:rPr lang="en-GB" i="1" dirty="0"/>
              <a:t>Greek </a:t>
            </a:r>
            <a:r>
              <a:rPr lang="en-GB" dirty="0"/>
              <a:t>word comes from </a:t>
            </a:r>
            <a:r>
              <a:rPr lang="el-GR" dirty="0"/>
              <a:t>Ετερος + γένος.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a set of things that are made of different structure and </a:t>
            </a:r>
            <a:r>
              <a:rPr lang="en-US" dirty="0"/>
              <a:t>therefore they produce different results</a:t>
            </a:r>
            <a:endParaRPr lang="en-US" b="1" dirty="0"/>
          </a:p>
          <a:p>
            <a:pPr>
              <a:defRPr/>
            </a:pPr>
            <a:r>
              <a:rPr lang="en-US" dirty="0"/>
              <a:t>Trials may vary due to either clinical or methodological reasons</a:t>
            </a: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Clinical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participants</a:t>
            </a:r>
          </a:p>
          <a:p>
            <a:pPr lvl="1" algn="just">
              <a:defRPr/>
            </a:pPr>
            <a:r>
              <a:rPr lang="en-US" dirty="0"/>
              <a:t>For instance in age, blood pressure, life style…</a:t>
            </a:r>
          </a:p>
          <a:p>
            <a:pPr algn="just">
              <a:defRPr/>
            </a:pPr>
            <a:r>
              <a:rPr lang="en-US" dirty="0"/>
              <a:t>Variability in the interventions</a:t>
            </a:r>
          </a:p>
          <a:p>
            <a:pPr algn="just">
              <a:defRPr/>
            </a:pPr>
            <a:r>
              <a:rPr lang="en-US" dirty="0"/>
              <a:t>Different countries (and health systems)</a:t>
            </a:r>
          </a:p>
          <a:p>
            <a:pPr marL="0" indent="0" algn="ctr">
              <a:buNone/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Methodological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study design (RCTs, Observational, blinded, matched….)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Adjustment for confounders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Treatment dosages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Timepoints of outcome measurement (6 months vs 1 year)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31B-351C-434C-8A73-D358309F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34261"/>
            <a:ext cx="8100000" cy="533400"/>
          </a:xfrm>
        </p:spPr>
        <p:txBody>
          <a:bodyPr/>
          <a:lstStyle/>
          <a:p>
            <a:pPr algn="ctr"/>
            <a:r>
              <a:rPr lang="en-US" dirty="0"/>
              <a:t>Statistical heterogeneity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7F-8648-4C27-A564-1B0F8B64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80729"/>
            <a:ext cx="8100000" cy="495927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b="1" dirty="0"/>
              <a:t>Clinical heterogeneity + Methodological heterogeneity</a:t>
            </a:r>
          </a:p>
          <a:p>
            <a:pPr algn="just"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Statistical heterogeneity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intervention effects being evaluated in the different studies. It is a consequence of clinical or methodological diversity, or both, among the studies.</a:t>
            </a:r>
            <a:endParaRPr lang="en-GB" dirty="0"/>
          </a:p>
          <a:p>
            <a:r>
              <a:rPr lang="en-GB" dirty="0"/>
              <a:t>This is what we are estimating in our analyses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37CFBD4-08DD-42F1-B57E-E3A2F42F3C6F}"/>
              </a:ext>
            </a:extLst>
          </p:cNvPr>
          <p:cNvSpPr/>
          <p:nvPr/>
        </p:nvSpPr>
        <p:spPr>
          <a:xfrm>
            <a:off x="4329684" y="1412776"/>
            <a:ext cx="4846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7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64C-BB65-488F-9A14-C07FC27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7" y="116631"/>
            <a:ext cx="8100000" cy="432049"/>
          </a:xfrm>
        </p:spPr>
        <p:txBody>
          <a:bodyPr/>
          <a:lstStyle/>
          <a:p>
            <a:pPr algn="ctr"/>
            <a:r>
              <a:rPr lang="en-GB" dirty="0"/>
              <a:t>Estimate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A24-0E73-4B0A-A168-FEE53BF6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2196717"/>
          </a:xfrm>
        </p:spPr>
        <p:txBody>
          <a:bodyPr/>
          <a:lstStyle/>
          <a:p>
            <a:r>
              <a:rPr lang="en-GB" dirty="0"/>
              <a:t>There are several measurements to estimate Heterogeneity </a:t>
            </a:r>
          </a:p>
          <a:p>
            <a:r>
              <a:rPr lang="en-GB" dirty="0"/>
              <a:t>Most based on the variance of the estimates ( Cochran’s Q)</a:t>
            </a:r>
          </a:p>
          <a:p>
            <a:endParaRPr lang="en-GB" dirty="0"/>
          </a:p>
          <a:p>
            <a:r>
              <a:rPr lang="en-GB" dirty="0"/>
              <a:t>Cochran’s Q is the weighted mean square distance of all effect estimates from the pooled. (variance of the estimates)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439-8227-4E09-9C3E-518E6F86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405"/>
            <a:ext cx="9144000" cy="4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341-EC84-4096-98FA-1FC8B65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3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Estimate heterogeneity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650032"/>
                <a:ext cx="8100000" cy="5587280"/>
              </a:xfrm>
            </p:spPr>
            <p:txBody>
              <a:bodyPr/>
              <a:lstStyle/>
              <a:p>
                <a:r>
                  <a:rPr lang="en-GB" dirty="0"/>
                  <a:t>Q: is the total variability of the estimates.</a:t>
                </a:r>
              </a:p>
              <a:p>
                <a:pPr lvl="1"/>
                <a:r>
                  <a:rPr lang="en-GB" dirty="0"/>
                  <a:t>The expected variance due to randomness is equal to the degrees of freedom, meaning the number of studies -1 (df =  K-1)</a:t>
                </a:r>
              </a:p>
              <a:p>
                <a:pPr lvl="1"/>
                <a:r>
                  <a:rPr lang="en-GB" dirty="0"/>
                  <a:t>One measure of heterogeneity is the excessive variability: Q – df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:  is the proportion of excessive variability to the total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I</a:t>
                </a:r>
                <a:r>
                  <a:rPr lang="el-GR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l-GR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/>
                          <m:t>Q</m:t>
                        </m:r>
                        <m:r>
                          <m:rPr>
                            <m:nor/>
                          </m:rPr>
                          <a:rPr lang="en-GB" dirty="0"/>
                          <m:t> – </m:t>
                        </m:r>
                        <m:r>
                          <m:rPr>
                            <m:nor/>
                          </m:rPr>
                          <a:rPr lang="en-GB" i="1" dirty="0" smtClean="0"/>
                          <m:t>d</m:t>
                        </m:r>
                        <m:r>
                          <m:rPr>
                            <m:nor/>
                          </m:rPr>
                          <a:rPr lang="en-GB" b="0" i="1" dirty="0" smtClean="0"/>
                          <m:t>f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τ</a:t>
                </a:r>
                <a:r>
                  <a:rPr lang="en-US" baseline="30000" dirty="0"/>
                  <a:t>2</a:t>
                </a:r>
                <a:r>
                  <a:rPr lang="en-US" dirty="0"/>
                  <a:t>:  is the variation among the effects observed in different studies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𝐷𝑒𝑟𝑆𝑖𝑚𝑜𝑛𝑖𝑎𝑛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𝐿𝑎𝑖𝑟𝑑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l-GR" sz="1800" dirty="0"/>
                  <a:t> </a:t>
                </a:r>
                <a:r>
                  <a:rPr lang="en-GB" sz="1800" dirty="0"/>
                  <a:t>max</a:t>
                </a:r>
                <a:r>
                  <a:rPr lang="en-GB" sz="4400" dirty="0"/>
                  <a:t>{</a:t>
                </a:r>
                <a:r>
                  <a:rPr lang="en-GB" sz="1600" dirty="0"/>
                  <a:t>0 ,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4400" dirty="0"/>
                  <a:t>}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l-GR" dirty="0"/>
                  <a:t>τ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 </a:t>
                </a:r>
                <a:r>
                  <a:rPr lang="el-GR" dirty="0"/>
                  <a:t> </a:t>
                </a:r>
                <a:r>
                  <a:rPr lang="en-GB" dirty="0"/>
                  <a:t>has several estimation methods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i="1" dirty="0">
                    <a:latin typeface="Cambria Math" panose="02040503050406030204" pitchFamily="18" charset="0"/>
                  </a:rPr>
                  <a:t>H</a:t>
                </a:r>
                <a:r>
                  <a:rPr lang="el-GR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GB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, </a:t>
                </a:r>
                <a:r>
                  <a:rPr lang="en-US" dirty="0"/>
                  <a:t>is the fraction of Q with the degrees of freedom.</a:t>
                </a:r>
                <a:endParaRPr lang="en-GB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650032"/>
                <a:ext cx="8100000" cy="5587280"/>
              </a:xfrm>
              <a:blipFill>
                <a:blip r:embed="rId2"/>
                <a:stretch>
                  <a:fillRect l="-180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3704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Explore heterogeneity</a:t>
            </a:r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196752"/>
            <a:ext cx="8100000" cy="504055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One task 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is to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estimate a pooled treatment effect and take into account it’s heterogeneity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Another is to find out where does this heterogeneity come from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There two main methods to achieve that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Subgroup analysis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Meta-regression 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Both use study level characteristics 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If we have patient level characteristics then we should do an IPD-MA</a:t>
            </a: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924-E178-4951-9673-3E33CF8E62A9}" type="datetime10">
              <a:rPr lang="en-US" smtClean="0"/>
              <a:pPr/>
              <a:t>19:30</a:t>
            </a:fld>
            <a:endParaRPr lang="nl-NL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0374052-A62A-4EFF-A305-71A1647039A6}"/>
              </a:ext>
            </a:extLst>
          </p:cNvPr>
          <p:cNvSpPr/>
          <p:nvPr/>
        </p:nvSpPr>
        <p:spPr>
          <a:xfrm>
            <a:off x="8132796" y="220486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1339</Words>
  <Application>Microsoft Office PowerPoint</Application>
  <PresentationFormat>On-screen Show (4:3)</PresentationFormat>
  <Paragraphs>239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Radboudumc</vt:lpstr>
      <vt:lpstr>Heterogeneity, Subgroup analysis and meta-regression </vt:lpstr>
      <vt:lpstr>What have we learned so far?</vt:lpstr>
      <vt:lpstr>Types of meta-analysis</vt:lpstr>
      <vt:lpstr>Two approaches: fixed / random effects</vt:lpstr>
      <vt:lpstr>Heterogeneity</vt:lpstr>
      <vt:lpstr>Statistical heterogeneity</vt:lpstr>
      <vt:lpstr>Estimate Heterogeneity</vt:lpstr>
      <vt:lpstr>Estimate heterogeneity </vt:lpstr>
      <vt:lpstr>Explore heterogeneity</vt:lpstr>
      <vt:lpstr>Subgroup analysis</vt:lpstr>
      <vt:lpstr>Subgroup analysis example</vt:lpstr>
      <vt:lpstr>Subgroup analysis example</vt:lpstr>
      <vt:lpstr>Linear regression</vt:lpstr>
      <vt:lpstr>Meta-regression</vt:lpstr>
      <vt:lpstr>Tuberculosis 2012</vt:lpstr>
      <vt:lpstr>Meta-regression example </vt:lpstr>
      <vt:lpstr>Tuberculosis data-set ordered by RR size </vt:lpstr>
      <vt:lpstr>Bubble plot BCG effect on tuberculosis prevalence</vt:lpstr>
      <vt:lpstr>BCG effect, studies sorted by latitude</vt:lpstr>
      <vt:lpstr>BCG effect by latitude</vt:lpstr>
      <vt:lpstr>BCG effect by latitude</vt:lpstr>
      <vt:lpstr>BCG effect on tuberculosis in Nijmegen</vt:lpstr>
      <vt:lpstr>BCG effect at equator???</vt:lpstr>
      <vt:lpstr> Short breath</vt:lpstr>
      <vt:lpstr>Suicide rate by proportion Protestant  (Durkheim, 1897)</vt:lpstr>
      <vt:lpstr>Ecological fallacy </vt:lpstr>
      <vt:lpstr>Food consumption vs. cancer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2016-12-01T11:47:37Z</dcterms:created>
  <dcterms:modified xsi:type="dcterms:W3CDTF">2019-02-14T19:30:16Z</dcterms:modified>
</cp:coreProperties>
</file>