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438" r:id="rId2"/>
    <p:sldId id="437" r:id="rId3"/>
    <p:sldId id="439" r:id="rId4"/>
    <p:sldId id="440" r:id="rId5"/>
    <p:sldId id="442" r:id="rId6"/>
    <p:sldId id="443" r:id="rId7"/>
    <p:sldId id="444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</p:sldIdLst>
  <p:sldSz cx="9144000" cy="6858000" type="screen4x3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7" autoAdjust="0"/>
  </p:normalViewPr>
  <p:slideViewPr>
    <p:cSldViewPr>
      <p:cViewPr varScale="1">
        <p:scale>
          <a:sx n="61" d="100"/>
          <a:sy n="61" d="100"/>
        </p:scale>
        <p:origin x="120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9-02-11T10:44:43.289" idx="2">
    <p:pos x="4599" y="436"/>
    <p:text>I couldn't find the nice plot you have.
I think I erased it last year.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A038-46A2-449A-97DD-1D16371A17AB}" type="datetimeFigureOut">
              <a:rPr lang="nl-NL" smtClean="0"/>
              <a:pPr/>
              <a:t>11-2-2019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E3D8-BBEF-4C2C-91A6-3EA4F6F627A8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4680-C2B0-42A2-ABE4-ACED6EDD2C0F}" type="datetimeFigureOut">
              <a:rPr lang="nl-NL" smtClean="0"/>
              <a:pPr/>
              <a:t>11-2-2019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9622-0B7C-44D4-801D-08BD6085A6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10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TBC</a:t>
            </a:r>
            <a:r>
              <a:rPr lang="en-US" baseline="0" dirty="0"/>
              <a:t> </a:t>
            </a:r>
            <a:r>
              <a:rPr lang="en-US" baseline="0" dirty="0" err="1"/>
              <a:t>nog</a:t>
            </a:r>
            <a:r>
              <a:rPr lang="en-US" baseline="0" dirty="0"/>
              <a:t> steeds </a:t>
            </a:r>
            <a:r>
              <a:rPr lang="en-US" baseline="0" dirty="0" err="1"/>
              <a:t>wereldwijd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probleem</a:t>
            </a:r>
            <a:endParaRPr lang="en-US" dirty="0"/>
          </a:p>
          <a:p>
            <a:r>
              <a:rPr lang="en-US" dirty="0"/>
              <a:t>Despite 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al </a:t>
            </a:r>
            <a:r>
              <a:rPr lang="en-US" baseline="0" dirty="0" err="1"/>
              <a:t>sinds</a:t>
            </a:r>
            <a:r>
              <a:rPr lang="en-US" baseline="0" dirty="0"/>
              <a:t> 1920’s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medicijn</a:t>
            </a:r>
            <a:r>
              <a:rPr lang="en-US" baseline="0" dirty="0"/>
              <a:t> </a:t>
            </a:r>
            <a:r>
              <a:rPr lang="en-US" baseline="0" dirty="0" err="1"/>
              <a:t>bestaat</a:t>
            </a:r>
            <a:r>
              <a:rPr lang="en-US" baseline="0" dirty="0"/>
              <a:t>: BCG (bacillus </a:t>
            </a:r>
            <a:r>
              <a:rPr lang="en-US" baseline="0" dirty="0" err="1"/>
              <a:t>Calmette</a:t>
            </a:r>
            <a:r>
              <a:rPr lang="en-US" baseline="0" dirty="0"/>
              <a:t>-Guerin).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Six year later, in 1921, Professor </a:t>
            </a:r>
            <a:r>
              <a:rPr lang="en-US" dirty="0" err="1"/>
              <a:t>Arvid</a:t>
            </a:r>
            <a:r>
              <a:rPr lang="en-US" dirty="0"/>
              <a:t> </a:t>
            </a:r>
            <a:r>
              <a:rPr lang="en-US" dirty="0" err="1"/>
              <a:t>Wallgren</a:t>
            </a:r>
            <a:r>
              <a:rPr lang="en-US" dirty="0"/>
              <a:t> started the development of </a:t>
            </a:r>
            <a:r>
              <a:rPr lang="en-US" dirty="0" err="1"/>
              <a:t>intradermal</a:t>
            </a:r>
            <a:r>
              <a:rPr lang="en-US" dirty="0"/>
              <a:t> administration of BCG (6)</a:t>
            </a:r>
          </a:p>
          <a:p>
            <a:endParaRPr lang="en-US" dirty="0"/>
          </a:p>
          <a:p>
            <a:r>
              <a:rPr lang="en-US" dirty="0"/>
              <a:t>Despite nearly a century of use, BCG remains controversial and causes a lot of </a:t>
            </a:r>
            <a:r>
              <a:rPr lang="en-US" b="1" dirty="0"/>
              <a:t>debate</a:t>
            </a:r>
            <a:r>
              <a:rPr lang="en-US" dirty="0"/>
              <a:t> among the scientific community worldwide, mainly related to the </a:t>
            </a:r>
            <a:r>
              <a:rPr lang="en-US" b="1" dirty="0"/>
              <a:t>efficacy</a:t>
            </a:r>
            <a:r>
              <a:rPr lang="en-US" dirty="0"/>
              <a:t> of the vaccine. While there is little doubt about BCG high efficacy shown in many studies conducted in Scandinavia (7-10), the United States (11-12), Great Britain (13) and Canada (14), wherein discrepancies between regions were observed even if a protective effect against severe disseminated forms of TB in children was shown. </a:t>
            </a:r>
          </a:p>
          <a:p>
            <a:r>
              <a:rPr lang="en-US" dirty="0"/>
              <a:t>The discrepancies of BCG efficacy have triggered queries for the need of new vaccines (15), since revaccination with BCG did not offer additional benefit in term </a:t>
            </a:r>
            <a:r>
              <a:rPr lang="nl-NL" dirty="0"/>
              <a:t>of </a:t>
            </a:r>
            <a:r>
              <a:rPr lang="nl-NL" dirty="0" err="1"/>
              <a:t>efficacy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http://informfitness.com/exercise-lose-weight-conundrum/   </a:t>
            </a:r>
            <a:r>
              <a:rPr lang="nl-NL" dirty="0" err="1"/>
              <a:t>downloaded</a:t>
            </a:r>
            <a:r>
              <a:rPr lang="nl-NL" baseline="0" dirty="0"/>
              <a:t> 16 </a:t>
            </a:r>
            <a:r>
              <a:rPr lang="nl-NL" baseline="0" dirty="0" err="1"/>
              <a:t>nov</a:t>
            </a:r>
            <a:r>
              <a:rPr lang="nl-NL" baseline="0" dirty="0"/>
              <a:t> 2016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Morgenstern, the estimated rate ratio of 7.6 was probably not because suicide rates were nearly 8 fold higher in Protestants than in non-Protestants. </a:t>
            </a:r>
          </a:p>
          <a:p>
            <a:endParaRPr lang="en-US" dirty="0"/>
          </a:p>
          <a:p>
            <a:r>
              <a:rPr lang="en-US" dirty="0"/>
              <a:t>Rather, because none of the regions was entirely Protestant or non-Protestant, </a:t>
            </a:r>
            <a:r>
              <a:rPr lang="en-US" b="1" dirty="0"/>
              <a:t>it may have been non-Protestants (primarily Catholics) who were committing suicide in predominantly Protestant provinces. It is plausible that members of a religious minority might have been more likely to commit suicide than were members of the majority.</a:t>
            </a:r>
            <a:r>
              <a:rPr lang="en-US" dirty="0"/>
              <a:t> Living in a predominantly Protestant area had a contextual effect on suicide risk among Catholics. </a:t>
            </a:r>
          </a:p>
          <a:p>
            <a:endParaRPr lang="en-US" dirty="0"/>
          </a:p>
          <a:p>
            <a:r>
              <a:rPr lang="en-US" dirty="0"/>
              <a:t>https://www.causeweb.org/wiki/chance/index.php/Chance_News_92</a:t>
            </a:r>
          </a:p>
          <a:p>
            <a:br>
              <a:rPr lang="en-US" dirty="0"/>
            </a:b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display shows cancer</a:t>
            </a:r>
            <a:br>
              <a:rPr lang="en-US" sz="1200" dirty="0"/>
            </a:br>
            <a:r>
              <a:rPr lang="en-US" sz="1200" dirty="0"/>
              <a:t> increasing with food consumption.</a:t>
            </a:r>
            <a:br>
              <a:rPr lang="en-US" sz="1200" dirty="0"/>
            </a:br>
            <a:r>
              <a:rPr lang="en-US" sz="1200" dirty="0"/>
              <a:t> But it is people, not countries, who get cancer.</a:t>
            </a:r>
            <a:br>
              <a:rPr lang="en-US" sz="1200" dirty="0"/>
            </a:br>
            <a:r>
              <a:rPr lang="en-US" sz="1200" dirty="0"/>
              <a:t> It could very well be that within countries those who eat more are less likely to develop cancer. </a:t>
            </a:r>
            <a:br>
              <a:rPr lang="en-US" sz="1200" dirty="0"/>
            </a:br>
            <a:r>
              <a:rPr lang="en-US" sz="1200" dirty="0"/>
              <a:t>On the country level, per capita food intake may just be an indicator of overall wealth and industrialization.</a:t>
            </a:r>
            <a:endParaRPr lang="nl-NL" sz="120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Omdat er veel tegenstrijdige resultaten waren, en laatste studie,</a:t>
            </a:r>
            <a:r>
              <a:rPr lang="nl-NL" baseline="0" dirty="0"/>
              <a:t> groot maar geen effect </a:t>
            </a:r>
            <a:r>
              <a:rPr lang="nl-NL" baseline="0" dirty="0">
                <a:sym typeface="Wingdings" pitchFamily="2" charset="2"/>
              </a:rPr>
              <a:t> </a:t>
            </a:r>
            <a:r>
              <a:rPr lang="nl-NL" dirty="0" err="1"/>
              <a:t>summary</a:t>
            </a:r>
            <a:r>
              <a:rPr lang="nl-NL" dirty="0"/>
              <a:t> </a:t>
            </a:r>
            <a:r>
              <a:rPr lang="nl-NL" dirty="0" err="1"/>
              <a:t>meta-analysis</a:t>
            </a:r>
            <a:r>
              <a:rPr lang="nl-NL" dirty="0"/>
              <a:t>.</a:t>
            </a:r>
          </a:p>
          <a:p>
            <a:r>
              <a:rPr lang="nl-NL" dirty="0"/>
              <a:t>Deze maakte duidelijk dat er </a:t>
            </a:r>
            <a:r>
              <a:rPr lang="nl-NL" dirty="0" err="1"/>
              <a:t>idd</a:t>
            </a:r>
            <a:r>
              <a:rPr lang="nl-NL" dirty="0"/>
              <a:t> verschillen waren, maar dat overall het effect wel significant </a:t>
            </a:r>
            <a:r>
              <a:rPr lang="nl-NL" dirty="0" err="1"/>
              <a:t>leeek</a:t>
            </a:r>
            <a:r>
              <a:rPr lang="nl-NL" dirty="0"/>
              <a:t>: halvering van tbc</a:t>
            </a:r>
            <a:r>
              <a:rPr lang="nl-NL" baseline="0" dirty="0"/>
              <a:t> gevallen na vaccinatie (RR=0.5)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Till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showed</a:t>
            </a:r>
            <a:r>
              <a:rPr lang="nl-NL" baseline="0" dirty="0"/>
              <a:t> </a:t>
            </a:r>
            <a:r>
              <a:rPr lang="nl-NL" baseline="0" dirty="0" err="1"/>
              <a:t>tthe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in </a:t>
            </a:r>
            <a:r>
              <a:rPr lang="nl-NL" baseline="0" dirty="0" err="1"/>
              <a:t>forest</a:t>
            </a:r>
            <a:r>
              <a:rPr lang="nl-NL" baseline="0" dirty="0"/>
              <a:t> plots, </a:t>
            </a:r>
            <a:r>
              <a:rPr lang="nl-NL" baseline="0" dirty="0" err="1"/>
              <a:t>but</a:t>
            </a:r>
            <a:r>
              <a:rPr lang="nl-NL" baseline="0" dirty="0"/>
              <a:t> in </a:t>
            </a:r>
            <a:r>
              <a:rPr lang="nl-NL" baseline="0" dirty="0" err="1"/>
              <a:t>meta-regression</a:t>
            </a:r>
            <a:r>
              <a:rPr lang="nl-NL" baseline="0" dirty="0"/>
              <a:t>, </a:t>
            </a:r>
            <a:r>
              <a:rPr lang="nl-NL" baseline="0" dirty="0" err="1"/>
              <a:t>often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 plot is </a:t>
            </a:r>
            <a:r>
              <a:rPr lang="nl-NL" baseline="0" dirty="0" err="1"/>
              <a:t>used</a:t>
            </a:r>
            <a:r>
              <a:rPr lang="nl-NL" baseline="0" dirty="0"/>
              <a:t>. </a:t>
            </a:r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</a:t>
            </a:r>
            <a:r>
              <a:rPr lang="nl-NL" baseline="0" dirty="0" err="1"/>
              <a:t>same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of the </a:t>
            </a:r>
            <a:r>
              <a:rPr lang="nl-NL" baseline="0" dirty="0" err="1"/>
              <a:t>previous</a:t>
            </a:r>
            <a:r>
              <a:rPr lang="nl-NL" baseline="0" dirty="0"/>
              <a:t> </a:t>
            </a:r>
            <a:r>
              <a:rPr lang="nl-NL" baseline="0" dirty="0" err="1"/>
              <a:t>forest</a:t>
            </a:r>
            <a:r>
              <a:rPr lang="nl-NL" baseline="0" dirty="0"/>
              <a:t> plot </a:t>
            </a:r>
            <a:r>
              <a:rPr lang="nl-NL" baseline="0" dirty="0" err="1"/>
              <a:t>but</a:t>
            </a:r>
            <a:r>
              <a:rPr lang="nl-NL" baseline="0" dirty="0"/>
              <a:t> </a:t>
            </a:r>
            <a:r>
              <a:rPr lang="nl-NL" baseline="0" dirty="0" err="1"/>
              <a:t>now</a:t>
            </a:r>
            <a:r>
              <a:rPr lang="nl-NL" baseline="0" dirty="0"/>
              <a:t> in </a:t>
            </a:r>
            <a:r>
              <a:rPr lang="nl-NL" baseline="0" dirty="0" err="1"/>
              <a:t>bubble</a:t>
            </a:r>
            <a:r>
              <a:rPr lang="nl-NL" baseline="0" dirty="0"/>
              <a:t> plot.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Bubble</a:t>
            </a:r>
            <a:r>
              <a:rPr lang="nl-NL" dirty="0"/>
              <a:t> plot.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bubble</a:t>
            </a:r>
            <a:r>
              <a:rPr lang="nl-NL" dirty="0"/>
              <a:t>,</a:t>
            </a:r>
            <a:r>
              <a:rPr lang="nl-NL" baseline="0" dirty="0"/>
              <a:t>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study</a:t>
            </a:r>
            <a:r>
              <a:rPr lang="nl-NL" baseline="0" dirty="0"/>
              <a:t> </a:t>
            </a:r>
            <a:r>
              <a:rPr lang="nl-NL" baseline="0" dirty="0" err="1"/>
              <a:t>weight</a:t>
            </a:r>
            <a:r>
              <a:rPr lang="nl-NL" baseline="0" dirty="0"/>
              <a:t> in the </a:t>
            </a:r>
            <a:r>
              <a:rPr lang="nl-NL" baseline="0" dirty="0" err="1"/>
              <a:t>meta-analysis</a:t>
            </a:r>
            <a:r>
              <a:rPr lang="nl-NL" baseline="0" dirty="0"/>
              <a:t>,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Vertical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effect of </a:t>
            </a:r>
            <a:r>
              <a:rPr lang="nl-NL" baseline="0" dirty="0" err="1"/>
              <a:t>vaccination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Omdat</a:t>
            </a:r>
            <a:r>
              <a:rPr lang="nl-NL" baseline="0" dirty="0"/>
              <a:t> het leek of de resultaten afhankelijk van </a:t>
            </a:r>
            <a:r>
              <a:rPr lang="nl-NL" baseline="0" dirty="0" err="1"/>
              <a:t>lokatie</a:t>
            </a:r>
            <a:r>
              <a:rPr lang="nl-NL" baseline="0" dirty="0"/>
              <a:t> waren, en dan </a:t>
            </a:r>
            <a:r>
              <a:rPr lang="nl-NL" baseline="0" dirty="0" err="1"/>
              <a:t>mn</a:t>
            </a:r>
            <a:r>
              <a:rPr lang="nl-NL" baseline="0" dirty="0"/>
              <a:t> </a:t>
            </a:r>
            <a:r>
              <a:rPr lang="nl-NL" baseline="0" dirty="0" err="1"/>
              <a:t>distance</a:t>
            </a:r>
            <a:r>
              <a:rPr lang="nl-NL" baseline="0" dirty="0"/>
              <a:t> to equator, (</a:t>
            </a:r>
            <a:r>
              <a:rPr lang="nl-NL" baseline="0" dirty="0" err="1"/>
              <a:t>latitude</a:t>
            </a:r>
            <a:r>
              <a:rPr lang="nl-NL" baseline="0" dirty="0"/>
              <a:t>), zie je hier een </a:t>
            </a:r>
            <a:r>
              <a:rPr lang="nl-NL" baseline="0" dirty="0" err="1"/>
              <a:t>forest</a:t>
            </a:r>
            <a:r>
              <a:rPr lang="nl-NL" baseline="0" dirty="0"/>
              <a:t> plot gesorteerd op </a:t>
            </a:r>
            <a:r>
              <a:rPr lang="nl-NL" baseline="0" dirty="0" err="1"/>
              <a:t>latitude</a:t>
            </a:r>
            <a:endParaRPr lang="nl-NL" baseline="0" dirty="0"/>
          </a:p>
          <a:p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indeed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further</a:t>
            </a:r>
            <a:r>
              <a:rPr lang="nl-NL" baseline="0" dirty="0"/>
              <a:t> </a:t>
            </a:r>
            <a:r>
              <a:rPr lang="nl-NL" baseline="0" dirty="0" err="1"/>
              <a:t>away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the equator, the </a:t>
            </a:r>
            <a:r>
              <a:rPr lang="nl-NL" baseline="0" dirty="0" err="1"/>
              <a:t>larger</a:t>
            </a:r>
            <a:r>
              <a:rPr lang="nl-NL" baseline="0" dirty="0"/>
              <a:t> the effect.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meta-regresssion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variation</a:t>
            </a:r>
            <a:r>
              <a:rPr lang="nl-NL" dirty="0"/>
              <a:t> 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to </a:t>
            </a:r>
            <a:r>
              <a:rPr lang="nl-NL" dirty="0" err="1"/>
              <a:t>estimated</a:t>
            </a:r>
            <a:r>
              <a:rPr lang="nl-NL" baseline="0" dirty="0"/>
              <a:t> </a:t>
            </a:r>
            <a:r>
              <a:rPr lang="nl-NL" dirty="0" err="1"/>
              <a:t>summary</a:t>
            </a:r>
            <a:r>
              <a:rPr lang="nl-NL" dirty="0"/>
              <a:t> </a:t>
            </a:r>
            <a:r>
              <a:rPr lang="nl-NL" dirty="0" err="1"/>
              <a:t>line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Rode </a:t>
            </a:r>
            <a:r>
              <a:rPr lang="nl-NL" dirty="0" err="1"/>
              <a:t>circel</a:t>
            </a:r>
            <a:r>
              <a:rPr lang="nl-NL" dirty="0"/>
              <a:t>: </a:t>
            </a:r>
            <a:r>
              <a:rPr lang="nl-NL" dirty="0" err="1"/>
              <a:t>extrapolation</a:t>
            </a:r>
            <a:r>
              <a:rPr lang="nl-NL" dirty="0"/>
              <a:t> </a:t>
            </a:r>
            <a:r>
              <a:rPr lang="nl-NL" dirty="0" err="1"/>
              <a:t>way</a:t>
            </a:r>
            <a:r>
              <a:rPr lang="nl-NL" dirty="0"/>
              <a:t> </a:t>
            </a:r>
            <a:r>
              <a:rPr lang="nl-NL" dirty="0" err="1"/>
              <a:t>beyond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baseline="0" dirty="0"/>
              <a:t> data</a:t>
            </a:r>
            <a:r>
              <a:rPr lang="nl-NL" dirty="0"/>
              <a:t>, must </a:t>
            </a:r>
            <a:r>
              <a:rPr lang="nl-NL" dirty="0" err="1"/>
              <a:t>be</a:t>
            </a:r>
            <a:r>
              <a:rPr lang="nl-NL" dirty="0"/>
              <a:t> incorrect,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at equator the BCG </a:t>
            </a:r>
            <a:r>
              <a:rPr lang="nl-NL" dirty="0" err="1"/>
              <a:t>vaccination</a:t>
            </a:r>
            <a:r>
              <a:rPr lang="nl-NL" baseline="0" dirty="0"/>
              <a:t> </a:t>
            </a:r>
            <a:r>
              <a:rPr lang="nl-NL" baseline="0" dirty="0" err="1"/>
              <a:t>causes</a:t>
            </a:r>
            <a:r>
              <a:rPr lang="nl-NL" baseline="0" dirty="0"/>
              <a:t> </a:t>
            </a:r>
            <a:r>
              <a:rPr lang="nl-NL" baseline="0" dirty="0" err="1"/>
              <a:t>tuberculosis</a:t>
            </a:r>
            <a:endParaRPr lang="nl-NL" baseline="0" dirty="0"/>
          </a:p>
          <a:p>
            <a:r>
              <a:rPr lang="nl-NL" baseline="0" dirty="0"/>
              <a:t>Nijmegen ~ 52</a:t>
            </a:r>
          </a:p>
          <a:p>
            <a:endParaRPr lang="nl-NL" baseline="0" dirty="0"/>
          </a:p>
          <a:p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prevented</a:t>
            </a:r>
            <a:r>
              <a:rPr lang="nl-NL" baseline="0" dirty="0"/>
              <a:t>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first</a:t>
            </a:r>
            <a:r>
              <a:rPr lang="nl-NL" baseline="0" dirty="0"/>
              <a:t> center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covariate</a:t>
            </a:r>
            <a:r>
              <a:rPr lang="nl-NL" baseline="0" dirty="0"/>
              <a:t>, </a:t>
            </a:r>
            <a:r>
              <a:rPr lang="nl-NL" baseline="0" dirty="0" err="1"/>
              <a:t>so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intercept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the </a:t>
            </a:r>
            <a:r>
              <a:rPr lang="nl-NL" baseline="0" dirty="0" err="1"/>
              <a:t>mean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the </a:t>
            </a:r>
            <a:r>
              <a:rPr lang="nl-NL" baseline="0" dirty="0" err="1"/>
              <a:t>covariate</a:t>
            </a:r>
            <a:r>
              <a:rPr lang="nl-NL" baseline="0" dirty="0"/>
              <a:t>, e.g. 33.5, </a:t>
            </a:r>
            <a:r>
              <a:rPr lang="nl-NL" baseline="0" dirty="0" err="1"/>
              <a:t>or</a:t>
            </a:r>
            <a:r>
              <a:rPr lang="nl-NL" baseline="0" dirty="0"/>
              <a:t> a </a:t>
            </a:r>
            <a:r>
              <a:rPr lang="nl-NL" baseline="0" dirty="0" err="1"/>
              <a:t>prespecified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interest, e.g. 30 </a:t>
            </a:r>
            <a:r>
              <a:rPr lang="nl-NL" baseline="0" dirty="0" err="1"/>
              <a:t>degrees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10 studies per </a:t>
            </a:r>
            <a:r>
              <a:rPr lang="nl-NL" dirty="0" err="1"/>
              <a:t>variable</a:t>
            </a:r>
            <a:r>
              <a:rPr lang="nl-NL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377067" y="987890"/>
            <a:ext cx="3986605" cy="33843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nl-NL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28669" y="4699488"/>
            <a:ext cx="4690285" cy="37552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0" rIns="0" bIns="0">
            <a:normAutofit/>
          </a:bodyPr>
          <a:lstStyle/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dirty="0">
                <a:latin typeface="Arial" charset="0"/>
                <a:ea typeface="msgothic" charset="0"/>
                <a:cs typeface="msgothic" charset="0"/>
              </a:rPr>
              <a:t>Lack</a:t>
            </a:r>
            <a:r>
              <a:rPr lang="en-GB" baseline="0" dirty="0">
                <a:latin typeface="Arial" charset="0"/>
                <a:ea typeface="msgothic" charset="0"/>
                <a:cs typeface="msgothic" charset="0"/>
              </a:rPr>
              <a:t> of power in range of BMI</a:t>
            </a:r>
          </a:p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baseline="0" dirty="0">
                <a:latin typeface="Arial" charset="0"/>
                <a:ea typeface="msgothic" charset="0"/>
                <a:cs typeface="msgothic" charset="0"/>
              </a:rPr>
              <a:t>Individual BMIs will probably range from 17 or 18 to 40</a:t>
            </a:r>
          </a:p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baseline="0" dirty="0">
                <a:latin typeface="Arial" charset="0"/>
                <a:ea typeface="msgothic" charset="0"/>
                <a:cs typeface="msgothic" charset="0"/>
              </a:rPr>
              <a:t>Range of average values will be smaller!</a:t>
            </a:r>
          </a:p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baseline="0" dirty="0">
                <a:latin typeface="Arial" charset="0"/>
                <a:ea typeface="msgothic" charset="0"/>
                <a:cs typeface="msgothic" charset="0"/>
              </a:rPr>
              <a:t>In fact the range should maybe even have </a:t>
            </a:r>
            <a:r>
              <a:rPr lang="en-GB" baseline="0" dirty="0" err="1">
                <a:latin typeface="Arial" charset="0"/>
                <a:ea typeface="msgothic" charset="0"/>
                <a:cs typeface="msgothic" charset="0"/>
              </a:rPr>
              <a:t>bene</a:t>
            </a:r>
            <a:r>
              <a:rPr lang="en-GB" baseline="0" dirty="0">
                <a:latin typeface="Arial" charset="0"/>
                <a:ea typeface="msgothic" charset="0"/>
                <a:cs typeface="msgothic" charset="0"/>
              </a:rPr>
              <a:t> smaller than we see here, as the non-cases all come from a control population (same  population?).</a:t>
            </a:r>
          </a:p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endParaRPr lang="en-GB" baseline="0" dirty="0">
              <a:latin typeface="Arial" charset="0"/>
              <a:ea typeface="msgothic" charset="0"/>
              <a:cs typeface="msgothic" charset="0"/>
            </a:endParaRPr>
          </a:p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endParaRPr lang="en-GB" baseline="0" dirty="0">
              <a:latin typeface="Arial" charset="0"/>
              <a:ea typeface="msgothic" charset="0"/>
              <a:cs typeface="msgothic" charset="0"/>
            </a:endParaRPr>
          </a:p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endParaRPr lang="en-GB" baseline="0" dirty="0">
              <a:latin typeface="Arial" charset="0"/>
              <a:ea typeface="msgothic" charset="0"/>
              <a:cs typeface="msgothic" charset="0"/>
            </a:endParaRPr>
          </a:p>
          <a:p>
            <a:pPr marL="76930" marR="0" indent="-76930" algn="l" defTabSz="914400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Tx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  <a:defRPr/>
            </a:pPr>
            <a:r>
              <a:rPr lang="en-GB" baseline="0" dirty="0">
                <a:latin typeface="Arial" charset="0"/>
                <a:ea typeface="msgothic" charset="0"/>
                <a:cs typeface="msgothic" charset="0"/>
              </a:rPr>
              <a:t>BMI of non-cases (no type II </a:t>
            </a:r>
            <a:r>
              <a:rPr lang="en-GB" baseline="0" dirty="0" err="1">
                <a:latin typeface="Arial" charset="0"/>
                <a:ea typeface="msgothic" charset="0"/>
                <a:cs typeface="msgothic" charset="0"/>
              </a:rPr>
              <a:t>diabetis</a:t>
            </a:r>
            <a:r>
              <a:rPr lang="en-GB" baseline="0" dirty="0">
                <a:latin typeface="Arial" charset="0"/>
                <a:ea typeface="msgothic" charset="0"/>
                <a:cs typeface="msgothic" charset="0"/>
              </a:rPr>
              <a:t>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15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" name="Groep 24"/>
          <p:cNvGrpSpPr/>
          <p:nvPr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14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2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814635"/>
            <a:ext cx="8100000" cy="4125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6414409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6414409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415200"/>
            <a:ext cx="1104790" cy="1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6" r:id="rId12"/>
    <p:sldLayoutId id="2147483649" r:id="rId13"/>
    <p:sldLayoutId id="2147483666" r:id="rId14"/>
    <p:sldLayoutId id="2147483660" r:id="rId15"/>
    <p:sldLayoutId id="2147483652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url?sa=i&amp;rct=j&amp;q=&amp;esrc=s&amp;source=images&amp;cd=&amp;ved=0ahUKEwiI4oX8uK3QAhXL5xoKHRvHBLUQjRwIBw&amp;url=http://informfitness.com/inform-insights/&amp;psig=AFQjCNGU6QPwiOsKoTBxFSYXUIe5n3QUEQ&amp;ust=147939130062944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useweb.org/wiki/chance/images/6/67/Suicide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google.nl/url?sa=i&amp;rct=j&amp;q=&amp;esrc=s&amp;source=images&amp;cd=&amp;cad=rja&amp;uact=8&amp;ved=0ahUKEwil462fuK3QAhXH1xoKHRCNAb8QjRwIBw&amp;url=http://www.buzzle.com/articles/explanation-of-ecological-fallacy-in-research-with-examples.html&amp;psig=AFQjCNGU6QPwiOsKoTBxFSYXUIe5n3QUEQ&amp;ust=147939130062944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DC5E-DFAD-44F6-A5A7-03B46966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127341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Heterogeneity, Subgroup analysis and meta-regression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5847-0F6D-49E6-8D52-75D779CC0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4149080"/>
            <a:ext cx="5346157" cy="635000"/>
          </a:xfrm>
        </p:spPr>
        <p:txBody>
          <a:bodyPr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Michail</a:t>
            </a:r>
            <a:r>
              <a:rPr lang="en-GB" dirty="0">
                <a:solidFill>
                  <a:schemeClr val="tx1"/>
                </a:solidFill>
              </a:rPr>
              <a:t> Belias </a:t>
            </a:r>
          </a:p>
          <a:p>
            <a:pPr algn="r"/>
            <a:r>
              <a:rPr lang="en-GB" dirty="0">
                <a:solidFill>
                  <a:schemeClr val="tx1"/>
                </a:solidFill>
              </a:rPr>
              <a:t>15/02/2019</a:t>
            </a:r>
          </a:p>
        </p:txBody>
      </p:sp>
    </p:spTree>
    <p:extLst>
      <p:ext uri="{BB962C8B-B14F-4D97-AF65-F5344CB8AC3E}">
        <p14:creationId xmlns:p14="http://schemas.microsoft.com/office/powerpoint/2010/main" val="15683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836637"/>
            <a:ext cx="88868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2000" y="87288"/>
            <a:ext cx="8100000" cy="533400"/>
          </a:xfrm>
        </p:spPr>
        <p:txBody>
          <a:bodyPr/>
          <a:lstStyle/>
          <a:p>
            <a:r>
              <a:rPr lang="nl-NL" sz="3600" dirty="0" err="1"/>
              <a:t>Tuberculosis</a:t>
            </a:r>
            <a:r>
              <a:rPr lang="nl-NL" sz="3600" dirty="0"/>
              <a:t> 2012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226464" cy="533400"/>
          </a:xfrm>
        </p:spPr>
        <p:txBody>
          <a:bodyPr/>
          <a:lstStyle/>
          <a:p>
            <a:r>
              <a:rPr lang="nl-NL" sz="3600" dirty="0"/>
              <a:t>BCG (</a:t>
            </a:r>
            <a:r>
              <a:rPr lang="en-US" sz="3600" dirty="0"/>
              <a:t>Bacillus </a:t>
            </a:r>
            <a:r>
              <a:rPr lang="en-US" sz="3600" dirty="0" err="1"/>
              <a:t>Calmette</a:t>
            </a:r>
            <a:r>
              <a:rPr lang="en-US" sz="3600" dirty="0"/>
              <a:t>-Guerin) </a:t>
            </a:r>
            <a:r>
              <a:rPr lang="nl-NL" sz="3600" dirty="0" err="1"/>
              <a:t>vaccination</a:t>
            </a:r>
            <a:endParaRPr lang="nl-NL" sz="3600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44451"/>
            <a:ext cx="8064896" cy="469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9" name="Oval 8"/>
          <p:cNvSpPr/>
          <p:nvPr/>
        </p:nvSpPr>
        <p:spPr>
          <a:xfrm>
            <a:off x="5148064" y="4653136"/>
            <a:ext cx="432048" cy="3600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251520" y="4941168"/>
            <a:ext cx="3960440" cy="72008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6228184" y="5013176"/>
            <a:ext cx="432048" cy="3600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7803"/>
            <a:ext cx="91725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332656"/>
            <a:ext cx="8100000" cy="533400"/>
          </a:xfrm>
        </p:spPr>
        <p:txBody>
          <a:bodyPr/>
          <a:lstStyle/>
          <a:p>
            <a:r>
              <a:rPr lang="nl-NL" sz="3200" dirty="0" err="1"/>
              <a:t>Bubble</a:t>
            </a:r>
            <a:r>
              <a:rPr lang="nl-NL" sz="3200" dirty="0"/>
              <a:t> plot</a:t>
            </a:r>
            <a:br>
              <a:rPr lang="nl-NL" sz="3600" dirty="0"/>
            </a:br>
            <a:r>
              <a:rPr lang="nl-NL" sz="3600" dirty="0"/>
              <a:t>BCG effect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tuberculosis</a:t>
            </a:r>
            <a:r>
              <a:rPr lang="nl-NL" sz="3600" dirty="0"/>
              <a:t> </a:t>
            </a:r>
            <a:r>
              <a:rPr lang="nl-NL" sz="3600" dirty="0" err="1"/>
              <a:t>prevalence</a:t>
            </a:r>
            <a:endParaRPr lang="nl-NL" sz="3600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12</a:t>
            </a:fld>
            <a:endParaRPr lang="nl-NL" dirty="0"/>
          </a:p>
        </p:txBody>
      </p:sp>
      <p:sp useBgFill="1">
        <p:nvSpPr>
          <p:cNvPr id="5" name="Rectangle 4"/>
          <p:cNvSpPr/>
          <p:nvPr/>
        </p:nvSpPr>
        <p:spPr>
          <a:xfrm>
            <a:off x="4067944" y="5661248"/>
            <a:ext cx="144016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6217549" y="3380883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Mean</a:t>
            </a:r>
            <a:r>
              <a:rPr lang="nl-NL" sz="2400" dirty="0"/>
              <a:t> </a:t>
            </a:r>
            <a:r>
              <a:rPr lang="nl-NL" sz="2400" dirty="0" err="1"/>
              <a:t>logRR</a:t>
            </a:r>
            <a:r>
              <a:rPr lang="nl-NL" sz="2400" dirty="0"/>
              <a:t> =-0.72</a:t>
            </a:r>
          </a:p>
          <a:p>
            <a:pPr algn="r"/>
            <a:r>
              <a:rPr lang="nl-NL" sz="2400" dirty="0"/>
              <a:t>RR = 0.49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27584" y="5589240"/>
            <a:ext cx="831641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6372200" y="2361738"/>
            <a:ext cx="2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/>
              <a:t>logRR</a:t>
            </a:r>
            <a:r>
              <a:rPr lang="nl-NL" dirty="0"/>
              <a:t>=0 : No effect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882018"/>
            <a:ext cx="291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Strong </a:t>
            </a:r>
            <a:r>
              <a:rPr lang="nl-NL" dirty="0" err="1"/>
              <a:t>beneficial</a:t>
            </a:r>
            <a:r>
              <a:rPr lang="nl-NL" dirty="0"/>
              <a:t> effect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55576" y="2659062"/>
            <a:ext cx="799288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TextBox 9"/>
          <p:cNvSpPr txBox="1"/>
          <p:nvPr/>
        </p:nvSpPr>
        <p:spPr>
          <a:xfrm>
            <a:off x="35496" y="1340768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733256"/>
            <a:ext cx="28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8748464" cy="509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effect, studies </a:t>
            </a:r>
            <a:r>
              <a:rPr lang="nl-NL" sz="3600" dirty="0" err="1"/>
              <a:t>sorted</a:t>
            </a:r>
            <a:r>
              <a:rPr lang="nl-NL" sz="3600" dirty="0"/>
              <a:t>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12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13</a:t>
            </a:fld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576" y="1340768"/>
            <a:ext cx="3744416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5877272"/>
            <a:ext cx="5520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dirty="0"/>
              <a:t>BCG effect </a:t>
            </a:r>
            <a:r>
              <a:rPr lang="nl-NL" sz="2200" dirty="0" err="1"/>
              <a:t>seems</a:t>
            </a:r>
            <a:r>
              <a:rPr lang="nl-NL" sz="2200" dirty="0"/>
              <a:t> </a:t>
            </a:r>
            <a:r>
              <a:rPr lang="nl-NL" sz="2200" dirty="0" err="1"/>
              <a:t>stronger</a:t>
            </a:r>
            <a:r>
              <a:rPr lang="nl-NL" sz="2200" dirty="0"/>
              <a:t> </a:t>
            </a:r>
            <a:r>
              <a:rPr lang="nl-NL" sz="2200" dirty="0" err="1"/>
              <a:t>with</a:t>
            </a:r>
            <a:r>
              <a:rPr lang="nl-NL" sz="2200" dirty="0"/>
              <a:t> </a:t>
            </a:r>
            <a:r>
              <a:rPr lang="nl-NL" sz="2200" dirty="0" err="1"/>
              <a:t>higher</a:t>
            </a:r>
            <a:r>
              <a:rPr lang="nl-NL" sz="2200" dirty="0"/>
              <a:t> </a:t>
            </a:r>
            <a:r>
              <a:rPr lang="nl-NL" sz="2200" dirty="0" err="1"/>
              <a:t>latitude</a:t>
            </a:r>
            <a:endParaRPr lang="nl-NL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8" y="980728"/>
            <a:ext cx="9172576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692696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12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1177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822524"/>
            <a:ext cx="523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TextBox 5"/>
          <p:cNvSpPr txBox="1"/>
          <p:nvPr/>
        </p:nvSpPr>
        <p:spPr>
          <a:xfrm>
            <a:off x="3347864" y="5876207"/>
            <a:ext cx="547260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nl-NL" sz="2400" dirty="0"/>
              <a:t>Absolute </a:t>
            </a:r>
            <a:r>
              <a:rPr lang="nl-NL" sz="2400" dirty="0" err="1"/>
              <a:t>Latitude</a:t>
            </a:r>
            <a:r>
              <a:rPr lang="nl-NL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805264"/>
            <a:ext cx="5797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After</a:t>
            </a:r>
            <a:r>
              <a:rPr lang="nl-NL" sz="2400" dirty="0"/>
              <a:t> </a:t>
            </a:r>
            <a:r>
              <a:rPr lang="nl-NL" sz="2400" dirty="0" err="1"/>
              <a:t>meta-regression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64.2%, </a:t>
            </a:r>
            <a:r>
              <a:rPr lang="nl-NL" sz="2400" dirty="0" err="1"/>
              <a:t>tau</a:t>
            </a:r>
            <a:r>
              <a:rPr lang="nl-NL" sz="2400" dirty="0"/>
              <a:t> = 0.25</a:t>
            </a:r>
          </a:p>
          <a:p>
            <a:pPr algn="r"/>
            <a:r>
              <a:rPr lang="nl-NL" sz="2400" dirty="0"/>
              <a:t>		      </a:t>
            </a:r>
            <a:r>
              <a:rPr lang="nl-NL" sz="2400" dirty="0" err="1"/>
              <a:t>Before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5496" y="1268760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200" b="1" dirty="0" err="1"/>
              <a:t>Meta-regression</a:t>
            </a:r>
            <a:r>
              <a:rPr lang="nl-NL" sz="2200" dirty="0"/>
              <a:t> </a:t>
            </a:r>
            <a:r>
              <a:rPr lang="nl-NL" sz="2200" b="1" dirty="0" err="1">
                <a:sym typeface="Wingdings" pitchFamily="2" charset="2"/>
              </a:rPr>
              <a:t>results</a:t>
            </a:r>
            <a:r>
              <a:rPr lang="nl-NL" sz="2200" dirty="0">
                <a:sym typeface="Wingdings" pitchFamily="2" charset="2"/>
              </a:rPr>
              <a:t>   (</a:t>
            </a:r>
            <a:r>
              <a:rPr lang="nl-NL" sz="2200" dirty="0" err="1">
                <a:sym typeface="Wingdings" pitchFamily="2" charset="2"/>
              </a:rPr>
              <a:t>from</a:t>
            </a:r>
            <a:r>
              <a:rPr lang="nl-NL" sz="2200" dirty="0">
                <a:sym typeface="Wingdings" pitchFamily="2" charset="2"/>
              </a:rPr>
              <a:t> R)</a:t>
            </a:r>
          </a:p>
          <a:p>
            <a:endParaRPr lang="nl-NL" sz="1800" dirty="0">
              <a:sym typeface="Wingdings" pitchFamily="2" charset="2"/>
            </a:endParaRPr>
          </a:p>
          <a:p>
            <a:pPr lvl="1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se  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zval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ci.lb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ci.ub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0.26  0.23 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1.12  0.26  -0.20   0.71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-0.03  0.01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-4.34  &lt;.01  -0.04  -0.02</a:t>
            </a:r>
          </a:p>
          <a:p>
            <a:pPr lvl="1">
              <a:buNone/>
            </a:pPr>
            <a:endParaRPr lang="nl-NL" sz="2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1950" lvl="1" indent="-39688">
              <a:buNone/>
            </a:pPr>
            <a:r>
              <a:rPr lang="en-GB" sz="2200" dirty="0"/>
              <a:t>The regression coefficient (</a:t>
            </a:r>
            <a:r>
              <a:rPr lang="en-GB" sz="2200" b="1" dirty="0"/>
              <a:t>-0.03</a:t>
            </a:r>
            <a:r>
              <a:rPr lang="en-GB" sz="2200" dirty="0"/>
              <a:t>) describes how </a:t>
            </a:r>
            <a:br>
              <a:rPr lang="en-GB" sz="2200" dirty="0"/>
            </a:br>
            <a:r>
              <a:rPr lang="en-GB" sz="2200" dirty="0"/>
              <a:t>the outcome variable (the BCG effect,  as </a:t>
            </a:r>
            <a:r>
              <a:rPr lang="en-GB" sz="2200" dirty="0" err="1"/>
              <a:t>logRR</a:t>
            </a:r>
            <a:r>
              <a:rPr lang="en-GB" sz="2200" dirty="0"/>
              <a:t>) </a:t>
            </a:r>
            <a:br>
              <a:rPr lang="en-GB" sz="2200" dirty="0"/>
            </a:br>
            <a:r>
              <a:rPr lang="en-GB" sz="2200" dirty="0"/>
              <a:t>changes with a 1 unit increase in the explanatory variable (the latitude)</a:t>
            </a:r>
          </a:p>
          <a:p>
            <a:pPr marL="361950" lvl="1" indent="-39688">
              <a:buNone/>
            </a:pPr>
            <a:endParaRPr lang="en-GB" sz="2200" dirty="0"/>
          </a:p>
          <a:p>
            <a:pPr lvl="1">
              <a:buNone/>
            </a:pPr>
            <a:r>
              <a:rPr lang="nl-NL" sz="2200" b="1" dirty="0" err="1"/>
              <a:t>Formula</a:t>
            </a:r>
            <a:r>
              <a:rPr lang="nl-NL" sz="2200" b="1" dirty="0"/>
              <a:t>: </a:t>
            </a:r>
            <a:r>
              <a:rPr lang="nl-NL" sz="2200" dirty="0" err="1"/>
              <a:t>Estimated</a:t>
            </a:r>
            <a:r>
              <a:rPr lang="nl-NL" sz="2200" dirty="0"/>
              <a:t> Log RR =  0.26 - 0.03 x absolute </a:t>
            </a:r>
            <a:r>
              <a:rPr lang="nl-NL" sz="2200" dirty="0" err="1"/>
              <a:t>latitude</a:t>
            </a:r>
            <a:endParaRPr lang="nl-NL" sz="2200" dirty="0"/>
          </a:p>
          <a:p>
            <a:pPr lvl="1">
              <a:buNone/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0354" y="2996952"/>
            <a:ext cx="5327933" cy="310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tuberculosis</a:t>
            </a:r>
            <a:r>
              <a:rPr lang="nl-NL" sz="3600" dirty="0"/>
              <a:t> in </a:t>
            </a:r>
            <a:r>
              <a:rPr lang="nl-NL" sz="3600" dirty="0" err="1"/>
              <a:t>Parma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51907"/>
            <a:ext cx="8100000" cy="4125365"/>
          </a:xfrm>
        </p:spPr>
        <p:txBody>
          <a:bodyPr/>
          <a:lstStyle/>
          <a:p>
            <a:pPr lvl="6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se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0.26   0.23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-0.03   0.01</a:t>
            </a:r>
            <a:endParaRPr lang="nl-NL" dirty="0"/>
          </a:p>
          <a:p>
            <a:endParaRPr lang="nl-NL" dirty="0"/>
          </a:p>
          <a:p>
            <a:pPr>
              <a:lnSpc>
                <a:spcPct val="110000"/>
              </a:lnSpc>
            </a:pPr>
            <a:r>
              <a:rPr lang="nl-NL" sz="2200" dirty="0" err="1"/>
              <a:t>Latitude</a:t>
            </a:r>
            <a:r>
              <a:rPr lang="nl-NL" sz="2200" dirty="0"/>
              <a:t> </a:t>
            </a:r>
            <a:r>
              <a:rPr lang="nl-NL" sz="2200" dirty="0" err="1"/>
              <a:t>Parma</a:t>
            </a:r>
            <a:r>
              <a:rPr lang="nl-NL" sz="2200" dirty="0"/>
              <a:t>: 45 </a:t>
            </a:r>
            <a:r>
              <a:rPr lang="nl-NL" sz="2200" dirty="0" err="1"/>
              <a:t>degrees</a:t>
            </a:r>
            <a:endParaRPr lang="nl-NL" sz="2200" dirty="0"/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Estimated</a:t>
            </a:r>
            <a:r>
              <a:rPr lang="nl-NL" sz="2200" dirty="0"/>
              <a:t> log RR in </a:t>
            </a:r>
            <a:r>
              <a:rPr lang="nl-NL" sz="2200" dirty="0" err="1"/>
              <a:t>Parma</a:t>
            </a:r>
            <a:r>
              <a:rPr lang="nl-NL" sz="2200" dirty="0"/>
              <a:t>: </a:t>
            </a:r>
            <a:br>
              <a:rPr lang="nl-NL" sz="2200" dirty="0"/>
            </a:br>
            <a:r>
              <a:rPr lang="nl-NL" sz="2200" dirty="0"/>
              <a:t>0.26  - 0.03 x 45  = -1.09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Estimated</a:t>
            </a:r>
            <a:r>
              <a:rPr lang="nl-NL" sz="2200" dirty="0"/>
              <a:t> RR in </a:t>
            </a:r>
            <a:r>
              <a:rPr lang="nl-NL" sz="2200" dirty="0" err="1"/>
              <a:t>Parma</a:t>
            </a:r>
            <a:r>
              <a:rPr lang="nl-NL" sz="2200" dirty="0"/>
              <a:t>:</a:t>
            </a:r>
            <a:br>
              <a:rPr lang="nl-NL" sz="2200" dirty="0"/>
            </a:br>
            <a:r>
              <a:rPr lang="nl-NL" sz="2200" dirty="0"/>
              <a:t> </a:t>
            </a:r>
            <a:r>
              <a:rPr lang="nl-NL" sz="2200" dirty="0" err="1"/>
              <a:t>exp</a:t>
            </a:r>
            <a:r>
              <a:rPr lang="nl-NL" sz="2200" dirty="0"/>
              <a:t>(-1.09) = 0.34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10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16</a:t>
            </a:fld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40352" y="4941168"/>
            <a:ext cx="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8344" y="5795972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Parma</a:t>
            </a:r>
            <a:endParaRPr lang="nl-NL" dirty="0"/>
          </a:p>
        </p:txBody>
      </p:sp>
      <p:sp useBgFill="1">
        <p:nvSpPr>
          <p:cNvPr id="12" name="Rectangle 11"/>
          <p:cNvSpPr/>
          <p:nvPr/>
        </p:nvSpPr>
        <p:spPr>
          <a:xfrm>
            <a:off x="3707904" y="3501008"/>
            <a:ext cx="360040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83968" y="4941168"/>
            <a:ext cx="345638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30776" y="1124744"/>
            <a:ext cx="7082448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dirty="0"/>
              <a:t>BCG effect at equator???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13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74736" y="5229200"/>
            <a:ext cx="8617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intercept</a:t>
            </a:r>
            <a:r>
              <a:rPr lang="nl-NL" sz="2200" dirty="0">
                <a:sym typeface="Wingdings" pitchFamily="2" charset="2"/>
              </a:rPr>
              <a:t> = 0.26  at equator RR = </a:t>
            </a:r>
            <a:r>
              <a:rPr lang="nl-NL" sz="2200" dirty="0" err="1">
                <a:sym typeface="Wingdings" pitchFamily="2" charset="2"/>
              </a:rPr>
              <a:t>exp</a:t>
            </a:r>
            <a:r>
              <a:rPr lang="nl-NL" sz="2200" dirty="0">
                <a:sym typeface="Wingdings" pitchFamily="2" charset="2"/>
              </a:rPr>
              <a:t>(0.26) = 1.3: </a:t>
            </a:r>
            <a:r>
              <a:rPr lang="nl-NL" sz="2200" dirty="0" err="1">
                <a:sym typeface="Wingdings" pitchFamily="2" charset="2"/>
              </a:rPr>
              <a:t>Harmful</a:t>
            </a:r>
            <a:r>
              <a:rPr lang="nl-NL" sz="2200" dirty="0">
                <a:sym typeface="Wingdings" pitchFamily="2" charset="2"/>
              </a:rPr>
              <a:t>!</a:t>
            </a:r>
          </a:p>
          <a:p>
            <a:pPr marL="0" lvl="1"/>
            <a:endParaRPr lang="nl-NL" sz="1600" dirty="0">
              <a:sym typeface="Wingdings" pitchFamily="2" charset="2"/>
            </a:endParaRPr>
          </a:p>
          <a:p>
            <a:pPr marL="0" lvl="1"/>
            <a:r>
              <a:rPr lang="nl-NL" sz="2200" dirty="0" err="1">
                <a:sym typeface="Wingdings" pitchFamily="2" charset="2"/>
              </a:rPr>
              <a:t>Very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unreliable</a:t>
            </a:r>
            <a:r>
              <a:rPr lang="nl-NL" sz="2200" dirty="0">
                <a:sym typeface="Wingdings" pitchFamily="2" charset="2"/>
              </a:rPr>
              <a:t> and </a:t>
            </a:r>
            <a:r>
              <a:rPr lang="nl-NL" sz="2200" dirty="0" err="1">
                <a:sym typeface="Wingdings" pitchFamily="2" charset="2"/>
              </a:rPr>
              <a:t>improbable</a:t>
            </a:r>
            <a:r>
              <a:rPr lang="nl-NL" sz="2200" dirty="0">
                <a:sym typeface="Wingdings" pitchFamily="2" charset="2"/>
              </a:rPr>
              <a:t>: </a:t>
            </a:r>
            <a:r>
              <a:rPr lang="nl-NL" sz="2200" dirty="0" err="1">
                <a:sym typeface="Wingdings" pitchFamily="2" charset="2"/>
              </a:rPr>
              <a:t>extrapolation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way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beyond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available</a:t>
            </a:r>
            <a:r>
              <a:rPr lang="nl-NL" sz="2200" dirty="0">
                <a:sym typeface="Wingdings" pitchFamily="2" charset="2"/>
              </a:rPr>
              <a:t> data!</a:t>
            </a:r>
          </a:p>
          <a:p>
            <a:endParaRPr lang="nl-NL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1700808"/>
            <a:ext cx="24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Intercept</a:t>
            </a:r>
            <a:r>
              <a:rPr lang="nl-NL" dirty="0"/>
              <a:t>=0.26, RR = </a:t>
            </a:r>
            <a:r>
              <a:rPr lang="nl-NL" b="1" dirty="0"/>
              <a:t>1.3</a:t>
            </a:r>
            <a:r>
              <a:rPr lang="nl-NL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 rot="904360">
            <a:off x="1547664" y="1962398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24243" y="4509120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35" y="478786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Parma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284364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34197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RR=0.37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39957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79376"/>
            <a:ext cx="756084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3600" dirty="0" err="1"/>
              <a:t>Meta-regression</a:t>
            </a:r>
            <a:br>
              <a:rPr lang="nl-NL" sz="3600" dirty="0"/>
            </a:br>
            <a:r>
              <a:rPr lang="nl-NL" sz="3600" dirty="0"/>
              <a:t>		 = </a:t>
            </a:r>
            <a:r>
              <a:rPr lang="nl-NL" sz="3600" dirty="0" err="1"/>
              <a:t>regression</a:t>
            </a:r>
            <a:r>
              <a:rPr lang="nl-NL" sz="3600" dirty="0"/>
              <a:t>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study-results</a:t>
            </a:r>
            <a:r>
              <a:rPr lang="nl-NL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0" y="1967931"/>
            <a:ext cx="8100000" cy="412536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 err="1"/>
              <a:t>With</a:t>
            </a:r>
            <a:r>
              <a:rPr lang="nl-NL" sz="2200" dirty="0"/>
              <a:t> </a:t>
            </a:r>
            <a:r>
              <a:rPr lang="nl-NL" sz="2200" dirty="0" err="1"/>
              <a:t>continuous</a:t>
            </a:r>
            <a:r>
              <a:rPr lang="nl-NL" sz="2200" dirty="0"/>
              <a:t> </a:t>
            </a:r>
            <a:r>
              <a:rPr lang="nl-NL" sz="2200" dirty="0" err="1"/>
              <a:t>covariate</a:t>
            </a:r>
            <a:endParaRPr lang="nl-NL" sz="2200" dirty="0"/>
          </a:p>
          <a:p>
            <a:pPr lvl="1">
              <a:lnSpc>
                <a:spcPct val="110000"/>
              </a:lnSpc>
            </a:pPr>
            <a:r>
              <a:rPr lang="nl-NL" sz="2200" dirty="0"/>
              <a:t>E.g. </a:t>
            </a:r>
            <a:r>
              <a:rPr lang="nl-NL" sz="2200" dirty="0" err="1"/>
              <a:t>mean</a:t>
            </a:r>
            <a:r>
              <a:rPr lang="nl-NL" sz="2200" dirty="0"/>
              <a:t> </a:t>
            </a:r>
            <a:r>
              <a:rPr lang="nl-NL" sz="2200" dirty="0" err="1"/>
              <a:t>age</a:t>
            </a:r>
            <a:r>
              <a:rPr lang="nl-NL" sz="2200" dirty="0"/>
              <a:t> per </a:t>
            </a:r>
            <a:r>
              <a:rPr lang="nl-NL" sz="2200" dirty="0" err="1"/>
              <a:t>study</a:t>
            </a:r>
            <a:endParaRPr lang="nl-NL" sz="2200" dirty="0"/>
          </a:p>
          <a:p>
            <a:pPr lvl="1">
              <a:lnSpc>
                <a:spcPct val="110000"/>
              </a:lnSpc>
            </a:pPr>
            <a:r>
              <a:rPr lang="nl-NL" sz="2200" dirty="0"/>
              <a:t>% </a:t>
            </a:r>
            <a:r>
              <a:rPr lang="nl-NL" sz="2200" dirty="0" err="1"/>
              <a:t>women</a:t>
            </a:r>
            <a:r>
              <a:rPr lang="nl-NL" sz="2200" dirty="0"/>
              <a:t> in the </a:t>
            </a:r>
            <a:r>
              <a:rPr lang="nl-NL" sz="2200" dirty="0" err="1"/>
              <a:t>study</a:t>
            </a:r>
            <a:endParaRPr lang="nl-NL" sz="2200" dirty="0"/>
          </a:p>
          <a:p>
            <a:pPr lvl="1">
              <a:lnSpc>
                <a:spcPct val="110000"/>
              </a:lnSpc>
            </a:pPr>
            <a:r>
              <a:rPr lang="nl-NL" sz="2200" dirty="0" err="1"/>
              <a:t>Latitude</a:t>
            </a:r>
            <a:r>
              <a:rPr lang="nl-NL" sz="2200" dirty="0"/>
              <a:t> of </a:t>
            </a:r>
            <a:r>
              <a:rPr lang="nl-NL" sz="2200" dirty="0" err="1"/>
              <a:t>study</a:t>
            </a:r>
            <a:endParaRPr lang="nl-NL" sz="2200" dirty="0"/>
          </a:p>
          <a:p>
            <a:pPr lvl="1"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Or</a:t>
            </a:r>
            <a:r>
              <a:rPr lang="nl-NL" sz="2200" dirty="0"/>
              <a:t> </a:t>
            </a:r>
            <a:r>
              <a:rPr lang="nl-NL" sz="2200" dirty="0" err="1"/>
              <a:t>with</a:t>
            </a:r>
            <a:r>
              <a:rPr lang="nl-NL" sz="2200" dirty="0"/>
              <a:t> </a:t>
            </a:r>
            <a:r>
              <a:rPr lang="nl-NL" sz="2200" dirty="0" err="1"/>
              <a:t>categorical</a:t>
            </a:r>
            <a:r>
              <a:rPr lang="nl-NL" sz="2200" dirty="0"/>
              <a:t> </a:t>
            </a:r>
            <a:r>
              <a:rPr lang="nl-NL" sz="2200" dirty="0" err="1"/>
              <a:t>covariate</a:t>
            </a:r>
            <a:r>
              <a:rPr lang="nl-NL" sz="2200" dirty="0"/>
              <a:t>  </a:t>
            </a:r>
          </a:p>
          <a:p>
            <a:pPr lvl="1">
              <a:lnSpc>
                <a:spcPct val="110000"/>
              </a:lnSpc>
            </a:pPr>
            <a:r>
              <a:rPr lang="nl-NL" sz="2200" dirty="0"/>
              <a:t>e.g. </a:t>
            </a:r>
            <a:r>
              <a:rPr lang="nl-NL" sz="2200" dirty="0" err="1"/>
              <a:t>double-blind</a:t>
            </a:r>
            <a:r>
              <a:rPr lang="nl-NL" sz="2200" dirty="0"/>
              <a:t> vs. </a:t>
            </a:r>
            <a:r>
              <a:rPr lang="nl-NL" sz="2200" dirty="0" err="1"/>
              <a:t>single-blind</a:t>
            </a:r>
            <a:r>
              <a:rPr lang="nl-NL" sz="2200" dirty="0"/>
              <a:t> vs. open studies</a:t>
            </a:r>
          </a:p>
          <a:p>
            <a:pPr lvl="1">
              <a:lnSpc>
                <a:spcPct val="110000"/>
              </a:lnSpc>
            </a:pPr>
            <a:r>
              <a:rPr lang="nl-NL" sz="2200" dirty="0" err="1"/>
              <a:t>results</a:t>
            </a:r>
            <a:r>
              <a:rPr lang="nl-NL" sz="2200" dirty="0"/>
              <a:t> ~ </a:t>
            </a:r>
            <a:r>
              <a:rPr lang="nl-NL" sz="2200" dirty="0" err="1"/>
              <a:t>subgroup</a:t>
            </a:r>
            <a:r>
              <a:rPr lang="nl-NL" sz="2200" dirty="0"/>
              <a:t> </a:t>
            </a:r>
            <a:r>
              <a:rPr lang="nl-NL" sz="2200" dirty="0" err="1"/>
              <a:t>analysis</a:t>
            </a:r>
            <a:endParaRPr lang="nl-NL" sz="2200" dirty="0"/>
          </a:p>
          <a:p>
            <a:pPr lvl="1"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Or</a:t>
            </a:r>
            <a:r>
              <a:rPr lang="nl-NL" sz="2200" dirty="0"/>
              <a:t> </a:t>
            </a:r>
            <a:r>
              <a:rPr lang="nl-NL" sz="2200" dirty="0" err="1"/>
              <a:t>with</a:t>
            </a:r>
            <a:r>
              <a:rPr lang="nl-NL" sz="2200" dirty="0"/>
              <a:t> </a:t>
            </a:r>
            <a:r>
              <a:rPr lang="nl-NL" sz="2200" dirty="0" err="1"/>
              <a:t>combinations</a:t>
            </a:r>
            <a:r>
              <a:rPr lang="nl-NL" sz="2200" dirty="0"/>
              <a:t> of variables (</a:t>
            </a:r>
            <a:r>
              <a:rPr lang="nl-NL" sz="2200" dirty="0" err="1"/>
              <a:t>if</a:t>
            </a:r>
            <a:r>
              <a:rPr lang="nl-NL" sz="2200" dirty="0"/>
              <a:t> </a:t>
            </a:r>
            <a:r>
              <a:rPr lang="nl-NL" sz="2200" dirty="0" err="1"/>
              <a:t>sufficient</a:t>
            </a:r>
            <a:r>
              <a:rPr lang="nl-NL" sz="2200" dirty="0"/>
              <a:t> </a:t>
            </a:r>
            <a:r>
              <a:rPr lang="nl-NL" sz="2200" dirty="0" err="1"/>
              <a:t>number</a:t>
            </a:r>
            <a:r>
              <a:rPr lang="nl-NL" sz="2200" dirty="0"/>
              <a:t> of studies!)</a:t>
            </a:r>
          </a:p>
          <a:p>
            <a:pPr>
              <a:lnSpc>
                <a:spcPct val="110000"/>
              </a:lnSpc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952" y="1628800"/>
            <a:ext cx="5503528" cy="39193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 useBgFill="1">
        <p:nvSpPr>
          <p:cNvPr id="7" name="Rectangle 6"/>
          <p:cNvSpPr/>
          <p:nvPr/>
        </p:nvSpPr>
        <p:spPr>
          <a:xfrm>
            <a:off x="3995936" y="1484784"/>
            <a:ext cx="482453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2000" y="1239416"/>
            <a:ext cx="81000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Risk of type II diabetes for </a:t>
            </a:r>
            <a:r>
              <a:rPr lang="nl-NL" sz="3600" i="1" dirty="0"/>
              <a:t> ENPP1 K121Q </a:t>
            </a:r>
            <a:r>
              <a:rPr lang="nl-NL" sz="3600" i="1" dirty="0" err="1"/>
              <a:t>homozygote</a:t>
            </a:r>
            <a:r>
              <a:rPr lang="nl-NL" sz="3600" i="1" dirty="0"/>
              <a:t>,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en-US" sz="3600" dirty="0"/>
              <a:t>mean BMI </a:t>
            </a:r>
            <a:br>
              <a:rPr lang="en-US" sz="3600" dirty="0"/>
            </a:br>
            <a:endParaRPr lang="nl-NL" sz="3600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22288" y="2039704"/>
            <a:ext cx="3113608" cy="412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Meta-regression often </a:t>
            </a:r>
            <a:r>
              <a:rPr lang="en-US" sz="2200" b="1" dirty="0"/>
              <a:t>lacks power </a:t>
            </a:r>
            <a:r>
              <a:rPr lang="en-US" sz="2200" dirty="0"/>
              <a:t>to detect associations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Meta-regression </a:t>
            </a:r>
            <a:br>
              <a:rPr lang="en-US" sz="2200" dirty="0"/>
            </a:br>
            <a:r>
              <a:rPr lang="en-US" sz="2200" u="sng" dirty="0"/>
              <a:t>on study averages</a:t>
            </a:r>
            <a:r>
              <a:rPr lang="en-US" sz="2200" dirty="0"/>
              <a:t>: 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Less power </a:t>
            </a:r>
            <a:br>
              <a:rPr lang="en-US" sz="2200" dirty="0"/>
            </a:br>
            <a:r>
              <a:rPr lang="en-US" sz="2200" dirty="0"/>
              <a:t>to detect relations </a:t>
            </a:r>
            <a:br>
              <a:rPr lang="en-US" sz="2200" dirty="0"/>
            </a:br>
            <a:r>
              <a:rPr lang="en-US" sz="2200" dirty="0"/>
              <a:t>between modifier</a:t>
            </a:r>
            <a:br>
              <a:rPr lang="en-US" sz="2200" dirty="0"/>
            </a:br>
            <a:r>
              <a:rPr lang="en-US" sz="2200" dirty="0"/>
              <a:t>and outcome than with </a:t>
            </a:r>
            <a:br>
              <a:rPr lang="en-US" sz="2200" dirty="0"/>
            </a:br>
            <a:r>
              <a:rPr lang="en-US" sz="2200" u="sng" dirty="0"/>
              <a:t>individual data</a:t>
            </a:r>
          </a:p>
          <a:p>
            <a:pPr>
              <a:lnSpc>
                <a:spcPct val="100000"/>
              </a:lnSpc>
            </a:pPr>
            <a:endParaRPr lang="nl-NL" sz="2200" dirty="0"/>
          </a:p>
        </p:txBody>
      </p:sp>
      <p:sp>
        <p:nvSpPr>
          <p:cNvPr id="11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19</a:t>
            </a:fld>
            <a:endParaRPr lang="nl-NL" dirty="0"/>
          </a:p>
        </p:txBody>
      </p:sp>
      <p:sp useBgFill="1">
        <p:nvSpPr>
          <p:cNvPr id="15" name="Rectangle 14"/>
          <p:cNvSpPr/>
          <p:nvPr/>
        </p:nvSpPr>
        <p:spPr>
          <a:xfrm>
            <a:off x="3347864" y="1844824"/>
            <a:ext cx="576064" cy="3168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 useBgFill="1">
        <p:nvSpPr>
          <p:cNvPr id="9" name="TextBox 8"/>
          <p:cNvSpPr txBox="1"/>
          <p:nvPr/>
        </p:nvSpPr>
        <p:spPr>
          <a:xfrm>
            <a:off x="5796136" y="5301208"/>
            <a:ext cx="26642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dirty="0" err="1"/>
              <a:t>Mean</a:t>
            </a:r>
            <a:r>
              <a:rPr lang="nl-NL" dirty="0"/>
              <a:t> BMI </a:t>
            </a:r>
          </a:p>
        </p:txBody>
      </p:sp>
      <p:sp>
        <p:nvSpPr>
          <p:cNvPr id="12" name="Oval 11"/>
          <p:cNvSpPr/>
          <p:nvPr/>
        </p:nvSpPr>
        <p:spPr>
          <a:xfrm>
            <a:off x="5508104" y="5301208"/>
            <a:ext cx="187220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8B9-AC06-4821-A934-E6229457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What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6BC2-101A-49EA-BE63-3802ACB9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764704"/>
            <a:ext cx="8100000" cy="5175297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Systematic review</a:t>
            </a:r>
          </a:p>
          <a:p>
            <a:endParaRPr lang="en-GB" dirty="0"/>
          </a:p>
          <a:p>
            <a:r>
              <a:rPr lang="en-GB" dirty="0"/>
              <a:t>We can combine a number of aggregated data, in order:</a:t>
            </a:r>
          </a:p>
          <a:p>
            <a:pPr lvl="1"/>
            <a:r>
              <a:rPr lang="en-GB" dirty="0"/>
              <a:t>Observe the consistency of an effect </a:t>
            </a:r>
          </a:p>
          <a:p>
            <a:pPr lvl="1"/>
            <a:r>
              <a:rPr lang="en-GB" dirty="0"/>
              <a:t>To make more powerful inferences </a:t>
            </a:r>
          </a:p>
          <a:p>
            <a:pPr lvl="1"/>
            <a:r>
              <a:rPr lang="en-US" altLang="en-US" dirty="0">
                <a:cs typeface="Calibri" panose="020F0502020204030204" pitchFamily="34" charset="0"/>
              </a:rPr>
              <a:t>To make an informed decision</a:t>
            </a:r>
          </a:p>
          <a:p>
            <a:endParaRPr lang="en-US" altLang="en-US" dirty="0">
              <a:cs typeface="Calibri" panose="020F0502020204030204" pitchFamily="34" charset="0"/>
            </a:endParaRPr>
          </a:p>
          <a:p>
            <a:pPr marL="0" lvl="1" indent="0" algn="ctr">
              <a:buClr>
                <a:schemeClr val="tx2"/>
              </a:buClr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Meta-analysis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  <a:p>
            <a:pPr algn="just">
              <a:defRPr/>
            </a:pPr>
            <a:r>
              <a:rPr lang="en-US" dirty="0"/>
              <a:t>Data could be pooled quantitatively if study designs </a:t>
            </a:r>
            <a:r>
              <a:rPr lang="en-US"/>
              <a:t>are similar in</a:t>
            </a:r>
            <a:r>
              <a:rPr lang="en-US" dirty="0"/>
              <a:t>: </a:t>
            </a:r>
          </a:p>
          <a:p>
            <a:pPr lvl="1" algn="just">
              <a:defRPr/>
            </a:pPr>
            <a:r>
              <a:rPr lang="en-US" dirty="0"/>
              <a:t>outcome definition </a:t>
            </a:r>
          </a:p>
          <a:p>
            <a:pPr lvl="1" algn="just">
              <a:defRPr/>
            </a:pPr>
            <a:r>
              <a:rPr lang="en-US" dirty="0"/>
              <a:t>population sizes</a:t>
            </a:r>
          </a:p>
          <a:p>
            <a:pPr lvl="1" algn="just">
              <a:defRPr/>
            </a:pPr>
            <a:r>
              <a:rPr lang="en-US" dirty="0"/>
              <a:t>population characteristics</a:t>
            </a:r>
          </a:p>
          <a:p>
            <a:pPr lvl="1" algn="just">
              <a:defRPr/>
            </a:pPr>
            <a:r>
              <a:rPr lang="en-US" dirty="0"/>
              <a:t>interventions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96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 </a:t>
            </a:r>
            <a:r>
              <a:rPr lang="nl-NL" sz="3600" dirty="0" err="1"/>
              <a:t>Correlation</a:t>
            </a:r>
            <a:r>
              <a:rPr lang="nl-NL" sz="3600" dirty="0"/>
              <a:t> is </a:t>
            </a:r>
            <a:r>
              <a:rPr lang="nl-NL" sz="3600" dirty="0" err="1"/>
              <a:t>not</a:t>
            </a:r>
            <a:r>
              <a:rPr lang="nl-NL" sz="3600" dirty="0"/>
              <a:t> </a:t>
            </a:r>
            <a:r>
              <a:rPr lang="nl-NL" sz="3600" dirty="0" err="1"/>
              <a:t>causation</a:t>
            </a:r>
            <a:endParaRPr lang="nl-NL" sz="36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20</a:t>
            </a:fld>
            <a:endParaRPr lang="nl-NL" dirty="0"/>
          </a:p>
        </p:txBody>
      </p:sp>
      <p:pic>
        <p:nvPicPr>
          <p:cNvPr id="134146" name="Picture 2" descr="Image result for ecological fallac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492896"/>
            <a:ext cx="6477000" cy="296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File:Suicid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60648" y="2187291"/>
            <a:ext cx="8352928" cy="4770101"/>
          </a:xfrm>
          <a:prstGeom prst="rect">
            <a:avLst/>
          </a:prstGeom>
          <a:noFill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1" y="1700808"/>
            <a:ext cx="1835696" cy="261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908720"/>
            <a:ext cx="8100000" cy="533400"/>
          </a:xfrm>
        </p:spPr>
        <p:txBody>
          <a:bodyPr/>
          <a:lstStyle/>
          <a:p>
            <a:r>
              <a:rPr lang="nl-NL" sz="3600" dirty="0" err="1"/>
              <a:t>Suicide</a:t>
            </a:r>
            <a:r>
              <a:rPr lang="nl-NL" sz="3600" dirty="0"/>
              <a:t> </a:t>
            </a:r>
            <a:r>
              <a:rPr lang="nl-NL" sz="3600" dirty="0" err="1"/>
              <a:t>rate</a:t>
            </a:r>
            <a:r>
              <a:rPr lang="nl-NL" sz="3600" dirty="0"/>
              <a:t>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proportion</a:t>
            </a:r>
            <a:r>
              <a:rPr lang="nl-NL" sz="3600" dirty="0"/>
              <a:t> Protestant  (</a:t>
            </a:r>
            <a:r>
              <a:rPr lang="nl-NL" sz="3600" dirty="0" err="1"/>
              <a:t>Durkheim</a:t>
            </a:r>
            <a:r>
              <a:rPr lang="nl-NL" sz="3600" dirty="0"/>
              <a:t>, 1897)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11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21</a:t>
            </a:fld>
            <a:endParaRPr lang="nl-NL" dirty="0"/>
          </a:p>
        </p:txBody>
      </p:sp>
      <p:sp useBgFill="1">
        <p:nvSpPr>
          <p:cNvPr id="7" name="Rectangle 6"/>
          <p:cNvSpPr/>
          <p:nvPr/>
        </p:nvSpPr>
        <p:spPr>
          <a:xfrm>
            <a:off x="-1404664" y="5805264"/>
            <a:ext cx="8568952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ate Placeholder 4"/>
          <p:cNvSpPr txBox="1">
            <a:spLocks/>
          </p:cNvSpPr>
          <p:nvPr/>
        </p:nvSpPr>
        <p:spPr>
          <a:xfrm>
            <a:off x="1646400" y="6566809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6EAE7-42BA-44B1-984D-E091D180FF10}" type="datetime10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10:28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16"/>
          <p:cNvSpPr txBox="1">
            <a:spLocks/>
          </p:cNvSpPr>
          <p:nvPr/>
        </p:nvSpPr>
        <p:spPr>
          <a:xfrm>
            <a:off x="674400" y="65668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7FC9B413-936F-403B-BC98-20250EBFF374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 err="1"/>
              <a:t>Ecological</a:t>
            </a:r>
            <a:r>
              <a:rPr lang="nl-NL" sz="3600" dirty="0"/>
              <a:t> </a:t>
            </a:r>
            <a:r>
              <a:rPr lang="nl-NL" sz="3600" dirty="0" err="1"/>
              <a:t>fallacy</a:t>
            </a:r>
            <a:r>
              <a:rPr lang="nl-NL" sz="3600" dirty="0"/>
              <a:t>	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4"/>
          </p:nvPr>
        </p:nvSpPr>
        <p:spPr>
          <a:xfrm>
            <a:off x="522288" y="2255728"/>
            <a:ext cx="4039200" cy="4125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 err="1"/>
              <a:t>Studying</a:t>
            </a:r>
            <a:r>
              <a:rPr lang="nl-NL" sz="2200" dirty="0"/>
              <a:t> a </a:t>
            </a:r>
            <a:r>
              <a:rPr lang="nl-NL" sz="2200" dirty="0" err="1"/>
              <a:t>phenomenon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with</a:t>
            </a:r>
            <a:r>
              <a:rPr lang="nl-NL" sz="2200" dirty="0"/>
              <a:t> a </a:t>
            </a:r>
            <a:r>
              <a:rPr lang="nl-NL" sz="2200" b="1" dirty="0" err="1"/>
              <a:t>group</a:t>
            </a:r>
            <a:r>
              <a:rPr lang="nl-NL" sz="2200" dirty="0"/>
              <a:t> (e.g. “</a:t>
            </a:r>
            <a:r>
              <a:rPr lang="nl-NL" sz="2200" dirty="0" err="1"/>
              <a:t>study</a:t>
            </a:r>
            <a:r>
              <a:rPr lang="nl-NL" sz="2200" dirty="0"/>
              <a:t>”)</a:t>
            </a:r>
            <a:br>
              <a:rPr lang="nl-NL" sz="2200" dirty="0"/>
            </a:br>
            <a:r>
              <a:rPr lang="nl-NL" sz="2200" dirty="0"/>
              <a:t> as unit of </a:t>
            </a:r>
            <a:r>
              <a:rPr lang="nl-NL" sz="2200" dirty="0" err="1"/>
              <a:t>analysis</a:t>
            </a:r>
            <a:r>
              <a:rPr lang="nl-NL" sz="2200" dirty="0"/>
              <a:t> 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But</a:t>
            </a:r>
            <a:r>
              <a:rPr lang="nl-NL" sz="2200" dirty="0"/>
              <a:t>  </a:t>
            </a:r>
            <a:r>
              <a:rPr lang="nl-NL" sz="2200" dirty="0" err="1"/>
              <a:t>making</a:t>
            </a:r>
            <a:r>
              <a:rPr lang="nl-NL" sz="2200" dirty="0"/>
              <a:t> </a:t>
            </a:r>
            <a:r>
              <a:rPr lang="nl-NL" sz="2200" dirty="0" err="1"/>
              <a:t>inferences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on</a:t>
            </a:r>
            <a:r>
              <a:rPr lang="nl-NL" sz="2200" dirty="0"/>
              <a:t> the </a:t>
            </a:r>
            <a:r>
              <a:rPr lang="nl-NL" sz="2200" b="1" dirty="0" err="1"/>
              <a:t>individual</a:t>
            </a:r>
            <a:r>
              <a:rPr lang="nl-NL" sz="2200" dirty="0"/>
              <a:t> </a:t>
            </a:r>
            <a:r>
              <a:rPr lang="nl-NL" sz="2200" dirty="0" err="1"/>
              <a:t>persons</a:t>
            </a:r>
            <a:endParaRPr lang="nl-NL" sz="2200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11" name="Picture 2" descr="Image result for ecological fallac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7" y="1013964"/>
            <a:ext cx="4526902" cy="5223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 err="1"/>
              <a:t>Food</a:t>
            </a:r>
            <a:r>
              <a:rPr lang="nl-NL" sz="3600" dirty="0"/>
              <a:t> </a:t>
            </a:r>
            <a:r>
              <a:rPr lang="nl-NL" sz="3600" dirty="0" err="1"/>
              <a:t>consumption</a:t>
            </a:r>
            <a:r>
              <a:rPr lang="nl-NL" sz="3600" dirty="0"/>
              <a:t> vs. </a:t>
            </a:r>
            <a:r>
              <a:rPr lang="nl-NL" sz="3600" dirty="0" err="1"/>
              <a:t>cancer</a:t>
            </a:r>
            <a:r>
              <a:rPr lang="nl-NL" sz="3600" dirty="0"/>
              <a:t> risk?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2288" y="1751672"/>
            <a:ext cx="7866136" cy="412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Plot 1:</a:t>
            </a:r>
            <a:br>
              <a:rPr lang="en-US" sz="2200" dirty="0"/>
            </a:br>
            <a:r>
              <a:rPr lang="en-US" sz="2200" dirty="0"/>
              <a:t>overall cancer risk per country,</a:t>
            </a:r>
            <a:br>
              <a:rPr lang="en-US" sz="2200" dirty="0"/>
            </a:br>
            <a:r>
              <a:rPr lang="en-US" sz="2200" dirty="0"/>
              <a:t>against per capita daily caloric </a:t>
            </a:r>
            <a:br>
              <a:rPr lang="en-US" sz="2200" dirty="0"/>
            </a:br>
            <a:r>
              <a:rPr lang="en-US" sz="2200" dirty="0"/>
              <a:t>intake (x-axis)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Plot 2: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could be that within</a:t>
            </a:r>
            <a:br>
              <a:rPr lang="en-US" sz="2200" dirty="0"/>
            </a:br>
            <a:r>
              <a:rPr lang="en-US" sz="2200" dirty="0"/>
              <a:t> countries those who eat more </a:t>
            </a:r>
            <a:br>
              <a:rPr lang="en-US" sz="2200" dirty="0"/>
            </a:br>
            <a:r>
              <a:rPr lang="en-US" sz="2200" dirty="0"/>
              <a:t>are less likely to develop cancer. 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On the country level, per capita food intake may just be an indicator of overall wealth and industrialization.</a:t>
            </a:r>
            <a:endParaRPr lang="nl-NL" sz="2200" dirty="0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137220" name="Picture 4" descr="http://www.jerrydallal.com/lhsp/pix/ecorr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20458"/>
            <a:ext cx="4499992" cy="28476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4128" y="4139788"/>
            <a:ext cx="2751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err="1"/>
              <a:t>Daily</a:t>
            </a:r>
            <a:r>
              <a:rPr lang="nl-NL" sz="2200" dirty="0"/>
              <a:t> </a:t>
            </a:r>
            <a:r>
              <a:rPr lang="nl-NL" sz="2200" dirty="0" err="1"/>
              <a:t>caloric</a:t>
            </a:r>
            <a:r>
              <a:rPr lang="nl-NL" sz="2200" dirty="0"/>
              <a:t> intake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148064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Countries</a:t>
            </a:r>
            <a:endParaRPr lang="nl-NL" sz="22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7236296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Individuals</a:t>
            </a:r>
            <a:endParaRPr lang="nl-NL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E594-C1BF-42AC-9F48-235B51E5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Types of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CEA5-313E-41C3-89BD-514F59D8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08720"/>
            <a:ext cx="8100000" cy="5184575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Fixed (or common) effect meta-analysis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The treatment effect </a:t>
            </a:r>
            <a:r>
              <a:rPr lang="en-US" dirty="0"/>
              <a:t>is the same for every study;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Low heterogeneity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Random effects 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True effect estimate for each study varies;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High heterogeneity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Provide larger CI </a:t>
            </a:r>
            <a:r>
              <a:rPr lang="en-GB" dirty="0"/>
              <a:t>meta-analysis</a:t>
            </a:r>
          </a:p>
        </p:txBody>
      </p:sp>
    </p:spTree>
    <p:extLst>
      <p:ext uri="{BB962C8B-B14F-4D97-AF65-F5344CB8AC3E}">
        <p14:creationId xmlns:p14="http://schemas.microsoft.com/office/powerpoint/2010/main" val="304021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Î£ÏÎµÏÎ¹ÎºÎ® ÎµÎ¹ÎºÏÎ½Î±">
            <a:extLst>
              <a:ext uri="{FF2B5EF4-FFF2-40B4-BE49-F238E27FC236}">
                <a16:creationId xmlns:a16="http://schemas.microsoft.com/office/drawing/2014/main" id="{3E558A68-BF43-4F3A-9A37-5AE52356E47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" b="1583"/>
          <a:stretch>
            <a:fillRect/>
          </a:stretch>
        </p:blipFill>
        <p:spPr bwMode="auto">
          <a:xfrm>
            <a:off x="2195736" y="692695"/>
            <a:ext cx="5105400" cy="5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1754-1F09-4492-942F-BBA50F64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67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679A-9D1B-4643-9860-24443AD8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764704"/>
            <a:ext cx="8100000" cy="5400599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b="1" dirty="0"/>
              <a:t>Clinical heterogeneity: </a:t>
            </a:r>
            <a:r>
              <a:rPr lang="en-US" dirty="0"/>
              <a:t> variability in the participants, interventions and outcomes studied</a:t>
            </a:r>
          </a:p>
          <a:p>
            <a:pPr marL="0" indent="0" algn="ctr">
              <a:buNone/>
              <a:defRPr/>
            </a:pPr>
            <a:r>
              <a:rPr lang="en-US" b="1" dirty="0"/>
              <a:t>+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b="1" dirty="0"/>
              <a:t>Methodological heterogeneity:  </a:t>
            </a:r>
            <a:r>
              <a:rPr lang="en-US" dirty="0"/>
              <a:t>variability in study design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endParaRPr lang="en-US" b="1" dirty="0"/>
          </a:p>
          <a:p>
            <a:pPr algn="just" fontAlgn="auto">
              <a:spcAft>
                <a:spcPts val="0"/>
              </a:spcAft>
              <a:defRPr/>
            </a:pPr>
            <a:r>
              <a:rPr lang="en-US" b="1" dirty="0"/>
              <a:t>Statistical heterogeneity: </a:t>
            </a:r>
            <a:r>
              <a:rPr lang="en-US" dirty="0"/>
              <a:t>Variability in the intervention effects being evaluated in the different studies. It is a consequence of clinical or methodological diversity, or both, among the studies.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we see in the end is the combination of many factors that produce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47074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A64C-BB65-488F-9A14-C07FC27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97" y="116631"/>
            <a:ext cx="8100000" cy="432049"/>
          </a:xfrm>
        </p:spPr>
        <p:txBody>
          <a:bodyPr/>
          <a:lstStyle/>
          <a:p>
            <a:pPr algn="ctr"/>
            <a:r>
              <a:rPr lang="en-GB" dirty="0"/>
              <a:t>Estimate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BA24-0E73-4B0A-A168-FEE53BF6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08720"/>
            <a:ext cx="8100000" cy="5031280"/>
          </a:xfrm>
        </p:spPr>
        <p:txBody>
          <a:bodyPr/>
          <a:lstStyle/>
          <a:p>
            <a:r>
              <a:rPr lang="en-GB" dirty="0"/>
              <a:t>There are 3 measures of Heterogeneity</a:t>
            </a:r>
          </a:p>
          <a:p>
            <a:endParaRPr lang="en-GB" dirty="0"/>
          </a:p>
          <a:p>
            <a:r>
              <a:rPr lang="en-GB" dirty="0"/>
              <a:t>Cochran’s Q : The weighted mean square distance of all effect estimates from the pooled. ( variance of the estimates)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6439-8227-4E09-9C3E-518E6F86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405"/>
            <a:ext cx="9144000" cy="4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2341-EC84-4096-98FA-1FC8B650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3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Estimate heterogeneity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000" y="908721"/>
                <a:ext cx="8100000" cy="5031280"/>
              </a:xfrm>
            </p:spPr>
            <p:txBody>
              <a:bodyPr/>
              <a:lstStyle/>
              <a:p>
                <a:r>
                  <a:rPr lang="en-GB" dirty="0"/>
                  <a:t>Q: is the total variability of the estimates.</a:t>
                </a:r>
              </a:p>
              <a:p>
                <a:pPr lvl="1"/>
                <a:r>
                  <a:rPr lang="en-GB" dirty="0"/>
                  <a:t>Is it more than is should?</a:t>
                </a:r>
              </a:p>
              <a:p>
                <a:pPr lvl="1"/>
                <a:r>
                  <a:rPr lang="el-GR" dirty="0"/>
                  <a:t>Χ</a:t>
                </a:r>
                <a:r>
                  <a:rPr lang="el-GR" baseline="30000" dirty="0"/>
                  <a:t>2</a:t>
                </a:r>
                <a:r>
                  <a:rPr lang="en-GB" dirty="0"/>
                  <a:t> test can answer that </a:t>
                </a:r>
              </a:p>
              <a:p>
                <a:pPr lvl="1"/>
                <a:r>
                  <a:rPr lang="en-GB" dirty="0"/>
                  <a:t>The maximum variance due to randomness is equal to the degrees of freedom, meaning the number of studies -1</a:t>
                </a:r>
              </a:p>
              <a:p>
                <a:pPr lvl="1"/>
                <a:r>
                  <a:rPr lang="en-GB" dirty="0"/>
                  <a:t>The excessive variability is the heterogeneity Q – (n-1)</a:t>
                </a:r>
              </a:p>
              <a:p>
                <a:pPr lvl="1"/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I</a:t>
                </a:r>
                <a:r>
                  <a:rPr lang="en-GB" baseline="30000" dirty="0"/>
                  <a:t>2</a:t>
                </a:r>
                <a:r>
                  <a:rPr lang="en-GB" dirty="0"/>
                  <a:t> : </a:t>
                </a:r>
                <a:r>
                  <a:rPr lang="en-US" dirty="0"/>
                  <a:t>It describes the percentage of variation across studies that is due to heterogeneity rather than chance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400" dirty="0"/>
                          <m:t>Q</m:t>
                        </m:r>
                        <m:r>
                          <m:rPr>
                            <m:nor/>
                          </m:rPr>
                          <a:rPr lang="en-GB" sz="2400" dirty="0"/>
                          <m:t> – (</m:t>
                        </m:r>
                        <m:r>
                          <m:rPr>
                            <m:nor/>
                          </m:rPr>
                          <a:rPr lang="en-GB" sz="2400" dirty="0"/>
                          <m:t>n</m:t>
                        </m:r>
                        <m:r>
                          <m:rPr>
                            <m:nor/>
                          </m:rPr>
                          <a:rPr lang="en-GB" sz="2400" dirty="0"/>
                          <m:t>-1) 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GB" dirty="0"/>
                  <a:t> %)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τ</a:t>
                </a:r>
                <a:r>
                  <a:rPr lang="en-US" baseline="30000" dirty="0"/>
                  <a:t>2</a:t>
                </a:r>
                <a:r>
                  <a:rPr lang="en-US" dirty="0"/>
                  <a:t>: The variation among the effects observed in different studies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000" y="908721"/>
                <a:ext cx="8100000" cy="5031280"/>
              </a:xfrm>
              <a:blipFill>
                <a:blip r:embed="rId2"/>
                <a:stretch>
                  <a:fillRect l="-1807" t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43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53704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Explore heterogeneity</a:t>
            </a:r>
          </a:p>
        </p:txBody>
      </p:sp>
      <p:sp>
        <p:nvSpPr>
          <p:cNvPr id="45059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1196753"/>
            <a:ext cx="8100000" cy="47432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One task may be to estimate and take into account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Subgroup analyses (yesterday)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	• subsets of trials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	• subsets of </a:t>
            </a:r>
            <a:r>
              <a:rPr lang="nl-NL" sz="2200" dirty="0" err="1">
                <a:ea typeface="ＭＳ Ｐゴシック" pitchFamily="34" charset="-128"/>
                <a:cs typeface="Arial" charset="0"/>
              </a:rPr>
              <a:t>patients</a:t>
            </a: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nl-NL" sz="2200" b="1" dirty="0" err="1">
                <a:ea typeface="ＭＳ Ｐゴシック" pitchFamily="34" charset="-128"/>
                <a:cs typeface="Arial" charset="0"/>
              </a:rPr>
              <a:t>Meta-regression</a:t>
            </a:r>
            <a:r>
              <a:rPr lang="nl-NL" sz="2200" b="1" dirty="0">
                <a:ea typeface="ＭＳ Ｐゴシック" pitchFamily="34" charset="-128"/>
                <a:cs typeface="Arial" charset="0"/>
              </a:rPr>
              <a:t>: 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relate size of effect to characteristics of the trials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(e.g. average age, proportion of females, intended 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	</a:t>
            </a:r>
            <a:r>
              <a:rPr lang="nl-NL" sz="2200" dirty="0" err="1">
                <a:ea typeface="ＭＳ Ｐゴシック" pitchFamily="34" charset="-128"/>
                <a:cs typeface="Arial" charset="0"/>
              </a:rPr>
              <a:t>dose</a:t>
            </a:r>
            <a:r>
              <a:rPr lang="nl-NL" sz="2200" dirty="0">
                <a:ea typeface="ＭＳ Ｐゴシック" pitchFamily="34" charset="-128"/>
                <a:cs typeface="Arial" charset="0"/>
              </a:rPr>
              <a:t> of drug)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5924-E178-4951-9673-3E33CF8E62A9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</p:spPr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 err="1"/>
              <a:t>Meta-regression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Explore heterogeneity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Similar objective as subgroup analysis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Method to examine the influence of </a:t>
            </a:r>
            <a:r>
              <a:rPr lang="en-US" sz="2200" b="1" dirty="0"/>
              <a:t>continuous effect modifiers,</a:t>
            </a:r>
            <a:r>
              <a:rPr lang="en-US" sz="2200" dirty="0"/>
              <a:t> for example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Amount of food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Duration of diet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Population in which product is tested</a:t>
            </a:r>
          </a:p>
          <a:p>
            <a:pPr lvl="1">
              <a:lnSpc>
                <a:spcPct val="100000"/>
              </a:lnSpc>
            </a:pPr>
            <a:endParaRPr lang="en-US" sz="2200" dirty="0"/>
          </a:p>
          <a:p>
            <a:pPr lvl="1"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10:28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boudumc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1278</Words>
  <Application>Microsoft Office PowerPoint</Application>
  <PresentationFormat>On-screen Show (4:3)</PresentationFormat>
  <Paragraphs>239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Radboudumc</vt:lpstr>
      <vt:lpstr>Heterogeneity, Subgroup analysis and meta-regression </vt:lpstr>
      <vt:lpstr>What we learned so far?</vt:lpstr>
      <vt:lpstr>Types of meta-analysis</vt:lpstr>
      <vt:lpstr>PowerPoint Presentation</vt:lpstr>
      <vt:lpstr>Heterogeneity</vt:lpstr>
      <vt:lpstr>Estimate Heterogeneity</vt:lpstr>
      <vt:lpstr>Estimate heterogeneity </vt:lpstr>
      <vt:lpstr>Explore heterogeneity</vt:lpstr>
      <vt:lpstr>Meta-regression</vt:lpstr>
      <vt:lpstr>Tuberculosis 2012</vt:lpstr>
      <vt:lpstr>BCG (Bacillus Calmette-Guerin) vaccination</vt:lpstr>
      <vt:lpstr>Bubble plot BCG effect on tuberculosis prevalence</vt:lpstr>
      <vt:lpstr>BCG effect, studies sorted by latitude</vt:lpstr>
      <vt:lpstr>BCG effect by latitude</vt:lpstr>
      <vt:lpstr>BCG effect by latitude</vt:lpstr>
      <vt:lpstr>BCG effect on tuberculosis in Parma</vt:lpstr>
      <vt:lpstr>BCG effect at equator???</vt:lpstr>
      <vt:lpstr>Meta-regression    = regression on study-results </vt:lpstr>
      <vt:lpstr>Risk of type II diabetes for  ENPP1 K121Q homozygote, by mean BMI  </vt:lpstr>
      <vt:lpstr> Correlation is not causation</vt:lpstr>
      <vt:lpstr>Suicide rate by proportion Protestant  (Durkheim, 1897)</vt:lpstr>
      <vt:lpstr>Ecological fallacy </vt:lpstr>
      <vt:lpstr>Food consumption vs. cancer risk?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2016-12-01T11:47:37Z</dcterms:created>
  <dcterms:modified xsi:type="dcterms:W3CDTF">2019-02-11T10:10:21Z</dcterms:modified>
</cp:coreProperties>
</file>