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34"/>
  </p:notesMasterIdLst>
  <p:handoutMasterIdLst>
    <p:handoutMasterId r:id="rId35"/>
  </p:handoutMasterIdLst>
  <p:sldIdLst>
    <p:sldId id="384" r:id="rId2"/>
    <p:sldId id="387" r:id="rId3"/>
    <p:sldId id="388" r:id="rId4"/>
    <p:sldId id="502" r:id="rId5"/>
    <p:sldId id="390" r:id="rId6"/>
    <p:sldId id="391" r:id="rId7"/>
    <p:sldId id="392" r:id="rId8"/>
    <p:sldId id="393" r:id="rId9"/>
    <p:sldId id="395" r:id="rId10"/>
    <p:sldId id="396" r:id="rId11"/>
    <p:sldId id="454" r:id="rId12"/>
    <p:sldId id="500" r:id="rId13"/>
    <p:sldId id="497" r:id="rId14"/>
    <p:sldId id="496" r:id="rId15"/>
    <p:sldId id="499" r:id="rId16"/>
    <p:sldId id="399" r:id="rId17"/>
    <p:sldId id="501" r:id="rId18"/>
    <p:sldId id="468" r:id="rId19"/>
    <p:sldId id="503" r:id="rId20"/>
    <p:sldId id="402" r:id="rId21"/>
    <p:sldId id="406" r:id="rId22"/>
    <p:sldId id="504" r:id="rId23"/>
    <p:sldId id="413" r:id="rId24"/>
    <p:sldId id="453" r:id="rId25"/>
    <p:sldId id="414" r:id="rId26"/>
    <p:sldId id="415" r:id="rId27"/>
    <p:sldId id="416" r:id="rId28"/>
    <p:sldId id="417" r:id="rId29"/>
    <p:sldId id="418" r:id="rId30"/>
    <p:sldId id="419" r:id="rId31"/>
    <p:sldId id="334" r:id="rId32"/>
    <p:sldId id="447" r:id="rId33"/>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41" autoAdjust="0"/>
  </p:normalViewPr>
  <p:slideViewPr>
    <p:cSldViewPr>
      <p:cViewPr>
        <p:scale>
          <a:sx n="90" d="100"/>
          <a:sy n="90" d="100"/>
        </p:scale>
        <p:origin x="-216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6-11-30T17:08:33.315" idx="35">
    <p:pos x="10" y="10"/>
    <p:text>If you know in advance about the het then apply random-effects and estimate the mean effect + distribution of true effects -&gt; so why not performing a meta-analysis? If you take the fixed-effect approach and there is too much het then your initial assumptions are wrong….it could be that there are unknown sources of het -&gt; RE model and try to understand why your replications were not actually such</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000" cy="49371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9525" y="0"/>
            <a:ext cx="2921000" cy="493713"/>
          </a:xfrm>
          <a:prstGeom prst="rect">
            <a:avLst/>
          </a:prstGeom>
        </p:spPr>
        <p:txBody>
          <a:bodyPr vert="horz" lIns="91440" tIns="45720" rIns="91440" bIns="45720" rtlCol="0"/>
          <a:lstStyle>
            <a:lvl1pPr algn="r">
              <a:defRPr sz="1200"/>
            </a:lvl1pPr>
          </a:lstStyle>
          <a:p>
            <a:fld id="{6050A038-46A2-449A-97DD-1D16371A17AB}" type="datetimeFigureOut">
              <a:rPr lang="nl-NL" smtClean="0"/>
              <a:pPr/>
              <a:t>7-2-2019</a:t>
            </a:fld>
            <a:endParaRPr lang="nl-NL"/>
          </a:p>
        </p:txBody>
      </p:sp>
      <p:sp>
        <p:nvSpPr>
          <p:cNvPr id="4" name="Footer Placeholder 3"/>
          <p:cNvSpPr>
            <a:spLocks noGrp="1"/>
          </p:cNvSpPr>
          <p:nvPr>
            <p:ph type="ftr" sz="quarter" idx="2"/>
          </p:nvPr>
        </p:nvSpPr>
        <p:spPr>
          <a:xfrm>
            <a:off x="0" y="9377363"/>
            <a:ext cx="2921000" cy="493712"/>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9525" y="9377363"/>
            <a:ext cx="2921000" cy="493712"/>
          </a:xfrm>
          <a:prstGeom prst="rect">
            <a:avLst/>
          </a:prstGeom>
        </p:spPr>
        <p:txBody>
          <a:bodyPr vert="horz" lIns="91440" tIns="45720" rIns="91440" bIns="45720" rtlCol="0" anchor="b"/>
          <a:lstStyle>
            <a:lvl1pPr algn="r">
              <a:defRPr sz="1200"/>
            </a:lvl1pPr>
          </a:lstStyle>
          <a:p>
            <a:fld id="{D23FE3D8-BBEF-4C2C-91A6-3EA4F6F627A8}" type="slidenum">
              <a:rPr lang="nl-NL" smtClean="0"/>
              <a:pPr/>
              <a:t>‹#›</a:t>
            </a:fld>
            <a:endParaRPr lang="nl-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18971" y="0"/>
            <a:ext cx="2921582" cy="493633"/>
          </a:xfrm>
          <a:prstGeom prst="rect">
            <a:avLst/>
          </a:prstGeom>
        </p:spPr>
        <p:txBody>
          <a:bodyPr vert="horz" lIns="91440" tIns="45720" rIns="91440" bIns="45720" rtlCol="0"/>
          <a:lstStyle>
            <a:lvl1pPr algn="r">
              <a:defRPr sz="1200"/>
            </a:lvl1pPr>
          </a:lstStyle>
          <a:p>
            <a:fld id="{CD1E4680-C2B0-42A2-ABE4-ACED6EDD2C0F}" type="datetimeFigureOut">
              <a:rPr lang="nl-NL" smtClean="0"/>
              <a:pPr/>
              <a:t>7-2-2019</a:t>
            </a:fld>
            <a:endParaRPr lang="nl-NL"/>
          </a:p>
        </p:txBody>
      </p:sp>
      <p:sp>
        <p:nvSpPr>
          <p:cNvPr id="4" name="Slide Image Placeholder 3"/>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9377316"/>
            <a:ext cx="2921582" cy="493633"/>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18971" y="9377316"/>
            <a:ext cx="2921582" cy="493633"/>
          </a:xfrm>
          <a:prstGeom prst="rect">
            <a:avLst/>
          </a:prstGeom>
        </p:spPr>
        <p:txBody>
          <a:bodyPr vert="horz" lIns="91440" tIns="45720" rIns="91440" bIns="45720" rtlCol="0" anchor="b"/>
          <a:lstStyle>
            <a:lvl1pPr algn="r">
              <a:defRPr sz="1200"/>
            </a:lvl1pPr>
          </a:lstStyle>
          <a:p>
            <a:fld id="{F6E69622-0B7C-44D4-801D-08BD6085A662}" type="slidenum">
              <a:rPr lang="nl-NL" smtClean="0"/>
              <a:pPr/>
              <a:t>‹#›</a:t>
            </a:fld>
            <a:endParaRPr lang="nl-NL"/>
          </a:p>
        </p:txBody>
      </p:sp>
    </p:spTree>
    <p:extLst>
      <p:ext uri="{BB962C8B-B14F-4D97-AF65-F5344CB8AC3E}">
        <p14:creationId xmlns:p14="http://schemas.microsoft.com/office/powerpoint/2010/main" xmlns="" val="119110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webmd.com/heart/picture-of-the-heart" TargetMode="External"/><Relationship Id="rId3" Type="http://schemas.openxmlformats.org/officeDocument/2006/relationships/hyperlink" Target="http://www.webmd.com/heart/anatomy-picture-of-blood" TargetMode="External"/><Relationship Id="rId7" Type="http://schemas.openxmlformats.org/officeDocument/2006/relationships/hyperlink" Target="http://www.webmd.com/a-to-z-guides/rm-quiz-blood-basic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webmd.com/heart-disease/ss/slideshow-visual-guide-to-heart-disease" TargetMode="External"/><Relationship Id="rId5" Type="http://schemas.openxmlformats.org/officeDocument/2006/relationships/hyperlink" Target="http://www.webmd.com/heart-disease/what-is-atherosclerosis" TargetMode="External"/><Relationship Id="rId10" Type="http://schemas.openxmlformats.org/officeDocument/2006/relationships/hyperlink" Target="http://www.webmd.com/heart-disease/guide/heart-disease-heart-attacks" TargetMode="External"/><Relationship Id="rId4" Type="http://schemas.openxmlformats.org/officeDocument/2006/relationships/hyperlink" Target="http://www.webmd.com/heart/picture-of-the-arteries" TargetMode="External"/><Relationship Id="rId9" Type="http://schemas.openxmlformats.org/officeDocument/2006/relationships/hyperlink" Target="http://www.webmd.com/pain-management/guide/whats-causing-my-chest-pai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Foetus" TargetMode="External"/><Relationship Id="rId13" Type="http://schemas.openxmlformats.org/officeDocument/2006/relationships/hyperlink" Target="https://en.wikipedia.org/wiki/East_Germany" TargetMode="External"/><Relationship Id="rId3" Type="http://schemas.openxmlformats.org/officeDocument/2006/relationships/hyperlink" Target="https://en.wikipedia.org/w/index.php?title=Thalidomide&amp;action=edit&amp;section=10" TargetMode="External"/><Relationship Id="rId7" Type="http://schemas.openxmlformats.org/officeDocument/2006/relationships/hyperlink" Target="https://en.wikipedia.org/wiki/Insomnia" TargetMode="External"/><Relationship Id="rId12" Type="http://schemas.openxmlformats.org/officeDocument/2006/relationships/hyperlink" Target="https://en.wikipedia.org/wiki/West_Germany"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Morning_sickness" TargetMode="External"/><Relationship Id="rId11" Type="http://schemas.openxmlformats.org/officeDocument/2006/relationships/hyperlink" Target="https://en.wikipedia.org/wiki/Teratology" TargetMode="External"/><Relationship Id="rId5" Type="http://schemas.openxmlformats.org/officeDocument/2006/relationships/hyperlink" Target="https://en.wikipedia.org/wiki/Antiemetic" TargetMode="External"/><Relationship Id="rId15" Type="http://schemas.openxmlformats.org/officeDocument/2006/relationships/hyperlink" Target="https://en.wikipedia.org/wiki/Teratogenic" TargetMode="External"/><Relationship Id="rId10" Type="http://schemas.openxmlformats.org/officeDocument/2006/relationships/hyperlink" Target="https://en.wikipedia.org/wiki/Peripheral_neuritis" TargetMode="External"/><Relationship Id="rId4" Type="http://schemas.openxmlformats.org/officeDocument/2006/relationships/hyperlink" Target="https://en.wikipedia.org/wiki/Gr%C3%BCnenthal_GmbH" TargetMode="External"/><Relationship Id="rId9" Type="http://schemas.openxmlformats.org/officeDocument/2006/relationships/hyperlink" Target="https://en.wikipedia.org/wiki/Placental_barrier" TargetMode="External"/><Relationship Id="rId14" Type="http://schemas.openxmlformats.org/officeDocument/2006/relationships/hyperlink" Target="https://en.wikipedia.org/wiki/Wikipedia:Link_rot"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Foetus" TargetMode="External"/><Relationship Id="rId13" Type="http://schemas.openxmlformats.org/officeDocument/2006/relationships/hyperlink" Target="https://en.wikipedia.org/wiki/East_Germany" TargetMode="External"/><Relationship Id="rId3" Type="http://schemas.openxmlformats.org/officeDocument/2006/relationships/hyperlink" Target="https://en.wikipedia.org/w/index.php?title=Thalidomide&amp;action=edit&amp;section=10" TargetMode="External"/><Relationship Id="rId7" Type="http://schemas.openxmlformats.org/officeDocument/2006/relationships/hyperlink" Target="https://en.wikipedia.org/wiki/Insomnia" TargetMode="External"/><Relationship Id="rId12" Type="http://schemas.openxmlformats.org/officeDocument/2006/relationships/hyperlink" Target="https://en.wikipedia.org/wiki/West_Germany"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Morning_sickness" TargetMode="External"/><Relationship Id="rId11" Type="http://schemas.openxmlformats.org/officeDocument/2006/relationships/hyperlink" Target="https://en.wikipedia.org/wiki/Teratology" TargetMode="External"/><Relationship Id="rId5" Type="http://schemas.openxmlformats.org/officeDocument/2006/relationships/hyperlink" Target="https://en.wikipedia.org/wiki/Antiemetic" TargetMode="External"/><Relationship Id="rId15" Type="http://schemas.openxmlformats.org/officeDocument/2006/relationships/hyperlink" Target="https://en.wikipedia.org/wiki/Teratogenic" TargetMode="External"/><Relationship Id="rId10" Type="http://schemas.openxmlformats.org/officeDocument/2006/relationships/hyperlink" Target="https://en.wikipedia.org/wiki/Peripheral_neuritis" TargetMode="External"/><Relationship Id="rId4" Type="http://schemas.openxmlformats.org/officeDocument/2006/relationships/hyperlink" Target="https://en.wikipedia.org/wiki/Gr%C3%BCnenthal_GmbH" TargetMode="External"/><Relationship Id="rId9" Type="http://schemas.openxmlformats.org/officeDocument/2006/relationships/hyperlink" Target="https://en.wikipedia.org/wiki/Placental_barrier" TargetMode="External"/><Relationship Id="rId14" Type="http://schemas.openxmlformats.org/officeDocument/2006/relationships/hyperlink" Target="https://en.wikipedia.org/wiki/Wikipedia:Link_rot"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Foetus" TargetMode="External"/><Relationship Id="rId13" Type="http://schemas.openxmlformats.org/officeDocument/2006/relationships/hyperlink" Target="https://en.wikipedia.org/wiki/East_Germany" TargetMode="External"/><Relationship Id="rId3" Type="http://schemas.openxmlformats.org/officeDocument/2006/relationships/hyperlink" Target="https://en.wikipedia.org/w/index.php?title=Thalidomide&amp;action=edit&amp;section=10" TargetMode="External"/><Relationship Id="rId7" Type="http://schemas.openxmlformats.org/officeDocument/2006/relationships/hyperlink" Target="https://en.wikipedia.org/wiki/Insomnia" TargetMode="External"/><Relationship Id="rId12" Type="http://schemas.openxmlformats.org/officeDocument/2006/relationships/hyperlink" Target="https://en.wikipedia.org/wiki/West_Germany"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Morning_sickness" TargetMode="External"/><Relationship Id="rId11" Type="http://schemas.openxmlformats.org/officeDocument/2006/relationships/hyperlink" Target="https://en.wikipedia.org/wiki/Teratology" TargetMode="External"/><Relationship Id="rId5" Type="http://schemas.openxmlformats.org/officeDocument/2006/relationships/hyperlink" Target="https://en.wikipedia.org/wiki/Antiemetic" TargetMode="External"/><Relationship Id="rId15" Type="http://schemas.openxmlformats.org/officeDocument/2006/relationships/hyperlink" Target="https://en.wikipedia.org/wiki/Teratogenic" TargetMode="External"/><Relationship Id="rId10" Type="http://schemas.openxmlformats.org/officeDocument/2006/relationships/hyperlink" Target="https://en.wikipedia.org/wiki/Peripheral_neuritis" TargetMode="External"/><Relationship Id="rId4" Type="http://schemas.openxmlformats.org/officeDocument/2006/relationships/hyperlink" Target="https://en.wikipedia.org/wiki/Gr%C3%BCnenthal_GmbH" TargetMode="External"/><Relationship Id="rId9" Type="http://schemas.openxmlformats.org/officeDocument/2006/relationships/hyperlink" Target="https://en.wikipedia.org/wiki/Placental_barrier" TargetMode="External"/><Relationship Id="rId14" Type="http://schemas.openxmlformats.org/officeDocument/2006/relationships/hyperlink" Target="https://en.wikipedia.org/wiki/Wikipedia:Link_ro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sz="1200" dirty="0" err="1" smtClean="0"/>
              <a:t>Investigate</a:t>
            </a:r>
            <a:r>
              <a:rPr lang="nl-NL" sz="1200" dirty="0" smtClean="0"/>
              <a:t> </a:t>
            </a:r>
            <a:r>
              <a:rPr lang="nl-NL" sz="1200" dirty="0" err="1" smtClean="0"/>
              <a:t>heterogeneity</a:t>
            </a:r>
            <a:endParaRPr lang="nl-NL" sz="1200" dirty="0" smtClean="0"/>
          </a:p>
          <a:p>
            <a:pPr>
              <a:lnSpc>
                <a:spcPct val="110000"/>
              </a:lnSpc>
            </a:pPr>
            <a:r>
              <a:rPr lang="en-US" sz="2200" dirty="0" smtClean="0"/>
              <a:t>Heterogeneity:   variation across studies. </a:t>
            </a:r>
          </a:p>
          <a:p>
            <a:pPr lvl="1">
              <a:lnSpc>
                <a:spcPct val="110000"/>
              </a:lnSpc>
            </a:pPr>
            <a:r>
              <a:rPr lang="en-US" sz="2200" dirty="0" smtClean="0"/>
              <a:t>No two studies will be absolutely identical!</a:t>
            </a:r>
          </a:p>
          <a:p>
            <a:pPr lvl="1">
              <a:lnSpc>
                <a:spcPct val="110000"/>
              </a:lnSpc>
            </a:pPr>
            <a:r>
              <a:rPr lang="en-US" sz="2200" b="0" dirty="0" smtClean="0"/>
              <a:t>In </a:t>
            </a:r>
            <a:r>
              <a:rPr lang="en-US" sz="2200" b="0" dirty="0" err="1" smtClean="0"/>
              <a:t>dit</a:t>
            </a:r>
            <a:r>
              <a:rPr lang="en-US" sz="2200" b="0" dirty="0" smtClean="0"/>
              <a:t> </a:t>
            </a:r>
            <a:r>
              <a:rPr lang="en-US" sz="2200" b="0" dirty="0" err="1" smtClean="0"/>
              <a:t>geval</a:t>
            </a:r>
            <a:r>
              <a:rPr lang="en-US" sz="2200" b="0" dirty="0" smtClean="0"/>
              <a:t> quantitative</a:t>
            </a:r>
            <a:r>
              <a:rPr lang="en-US" sz="2200" b="0" baseline="0" dirty="0" smtClean="0"/>
              <a:t> heterogeneity: all studies show efficacy, but some show stronger effects than others</a:t>
            </a:r>
            <a:endParaRPr lang="en-US" b="0" dirty="0" smtClean="0"/>
          </a:p>
          <a:p>
            <a:endParaRPr lang="en-US" b="1" dirty="0" smtClean="0"/>
          </a:p>
          <a:p>
            <a:endParaRPr lang="en-US" b="1" dirty="0" smtClean="0"/>
          </a:p>
          <a:p>
            <a:r>
              <a:rPr lang="en-US" b="1" dirty="0" smtClean="0"/>
              <a:t>How Does High Cholesterol Cause Heart Disease?</a:t>
            </a:r>
          </a:p>
          <a:p>
            <a:r>
              <a:rPr lang="en-US" dirty="0" smtClean="0"/>
              <a:t>When there is too much cholesterol in your </a:t>
            </a:r>
            <a:r>
              <a:rPr lang="en-US" dirty="0" smtClean="0">
                <a:hlinkClick r:id="rId3"/>
              </a:rPr>
              <a:t>blood</a:t>
            </a:r>
            <a:r>
              <a:rPr lang="en-US" dirty="0" smtClean="0"/>
              <a:t>, it builds up in the walls of your </a:t>
            </a:r>
            <a:r>
              <a:rPr lang="en-US" dirty="0" smtClean="0">
                <a:hlinkClick r:id="rId4"/>
              </a:rPr>
              <a:t>arteries</a:t>
            </a:r>
            <a:r>
              <a:rPr lang="en-US" dirty="0" smtClean="0"/>
              <a:t>, causing a process called </a:t>
            </a:r>
            <a:r>
              <a:rPr lang="en-US" dirty="0" smtClean="0">
                <a:hlinkClick r:id="rId5"/>
              </a:rPr>
              <a:t>atherosclerosis</a:t>
            </a:r>
            <a:r>
              <a:rPr lang="en-US" dirty="0" smtClean="0"/>
              <a:t>, a form of </a:t>
            </a:r>
            <a:r>
              <a:rPr lang="en-US" dirty="0" smtClean="0">
                <a:hlinkClick r:id="rId6"/>
              </a:rPr>
              <a:t>heart disease</a:t>
            </a:r>
            <a:r>
              <a:rPr lang="en-US" dirty="0" smtClean="0"/>
              <a:t>. The arteries become narrowed and </a:t>
            </a:r>
            <a:r>
              <a:rPr lang="en-US" dirty="0" smtClean="0">
                <a:hlinkClick r:id="rId7"/>
              </a:rPr>
              <a:t>blood</a:t>
            </a:r>
            <a:r>
              <a:rPr lang="en-US" dirty="0" smtClean="0"/>
              <a:t> flow to the </a:t>
            </a:r>
            <a:r>
              <a:rPr lang="en-US" dirty="0" smtClean="0">
                <a:hlinkClick r:id="rId8"/>
              </a:rPr>
              <a:t>heart</a:t>
            </a:r>
            <a:r>
              <a:rPr lang="en-US" dirty="0" smtClean="0"/>
              <a:t> muscle is slowed down or blocked. The blood carries oxygen to the heart, and if not enough blood and oxygen reach your heart, you may suffer </a:t>
            </a:r>
            <a:r>
              <a:rPr lang="en-US" dirty="0" smtClean="0">
                <a:hlinkClick r:id="rId9"/>
              </a:rPr>
              <a:t>chest pain</a:t>
            </a:r>
            <a:r>
              <a:rPr lang="en-US" dirty="0" smtClean="0"/>
              <a:t>. If the blood supply to a portion of the heart is completely cut off by a blockage, the result is a </a:t>
            </a:r>
            <a:r>
              <a:rPr lang="en-US" dirty="0" smtClean="0">
                <a:hlinkClick r:id="rId10"/>
              </a:rPr>
              <a:t>heart attack</a:t>
            </a:r>
            <a:r>
              <a:rPr lang="en-US" dirty="0" smtClean="0"/>
              <a:t>.</a:t>
            </a:r>
          </a:p>
          <a:p>
            <a:endParaRPr lang="nl-NL" dirty="0"/>
          </a:p>
        </p:txBody>
      </p:sp>
      <p:sp>
        <p:nvSpPr>
          <p:cNvPr id="4" name="Slide Number Placeholder 3"/>
          <p:cNvSpPr>
            <a:spLocks noGrp="1"/>
          </p:cNvSpPr>
          <p:nvPr>
            <p:ph type="sldNum" sz="quarter" idx="10"/>
          </p:nvPr>
        </p:nvSpPr>
        <p:spPr/>
        <p:txBody>
          <a:bodyPr/>
          <a:lstStyle/>
          <a:p>
            <a:pPr>
              <a:defRPr/>
            </a:pPr>
            <a:fld id="{8A295F93-3FE9-4405-9518-F28750FDD6E2}"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 systematic review, a decision about whether to pool the results of studies in meta-analysis needs to consider whether there are clinical or methodological differences between studies that might affect the results.</a:t>
            </a:r>
          </a:p>
          <a:p>
            <a:endParaRPr lang="en-US" dirty="0" smtClean="0"/>
          </a:p>
          <a:p>
            <a:r>
              <a:rPr lang="en-US" dirty="0" smtClean="0"/>
              <a:t> Participants, interventions, comparisons and outcomes need to be considered to determine whether they are sufficiently similar to ensure a clinically meaningful answer. </a:t>
            </a:r>
          </a:p>
          <a:p>
            <a:pPr lvl="1"/>
            <a:r>
              <a:rPr lang="en-US" dirty="0" smtClean="0"/>
              <a:t>If studies are very dissimilar on some or all of these factors, it may be preferable not to pool the results. 	</a:t>
            </a:r>
          </a:p>
          <a:p>
            <a:pPr lvl="1"/>
            <a:r>
              <a:rPr lang="en-US" dirty="0" smtClean="0"/>
              <a:t>If, on the other hand, a group of studies seem to be similar enough clinically and methodologically to pool in meta-analysis, then authors must consider statistical heterogeneity in the models.</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Even though a review deliberately selects studies that may be </a:t>
            </a:r>
            <a:r>
              <a:rPr lang="en-US" sz="1200" b="1" dirty="0" smtClean="0"/>
              <a:t>similar</a:t>
            </a:r>
            <a:r>
              <a:rPr lang="en-US" sz="1200" dirty="0" smtClean="0"/>
              <a:t> in many ways based on these factors, there can still be substantial </a:t>
            </a:r>
            <a:r>
              <a:rPr lang="en-US" sz="1200" b="1" dirty="0" smtClean="0"/>
              <a:t>differences</a:t>
            </a:r>
            <a:r>
              <a:rPr lang="en-US" sz="1200" dirty="0" smtClean="0"/>
              <a:t> that mean it might not make sense to pool studies. </a:t>
            </a:r>
          </a:p>
          <a:p>
            <a:endParaRPr lang="nl-NL" dirty="0"/>
          </a:p>
        </p:txBody>
      </p:sp>
      <p:sp>
        <p:nvSpPr>
          <p:cNvPr id="4" name="Slide Number Placeholder 3"/>
          <p:cNvSpPr>
            <a:spLocks noGrp="1"/>
          </p:cNvSpPr>
          <p:nvPr>
            <p:ph type="sldNum" sz="quarter" idx="10"/>
          </p:nvPr>
        </p:nvSpPr>
        <p:spPr/>
        <p:txBody>
          <a:bodyPr/>
          <a:lstStyle/>
          <a:p>
            <a:fld id="{FEB1D910-BFEE-4DA8-8AE0-86755633677F}" type="slidenum">
              <a:rPr lang="nl-NL" smtClean="0"/>
              <a:pPr/>
              <a:t>20</a:t>
            </a:fld>
            <a:endParaRPr lang="nl-N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110000"/>
              </a:lnSpc>
            </a:pPr>
            <a:r>
              <a:rPr lang="en-US" sz="2200" dirty="0" smtClean="0"/>
              <a:t>Account for the heterogeneity: use </a:t>
            </a:r>
            <a:r>
              <a:rPr lang="en-US" sz="2200" b="1" dirty="0" smtClean="0"/>
              <a:t>Random Effects </a:t>
            </a:r>
            <a:r>
              <a:rPr lang="en-US" sz="2200" dirty="0" smtClean="0"/>
              <a:t>Model instead of fixed effect model</a:t>
            </a:r>
          </a:p>
          <a:p>
            <a:pPr>
              <a:lnSpc>
                <a:spcPct val="110000"/>
              </a:lnSpc>
            </a:pPr>
            <a:endParaRPr lang="en-US" sz="2200" dirty="0" smtClean="0"/>
          </a:p>
          <a:p>
            <a:pPr>
              <a:lnSpc>
                <a:spcPct val="110000"/>
              </a:lnSpc>
            </a:pPr>
            <a:r>
              <a:rPr lang="en-US" sz="2200" dirty="0" smtClean="0"/>
              <a:t>It is critical to </a:t>
            </a:r>
            <a:r>
              <a:rPr lang="en-US" sz="2200" b="1" dirty="0" smtClean="0"/>
              <a:t>assess</a:t>
            </a:r>
            <a:r>
              <a:rPr lang="en-US" sz="2200" dirty="0" smtClean="0"/>
              <a:t> the </a:t>
            </a:r>
            <a:r>
              <a:rPr lang="en-US" sz="2200" b="1" dirty="0" smtClean="0"/>
              <a:t>presence</a:t>
            </a:r>
            <a:r>
              <a:rPr lang="en-US" sz="2200" dirty="0" smtClean="0"/>
              <a:t> and </a:t>
            </a:r>
            <a:r>
              <a:rPr lang="en-US" sz="2200" b="1" dirty="0" smtClean="0"/>
              <a:t>extent</a:t>
            </a:r>
            <a:r>
              <a:rPr lang="en-US" sz="2200" dirty="0" smtClean="0"/>
              <a:t> (degree) of between-study variation:</a:t>
            </a:r>
          </a:p>
          <a:p>
            <a:pPr lvl="1">
              <a:lnSpc>
                <a:spcPct val="110000"/>
              </a:lnSpc>
            </a:pPr>
            <a:r>
              <a:rPr lang="en-US" sz="2200" dirty="0" smtClean="0"/>
              <a:t>The heterogeneity can affect the conclusions from the meta-analysis</a:t>
            </a:r>
          </a:p>
          <a:p>
            <a:pPr>
              <a:lnSpc>
                <a:spcPct val="110000"/>
              </a:lnSpc>
            </a:pPr>
            <a:endParaRPr lang="en-US" sz="2200" dirty="0" smtClean="0"/>
          </a:p>
          <a:p>
            <a:pPr>
              <a:lnSpc>
                <a:spcPct val="110000"/>
              </a:lnSpc>
            </a:pPr>
            <a:r>
              <a:rPr lang="en-US" sz="2200" dirty="0" smtClean="0"/>
              <a:t>Any statistical heterogeneity that is detected in results must also be taken into account when interpreting the results, as this can affect the </a:t>
            </a:r>
            <a:r>
              <a:rPr lang="en-US" sz="2200" b="1" dirty="0" err="1" smtClean="0"/>
              <a:t>generalisability</a:t>
            </a:r>
            <a:r>
              <a:rPr lang="en-US" sz="2200" dirty="0" smtClean="0"/>
              <a:t> of the conclusions that can be drawn.</a:t>
            </a:r>
            <a:endParaRPr lang="nl-NL" sz="2200" dirty="0" smtClean="0"/>
          </a:p>
          <a:p>
            <a:endParaRPr lang="nl-NL" dirty="0"/>
          </a:p>
        </p:txBody>
      </p:sp>
      <p:sp>
        <p:nvSpPr>
          <p:cNvPr id="4" name="Slide Number Placeholder 3"/>
          <p:cNvSpPr>
            <a:spLocks noGrp="1"/>
          </p:cNvSpPr>
          <p:nvPr>
            <p:ph type="sldNum" sz="quarter" idx="10"/>
          </p:nvPr>
        </p:nvSpPr>
        <p:spPr/>
        <p:txBody>
          <a:bodyPr/>
          <a:lstStyle/>
          <a:p>
            <a:fld id="{F6E69622-0B7C-44D4-801D-08BD6085A662}" type="slidenum">
              <a:rPr lang="nl-NL" smtClean="0"/>
              <a:pPr/>
              <a:t>21</a:t>
            </a:fld>
            <a:endParaRPr lang="nl-N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t># ICD </a:t>
            </a:r>
            <a:r>
              <a:rPr lang="nl-NL" dirty="0" err="1" smtClean="0"/>
              <a:t>indicates</a:t>
            </a:r>
            <a:r>
              <a:rPr lang="nl-NL" dirty="0" smtClean="0"/>
              <a:t> </a:t>
            </a:r>
            <a:r>
              <a:rPr lang="nl-NL" dirty="0" err="1" smtClean="0"/>
              <a:t>implantable</a:t>
            </a:r>
            <a:r>
              <a:rPr lang="nl-NL" dirty="0" smtClean="0"/>
              <a:t> </a:t>
            </a:r>
            <a:r>
              <a:rPr lang="nl-NL" dirty="0" err="1" smtClean="0"/>
              <a:t>cardioverter-defibrillator</a:t>
            </a:r>
            <a:r>
              <a:rPr lang="nl-NL" dirty="0" smtClean="0"/>
              <a:t>; </a:t>
            </a:r>
          </a:p>
          <a:p>
            <a:r>
              <a:rPr lang="nl-NL" dirty="0" smtClean="0"/>
              <a:t># </a:t>
            </a:r>
            <a:r>
              <a:rPr lang="nl-NL" dirty="0" err="1" smtClean="0"/>
              <a:t>PUFAs</a:t>
            </a:r>
            <a:r>
              <a:rPr lang="nl-NL" dirty="0" smtClean="0"/>
              <a:t>, </a:t>
            </a:r>
            <a:r>
              <a:rPr lang="nl-NL" dirty="0" err="1" smtClean="0"/>
              <a:t>polyunsaturated</a:t>
            </a:r>
            <a:r>
              <a:rPr lang="nl-NL" dirty="0" smtClean="0"/>
              <a:t> </a:t>
            </a:r>
            <a:r>
              <a:rPr lang="nl-NL" dirty="0" err="1" smtClean="0"/>
              <a:t>fatty</a:t>
            </a:r>
            <a:r>
              <a:rPr lang="nl-NL" dirty="0" smtClean="0"/>
              <a:t> </a:t>
            </a:r>
            <a:r>
              <a:rPr lang="nl-NL" dirty="0" err="1" smtClean="0"/>
              <a:t>acids</a:t>
            </a:r>
            <a:endParaRPr lang="nl-NL" dirty="0" smtClean="0"/>
          </a:p>
          <a:p>
            <a:r>
              <a:rPr lang="nl-NL" dirty="0" smtClean="0"/>
              <a:t>Ook al is de heterogeniteit</a:t>
            </a:r>
            <a:r>
              <a:rPr lang="nl-NL" baseline="0" dirty="0" smtClean="0"/>
              <a:t> hier niet zo groot, het is bekend dat i</a:t>
            </a:r>
            <a:r>
              <a:rPr lang="nl-NL" dirty="0" smtClean="0"/>
              <a:t>n de praktijk  deze studies plaats vinden in verschillende CVD </a:t>
            </a:r>
            <a:r>
              <a:rPr lang="nl-NL" dirty="0" err="1" smtClean="0"/>
              <a:t>prevention</a:t>
            </a:r>
            <a:r>
              <a:rPr lang="nl-NL" dirty="0" smtClean="0"/>
              <a:t> settings, </a:t>
            </a:r>
            <a:r>
              <a:rPr lang="nl-NL" dirty="0" err="1" smtClean="0"/>
              <a:t>nl</a:t>
            </a:r>
            <a:r>
              <a:rPr lang="nl-NL" dirty="0" smtClean="0"/>
              <a:t>. </a:t>
            </a:r>
            <a:r>
              <a:rPr lang="nl-NL" dirty="0" err="1" smtClean="0"/>
              <a:t>with</a:t>
            </a:r>
            <a:r>
              <a:rPr lang="nl-NL" dirty="0" smtClean="0"/>
              <a:t> </a:t>
            </a:r>
            <a:r>
              <a:rPr lang="nl-NL" dirty="0" err="1" smtClean="0"/>
              <a:t>patienten</a:t>
            </a:r>
            <a:r>
              <a:rPr lang="nl-NL" dirty="0" smtClean="0"/>
              <a:t> met </a:t>
            </a:r>
            <a:r>
              <a:rPr lang="nl-NL" dirty="0" err="1" smtClean="0"/>
              <a:t>implantable</a:t>
            </a:r>
            <a:r>
              <a:rPr lang="nl-NL" dirty="0" smtClean="0"/>
              <a:t> </a:t>
            </a:r>
            <a:r>
              <a:rPr lang="nl-NL" dirty="0" err="1" smtClean="0"/>
              <a:t>cardioverter</a:t>
            </a:r>
            <a:r>
              <a:rPr lang="nl-NL" baseline="0" dirty="0" smtClean="0"/>
              <a:t> defibrillator, in </a:t>
            </a:r>
            <a:r>
              <a:rPr lang="nl-NL" baseline="0" dirty="0" err="1" smtClean="0"/>
              <a:t>patients</a:t>
            </a:r>
            <a:r>
              <a:rPr lang="nl-NL" baseline="0" dirty="0" smtClean="0"/>
              <a:t> </a:t>
            </a:r>
            <a:r>
              <a:rPr lang="nl-NL" baseline="0" dirty="0" err="1" smtClean="0"/>
              <a:t>with</a:t>
            </a:r>
            <a:r>
              <a:rPr lang="nl-NL" baseline="0" dirty="0" smtClean="0"/>
              <a:t> </a:t>
            </a:r>
            <a:r>
              <a:rPr lang="nl-NL" baseline="0" dirty="0" err="1" smtClean="0"/>
              <a:t>secondary</a:t>
            </a:r>
            <a:r>
              <a:rPr lang="nl-NL" baseline="0" dirty="0" smtClean="0"/>
              <a:t> </a:t>
            </a:r>
            <a:r>
              <a:rPr lang="nl-NL" dirty="0" smtClean="0"/>
              <a:t>.</a:t>
            </a:r>
          </a:p>
          <a:p>
            <a:endParaRPr lang="nl-NL" dirty="0" smtClean="0"/>
          </a:p>
          <a:p>
            <a:endParaRPr lang="nl-NL" dirty="0" smtClean="0"/>
          </a:p>
          <a:p>
            <a:r>
              <a:rPr lang="en-US" sz="1200" b="1" kern="1200" baseline="0" dirty="0" smtClean="0">
                <a:solidFill>
                  <a:schemeClr val="tx1"/>
                </a:solidFill>
                <a:latin typeface="+mn-lt"/>
                <a:ea typeface="+mn-ea"/>
                <a:cs typeface="+mn-cs"/>
              </a:rPr>
              <a:t>Association Between Omega-3 Fatty Acid Supplementation and Risk of Major</a:t>
            </a:r>
          </a:p>
          <a:p>
            <a:r>
              <a:rPr lang="nl-NL" sz="1200" b="1" kern="1200" baseline="0" dirty="0" err="1" smtClean="0">
                <a:solidFill>
                  <a:schemeClr val="tx1"/>
                </a:solidFill>
                <a:latin typeface="+mn-lt"/>
                <a:ea typeface="+mn-ea"/>
                <a:cs typeface="+mn-cs"/>
              </a:rPr>
              <a:t>Cardiovascular</a:t>
            </a:r>
            <a:r>
              <a:rPr lang="nl-NL" sz="1200" b="1" kern="1200" baseline="0" dirty="0" smtClean="0">
                <a:solidFill>
                  <a:schemeClr val="tx1"/>
                </a:solidFill>
                <a:latin typeface="+mn-lt"/>
                <a:ea typeface="+mn-ea"/>
                <a:cs typeface="+mn-cs"/>
              </a:rPr>
              <a:t> </a:t>
            </a:r>
            <a:r>
              <a:rPr lang="nl-NL" sz="1200" b="1" kern="1200" baseline="0" dirty="0" err="1" smtClean="0">
                <a:solidFill>
                  <a:schemeClr val="tx1"/>
                </a:solidFill>
                <a:latin typeface="+mn-lt"/>
                <a:ea typeface="+mn-ea"/>
                <a:cs typeface="+mn-cs"/>
              </a:rPr>
              <a:t>Disease</a:t>
            </a:r>
            <a:r>
              <a:rPr lang="nl-NL" sz="1200" b="1" kern="1200" baseline="0" dirty="0" smtClean="0">
                <a:solidFill>
                  <a:schemeClr val="tx1"/>
                </a:solidFill>
                <a:latin typeface="+mn-lt"/>
                <a:ea typeface="+mn-ea"/>
                <a:cs typeface="+mn-cs"/>
              </a:rPr>
              <a:t> </a:t>
            </a:r>
            <a:r>
              <a:rPr lang="nl-NL" sz="1200" b="1" kern="1200" baseline="0" dirty="0" err="1" smtClean="0">
                <a:solidFill>
                  <a:schemeClr val="tx1"/>
                </a:solidFill>
                <a:latin typeface="+mn-lt"/>
                <a:ea typeface="+mn-ea"/>
                <a:cs typeface="+mn-cs"/>
              </a:rPr>
              <a:t>Events</a:t>
            </a:r>
            <a:r>
              <a:rPr lang="nl-NL" sz="1200" b="1" kern="1200" baseline="0" dirty="0" smtClean="0">
                <a:solidFill>
                  <a:schemeClr val="tx1"/>
                </a:solidFill>
                <a:latin typeface="+mn-lt"/>
                <a:ea typeface="+mn-ea"/>
                <a:cs typeface="+mn-cs"/>
              </a:rPr>
              <a:t> . </a:t>
            </a:r>
            <a:r>
              <a:rPr lang="en-US" sz="1200" kern="1200" baseline="0" dirty="0" smtClean="0">
                <a:solidFill>
                  <a:schemeClr val="tx1"/>
                </a:solidFill>
                <a:latin typeface="+mn-lt"/>
                <a:ea typeface="+mn-ea"/>
                <a:cs typeface="+mn-cs"/>
              </a:rPr>
              <a:t>A Systematic Review and Meta-analysis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Rizos</a:t>
            </a:r>
            <a:r>
              <a:rPr lang="en-US" sz="1200" kern="1200" baseline="0" dirty="0" smtClean="0">
                <a:solidFill>
                  <a:schemeClr val="tx1"/>
                </a:solidFill>
                <a:latin typeface="+mn-lt"/>
                <a:ea typeface="+mn-ea"/>
                <a:cs typeface="+mn-cs"/>
              </a:rPr>
              <a:t> et al, </a:t>
            </a:r>
            <a:r>
              <a:rPr lang="en-US" sz="1200" kern="1200" baseline="0" dirty="0" err="1" smtClean="0">
                <a:solidFill>
                  <a:schemeClr val="tx1"/>
                </a:solidFill>
                <a:latin typeface="+mn-lt"/>
                <a:ea typeface="+mn-ea"/>
                <a:cs typeface="+mn-cs"/>
              </a:rPr>
              <a:t>jama</a:t>
            </a:r>
            <a:r>
              <a:rPr lang="en-US" sz="1200" kern="1200" baseline="0" dirty="0" smtClean="0">
                <a:solidFill>
                  <a:schemeClr val="tx1"/>
                </a:solidFill>
                <a:latin typeface="+mn-lt"/>
                <a:ea typeface="+mn-ea"/>
                <a:cs typeface="+mn-cs"/>
              </a:rPr>
              <a:t> 2012</a:t>
            </a:r>
          </a:p>
          <a:p>
            <a:endParaRPr lang="nl-NL" dirty="0" smtClean="0"/>
          </a:p>
        </p:txBody>
      </p:sp>
      <p:sp>
        <p:nvSpPr>
          <p:cNvPr id="4" name="Slide Number Placeholder 3"/>
          <p:cNvSpPr>
            <a:spLocks noGrp="1"/>
          </p:cNvSpPr>
          <p:nvPr>
            <p:ph type="sldNum" sz="quarter" idx="10"/>
          </p:nvPr>
        </p:nvSpPr>
        <p:spPr/>
        <p:txBody>
          <a:bodyPr/>
          <a:lstStyle/>
          <a:p>
            <a:fld id="{FEB1D910-BFEE-4DA8-8AE0-86755633677F}" type="slidenum">
              <a:rPr lang="nl-NL" smtClean="0"/>
              <a:pPr/>
              <a:t>24</a:t>
            </a:fld>
            <a:endParaRPr lang="nl-N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 for subgroup differences (random effects model):                   Q </a:t>
            </a:r>
            <a:r>
              <a:rPr lang="en-US" dirty="0" err="1" smtClean="0"/>
              <a:t>d.f</a:t>
            </a:r>
            <a:r>
              <a:rPr lang="en-US" dirty="0" smtClean="0"/>
              <a:t>.  p-value 2.05    2   0.3580</a:t>
            </a:r>
          </a:p>
          <a:p>
            <a:endParaRPr lang="nl-NL" dirty="0"/>
          </a:p>
        </p:txBody>
      </p:sp>
      <p:sp>
        <p:nvSpPr>
          <p:cNvPr id="4" name="Slide Number Placeholder 3"/>
          <p:cNvSpPr>
            <a:spLocks noGrp="1"/>
          </p:cNvSpPr>
          <p:nvPr>
            <p:ph type="sldNum" sz="quarter" idx="10"/>
          </p:nvPr>
        </p:nvSpPr>
        <p:spPr/>
        <p:txBody>
          <a:bodyPr/>
          <a:lstStyle/>
          <a:p>
            <a:fld id="{FEB1D910-BFEE-4DA8-8AE0-86755633677F}" type="slidenum">
              <a:rPr lang="nl-NL" smtClean="0"/>
              <a:pPr/>
              <a:t>25</a:t>
            </a:fld>
            <a:endParaRPr lang="nl-N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 for subgroup differences (random effects model):                   Q </a:t>
            </a:r>
            <a:r>
              <a:rPr lang="en-US" dirty="0" err="1" smtClean="0"/>
              <a:t>d.f</a:t>
            </a:r>
            <a:r>
              <a:rPr lang="en-US" dirty="0" smtClean="0"/>
              <a:t>.  p-value 2.05    2   0.3580</a:t>
            </a:r>
          </a:p>
          <a:p>
            <a:endParaRPr lang="nl-NL" dirty="0"/>
          </a:p>
        </p:txBody>
      </p:sp>
      <p:sp>
        <p:nvSpPr>
          <p:cNvPr id="4" name="Slide Number Placeholder 3"/>
          <p:cNvSpPr>
            <a:spLocks noGrp="1"/>
          </p:cNvSpPr>
          <p:nvPr>
            <p:ph type="sldNum" sz="quarter" idx="10"/>
          </p:nvPr>
        </p:nvSpPr>
        <p:spPr/>
        <p:txBody>
          <a:bodyPr/>
          <a:lstStyle/>
          <a:p>
            <a:fld id="{FEB1D910-BFEE-4DA8-8AE0-86755633677F}" type="slidenum">
              <a:rPr lang="nl-NL" smtClean="0"/>
              <a:pPr/>
              <a:t>26</a:t>
            </a:fld>
            <a:endParaRPr lang="nl-N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plain language, these criteria can be used to assign an overall assessment of the confidence that can</a:t>
            </a:r>
          </a:p>
          <a:p>
            <a:r>
              <a:rPr lang="en-US" sz="1200" kern="1200" baseline="0" dirty="0" smtClean="0">
                <a:solidFill>
                  <a:schemeClr val="tx1"/>
                </a:solidFill>
                <a:latin typeface="+mn-lt"/>
                <a:ea typeface="+mn-ea"/>
                <a:cs typeface="+mn-cs"/>
              </a:rPr>
              <a:t>be placed in subgroup analyses. These </a:t>
            </a:r>
            <a:r>
              <a:rPr lang="en-US" sz="1200" kern="1200" baseline="0" dirty="0" err="1" smtClean="0">
                <a:solidFill>
                  <a:schemeClr val="tx1"/>
                </a:solidFill>
                <a:latin typeface="+mn-lt"/>
                <a:ea typeface="+mn-ea"/>
                <a:cs typeface="+mn-cs"/>
              </a:rPr>
              <a:t>judgements</a:t>
            </a:r>
            <a:r>
              <a:rPr lang="en-US" sz="1200" kern="1200" baseline="0" dirty="0" smtClean="0">
                <a:solidFill>
                  <a:schemeClr val="tx1"/>
                </a:solidFill>
                <a:latin typeface="+mn-lt"/>
                <a:ea typeface="+mn-ea"/>
                <a:cs typeface="+mn-cs"/>
              </a:rPr>
              <a:t> range from an assessment of ‘very low confidence’</a:t>
            </a:r>
          </a:p>
          <a:p>
            <a:r>
              <a:rPr lang="en-US" sz="1200" kern="1200" baseline="0" dirty="0" smtClean="0">
                <a:solidFill>
                  <a:schemeClr val="tx1"/>
                </a:solidFill>
                <a:latin typeface="+mn-lt"/>
                <a:ea typeface="+mn-ea"/>
                <a:cs typeface="+mn-cs"/>
              </a:rPr>
              <a:t>to high confidence’ depending on whether key criteria are met or not met – see </a:t>
            </a:r>
            <a:r>
              <a:rPr lang="en-US" sz="1200" kern="1200" baseline="0" dirty="0" err="1" smtClean="0">
                <a:solidFill>
                  <a:schemeClr val="tx1"/>
                </a:solidFill>
                <a:latin typeface="+mn-lt"/>
                <a:ea typeface="+mn-ea"/>
                <a:cs typeface="+mn-cs"/>
              </a:rPr>
              <a:t>Oxman</a:t>
            </a:r>
            <a:r>
              <a:rPr lang="en-US" sz="1200" kern="1200" baseline="0" dirty="0" smtClean="0">
                <a:solidFill>
                  <a:schemeClr val="tx1"/>
                </a:solidFill>
                <a:latin typeface="+mn-lt"/>
                <a:ea typeface="+mn-ea"/>
                <a:cs typeface="+mn-cs"/>
              </a:rPr>
              <a:t> 2012 for a full</a:t>
            </a:r>
          </a:p>
          <a:p>
            <a:r>
              <a:rPr lang="nl-NL" sz="1200" kern="1200" baseline="0" dirty="0" err="1" smtClean="0">
                <a:solidFill>
                  <a:schemeClr val="tx1"/>
                </a:solidFill>
                <a:latin typeface="+mn-lt"/>
                <a:ea typeface="+mn-ea"/>
                <a:cs typeface="+mn-cs"/>
              </a:rPr>
              <a:t>description</a:t>
            </a:r>
            <a:r>
              <a:rPr lang="nl-NL" sz="1200" kern="1200" baseline="0" dirty="0" smtClean="0">
                <a:solidFill>
                  <a:schemeClr val="tx1"/>
                </a:solidFill>
                <a:latin typeface="+mn-lt"/>
                <a:ea typeface="+mn-ea"/>
                <a:cs typeface="+mn-cs"/>
              </a:rPr>
              <a:t> of </a:t>
            </a:r>
            <a:r>
              <a:rPr lang="nl-NL" sz="1200" kern="1200" baseline="0" dirty="0" err="1" smtClean="0">
                <a:solidFill>
                  <a:schemeClr val="tx1"/>
                </a:solidFill>
                <a:latin typeface="+mn-lt"/>
                <a:ea typeface="+mn-ea"/>
                <a:cs typeface="+mn-cs"/>
              </a:rPr>
              <a:t>this</a:t>
            </a:r>
            <a:r>
              <a:rPr lang="nl-NL" sz="1200" kern="1200" baseline="0" dirty="0" smtClean="0">
                <a:solidFill>
                  <a:schemeClr val="tx1"/>
                </a:solidFill>
                <a:latin typeface="+mn-lt"/>
                <a:ea typeface="+mn-ea"/>
                <a:cs typeface="+mn-cs"/>
              </a:rPr>
              <a:t>.</a:t>
            </a:r>
            <a:endParaRPr lang="nl-NL" dirty="0"/>
          </a:p>
        </p:txBody>
      </p:sp>
      <p:sp>
        <p:nvSpPr>
          <p:cNvPr id="4" name="Slide Number Placeholder 3"/>
          <p:cNvSpPr>
            <a:spLocks noGrp="1"/>
          </p:cNvSpPr>
          <p:nvPr>
            <p:ph type="sldNum" sz="quarter" idx="10"/>
          </p:nvPr>
        </p:nvSpPr>
        <p:spPr/>
        <p:txBody>
          <a:bodyPr/>
          <a:lstStyle/>
          <a:p>
            <a:fld id="{FEB1D910-BFEE-4DA8-8AE0-86755633677F}" type="slidenum">
              <a:rPr lang="nl-NL" smtClean="0"/>
              <a:pPr/>
              <a:t>29</a:t>
            </a:fld>
            <a:endParaRPr lang="nl-N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F6E69622-0B7C-44D4-801D-08BD6085A662}" type="slidenum">
              <a:rPr lang="nl-NL" smtClean="0"/>
              <a:pPr/>
              <a:t>31</a:t>
            </a:fld>
            <a:endParaRPr lang="nl-N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F6E69622-0B7C-44D4-801D-08BD6085A662}" type="slidenum">
              <a:rPr lang="nl-NL" smtClean="0"/>
              <a:pPr/>
              <a:t>32</a:t>
            </a:fld>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sz="2200" dirty="0" smtClean="0"/>
              <a:t>Use common sense</a:t>
            </a:r>
          </a:p>
          <a:p>
            <a:pPr>
              <a:lnSpc>
                <a:spcPct val="110000"/>
              </a:lnSpc>
            </a:pPr>
            <a:endParaRPr lang="en-US" sz="2200" dirty="0" smtClean="0"/>
          </a:p>
          <a:p>
            <a:pPr>
              <a:lnSpc>
                <a:spcPct val="110000"/>
              </a:lnSpc>
            </a:pPr>
            <a:r>
              <a:rPr lang="en-US" sz="2200" dirty="0" smtClean="0"/>
              <a:t>Many sources of (clinical) heterogeneity can be predicted. </a:t>
            </a:r>
          </a:p>
          <a:p>
            <a:pPr>
              <a:lnSpc>
                <a:spcPct val="110000"/>
              </a:lnSpc>
            </a:pPr>
            <a:r>
              <a:rPr lang="en-US" sz="2200" dirty="0" smtClean="0"/>
              <a:t>Reduce clinical (= expected) heterogeneity by defining strict inclusion and exclusion criteria</a:t>
            </a:r>
          </a:p>
          <a:p>
            <a:endParaRPr lang="nl-NL" dirty="0" smtClean="0"/>
          </a:p>
          <a:p>
            <a:endParaRPr lang="nl-NL" dirty="0" smtClean="0"/>
          </a:p>
          <a:p>
            <a:r>
              <a:rPr lang="nl-NL" dirty="0" smtClean="0"/>
              <a:t>http://cccrg.cochrane.org/sites/cccrg.cochrane.org/files/public/uploads/Heterogeneity_subgroup_analyses.pdf</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FEB1D910-BFEE-4DA8-8AE0-86755633677F}" type="slidenum">
              <a:rPr lang="nl-NL" smtClean="0"/>
              <a:pPr/>
              <a:t>3</a:t>
            </a:fld>
            <a:endParaRPr 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54FF4F3-30E7-4703-85B7-89DEEB55B20D}" type="slidenum">
              <a:rPr lang="en-US" smtClean="0"/>
              <a:pPr/>
              <a:t>6</a:t>
            </a:fld>
            <a:endParaRPr lang="en-US" smtClean="0"/>
          </a:p>
        </p:txBody>
      </p:sp>
      <p:sp>
        <p:nvSpPr>
          <p:cNvPr id="36867" name="Rectangle 2"/>
          <p:cNvSpPr>
            <a:spLocks noGrp="1" noRot="1" noChangeAspect="1" noChangeArrowheads="1" noTextEdit="1"/>
          </p:cNvSpPr>
          <p:nvPr>
            <p:ph type="sldImg"/>
          </p:nvPr>
        </p:nvSpPr>
        <p:spPr>
          <a:xfrm>
            <a:off x="911225" y="746125"/>
            <a:ext cx="4918075" cy="3689350"/>
          </a:xfrm>
          <a:ln/>
        </p:spPr>
      </p:sp>
      <p:sp>
        <p:nvSpPr>
          <p:cNvPr id="36868" name="Rectangle 3"/>
          <p:cNvSpPr>
            <a:spLocks noGrp="1" noChangeArrowheads="1"/>
          </p:cNvSpPr>
          <p:nvPr>
            <p:ph type="body" idx="1"/>
          </p:nvPr>
        </p:nvSpPr>
        <p:spPr>
          <a:xfrm>
            <a:off x="900510" y="4715226"/>
            <a:ext cx="4939534" cy="4387850"/>
          </a:xfrm>
          <a:noFill/>
          <a:ln/>
        </p:spPr>
        <p:txBody>
          <a:bodyPr/>
          <a:lstStyle/>
          <a:p>
            <a:r>
              <a:rPr lang="nl-NL" dirty="0" smtClean="0"/>
              <a:t>Type A studies: </a:t>
            </a:r>
            <a:r>
              <a:rPr lang="nl-NL" dirty="0" err="1" smtClean="0"/>
              <a:t>observationeel</a:t>
            </a:r>
            <a:r>
              <a:rPr lang="nl-NL" dirty="0" smtClean="0"/>
              <a:t>, cohort studies</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Dietary</a:t>
            </a:r>
            <a:r>
              <a:rPr lang="nl-NL" dirty="0" smtClean="0"/>
              <a:t>, </a:t>
            </a:r>
            <a:r>
              <a:rPr lang="nl-NL" dirty="0" err="1" smtClean="0"/>
              <a:t>circulating</a:t>
            </a:r>
            <a:r>
              <a:rPr lang="nl-NL" dirty="0" smtClean="0"/>
              <a:t> </a:t>
            </a:r>
            <a:r>
              <a:rPr lang="nl-NL" dirty="0" err="1" smtClean="0"/>
              <a:t>beta-carotene</a:t>
            </a:r>
            <a:r>
              <a:rPr lang="nl-NL" dirty="0" smtClean="0"/>
              <a:t> and risk of </a:t>
            </a:r>
            <a:r>
              <a:rPr lang="nl-NL" dirty="0" err="1" smtClean="0"/>
              <a:t>all-cause</a:t>
            </a:r>
            <a:r>
              <a:rPr lang="nl-NL" dirty="0" smtClean="0"/>
              <a:t> </a:t>
            </a:r>
            <a:r>
              <a:rPr lang="nl-NL" dirty="0" err="1" smtClean="0"/>
              <a:t>mortality</a:t>
            </a:r>
            <a:r>
              <a:rPr lang="nl-NL" dirty="0" smtClean="0"/>
              <a:t>: a </a:t>
            </a:r>
            <a:r>
              <a:rPr lang="nl-NL" dirty="0" err="1" smtClean="0"/>
              <a:t>meta-analysis</a:t>
            </a:r>
            <a:r>
              <a:rPr lang="nl-NL" dirty="0" smtClean="0"/>
              <a:t> </a:t>
            </a:r>
            <a:r>
              <a:rPr lang="nl-NL" dirty="0" err="1" smtClean="0"/>
              <a:t>from</a:t>
            </a:r>
            <a:r>
              <a:rPr lang="nl-NL" dirty="0" smtClean="0"/>
              <a:t> </a:t>
            </a:r>
            <a:r>
              <a:rPr lang="nl-NL" dirty="0" err="1" smtClean="0"/>
              <a:t>prospective</a:t>
            </a:r>
            <a:r>
              <a:rPr lang="nl-NL" dirty="0" smtClean="0"/>
              <a:t> studies</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Long-Gang</a:t>
            </a:r>
            <a:r>
              <a:rPr lang="nl-NL" dirty="0" smtClean="0"/>
              <a:t> Zhao1, </a:t>
            </a:r>
            <a:r>
              <a:rPr lang="nl-NL" dirty="0" err="1" smtClean="0"/>
              <a:t>Qing-Li</a:t>
            </a:r>
            <a:r>
              <a:rPr lang="nl-NL" dirty="0" smtClean="0"/>
              <a:t> Zhang1, </a:t>
            </a:r>
            <a:r>
              <a:rPr lang="nl-NL" dirty="0" err="1" smtClean="0"/>
              <a:t>Jia-Li</a:t>
            </a:r>
            <a:r>
              <a:rPr lang="nl-NL" dirty="0" smtClean="0"/>
              <a:t> Zheng2, </a:t>
            </a:r>
            <a:r>
              <a:rPr lang="nl-NL" dirty="0" err="1" smtClean="0"/>
              <a:t>Hong-Lan</a:t>
            </a:r>
            <a:r>
              <a:rPr lang="nl-NL" dirty="0" smtClean="0"/>
              <a:t> Li1, Wei Zhang1, </a:t>
            </a:r>
            <a:r>
              <a:rPr lang="nl-NL" dirty="0" err="1" smtClean="0"/>
              <a:t>Wei-Guo</a:t>
            </a:r>
            <a:r>
              <a:rPr lang="nl-NL" dirty="0" smtClean="0"/>
              <a:t> Tang1 &amp;</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Yong-Bing</a:t>
            </a:r>
            <a:r>
              <a:rPr lang="nl-NL" dirty="0" smtClean="0"/>
              <a:t> Xiang1</a:t>
            </a:r>
          </a:p>
          <a:p>
            <a:endParaRPr lang="nl-NL" dirty="0" smtClean="0"/>
          </a:p>
          <a:p>
            <a:r>
              <a:rPr lang="nl-NL" dirty="0" smtClean="0"/>
              <a:t>Type</a:t>
            </a:r>
            <a:r>
              <a:rPr lang="nl-NL" baseline="0" dirty="0" smtClean="0"/>
              <a:t> B studies: </a:t>
            </a:r>
            <a:r>
              <a:rPr lang="nl-NL" baseline="0" dirty="0" err="1" smtClean="0"/>
              <a:t>randomized</a:t>
            </a:r>
            <a:r>
              <a:rPr lang="nl-NL" baseline="0" dirty="0" smtClean="0"/>
              <a:t> trials, </a:t>
            </a:r>
            <a:r>
              <a:rPr lang="nl-NL" baseline="0" dirty="0" err="1" smtClean="0"/>
              <a:t>cochrane</a:t>
            </a:r>
            <a:r>
              <a:rPr lang="nl-NL" baseline="0" dirty="0" smtClean="0"/>
              <a:t> </a:t>
            </a:r>
            <a:r>
              <a:rPr lang="nl-NL" baseline="0" dirty="0" err="1" smtClean="0"/>
              <a:t>review</a:t>
            </a:r>
            <a:endParaRPr lang="nl-NL" baseline="0" dirty="0" smtClean="0"/>
          </a:p>
          <a:p>
            <a:r>
              <a:rPr lang="nl-NL" sz="1200" kern="1200" baseline="0" dirty="0" err="1" smtClean="0">
                <a:solidFill>
                  <a:schemeClr val="tx1"/>
                </a:solidFill>
                <a:latin typeface="+mn-lt"/>
                <a:ea typeface="+mn-ea"/>
                <a:cs typeface="+mn-cs"/>
              </a:rPr>
              <a:t>Bjelakovic</a:t>
            </a:r>
            <a:r>
              <a:rPr lang="nl-NL" sz="1200" kern="1200" baseline="0" dirty="0" smtClean="0">
                <a:solidFill>
                  <a:schemeClr val="tx1"/>
                </a:solidFill>
                <a:latin typeface="+mn-lt"/>
                <a:ea typeface="+mn-ea"/>
                <a:cs typeface="+mn-cs"/>
              </a:rPr>
              <a:t>, G., </a:t>
            </a:r>
            <a:r>
              <a:rPr lang="nl-NL" sz="1200" kern="1200" baseline="0" dirty="0" err="1" smtClean="0">
                <a:solidFill>
                  <a:schemeClr val="tx1"/>
                </a:solidFill>
                <a:latin typeface="+mn-lt"/>
                <a:ea typeface="+mn-ea"/>
                <a:cs typeface="+mn-cs"/>
              </a:rPr>
              <a:t>Nikolova</a:t>
            </a:r>
            <a:r>
              <a:rPr lang="nl-NL" sz="1200" kern="1200" baseline="0" dirty="0" smtClean="0">
                <a:solidFill>
                  <a:schemeClr val="tx1"/>
                </a:solidFill>
                <a:latin typeface="+mn-lt"/>
                <a:ea typeface="+mn-ea"/>
                <a:cs typeface="+mn-cs"/>
              </a:rPr>
              <a:t>, D., </a:t>
            </a:r>
            <a:r>
              <a:rPr lang="nl-NL" sz="1200" kern="1200" baseline="0" dirty="0" err="1" smtClean="0">
                <a:solidFill>
                  <a:schemeClr val="tx1"/>
                </a:solidFill>
                <a:latin typeface="+mn-lt"/>
                <a:ea typeface="+mn-ea"/>
                <a:cs typeface="+mn-cs"/>
              </a:rPr>
              <a:t>Gluud</a:t>
            </a:r>
            <a:r>
              <a:rPr lang="nl-NL" sz="1200" kern="1200" baseline="0" dirty="0" smtClean="0">
                <a:solidFill>
                  <a:schemeClr val="tx1"/>
                </a:solidFill>
                <a:latin typeface="+mn-lt"/>
                <a:ea typeface="+mn-ea"/>
                <a:cs typeface="+mn-cs"/>
              </a:rPr>
              <a:t>, L. L., </a:t>
            </a:r>
            <a:r>
              <a:rPr lang="nl-NL" sz="1200" kern="1200" baseline="0" dirty="0" err="1" smtClean="0">
                <a:solidFill>
                  <a:schemeClr val="tx1"/>
                </a:solidFill>
                <a:latin typeface="+mn-lt"/>
                <a:ea typeface="+mn-ea"/>
                <a:cs typeface="+mn-cs"/>
              </a:rPr>
              <a:t>Simonetti</a:t>
            </a:r>
            <a:r>
              <a:rPr lang="nl-NL" sz="1200" kern="1200" baseline="0" dirty="0" smtClean="0">
                <a:solidFill>
                  <a:schemeClr val="tx1"/>
                </a:solidFill>
                <a:latin typeface="+mn-lt"/>
                <a:ea typeface="+mn-ea"/>
                <a:cs typeface="+mn-cs"/>
              </a:rPr>
              <a:t>, R. G. &amp; </a:t>
            </a:r>
            <a:r>
              <a:rPr lang="nl-NL" sz="1200" kern="1200" baseline="0" dirty="0" err="1" smtClean="0">
                <a:solidFill>
                  <a:schemeClr val="tx1"/>
                </a:solidFill>
                <a:latin typeface="+mn-lt"/>
                <a:ea typeface="+mn-ea"/>
                <a:cs typeface="+mn-cs"/>
              </a:rPr>
              <a:t>Gluud</a:t>
            </a:r>
            <a:r>
              <a:rPr lang="nl-NL" sz="1200" kern="1200" baseline="0" dirty="0" smtClean="0">
                <a:solidFill>
                  <a:schemeClr val="tx1"/>
                </a:solidFill>
                <a:latin typeface="+mn-lt"/>
                <a:ea typeface="+mn-ea"/>
                <a:cs typeface="+mn-cs"/>
              </a:rPr>
              <a:t>, C. Antioxidant </a:t>
            </a:r>
            <a:r>
              <a:rPr lang="nl-NL" sz="1200" kern="1200" baseline="0" dirty="0" err="1" smtClean="0">
                <a:solidFill>
                  <a:schemeClr val="tx1"/>
                </a:solidFill>
                <a:latin typeface="+mn-lt"/>
                <a:ea typeface="+mn-ea"/>
                <a:cs typeface="+mn-cs"/>
              </a:rPr>
              <a:t>supplements</a:t>
            </a:r>
            <a:r>
              <a:rPr lang="nl-NL" sz="1200" kern="1200" baseline="0" dirty="0" smtClean="0">
                <a:solidFill>
                  <a:schemeClr val="tx1"/>
                </a:solidFill>
                <a:latin typeface="+mn-lt"/>
                <a:ea typeface="+mn-ea"/>
                <a:cs typeface="+mn-cs"/>
              </a:rPr>
              <a:t> for </a:t>
            </a:r>
            <a:r>
              <a:rPr lang="nl-NL" sz="1200" kern="1200" baseline="0" dirty="0" err="1" smtClean="0">
                <a:solidFill>
                  <a:schemeClr val="tx1"/>
                </a:solidFill>
                <a:latin typeface="+mn-lt"/>
                <a:ea typeface="+mn-ea"/>
                <a:cs typeface="+mn-cs"/>
              </a:rPr>
              <a:t>prevention</a:t>
            </a:r>
            <a:r>
              <a:rPr lang="nl-NL" sz="1200" kern="1200" baseline="0" dirty="0" smtClean="0">
                <a:solidFill>
                  <a:schemeClr val="tx1"/>
                </a:solidFill>
                <a:latin typeface="+mn-lt"/>
                <a:ea typeface="+mn-ea"/>
                <a:cs typeface="+mn-cs"/>
              </a:rPr>
              <a:t> of </a:t>
            </a:r>
            <a:r>
              <a:rPr lang="nl-NL" sz="1200" kern="1200" baseline="0" dirty="0" err="1" smtClean="0">
                <a:solidFill>
                  <a:schemeClr val="tx1"/>
                </a:solidFill>
                <a:latin typeface="+mn-lt"/>
                <a:ea typeface="+mn-ea"/>
                <a:cs typeface="+mn-cs"/>
              </a:rPr>
              <a:t>mortality</a:t>
            </a:r>
            <a:r>
              <a:rPr lang="nl-NL" sz="1200" kern="1200" baseline="0" dirty="0" smtClean="0">
                <a:solidFill>
                  <a:schemeClr val="tx1"/>
                </a:solidFill>
                <a:latin typeface="+mn-lt"/>
                <a:ea typeface="+mn-ea"/>
                <a:cs typeface="+mn-cs"/>
              </a:rPr>
              <a:t> in</a:t>
            </a:r>
          </a:p>
          <a:p>
            <a:r>
              <a:rPr lang="en-US" sz="1200" kern="1200" baseline="0" dirty="0" smtClean="0">
                <a:solidFill>
                  <a:schemeClr val="tx1"/>
                </a:solidFill>
                <a:latin typeface="+mn-lt"/>
                <a:ea typeface="+mn-ea"/>
                <a:cs typeface="+mn-cs"/>
              </a:rPr>
              <a:t>healthy participants and patients with various diseases. </a:t>
            </a:r>
            <a:r>
              <a:rPr lang="en-US" sz="1200" i="1" kern="1200" baseline="0" dirty="0" smtClean="0">
                <a:solidFill>
                  <a:schemeClr val="tx1"/>
                </a:solidFill>
                <a:latin typeface="+mn-lt"/>
                <a:ea typeface="+mn-ea"/>
                <a:cs typeface="+mn-cs"/>
              </a:rPr>
              <a:t>Cochrane Database </a:t>
            </a:r>
            <a:r>
              <a:rPr lang="en-US" sz="1200" i="1" kern="1200" baseline="0" dirty="0" err="1" smtClean="0">
                <a:solidFill>
                  <a:schemeClr val="tx1"/>
                </a:solidFill>
                <a:latin typeface="+mn-lt"/>
                <a:ea typeface="+mn-ea"/>
                <a:cs typeface="+mn-cs"/>
              </a:rPr>
              <a:t>Syst</a:t>
            </a:r>
            <a:r>
              <a:rPr lang="en-US" sz="1200" i="1" kern="1200" baseline="0" dirty="0" smtClean="0">
                <a:solidFill>
                  <a:schemeClr val="tx1"/>
                </a:solidFill>
                <a:latin typeface="+mn-lt"/>
                <a:ea typeface="+mn-ea"/>
                <a:cs typeface="+mn-cs"/>
              </a:rPr>
              <a:t> Rev. </a:t>
            </a:r>
            <a:r>
              <a:rPr lang="en-US" sz="1200" b="1" i="1" kern="1200" baseline="0" dirty="0" smtClean="0">
                <a:solidFill>
                  <a:schemeClr val="tx1"/>
                </a:solidFill>
                <a:latin typeface="+mn-lt"/>
                <a:ea typeface="+mn-ea"/>
                <a:cs typeface="+mn-cs"/>
              </a:rPr>
              <a:t>3, D7176 (2012).</a:t>
            </a:r>
            <a:endParaRPr lang="nl-NL" baseline="0" dirty="0" smtClean="0"/>
          </a:p>
          <a:p>
            <a:endParaRPr lang="nl-NL" baseline="0" dirty="0" smtClean="0"/>
          </a:p>
          <a:p>
            <a:endParaRPr lang="nl-NL" baseline="0" dirty="0" smtClean="0"/>
          </a:p>
          <a:p>
            <a:endParaRPr lang="nl-NL" baseline="0" dirty="0" smtClean="0"/>
          </a:p>
          <a:p>
            <a:endParaRPr lang="nl-NL" dirty="0" smtClean="0"/>
          </a:p>
          <a:p>
            <a:endParaRPr lang="nl-NL" dirty="0" smtClean="0"/>
          </a:p>
          <a:p>
            <a:r>
              <a:rPr lang="nl-NL" dirty="0" err="1" smtClean="0"/>
              <a:t>Randomizatie</a:t>
            </a:r>
            <a:r>
              <a:rPr lang="nl-NL" dirty="0" smtClean="0"/>
              <a:t>, extra aandacht, placebo effect, special groep mensen</a:t>
            </a:r>
          </a:p>
          <a:p>
            <a:r>
              <a:rPr lang="nl-NL" dirty="0" smtClean="0"/>
              <a:t>Voeding sterk </a:t>
            </a:r>
            <a:r>
              <a:rPr lang="nl-NL" dirty="0" err="1" smtClean="0"/>
              <a:t>gelinkt</a:t>
            </a:r>
            <a:r>
              <a:rPr lang="nl-NL" dirty="0" smtClean="0"/>
              <a:t> aan sociale status</a:t>
            </a:r>
          </a:p>
          <a:p>
            <a:endParaRPr lang="nl-NL" dirty="0" smtClean="0"/>
          </a:p>
          <a:p>
            <a:r>
              <a:rPr lang="nl-NL" b="1" dirty="0" smtClean="0"/>
              <a:t>Alle onderzoek heeft sterke en zwakke kanten: </a:t>
            </a:r>
            <a:r>
              <a:rPr lang="nl-NL" dirty="0" smtClean="0"/>
              <a:t>interessante discussie beter </a:t>
            </a:r>
            <a:r>
              <a:rPr lang="nl-NL" dirty="0" err="1" smtClean="0"/>
              <a:t>én</a:t>
            </a:r>
            <a:r>
              <a:rPr lang="nl-NL" dirty="0" smtClean="0"/>
              <a:t> wetenschappelijker dan proberen  ‘gelijk te krijgen’ (</a:t>
            </a:r>
            <a:r>
              <a:rPr lang="nl-NL" dirty="0" err="1" smtClean="0"/>
              <a:t>Pauli</a:t>
            </a:r>
            <a:r>
              <a:rPr lang="nl-NL" dirty="0" smtClean="0"/>
              <a:t>)</a:t>
            </a:r>
          </a:p>
          <a:p>
            <a:r>
              <a:rPr lang="nl-NL" dirty="0" smtClean="0"/>
              <a:t>Je ziet hier dat je soms gauw geneigd bent om iets te geloven: ‘dat is toch duidelijk</a:t>
            </a:r>
          </a:p>
          <a:p>
            <a:r>
              <a:rPr lang="nl-NL" dirty="0" smtClean="0"/>
              <a:t>‘het enthousiasme, de gevestigde belangen </a:t>
            </a:r>
            <a:r>
              <a:rPr lang="nl-NL" dirty="0" err="1" smtClean="0"/>
              <a:t>etc</a:t>
            </a:r>
            <a:r>
              <a:rPr lang="nl-NL" dirty="0" smtClean="0"/>
              <a:t> bevestigen dat.</a:t>
            </a:r>
          </a:p>
          <a:p>
            <a:r>
              <a:rPr lang="nl-NL" dirty="0" smtClean="0"/>
              <a:t>Soms is er meer onderzoek en meer statistiek nodig dan men denkt.</a:t>
            </a:r>
          </a:p>
          <a:p>
            <a:r>
              <a:rPr lang="nl-NL" dirty="0" smtClean="0"/>
              <a:t>Klassiek voorbeeld is softenon drama: men</a:t>
            </a:r>
            <a:r>
              <a:rPr lang="nl-NL" baseline="0" dirty="0" smtClean="0"/>
              <a:t> dacht dat de medicatie niet door de </a:t>
            </a:r>
            <a:r>
              <a:rPr lang="nl-NL" baseline="0" dirty="0" err="1" smtClean="0"/>
              <a:t>placenta-barrier</a:t>
            </a:r>
            <a:r>
              <a:rPr lang="nl-NL" baseline="0" dirty="0" smtClean="0"/>
              <a:t> kon. </a:t>
            </a:r>
            <a:endParaRPr lang="nl-NL" dirty="0" smtClean="0"/>
          </a:p>
          <a:p>
            <a:r>
              <a:rPr lang="nl-NL" dirty="0" smtClean="0"/>
              <a:t>Het softenon drama heeft overigens geleid tot FDA </a:t>
            </a:r>
            <a:r>
              <a:rPr lang="nl-NL" dirty="0" err="1" smtClean="0"/>
              <a:t>etc</a:t>
            </a:r>
            <a:endParaRPr lang="nl-NL" dirty="0" smtClean="0"/>
          </a:p>
          <a:p>
            <a:endParaRPr lang="nl-NL" dirty="0" smtClean="0"/>
          </a:p>
          <a:p>
            <a:endParaRPr lang="nl-NL" dirty="0" smtClean="0"/>
          </a:p>
          <a:p>
            <a:r>
              <a:rPr lang="nl-NL" dirty="0" err="1" smtClean="0"/>
              <a:t>Wikipedia</a:t>
            </a:r>
            <a:r>
              <a:rPr lang="nl-NL" dirty="0" smtClean="0"/>
              <a:t>:</a:t>
            </a:r>
          </a:p>
          <a:p>
            <a:pPr rtl="0"/>
            <a:r>
              <a:rPr lang="en-US" b="1" dirty="0" smtClean="0"/>
              <a:t>History[</a:t>
            </a:r>
            <a:r>
              <a:rPr lang="en-US" b="1" dirty="0" smtClean="0">
                <a:hlinkClick r:id="rId3" action="ppaction://hlinkfile" tooltip="Edit section: History"/>
              </a:rPr>
              <a:t>edit</a:t>
            </a:r>
            <a:r>
              <a:rPr lang="en-US" b="1" dirty="0" smtClean="0"/>
              <a:t>]</a:t>
            </a:r>
          </a:p>
          <a:p>
            <a:pPr rtl="0"/>
            <a:r>
              <a:rPr lang="en-US" dirty="0" smtClean="0"/>
              <a:t>Thalidomide was developed by German pharmaceutical company </a:t>
            </a:r>
            <a:r>
              <a:rPr lang="en-US" i="1" dirty="0" err="1" smtClean="0"/>
              <a:t>Chemie</a:t>
            </a:r>
            <a:r>
              <a:rPr lang="en-US" i="1" dirty="0" smtClean="0"/>
              <a:t> </a:t>
            </a:r>
            <a:r>
              <a:rPr lang="en-US" i="1" dirty="0" err="1" smtClean="0"/>
              <a:t>Grünenthal</a:t>
            </a:r>
            <a:r>
              <a:rPr lang="en-US" dirty="0" smtClean="0"/>
              <a:t> (now </a:t>
            </a:r>
            <a:r>
              <a:rPr lang="en-US" i="1" dirty="0" err="1" smtClean="0">
                <a:hlinkClick r:id="rId4" action="ppaction://hlinkfile" tooltip="Grünenthal GmbH"/>
              </a:rPr>
              <a:t>Grünenthal</a:t>
            </a:r>
            <a:r>
              <a:rPr lang="en-US" i="1" dirty="0" smtClean="0">
                <a:hlinkClick r:id="rId4" action="ppaction://hlinkfile" tooltip="Grünenthal GmbH"/>
              </a:rPr>
              <a:t> GmbH</a:t>
            </a:r>
            <a:r>
              <a:rPr lang="en-US" dirty="0" smtClean="0"/>
              <a:t>).</a:t>
            </a:r>
            <a:r>
              <a:rPr lang="en-US" baseline="30000" dirty="0" smtClean="0">
                <a:hlinkClick r:id="" action="ppaction://hlinkfile"/>
              </a:rPr>
              <a:t>[4][35]</a:t>
            </a:r>
            <a:r>
              <a:rPr lang="en-US" dirty="0" smtClean="0"/>
              <a:t> After obtaining a twenty-year patent in April 1954, </a:t>
            </a:r>
            <a:r>
              <a:rPr lang="en-US" i="1" dirty="0" err="1" smtClean="0"/>
              <a:t>Chemie</a:t>
            </a:r>
            <a:r>
              <a:rPr lang="en-US" i="1" dirty="0" smtClean="0"/>
              <a:t> </a:t>
            </a:r>
            <a:r>
              <a:rPr lang="en-US" i="1" dirty="0" err="1" smtClean="0"/>
              <a:t>Grünenthal</a:t>
            </a:r>
            <a:r>
              <a:rPr lang="en-US" dirty="0" smtClean="0"/>
              <a:t> started clinical trials and as early as November 1956 marketed thalidomide for the treatment of respiratory infections under the trade name </a:t>
            </a:r>
            <a:r>
              <a:rPr lang="en-US" i="1" dirty="0" err="1" smtClean="0"/>
              <a:t>Grippex</a:t>
            </a:r>
            <a:r>
              <a:rPr lang="en-US" dirty="0" smtClean="0"/>
              <a:t>, a combination drug that contained thalidomide, quinine, vitamin C, </a:t>
            </a:r>
            <a:r>
              <a:rPr lang="en-US" dirty="0" err="1" smtClean="0"/>
              <a:t>phenacetin</a:t>
            </a:r>
            <a:r>
              <a:rPr lang="en-US" dirty="0" smtClean="0"/>
              <a:t> and acetylsalicylic-acid (aspirin).</a:t>
            </a:r>
          </a:p>
          <a:p>
            <a:pPr rtl="0"/>
            <a:r>
              <a:rPr lang="en-US" dirty="0" smtClean="0"/>
              <a:t>Researchers at </a:t>
            </a:r>
            <a:r>
              <a:rPr lang="en-US" i="1" dirty="0" err="1" smtClean="0"/>
              <a:t>Chemie</a:t>
            </a:r>
            <a:r>
              <a:rPr lang="en-US" i="1" dirty="0" smtClean="0"/>
              <a:t> </a:t>
            </a:r>
            <a:r>
              <a:rPr lang="en-US" i="1" dirty="0" err="1" smtClean="0"/>
              <a:t>Grünenthal</a:t>
            </a:r>
            <a:r>
              <a:rPr lang="en-US" dirty="0" smtClean="0"/>
              <a:t> also found that thalidomide was a particularly effective </a:t>
            </a:r>
            <a:r>
              <a:rPr lang="en-US" dirty="0" smtClean="0">
                <a:hlinkClick r:id="rId5" action="ppaction://hlinkfile" tooltip="Antiemetic"/>
              </a:rPr>
              <a:t>antiemetic</a:t>
            </a:r>
            <a:r>
              <a:rPr lang="en-US" dirty="0" smtClean="0"/>
              <a:t> that had an inhibitory effect on </a:t>
            </a:r>
            <a:r>
              <a:rPr lang="en-US" dirty="0" smtClean="0">
                <a:hlinkClick r:id="rId6" action="ppaction://hlinkfile" tooltip="Morning sickness"/>
              </a:rPr>
              <a:t>morning sickness</a:t>
            </a:r>
            <a:r>
              <a:rPr lang="en-US" dirty="0" smtClean="0"/>
              <a:t>.</a:t>
            </a:r>
            <a:r>
              <a:rPr lang="en-US" baseline="30000" dirty="0" smtClean="0">
                <a:hlinkClick r:id="" action="ppaction://hlinkfile"/>
              </a:rPr>
              <a:t>[36]</a:t>
            </a:r>
            <a:r>
              <a:rPr lang="en-US" dirty="0" smtClean="0"/>
              <a:t> Hence, on October 1, 1957, the company launched thalidomide and began aggressively marketing it under the trade name </a:t>
            </a:r>
            <a:r>
              <a:rPr lang="en-US" i="1" dirty="0" err="1" smtClean="0"/>
              <a:t>Contergan</a:t>
            </a:r>
            <a:r>
              <a:rPr lang="en-US" dirty="0" smtClean="0"/>
              <a:t>.</a:t>
            </a:r>
            <a:r>
              <a:rPr lang="en-US" baseline="30000" dirty="0" smtClean="0">
                <a:hlinkClick r:id="" action="ppaction://hlinkfile"/>
              </a:rPr>
              <a:t>[37]</a:t>
            </a:r>
            <a:r>
              <a:rPr lang="en-US" dirty="0" smtClean="0"/>
              <a:t> It was proclaimed a "wonder drug" for </a:t>
            </a:r>
            <a:r>
              <a:rPr lang="en-US" dirty="0" smtClean="0">
                <a:hlinkClick r:id="rId7" action="ppaction://hlinkfile" tooltip="Insomnia"/>
              </a:rPr>
              <a:t>insomnia</a:t>
            </a:r>
            <a:r>
              <a:rPr lang="en-US" dirty="0" smtClean="0"/>
              <a:t>, coughs, colds and headaches.</a:t>
            </a:r>
          </a:p>
          <a:p>
            <a:pPr rtl="0"/>
            <a:r>
              <a:rPr lang="en-US" dirty="0" smtClean="0"/>
              <a:t>During this time period, the use of medications during pregnancy was not strictly controlled, and drugs were not thoroughly tested for potential harm to the </a:t>
            </a:r>
            <a:r>
              <a:rPr lang="en-US" dirty="0" err="1" smtClean="0">
                <a:hlinkClick r:id="rId8" action="ppaction://hlinkfile" tooltip="Foetus"/>
              </a:rPr>
              <a:t>foetus</a:t>
            </a:r>
            <a:r>
              <a:rPr lang="en-US" dirty="0" smtClean="0"/>
              <a:t>.</a:t>
            </a:r>
            <a:r>
              <a:rPr lang="en-US" baseline="30000" dirty="0" smtClean="0">
                <a:hlinkClick r:id="" action="ppaction://hlinkfile"/>
              </a:rPr>
              <a:t>[36]</a:t>
            </a:r>
            <a:r>
              <a:rPr lang="en-US" dirty="0" smtClean="0"/>
              <a:t> Thousands of pregnant women took the drug to relieve their symptoms. At the time of the drug's development, scientists did not believe any drug taken by a pregnant woman could pass across the </a:t>
            </a:r>
            <a:r>
              <a:rPr lang="en-US" dirty="0" smtClean="0">
                <a:hlinkClick r:id="rId9" action="ppaction://hlinkfile" tooltip="Placental barrier"/>
              </a:rPr>
              <a:t>placental barrier</a:t>
            </a:r>
            <a:r>
              <a:rPr lang="en-US" dirty="0" smtClean="0"/>
              <a:t> and harm the developing </a:t>
            </a:r>
            <a:r>
              <a:rPr lang="en-US" dirty="0" err="1" smtClean="0"/>
              <a:t>foetus</a:t>
            </a:r>
            <a:r>
              <a:rPr lang="en-US" dirty="0" smtClean="0"/>
              <a:t>,</a:t>
            </a:r>
            <a:r>
              <a:rPr lang="en-US" baseline="30000" dirty="0" smtClean="0">
                <a:hlinkClick r:id="" action="ppaction://hlinkfile"/>
              </a:rPr>
              <a:t>[6]</a:t>
            </a:r>
            <a:r>
              <a:rPr lang="en-US" dirty="0" smtClean="0"/>
              <a:t> even though the effect of alcohol on </a:t>
            </a:r>
            <a:r>
              <a:rPr lang="en-US" dirty="0" err="1" smtClean="0"/>
              <a:t>foetal</a:t>
            </a:r>
            <a:r>
              <a:rPr lang="en-US" dirty="0" smtClean="0"/>
              <a:t> development had been documented by case studies on alcoholic mothers since at least 1957.</a:t>
            </a:r>
            <a:r>
              <a:rPr lang="en-US" baseline="30000" dirty="0" smtClean="0">
                <a:hlinkClick r:id="" action="ppaction://hlinkfile"/>
              </a:rPr>
              <a:t>[38]</a:t>
            </a:r>
            <a:r>
              <a:rPr lang="en-US" dirty="0" smtClean="0"/>
              <a:t> There soon appeared reports of findings of abnormalities in children being born, traced back to the use of the drug thalidomide. In late 1959, it was noticed that </a:t>
            </a:r>
            <a:r>
              <a:rPr lang="en-US" dirty="0" smtClean="0">
                <a:hlinkClick r:id="rId10" action="ppaction://hlinkfile" tooltip="Peripheral neuritis"/>
              </a:rPr>
              <a:t>peripheral neuritis</a:t>
            </a:r>
            <a:r>
              <a:rPr lang="en-US" dirty="0" smtClean="0"/>
              <a:t> developed in patients who took the drug over a period of time, and it was only after this point that thalidomide ceased to be provided over the counter.</a:t>
            </a:r>
            <a:r>
              <a:rPr lang="en-US" baseline="30000" dirty="0" smtClean="0">
                <a:hlinkClick r:id="" action="ppaction://hlinkfile"/>
              </a:rPr>
              <a:t>[39]</a:t>
            </a:r>
            <a:endParaRPr lang="en-US" dirty="0" smtClean="0"/>
          </a:p>
          <a:p>
            <a:pPr rtl="0"/>
            <a:r>
              <a:rPr lang="en-US" dirty="0" smtClean="0"/>
              <a:t>Hence, while initially considered safe, the drug was responsible for </a:t>
            </a:r>
            <a:r>
              <a:rPr lang="en-US" dirty="0" err="1" smtClean="0">
                <a:hlinkClick r:id="rId11" action="ppaction://hlinkfile" tooltip="Teratology"/>
              </a:rPr>
              <a:t>teratogenic</a:t>
            </a:r>
            <a:r>
              <a:rPr lang="en-US" dirty="0" smtClean="0"/>
              <a:t> deformities in children born after their mothers used it during pregnancies, prior to the third trimester. In November 1961, thalidomide was taken off the market due to massive pressure from the press and public.</a:t>
            </a:r>
            <a:r>
              <a:rPr lang="en-US" baseline="30000" dirty="0" smtClean="0">
                <a:hlinkClick r:id="" action="ppaction://hlinkfile"/>
              </a:rPr>
              <a:t>[40]</a:t>
            </a:r>
            <a:r>
              <a:rPr lang="en-US" dirty="0" smtClean="0"/>
              <a:t> Experts estimate that the drug thalidomide led to the death of approximately 2,000 children and serious birth defects in more than 10,000 children, about 5,000 of them in </a:t>
            </a:r>
            <a:r>
              <a:rPr lang="en-US" dirty="0" smtClean="0">
                <a:hlinkClick r:id="rId12" action="ppaction://hlinkfile" tooltip="West Germany"/>
              </a:rPr>
              <a:t>West Germany</a:t>
            </a:r>
            <a:r>
              <a:rPr lang="en-US" dirty="0" smtClean="0"/>
              <a:t>. The regulatory authorities in </a:t>
            </a:r>
            <a:r>
              <a:rPr lang="en-US" dirty="0" smtClean="0">
                <a:hlinkClick r:id="rId13" action="ppaction://hlinkfile" tooltip="East Germany"/>
              </a:rPr>
              <a:t>East Germany</a:t>
            </a:r>
            <a:r>
              <a:rPr lang="en-US" dirty="0" smtClean="0"/>
              <a:t> did not approve thalidomide.</a:t>
            </a:r>
            <a:r>
              <a:rPr lang="en-US" baseline="30000" dirty="0" smtClean="0">
                <a:hlinkClick r:id="" action="ppaction://hlinkfile"/>
              </a:rPr>
              <a:t>[4]</a:t>
            </a:r>
            <a:r>
              <a:rPr lang="en-US" baseline="30000" dirty="0" smtClean="0"/>
              <a:t>[</a:t>
            </a:r>
            <a:r>
              <a:rPr lang="en-US" i="1" baseline="30000" dirty="0" smtClean="0">
                <a:hlinkClick r:id="rId14" action="ppaction://hlinkfile" tooltip="Wikipedia:Link rot"/>
              </a:rPr>
              <a:t>dead link</a:t>
            </a:r>
            <a:r>
              <a:rPr lang="en-US" baseline="30000" dirty="0" smtClean="0"/>
              <a:t>]</a:t>
            </a:r>
            <a:r>
              <a:rPr lang="en-US" dirty="0" smtClean="0"/>
              <a:t> One reason for the initially unobserved side effects of the drug and the subsequent approval in West Germany was that at that time drugs did not have to be tested for </a:t>
            </a:r>
            <a:r>
              <a:rPr lang="en-US" dirty="0" err="1" smtClean="0">
                <a:hlinkClick r:id="rId15" action="ppaction://hlinkfile" tooltip="Teratogenic"/>
              </a:rPr>
              <a:t>teratogenic</a:t>
            </a:r>
            <a:r>
              <a:rPr lang="en-US" dirty="0" smtClean="0"/>
              <a:t> effects. They had been tested on rodents only, as was usual at the time.</a:t>
            </a:r>
            <a:r>
              <a:rPr lang="en-US" baseline="30000" dirty="0" smtClean="0">
                <a:hlinkClick r:id="" action="ppaction://hlinkfile"/>
              </a:rPr>
              <a:t>[41]</a:t>
            </a:r>
            <a:endParaRPr lang="en-US" dirty="0" smtClean="0"/>
          </a:p>
          <a:p>
            <a:endParaRPr lang="nl-NL" dirty="0" smtClean="0"/>
          </a:p>
          <a:p>
            <a:endParaRPr lang="nl-NL"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54FF4F3-30E7-4703-85B7-89DEEB55B20D}" type="slidenum">
              <a:rPr lang="en-US" smtClean="0"/>
              <a:pPr/>
              <a:t>7</a:t>
            </a:fld>
            <a:endParaRPr lang="en-US" smtClean="0"/>
          </a:p>
        </p:txBody>
      </p:sp>
      <p:sp>
        <p:nvSpPr>
          <p:cNvPr id="36867" name="Rectangle 2"/>
          <p:cNvSpPr>
            <a:spLocks noGrp="1" noRot="1" noChangeAspect="1" noChangeArrowheads="1" noTextEdit="1"/>
          </p:cNvSpPr>
          <p:nvPr>
            <p:ph type="sldImg"/>
          </p:nvPr>
        </p:nvSpPr>
        <p:spPr>
          <a:xfrm>
            <a:off x="911225" y="746125"/>
            <a:ext cx="4918075" cy="3689350"/>
          </a:xfrm>
          <a:ln/>
        </p:spPr>
      </p:sp>
      <p:sp>
        <p:nvSpPr>
          <p:cNvPr id="36868" name="Rectangle 3"/>
          <p:cNvSpPr>
            <a:spLocks noGrp="1" noChangeArrowheads="1"/>
          </p:cNvSpPr>
          <p:nvPr>
            <p:ph type="body" idx="1"/>
          </p:nvPr>
        </p:nvSpPr>
        <p:spPr>
          <a:xfrm>
            <a:off x="900510" y="4715226"/>
            <a:ext cx="4939534" cy="4387850"/>
          </a:xfrm>
          <a:noFill/>
          <a:ln/>
        </p:spPr>
        <p:txBody>
          <a:bodyPr/>
          <a:lstStyle/>
          <a:p>
            <a:r>
              <a:rPr lang="nl-NL" dirty="0" smtClean="0"/>
              <a:t>Type A studies: </a:t>
            </a:r>
            <a:r>
              <a:rPr lang="nl-NL" dirty="0" err="1" smtClean="0"/>
              <a:t>observationeel</a:t>
            </a:r>
            <a:r>
              <a:rPr lang="nl-NL" dirty="0" smtClean="0"/>
              <a:t>, cohort studies</a:t>
            </a:r>
          </a:p>
          <a:p>
            <a:r>
              <a:rPr lang="nl-NL" dirty="0" smtClean="0"/>
              <a:t>Type</a:t>
            </a:r>
            <a:r>
              <a:rPr lang="nl-NL" baseline="0" dirty="0" smtClean="0"/>
              <a:t> B studies: </a:t>
            </a:r>
            <a:r>
              <a:rPr lang="nl-NL" baseline="0" dirty="0" err="1" smtClean="0"/>
              <a:t>randomized</a:t>
            </a:r>
            <a:r>
              <a:rPr lang="nl-NL" baseline="0" dirty="0" smtClean="0"/>
              <a:t> trials</a:t>
            </a:r>
            <a:endParaRPr lang="nl-NL" dirty="0" smtClean="0"/>
          </a:p>
          <a:p>
            <a:endParaRPr lang="nl-NL" dirty="0" smtClean="0"/>
          </a:p>
          <a:p>
            <a:r>
              <a:rPr lang="nl-NL" dirty="0" err="1" smtClean="0"/>
              <a:t>Randomizatie</a:t>
            </a:r>
            <a:r>
              <a:rPr lang="nl-NL" dirty="0" smtClean="0"/>
              <a:t>, extra aandacht, placebo effect, special groep mensen</a:t>
            </a:r>
          </a:p>
          <a:p>
            <a:r>
              <a:rPr lang="nl-NL" dirty="0" smtClean="0"/>
              <a:t>Voeding sterk </a:t>
            </a:r>
            <a:r>
              <a:rPr lang="nl-NL" dirty="0" err="1" smtClean="0"/>
              <a:t>gelinkt</a:t>
            </a:r>
            <a:r>
              <a:rPr lang="nl-NL" dirty="0" smtClean="0"/>
              <a:t> aan sociale status</a:t>
            </a:r>
          </a:p>
          <a:p>
            <a:endParaRPr lang="nl-NL" dirty="0" smtClean="0"/>
          </a:p>
          <a:p>
            <a:r>
              <a:rPr lang="nl-NL" b="1" dirty="0" smtClean="0"/>
              <a:t>Alle onderzoek heeft sterke en zwakke kanten: </a:t>
            </a:r>
            <a:r>
              <a:rPr lang="nl-NL" dirty="0" smtClean="0"/>
              <a:t>interessante discussie beter </a:t>
            </a:r>
            <a:r>
              <a:rPr lang="nl-NL" dirty="0" err="1" smtClean="0"/>
              <a:t>én</a:t>
            </a:r>
            <a:r>
              <a:rPr lang="nl-NL" dirty="0" smtClean="0"/>
              <a:t> wetenschappelijker dan proberen  ‘gelijk te krijgen’ (</a:t>
            </a:r>
            <a:r>
              <a:rPr lang="nl-NL" dirty="0" err="1" smtClean="0"/>
              <a:t>Pauli</a:t>
            </a:r>
            <a:r>
              <a:rPr lang="nl-NL" dirty="0" smtClean="0"/>
              <a:t>)</a:t>
            </a:r>
          </a:p>
          <a:p>
            <a:r>
              <a:rPr lang="nl-NL" dirty="0" smtClean="0"/>
              <a:t>Je ziet hier dat je soms gauw geneigd bent om iets te geloven: ‘dat is toch duidelijk</a:t>
            </a:r>
          </a:p>
          <a:p>
            <a:r>
              <a:rPr lang="nl-NL" dirty="0" smtClean="0"/>
              <a:t>‘het enthousiasme, de gevestigde belangen </a:t>
            </a:r>
            <a:r>
              <a:rPr lang="nl-NL" dirty="0" err="1" smtClean="0"/>
              <a:t>etc</a:t>
            </a:r>
            <a:r>
              <a:rPr lang="nl-NL" dirty="0" smtClean="0"/>
              <a:t> bevestigen dat.</a:t>
            </a:r>
          </a:p>
          <a:p>
            <a:r>
              <a:rPr lang="nl-NL" dirty="0" smtClean="0"/>
              <a:t>Soms is er meer onderzoek en meer statistiek nodig dan men denkt.</a:t>
            </a:r>
          </a:p>
          <a:p>
            <a:r>
              <a:rPr lang="nl-NL" dirty="0" smtClean="0"/>
              <a:t>Klassiek voorbeeld is softenon drama: men</a:t>
            </a:r>
            <a:r>
              <a:rPr lang="nl-NL" baseline="0" dirty="0" smtClean="0"/>
              <a:t> dacht dat de medicatie niet door de </a:t>
            </a:r>
            <a:r>
              <a:rPr lang="nl-NL" baseline="0" dirty="0" err="1" smtClean="0"/>
              <a:t>placenta-barrier</a:t>
            </a:r>
            <a:r>
              <a:rPr lang="nl-NL" baseline="0" dirty="0" smtClean="0"/>
              <a:t> kon. </a:t>
            </a:r>
            <a:endParaRPr lang="nl-NL" dirty="0" smtClean="0"/>
          </a:p>
          <a:p>
            <a:r>
              <a:rPr lang="nl-NL" dirty="0" smtClean="0"/>
              <a:t>Het softenon drama heeft overigens geleid tot FDA </a:t>
            </a:r>
            <a:r>
              <a:rPr lang="nl-NL" dirty="0" err="1" smtClean="0"/>
              <a:t>etc</a:t>
            </a:r>
            <a:endParaRPr lang="nl-NL" dirty="0" smtClean="0"/>
          </a:p>
          <a:p>
            <a:endParaRPr lang="nl-NL" dirty="0" smtClean="0"/>
          </a:p>
          <a:p>
            <a:endParaRPr lang="nl-NL" dirty="0" smtClean="0"/>
          </a:p>
          <a:p>
            <a:r>
              <a:rPr lang="nl-NL" dirty="0" err="1" smtClean="0"/>
              <a:t>Wikipedia</a:t>
            </a:r>
            <a:r>
              <a:rPr lang="nl-NL" dirty="0" smtClean="0"/>
              <a:t>:</a:t>
            </a:r>
          </a:p>
          <a:p>
            <a:pPr rtl="0"/>
            <a:r>
              <a:rPr lang="en-US" b="1" dirty="0" smtClean="0"/>
              <a:t>History[</a:t>
            </a:r>
            <a:r>
              <a:rPr lang="en-US" b="1" dirty="0" smtClean="0">
                <a:hlinkClick r:id="rId3" action="ppaction://hlinkfile" tooltip="Edit section: History"/>
              </a:rPr>
              <a:t>edit</a:t>
            </a:r>
            <a:r>
              <a:rPr lang="en-US" b="1" dirty="0" smtClean="0"/>
              <a:t>]</a:t>
            </a:r>
          </a:p>
          <a:p>
            <a:pPr rtl="0"/>
            <a:r>
              <a:rPr lang="en-US" dirty="0" smtClean="0"/>
              <a:t>Thalidomide was developed by German pharmaceutical company </a:t>
            </a:r>
            <a:r>
              <a:rPr lang="en-US" i="1" dirty="0" err="1" smtClean="0"/>
              <a:t>Chemie</a:t>
            </a:r>
            <a:r>
              <a:rPr lang="en-US" i="1" dirty="0" smtClean="0"/>
              <a:t> </a:t>
            </a:r>
            <a:r>
              <a:rPr lang="en-US" i="1" dirty="0" err="1" smtClean="0"/>
              <a:t>Grünenthal</a:t>
            </a:r>
            <a:r>
              <a:rPr lang="en-US" dirty="0" smtClean="0"/>
              <a:t> (now </a:t>
            </a:r>
            <a:r>
              <a:rPr lang="en-US" i="1" dirty="0" err="1" smtClean="0">
                <a:hlinkClick r:id="rId4" action="ppaction://hlinkfile" tooltip="Grünenthal GmbH"/>
              </a:rPr>
              <a:t>Grünenthal</a:t>
            </a:r>
            <a:r>
              <a:rPr lang="en-US" i="1" dirty="0" smtClean="0">
                <a:hlinkClick r:id="rId4" action="ppaction://hlinkfile" tooltip="Grünenthal GmbH"/>
              </a:rPr>
              <a:t> GmbH</a:t>
            </a:r>
            <a:r>
              <a:rPr lang="en-US" dirty="0" smtClean="0"/>
              <a:t>).</a:t>
            </a:r>
            <a:r>
              <a:rPr lang="en-US" baseline="30000" dirty="0" smtClean="0">
                <a:hlinkClick r:id="" action="ppaction://hlinkfile"/>
              </a:rPr>
              <a:t>[4][35]</a:t>
            </a:r>
            <a:r>
              <a:rPr lang="en-US" dirty="0" smtClean="0"/>
              <a:t> After obtaining a twenty-year patent in April 1954, </a:t>
            </a:r>
            <a:r>
              <a:rPr lang="en-US" i="1" dirty="0" err="1" smtClean="0"/>
              <a:t>Chemie</a:t>
            </a:r>
            <a:r>
              <a:rPr lang="en-US" i="1" dirty="0" smtClean="0"/>
              <a:t> </a:t>
            </a:r>
            <a:r>
              <a:rPr lang="en-US" i="1" dirty="0" err="1" smtClean="0"/>
              <a:t>Grünenthal</a:t>
            </a:r>
            <a:r>
              <a:rPr lang="en-US" dirty="0" smtClean="0"/>
              <a:t> started clinical trials and as early as November 1956 marketed thalidomide for the treatment of respiratory infections under the trade name </a:t>
            </a:r>
            <a:r>
              <a:rPr lang="en-US" i="1" dirty="0" err="1" smtClean="0"/>
              <a:t>Grippex</a:t>
            </a:r>
            <a:r>
              <a:rPr lang="en-US" dirty="0" smtClean="0"/>
              <a:t>, a combination drug that contained thalidomide, quinine, vitamin C, </a:t>
            </a:r>
            <a:r>
              <a:rPr lang="en-US" dirty="0" err="1" smtClean="0"/>
              <a:t>phenacetin</a:t>
            </a:r>
            <a:r>
              <a:rPr lang="en-US" dirty="0" smtClean="0"/>
              <a:t> and acetylsalicylic-acid (aspirin).</a:t>
            </a:r>
          </a:p>
          <a:p>
            <a:pPr rtl="0"/>
            <a:r>
              <a:rPr lang="en-US" dirty="0" smtClean="0"/>
              <a:t>Researchers at </a:t>
            </a:r>
            <a:r>
              <a:rPr lang="en-US" i="1" dirty="0" err="1" smtClean="0"/>
              <a:t>Chemie</a:t>
            </a:r>
            <a:r>
              <a:rPr lang="en-US" i="1" dirty="0" smtClean="0"/>
              <a:t> </a:t>
            </a:r>
            <a:r>
              <a:rPr lang="en-US" i="1" dirty="0" err="1" smtClean="0"/>
              <a:t>Grünenthal</a:t>
            </a:r>
            <a:r>
              <a:rPr lang="en-US" dirty="0" smtClean="0"/>
              <a:t> also found that thalidomide was a particularly effective </a:t>
            </a:r>
            <a:r>
              <a:rPr lang="en-US" dirty="0" smtClean="0">
                <a:hlinkClick r:id="rId5" action="ppaction://hlinkfile" tooltip="Antiemetic"/>
              </a:rPr>
              <a:t>antiemetic</a:t>
            </a:r>
            <a:r>
              <a:rPr lang="en-US" dirty="0" smtClean="0"/>
              <a:t> that had an inhibitory effect on </a:t>
            </a:r>
            <a:r>
              <a:rPr lang="en-US" dirty="0" smtClean="0">
                <a:hlinkClick r:id="rId6" action="ppaction://hlinkfile" tooltip="Morning sickness"/>
              </a:rPr>
              <a:t>morning sickness</a:t>
            </a:r>
            <a:r>
              <a:rPr lang="en-US" dirty="0" smtClean="0"/>
              <a:t>.</a:t>
            </a:r>
            <a:r>
              <a:rPr lang="en-US" baseline="30000" dirty="0" smtClean="0">
                <a:hlinkClick r:id="" action="ppaction://hlinkfile"/>
              </a:rPr>
              <a:t>[36]</a:t>
            </a:r>
            <a:r>
              <a:rPr lang="en-US" dirty="0" smtClean="0"/>
              <a:t> Hence, on October 1, 1957, the company launched thalidomide and began aggressively marketing it under the trade name </a:t>
            </a:r>
            <a:r>
              <a:rPr lang="en-US" i="1" dirty="0" err="1" smtClean="0"/>
              <a:t>Contergan</a:t>
            </a:r>
            <a:r>
              <a:rPr lang="en-US" dirty="0" smtClean="0"/>
              <a:t>.</a:t>
            </a:r>
            <a:r>
              <a:rPr lang="en-US" baseline="30000" dirty="0" smtClean="0">
                <a:hlinkClick r:id="" action="ppaction://hlinkfile"/>
              </a:rPr>
              <a:t>[37]</a:t>
            </a:r>
            <a:r>
              <a:rPr lang="en-US" dirty="0" smtClean="0"/>
              <a:t> It was proclaimed a "wonder drug" for </a:t>
            </a:r>
            <a:r>
              <a:rPr lang="en-US" dirty="0" smtClean="0">
                <a:hlinkClick r:id="rId7" action="ppaction://hlinkfile" tooltip="Insomnia"/>
              </a:rPr>
              <a:t>insomnia</a:t>
            </a:r>
            <a:r>
              <a:rPr lang="en-US" dirty="0" smtClean="0"/>
              <a:t>, coughs, colds and headaches.</a:t>
            </a:r>
          </a:p>
          <a:p>
            <a:pPr rtl="0"/>
            <a:r>
              <a:rPr lang="en-US" dirty="0" smtClean="0"/>
              <a:t>During this time period, the use of medications during pregnancy was not strictly controlled, and drugs were not thoroughly tested for potential harm to the </a:t>
            </a:r>
            <a:r>
              <a:rPr lang="en-US" dirty="0" err="1" smtClean="0">
                <a:hlinkClick r:id="rId8" action="ppaction://hlinkfile" tooltip="Foetus"/>
              </a:rPr>
              <a:t>foetus</a:t>
            </a:r>
            <a:r>
              <a:rPr lang="en-US" dirty="0" smtClean="0"/>
              <a:t>.</a:t>
            </a:r>
            <a:r>
              <a:rPr lang="en-US" baseline="30000" dirty="0" smtClean="0">
                <a:hlinkClick r:id="" action="ppaction://hlinkfile"/>
              </a:rPr>
              <a:t>[36]</a:t>
            </a:r>
            <a:r>
              <a:rPr lang="en-US" dirty="0" smtClean="0"/>
              <a:t> Thousands of pregnant women took the drug to relieve their symptoms. At the time of the drug's development, scientists did not believe any drug taken by a pregnant woman could pass across the </a:t>
            </a:r>
            <a:r>
              <a:rPr lang="en-US" dirty="0" smtClean="0">
                <a:hlinkClick r:id="rId9" action="ppaction://hlinkfile" tooltip="Placental barrier"/>
              </a:rPr>
              <a:t>placental barrier</a:t>
            </a:r>
            <a:r>
              <a:rPr lang="en-US" dirty="0" smtClean="0"/>
              <a:t> and harm the developing </a:t>
            </a:r>
            <a:r>
              <a:rPr lang="en-US" dirty="0" err="1" smtClean="0"/>
              <a:t>foetus</a:t>
            </a:r>
            <a:r>
              <a:rPr lang="en-US" dirty="0" smtClean="0"/>
              <a:t>,</a:t>
            </a:r>
            <a:r>
              <a:rPr lang="en-US" baseline="30000" dirty="0" smtClean="0">
                <a:hlinkClick r:id="" action="ppaction://hlinkfile"/>
              </a:rPr>
              <a:t>[6]</a:t>
            </a:r>
            <a:r>
              <a:rPr lang="en-US" dirty="0" smtClean="0"/>
              <a:t> even though the effect of alcohol on </a:t>
            </a:r>
            <a:r>
              <a:rPr lang="en-US" dirty="0" err="1" smtClean="0"/>
              <a:t>foetal</a:t>
            </a:r>
            <a:r>
              <a:rPr lang="en-US" dirty="0" smtClean="0"/>
              <a:t> development had been documented by case studies on alcoholic mothers since at least 1957.</a:t>
            </a:r>
            <a:r>
              <a:rPr lang="en-US" baseline="30000" dirty="0" smtClean="0">
                <a:hlinkClick r:id="" action="ppaction://hlinkfile"/>
              </a:rPr>
              <a:t>[38]</a:t>
            </a:r>
            <a:r>
              <a:rPr lang="en-US" dirty="0" smtClean="0"/>
              <a:t> There soon appeared reports of findings of abnormalities in children being born, traced back to the use of the drug thalidomide. In late 1959, it was noticed that </a:t>
            </a:r>
            <a:r>
              <a:rPr lang="en-US" dirty="0" smtClean="0">
                <a:hlinkClick r:id="rId10" action="ppaction://hlinkfile" tooltip="Peripheral neuritis"/>
              </a:rPr>
              <a:t>peripheral neuritis</a:t>
            </a:r>
            <a:r>
              <a:rPr lang="en-US" dirty="0" smtClean="0"/>
              <a:t> developed in patients who took the drug over a period of time, and it was only after this point that thalidomide ceased to be provided over the counter.</a:t>
            </a:r>
            <a:r>
              <a:rPr lang="en-US" baseline="30000" dirty="0" smtClean="0">
                <a:hlinkClick r:id="" action="ppaction://hlinkfile"/>
              </a:rPr>
              <a:t>[39]</a:t>
            </a:r>
            <a:endParaRPr lang="en-US" dirty="0" smtClean="0"/>
          </a:p>
          <a:p>
            <a:pPr rtl="0"/>
            <a:r>
              <a:rPr lang="en-US" dirty="0" smtClean="0"/>
              <a:t>Hence, while initially considered safe, the drug was responsible for </a:t>
            </a:r>
            <a:r>
              <a:rPr lang="en-US" dirty="0" err="1" smtClean="0">
                <a:hlinkClick r:id="rId11" action="ppaction://hlinkfile" tooltip="Teratology"/>
              </a:rPr>
              <a:t>teratogenic</a:t>
            </a:r>
            <a:r>
              <a:rPr lang="en-US" dirty="0" smtClean="0"/>
              <a:t> deformities in children born after their mothers used it during pregnancies, prior to the third trimester. In November 1961, thalidomide was taken off the market due to massive pressure from the press and public.</a:t>
            </a:r>
            <a:r>
              <a:rPr lang="en-US" baseline="30000" dirty="0" smtClean="0">
                <a:hlinkClick r:id="" action="ppaction://hlinkfile"/>
              </a:rPr>
              <a:t>[40]</a:t>
            </a:r>
            <a:r>
              <a:rPr lang="en-US" dirty="0" smtClean="0"/>
              <a:t> Experts estimate that the drug thalidomide led to the death of approximately 2,000 children and serious birth defects in more than 10,000 children, about 5,000 of them in </a:t>
            </a:r>
            <a:r>
              <a:rPr lang="en-US" dirty="0" smtClean="0">
                <a:hlinkClick r:id="rId12" action="ppaction://hlinkfile" tooltip="West Germany"/>
              </a:rPr>
              <a:t>West Germany</a:t>
            </a:r>
            <a:r>
              <a:rPr lang="en-US" dirty="0" smtClean="0"/>
              <a:t>. The regulatory authorities in </a:t>
            </a:r>
            <a:r>
              <a:rPr lang="en-US" dirty="0" smtClean="0">
                <a:hlinkClick r:id="rId13" action="ppaction://hlinkfile" tooltip="East Germany"/>
              </a:rPr>
              <a:t>East Germany</a:t>
            </a:r>
            <a:r>
              <a:rPr lang="en-US" dirty="0" smtClean="0"/>
              <a:t> did not approve thalidomide.</a:t>
            </a:r>
            <a:r>
              <a:rPr lang="en-US" baseline="30000" dirty="0" smtClean="0">
                <a:hlinkClick r:id="" action="ppaction://hlinkfile"/>
              </a:rPr>
              <a:t>[4]</a:t>
            </a:r>
            <a:r>
              <a:rPr lang="en-US" baseline="30000" dirty="0" smtClean="0"/>
              <a:t>[</a:t>
            </a:r>
            <a:r>
              <a:rPr lang="en-US" i="1" baseline="30000" dirty="0" smtClean="0">
                <a:hlinkClick r:id="rId14" action="ppaction://hlinkfile" tooltip="Wikipedia:Link rot"/>
              </a:rPr>
              <a:t>dead link</a:t>
            </a:r>
            <a:r>
              <a:rPr lang="en-US" baseline="30000" dirty="0" smtClean="0"/>
              <a:t>]</a:t>
            </a:r>
            <a:r>
              <a:rPr lang="en-US" dirty="0" smtClean="0"/>
              <a:t> One reason for the initially unobserved side effects of the drug and the subsequent approval in West Germany was that at that time drugs did not have to be tested for </a:t>
            </a:r>
            <a:r>
              <a:rPr lang="en-US" dirty="0" err="1" smtClean="0">
                <a:hlinkClick r:id="rId15" action="ppaction://hlinkfile" tooltip="Teratogenic"/>
              </a:rPr>
              <a:t>teratogenic</a:t>
            </a:r>
            <a:r>
              <a:rPr lang="en-US" dirty="0" smtClean="0"/>
              <a:t> effects. They had been tested on rodents only, as was usual at the time.</a:t>
            </a:r>
            <a:r>
              <a:rPr lang="en-US" baseline="30000" dirty="0" smtClean="0">
                <a:hlinkClick r:id="" action="ppaction://hlinkfile"/>
              </a:rPr>
              <a:t>[41]</a:t>
            </a:r>
            <a:endParaRPr lang="en-US" dirty="0" smtClean="0"/>
          </a:p>
          <a:p>
            <a:endParaRPr lang="nl-NL" dirty="0" smtClean="0"/>
          </a:p>
          <a:p>
            <a:endParaRPr lang="nl-NL"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54FF4F3-30E7-4703-85B7-89DEEB55B20D}" type="slidenum">
              <a:rPr lang="en-US" smtClean="0"/>
              <a:pPr/>
              <a:t>8</a:t>
            </a:fld>
            <a:endParaRPr lang="en-US" smtClean="0"/>
          </a:p>
        </p:txBody>
      </p:sp>
      <p:sp>
        <p:nvSpPr>
          <p:cNvPr id="36867" name="Rectangle 2"/>
          <p:cNvSpPr>
            <a:spLocks noGrp="1" noRot="1" noChangeAspect="1" noChangeArrowheads="1" noTextEdit="1"/>
          </p:cNvSpPr>
          <p:nvPr>
            <p:ph type="sldImg"/>
          </p:nvPr>
        </p:nvSpPr>
        <p:spPr>
          <a:xfrm>
            <a:off x="911225" y="746125"/>
            <a:ext cx="4918075" cy="3689350"/>
          </a:xfrm>
          <a:ln/>
        </p:spPr>
      </p:sp>
      <p:sp>
        <p:nvSpPr>
          <p:cNvPr id="36868" name="Rectangle 3"/>
          <p:cNvSpPr>
            <a:spLocks noGrp="1" noChangeArrowheads="1"/>
          </p:cNvSpPr>
          <p:nvPr>
            <p:ph type="body" idx="1"/>
          </p:nvPr>
        </p:nvSpPr>
        <p:spPr>
          <a:xfrm>
            <a:off x="900510" y="4715226"/>
            <a:ext cx="4939534" cy="4387850"/>
          </a:xfrm>
          <a:noFill/>
          <a:ln/>
        </p:spPr>
        <p:txBody>
          <a:bodyPr/>
          <a:lstStyle/>
          <a:p>
            <a:r>
              <a:rPr lang="nl-NL" dirty="0" smtClean="0"/>
              <a:t>Type A studies: </a:t>
            </a:r>
            <a:r>
              <a:rPr lang="nl-NL" dirty="0" err="1" smtClean="0"/>
              <a:t>observationeel</a:t>
            </a:r>
            <a:r>
              <a:rPr lang="nl-NL" dirty="0" smtClean="0"/>
              <a:t>, cohort studies</a:t>
            </a:r>
          </a:p>
          <a:p>
            <a:r>
              <a:rPr lang="nl-NL" dirty="0" smtClean="0"/>
              <a:t>Type</a:t>
            </a:r>
            <a:r>
              <a:rPr lang="nl-NL" baseline="0" dirty="0" smtClean="0"/>
              <a:t> B studies: </a:t>
            </a:r>
            <a:r>
              <a:rPr lang="nl-NL" baseline="0" dirty="0" err="1" smtClean="0"/>
              <a:t>randomized</a:t>
            </a:r>
            <a:r>
              <a:rPr lang="nl-NL" baseline="0" dirty="0" smtClean="0"/>
              <a:t> trials</a:t>
            </a:r>
            <a:endParaRPr lang="nl-NL" dirty="0" smtClean="0"/>
          </a:p>
          <a:p>
            <a:endParaRPr lang="nl-NL" dirty="0" smtClean="0"/>
          </a:p>
          <a:p>
            <a:r>
              <a:rPr lang="nl-NL" dirty="0" err="1" smtClean="0"/>
              <a:t>Randomizatie</a:t>
            </a:r>
            <a:r>
              <a:rPr lang="nl-NL" dirty="0" smtClean="0"/>
              <a:t>, extra aandacht, placebo effect, special groep mensen</a:t>
            </a:r>
          </a:p>
          <a:p>
            <a:r>
              <a:rPr lang="nl-NL" dirty="0" smtClean="0"/>
              <a:t>Voeding sterk </a:t>
            </a:r>
            <a:r>
              <a:rPr lang="nl-NL" dirty="0" err="1" smtClean="0"/>
              <a:t>gelinkt</a:t>
            </a:r>
            <a:r>
              <a:rPr lang="nl-NL" dirty="0" smtClean="0"/>
              <a:t> aan sociale status</a:t>
            </a:r>
          </a:p>
          <a:p>
            <a:endParaRPr lang="nl-NL" dirty="0" smtClean="0"/>
          </a:p>
          <a:p>
            <a:r>
              <a:rPr lang="nl-NL" b="1" dirty="0" smtClean="0"/>
              <a:t>Alle onderzoek heeft sterke en zwakke kanten: </a:t>
            </a:r>
            <a:r>
              <a:rPr lang="nl-NL" dirty="0" smtClean="0"/>
              <a:t>interessante discussie beter </a:t>
            </a:r>
            <a:r>
              <a:rPr lang="nl-NL" dirty="0" err="1" smtClean="0"/>
              <a:t>én</a:t>
            </a:r>
            <a:r>
              <a:rPr lang="nl-NL" dirty="0" smtClean="0"/>
              <a:t> wetenschappelijker dan proberen  ‘gelijk te krijgen’ (</a:t>
            </a:r>
            <a:r>
              <a:rPr lang="nl-NL" dirty="0" err="1" smtClean="0"/>
              <a:t>Pauli</a:t>
            </a:r>
            <a:r>
              <a:rPr lang="nl-NL" dirty="0" smtClean="0"/>
              <a:t>)</a:t>
            </a:r>
          </a:p>
          <a:p>
            <a:r>
              <a:rPr lang="nl-NL" dirty="0" smtClean="0"/>
              <a:t>Je ziet hier dat je soms gauw geneigd bent om iets te geloven: ‘dat is toch duidelijk</a:t>
            </a:r>
          </a:p>
          <a:p>
            <a:r>
              <a:rPr lang="nl-NL" dirty="0" smtClean="0"/>
              <a:t>‘het enthousiasme, de gevestigde belangen </a:t>
            </a:r>
            <a:r>
              <a:rPr lang="nl-NL" dirty="0" err="1" smtClean="0"/>
              <a:t>etc</a:t>
            </a:r>
            <a:r>
              <a:rPr lang="nl-NL" dirty="0" smtClean="0"/>
              <a:t> bevestigen dat.</a:t>
            </a:r>
          </a:p>
          <a:p>
            <a:r>
              <a:rPr lang="nl-NL" dirty="0" smtClean="0"/>
              <a:t>Soms is er meer onderzoek en meer statistiek nodig dan men denkt.</a:t>
            </a:r>
          </a:p>
          <a:p>
            <a:r>
              <a:rPr lang="nl-NL" dirty="0" smtClean="0"/>
              <a:t>Klassiek voorbeeld is softenon drama: men</a:t>
            </a:r>
            <a:r>
              <a:rPr lang="nl-NL" baseline="0" dirty="0" smtClean="0"/>
              <a:t> dacht dat de medicatie niet door de </a:t>
            </a:r>
            <a:r>
              <a:rPr lang="nl-NL" baseline="0" dirty="0" err="1" smtClean="0"/>
              <a:t>placenta-barrier</a:t>
            </a:r>
            <a:r>
              <a:rPr lang="nl-NL" baseline="0" dirty="0" smtClean="0"/>
              <a:t> kon. </a:t>
            </a:r>
            <a:endParaRPr lang="nl-NL" dirty="0" smtClean="0"/>
          </a:p>
          <a:p>
            <a:r>
              <a:rPr lang="nl-NL" dirty="0" smtClean="0"/>
              <a:t>Het softenon drama heeft overigens geleid tot FDA </a:t>
            </a:r>
            <a:r>
              <a:rPr lang="nl-NL" dirty="0" err="1" smtClean="0"/>
              <a:t>etc</a:t>
            </a:r>
            <a:endParaRPr lang="nl-NL" dirty="0" smtClean="0"/>
          </a:p>
          <a:p>
            <a:endParaRPr lang="nl-NL" dirty="0" smtClean="0"/>
          </a:p>
          <a:p>
            <a:endParaRPr lang="nl-NL" dirty="0" smtClean="0"/>
          </a:p>
          <a:p>
            <a:r>
              <a:rPr lang="nl-NL" dirty="0" err="1" smtClean="0"/>
              <a:t>Wikipedia</a:t>
            </a:r>
            <a:r>
              <a:rPr lang="nl-NL" dirty="0" smtClean="0"/>
              <a:t>:</a:t>
            </a:r>
          </a:p>
          <a:p>
            <a:pPr rtl="0"/>
            <a:r>
              <a:rPr lang="en-US" b="1" dirty="0" smtClean="0"/>
              <a:t>History[</a:t>
            </a:r>
            <a:r>
              <a:rPr lang="en-US" b="1" dirty="0" smtClean="0">
                <a:hlinkClick r:id="rId3" action="ppaction://hlinkfile" tooltip="Edit section: History"/>
              </a:rPr>
              <a:t>edit</a:t>
            </a:r>
            <a:r>
              <a:rPr lang="en-US" b="1" dirty="0" smtClean="0"/>
              <a:t>]</a:t>
            </a:r>
          </a:p>
          <a:p>
            <a:pPr rtl="0"/>
            <a:r>
              <a:rPr lang="en-US" dirty="0" smtClean="0"/>
              <a:t>Thalidomide was developed by German pharmaceutical company </a:t>
            </a:r>
            <a:r>
              <a:rPr lang="en-US" i="1" dirty="0" err="1" smtClean="0"/>
              <a:t>Chemie</a:t>
            </a:r>
            <a:r>
              <a:rPr lang="en-US" i="1" dirty="0" smtClean="0"/>
              <a:t> </a:t>
            </a:r>
            <a:r>
              <a:rPr lang="en-US" i="1" dirty="0" err="1" smtClean="0"/>
              <a:t>Grünenthal</a:t>
            </a:r>
            <a:r>
              <a:rPr lang="en-US" dirty="0" smtClean="0"/>
              <a:t> (now </a:t>
            </a:r>
            <a:r>
              <a:rPr lang="en-US" i="1" dirty="0" err="1" smtClean="0">
                <a:hlinkClick r:id="rId4" action="ppaction://hlinkfile" tooltip="Grünenthal GmbH"/>
              </a:rPr>
              <a:t>Grünenthal</a:t>
            </a:r>
            <a:r>
              <a:rPr lang="en-US" i="1" dirty="0" smtClean="0">
                <a:hlinkClick r:id="rId4" action="ppaction://hlinkfile" tooltip="Grünenthal GmbH"/>
              </a:rPr>
              <a:t> GmbH</a:t>
            </a:r>
            <a:r>
              <a:rPr lang="en-US" dirty="0" smtClean="0"/>
              <a:t>).</a:t>
            </a:r>
            <a:r>
              <a:rPr lang="en-US" baseline="30000" dirty="0" smtClean="0">
                <a:hlinkClick r:id="" action="ppaction://hlinkfile"/>
              </a:rPr>
              <a:t>[4][35]</a:t>
            </a:r>
            <a:r>
              <a:rPr lang="en-US" dirty="0" smtClean="0"/>
              <a:t> After obtaining a twenty-year patent in April 1954, </a:t>
            </a:r>
            <a:r>
              <a:rPr lang="en-US" i="1" dirty="0" err="1" smtClean="0"/>
              <a:t>Chemie</a:t>
            </a:r>
            <a:r>
              <a:rPr lang="en-US" i="1" dirty="0" smtClean="0"/>
              <a:t> </a:t>
            </a:r>
            <a:r>
              <a:rPr lang="en-US" i="1" dirty="0" err="1" smtClean="0"/>
              <a:t>Grünenthal</a:t>
            </a:r>
            <a:r>
              <a:rPr lang="en-US" dirty="0" smtClean="0"/>
              <a:t> started clinical trials and as early as November 1956 marketed thalidomide for the treatment of respiratory infections under the trade name </a:t>
            </a:r>
            <a:r>
              <a:rPr lang="en-US" i="1" dirty="0" err="1" smtClean="0"/>
              <a:t>Grippex</a:t>
            </a:r>
            <a:r>
              <a:rPr lang="en-US" dirty="0" smtClean="0"/>
              <a:t>, a combination drug that contained thalidomide, quinine, vitamin C, </a:t>
            </a:r>
            <a:r>
              <a:rPr lang="en-US" dirty="0" err="1" smtClean="0"/>
              <a:t>phenacetin</a:t>
            </a:r>
            <a:r>
              <a:rPr lang="en-US" dirty="0" smtClean="0"/>
              <a:t> and acetylsalicylic-acid (aspirin).</a:t>
            </a:r>
          </a:p>
          <a:p>
            <a:pPr rtl="0"/>
            <a:r>
              <a:rPr lang="en-US" dirty="0" smtClean="0"/>
              <a:t>Researchers at </a:t>
            </a:r>
            <a:r>
              <a:rPr lang="en-US" i="1" dirty="0" err="1" smtClean="0"/>
              <a:t>Chemie</a:t>
            </a:r>
            <a:r>
              <a:rPr lang="en-US" i="1" dirty="0" smtClean="0"/>
              <a:t> </a:t>
            </a:r>
            <a:r>
              <a:rPr lang="en-US" i="1" dirty="0" err="1" smtClean="0"/>
              <a:t>Grünenthal</a:t>
            </a:r>
            <a:r>
              <a:rPr lang="en-US" dirty="0" smtClean="0"/>
              <a:t> also found that thalidomide was a particularly effective </a:t>
            </a:r>
            <a:r>
              <a:rPr lang="en-US" dirty="0" smtClean="0">
                <a:hlinkClick r:id="rId5" action="ppaction://hlinkfile" tooltip="Antiemetic"/>
              </a:rPr>
              <a:t>antiemetic</a:t>
            </a:r>
            <a:r>
              <a:rPr lang="en-US" dirty="0" smtClean="0"/>
              <a:t> that had an inhibitory effect on </a:t>
            </a:r>
            <a:r>
              <a:rPr lang="en-US" dirty="0" smtClean="0">
                <a:hlinkClick r:id="rId6" action="ppaction://hlinkfile" tooltip="Morning sickness"/>
              </a:rPr>
              <a:t>morning sickness</a:t>
            </a:r>
            <a:r>
              <a:rPr lang="en-US" dirty="0" smtClean="0"/>
              <a:t>.</a:t>
            </a:r>
            <a:r>
              <a:rPr lang="en-US" baseline="30000" dirty="0" smtClean="0">
                <a:hlinkClick r:id="" action="ppaction://hlinkfile"/>
              </a:rPr>
              <a:t>[36]</a:t>
            </a:r>
            <a:r>
              <a:rPr lang="en-US" dirty="0" smtClean="0"/>
              <a:t> Hence, on October 1, 1957, the company launched thalidomide and began aggressively marketing it under the trade name </a:t>
            </a:r>
            <a:r>
              <a:rPr lang="en-US" i="1" dirty="0" err="1" smtClean="0"/>
              <a:t>Contergan</a:t>
            </a:r>
            <a:r>
              <a:rPr lang="en-US" dirty="0" smtClean="0"/>
              <a:t>.</a:t>
            </a:r>
            <a:r>
              <a:rPr lang="en-US" baseline="30000" dirty="0" smtClean="0">
                <a:hlinkClick r:id="" action="ppaction://hlinkfile"/>
              </a:rPr>
              <a:t>[37]</a:t>
            </a:r>
            <a:r>
              <a:rPr lang="en-US" dirty="0" smtClean="0"/>
              <a:t> It was proclaimed a "wonder drug" for </a:t>
            </a:r>
            <a:r>
              <a:rPr lang="en-US" dirty="0" smtClean="0">
                <a:hlinkClick r:id="rId7" action="ppaction://hlinkfile" tooltip="Insomnia"/>
              </a:rPr>
              <a:t>insomnia</a:t>
            </a:r>
            <a:r>
              <a:rPr lang="en-US" dirty="0" smtClean="0"/>
              <a:t>, coughs, colds and headaches.</a:t>
            </a:r>
          </a:p>
          <a:p>
            <a:pPr rtl="0"/>
            <a:r>
              <a:rPr lang="en-US" dirty="0" smtClean="0"/>
              <a:t>During this time period, the use of medications during pregnancy was not strictly controlled, and drugs were not thoroughly tested for potential harm to the </a:t>
            </a:r>
            <a:r>
              <a:rPr lang="en-US" dirty="0" err="1" smtClean="0">
                <a:hlinkClick r:id="rId8" action="ppaction://hlinkfile" tooltip="Foetus"/>
              </a:rPr>
              <a:t>foetus</a:t>
            </a:r>
            <a:r>
              <a:rPr lang="en-US" dirty="0" smtClean="0"/>
              <a:t>.</a:t>
            </a:r>
            <a:r>
              <a:rPr lang="en-US" baseline="30000" dirty="0" smtClean="0">
                <a:hlinkClick r:id="" action="ppaction://hlinkfile"/>
              </a:rPr>
              <a:t>[36]</a:t>
            </a:r>
            <a:r>
              <a:rPr lang="en-US" dirty="0" smtClean="0"/>
              <a:t> Thousands of pregnant women took the drug to relieve their symptoms. At the time of the drug's development, scientists did not believe any drug taken by a pregnant woman could pass across the </a:t>
            </a:r>
            <a:r>
              <a:rPr lang="en-US" dirty="0" smtClean="0">
                <a:hlinkClick r:id="rId9" action="ppaction://hlinkfile" tooltip="Placental barrier"/>
              </a:rPr>
              <a:t>placental barrier</a:t>
            </a:r>
            <a:r>
              <a:rPr lang="en-US" dirty="0" smtClean="0"/>
              <a:t> and harm the developing </a:t>
            </a:r>
            <a:r>
              <a:rPr lang="en-US" dirty="0" err="1" smtClean="0"/>
              <a:t>foetus</a:t>
            </a:r>
            <a:r>
              <a:rPr lang="en-US" dirty="0" smtClean="0"/>
              <a:t>,</a:t>
            </a:r>
            <a:r>
              <a:rPr lang="en-US" baseline="30000" dirty="0" smtClean="0">
                <a:hlinkClick r:id="" action="ppaction://hlinkfile"/>
              </a:rPr>
              <a:t>[6]</a:t>
            </a:r>
            <a:r>
              <a:rPr lang="en-US" dirty="0" smtClean="0"/>
              <a:t> even though the effect of alcohol on </a:t>
            </a:r>
            <a:r>
              <a:rPr lang="en-US" dirty="0" err="1" smtClean="0"/>
              <a:t>foetal</a:t>
            </a:r>
            <a:r>
              <a:rPr lang="en-US" dirty="0" smtClean="0"/>
              <a:t> development had been documented by case studies on alcoholic mothers since at least 1957.</a:t>
            </a:r>
            <a:r>
              <a:rPr lang="en-US" baseline="30000" dirty="0" smtClean="0">
                <a:hlinkClick r:id="" action="ppaction://hlinkfile"/>
              </a:rPr>
              <a:t>[38]</a:t>
            </a:r>
            <a:r>
              <a:rPr lang="en-US" dirty="0" smtClean="0"/>
              <a:t> There soon appeared reports of findings of abnormalities in children being born, traced back to the use of the drug thalidomide. In late 1959, it was noticed that </a:t>
            </a:r>
            <a:r>
              <a:rPr lang="en-US" dirty="0" smtClean="0">
                <a:hlinkClick r:id="rId10" action="ppaction://hlinkfile" tooltip="Peripheral neuritis"/>
              </a:rPr>
              <a:t>peripheral neuritis</a:t>
            </a:r>
            <a:r>
              <a:rPr lang="en-US" dirty="0" smtClean="0"/>
              <a:t> developed in patients who took the drug over a period of time, and it was only after this point that thalidomide ceased to be provided over the counter.</a:t>
            </a:r>
            <a:r>
              <a:rPr lang="en-US" baseline="30000" dirty="0" smtClean="0">
                <a:hlinkClick r:id="" action="ppaction://hlinkfile"/>
              </a:rPr>
              <a:t>[39]</a:t>
            </a:r>
            <a:endParaRPr lang="en-US" dirty="0" smtClean="0"/>
          </a:p>
          <a:p>
            <a:pPr rtl="0"/>
            <a:r>
              <a:rPr lang="en-US" dirty="0" smtClean="0"/>
              <a:t>Hence, while initially considered safe, the drug was responsible for </a:t>
            </a:r>
            <a:r>
              <a:rPr lang="en-US" dirty="0" err="1" smtClean="0">
                <a:hlinkClick r:id="rId11" action="ppaction://hlinkfile" tooltip="Teratology"/>
              </a:rPr>
              <a:t>teratogenic</a:t>
            </a:r>
            <a:r>
              <a:rPr lang="en-US" dirty="0" smtClean="0"/>
              <a:t> deformities in children born after their mothers used it during pregnancies, prior to the third trimester. In November 1961, thalidomide was taken off the market due to massive pressure from the press and public.</a:t>
            </a:r>
            <a:r>
              <a:rPr lang="en-US" baseline="30000" dirty="0" smtClean="0">
                <a:hlinkClick r:id="" action="ppaction://hlinkfile"/>
              </a:rPr>
              <a:t>[40]</a:t>
            </a:r>
            <a:r>
              <a:rPr lang="en-US" dirty="0" smtClean="0"/>
              <a:t> Experts estimate that the drug thalidomide led to the death of approximately 2,000 children and serious birth defects in more than 10,000 children, about 5,000 of them in </a:t>
            </a:r>
            <a:r>
              <a:rPr lang="en-US" dirty="0" smtClean="0">
                <a:hlinkClick r:id="rId12" action="ppaction://hlinkfile" tooltip="West Germany"/>
              </a:rPr>
              <a:t>West Germany</a:t>
            </a:r>
            <a:r>
              <a:rPr lang="en-US" dirty="0" smtClean="0"/>
              <a:t>. The regulatory authorities in </a:t>
            </a:r>
            <a:r>
              <a:rPr lang="en-US" dirty="0" smtClean="0">
                <a:hlinkClick r:id="rId13" action="ppaction://hlinkfile" tooltip="East Germany"/>
              </a:rPr>
              <a:t>East Germany</a:t>
            </a:r>
            <a:r>
              <a:rPr lang="en-US" dirty="0" smtClean="0"/>
              <a:t> did not approve thalidomide.</a:t>
            </a:r>
            <a:r>
              <a:rPr lang="en-US" baseline="30000" dirty="0" smtClean="0">
                <a:hlinkClick r:id="" action="ppaction://hlinkfile"/>
              </a:rPr>
              <a:t>[4]</a:t>
            </a:r>
            <a:r>
              <a:rPr lang="en-US" baseline="30000" dirty="0" smtClean="0"/>
              <a:t>[</a:t>
            </a:r>
            <a:r>
              <a:rPr lang="en-US" i="1" baseline="30000" dirty="0" smtClean="0">
                <a:hlinkClick r:id="rId14" action="ppaction://hlinkfile" tooltip="Wikipedia:Link rot"/>
              </a:rPr>
              <a:t>dead link</a:t>
            </a:r>
            <a:r>
              <a:rPr lang="en-US" baseline="30000" dirty="0" smtClean="0"/>
              <a:t>]</a:t>
            </a:r>
            <a:r>
              <a:rPr lang="en-US" dirty="0" smtClean="0"/>
              <a:t> One reason for the initially unobserved side effects of the drug and the subsequent approval in West Germany was that at that time drugs did not have to be tested for </a:t>
            </a:r>
            <a:r>
              <a:rPr lang="en-US" dirty="0" err="1" smtClean="0">
                <a:hlinkClick r:id="rId15" action="ppaction://hlinkfile" tooltip="Teratogenic"/>
              </a:rPr>
              <a:t>teratogenic</a:t>
            </a:r>
            <a:r>
              <a:rPr lang="en-US" dirty="0" smtClean="0"/>
              <a:t> effects. They had been tested on rodents only, as was usual at the time.</a:t>
            </a:r>
            <a:r>
              <a:rPr lang="en-US" baseline="30000" dirty="0" smtClean="0">
                <a:hlinkClick r:id="" action="ppaction://hlinkfile"/>
              </a:rPr>
              <a:t>[41]</a:t>
            </a:r>
            <a:endParaRPr lang="en-US" dirty="0" smtClean="0"/>
          </a:p>
          <a:p>
            <a:endParaRPr lang="nl-NL" dirty="0" smtClean="0"/>
          </a:p>
          <a:p>
            <a:endParaRPr lang="nl-NL"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pPr>
            <a:r>
              <a:rPr lang="en-US" sz="1200" b="1" dirty="0" smtClean="0"/>
              <a:t>Visually</a:t>
            </a:r>
            <a:r>
              <a:rPr lang="en-US" sz="1200" dirty="0" smtClean="0"/>
              <a:t> inspect the forest plot to look at the consistency of intervention effects across included studies. </a:t>
            </a:r>
          </a:p>
          <a:p>
            <a:pPr>
              <a:lnSpc>
                <a:spcPct val="110000"/>
              </a:lnSpc>
            </a:pPr>
            <a:endParaRPr lang="en-US" sz="1200" dirty="0" smtClean="0"/>
          </a:p>
          <a:p>
            <a:pPr>
              <a:lnSpc>
                <a:spcPct val="110000"/>
              </a:lnSpc>
            </a:pPr>
            <a:r>
              <a:rPr lang="en-US" sz="1200" dirty="0" smtClean="0"/>
              <a:t>If the studies are estimating the same intervention effect there should be overlap between the confidence intervals for each effect estimate on the forest plot, but if overlap is poor, or there are outliers, then statistical heterogeneity may be likely. </a:t>
            </a:r>
          </a:p>
          <a:p>
            <a:endParaRPr lang="nl-NL" dirty="0"/>
          </a:p>
        </p:txBody>
      </p:sp>
      <p:sp>
        <p:nvSpPr>
          <p:cNvPr id="4" name="Slide Number Placeholder 3"/>
          <p:cNvSpPr>
            <a:spLocks noGrp="1"/>
          </p:cNvSpPr>
          <p:nvPr>
            <p:ph type="sldNum" sz="quarter" idx="10"/>
          </p:nvPr>
        </p:nvSpPr>
        <p:spPr/>
        <p:txBody>
          <a:bodyPr/>
          <a:lstStyle/>
          <a:p>
            <a:fld id="{FEB1D910-BFEE-4DA8-8AE0-86755633677F}" type="slidenum">
              <a:rPr lang="nl-NL" smtClean="0"/>
              <a:pPr/>
              <a:t>10</a:t>
            </a:fld>
            <a:endParaRPr lang="nl-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nSpc>
                <a:spcPct val="110000"/>
              </a:lnSpc>
              <a:defRPr/>
            </a:pPr>
            <a:r>
              <a:rPr lang="en-US" sz="2200" dirty="0" smtClean="0"/>
              <a:t>one treatment effect</a:t>
            </a:r>
          </a:p>
          <a:p>
            <a:pPr lvl="1">
              <a:lnSpc>
                <a:spcPct val="110000"/>
              </a:lnSpc>
              <a:defRPr/>
            </a:pPr>
            <a:r>
              <a:rPr lang="en-US" sz="2200" b="0" dirty="0" smtClean="0">
                <a:effectLst/>
              </a:rPr>
              <a:t>(largely) overlapping CIs </a:t>
            </a:r>
          </a:p>
          <a:p>
            <a:pPr lvl="1">
              <a:lnSpc>
                <a:spcPct val="110000"/>
              </a:lnSpc>
              <a:defRPr/>
            </a:pPr>
            <a:r>
              <a:rPr lang="en-US" sz="2200" b="0" dirty="0" smtClean="0">
                <a:effectLst/>
              </a:rPr>
              <a:t>Consistent with one treatment effect, </a:t>
            </a:r>
            <a:br>
              <a:rPr lang="en-US" sz="2200" b="0" dirty="0" smtClean="0">
                <a:effectLst/>
              </a:rPr>
            </a:br>
            <a:r>
              <a:rPr lang="en-US" sz="2200" b="0" dirty="0" smtClean="0">
                <a:effectLst/>
              </a:rPr>
              <a:t>common to all studies</a:t>
            </a:r>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Fluvio</a:t>
            </a:r>
            <a:r>
              <a:rPr lang="en-US" smtClean="0"/>
              <a:t>:\</a:t>
            </a:r>
          </a:p>
          <a:p>
            <a:r>
              <a:rPr lang="en-US" smtClean="0"/>
              <a:t>Slide </a:t>
            </a:r>
            <a:r>
              <a:rPr lang="en-US" dirty="0" smtClean="0"/>
              <a:t>probably a bit complex. Please explain exactly the meaning of the </a:t>
            </a:r>
            <a:r>
              <a:rPr lang="en-US" dirty="0" err="1" smtClean="0"/>
              <a:t>the</a:t>
            </a:r>
            <a:r>
              <a:rPr lang="en-US" dirty="0" smtClean="0"/>
              <a:t> 95% confidence interval around the MD (precision around the mean effect size) in this random-effects model. Please use a more precise terminology introducing the concept of prediction interval, and then call it 95% ‘range of true differences’. Please explain that it is just an approximation of the PI, as you approximate the t value and the error factor (which should be the square root of (tau2 + variance of the mean effect)). That seems too technical but it is not, as we are in the context of samples, not the infinite population (good approx when there is a large number of studies) and it is important to send a clear </a:t>
            </a:r>
            <a:r>
              <a:rPr lang="en-US" dirty="0" err="1" smtClean="0"/>
              <a:t>messsage</a:t>
            </a:r>
            <a:r>
              <a:rPr lang="en-US" dirty="0" smtClean="0"/>
              <a:t> on how variance is partitioned.</a:t>
            </a:r>
          </a:p>
          <a:p>
            <a:r>
              <a:rPr lang="en-US" dirty="0" smtClean="0"/>
              <a:t>Mention that the PI is not displayed on the forest plot</a:t>
            </a:r>
            <a:endParaRPr lang="nl-NL" dirty="0"/>
          </a:p>
        </p:txBody>
      </p:sp>
      <p:sp>
        <p:nvSpPr>
          <p:cNvPr id="4" name="Slide Number Placeholder 3"/>
          <p:cNvSpPr>
            <a:spLocks noGrp="1"/>
          </p:cNvSpPr>
          <p:nvPr>
            <p:ph type="sldNum" sz="quarter" idx="10"/>
          </p:nvPr>
        </p:nvSpPr>
        <p:spPr/>
        <p:txBody>
          <a:bodyPr/>
          <a:lstStyle/>
          <a:p>
            <a:fld id="{F6E69622-0B7C-44D4-801D-08BD6085A662}" type="slidenum">
              <a:rPr lang="nl-NL" smtClean="0"/>
              <a:pPr/>
              <a:t>18</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521500" y="594000"/>
            <a:ext cx="8100000" cy="4212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846000" y="1003462"/>
            <a:ext cx="7452000" cy="533400"/>
          </a:xfrm>
        </p:spPr>
        <p:txBody>
          <a:bodyPr/>
          <a:lstStyle>
            <a:lvl1pPr>
              <a:defRPr>
                <a:solidFill>
                  <a:schemeClr val="bg2"/>
                </a:solidFill>
              </a:defRPr>
            </a:lvl1pPr>
          </a:lstStyle>
          <a:p>
            <a:r>
              <a:rPr lang="en-US" smtClean="0"/>
              <a:t>Click to edit Master title style</a:t>
            </a:r>
            <a:endParaRPr lang="nl-NL" dirty="0"/>
          </a:p>
        </p:txBody>
      </p:sp>
      <p:sp>
        <p:nvSpPr>
          <p:cNvPr id="3" name="Ondertitel 2"/>
          <p:cNvSpPr>
            <a:spLocks noGrp="1"/>
          </p:cNvSpPr>
          <p:nvPr>
            <p:ph type="subTitle" idx="1"/>
          </p:nvPr>
        </p:nvSpPr>
        <p:spPr>
          <a:xfrm>
            <a:off x="845540" y="1650209"/>
            <a:ext cx="7452000" cy="533400"/>
          </a:xfrm>
        </p:spPr>
        <p:txBody>
          <a:bodyPr>
            <a:noAutofit/>
          </a:bodyPr>
          <a:lstStyle>
            <a:lvl1pPr marL="0" indent="0" algn="l">
              <a:lnSpc>
                <a:spcPts val="4200"/>
              </a:lnSpc>
              <a:buNone/>
              <a:defRPr sz="4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sp>
        <p:nvSpPr>
          <p:cNvPr id="11" name="Rechthoek 10"/>
          <p:cNvSpPr/>
          <p:nvPr/>
        </p:nvSpPr>
        <p:spPr>
          <a:xfrm>
            <a:off x="521500" y="5292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846000" y="4078255"/>
            <a:ext cx="5346157" cy="635000"/>
          </a:xfrm>
        </p:spPr>
        <p:txBody>
          <a:bodyPr/>
          <a:lstStyle>
            <a:lvl1pPr marL="0" indent="0" algn="l">
              <a:buNone/>
              <a:defRPr>
                <a:solidFill>
                  <a:schemeClr val="bg2"/>
                </a:solidFill>
              </a:defRPr>
            </a:lvl1pPr>
          </a:lstStyle>
          <a:p>
            <a:pPr lvl="0"/>
            <a:r>
              <a:rPr lang="en-US" smtClean="0"/>
              <a:t>Click to edit Master text styles</a:t>
            </a:r>
          </a:p>
        </p:txBody>
      </p:sp>
      <p:pic>
        <p:nvPicPr>
          <p:cNvPr id="17" name="Afbeelding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868000" y="6264000"/>
            <a:ext cx="2426807" cy="302400"/>
          </a:xfrm>
          <a:prstGeom prst="rect">
            <a:avLst/>
          </a:prstGeom>
        </p:spPr>
      </p:pic>
      <p:sp>
        <p:nvSpPr>
          <p:cNvPr id="9"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7"/>
          <p:cNvSpPr/>
          <p:nvPr userDrawn="1"/>
        </p:nvSpPr>
        <p:spPr>
          <a:xfrm>
            <a:off x="521500" y="594000"/>
            <a:ext cx="8100000" cy="4212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10"/>
          <p:cNvSpPr/>
          <p:nvPr userDrawn="1"/>
        </p:nvSpPr>
        <p:spPr>
          <a:xfrm>
            <a:off x="521500" y="5292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3" name="Afbeelding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868000" y="6264000"/>
            <a:ext cx="2426807" cy="302400"/>
          </a:xfrm>
          <a:prstGeom prst="rect">
            <a:avLst/>
          </a:prstGeom>
        </p:spPr>
      </p:pic>
    </p:spTree>
    <p:extLst>
      <p:ext uri="{BB962C8B-B14F-4D97-AF65-F5344CB8AC3E}">
        <p14:creationId xmlns:p14="http://schemas.microsoft.com/office/powerpoint/2010/main" xmlns="" val="192247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fsluitende dia">
    <p:spTree>
      <p:nvGrpSpPr>
        <p:cNvPr id="1" name=""/>
        <p:cNvGrpSpPr/>
        <p:nvPr/>
      </p:nvGrpSpPr>
      <p:grpSpPr>
        <a:xfrm>
          <a:off x="0" y="0"/>
          <a:ext cx="0" cy="0"/>
          <a:chOff x="0" y="0"/>
          <a:chExt cx="0" cy="0"/>
        </a:xfrm>
      </p:grpSpPr>
      <p:sp>
        <p:nvSpPr>
          <p:cNvPr id="7" name="Rechthoek 6"/>
          <p:cNvSpPr/>
          <p:nvPr/>
        </p:nvSpPr>
        <p:spPr>
          <a:xfrm>
            <a:off x="359480" y="6183340"/>
            <a:ext cx="8263020" cy="4993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50000" y="5940000"/>
            <a:ext cx="648000" cy="929244"/>
          </a:xfrm>
          <a:prstGeom prst="rect">
            <a:avLst/>
          </a:prstGeom>
        </p:spPr>
      </p:pic>
      <p:sp>
        <p:nvSpPr>
          <p:cNvPr id="3" name="Titel 2"/>
          <p:cNvSpPr>
            <a:spLocks noGrp="1"/>
          </p:cNvSpPr>
          <p:nvPr>
            <p:ph type="title"/>
          </p:nvPr>
        </p:nvSpPr>
        <p:spPr/>
        <p:txBody>
          <a:bodyPr/>
          <a:lstStyle/>
          <a:p>
            <a:r>
              <a:rPr lang="en-US" smtClean="0"/>
              <a:t>Click to edit Master title style</a:t>
            </a:r>
            <a:endParaRPr lang="nl-NL" dirty="0"/>
          </a:p>
        </p:txBody>
      </p:sp>
      <p:sp>
        <p:nvSpPr>
          <p:cNvPr id="5" name="Rechthoek 6"/>
          <p:cNvSpPr/>
          <p:nvPr userDrawn="1"/>
        </p:nvSpPr>
        <p:spPr>
          <a:xfrm>
            <a:off x="359480" y="6183340"/>
            <a:ext cx="8263020" cy="4993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650000" y="5940000"/>
            <a:ext cx="648000" cy="929244"/>
          </a:xfrm>
          <a:prstGeom prst="rect">
            <a:avLst/>
          </a:prstGeom>
        </p:spPr>
      </p:pic>
    </p:spTree>
    <p:extLst>
      <p:ext uri="{BB962C8B-B14F-4D97-AF65-F5344CB8AC3E}">
        <p14:creationId xmlns:p14="http://schemas.microsoft.com/office/powerpoint/2010/main" xmlns="" val="224155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Beelddia met titel">
    <p:spTree>
      <p:nvGrpSpPr>
        <p:cNvPr id="1" name=""/>
        <p:cNvGrpSpPr/>
        <p:nvPr/>
      </p:nvGrpSpPr>
      <p:grpSpPr>
        <a:xfrm>
          <a:off x="0" y="0"/>
          <a:ext cx="0" cy="0"/>
          <a:chOff x="0" y="0"/>
          <a:chExt cx="0" cy="0"/>
        </a:xfrm>
      </p:grpSpPr>
      <p:sp>
        <p:nvSpPr>
          <p:cNvPr id="9" name="Titel 1"/>
          <p:cNvSpPr>
            <a:spLocks noGrp="1"/>
          </p:cNvSpPr>
          <p:nvPr>
            <p:ph type="title"/>
          </p:nvPr>
        </p:nvSpPr>
        <p:spPr>
          <a:xfrm>
            <a:off x="522288" y="1004888"/>
            <a:ext cx="8099425" cy="533400"/>
          </a:xfrm>
        </p:spPr>
        <p:txBody>
          <a:bodyPr/>
          <a:lstStyle/>
          <a:p>
            <a:r>
              <a:rPr lang="nl-NL" smtClean="0"/>
              <a:t>Klik om de stijl te bewerken</a:t>
            </a:r>
            <a:endParaRPr lang="nl-NL" dirty="0"/>
          </a:p>
        </p:txBody>
      </p:sp>
      <p:sp>
        <p:nvSpPr>
          <p:cNvPr id="10" name="Tijdelijke aanduiding voor inhoud 2"/>
          <p:cNvSpPr>
            <a:spLocks noGrp="1"/>
          </p:cNvSpPr>
          <p:nvPr>
            <p:ph idx="1"/>
          </p:nvPr>
        </p:nvSpPr>
        <p:spPr>
          <a:xfrm>
            <a:off x="522288" y="1814513"/>
            <a:ext cx="8099425" cy="412591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Tree>
    <p:extLst>
      <p:ext uri="{BB962C8B-B14F-4D97-AF65-F5344CB8AC3E}">
        <p14:creationId xmlns:p14="http://schemas.microsoft.com/office/powerpoint/2010/main" xmlns="" val="347330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Beelddia met titel">
    <p:spTree>
      <p:nvGrpSpPr>
        <p:cNvPr id="1" name=""/>
        <p:cNvGrpSpPr/>
        <p:nvPr/>
      </p:nvGrpSpPr>
      <p:grpSpPr>
        <a:xfrm>
          <a:off x="0" y="0"/>
          <a:ext cx="0" cy="0"/>
          <a:chOff x="0" y="0"/>
          <a:chExt cx="0" cy="0"/>
        </a:xfrm>
      </p:grpSpPr>
      <p:sp>
        <p:nvSpPr>
          <p:cNvPr id="9" name="Titel 1"/>
          <p:cNvSpPr>
            <a:spLocks noGrp="1"/>
          </p:cNvSpPr>
          <p:nvPr>
            <p:ph type="title"/>
          </p:nvPr>
        </p:nvSpPr>
        <p:spPr>
          <a:xfrm>
            <a:off x="522288" y="1004888"/>
            <a:ext cx="8099425" cy="533400"/>
          </a:xfrm>
        </p:spPr>
        <p:txBody>
          <a:bodyPr/>
          <a:lstStyle/>
          <a:p>
            <a:r>
              <a:rPr lang="nl-NL" smtClean="0"/>
              <a:t>Klik om de stijl te bewerken</a:t>
            </a:r>
            <a:endParaRPr lang="nl-NL" dirty="0"/>
          </a:p>
        </p:txBody>
      </p:sp>
      <p:sp>
        <p:nvSpPr>
          <p:cNvPr id="10" name="Tijdelijke aanduiding voor inhoud 2"/>
          <p:cNvSpPr>
            <a:spLocks noGrp="1"/>
          </p:cNvSpPr>
          <p:nvPr>
            <p:ph idx="1"/>
          </p:nvPr>
        </p:nvSpPr>
        <p:spPr>
          <a:xfrm>
            <a:off x="522288" y="1814513"/>
            <a:ext cx="8099425" cy="412591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Tree>
    <p:extLst>
      <p:ext uri="{BB962C8B-B14F-4D97-AF65-F5344CB8AC3E}">
        <p14:creationId xmlns:p14="http://schemas.microsoft.com/office/powerpoint/2010/main" xmlns="" val="347330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userDrawn="1"/>
        </p:nvSpPr>
        <p:spPr>
          <a:xfrm>
            <a:off x="521500" y="594000"/>
            <a:ext cx="8100000" cy="4212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846000" y="1003462"/>
            <a:ext cx="7452000" cy="533400"/>
          </a:xfrm>
        </p:spPr>
        <p:txBody>
          <a:bodyPr/>
          <a:lstStyle>
            <a:lvl1pPr>
              <a:defRPr>
                <a:solidFill>
                  <a:schemeClr val="bg2"/>
                </a:solidFill>
              </a:defRPr>
            </a:lvl1pPr>
          </a:lstStyle>
          <a:p>
            <a:r>
              <a:rPr lang="en-US" smtClean="0"/>
              <a:t>Click to edit Master title style</a:t>
            </a:r>
            <a:endParaRPr lang="nl-NL" dirty="0"/>
          </a:p>
        </p:txBody>
      </p:sp>
      <p:sp>
        <p:nvSpPr>
          <p:cNvPr id="3" name="Ondertitel 2"/>
          <p:cNvSpPr>
            <a:spLocks noGrp="1"/>
          </p:cNvSpPr>
          <p:nvPr>
            <p:ph type="subTitle" idx="1"/>
          </p:nvPr>
        </p:nvSpPr>
        <p:spPr>
          <a:xfrm>
            <a:off x="845540" y="1650209"/>
            <a:ext cx="7452000" cy="533400"/>
          </a:xfrm>
        </p:spPr>
        <p:txBody>
          <a:bodyPr>
            <a:noAutofit/>
          </a:bodyPr>
          <a:lstStyle>
            <a:lvl1pPr marL="0" indent="0" algn="l">
              <a:lnSpc>
                <a:spcPts val="4200"/>
              </a:lnSpc>
              <a:buNone/>
              <a:defRPr sz="4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sp>
        <p:nvSpPr>
          <p:cNvPr id="11" name="Rechthoek 10"/>
          <p:cNvSpPr/>
          <p:nvPr userDrawn="1"/>
        </p:nvSpPr>
        <p:spPr>
          <a:xfrm>
            <a:off x="521500" y="5292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846000" y="4078255"/>
            <a:ext cx="5346157" cy="635000"/>
          </a:xfrm>
        </p:spPr>
        <p:txBody>
          <a:bodyPr/>
          <a:lstStyle>
            <a:lvl1pPr marL="0" indent="0" algn="l">
              <a:buNone/>
              <a:defRPr>
                <a:solidFill>
                  <a:schemeClr val="bg2"/>
                </a:solidFill>
              </a:defRPr>
            </a:lvl1pPr>
          </a:lstStyle>
          <a:p>
            <a:pPr lvl="0"/>
            <a:r>
              <a:rPr lang="en-US" smtClean="0"/>
              <a:t>Click to edit Master text styles</a:t>
            </a:r>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868000" y="6264000"/>
            <a:ext cx="2426807" cy="302400"/>
          </a:xfrm>
          <a:prstGeom prst="rect">
            <a:avLst/>
          </a:prstGeom>
        </p:spPr>
      </p:pic>
    </p:spTree>
    <p:extLst>
      <p:ext uri="{BB962C8B-B14F-4D97-AF65-F5344CB8AC3E}">
        <p14:creationId xmlns:p14="http://schemas.microsoft.com/office/powerpoint/2010/main" xmlns="" val="192247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dia 2">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846000" y="1003462"/>
            <a:ext cx="7452000" cy="533400"/>
          </a:xfrm>
        </p:spPr>
        <p:txBody>
          <a:bodyPr/>
          <a:lstStyle>
            <a:lvl1pPr>
              <a:defRPr>
                <a:solidFill>
                  <a:schemeClr val="tx2"/>
                </a:solidFill>
              </a:defRPr>
            </a:lvl1pPr>
          </a:lstStyle>
          <a:p>
            <a:r>
              <a:rPr lang="en-US" smtClean="0"/>
              <a:t>Click to edit Master title style</a:t>
            </a:r>
            <a:endParaRPr lang="nl-NL" dirty="0"/>
          </a:p>
        </p:txBody>
      </p:sp>
      <p:sp>
        <p:nvSpPr>
          <p:cNvPr id="3" name="Ondertitel 2"/>
          <p:cNvSpPr>
            <a:spLocks noGrp="1"/>
          </p:cNvSpPr>
          <p:nvPr>
            <p:ph type="subTitle" idx="1"/>
          </p:nvPr>
        </p:nvSpPr>
        <p:spPr>
          <a:xfrm>
            <a:off x="845540" y="1650209"/>
            <a:ext cx="7452000" cy="533400"/>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sp>
        <p:nvSpPr>
          <p:cNvPr id="11" name="Rechthoek 10"/>
          <p:cNvSpPr/>
          <p:nvPr userDrawn="1"/>
        </p:nvSpPr>
        <p:spPr>
          <a:xfrm>
            <a:off x="521500" y="5292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846000" y="4078255"/>
            <a:ext cx="5346157" cy="635000"/>
          </a:xfrm>
        </p:spPr>
        <p:txBody>
          <a:bodyPr/>
          <a:lstStyle>
            <a:lvl1pPr marL="0" indent="0" algn="l">
              <a:buNone/>
              <a:defRPr>
                <a:solidFill>
                  <a:schemeClr val="tx2"/>
                </a:solidFill>
              </a:defRPr>
            </a:lvl1pPr>
          </a:lstStyle>
          <a:p>
            <a:pPr lvl="0"/>
            <a:r>
              <a:rPr lang="en-US" smtClean="0"/>
              <a:t>Click to edit Master text styles</a:t>
            </a:r>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868000" y="6264000"/>
            <a:ext cx="2426807" cy="302400"/>
          </a:xfrm>
          <a:prstGeom prst="rect">
            <a:avLst/>
          </a:prstGeom>
        </p:spPr>
      </p:pic>
      <p:sp>
        <p:nvSpPr>
          <p:cNvPr id="9" name="Rechthoek 8"/>
          <p:cNvSpPr/>
          <p:nvPr userDrawn="1"/>
        </p:nvSpPr>
        <p:spPr>
          <a:xfrm>
            <a:off x="522000" y="594000"/>
            <a:ext cx="8100000" cy="5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xmlns="" val="845441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oofdstuk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dirty="0"/>
          </a:p>
        </p:txBody>
      </p:sp>
      <p:sp>
        <p:nvSpPr>
          <p:cNvPr id="3" name="Tijdelijke aanduiding voor datum 2"/>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dirty="0"/>
          </a:p>
        </p:txBody>
      </p:sp>
      <p:sp>
        <p:nvSpPr>
          <p:cNvPr id="4" name="Tijdelijke aanduiding voor voettekst 3"/>
          <p:cNvSpPr>
            <a:spLocks noGrp="1"/>
          </p:cNvSpPr>
          <p:nvPr>
            <p:ph type="ftr" sz="quarter" idx="11"/>
          </p:nvPr>
        </p:nvSpPr>
        <p:spPr/>
        <p:txBody>
          <a:bodyPr/>
          <a:lstStyle/>
          <a:p>
            <a:r>
              <a:rPr lang="nl-NL" smtClean="0"/>
              <a:t>&lt;Titel van de presentatie&gt;</a:t>
            </a:r>
            <a:endParaRPr lang="nl-NL" dirty="0"/>
          </a:p>
        </p:txBody>
      </p:sp>
      <p:sp>
        <p:nvSpPr>
          <p:cNvPr id="5" name="Tijdelijke aanduiding voor dianummer 4"/>
          <p:cNvSpPr>
            <a:spLocks noGrp="1"/>
          </p:cNvSpPr>
          <p:nvPr>
            <p:ph type="sldNum" sz="quarter" idx="12"/>
          </p:nvPr>
        </p:nvSpPr>
        <p:spPr/>
        <p:txBody>
          <a:bodyPr/>
          <a:lstStyle/>
          <a:p>
            <a:r>
              <a:rPr lang="nl-NL" smtClean="0"/>
              <a:t>Pagina </a:t>
            </a:r>
            <a:fld id="{7FC9B413-936F-403B-BC98-20250EBFF374}" type="slidenum">
              <a:rPr lang="nl-NL" smtClean="0"/>
              <a:pPr/>
              <a:t>‹#›</a:t>
            </a:fld>
            <a:endParaRPr lang="nl-NL" dirty="0"/>
          </a:p>
        </p:txBody>
      </p:sp>
      <p:sp>
        <p:nvSpPr>
          <p:cNvPr id="6" name="Ondertitel 2"/>
          <p:cNvSpPr>
            <a:spLocks noGrp="1"/>
          </p:cNvSpPr>
          <p:nvPr>
            <p:ph type="subTitle" idx="1"/>
          </p:nvPr>
        </p:nvSpPr>
        <p:spPr>
          <a:xfrm>
            <a:off x="522000" y="1650209"/>
            <a:ext cx="8100000" cy="533400"/>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spTree>
    <p:extLst>
      <p:ext uri="{BB962C8B-B14F-4D97-AF65-F5344CB8AC3E}">
        <p14:creationId xmlns:p14="http://schemas.microsoft.com/office/powerpoint/2010/main" xmlns="" val="808550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kstdia met grafiek">
    <p:spTree>
      <p:nvGrpSpPr>
        <p:cNvPr id="1" name=""/>
        <p:cNvGrpSpPr/>
        <p:nvPr/>
      </p:nvGrpSpPr>
      <p:grpSpPr>
        <a:xfrm>
          <a:off x="0" y="0"/>
          <a:ext cx="0" cy="0"/>
          <a:chOff x="0" y="0"/>
          <a:chExt cx="0" cy="0"/>
        </a:xfrm>
      </p:grpSpPr>
      <p:sp>
        <p:nvSpPr>
          <p:cNvPr id="2" name="Titel 1"/>
          <p:cNvSpPr>
            <a:spLocks noGrp="1"/>
          </p:cNvSpPr>
          <p:nvPr>
            <p:ph type="title"/>
          </p:nvPr>
        </p:nvSpPr>
        <p:spPr>
          <a:xfrm>
            <a:off x="522000" y="1004344"/>
            <a:ext cx="8100000" cy="533400"/>
          </a:xfrm>
        </p:spPr>
        <p:txBody>
          <a:bodyPr/>
          <a:lstStyle/>
          <a:p>
            <a:r>
              <a:rPr lang="en-US" smtClean="0"/>
              <a:t>Click to edit Master title style</a:t>
            </a:r>
            <a:endParaRPr lang="nl-NL" dirty="0"/>
          </a:p>
        </p:txBody>
      </p:sp>
      <p:sp>
        <p:nvSpPr>
          <p:cNvPr id="5" name="Tijdelijke aanduiding voor datum 4"/>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a:p>
        </p:txBody>
      </p:sp>
      <p:sp>
        <p:nvSpPr>
          <p:cNvPr id="6" name="Tijdelijke aanduiding voor voettekst 5"/>
          <p:cNvSpPr>
            <a:spLocks noGrp="1"/>
          </p:cNvSpPr>
          <p:nvPr>
            <p:ph type="ftr" sz="quarter" idx="11"/>
          </p:nvPr>
        </p:nvSpPr>
        <p:spPr/>
        <p:txBody>
          <a:bodyPr/>
          <a:lstStyle/>
          <a:p>
            <a:r>
              <a:rPr lang="nl-NL" smtClean="0"/>
              <a:t>&lt;Titel van de presentatie&gt;</a:t>
            </a:r>
            <a:endParaRPr lang="nl-NL"/>
          </a:p>
        </p:txBody>
      </p:sp>
      <p:sp>
        <p:nvSpPr>
          <p:cNvPr id="9" name="Tijdelijke aanduiding voor grafiek 8"/>
          <p:cNvSpPr>
            <a:spLocks noGrp="1"/>
          </p:cNvSpPr>
          <p:nvPr>
            <p:ph type="chart" sz="quarter" idx="13"/>
          </p:nvPr>
        </p:nvSpPr>
        <p:spPr>
          <a:xfrm>
            <a:off x="4647600" y="1652400"/>
            <a:ext cx="3974900" cy="4125600"/>
          </a:xfrm>
        </p:spPr>
        <p:txBody>
          <a:bodyPr/>
          <a:lstStyle>
            <a:lvl1pPr marL="0" indent="0">
              <a:buNone/>
              <a:defRPr/>
            </a:lvl1pPr>
          </a:lstStyle>
          <a:p>
            <a:r>
              <a:rPr lang="en-US" smtClean="0"/>
              <a:t>Click icon to add chart</a:t>
            </a:r>
            <a:endParaRPr lang="nl-NL" dirty="0"/>
          </a:p>
        </p:txBody>
      </p:sp>
      <p:sp>
        <p:nvSpPr>
          <p:cNvPr id="11" name="Tijdelijke aanduiding voor tekst 10"/>
          <p:cNvSpPr>
            <a:spLocks noGrp="1"/>
          </p:cNvSpPr>
          <p:nvPr>
            <p:ph type="body" sz="quarter" idx="14"/>
          </p:nvPr>
        </p:nvSpPr>
        <p:spPr>
          <a:xfrm>
            <a:off x="522288" y="1652001"/>
            <a:ext cx="4039200" cy="4124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5"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Tree>
    <p:extLst>
      <p:ext uri="{BB962C8B-B14F-4D97-AF65-F5344CB8AC3E}">
        <p14:creationId xmlns:p14="http://schemas.microsoft.com/office/powerpoint/2010/main" xmlns="" val="3101451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kstdia met beeld">
    <p:spTree>
      <p:nvGrpSpPr>
        <p:cNvPr id="1" name=""/>
        <p:cNvGrpSpPr/>
        <p:nvPr/>
      </p:nvGrpSpPr>
      <p:grpSpPr>
        <a:xfrm>
          <a:off x="0" y="0"/>
          <a:ext cx="0" cy="0"/>
          <a:chOff x="0" y="0"/>
          <a:chExt cx="0" cy="0"/>
        </a:xfrm>
      </p:grpSpPr>
      <p:sp>
        <p:nvSpPr>
          <p:cNvPr id="2" name="Titel 1"/>
          <p:cNvSpPr>
            <a:spLocks noGrp="1"/>
          </p:cNvSpPr>
          <p:nvPr>
            <p:ph type="title"/>
          </p:nvPr>
        </p:nvSpPr>
        <p:spPr>
          <a:xfrm>
            <a:off x="522000" y="1004344"/>
            <a:ext cx="8100000" cy="533400"/>
          </a:xfrm>
        </p:spPr>
        <p:txBody>
          <a:bodyPr/>
          <a:lstStyle/>
          <a:p>
            <a:r>
              <a:rPr lang="en-US" smtClean="0"/>
              <a:t>Click to edit Master title style</a:t>
            </a:r>
            <a:endParaRPr lang="nl-NL" dirty="0"/>
          </a:p>
        </p:txBody>
      </p:sp>
      <p:sp>
        <p:nvSpPr>
          <p:cNvPr id="5" name="Tijdelijke aanduiding voor datum 4"/>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a:p>
        </p:txBody>
      </p:sp>
      <p:sp>
        <p:nvSpPr>
          <p:cNvPr id="6" name="Tijdelijke aanduiding voor voettekst 5"/>
          <p:cNvSpPr>
            <a:spLocks noGrp="1"/>
          </p:cNvSpPr>
          <p:nvPr>
            <p:ph type="ftr" sz="quarter" idx="11"/>
          </p:nvPr>
        </p:nvSpPr>
        <p:spPr/>
        <p:txBody>
          <a:bodyPr/>
          <a:lstStyle/>
          <a:p>
            <a:r>
              <a:rPr lang="nl-NL" smtClean="0"/>
              <a:t>&lt;Titel van de presentatie&gt;</a:t>
            </a:r>
            <a:endParaRPr lang="nl-NL"/>
          </a:p>
        </p:txBody>
      </p:sp>
      <p:sp>
        <p:nvSpPr>
          <p:cNvPr id="11" name="Tijdelijke aanduiding voor tekst 10"/>
          <p:cNvSpPr>
            <a:spLocks noGrp="1"/>
          </p:cNvSpPr>
          <p:nvPr>
            <p:ph type="body" sz="quarter" idx="14"/>
          </p:nvPr>
        </p:nvSpPr>
        <p:spPr>
          <a:xfrm>
            <a:off x="522288" y="1652400"/>
            <a:ext cx="4039200" cy="412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afbeelding 3"/>
          <p:cNvSpPr>
            <a:spLocks noGrp="1"/>
          </p:cNvSpPr>
          <p:nvPr>
            <p:ph type="pic" sz="quarter" idx="15"/>
          </p:nvPr>
        </p:nvSpPr>
        <p:spPr>
          <a:xfrm>
            <a:off x="4647600" y="1652400"/>
            <a:ext cx="3974900" cy="4125600"/>
          </a:xfrm>
        </p:spPr>
        <p:txBody>
          <a:bodyPr/>
          <a:lstStyle>
            <a:lvl1pPr marL="0" indent="0">
              <a:buNone/>
              <a:defRPr/>
            </a:lvl1pPr>
          </a:lstStyle>
          <a:p>
            <a:r>
              <a:rPr lang="en-US" smtClean="0"/>
              <a:t>Click icon to add picture</a:t>
            </a:r>
            <a:endParaRPr lang="nl-NL" dirty="0"/>
          </a:p>
        </p:txBody>
      </p:sp>
      <p:sp>
        <p:nvSpPr>
          <p:cNvPr id="10"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Tree>
    <p:extLst>
      <p:ext uri="{BB962C8B-B14F-4D97-AF65-F5344CB8AC3E}">
        <p14:creationId xmlns:p14="http://schemas.microsoft.com/office/powerpoint/2010/main" xmlns="" val="1457219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Beelddia met titel">
    <p:spTree>
      <p:nvGrpSpPr>
        <p:cNvPr id="1" name=""/>
        <p:cNvGrpSpPr/>
        <p:nvPr/>
      </p:nvGrpSpPr>
      <p:grpSpPr>
        <a:xfrm>
          <a:off x="0" y="0"/>
          <a:ext cx="0" cy="0"/>
          <a:chOff x="0" y="0"/>
          <a:chExt cx="0" cy="0"/>
        </a:xfrm>
      </p:grpSpPr>
      <p:sp>
        <p:nvSpPr>
          <p:cNvPr id="2" name="Titel 1"/>
          <p:cNvSpPr>
            <a:spLocks noGrp="1"/>
          </p:cNvSpPr>
          <p:nvPr>
            <p:ph type="title"/>
          </p:nvPr>
        </p:nvSpPr>
        <p:spPr>
          <a:xfrm>
            <a:off x="522000" y="1004344"/>
            <a:ext cx="8100000" cy="533400"/>
          </a:xfrm>
        </p:spPr>
        <p:txBody>
          <a:bodyPr/>
          <a:lstStyle/>
          <a:p>
            <a:r>
              <a:rPr lang="en-US" smtClean="0"/>
              <a:t>Click to edit Master title style</a:t>
            </a:r>
            <a:endParaRPr lang="nl-NL" dirty="0"/>
          </a:p>
        </p:txBody>
      </p:sp>
      <p:sp>
        <p:nvSpPr>
          <p:cNvPr id="5" name="Tijdelijke aanduiding voor datum 4"/>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a:p>
        </p:txBody>
      </p:sp>
      <p:sp>
        <p:nvSpPr>
          <p:cNvPr id="6" name="Tijdelijke aanduiding voor voettekst 5"/>
          <p:cNvSpPr>
            <a:spLocks noGrp="1"/>
          </p:cNvSpPr>
          <p:nvPr>
            <p:ph type="ftr" sz="quarter" idx="11"/>
          </p:nvPr>
        </p:nvSpPr>
        <p:spPr/>
        <p:txBody>
          <a:bodyPr/>
          <a:lstStyle/>
          <a:p>
            <a:r>
              <a:rPr lang="nl-NL" smtClean="0"/>
              <a:t>&lt;Titel van de presentatie&gt;</a:t>
            </a:r>
            <a:endParaRPr lang="nl-NL"/>
          </a:p>
        </p:txBody>
      </p:sp>
      <p:sp>
        <p:nvSpPr>
          <p:cNvPr id="4" name="Tijdelijke aanduiding voor afbeelding 3"/>
          <p:cNvSpPr>
            <a:spLocks noGrp="1"/>
          </p:cNvSpPr>
          <p:nvPr>
            <p:ph type="pic" sz="quarter" idx="15"/>
          </p:nvPr>
        </p:nvSpPr>
        <p:spPr>
          <a:xfrm>
            <a:off x="521500" y="1652400"/>
            <a:ext cx="8101000" cy="4125600"/>
          </a:xfrm>
        </p:spPr>
        <p:txBody>
          <a:bodyPr/>
          <a:lstStyle>
            <a:lvl1pPr marL="0" indent="0">
              <a:buNone/>
              <a:defRPr/>
            </a:lvl1pPr>
          </a:lstStyle>
          <a:p>
            <a:r>
              <a:rPr lang="en-US" smtClean="0"/>
              <a:t>Click icon to add picture</a:t>
            </a:r>
            <a:endParaRPr lang="nl-NL" dirty="0"/>
          </a:p>
        </p:txBody>
      </p:sp>
      <p:sp>
        <p:nvSpPr>
          <p:cNvPr id="8"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Tree>
    <p:extLst>
      <p:ext uri="{BB962C8B-B14F-4D97-AF65-F5344CB8AC3E}">
        <p14:creationId xmlns:p14="http://schemas.microsoft.com/office/powerpoint/2010/main" xmlns="" val="347330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eelddia zonder titel">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a:p>
        </p:txBody>
      </p:sp>
      <p:sp>
        <p:nvSpPr>
          <p:cNvPr id="6" name="Tijdelijke aanduiding voor voettekst 5"/>
          <p:cNvSpPr>
            <a:spLocks noGrp="1"/>
          </p:cNvSpPr>
          <p:nvPr>
            <p:ph type="ftr" sz="quarter" idx="11"/>
          </p:nvPr>
        </p:nvSpPr>
        <p:spPr/>
        <p:txBody>
          <a:bodyPr/>
          <a:lstStyle/>
          <a:p>
            <a:r>
              <a:rPr lang="nl-NL" smtClean="0"/>
              <a:t>&lt;Titel van de presentatie&gt;</a:t>
            </a:r>
            <a:endParaRPr lang="nl-NL"/>
          </a:p>
        </p:txBody>
      </p:sp>
      <p:sp>
        <p:nvSpPr>
          <p:cNvPr id="4" name="Tijdelijke aanduiding voor afbeelding 3"/>
          <p:cNvSpPr>
            <a:spLocks noGrp="1"/>
          </p:cNvSpPr>
          <p:nvPr>
            <p:ph type="pic" sz="quarter" idx="15"/>
          </p:nvPr>
        </p:nvSpPr>
        <p:spPr>
          <a:xfrm>
            <a:off x="521500" y="592931"/>
            <a:ext cx="8101000" cy="5185069"/>
          </a:xfrm>
          <a:solidFill>
            <a:schemeClr val="bg1"/>
          </a:solidFill>
        </p:spPr>
        <p:txBody>
          <a:bodyPr/>
          <a:lstStyle>
            <a:lvl1pPr marL="0" indent="0">
              <a:buNone/>
              <a:defRPr/>
            </a:lvl1pPr>
          </a:lstStyle>
          <a:p>
            <a:r>
              <a:rPr lang="en-US" smtClean="0"/>
              <a:t>Click icon to add picture</a:t>
            </a:r>
            <a:endParaRPr lang="nl-NL" dirty="0"/>
          </a:p>
        </p:txBody>
      </p:sp>
      <p:sp>
        <p:nvSpPr>
          <p:cNvPr id="8"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Tree>
    <p:extLst>
      <p:ext uri="{BB962C8B-B14F-4D97-AF65-F5344CB8AC3E}">
        <p14:creationId xmlns:p14="http://schemas.microsoft.com/office/powerpoint/2010/main" xmlns="" val="369585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dia 2">
    <p:spTree>
      <p:nvGrpSpPr>
        <p:cNvPr id="1" name=""/>
        <p:cNvGrpSpPr/>
        <p:nvPr/>
      </p:nvGrpSpPr>
      <p:grpSpPr>
        <a:xfrm>
          <a:off x="0" y="0"/>
          <a:ext cx="0" cy="0"/>
          <a:chOff x="0" y="0"/>
          <a:chExt cx="0" cy="0"/>
        </a:xfrm>
      </p:grpSpPr>
      <p:sp>
        <p:nvSpPr>
          <p:cNvPr id="7" name="Rechthoek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846000" y="1003462"/>
            <a:ext cx="7452000" cy="533400"/>
          </a:xfrm>
        </p:spPr>
        <p:txBody>
          <a:bodyPr/>
          <a:lstStyle>
            <a:lvl1pPr>
              <a:defRPr>
                <a:solidFill>
                  <a:schemeClr val="tx2"/>
                </a:solidFill>
              </a:defRPr>
            </a:lvl1pPr>
          </a:lstStyle>
          <a:p>
            <a:r>
              <a:rPr lang="en-US" smtClean="0"/>
              <a:t>Click to edit Master title style</a:t>
            </a:r>
            <a:endParaRPr lang="nl-NL" dirty="0"/>
          </a:p>
        </p:txBody>
      </p:sp>
      <p:sp>
        <p:nvSpPr>
          <p:cNvPr id="3" name="Ondertitel 2"/>
          <p:cNvSpPr>
            <a:spLocks noGrp="1"/>
          </p:cNvSpPr>
          <p:nvPr>
            <p:ph type="subTitle" idx="1"/>
          </p:nvPr>
        </p:nvSpPr>
        <p:spPr>
          <a:xfrm>
            <a:off x="845540" y="1650209"/>
            <a:ext cx="7452000" cy="533400"/>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sp>
        <p:nvSpPr>
          <p:cNvPr id="11" name="Rechthoek 10"/>
          <p:cNvSpPr/>
          <p:nvPr/>
        </p:nvSpPr>
        <p:spPr>
          <a:xfrm>
            <a:off x="521500" y="5292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846000" y="4078255"/>
            <a:ext cx="5346157" cy="635000"/>
          </a:xfrm>
        </p:spPr>
        <p:txBody>
          <a:bodyPr/>
          <a:lstStyle>
            <a:lvl1pPr marL="0" indent="0" algn="l">
              <a:buNone/>
              <a:defRPr>
                <a:solidFill>
                  <a:schemeClr val="tx2"/>
                </a:solidFill>
              </a:defRPr>
            </a:lvl1pPr>
          </a:lstStyle>
          <a:p>
            <a:pPr lvl="0"/>
            <a:r>
              <a:rPr lang="en-US" smtClean="0"/>
              <a:t>Click to edit Master text styles</a:t>
            </a:r>
          </a:p>
        </p:txBody>
      </p:sp>
      <p:pic>
        <p:nvPicPr>
          <p:cNvPr id="17" name="Afbeelding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868000" y="6264000"/>
            <a:ext cx="2426807" cy="302400"/>
          </a:xfrm>
          <a:prstGeom prst="rect">
            <a:avLst/>
          </a:prstGeom>
        </p:spPr>
      </p:pic>
      <p:sp>
        <p:nvSpPr>
          <p:cNvPr id="9" name="Rechthoek 8"/>
          <p:cNvSpPr/>
          <p:nvPr/>
        </p:nvSpPr>
        <p:spPr>
          <a:xfrm>
            <a:off x="522000" y="594000"/>
            <a:ext cx="8100000" cy="5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10"/>
          <p:cNvSpPr/>
          <p:nvPr userDrawn="1"/>
        </p:nvSpPr>
        <p:spPr>
          <a:xfrm>
            <a:off x="521500" y="5292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3" name="Afbeelding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868000" y="6264000"/>
            <a:ext cx="2426807" cy="302400"/>
          </a:xfrm>
          <a:prstGeom prst="rect">
            <a:avLst/>
          </a:prstGeom>
        </p:spPr>
      </p:pic>
      <p:sp>
        <p:nvSpPr>
          <p:cNvPr id="15" name="Rechthoek 8"/>
          <p:cNvSpPr/>
          <p:nvPr userDrawn="1"/>
        </p:nvSpPr>
        <p:spPr>
          <a:xfrm>
            <a:off x="522000" y="594000"/>
            <a:ext cx="8100000" cy="5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xmlns="" val="845441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eelddia">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0" y="0"/>
            <a:ext cx="9144000" cy="6857999"/>
          </a:xfrm>
          <a:solidFill>
            <a:schemeClr val="bg1"/>
          </a:solidFill>
        </p:spPr>
        <p:txBody>
          <a:bodyPr/>
          <a:lstStyle>
            <a:lvl1pPr marL="0" indent="0">
              <a:buNone/>
              <a:defRPr/>
            </a:lvl1pPr>
          </a:lstStyle>
          <a:p>
            <a:r>
              <a:rPr lang="en-US" smtClean="0"/>
              <a:t>Click icon to add picture</a:t>
            </a:r>
            <a:endParaRPr lang="nl-NL" dirty="0"/>
          </a:p>
        </p:txBody>
      </p:sp>
      <p:grpSp>
        <p:nvGrpSpPr>
          <p:cNvPr id="25" name="Groep 24"/>
          <p:cNvGrpSpPr/>
          <p:nvPr userDrawn="1"/>
        </p:nvGrpSpPr>
        <p:grpSpPr>
          <a:xfrm>
            <a:off x="5867400" y="6264275"/>
            <a:ext cx="2427288" cy="301626"/>
            <a:chOff x="5867400" y="6264275"/>
            <a:chExt cx="2427288" cy="301626"/>
          </a:xfrm>
        </p:grpSpPr>
        <p:sp>
          <p:nvSpPr>
            <p:cNvPr id="15" name="Freeform 10"/>
            <p:cNvSpPr>
              <a:spLocks noEditPoints="1"/>
            </p:cNvSpPr>
            <p:nvPr userDrawn="1"/>
          </p:nvSpPr>
          <p:spPr bwMode="auto">
            <a:xfrm>
              <a:off x="5867400" y="6264275"/>
              <a:ext cx="258763" cy="295275"/>
            </a:xfrm>
            <a:custGeom>
              <a:avLst/>
              <a:gdLst>
                <a:gd name="T0" fmla="*/ 389 w 407"/>
                <a:gd name="T1" fmla="*/ 424 h 463"/>
                <a:gd name="T2" fmla="*/ 352 w 407"/>
                <a:gd name="T3" fmla="*/ 397 h 463"/>
                <a:gd name="T4" fmla="*/ 248 w 407"/>
                <a:gd name="T5" fmla="*/ 229 h 463"/>
                <a:gd name="T6" fmla="*/ 346 w 407"/>
                <a:gd name="T7" fmla="*/ 108 h 463"/>
                <a:gd name="T8" fmla="*/ 185 w 407"/>
                <a:gd name="T9" fmla="*/ 0 h 463"/>
                <a:gd name="T10" fmla="*/ 8 w 407"/>
                <a:gd name="T11" fmla="*/ 0 h 463"/>
                <a:gd name="T12" fmla="*/ 0 w 407"/>
                <a:gd name="T13" fmla="*/ 11 h 463"/>
                <a:gd name="T14" fmla="*/ 0 w 407"/>
                <a:gd name="T15" fmla="*/ 24 h 463"/>
                <a:gd name="T16" fmla="*/ 17 w 407"/>
                <a:gd name="T17" fmla="*/ 39 h 463"/>
                <a:gd name="T18" fmla="*/ 46 w 407"/>
                <a:gd name="T19" fmla="*/ 47 h 463"/>
                <a:gd name="T20" fmla="*/ 46 w 407"/>
                <a:gd name="T21" fmla="*/ 417 h 463"/>
                <a:gd name="T22" fmla="*/ 17 w 407"/>
                <a:gd name="T23" fmla="*/ 424 h 463"/>
                <a:gd name="T24" fmla="*/ 0 w 407"/>
                <a:gd name="T25" fmla="*/ 440 h 463"/>
                <a:gd name="T26" fmla="*/ 0 w 407"/>
                <a:gd name="T27" fmla="*/ 453 h 463"/>
                <a:gd name="T28" fmla="*/ 8 w 407"/>
                <a:gd name="T29" fmla="*/ 463 h 463"/>
                <a:gd name="T30" fmla="*/ 167 w 407"/>
                <a:gd name="T31" fmla="*/ 463 h 463"/>
                <a:gd name="T32" fmla="*/ 176 w 407"/>
                <a:gd name="T33" fmla="*/ 453 h 463"/>
                <a:gd name="T34" fmla="*/ 176 w 407"/>
                <a:gd name="T35" fmla="*/ 440 h 463"/>
                <a:gd name="T36" fmla="*/ 158 w 407"/>
                <a:gd name="T37" fmla="*/ 424 h 463"/>
                <a:gd name="T38" fmla="*/ 129 w 407"/>
                <a:gd name="T39" fmla="*/ 417 h 463"/>
                <a:gd name="T40" fmla="*/ 129 w 407"/>
                <a:gd name="T41" fmla="*/ 242 h 463"/>
                <a:gd name="T42" fmla="*/ 171 w 407"/>
                <a:gd name="T43" fmla="*/ 242 h 463"/>
                <a:gd name="T44" fmla="*/ 287 w 407"/>
                <a:gd name="T45" fmla="*/ 452 h 463"/>
                <a:gd name="T46" fmla="*/ 309 w 407"/>
                <a:gd name="T47" fmla="*/ 463 h 463"/>
                <a:gd name="T48" fmla="*/ 398 w 407"/>
                <a:gd name="T49" fmla="*/ 463 h 463"/>
                <a:gd name="T50" fmla="*/ 407 w 407"/>
                <a:gd name="T51" fmla="*/ 453 h 463"/>
                <a:gd name="T52" fmla="*/ 407 w 407"/>
                <a:gd name="T53" fmla="*/ 440 h 463"/>
                <a:gd name="T54" fmla="*/ 389 w 407"/>
                <a:gd name="T55" fmla="*/ 424 h 463"/>
                <a:gd name="T56" fmla="*/ 145 w 407"/>
                <a:gd name="T57" fmla="*/ 203 h 463"/>
                <a:gd name="T58" fmla="*/ 130 w 407"/>
                <a:gd name="T59" fmla="*/ 203 h 463"/>
                <a:gd name="T60" fmla="*/ 130 w 407"/>
                <a:gd name="T61" fmla="*/ 43 h 463"/>
                <a:gd name="T62" fmla="*/ 162 w 407"/>
                <a:gd name="T63" fmla="*/ 43 h 463"/>
                <a:gd name="T64" fmla="*/ 257 w 407"/>
                <a:gd name="T65" fmla="*/ 121 h 463"/>
                <a:gd name="T66" fmla="*/ 145 w 407"/>
                <a:gd name="T67" fmla="*/ 20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63">
                  <a:moveTo>
                    <a:pt x="389" y="424"/>
                  </a:moveTo>
                  <a:cubicBezTo>
                    <a:pt x="371" y="420"/>
                    <a:pt x="367" y="417"/>
                    <a:pt x="352" y="397"/>
                  </a:cubicBezTo>
                  <a:cubicBezTo>
                    <a:pt x="330" y="367"/>
                    <a:pt x="278" y="292"/>
                    <a:pt x="248" y="229"/>
                  </a:cubicBezTo>
                  <a:cubicBezTo>
                    <a:pt x="304" y="209"/>
                    <a:pt x="346" y="170"/>
                    <a:pt x="346" y="108"/>
                  </a:cubicBezTo>
                  <a:cubicBezTo>
                    <a:pt x="346" y="20"/>
                    <a:pt x="261" y="0"/>
                    <a:pt x="185" y="0"/>
                  </a:cubicBezTo>
                  <a:cubicBezTo>
                    <a:pt x="8" y="0"/>
                    <a:pt x="8" y="0"/>
                    <a:pt x="8" y="0"/>
                  </a:cubicBezTo>
                  <a:cubicBezTo>
                    <a:pt x="1" y="0"/>
                    <a:pt x="0" y="4"/>
                    <a:pt x="0" y="11"/>
                  </a:cubicBezTo>
                  <a:cubicBezTo>
                    <a:pt x="0" y="24"/>
                    <a:pt x="0" y="24"/>
                    <a:pt x="0" y="24"/>
                  </a:cubicBezTo>
                  <a:cubicBezTo>
                    <a:pt x="0" y="35"/>
                    <a:pt x="4" y="35"/>
                    <a:pt x="17" y="39"/>
                  </a:cubicBezTo>
                  <a:cubicBezTo>
                    <a:pt x="46" y="47"/>
                    <a:pt x="46" y="47"/>
                    <a:pt x="46" y="47"/>
                  </a:cubicBezTo>
                  <a:cubicBezTo>
                    <a:pt x="46" y="417"/>
                    <a:pt x="46" y="417"/>
                    <a:pt x="46" y="417"/>
                  </a:cubicBezTo>
                  <a:cubicBezTo>
                    <a:pt x="17" y="424"/>
                    <a:pt x="17" y="424"/>
                    <a:pt x="17" y="424"/>
                  </a:cubicBezTo>
                  <a:cubicBezTo>
                    <a:pt x="4" y="428"/>
                    <a:pt x="0" y="429"/>
                    <a:pt x="0" y="440"/>
                  </a:cubicBezTo>
                  <a:cubicBezTo>
                    <a:pt x="0" y="453"/>
                    <a:pt x="0" y="453"/>
                    <a:pt x="0" y="453"/>
                  </a:cubicBezTo>
                  <a:cubicBezTo>
                    <a:pt x="0" y="459"/>
                    <a:pt x="1" y="463"/>
                    <a:pt x="8" y="463"/>
                  </a:cubicBezTo>
                  <a:cubicBezTo>
                    <a:pt x="167" y="463"/>
                    <a:pt x="167" y="463"/>
                    <a:pt x="167" y="463"/>
                  </a:cubicBezTo>
                  <a:cubicBezTo>
                    <a:pt x="175" y="463"/>
                    <a:pt x="176" y="459"/>
                    <a:pt x="176" y="453"/>
                  </a:cubicBezTo>
                  <a:cubicBezTo>
                    <a:pt x="176" y="440"/>
                    <a:pt x="176" y="440"/>
                    <a:pt x="176" y="440"/>
                  </a:cubicBezTo>
                  <a:cubicBezTo>
                    <a:pt x="176" y="429"/>
                    <a:pt x="172" y="428"/>
                    <a:pt x="158" y="424"/>
                  </a:cubicBezTo>
                  <a:cubicBezTo>
                    <a:pt x="129" y="417"/>
                    <a:pt x="129" y="417"/>
                    <a:pt x="129" y="417"/>
                  </a:cubicBezTo>
                  <a:cubicBezTo>
                    <a:pt x="129" y="242"/>
                    <a:pt x="129" y="242"/>
                    <a:pt x="129" y="242"/>
                  </a:cubicBezTo>
                  <a:cubicBezTo>
                    <a:pt x="171" y="242"/>
                    <a:pt x="171" y="242"/>
                    <a:pt x="171" y="242"/>
                  </a:cubicBezTo>
                  <a:cubicBezTo>
                    <a:pt x="201" y="311"/>
                    <a:pt x="266" y="424"/>
                    <a:pt x="287" y="452"/>
                  </a:cubicBezTo>
                  <a:cubicBezTo>
                    <a:pt x="295" y="463"/>
                    <a:pt x="298" y="463"/>
                    <a:pt x="309" y="463"/>
                  </a:cubicBezTo>
                  <a:cubicBezTo>
                    <a:pt x="398" y="463"/>
                    <a:pt x="398" y="463"/>
                    <a:pt x="398" y="463"/>
                  </a:cubicBezTo>
                  <a:cubicBezTo>
                    <a:pt x="406" y="463"/>
                    <a:pt x="407" y="459"/>
                    <a:pt x="407" y="453"/>
                  </a:cubicBezTo>
                  <a:cubicBezTo>
                    <a:pt x="407" y="440"/>
                    <a:pt x="407" y="440"/>
                    <a:pt x="407" y="440"/>
                  </a:cubicBezTo>
                  <a:cubicBezTo>
                    <a:pt x="407" y="427"/>
                    <a:pt x="400" y="428"/>
                    <a:pt x="389" y="424"/>
                  </a:cubicBezTo>
                  <a:close/>
                  <a:moveTo>
                    <a:pt x="145" y="203"/>
                  </a:moveTo>
                  <a:cubicBezTo>
                    <a:pt x="130" y="203"/>
                    <a:pt x="130" y="203"/>
                    <a:pt x="130" y="203"/>
                  </a:cubicBezTo>
                  <a:cubicBezTo>
                    <a:pt x="130" y="43"/>
                    <a:pt x="130" y="43"/>
                    <a:pt x="130" y="43"/>
                  </a:cubicBezTo>
                  <a:cubicBezTo>
                    <a:pt x="162" y="43"/>
                    <a:pt x="162" y="43"/>
                    <a:pt x="162" y="43"/>
                  </a:cubicBezTo>
                  <a:cubicBezTo>
                    <a:pt x="222" y="43"/>
                    <a:pt x="257" y="66"/>
                    <a:pt x="257" y="121"/>
                  </a:cubicBezTo>
                  <a:cubicBezTo>
                    <a:pt x="257" y="189"/>
                    <a:pt x="205" y="203"/>
                    <a:pt x="145" y="20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6" name="Freeform 11"/>
            <p:cNvSpPr>
              <a:spLocks noEditPoints="1"/>
            </p:cNvSpPr>
            <p:nvPr userDrawn="1"/>
          </p:nvSpPr>
          <p:spPr bwMode="auto">
            <a:xfrm>
              <a:off x="6350000" y="6264275"/>
              <a:ext cx="220663" cy="301625"/>
            </a:xfrm>
            <a:custGeom>
              <a:avLst/>
              <a:gdLst>
                <a:gd name="T0" fmla="*/ 331 w 348"/>
                <a:gd name="T1" fmla="*/ 428 h 473"/>
                <a:gd name="T2" fmla="*/ 299 w 348"/>
                <a:gd name="T3" fmla="*/ 418 h 473"/>
                <a:gd name="T4" fmla="*/ 299 w 348"/>
                <a:gd name="T5" fmla="*/ 16 h 473"/>
                <a:gd name="T6" fmla="*/ 284 w 348"/>
                <a:gd name="T7" fmla="*/ 0 h 473"/>
                <a:gd name="T8" fmla="*/ 186 w 348"/>
                <a:gd name="T9" fmla="*/ 0 h 473"/>
                <a:gd name="T10" fmla="*/ 178 w 348"/>
                <a:gd name="T11" fmla="*/ 11 h 473"/>
                <a:gd name="T12" fmla="*/ 178 w 348"/>
                <a:gd name="T13" fmla="*/ 19 h 473"/>
                <a:gd name="T14" fmla="*/ 196 w 348"/>
                <a:gd name="T15" fmla="*/ 36 h 473"/>
                <a:gd name="T16" fmla="*/ 227 w 348"/>
                <a:gd name="T17" fmla="*/ 45 h 473"/>
                <a:gd name="T18" fmla="*/ 227 w 348"/>
                <a:gd name="T19" fmla="*/ 158 h 473"/>
                <a:gd name="T20" fmla="*/ 153 w 348"/>
                <a:gd name="T21" fmla="*/ 133 h 473"/>
                <a:gd name="T22" fmla="*/ 0 w 348"/>
                <a:gd name="T23" fmla="*/ 313 h 473"/>
                <a:gd name="T24" fmla="*/ 123 w 348"/>
                <a:gd name="T25" fmla="*/ 473 h 473"/>
                <a:gd name="T26" fmla="*/ 227 w 348"/>
                <a:gd name="T27" fmla="*/ 420 h 473"/>
                <a:gd name="T28" fmla="*/ 227 w 348"/>
                <a:gd name="T29" fmla="*/ 447 h 473"/>
                <a:gd name="T30" fmla="*/ 242 w 348"/>
                <a:gd name="T31" fmla="*/ 463 h 473"/>
                <a:gd name="T32" fmla="*/ 340 w 348"/>
                <a:gd name="T33" fmla="*/ 463 h 473"/>
                <a:gd name="T34" fmla="*/ 348 w 348"/>
                <a:gd name="T35" fmla="*/ 453 h 473"/>
                <a:gd name="T36" fmla="*/ 348 w 348"/>
                <a:gd name="T37" fmla="*/ 444 h 473"/>
                <a:gd name="T38" fmla="*/ 331 w 348"/>
                <a:gd name="T39" fmla="*/ 428 h 473"/>
                <a:gd name="T40" fmla="*/ 227 w 348"/>
                <a:gd name="T41" fmla="*/ 379 h 473"/>
                <a:gd name="T42" fmla="*/ 153 w 348"/>
                <a:gd name="T43" fmla="*/ 418 h 473"/>
                <a:gd name="T44" fmla="*/ 77 w 348"/>
                <a:gd name="T45" fmla="*/ 299 h 473"/>
                <a:gd name="T46" fmla="*/ 158 w 348"/>
                <a:gd name="T47" fmla="*/ 179 h 473"/>
                <a:gd name="T48" fmla="*/ 227 w 348"/>
                <a:gd name="T49" fmla="*/ 299 h 473"/>
                <a:gd name="T50" fmla="*/ 227 w 348"/>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8" h="473">
                  <a:moveTo>
                    <a:pt x="331" y="428"/>
                  </a:moveTo>
                  <a:cubicBezTo>
                    <a:pt x="299" y="418"/>
                    <a:pt x="299" y="418"/>
                    <a:pt x="299" y="418"/>
                  </a:cubicBezTo>
                  <a:cubicBezTo>
                    <a:pt x="299" y="16"/>
                    <a:pt x="299" y="16"/>
                    <a:pt x="299" y="16"/>
                  </a:cubicBezTo>
                  <a:cubicBezTo>
                    <a:pt x="299" y="6"/>
                    <a:pt x="296" y="0"/>
                    <a:pt x="284" y="0"/>
                  </a:cubicBezTo>
                  <a:cubicBezTo>
                    <a:pt x="186" y="0"/>
                    <a:pt x="186" y="0"/>
                    <a:pt x="186"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5" y="148"/>
                    <a:pt x="190" y="133"/>
                    <a:pt x="153" y="133"/>
                  </a:cubicBezTo>
                  <a:cubicBezTo>
                    <a:pt x="81"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8" y="459"/>
                    <a:pt x="348" y="453"/>
                  </a:cubicBezTo>
                  <a:cubicBezTo>
                    <a:pt x="348" y="444"/>
                    <a:pt x="348" y="444"/>
                    <a:pt x="348" y="444"/>
                  </a:cubicBezTo>
                  <a:cubicBezTo>
                    <a:pt x="348" y="432"/>
                    <a:pt x="344" y="432"/>
                    <a:pt x="331" y="428"/>
                  </a:cubicBezTo>
                  <a:close/>
                  <a:moveTo>
                    <a:pt x="227" y="379"/>
                  </a:moveTo>
                  <a:cubicBezTo>
                    <a:pt x="205" y="401"/>
                    <a:pt x="181" y="418"/>
                    <a:pt x="153" y="418"/>
                  </a:cubicBezTo>
                  <a:cubicBezTo>
                    <a:pt x="100" y="418"/>
                    <a:pt x="77" y="362"/>
                    <a:pt x="77" y="299"/>
                  </a:cubicBezTo>
                  <a:cubicBezTo>
                    <a:pt x="77" y="225"/>
                    <a:pt x="109"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7" name="Freeform 12"/>
            <p:cNvSpPr>
              <a:spLocks/>
            </p:cNvSpPr>
            <p:nvPr userDrawn="1"/>
          </p:nvSpPr>
          <p:spPr bwMode="auto">
            <a:xfrm>
              <a:off x="7032625" y="6354763"/>
              <a:ext cx="234950" cy="211138"/>
            </a:xfrm>
            <a:custGeom>
              <a:avLst/>
              <a:gdLst>
                <a:gd name="T0" fmla="*/ 323 w 372"/>
                <a:gd name="T1" fmla="*/ 15 h 330"/>
                <a:gd name="T2" fmla="*/ 308 w 372"/>
                <a:gd name="T3" fmla="*/ 0 h 330"/>
                <a:gd name="T4" fmla="*/ 210 w 372"/>
                <a:gd name="T5" fmla="*/ 0 h 330"/>
                <a:gd name="T6" fmla="*/ 202 w 372"/>
                <a:gd name="T7" fmla="*/ 10 h 330"/>
                <a:gd name="T8" fmla="*/ 202 w 372"/>
                <a:gd name="T9" fmla="*/ 19 h 330"/>
                <a:gd name="T10" fmla="*/ 219 w 372"/>
                <a:gd name="T11" fmla="*/ 35 h 330"/>
                <a:gd name="T12" fmla="*/ 251 w 372"/>
                <a:gd name="T13" fmla="*/ 44 h 330"/>
                <a:gd name="T14" fmla="*/ 251 w 372"/>
                <a:gd name="T15" fmla="*/ 236 h 330"/>
                <a:gd name="T16" fmla="*/ 176 w 372"/>
                <a:gd name="T17" fmla="*/ 275 h 330"/>
                <a:gd name="T18" fmla="*/ 121 w 372"/>
                <a:gd name="T19" fmla="*/ 169 h 330"/>
                <a:gd name="T20" fmla="*/ 121 w 372"/>
                <a:gd name="T21" fmla="*/ 15 h 330"/>
                <a:gd name="T22" fmla="*/ 106 w 372"/>
                <a:gd name="T23" fmla="*/ 0 h 330"/>
                <a:gd name="T24" fmla="*/ 8 w 372"/>
                <a:gd name="T25" fmla="*/ 0 h 330"/>
                <a:gd name="T26" fmla="*/ 0 w 372"/>
                <a:gd name="T27" fmla="*/ 10 h 330"/>
                <a:gd name="T28" fmla="*/ 0 w 372"/>
                <a:gd name="T29" fmla="*/ 19 h 330"/>
                <a:gd name="T30" fmla="*/ 18 w 372"/>
                <a:gd name="T31" fmla="*/ 35 h 330"/>
                <a:gd name="T32" fmla="*/ 49 w 372"/>
                <a:gd name="T33" fmla="*/ 44 h 330"/>
                <a:gd name="T34" fmla="*/ 49 w 372"/>
                <a:gd name="T35" fmla="*/ 207 h 330"/>
                <a:gd name="T36" fmla="*/ 145 w 372"/>
                <a:gd name="T37" fmla="*/ 330 h 330"/>
                <a:gd name="T38" fmla="*/ 251 w 372"/>
                <a:gd name="T39" fmla="*/ 277 h 330"/>
                <a:gd name="T40" fmla="*/ 251 w 372"/>
                <a:gd name="T41" fmla="*/ 304 h 330"/>
                <a:gd name="T42" fmla="*/ 266 w 372"/>
                <a:gd name="T43" fmla="*/ 320 h 330"/>
                <a:gd name="T44" fmla="*/ 364 w 372"/>
                <a:gd name="T45" fmla="*/ 320 h 330"/>
                <a:gd name="T46" fmla="*/ 372 w 372"/>
                <a:gd name="T47" fmla="*/ 310 h 330"/>
                <a:gd name="T48" fmla="*/ 372 w 372"/>
                <a:gd name="T49" fmla="*/ 301 h 330"/>
                <a:gd name="T50" fmla="*/ 354 w 372"/>
                <a:gd name="T51" fmla="*/ 285 h 330"/>
                <a:gd name="T52" fmla="*/ 323 w 372"/>
                <a:gd name="T53" fmla="*/ 275 h 330"/>
                <a:gd name="T54" fmla="*/ 323 w 372"/>
                <a:gd name="T55" fmla="*/ 1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2" h="330">
                  <a:moveTo>
                    <a:pt x="323" y="15"/>
                  </a:moveTo>
                  <a:cubicBezTo>
                    <a:pt x="323" y="6"/>
                    <a:pt x="320" y="0"/>
                    <a:pt x="308" y="0"/>
                  </a:cubicBezTo>
                  <a:cubicBezTo>
                    <a:pt x="210" y="0"/>
                    <a:pt x="210" y="0"/>
                    <a:pt x="210" y="0"/>
                  </a:cubicBezTo>
                  <a:cubicBezTo>
                    <a:pt x="202" y="0"/>
                    <a:pt x="202" y="4"/>
                    <a:pt x="202" y="10"/>
                  </a:cubicBezTo>
                  <a:cubicBezTo>
                    <a:pt x="202" y="19"/>
                    <a:pt x="202" y="19"/>
                    <a:pt x="202" y="19"/>
                  </a:cubicBezTo>
                  <a:cubicBezTo>
                    <a:pt x="202" y="31"/>
                    <a:pt x="206" y="31"/>
                    <a:pt x="219" y="35"/>
                  </a:cubicBezTo>
                  <a:cubicBezTo>
                    <a:pt x="251" y="44"/>
                    <a:pt x="251" y="44"/>
                    <a:pt x="251" y="44"/>
                  </a:cubicBezTo>
                  <a:cubicBezTo>
                    <a:pt x="251" y="236"/>
                    <a:pt x="251" y="236"/>
                    <a:pt x="251" y="236"/>
                  </a:cubicBezTo>
                  <a:cubicBezTo>
                    <a:pt x="224" y="264"/>
                    <a:pt x="204" y="275"/>
                    <a:pt x="176" y="275"/>
                  </a:cubicBezTo>
                  <a:cubicBezTo>
                    <a:pt x="125" y="275"/>
                    <a:pt x="121" y="236"/>
                    <a:pt x="121" y="169"/>
                  </a:cubicBezTo>
                  <a:cubicBezTo>
                    <a:pt x="121" y="15"/>
                    <a:pt x="121" y="15"/>
                    <a:pt x="121" y="15"/>
                  </a:cubicBezTo>
                  <a:cubicBezTo>
                    <a:pt x="121" y="6"/>
                    <a:pt x="118" y="0"/>
                    <a:pt x="106" y="0"/>
                  </a:cubicBezTo>
                  <a:cubicBezTo>
                    <a:pt x="8" y="0"/>
                    <a:pt x="8" y="0"/>
                    <a:pt x="8" y="0"/>
                  </a:cubicBezTo>
                  <a:cubicBezTo>
                    <a:pt x="1" y="0"/>
                    <a:pt x="0" y="4"/>
                    <a:pt x="0" y="10"/>
                  </a:cubicBezTo>
                  <a:cubicBezTo>
                    <a:pt x="0" y="19"/>
                    <a:pt x="0" y="19"/>
                    <a:pt x="0" y="19"/>
                  </a:cubicBezTo>
                  <a:cubicBezTo>
                    <a:pt x="0" y="31"/>
                    <a:pt x="4" y="31"/>
                    <a:pt x="18" y="35"/>
                  </a:cubicBezTo>
                  <a:cubicBezTo>
                    <a:pt x="49" y="44"/>
                    <a:pt x="49" y="44"/>
                    <a:pt x="49" y="44"/>
                  </a:cubicBezTo>
                  <a:cubicBezTo>
                    <a:pt x="49" y="207"/>
                    <a:pt x="49" y="207"/>
                    <a:pt x="49" y="207"/>
                  </a:cubicBezTo>
                  <a:cubicBezTo>
                    <a:pt x="49" y="309"/>
                    <a:pt x="96" y="330"/>
                    <a:pt x="145" y="330"/>
                  </a:cubicBezTo>
                  <a:cubicBezTo>
                    <a:pt x="188" y="330"/>
                    <a:pt x="220" y="312"/>
                    <a:pt x="251" y="277"/>
                  </a:cubicBezTo>
                  <a:cubicBezTo>
                    <a:pt x="251" y="304"/>
                    <a:pt x="251" y="304"/>
                    <a:pt x="251" y="304"/>
                  </a:cubicBezTo>
                  <a:cubicBezTo>
                    <a:pt x="251" y="314"/>
                    <a:pt x="254" y="320"/>
                    <a:pt x="266" y="320"/>
                  </a:cubicBezTo>
                  <a:cubicBezTo>
                    <a:pt x="364" y="320"/>
                    <a:pt x="364" y="320"/>
                    <a:pt x="364" y="320"/>
                  </a:cubicBezTo>
                  <a:cubicBezTo>
                    <a:pt x="371" y="320"/>
                    <a:pt x="372" y="316"/>
                    <a:pt x="372" y="310"/>
                  </a:cubicBezTo>
                  <a:cubicBezTo>
                    <a:pt x="372" y="301"/>
                    <a:pt x="372" y="301"/>
                    <a:pt x="372" y="301"/>
                  </a:cubicBezTo>
                  <a:cubicBezTo>
                    <a:pt x="372" y="289"/>
                    <a:pt x="368" y="289"/>
                    <a:pt x="354" y="285"/>
                  </a:cubicBezTo>
                  <a:cubicBezTo>
                    <a:pt x="323" y="275"/>
                    <a:pt x="323" y="275"/>
                    <a:pt x="323" y="275"/>
                  </a:cubicBezTo>
                  <a:lnTo>
                    <a:pt x="323"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8" name="Freeform 13"/>
            <p:cNvSpPr>
              <a:spLocks noEditPoints="1"/>
            </p:cNvSpPr>
            <p:nvPr userDrawn="1"/>
          </p:nvSpPr>
          <p:spPr bwMode="auto">
            <a:xfrm>
              <a:off x="6140450" y="6348413"/>
              <a:ext cx="195263" cy="217488"/>
            </a:xfrm>
            <a:custGeom>
              <a:avLst/>
              <a:gdLst>
                <a:gd name="T0" fmla="*/ 289 w 307"/>
                <a:gd name="T1" fmla="*/ 295 h 340"/>
                <a:gd name="T2" fmla="*/ 258 w 307"/>
                <a:gd name="T3" fmla="*/ 285 h 340"/>
                <a:gd name="T4" fmla="*/ 258 w 307"/>
                <a:gd name="T5" fmla="*/ 106 h 340"/>
                <a:gd name="T6" fmla="*/ 130 w 307"/>
                <a:gd name="T7" fmla="*/ 0 h 340"/>
                <a:gd name="T8" fmla="*/ 45 w 307"/>
                <a:gd name="T9" fmla="*/ 12 h 340"/>
                <a:gd name="T10" fmla="*/ 22 w 307"/>
                <a:gd name="T11" fmla="*/ 39 h 340"/>
                <a:gd name="T12" fmla="*/ 18 w 307"/>
                <a:gd name="T13" fmla="*/ 74 h 340"/>
                <a:gd name="T14" fmla="*/ 24 w 307"/>
                <a:gd name="T15" fmla="*/ 84 h 340"/>
                <a:gd name="T16" fmla="*/ 43 w 307"/>
                <a:gd name="T17" fmla="*/ 76 h 340"/>
                <a:gd name="T18" fmla="*/ 125 w 307"/>
                <a:gd name="T19" fmla="*/ 54 h 340"/>
                <a:gd name="T20" fmla="*/ 185 w 307"/>
                <a:gd name="T21" fmla="*/ 118 h 340"/>
                <a:gd name="T22" fmla="*/ 185 w 307"/>
                <a:gd name="T23" fmla="*/ 151 h 340"/>
                <a:gd name="T24" fmla="*/ 63 w 307"/>
                <a:gd name="T25" fmla="*/ 176 h 340"/>
                <a:gd name="T26" fmla="*/ 0 w 307"/>
                <a:gd name="T27" fmla="*/ 250 h 340"/>
                <a:gd name="T28" fmla="*/ 83 w 307"/>
                <a:gd name="T29" fmla="*/ 340 h 340"/>
                <a:gd name="T30" fmla="*/ 185 w 307"/>
                <a:gd name="T31" fmla="*/ 290 h 340"/>
                <a:gd name="T32" fmla="*/ 185 w 307"/>
                <a:gd name="T33" fmla="*/ 314 h 340"/>
                <a:gd name="T34" fmla="*/ 200 w 307"/>
                <a:gd name="T35" fmla="*/ 330 h 340"/>
                <a:gd name="T36" fmla="*/ 298 w 307"/>
                <a:gd name="T37" fmla="*/ 330 h 340"/>
                <a:gd name="T38" fmla="*/ 307 w 307"/>
                <a:gd name="T39" fmla="*/ 320 h 340"/>
                <a:gd name="T40" fmla="*/ 307 w 307"/>
                <a:gd name="T41" fmla="*/ 311 h 340"/>
                <a:gd name="T42" fmla="*/ 289 w 307"/>
                <a:gd name="T43" fmla="*/ 295 h 340"/>
                <a:gd name="T44" fmla="*/ 185 w 307"/>
                <a:gd name="T45" fmla="*/ 254 h 340"/>
                <a:gd name="T46" fmla="*/ 116 w 307"/>
                <a:gd name="T47" fmla="*/ 285 h 340"/>
                <a:gd name="T48" fmla="*/ 78 w 307"/>
                <a:gd name="T49" fmla="*/ 244 h 340"/>
                <a:gd name="T50" fmla="*/ 114 w 307"/>
                <a:gd name="T51" fmla="*/ 201 h 340"/>
                <a:gd name="T52" fmla="*/ 185 w 307"/>
                <a:gd name="T53" fmla="*/ 184 h 340"/>
                <a:gd name="T54" fmla="*/ 185 w 307"/>
                <a:gd name="T55" fmla="*/ 25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 h="340">
                  <a:moveTo>
                    <a:pt x="289" y="295"/>
                  </a:moveTo>
                  <a:cubicBezTo>
                    <a:pt x="258" y="285"/>
                    <a:pt x="258" y="285"/>
                    <a:pt x="258" y="285"/>
                  </a:cubicBezTo>
                  <a:cubicBezTo>
                    <a:pt x="258" y="106"/>
                    <a:pt x="258" y="106"/>
                    <a:pt x="258" y="106"/>
                  </a:cubicBezTo>
                  <a:cubicBezTo>
                    <a:pt x="258" y="27"/>
                    <a:pt x="202" y="0"/>
                    <a:pt x="130" y="0"/>
                  </a:cubicBezTo>
                  <a:cubicBezTo>
                    <a:pt x="87" y="0"/>
                    <a:pt x="52" y="10"/>
                    <a:pt x="45" y="12"/>
                  </a:cubicBezTo>
                  <a:cubicBezTo>
                    <a:pt x="27" y="17"/>
                    <a:pt x="24" y="21"/>
                    <a:pt x="22" y="39"/>
                  </a:cubicBezTo>
                  <a:cubicBezTo>
                    <a:pt x="18" y="74"/>
                    <a:pt x="18" y="74"/>
                    <a:pt x="18" y="74"/>
                  </a:cubicBezTo>
                  <a:cubicBezTo>
                    <a:pt x="18" y="81"/>
                    <a:pt x="20" y="84"/>
                    <a:pt x="24" y="84"/>
                  </a:cubicBezTo>
                  <a:cubicBezTo>
                    <a:pt x="30" y="84"/>
                    <a:pt x="38" y="79"/>
                    <a:pt x="43" y="76"/>
                  </a:cubicBezTo>
                  <a:cubicBezTo>
                    <a:pt x="65" y="64"/>
                    <a:pt x="98" y="54"/>
                    <a:pt x="125" y="54"/>
                  </a:cubicBezTo>
                  <a:cubicBezTo>
                    <a:pt x="182" y="54"/>
                    <a:pt x="185" y="92"/>
                    <a:pt x="185" y="118"/>
                  </a:cubicBezTo>
                  <a:cubicBezTo>
                    <a:pt x="185" y="151"/>
                    <a:pt x="185" y="151"/>
                    <a:pt x="185" y="151"/>
                  </a:cubicBezTo>
                  <a:cubicBezTo>
                    <a:pt x="63" y="176"/>
                    <a:pt x="63" y="176"/>
                    <a:pt x="63" y="176"/>
                  </a:cubicBezTo>
                  <a:cubicBezTo>
                    <a:pt x="22" y="184"/>
                    <a:pt x="0" y="203"/>
                    <a:pt x="0" y="250"/>
                  </a:cubicBezTo>
                  <a:cubicBezTo>
                    <a:pt x="0" y="302"/>
                    <a:pt x="27" y="340"/>
                    <a:pt x="83" y="340"/>
                  </a:cubicBezTo>
                  <a:cubicBezTo>
                    <a:pt x="119" y="340"/>
                    <a:pt x="145" y="328"/>
                    <a:pt x="185" y="290"/>
                  </a:cubicBezTo>
                  <a:cubicBezTo>
                    <a:pt x="185" y="314"/>
                    <a:pt x="185" y="314"/>
                    <a:pt x="185" y="314"/>
                  </a:cubicBezTo>
                  <a:cubicBezTo>
                    <a:pt x="185" y="324"/>
                    <a:pt x="188" y="330"/>
                    <a:pt x="200" y="330"/>
                  </a:cubicBezTo>
                  <a:cubicBezTo>
                    <a:pt x="298" y="330"/>
                    <a:pt x="298" y="330"/>
                    <a:pt x="298" y="330"/>
                  </a:cubicBezTo>
                  <a:cubicBezTo>
                    <a:pt x="305" y="330"/>
                    <a:pt x="307" y="326"/>
                    <a:pt x="307" y="320"/>
                  </a:cubicBezTo>
                  <a:cubicBezTo>
                    <a:pt x="307" y="311"/>
                    <a:pt x="307" y="311"/>
                    <a:pt x="307" y="311"/>
                  </a:cubicBezTo>
                  <a:cubicBezTo>
                    <a:pt x="307" y="299"/>
                    <a:pt x="303" y="299"/>
                    <a:pt x="289" y="295"/>
                  </a:cubicBezTo>
                  <a:close/>
                  <a:moveTo>
                    <a:pt x="185" y="254"/>
                  </a:moveTo>
                  <a:cubicBezTo>
                    <a:pt x="160" y="276"/>
                    <a:pt x="135" y="285"/>
                    <a:pt x="116" y="285"/>
                  </a:cubicBezTo>
                  <a:cubicBezTo>
                    <a:pt x="99" y="285"/>
                    <a:pt x="78" y="278"/>
                    <a:pt x="78" y="244"/>
                  </a:cubicBezTo>
                  <a:cubicBezTo>
                    <a:pt x="78" y="211"/>
                    <a:pt x="97" y="205"/>
                    <a:pt x="114" y="201"/>
                  </a:cubicBezTo>
                  <a:cubicBezTo>
                    <a:pt x="185" y="184"/>
                    <a:pt x="185" y="184"/>
                    <a:pt x="185" y="184"/>
                  </a:cubicBezTo>
                  <a:cubicBezTo>
                    <a:pt x="185" y="254"/>
                    <a:pt x="185" y="254"/>
                    <a:pt x="185" y="25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9" name="Freeform 14"/>
            <p:cNvSpPr>
              <a:spLocks noEditPoints="1"/>
            </p:cNvSpPr>
            <p:nvPr userDrawn="1"/>
          </p:nvSpPr>
          <p:spPr bwMode="auto">
            <a:xfrm>
              <a:off x="6565900" y="6264275"/>
              <a:ext cx="222250" cy="301625"/>
            </a:xfrm>
            <a:custGeom>
              <a:avLst/>
              <a:gdLst>
                <a:gd name="T0" fmla="*/ 226 w 349"/>
                <a:gd name="T1" fmla="*/ 133 h 473"/>
                <a:gd name="T2" fmla="*/ 122 w 349"/>
                <a:gd name="T3" fmla="*/ 185 h 473"/>
                <a:gd name="T4" fmla="*/ 122 w 349"/>
                <a:gd name="T5" fmla="*/ 16 h 473"/>
                <a:gd name="T6" fmla="*/ 107 w 349"/>
                <a:gd name="T7" fmla="*/ 0 h 473"/>
                <a:gd name="T8" fmla="*/ 9 w 349"/>
                <a:gd name="T9" fmla="*/ 0 h 473"/>
                <a:gd name="T10" fmla="*/ 0 w 349"/>
                <a:gd name="T11" fmla="*/ 11 h 473"/>
                <a:gd name="T12" fmla="*/ 0 w 349"/>
                <a:gd name="T13" fmla="*/ 19 h 473"/>
                <a:gd name="T14" fmla="*/ 18 w 349"/>
                <a:gd name="T15" fmla="*/ 36 h 473"/>
                <a:gd name="T16" fmla="*/ 49 w 349"/>
                <a:gd name="T17" fmla="*/ 45 h 473"/>
                <a:gd name="T18" fmla="*/ 49 w 349"/>
                <a:gd name="T19" fmla="*/ 422 h 473"/>
                <a:gd name="T20" fmla="*/ 62 w 349"/>
                <a:gd name="T21" fmla="*/ 445 h 473"/>
                <a:gd name="T22" fmla="*/ 182 w 349"/>
                <a:gd name="T23" fmla="*/ 473 h 473"/>
                <a:gd name="T24" fmla="*/ 349 w 349"/>
                <a:gd name="T25" fmla="*/ 291 h 473"/>
                <a:gd name="T26" fmla="*/ 226 w 349"/>
                <a:gd name="T27" fmla="*/ 133 h 473"/>
                <a:gd name="T28" fmla="*/ 181 w 349"/>
                <a:gd name="T29" fmla="*/ 430 h 473"/>
                <a:gd name="T30" fmla="*/ 122 w 349"/>
                <a:gd name="T31" fmla="*/ 337 h 473"/>
                <a:gd name="T32" fmla="*/ 122 w 349"/>
                <a:gd name="T33" fmla="*/ 227 h 473"/>
                <a:gd name="T34" fmla="*/ 196 w 349"/>
                <a:gd name="T35" fmla="*/ 188 h 473"/>
                <a:gd name="T36" fmla="*/ 271 w 349"/>
                <a:gd name="T37" fmla="*/ 305 h 473"/>
                <a:gd name="T38" fmla="*/ 181 w 349"/>
                <a:gd name="T39" fmla="*/ 43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73">
                  <a:moveTo>
                    <a:pt x="226" y="133"/>
                  </a:moveTo>
                  <a:cubicBezTo>
                    <a:pt x="188" y="133"/>
                    <a:pt x="154" y="153"/>
                    <a:pt x="122" y="185"/>
                  </a:cubicBezTo>
                  <a:cubicBezTo>
                    <a:pt x="122" y="16"/>
                    <a:pt x="122" y="16"/>
                    <a:pt x="122" y="16"/>
                  </a:cubicBezTo>
                  <a:cubicBezTo>
                    <a:pt x="122" y="6"/>
                    <a:pt x="119" y="0"/>
                    <a:pt x="107" y="0"/>
                  </a:cubicBezTo>
                  <a:cubicBezTo>
                    <a:pt x="9" y="0"/>
                    <a:pt x="9" y="0"/>
                    <a:pt x="9" y="0"/>
                  </a:cubicBezTo>
                  <a:cubicBezTo>
                    <a:pt x="2" y="0"/>
                    <a:pt x="0" y="4"/>
                    <a:pt x="0" y="11"/>
                  </a:cubicBezTo>
                  <a:cubicBezTo>
                    <a:pt x="0" y="19"/>
                    <a:pt x="0" y="19"/>
                    <a:pt x="0" y="19"/>
                  </a:cubicBezTo>
                  <a:cubicBezTo>
                    <a:pt x="0" y="31"/>
                    <a:pt x="4" y="32"/>
                    <a:pt x="18" y="36"/>
                  </a:cubicBezTo>
                  <a:cubicBezTo>
                    <a:pt x="49" y="45"/>
                    <a:pt x="49" y="45"/>
                    <a:pt x="49" y="45"/>
                  </a:cubicBezTo>
                  <a:cubicBezTo>
                    <a:pt x="49" y="422"/>
                    <a:pt x="49" y="422"/>
                    <a:pt x="49" y="422"/>
                  </a:cubicBezTo>
                  <a:cubicBezTo>
                    <a:pt x="49" y="431"/>
                    <a:pt x="50" y="438"/>
                    <a:pt x="62" y="445"/>
                  </a:cubicBezTo>
                  <a:cubicBezTo>
                    <a:pt x="83" y="458"/>
                    <a:pt x="135" y="473"/>
                    <a:pt x="182" y="473"/>
                  </a:cubicBezTo>
                  <a:cubicBezTo>
                    <a:pt x="287" y="473"/>
                    <a:pt x="349" y="399"/>
                    <a:pt x="349" y="291"/>
                  </a:cubicBezTo>
                  <a:cubicBezTo>
                    <a:pt x="349" y="182"/>
                    <a:pt x="287" y="133"/>
                    <a:pt x="226" y="133"/>
                  </a:cubicBezTo>
                  <a:close/>
                  <a:moveTo>
                    <a:pt x="181" y="430"/>
                  </a:moveTo>
                  <a:cubicBezTo>
                    <a:pt x="131" y="430"/>
                    <a:pt x="122" y="385"/>
                    <a:pt x="122" y="337"/>
                  </a:cubicBezTo>
                  <a:cubicBezTo>
                    <a:pt x="122" y="227"/>
                    <a:pt x="122" y="227"/>
                    <a:pt x="122" y="227"/>
                  </a:cubicBezTo>
                  <a:cubicBezTo>
                    <a:pt x="143" y="205"/>
                    <a:pt x="168" y="188"/>
                    <a:pt x="196" y="188"/>
                  </a:cubicBezTo>
                  <a:cubicBezTo>
                    <a:pt x="249" y="188"/>
                    <a:pt x="271" y="244"/>
                    <a:pt x="271" y="305"/>
                  </a:cubicBezTo>
                  <a:cubicBezTo>
                    <a:pt x="271" y="390"/>
                    <a:pt x="229" y="430"/>
                    <a:pt x="181" y="43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0" name="Freeform 15"/>
            <p:cNvSpPr>
              <a:spLocks noEditPoints="1"/>
            </p:cNvSpPr>
            <p:nvPr userDrawn="1"/>
          </p:nvSpPr>
          <p:spPr bwMode="auto">
            <a:xfrm>
              <a:off x="7283450" y="6264275"/>
              <a:ext cx="222250" cy="301625"/>
            </a:xfrm>
            <a:custGeom>
              <a:avLst/>
              <a:gdLst>
                <a:gd name="T0" fmla="*/ 331 w 349"/>
                <a:gd name="T1" fmla="*/ 428 h 473"/>
                <a:gd name="T2" fmla="*/ 300 w 349"/>
                <a:gd name="T3" fmla="*/ 418 h 473"/>
                <a:gd name="T4" fmla="*/ 300 w 349"/>
                <a:gd name="T5" fmla="*/ 16 h 473"/>
                <a:gd name="T6" fmla="*/ 285 w 349"/>
                <a:gd name="T7" fmla="*/ 0 h 473"/>
                <a:gd name="T8" fmla="*/ 187 w 349"/>
                <a:gd name="T9" fmla="*/ 0 h 473"/>
                <a:gd name="T10" fmla="*/ 178 w 349"/>
                <a:gd name="T11" fmla="*/ 11 h 473"/>
                <a:gd name="T12" fmla="*/ 178 w 349"/>
                <a:gd name="T13" fmla="*/ 19 h 473"/>
                <a:gd name="T14" fmla="*/ 196 w 349"/>
                <a:gd name="T15" fmla="*/ 36 h 473"/>
                <a:gd name="T16" fmla="*/ 227 w 349"/>
                <a:gd name="T17" fmla="*/ 45 h 473"/>
                <a:gd name="T18" fmla="*/ 227 w 349"/>
                <a:gd name="T19" fmla="*/ 158 h 473"/>
                <a:gd name="T20" fmla="*/ 153 w 349"/>
                <a:gd name="T21" fmla="*/ 133 h 473"/>
                <a:gd name="T22" fmla="*/ 0 w 349"/>
                <a:gd name="T23" fmla="*/ 313 h 473"/>
                <a:gd name="T24" fmla="*/ 123 w 349"/>
                <a:gd name="T25" fmla="*/ 473 h 473"/>
                <a:gd name="T26" fmla="*/ 227 w 349"/>
                <a:gd name="T27" fmla="*/ 420 h 473"/>
                <a:gd name="T28" fmla="*/ 227 w 349"/>
                <a:gd name="T29" fmla="*/ 447 h 473"/>
                <a:gd name="T30" fmla="*/ 242 w 349"/>
                <a:gd name="T31" fmla="*/ 463 h 473"/>
                <a:gd name="T32" fmla="*/ 340 w 349"/>
                <a:gd name="T33" fmla="*/ 463 h 473"/>
                <a:gd name="T34" fmla="*/ 349 w 349"/>
                <a:gd name="T35" fmla="*/ 453 h 473"/>
                <a:gd name="T36" fmla="*/ 349 w 349"/>
                <a:gd name="T37" fmla="*/ 444 h 473"/>
                <a:gd name="T38" fmla="*/ 331 w 349"/>
                <a:gd name="T39" fmla="*/ 428 h 473"/>
                <a:gd name="T40" fmla="*/ 227 w 349"/>
                <a:gd name="T41" fmla="*/ 379 h 473"/>
                <a:gd name="T42" fmla="*/ 153 w 349"/>
                <a:gd name="T43" fmla="*/ 418 h 473"/>
                <a:gd name="T44" fmla="*/ 78 w 349"/>
                <a:gd name="T45" fmla="*/ 299 h 473"/>
                <a:gd name="T46" fmla="*/ 158 w 349"/>
                <a:gd name="T47" fmla="*/ 179 h 473"/>
                <a:gd name="T48" fmla="*/ 227 w 349"/>
                <a:gd name="T49" fmla="*/ 299 h 473"/>
                <a:gd name="T50" fmla="*/ 227 w 349"/>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9" h="473">
                  <a:moveTo>
                    <a:pt x="331" y="428"/>
                  </a:moveTo>
                  <a:cubicBezTo>
                    <a:pt x="300" y="418"/>
                    <a:pt x="300" y="418"/>
                    <a:pt x="300" y="418"/>
                  </a:cubicBezTo>
                  <a:cubicBezTo>
                    <a:pt x="300" y="16"/>
                    <a:pt x="300" y="16"/>
                    <a:pt x="300" y="16"/>
                  </a:cubicBezTo>
                  <a:cubicBezTo>
                    <a:pt x="300" y="6"/>
                    <a:pt x="297" y="0"/>
                    <a:pt x="285" y="0"/>
                  </a:cubicBezTo>
                  <a:cubicBezTo>
                    <a:pt x="187" y="0"/>
                    <a:pt x="187" y="0"/>
                    <a:pt x="187"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6" y="148"/>
                    <a:pt x="191" y="133"/>
                    <a:pt x="153" y="133"/>
                  </a:cubicBezTo>
                  <a:cubicBezTo>
                    <a:pt x="82"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9" y="459"/>
                    <a:pt x="349" y="453"/>
                  </a:cubicBezTo>
                  <a:cubicBezTo>
                    <a:pt x="349" y="444"/>
                    <a:pt x="349" y="444"/>
                    <a:pt x="349" y="444"/>
                  </a:cubicBezTo>
                  <a:cubicBezTo>
                    <a:pt x="349" y="432"/>
                    <a:pt x="345" y="432"/>
                    <a:pt x="331" y="428"/>
                  </a:cubicBezTo>
                  <a:close/>
                  <a:moveTo>
                    <a:pt x="227" y="379"/>
                  </a:moveTo>
                  <a:cubicBezTo>
                    <a:pt x="206" y="401"/>
                    <a:pt x="182" y="418"/>
                    <a:pt x="153" y="418"/>
                  </a:cubicBezTo>
                  <a:cubicBezTo>
                    <a:pt x="100" y="418"/>
                    <a:pt x="78" y="362"/>
                    <a:pt x="78" y="299"/>
                  </a:cubicBezTo>
                  <a:cubicBezTo>
                    <a:pt x="78" y="225"/>
                    <a:pt x="110"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1" name="Freeform 16"/>
            <p:cNvSpPr>
              <a:spLocks noEditPoints="1"/>
            </p:cNvSpPr>
            <p:nvPr userDrawn="1"/>
          </p:nvSpPr>
          <p:spPr bwMode="auto">
            <a:xfrm>
              <a:off x="6816725" y="6348413"/>
              <a:ext cx="204788" cy="217488"/>
            </a:xfrm>
            <a:custGeom>
              <a:avLst/>
              <a:gdLst>
                <a:gd name="T0" fmla="*/ 168 w 322"/>
                <a:gd name="T1" fmla="*/ 0 h 340"/>
                <a:gd name="T2" fmla="*/ 0 w 322"/>
                <a:gd name="T3" fmla="*/ 178 h 340"/>
                <a:gd name="T4" fmla="*/ 154 w 322"/>
                <a:gd name="T5" fmla="*/ 340 h 340"/>
                <a:gd name="T6" fmla="*/ 322 w 322"/>
                <a:gd name="T7" fmla="*/ 162 h 340"/>
                <a:gd name="T8" fmla="*/ 168 w 322"/>
                <a:gd name="T9" fmla="*/ 0 h 340"/>
                <a:gd name="T10" fmla="*/ 162 w 322"/>
                <a:gd name="T11" fmla="*/ 294 h 340"/>
                <a:gd name="T12" fmla="*/ 76 w 322"/>
                <a:gd name="T13" fmla="*/ 170 h 340"/>
                <a:gd name="T14" fmla="*/ 162 w 322"/>
                <a:gd name="T15" fmla="*/ 46 h 340"/>
                <a:gd name="T16" fmla="*/ 248 w 322"/>
                <a:gd name="T17" fmla="*/ 170 h 340"/>
                <a:gd name="T18" fmla="*/ 162 w 322"/>
                <a:gd name="T19" fmla="*/ 2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340">
                  <a:moveTo>
                    <a:pt x="168" y="0"/>
                  </a:moveTo>
                  <a:cubicBezTo>
                    <a:pt x="56" y="0"/>
                    <a:pt x="0" y="86"/>
                    <a:pt x="0" y="178"/>
                  </a:cubicBezTo>
                  <a:cubicBezTo>
                    <a:pt x="0" y="264"/>
                    <a:pt x="48" y="340"/>
                    <a:pt x="154" y="340"/>
                  </a:cubicBezTo>
                  <a:cubicBezTo>
                    <a:pt x="266" y="340"/>
                    <a:pt x="322" y="254"/>
                    <a:pt x="322" y="162"/>
                  </a:cubicBezTo>
                  <a:cubicBezTo>
                    <a:pt x="322" y="76"/>
                    <a:pt x="273" y="0"/>
                    <a:pt x="168" y="0"/>
                  </a:cubicBezTo>
                  <a:close/>
                  <a:moveTo>
                    <a:pt x="162" y="294"/>
                  </a:moveTo>
                  <a:cubicBezTo>
                    <a:pt x="108" y="294"/>
                    <a:pt x="76" y="241"/>
                    <a:pt x="76" y="170"/>
                  </a:cubicBezTo>
                  <a:cubicBezTo>
                    <a:pt x="76" y="100"/>
                    <a:pt x="107" y="46"/>
                    <a:pt x="162" y="46"/>
                  </a:cubicBezTo>
                  <a:cubicBezTo>
                    <a:pt x="215" y="46"/>
                    <a:pt x="248" y="98"/>
                    <a:pt x="248" y="170"/>
                  </a:cubicBezTo>
                  <a:cubicBezTo>
                    <a:pt x="248" y="240"/>
                    <a:pt x="216" y="294"/>
                    <a:pt x="162" y="29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2" name="Freeform 17"/>
            <p:cNvSpPr>
              <a:spLocks/>
            </p:cNvSpPr>
            <p:nvPr userDrawn="1"/>
          </p:nvSpPr>
          <p:spPr bwMode="auto">
            <a:xfrm>
              <a:off x="8139113" y="6348413"/>
              <a:ext cx="155575" cy="217488"/>
            </a:xfrm>
            <a:custGeom>
              <a:avLst/>
              <a:gdLst>
                <a:gd name="T0" fmla="*/ 247 w 247"/>
                <a:gd name="T1" fmla="*/ 22 h 340"/>
                <a:gd name="T2" fmla="*/ 238 w 247"/>
                <a:gd name="T3" fmla="*/ 11 h 340"/>
                <a:gd name="T4" fmla="*/ 165 w 247"/>
                <a:gd name="T5" fmla="*/ 0 h 340"/>
                <a:gd name="T6" fmla="*/ 0 w 247"/>
                <a:gd name="T7" fmla="*/ 170 h 340"/>
                <a:gd name="T8" fmla="*/ 165 w 247"/>
                <a:gd name="T9" fmla="*/ 340 h 340"/>
                <a:gd name="T10" fmla="*/ 238 w 247"/>
                <a:gd name="T11" fmla="*/ 329 h 340"/>
                <a:gd name="T12" fmla="*/ 247 w 247"/>
                <a:gd name="T13" fmla="*/ 318 h 340"/>
                <a:gd name="T14" fmla="*/ 247 w 247"/>
                <a:gd name="T15" fmla="*/ 269 h 340"/>
                <a:gd name="T16" fmla="*/ 243 w 247"/>
                <a:gd name="T17" fmla="*/ 262 h 340"/>
                <a:gd name="T18" fmla="*/ 231 w 247"/>
                <a:gd name="T19" fmla="*/ 266 h 340"/>
                <a:gd name="T20" fmla="*/ 169 w 247"/>
                <a:gd name="T21" fmla="*/ 281 h 340"/>
                <a:gd name="T22" fmla="*/ 71 w 247"/>
                <a:gd name="T23" fmla="*/ 170 h 340"/>
                <a:gd name="T24" fmla="*/ 169 w 247"/>
                <a:gd name="T25" fmla="*/ 59 h 340"/>
                <a:gd name="T26" fmla="*/ 231 w 247"/>
                <a:gd name="T27" fmla="*/ 74 h 340"/>
                <a:gd name="T28" fmla="*/ 243 w 247"/>
                <a:gd name="T29" fmla="*/ 78 h 340"/>
                <a:gd name="T30" fmla="*/ 247 w 247"/>
                <a:gd name="T31" fmla="*/ 71 h 340"/>
                <a:gd name="T32" fmla="*/ 247 w 247"/>
                <a:gd name="T33" fmla="*/ 2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340">
                  <a:moveTo>
                    <a:pt x="247" y="22"/>
                  </a:moveTo>
                  <a:cubicBezTo>
                    <a:pt x="247" y="14"/>
                    <a:pt x="245" y="14"/>
                    <a:pt x="238" y="11"/>
                  </a:cubicBezTo>
                  <a:cubicBezTo>
                    <a:pt x="222" y="5"/>
                    <a:pt x="194" y="0"/>
                    <a:pt x="165" y="0"/>
                  </a:cubicBezTo>
                  <a:cubicBezTo>
                    <a:pt x="34" y="0"/>
                    <a:pt x="0" y="92"/>
                    <a:pt x="0" y="170"/>
                  </a:cubicBezTo>
                  <a:cubicBezTo>
                    <a:pt x="0" y="249"/>
                    <a:pt x="33" y="340"/>
                    <a:pt x="165" y="340"/>
                  </a:cubicBezTo>
                  <a:cubicBezTo>
                    <a:pt x="194" y="340"/>
                    <a:pt x="222" y="335"/>
                    <a:pt x="238" y="329"/>
                  </a:cubicBezTo>
                  <a:cubicBezTo>
                    <a:pt x="245" y="326"/>
                    <a:pt x="247" y="326"/>
                    <a:pt x="247" y="318"/>
                  </a:cubicBezTo>
                  <a:cubicBezTo>
                    <a:pt x="247" y="269"/>
                    <a:pt x="247" y="269"/>
                    <a:pt x="247" y="269"/>
                  </a:cubicBezTo>
                  <a:cubicBezTo>
                    <a:pt x="247" y="264"/>
                    <a:pt x="246" y="262"/>
                    <a:pt x="243" y="262"/>
                  </a:cubicBezTo>
                  <a:cubicBezTo>
                    <a:pt x="241" y="262"/>
                    <a:pt x="237" y="264"/>
                    <a:pt x="231" y="266"/>
                  </a:cubicBezTo>
                  <a:cubicBezTo>
                    <a:pt x="221" y="271"/>
                    <a:pt x="199" y="281"/>
                    <a:pt x="169" y="281"/>
                  </a:cubicBezTo>
                  <a:cubicBezTo>
                    <a:pt x="108" y="281"/>
                    <a:pt x="71" y="244"/>
                    <a:pt x="71" y="170"/>
                  </a:cubicBezTo>
                  <a:cubicBezTo>
                    <a:pt x="71" y="95"/>
                    <a:pt x="108" y="59"/>
                    <a:pt x="169" y="59"/>
                  </a:cubicBezTo>
                  <a:cubicBezTo>
                    <a:pt x="199" y="59"/>
                    <a:pt x="221" y="69"/>
                    <a:pt x="231" y="74"/>
                  </a:cubicBezTo>
                  <a:cubicBezTo>
                    <a:pt x="237" y="76"/>
                    <a:pt x="241" y="78"/>
                    <a:pt x="243" y="78"/>
                  </a:cubicBezTo>
                  <a:cubicBezTo>
                    <a:pt x="246" y="78"/>
                    <a:pt x="247" y="76"/>
                    <a:pt x="247" y="71"/>
                  </a:cubicBezTo>
                  <a:lnTo>
                    <a:pt x="247"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3" name="Freeform 18"/>
            <p:cNvSpPr>
              <a:spLocks/>
            </p:cNvSpPr>
            <p:nvPr userDrawn="1"/>
          </p:nvSpPr>
          <p:spPr bwMode="auto">
            <a:xfrm>
              <a:off x="7542213" y="6354763"/>
              <a:ext cx="200025" cy="211138"/>
            </a:xfrm>
            <a:custGeom>
              <a:avLst/>
              <a:gdLst>
                <a:gd name="T0" fmla="*/ 9 w 317"/>
                <a:gd name="T1" fmla="*/ 0 h 330"/>
                <a:gd name="T2" fmla="*/ 0 w 317"/>
                <a:gd name="T3" fmla="*/ 10 h 330"/>
                <a:gd name="T4" fmla="*/ 0 w 317"/>
                <a:gd name="T5" fmla="*/ 19 h 330"/>
                <a:gd name="T6" fmla="*/ 18 w 317"/>
                <a:gd name="T7" fmla="*/ 35 h 330"/>
                <a:gd name="T8" fmla="*/ 49 w 317"/>
                <a:gd name="T9" fmla="*/ 44 h 330"/>
                <a:gd name="T10" fmla="*/ 49 w 317"/>
                <a:gd name="T11" fmla="*/ 193 h 330"/>
                <a:gd name="T12" fmla="*/ 152 w 317"/>
                <a:gd name="T13" fmla="*/ 330 h 330"/>
                <a:gd name="T14" fmla="*/ 247 w 317"/>
                <a:gd name="T15" fmla="*/ 280 h 330"/>
                <a:gd name="T16" fmla="*/ 249 w 317"/>
                <a:gd name="T17" fmla="*/ 280 h 330"/>
                <a:gd name="T18" fmla="*/ 249 w 317"/>
                <a:gd name="T19" fmla="*/ 312 h 330"/>
                <a:gd name="T20" fmla="*/ 257 w 317"/>
                <a:gd name="T21" fmla="*/ 320 h 330"/>
                <a:gd name="T22" fmla="*/ 309 w 317"/>
                <a:gd name="T23" fmla="*/ 320 h 330"/>
                <a:gd name="T24" fmla="*/ 317 w 317"/>
                <a:gd name="T25" fmla="*/ 312 h 330"/>
                <a:gd name="T26" fmla="*/ 317 w 317"/>
                <a:gd name="T27" fmla="*/ 8 h 330"/>
                <a:gd name="T28" fmla="*/ 309 w 317"/>
                <a:gd name="T29" fmla="*/ 0 h 330"/>
                <a:gd name="T30" fmla="*/ 255 w 317"/>
                <a:gd name="T31" fmla="*/ 0 h 330"/>
                <a:gd name="T32" fmla="*/ 247 w 317"/>
                <a:gd name="T33" fmla="*/ 8 h 330"/>
                <a:gd name="T34" fmla="*/ 247 w 317"/>
                <a:gd name="T35" fmla="*/ 226 h 330"/>
                <a:gd name="T36" fmla="*/ 173 w 317"/>
                <a:gd name="T37" fmla="*/ 268 h 330"/>
                <a:gd name="T38" fmla="*/ 119 w 317"/>
                <a:gd name="T39" fmla="*/ 173 h 330"/>
                <a:gd name="T40" fmla="*/ 119 w 317"/>
                <a:gd name="T41" fmla="*/ 8 h 330"/>
                <a:gd name="T42" fmla="*/ 111 w 317"/>
                <a:gd name="T43" fmla="*/ 0 h 330"/>
                <a:gd name="T44" fmla="*/ 9 w 317"/>
                <a:gd name="T4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30">
                  <a:moveTo>
                    <a:pt x="9" y="0"/>
                  </a:moveTo>
                  <a:cubicBezTo>
                    <a:pt x="1" y="0"/>
                    <a:pt x="0" y="4"/>
                    <a:pt x="0" y="10"/>
                  </a:cubicBezTo>
                  <a:cubicBezTo>
                    <a:pt x="0" y="19"/>
                    <a:pt x="0" y="19"/>
                    <a:pt x="0" y="19"/>
                  </a:cubicBezTo>
                  <a:cubicBezTo>
                    <a:pt x="0" y="31"/>
                    <a:pt x="4" y="31"/>
                    <a:pt x="18" y="35"/>
                  </a:cubicBezTo>
                  <a:cubicBezTo>
                    <a:pt x="49" y="44"/>
                    <a:pt x="49" y="44"/>
                    <a:pt x="49" y="44"/>
                  </a:cubicBezTo>
                  <a:cubicBezTo>
                    <a:pt x="49" y="193"/>
                    <a:pt x="49" y="193"/>
                    <a:pt x="49" y="193"/>
                  </a:cubicBezTo>
                  <a:cubicBezTo>
                    <a:pt x="49" y="306"/>
                    <a:pt x="99" y="330"/>
                    <a:pt x="152" y="330"/>
                  </a:cubicBezTo>
                  <a:cubicBezTo>
                    <a:pt x="194" y="330"/>
                    <a:pt x="221" y="314"/>
                    <a:pt x="247" y="280"/>
                  </a:cubicBezTo>
                  <a:cubicBezTo>
                    <a:pt x="249" y="280"/>
                    <a:pt x="249" y="280"/>
                    <a:pt x="249" y="280"/>
                  </a:cubicBezTo>
                  <a:cubicBezTo>
                    <a:pt x="249" y="312"/>
                    <a:pt x="249" y="312"/>
                    <a:pt x="249" y="312"/>
                  </a:cubicBezTo>
                  <a:cubicBezTo>
                    <a:pt x="249" y="318"/>
                    <a:pt x="251" y="320"/>
                    <a:pt x="257" y="320"/>
                  </a:cubicBezTo>
                  <a:cubicBezTo>
                    <a:pt x="309" y="320"/>
                    <a:pt x="309" y="320"/>
                    <a:pt x="309" y="320"/>
                  </a:cubicBezTo>
                  <a:cubicBezTo>
                    <a:pt x="315" y="320"/>
                    <a:pt x="317" y="318"/>
                    <a:pt x="317" y="312"/>
                  </a:cubicBezTo>
                  <a:cubicBezTo>
                    <a:pt x="317" y="8"/>
                    <a:pt x="317" y="8"/>
                    <a:pt x="317" y="8"/>
                  </a:cubicBezTo>
                  <a:cubicBezTo>
                    <a:pt x="317" y="2"/>
                    <a:pt x="315" y="0"/>
                    <a:pt x="309" y="0"/>
                  </a:cubicBezTo>
                  <a:cubicBezTo>
                    <a:pt x="255" y="0"/>
                    <a:pt x="255" y="0"/>
                    <a:pt x="255" y="0"/>
                  </a:cubicBezTo>
                  <a:cubicBezTo>
                    <a:pt x="249" y="0"/>
                    <a:pt x="247" y="2"/>
                    <a:pt x="247" y="8"/>
                  </a:cubicBezTo>
                  <a:cubicBezTo>
                    <a:pt x="247" y="226"/>
                    <a:pt x="247" y="226"/>
                    <a:pt x="247" y="226"/>
                  </a:cubicBezTo>
                  <a:cubicBezTo>
                    <a:pt x="227" y="255"/>
                    <a:pt x="202" y="268"/>
                    <a:pt x="173" y="268"/>
                  </a:cubicBezTo>
                  <a:cubicBezTo>
                    <a:pt x="122" y="268"/>
                    <a:pt x="119" y="231"/>
                    <a:pt x="119" y="173"/>
                  </a:cubicBezTo>
                  <a:cubicBezTo>
                    <a:pt x="119" y="8"/>
                    <a:pt x="119" y="8"/>
                    <a:pt x="119" y="8"/>
                  </a:cubicBezTo>
                  <a:cubicBezTo>
                    <a:pt x="119" y="2"/>
                    <a:pt x="116" y="0"/>
                    <a:pt x="111" y="0"/>
                  </a:cubicBezTo>
                  <a:lnTo>
                    <a:pt x="9"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4" name="Freeform 19"/>
            <p:cNvSpPr>
              <a:spLocks/>
            </p:cNvSpPr>
            <p:nvPr userDrawn="1"/>
          </p:nvSpPr>
          <p:spPr bwMode="auto">
            <a:xfrm>
              <a:off x="7799388" y="6348413"/>
              <a:ext cx="295275" cy="211138"/>
            </a:xfrm>
            <a:custGeom>
              <a:avLst/>
              <a:gdLst>
                <a:gd name="T0" fmla="*/ 0 w 467"/>
                <a:gd name="T1" fmla="*/ 322 h 330"/>
                <a:gd name="T2" fmla="*/ 8 w 467"/>
                <a:gd name="T3" fmla="*/ 330 h 330"/>
                <a:gd name="T4" fmla="*/ 62 w 467"/>
                <a:gd name="T5" fmla="*/ 330 h 330"/>
                <a:gd name="T6" fmla="*/ 70 w 467"/>
                <a:gd name="T7" fmla="*/ 322 h 330"/>
                <a:gd name="T8" fmla="*/ 70 w 467"/>
                <a:gd name="T9" fmla="*/ 104 h 330"/>
                <a:gd name="T10" fmla="*/ 145 w 467"/>
                <a:gd name="T11" fmla="*/ 62 h 330"/>
                <a:gd name="T12" fmla="*/ 198 w 467"/>
                <a:gd name="T13" fmla="*/ 157 h 330"/>
                <a:gd name="T14" fmla="*/ 198 w 467"/>
                <a:gd name="T15" fmla="*/ 322 h 330"/>
                <a:gd name="T16" fmla="*/ 206 w 467"/>
                <a:gd name="T17" fmla="*/ 330 h 330"/>
                <a:gd name="T18" fmla="*/ 261 w 467"/>
                <a:gd name="T19" fmla="*/ 330 h 330"/>
                <a:gd name="T20" fmla="*/ 268 w 467"/>
                <a:gd name="T21" fmla="*/ 322 h 330"/>
                <a:gd name="T22" fmla="*/ 268 w 467"/>
                <a:gd name="T23" fmla="*/ 104 h 330"/>
                <a:gd name="T24" fmla="*/ 343 w 467"/>
                <a:gd name="T25" fmla="*/ 62 h 330"/>
                <a:gd name="T26" fmla="*/ 397 w 467"/>
                <a:gd name="T27" fmla="*/ 157 h 330"/>
                <a:gd name="T28" fmla="*/ 397 w 467"/>
                <a:gd name="T29" fmla="*/ 322 h 330"/>
                <a:gd name="T30" fmla="*/ 405 w 467"/>
                <a:gd name="T31" fmla="*/ 330 h 330"/>
                <a:gd name="T32" fmla="*/ 459 w 467"/>
                <a:gd name="T33" fmla="*/ 330 h 330"/>
                <a:gd name="T34" fmla="*/ 467 w 467"/>
                <a:gd name="T35" fmla="*/ 322 h 330"/>
                <a:gd name="T36" fmla="*/ 467 w 467"/>
                <a:gd name="T37" fmla="*/ 137 h 330"/>
                <a:gd name="T38" fmla="*/ 363 w 467"/>
                <a:gd name="T39" fmla="*/ 0 h 330"/>
                <a:gd name="T40" fmla="*/ 253 w 467"/>
                <a:gd name="T41" fmla="*/ 54 h 330"/>
                <a:gd name="T42" fmla="*/ 165 w 467"/>
                <a:gd name="T43" fmla="*/ 0 h 330"/>
                <a:gd name="T44" fmla="*/ 70 w 467"/>
                <a:gd name="T45" fmla="*/ 50 h 330"/>
                <a:gd name="T46" fmla="*/ 68 w 467"/>
                <a:gd name="T47" fmla="*/ 50 h 330"/>
                <a:gd name="T48" fmla="*/ 68 w 467"/>
                <a:gd name="T49" fmla="*/ 18 h 330"/>
                <a:gd name="T50" fmla="*/ 60 w 467"/>
                <a:gd name="T51" fmla="*/ 10 h 330"/>
                <a:gd name="T52" fmla="*/ 8 w 467"/>
                <a:gd name="T53" fmla="*/ 10 h 330"/>
                <a:gd name="T54" fmla="*/ 0 w 467"/>
                <a:gd name="T55" fmla="*/ 18 h 330"/>
                <a:gd name="T56" fmla="*/ 0 w 467"/>
                <a:gd name="T57" fmla="*/ 32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7" h="330">
                  <a:moveTo>
                    <a:pt x="0" y="322"/>
                  </a:moveTo>
                  <a:cubicBezTo>
                    <a:pt x="0" y="328"/>
                    <a:pt x="2" y="330"/>
                    <a:pt x="8" y="330"/>
                  </a:cubicBezTo>
                  <a:cubicBezTo>
                    <a:pt x="62" y="330"/>
                    <a:pt x="62" y="330"/>
                    <a:pt x="62" y="330"/>
                  </a:cubicBezTo>
                  <a:cubicBezTo>
                    <a:pt x="68" y="330"/>
                    <a:pt x="70" y="328"/>
                    <a:pt x="70" y="322"/>
                  </a:cubicBezTo>
                  <a:cubicBezTo>
                    <a:pt x="70" y="104"/>
                    <a:pt x="70" y="104"/>
                    <a:pt x="70" y="104"/>
                  </a:cubicBezTo>
                  <a:cubicBezTo>
                    <a:pt x="91" y="75"/>
                    <a:pt x="115" y="62"/>
                    <a:pt x="145" y="62"/>
                  </a:cubicBezTo>
                  <a:cubicBezTo>
                    <a:pt x="196" y="62"/>
                    <a:pt x="198" y="99"/>
                    <a:pt x="198" y="157"/>
                  </a:cubicBezTo>
                  <a:cubicBezTo>
                    <a:pt x="198" y="322"/>
                    <a:pt x="198" y="322"/>
                    <a:pt x="198" y="322"/>
                  </a:cubicBezTo>
                  <a:cubicBezTo>
                    <a:pt x="198" y="328"/>
                    <a:pt x="200" y="330"/>
                    <a:pt x="206" y="330"/>
                  </a:cubicBezTo>
                  <a:cubicBezTo>
                    <a:pt x="261" y="330"/>
                    <a:pt x="261" y="330"/>
                    <a:pt x="261" y="330"/>
                  </a:cubicBezTo>
                  <a:cubicBezTo>
                    <a:pt x="267" y="330"/>
                    <a:pt x="268" y="328"/>
                    <a:pt x="268" y="322"/>
                  </a:cubicBezTo>
                  <a:cubicBezTo>
                    <a:pt x="268" y="104"/>
                    <a:pt x="268" y="104"/>
                    <a:pt x="268" y="104"/>
                  </a:cubicBezTo>
                  <a:cubicBezTo>
                    <a:pt x="289" y="75"/>
                    <a:pt x="313" y="62"/>
                    <a:pt x="343" y="62"/>
                  </a:cubicBezTo>
                  <a:cubicBezTo>
                    <a:pt x="394" y="62"/>
                    <a:pt x="397" y="99"/>
                    <a:pt x="397" y="157"/>
                  </a:cubicBezTo>
                  <a:cubicBezTo>
                    <a:pt x="397" y="322"/>
                    <a:pt x="397" y="322"/>
                    <a:pt x="397" y="322"/>
                  </a:cubicBezTo>
                  <a:cubicBezTo>
                    <a:pt x="397" y="328"/>
                    <a:pt x="399" y="330"/>
                    <a:pt x="405" y="330"/>
                  </a:cubicBezTo>
                  <a:cubicBezTo>
                    <a:pt x="459" y="330"/>
                    <a:pt x="459" y="330"/>
                    <a:pt x="459" y="330"/>
                  </a:cubicBezTo>
                  <a:cubicBezTo>
                    <a:pt x="465" y="330"/>
                    <a:pt x="467" y="328"/>
                    <a:pt x="467" y="322"/>
                  </a:cubicBezTo>
                  <a:cubicBezTo>
                    <a:pt x="467" y="137"/>
                    <a:pt x="467" y="137"/>
                    <a:pt x="467" y="137"/>
                  </a:cubicBezTo>
                  <a:cubicBezTo>
                    <a:pt x="467" y="23"/>
                    <a:pt x="417" y="0"/>
                    <a:pt x="363" y="0"/>
                  </a:cubicBezTo>
                  <a:cubicBezTo>
                    <a:pt x="316" y="0"/>
                    <a:pt x="283" y="18"/>
                    <a:pt x="253" y="54"/>
                  </a:cubicBezTo>
                  <a:cubicBezTo>
                    <a:pt x="235" y="12"/>
                    <a:pt x="201" y="0"/>
                    <a:pt x="165" y="0"/>
                  </a:cubicBezTo>
                  <a:cubicBezTo>
                    <a:pt x="124" y="0"/>
                    <a:pt x="97" y="16"/>
                    <a:pt x="70" y="50"/>
                  </a:cubicBezTo>
                  <a:cubicBezTo>
                    <a:pt x="68" y="50"/>
                    <a:pt x="68" y="50"/>
                    <a:pt x="68" y="50"/>
                  </a:cubicBezTo>
                  <a:cubicBezTo>
                    <a:pt x="68" y="18"/>
                    <a:pt x="68" y="18"/>
                    <a:pt x="68" y="18"/>
                  </a:cubicBezTo>
                  <a:cubicBezTo>
                    <a:pt x="68" y="12"/>
                    <a:pt x="65" y="10"/>
                    <a:pt x="60" y="10"/>
                  </a:cubicBezTo>
                  <a:cubicBezTo>
                    <a:pt x="8" y="10"/>
                    <a:pt x="8" y="10"/>
                    <a:pt x="8" y="10"/>
                  </a:cubicBezTo>
                  <a:cubicBezTo>
                    <a:pt x="2" y="10"/>
                    <a:pt x="0" y="12"/>
                    <a:pt x="0" y="18"/>
                  </a:cubicBezTo>
                  <a:lnTo>
                    <a:pt x="0" y="3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xmlns="" val="1830333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fsluitende dia">
    <p:spTree>
      <p:nvGrpSpPr>
        <p:cNvPr id="1" name=""/>
        <p:cNvGrpSpPr/>
        <p:nvPr/>
      </p:nvGrpSpPr>
      <p:grpSpPr>
        <a:xfrm>
          <a:off x="0" y="0"/>
          <a:ext cx="0" cy="0"/>
          <a:chOff x="0" y="0"/>
          <a:chExt cx="0" cy="0"/>
        </a:xfrm>
      </p:grpSpPr>
      <p:sp>
        <p:nvSpPr>
          <p:cNvPr id="7" name="Rechthoek 6"/>
          <p:cNvSpPr/>
          <p:nvPr userDrawn="1"/>
        </p:nvSpPr>
        <p:spPr>
          <a:xfrm>
            <a:off x="359480" y="6183340"/>
            <a:ext cx="8263020" cy="4993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650000" y="5940000"/>
            <a:ext cx="648000" cy="929244"/>
          </a:xfrm>
          <a:prstGeom prst="rect">
            <a:avLst/>
          </a:prstGeom>
        </p:spPr>
      </p:pic>
      <p:sp>
        <p:nvSpPr>
          <p:cNvPr id="3" name="Titel 2"/>
          <p:cNvSpPr>
            <a:spLocks noGrp="1"/>
          </p:cNvSpPr>
          <p:nvPr>
            <p:ph type="title"/>
          </p:nvPr>
        </p:nvSpPr>
        <p:spPr/>
        <p:txBody>
          <a:bodyPr/>
          <a:lstStyle/>
          <a:p>
            <a:r>
              <a:rPr lang="en-US" smtClean="0"/>
              <a:t>Click to edit Master title style</a:t>
            </a:r>
            <a:endParaRPr lang="nl-NL" dirty="0"/>
          </a:p>
        </p:txBody>
      </p:sp>
    </p:spTree>
    <p:extLst>
      <p:ext uri="{BB962C8B-B14F-4D97-AF65-F5344CB8AC3E}">
        <p14:creationId xmlns:p14="http://schemas.microsoft.com/office/powerpoint/2010/main" xmlns="" val="224155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dirty="0"/>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datum 3"/>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a:p>
        </p:txBody>
      </p:sp>
      <p:sp>
        <p:nvSpPr>
          <p:cNvPr id="5" name="Tijdelijke aanduiding voor voettekst 4"/>
          <p:cNvSpPr>
            <a:spLocks noGrp="1"/>
          </p:cNvSpPr>
          <p:nvPr>
            <p:ph type="ftr" sz="quarter" idx="11"/>
          </p:nvPr>
        </p:nvSpPr>
        <p:spPr/>
        <p:txBody>
          <a:bodyPr/>
          <a:lstStyle/>
          <a:p>
            <a:r>
              <a:rPr lang="nl-NL" smtClean="0"/>
              <a:t>&lt;Titel van de presentatie&gt;</a:t>
            </a:r>
            <a:endParaRPr lang="nl-NL"/>
          </a:p>
        </p:txBody>
      </p:sp>
      <p:sp>
        <p:nvSpPr>
          <p:cNvPr id="7"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Tree>
    <p:extLst>
      <p:ext uri="{BB962C8B-B14F-4D97-AF65-F5344CB8AC3E}">
        <p14:creationId xmlns:p14="http://schemas.microsoft.com/office/powerpoint/2010/main" xmlns="" val="278196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oofdstuk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dirty="0"/>
          </a:p>
        </p:txBody>
      </p:sp>
      <p:sp>
        <p:nvSpPr>
          <p:cNvPr id="3" name="Tijdelijke aanduiding voor datum 2"/>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dirty="0"/>
          </a:p>
        </p:txBody>
      </p:sp>
      <p:sp>
        <p:nvSpPr>
          <p:cNvPr id="4" name="Tijdelijke aanduiding voor voettekst 3"/>
          <p:cNvSpPr>
            <a:spLocks noGrp="1"/>
          </p:cNvSpPr>
          <p:nvPr>
            <p:ph type="ftr" sz="quarter" idx="11"/>
          </p:nvPr>
        </p:nvSpPr>
        <p:spPr/>
        <p:txBody>
          <a:bodyPr/>
          <a:lstStyle/>
          <a:p>
            <a:r>
              <a:rPr lang="nl-NL" smtClean="0"/>
              <a:t>&lt;Titel van de presentatie&gt;</a:t>
            </a:r>
            <a:endParaRPr lang="nl-NL" dirty="0"/>
          </a:p>
        </p:txBody>
      </p:sp>
      <p:sp>
        <p:nvSpPr>
          <p:cNvPr id="5" name="Tijdelijke aanduiding voor dianummer 4"/>
          <p:cNvSpPr>
            <a:spLocks noGrp="1"/>
          </p:cNvSpPr>
          <p:nvPr>
            <p:ph type="sldNum" sz="quarter" idx="12"/>
          </p:nvPr>
        </p:nvSpPr>
        <p:spPr/>
        <p:txBody>
          <a:bodyPr/>
          <a:lstStyle/>
          <a:p>
            <a:r>
              <a:rPr lang="nl-NL" smtClean="0"/>
              <a:t>Pagina </a:t>
            </a:r>
            <a:fld id="{7FC9B413-936F-403B-BC98-20250EBFF374}" type="slidenum">
              <a:rPr lang="nl-NL" smtClean="0"/>
              <a:pPr/>
              <a:t>‹#›</a:t>
            </a:fld>
            <a:endParaRPr lang="nl-NL" dirty="0"/>
          </a:p>
        </p:txBody>
      </p:sp>
      <p:sp>
        <p:nvSpPr>
          <p:cNvPr id="6" name="Ondertitel 2"/>
          <p:cNvSpPr>
            <a:spLocks noGrp="1"/>
          </p:cNvSpPr>
          <p:nvPr>
            <p:ph type="subTitle" idx="1"/>
          </p:nvPr>
        </p:nvSpPr>
        <p:spPr>
          <a:xfrm>
            <a:off x="522000" y="1650209"/>
            <a:ext cx="8100000" cy="533400"/>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spTree>
    <p:extLst>
      <p:ext uri="{BB962C8B-B14F-4D97-AF65-F5344CB8AC3E}">
        <p14:creationId xmlns:p14="http://schemas.microsoft.com/office/powerpoint/2010/main" xmlns="" val="80855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kstdia met grafiek">
    <p:spTree>
      <p:nvGrpSpPr>
        <p:cNvPr id="1" name=""/>
        <p:cNvGrpSpPr/>
        <p:nvPr/>
      </p:nvGrpSpPr>
      <p:grpSpPr>
        <a:xfrm>
          <a:off x="0" y="0"/>
          <a:ext cx="0" cy="0"/>
          <a:chOff x="0" y="0"/>
          <a:chExt cx="0" cy="0"/>
        </a:xfrm>
      </p:grpSpPr>
      <p:sp>
        <p:nvSpPr>
          <p:cNvPr id="2" name="Titel 1"/>
          <p:cNvSpPr>
            <a:spLocks noGrp="1"/>
          </p:cNvSpPr>
          <p:nvPr>
            <p:ph type="title"/>
          </p:nvPr>
        </p:nvSpPr>
        <p:spPr>
          <a:xfrm>
            <a:off x="522000" y="1004344"/>
            <a:ext cx="8100000" cy="533400"/>
          </a:xfrm>
        </p:spPr>
        <p:txBody>
          <a:bodyPr/>
          <a:lstStyle/>
          <a:p>
            <a:r>
              <a:rPr lang="en-US" smtClean="0"/>
              <a:t>Click to edit Master title style</a:t>
            </a:r>
            <a:endParaRPr lang="nl-NL" dirty="0"/>
          </a:p>
        </p:txBody>
      </p:sp>
      <p:sp>
        <p:nvSpPr>
          <p:cNvPr id="5" name="Tijdelijke aanduiding voor datum 4"/>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a:p>
        </p:txBody>
      </p:sp>
      <p:sp>
        <p:nvSpPr>
          <p:cNvPr id="6" name="Tijdelijke aanduiding voor voettekst 5"/>
          <p:cNvSpPr>
            <a:spLocks noGrp="1"/>
          </p:cNvSpPr>
          <p:nvPr>
            <p:ph type="ftr" sz="quarter" idx="11"/>
          </p:nvPr>
        </p:nvSpPr>
        <p:spPr/>
        <p:txBody>
          <a:bodyPr/>
          <a:lstStyle/>
          <a:p>
            <a:r>
              <a:rPr lang="nl-NL" smtClean="0"/>
              <a:t>&lt;Titel van de presentatie&gt;</a:t>
            </a:r>
            <a:endParaRPr lang="nl-NL"/>
          </a:p>
        </p:txBody>
      </p:sp>
      <p:sp>
        <p:nvSpPr>
          <p:cNvPr id="9" name="Tijdelijke aanduiding voor grafiek 8"/>
          <p:cNvSpPr>
            <a:spLocks noGrp="1"/>
          </p:cNvSpPr>
          <p:nvPr>
            <p:ph type="chart" sz="quarter" idx="13"/>
          </p:nvPr>
        </p:nvSpPr>
        <p:spPr>
          <a:xfrm>
            <a:off x="4647600" y="1652400"/>
            <a:ext cx="3974900" cy="4125600"/>
          </a:xfrm>
        </p:spPr>
        <p:txBody>
          <a:bodyPr/>
          <a:lstStyle>
            <a:lvl1pPr marL="0" indent="0">
              <a:buNone/>
              <a:defRPr/>
            </a:lvl1pPr>
          </a:lstStyle>
          <a:p>
            <a:r>
              <a:rPr lang="en-US" smtClean="0"/>
              <a:t>Click icon to add chart</a:t>
            </a:r>
            <a:endParaRPr lang="nl-NL" dirty="0"/>
          </a:p>
        </p:txBody>
      </p:sp>
      <p:sp>
        <p:nvSpPr>
          <p:cNvPr id="11" name="Tijdelijke aanduiding voor tekst 10"/>
          <p:cNvSpPr>
            <a:spLocks noGrp="1"/>
          </p:cNvSpPr>
          <p:nvPr>
            <p:ph type="body" sz="quarter" idx="14"/>
          </p:nvPr>
        </p:nvSpPr>
        <p:spPr>
          <a:xfrm>
            <a:off x="522288" y="1652001"/>
            <a:ext cx="4039200" cy="4124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5"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Tree>
    <p:extLst>
      <p:ext uri="{BB962C8B-B14F-4D97-AF65-F5344CB8AC3E}">
        <p14:creationId xmlns:p14="http://schemas.microsoft.com/office/powerpoint/2010/main" xmlns="" val="310145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dia met beeld">
    <p:spTree>
      <p:nvGrpSpPr>
        <p:cNvPr id="1" name=""/>
        <p:cNvGrpSpPr/>
        <p:nvPr/>
      </p:nvGrpSpPr>
      <p:grpSpPr>
        <a:xfrm>
          <a:off x="0" y="0"/>
          <a:ext cx="0" cy="0"/>
          <a:chOff x="0" y="0"/>
          <a:chExt cx="0" cy="0"/>
        </a:xfrm>
      </p:grpSpPr>
      <p:sp>
        <p:nvSpPr>
          <p:cNvPr id="2" name="Titel 1"/>
          <p:cNvSpPr>
            <a:spLocks noGrp="1"/>
          </p:cNvSpPr>
          <p:nvPr>
            <p:ph type="title"/>
          </p:nvPr>
        </p:nvSpPr>
        <p:spPr>
          <a:xfrm>
            <a:off x="522000" y="1004344"/>
            <a:ext cx="8100000" cy="533400"/>
          </a:xfrm>
        </p:spPr>
        <p:txBody>
          <a:bodyPr/>
          <a:lstStyle/>
          <a:p>
            <a:r>
              <a:rPr lang="en-US" smtClean="0"/>
              <a:t>Click to edit Master title style</a:t>
            </a:r>
            <a:endParaRPr lang="nl-NL" dirty="0"/>
          </a:p>
        </p:txBody>
      </p:sp>
      <p:sp>
        <p:nvSpPr>
          <p:cNvPr id="5" name="Tijdelijke aanduiding voor datum 4"/>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a:p>
        </p:txBody>
      </p:sp>
      <p:sp>
        <p:nvSpPr>
          <p:cNvPr id="6" name="Tijdelijke aanduiding voor voettekst 5"/>
          <p:cNvSpPr>
            <a:spLocks noGrp="1"/>
          </p:cNvSpPr>
          <p:nvPr>
            <p:ph type="ftr" sz="quarter" idx="11"/>
          </p:nvPr>
        </p:nvSpPr>
        <p:spPr/>
        <p:txBody>
          <a:bodyPr/>
          <a:lstStyle/>
          <a:p>
            <a:r>
              <a:rPr lang="nl-NL" smtClean="0"/>
              <a:t>&lt;Titel van de presentatie&gt;</a:t>
            </a:r>
            <a:endParaRPr lang="nl-NL"/>
          </a:p>
        </p:txBody>
      </p:sp>
      <p:sp>
        <p:nvSpPr>
          <p:cNvPr id="11" name="Tijdelijke aanduiding voor tekst 10"/>
          <p:cNvSpPr>
            <a:spLocks noGrp="1"/>
          </p:cNvSpPr>
          <p:nvPr>
            <p:ph type="body" sz="quarter" idx="14"/>
          </p:nvPr>
        </p:nvSpPr>
        <p:spPr>
          <a:xfrm>
            <a:off x="522288" y="1652400"/>
            <a:ext cx="4039200" cy="412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afbeelding 3"/>
          <p:cNvSpPr>
            <a:spLocks noGrp="1"/>
          </p:cNvSpPr>
          <p:nvPr>
            <p:ph type="pic" sz="quarter" idx="15"/>
          </p:nvPr>
        </p:nvSpPr>
        <p:spPr>
          <a:xfrm>
            <a:off x="4647600" y="1652400"/>
            <a:ext cx="3974900" cy="4125600"/>
          </a:xfrm>
        </p:spPr>
        <p:txBody>
          <a:bodyPr/>
          <a:lstStyle>
            <a:lvl1pPr marL="0" indent="0">
              <a:buNone/>
              <a:defRPr/>
            </a:lvl1pPr>
          </a:lstStyle>
          <a:p>
            <a:r>
              <a:rPr lang="en-US" smtClean="0"/>
              <a:t>Click icon to add picture</a:t>
            </a:r>
            <a:endParaRPr lang="nl-NL" dirty="0"/>
          </a:p>
        </p:txBody>
      </p:sp>
      <p:sp>
        <p:nvSpPr>
          <p:cNvPr id="10"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Tree>
    <p:extLst>
      <p:ext uri="{BB962C8B-B14F-4D97-AF65-F5344CB8AC3E}">
        <p14:creationId xmlns:p14="http://schemas.microsoft.com/office/powerpoint/2010/main" xmlns="" val="145721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eelddia met titel">
    <p:spTree>
      <p:nvGrpSpPr>
        <p:cNvPr id="1" name=""/>
        <p:cNvGrpSpPr/>
        <p:nvPr/>
      </p:nvGrpSpPr>
      <p:grpSpPr>
        <a:xfrm>
          <a:off x="0" y="0"/>
          <a:ext cx="0" cy="0"/>
          <a:chOff x="0" y="0"/>
          <a:chExt cx="0" cy="0"/>
        </a:xfrm>
      </p:grpSpPr>
      <p:sp>
        <p:nvSpPr>
          <p:cNvPr id="2" name="Titel 1"/>
          <p:cNvSpPr>
            <a:spLocks noGrp="1"/>
          </p:cNvSpPr>
          <p:nvPr>
            <p:ph type="title"/>
          </p:nvPr>
        </p:nvSpPr>
        <p:spPr>
          <a:xfrm>
            <a:off x="522000" y="1004344"/>
            <a:ext cx="8100000" cy="533400"/>
          </a:xfrm>
        </p:spPr>
        <p:txBody>
          <a:bodyPr/>
          <a:lstStyle/>
          <a:p>
            <a:r>
              <a:rPr lang="en-US" smtClean="0"/>
              <a:t>Click to edit Master title style</a:t>
            </a:r>
            <a:endParaRPr lang="nl-NL" dirty="0"/>
          </a:p>
        </p:txBody>
      </p:sp>
      <p:sp>
        <p:nvSpPr>
          <p:cNvPr id="5" name="Tijdelijke aanduiding voor datum 4"/>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a:p>
        </p:txBody>
      </p:sp>
      <p:sp>
        <p:nvSpPr>
          <p:cNvPr id="6" name="Tijdelijke aanduiding voor voettekst 5"/>
          <p:cNvSpPr>
            <a:spLocks noGrp="1"/>
          </p:cNvSpPr>
          <p:nvPr>
            <p:ph type="ftr" sz="quarter" idx="11"/>
          </p:nvPr>
        </p:nvSpPr>
        <p:spPr/>
        <p:txBody>
          <a:bodyPr/>
          <a:lstStyle/>
          <a:p>
            <a:r>
              <a:rPr lang="nl-NL" smtClean="0"/>
              <a:t>&lt;Titel van de presentatie&gt;</a:t>
            </a:r>
            <a:endParaRPr lang="nl-NL"/>
          </a:p>
        </p:txBody>
      </p:sp>
      <p:sp>
        <p:nvSpPr>
          <p:cNvPr id="4" name="Tijdelijke aanduiding voor afbeelding 3"/>
          <p:cNvSpPr>
            <a:spLocks noGrp="1"/>
          </p:cNvSpPr>
          <p:nvPr>
            <p:ph type="pic" sz="quarter" idx="15"/>
          </p:nvPr>
        </p:nvSpPr>
        <p:spPr>
          <a:xfrm>
            <a:off x="521500" y="1652400"/>
            <a:ext cx="8101000" cy="4125600"/>
          </a:xfrm>
        </p:spPr>
        <p:txBody>
          <a:bodyPr/>
          <a:lstStyle>
            <a:lvl1pPr marL="0" indent="0">
              <a:buNone/>
              <a:defRPr/>
            </a:lvl1pPr>
          </a:lstStyle>
          <a:p>
            <a:r>
              <a:rPr lang="en-US" smtClean="0"/>
              <a:t>Click icon to add picture</a:t>
            </a:r>
            <a:endParaRPr lang="nl-NL" dirty="0"/>
          </a:p>
        </p:txBody>
      </p:sp>
      <p:sp>
        <p:nvSpPr>
          <p:cNvPr id="8"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Tree>
    <p:extLst>
      <p:ext uri="{BB962C8B-B14F-4D97-AF65-F5344CB8AC3E}">
        <p14:creationId xmlns:p14="http://schemas.microsoft.com/office/powerpoint/2010/main" xmlns="" val="34733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eelddia zonder titel">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a:xfrm>
            <a:off x="1494000" y="6414409"/>
            <a:ext cx="1080000" cy="152400"/>
          </a:xfrm>
          <a:prstGeom prst="rect">
            <a:avLst/>
          </a:prstGeom>
        </p:spPr>
        <p:txBody>
          <a:bodyPr/>
          <a:lstStyle/>
          <a:p>
            <a:r>
              <a:rPr lang="nl-NL" smtClean="0"/>
              <a:t>&lt;datum&gt;</a:t>
            </a:r>
            <a:endParaRPr lang="nl-NL"/>
          </a:p>
        </p:txBody>
      </p:sp>
      <p:sp>
        <p:nvSpPr>
          <p:cNvPr id="6" name="Tijdelijke aanduiding voor voettekst 5"/>
          <p:cNvSpPr>
            <a:spLocks noGrp="1"/>
          </p:cNvSpPr>
          <p:nvPr>
            <p:ph type="ftr" sz="quarter" idx="11"/>
          </p:nvPr>
        </p:nvSpPr>
        <p:spPr/>
        <p:txBody>
          <a:bodyPr/>
          <a:lstStyle/>
          <a:p>
            <a:r>
              <a:rPr lang="nl-NL" smtClean="0"/>
              <a:t>&lt;Titel van de presentatie&gt;</a:t>
            </a:r>
            <a:endParaRPr lang="nl-NL"/>
          </a:p>
        </p:txBody>
      </p:sp>
      <p:sp>
        <p:nvSpPr>
          <p:cNvPr id="4" name="Tijdelijke aanduiding voor afbeelding 3"/>
          <p:cNvSpPr>
            <a:spLocks noGrp="1"/>
          </p:cNvSpPr>
          <p:nvPr>
            <p:ph type="pic" sz="quarter" idx="15"/>
          </p:nvPr>
        </p:nvSpPr>
        <p:spPr>
          <a:xfrm>
            <a:off x="521500" y="592931"/>
            <a:ext cx="8101000" cy="5185069"/>
          </a:xfrm>
          <a:solidFill>
            <a:schemeClr val="bg1"/>
          </a:solidFill>
        </p:spPr>
        <p:txBody>
          <a:bodyPr/>
          <a:lstStyle>
            <a:lvl1pPr marL="0" indent="0">
              <a:buNone/>
              <a:defRPr/>
            </a:lvl1pPr>
          </a:lstStyle>
          <a:p>
            <a:r>
              <a:rPr lang="en-US" smtClean="0"/>
              <a:t>Click icon to add picture</a:t>
            </a:r>
            <a:endParaRPr lang="nl-NL" dirty="0"/>
          </a:p>
        </p:txBody>
      </p:sp>
      <p:sp>
        <p:nvSpPr>
          <p:cNvPr id="8"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Tree>
    <p:extLst>
      <p:ext uri="{BB962C8B-B14F-4D97-AF65-F5344CB8AC3E}">
        <p14:creationId xmlns:p14="http://schemas.microsoft.com/office/powerpoint/2010/main" xmlns="" val="369585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eelddia">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0" y="0"/>
            <a:ext cx="9144000" cy="6857999"/>
          </a:xfrm>
          <a:solidFill>
            <a:schemeClr val="bg1"/>
          </a:solidFill>
        </p:spPr>
        <p:txBody>
          <a:bodyPr/>
          <a:lstStyle>
            <a:lvl1pPr marL="0" indent="0">
              <a:buNone/>
              <a:defRPr/>
            </a:lvl1pPr>
          </a:lstStyle>
          <a:p>
            <a:r>
              <a:rPr lang="en-US" smtClean="0"/>
              <a:t>Click icon to add picture</a:t>
            </a:r>
            <a:endParaRPr lang="nl-NL" dirty="0"/>
          </a:p>
        </p:txBody>
      </p:sp>
      <p:grpSp>
        <p:nvGrpSpPr>
          <p:cNvPr id="2" name="Groep 24"/>
          <p:cNvGrpSpPr/>
          <p:nvPr/>
        </p:nvGrpSpPr>
        <p:grpSpPr>
          <a:xfrm>
            <a:off x="5867400" y="6264275"/>
            <a:ext cx="2427288" cy="301626"/>
            <a:chOff x="5867400" y="6264275"/>
            <a:chExt cx="2427288" cy="301626"/>
          </a:xfrm>
        </p:grpSpPr>
        <p:sp>
          <p:nvSpPr>
            <p:cNvPr id="15" name="Freeform 10"/>
            <p:cNvSpPr>
              <a:spLocks noEditPoints="1"/>
            </p:cNvSpPr>
            <p:nvPr userDrawn="1"/>
          </p:nvSpPr>
          <p:spPr bwMode="auto">
            <a:xfrm>
              <a:off x="5867400" y="6264275"/>
              <a:ext cx="258763" cy="295275"/>
            </a:xfrm>
            <a:custGeom>
              <a:avLst/>
              <a:gdLst>
                <a:gd name="T0" fmla="*/ 389 w 407"/>
                <a:gd name="T1" fmla="*/ 424 h 463"/>
                <a:gd name="T2" fmla="*/ 352 w 407"/>
                <a:gd name="T3" fmla="*/ 397 h 463"/>
                <a:gd name="T4" fmla="*/ 248 w 407"/>
                <a:gd name="T5" fmla="*/ 229 h 463"/>
                <a:gd name="T6" fmla="*/ 346 w 407"/>
                <a:gd name="T7" fmla="*/ 108 h 463"/>
                <a:gd name="T8" fmla="*/ 185 w 407"/>
                <a:gd name="T9" fmla="*/ 0 h 463"/>
                <a:gd name="T10" fmla="*/ 8 w 407"/>
                <a:gd name="T11" fmla="*/ 0 h 463"/>
                <a:gd name="T12" fmla="*/ 0 w 407"/>
                <a:gd name="T13" fmla="*/ 11 h 463"/>
                <a:gd name="T14" fmla="*/ 0 w 407"/>
                <a:gd name="T15" fmla="*/ 24 h 463"/>
                <a:gd name="T16" fmla="*/ 17 w 407"/>
                <a:gd name="T17" fmla="*/ 39 h 463"/>
                <a:gd name="T18" fmla="*/ 46 w 407"/>
                <a:gd name="T19" fmla="*/ 47 h 463"/>
                <a:gd name="T20" fmla="*/ 46 w 407"/>
                <a:gd name="T21" fmla="*/ 417 h 463"/>
                <a:gd name="T22" fmla="*/ 17 w 407"/>
                <a:gd name="T23" fmla="*/ 424 h 463"/>
                <a:gd name="T24" fmla="*/ 0 w 407"/>
                <a:gd name="T25" fmla="*/ 440 h 463"/>
                <a:gd name="T26" fmla="*/ 0 w 407"/>
                <a:gd name="T27" fmla="*/ 453 h 463"/>
                <a:gd name="T28" fmla="*/ 8 w 407"/>
                <a:gd name="T29" fmla="*/ 463 h 463"/>
                <a:gd name="T30" fmla="*/ 167 w 407"/>
                <a:gd name="T31" fmla="*/ 463 h 463"/>
                <a:gd name="T32" fmla="*/ 176 w 407"/>
                <a:gd name="T33" fmla="*/ 453 h 463"/>
                <a:gd name="T34" fmla="*/ 176 w 407"/>
                <a:gd name="T35" fmla="*/ 440 h 463"/>
                <a:gd name="T36" fmla="*/ 158 w 407"/>
                <a:gd name="T37" fmla="*/ 424 h 463"/>
                <a:gd name="T38" fmla="*/ 129 w 407"/>
                <a:gd name="T39" fmla="*/ 417 h 463"/>
                <a:gd name="T40" fmla="*/ 129 w 407"/>
                <a:gd name="T41" fmla="*/ 242 h 463"/>
                <a:gd name="T42" fmla="*/ 171 w 407"/>
                <a:gd name="T43" fmla="*/ 242 h 463"/>
                <a:gd name="T44" fmla="*/ 287 w 407"/>
                <a:gd name="T45" fmla="*/ 452 h 463"/>
                <a:gd name="T46" fmla="*/ 309 w 407"/>
                <a:gd name="T47" fmla="*/ 463 h 463"/>
                <a:gd name="T48" fmla="*/ 398 w 407"/>
                <a:gd name="T49" fmla="*/ 463 h 463"/>
                <a:gd name="T50" fmla="*/ 407 w 407"/>
                <a:gd name="T51" fmla="*/ 453 h 463"/>
                <a:gd name="T52" fmla="*/ 407 w 407"/>
                <a:gd name="T53" fmla="*/ 440 h 463"/>
                <a:gd name="T54" fmla="*/ 389 w 407"/>
                <a:gd name="T55" fmla="*/ 424 h 463"/>
                <a:gd name="T56" fmla="*/ 145 w 407"/>
                <a:gd name="T57" fmla="*/ 203 h 463"/>
                <a:gd name="T58" fmla="*/ 130 w 407"/>
                <a:gd name="T59" fmla="*/ 203 h 463"/>
                <a:gd name="T60" fmla="*/ 130 w 407"/>
                <a:gd name="T61" fmla="*/ 43 h 463"/>
                <a:gd name="T62" fmla="*/ 162 w 407"/>
                <a:gd name="T63" fmla="*/ 43 h 463"/>
                <a:gd name="T64" fmla="*/ 257 w 407"/>
                <a:gd name="T65" fmla="*/ 121 h 463"/>
                <a:gd name="T66" fmla="*/ 145 w 407"/>
                <a:gd name="T67" fmla="*/ 20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63">
                  <a:moveTo>
                    <a:pt x="389" y="424"/>
                  </a:moveTo>
                  <a:cubicBezTo>
                    <a:pt x="371" y="420"/>
                    <a:pt x="367" y="417"/>
                    <a:pt x="352" y="397"/>
                  </a:cubicBezTo>
                  <a:cubicBezTo>
                    <a:pt x="330" y="367"/>
                    <a:pt x="278" y="292"/>
                    <a:pt x="248" y="229"/>
                  </a:cubicBezTo>
                  <a:cubicBezTo>
                    <a:pt x="304" y="209"/>
                    <a:pt x="346" y="170"/>
                    <a:pt x="346" y="108"/>
                  </a:cubicBezTo>
                  <a:cubicBezTo>
                    <a:pt x="346" y="20"/>
                    <a:pt x="261" y="0"/>
                    <a:pt x="185" y="0"/>
                  </a:cubicBezTo>
                  <a:cubicBezTo>
                    <a:pt x="8" y="0"/>
                    <a:pt x="8" y="0"/>
                    <a:pt x="8" y="0"/>
                  </a:cubicBezTo>
                  <a:cubicBezTo>
                    <a:pt x="1" y="0"/>
                    <a:pt x="0" y="4"/>
                    <a:pt x="0" y="11"/>
                  </a:cubicBezTo>
                  <a:cubicBezTo>
                    <a:pt x="0" y="24"/>
                    <a:pt x="0" y="24"/>
                    <a:pt x="0" y="24"/>
                  </a:cubicBezTo>
                  <a:cubicBezTo>
                    <a:pt x="0" y="35"/>
                    <a:pt x="4" y="35"/>
                    <a:pt x="17" y="39"/>
                  </a:cubicBezTo>
                  <a:cubicBezTo>
                    <a:pt x="46" y="47"/>
                    <a:pt x="46" y="47"/>
                    <a:pt x="46" y="47"/>
                  </a:cubicBezTo>
                  <a:cubicBezTo>
                    <a:pt x="46" y="417"/>
                    <a:pt x="46" y="417"/>
                    <a:pt x="46" y="417"/>
                  </a:cubicBezTo>
                  <a:cubicBezTo>
                    <a:pt x="17" y="424"/>
                    <a:pt x="17" y="424"/>
                    <a:pt x="17" y="424"/>
                  </a:cubicBezTo>
                  <a:cubicBezTo>
                    <a:pt x="4" y="428"/>
                    <a:pt x="0" y="429"/>
                    <a:pt x="0" y="440"/>
                  </a:cubicBezTo>
                  <a:cubicBezTo>
                    <a:pt x="0" y="453"/>
                    <a:pt x="0" y="453"/>
                    <a:pt x="0" y="453"/>
                  </a:cubicBezTo>
                  <a:cubicBezTo>
                    <a:pt x="0" y="459"/>
                    <a:pt x="1" y="463"/>
                    <a:pt x="8" y="463"/>
                  </a:cubicBezTo>
                  <a:cubicBezTo>
                    <a:pt x="167" y="463"/>
                    <a:pt x="167" y="463"/>
                    <a:pt x="167" y="463"/>
                  </a:cubicBezTo>
                  <a:cubicBezTo>
                    <a:pt x="175" y="463"/>
                    <a:pt x="176" y="459"/>
                    <a:pt x="176" y="453"/>
                  </a:cubicBezTo>
                  <a:cubicBezTo>
                    <a:pt x="176" y="440"/>
                    <a:pt x="176" y="440"/>
                    <a:pt x="176" y="440"/>
                  </a:cubicBezTo>
                  <a:cubicBezTo>
                    <a:pt x="176" y="429"/>
                    <a:pt x="172" y="428"/>
                    <a:pt x="158" y="424"/>
                  </a:cubicBezTo>
                  <a:cubicBezTo>
                    <a:pt x="129" y="417"/>
                    <a:pt x="129" y="417"/>
                    <a:pt x="129" y="417"/>
                  </a:cubicBezTo>
                  <a:cubicBezTo>
                    <a:pt x="129" y="242"/>
                    <a:pt x="129" y="242"/>
                    <a:pt x="129" y="242"/>
                  </a:cubicBezTo>
                  <a:cubicBezTo>
                    <a:pt x="171" y="242"/>
                    <a:pt x="171" y="242"/>
                    <a:pt x="171" y="242"/>
                  </a:cubicBezTo>
                  <a:cubicBezTo>
                    <a:pt x="201" y="311"/>
                    <a:pt x="266" y="424"/>
                    <a:pt x="287" y="452"/>
                  </a:cubicBezTo>
                  <a:cubicBezTo>
                    <a:pt x="295" y="463"/>
                    <a:pt x="298" y="463"/>
                    <a:pt x="309" y="463"/>
                  </a:cubicBezTo>
                  <a:cubicBezTo>
                    <a:pt x="398" y="463"/>
                    <a:pt x="398" y="463"/>
                    <a:pt x="398" y="463"/>
                  </a:cubicBezTo>
                  <a:cubicBezTo>
                    <a:pt x="406" y="463"/>
                    <a:pt x="407" y="459"/>
                    <a:pt x="407" y="453"/>
                  </a:cubicBezTo>
                  <a:cubicBezTo>
                    <a:pt x="407" y="440"/>
                    <a:pt x="407" y="440"/>
                    <a:pt x="407" y="440"/>
                  </a:cubicBezTo>
                  <a:cubicBezTo>
                    <a:pt x="407" y="427"/>
                    <a:pt x="400" y="428"/>
                    <a:pt x="389" y="424"/>
                  </a:cubicBezTo>
                  <a:close/>
                  <a:moveTo>
                    <a:pt x="145" y="203"/>
                  </a:moveTo>
                  <a:cubicBezTo>
                    <a:pt x="130" y="203"/>
                    <a:pt x="130" y="203"/>
                    <a:pt x="130" y="203"/>
                  </a:cubicBezTo>
                  <a:cubicBezTo>
                    <a:pt x="130" y="43"/>
                    <a:pt x="130" y="43"/>
                    <a:pt x="130" y="43"/>
                  </a:cubicBezTo>
                  <a:cubicBezTo>
                    <a:pt x="162" y="43"/>
                    <a:pt x="162" y="43"/>
                    <a:pt x="162" y="43"/>
                  </a:cubicBezTo>
                  <a:cubicBezTo>
                    <a:pt x="222" y="43"/>
                    <a:pt x="257" y="66"/>
                    <a:pt x="257" y="121"/>
                  </a:cubicBezTo>
                  <a:cubicBezTo>
                    <a:pt x="257" y="189"/>
                    <a:pt x="205" y="203"/>
                    <a:pt x="145" y="20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6" name="Freeform 11"/>
            <p:cNvSpPr>
              <a:spLocks noEditPoints="1"/>
            </p:cNvSpPr>
            <p:nvPr userDrawn="1"/>
          </p:nvSpPr>
          <p:spPr bwMode="auto">
            <a:xfrm>
              <a:off x="6350000" y="6264275"/>
              <a:ext cx="220663" cy="301625"/>
            </a:xfrm>
            <a:custGeom>
              <a:avLst/>
              <a:gdLst>
                <a:gd name="T0" fmla="*/ 331 w 348"/>
                <a:gd name="T1" fmla="*/ 428 h 473"/>
                <a:gd name="T2" fmla="*/ 299 w 348"/>
                <a:gd name="T3" fmla="*/ 418 h 473"/>
                <a:gd name="T4" fmla="*/ 299 w 348"/>
                <a:gd name="T5" fmla="*/ 16 h 473"/>
                <a:gd name="T6" fmla="*/ 284 w 348"/>
                <a:gd name="T7" fmla="*/ 0 h 473"/>
                <a:gd name="T8" fmla="*/ 186 w 348"/>
                <a:gd name="T9" fmla="*/ 0 h 473"/>
                <a:gd name="T10" fmla="*/ 178 w 348"/>
                <a:gd name="T11" fmla="*/ 11 h 473"/>
                <a:gd name="T12" fmla="*/ 178 w 348"/>
                <a:gd name="T13" fmla="*/ 19 h 473"/>
                <a:gd name="T14" fmla="*/ 196 w 348"/>
                <a:gd name="T15" fmla="*/ 36 h 473"/>
                <a:gd name="T16" fmla="*/ 227 w 348"/>
                <a:gd name="T17" fmla="*/ 45 h 473"/>
                <a:gd name="T18" fmla="*/ 227 w 348"/>
                <a:gd name="T19" fmla="*/ 158 h 473"/>
                <a:gd name="T20" fmla="*/ 153 w 348"/>
                <a:gd name="T21" fmla="*/ 133 h 473"/>
                <a:gd name="T22" fmla="*/ 0 w 348"/>
                <a:gd name="T23" fmla="*/ 313 h 473"/>
                <a:gd name="T24" fmla="*/ 123 w 348"/>
                <a:gd name="T25" fmla="*/ 473 h 473"/>
                <a:gd name="T26" fmla="*/ 227 w 348"/>
                <a:gd name="T27" fmla="*/ 420 h 473"/>
                <a:gd name="T28" fmla="*/ 227 w 348"/>
                <a:gd name="T29" fmla="*/ 447 h 473"/>
                <a:gd name="T30" fmla="*/ 242 w 348"/>
                <a:gd name="T31" fmla="*/ 463 h 473"/>
                <a:gd name="T32" fmla="*/ 340 w 348"/>
                <a:gd name="T33" fmla="*/ 463 h 473"/>
                <a:gd name="T34" fmla="*/ 348 w 348"/>
                <a:gd name="T35" fmla="*/ 453 h 473"/>
                <a:gd name="T36" fmla="*/ 348 w 348"/>
                <a:gd name="T37" fmla="*/ 444 h 473"/>
                <a:gd name="T38" fmla="*/ 331 w 348"/>
                <a:gd name="T39" fmla="*/ 428 h 473"/>
                <a:gd name="T40" fmla="*/ 227 w 348"/>
                <a:gd name="T41" fmla="*/ 379 h 473"/>
                <a:gd name="T42" fmla="*/ 153 w 348"/>
                <a:gd name="T43" fmla="*/ 418 h 473"/>
                <a:gd name="T44" fmla="*/ 77 w 348"/>
                <a:gd name="T45" fmla="*/ 299 h 473"/>
                <a:gd name="T46" fmla="*/ 158 w 348"/>
                <a:gd name="T47" fmla="*/ 179 h 473"/>
                <a:gd name="T48" fmla="*/ 227 w 348"/>
                <a:gd name="T49" fmla="*/ 299 h 473"/>
                <a:gd name="T50" fmla="*/ 227 w 348"/>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8" h="473">
                  <a:moveTo>
                    <a:pt x="331" y="428"/>
                  </a:moveTo>
                  <a:cubicBezTo>
                    <a:pt x="299" y="418"/>
                    <a:pt x="299" y="418"/>
                    <a:pt x="299" y="418"/>
                  </a:cubicBezTo>
                  <a:cubicBezTo>
                    <a:pt x="299" y="16"/>
                    <a:pt x="299" y="16"/>
                    <a:pt x="299" y="16"/>
                  </a:cubicBezTo>
                  <a:cubicBezTo>
                    <a:pt x="299" y="6"/>
                    <a:pt x="296" y="0"/>
                    <a:pt x="284" y="0"/>
                  </a:cubicBezTo>
                  <a:cubicBezTo>
                    <a:pt x="186" y="0"/>
                    <a:pt x="186" y="0"/>
                    <a:pt x="186"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5" y="148"/>
                    <a:pt x="190" y="133"/>
                    <a:pt x="153" y="133"/>
                  </a:cubicBezTo>
                  <a:cubicBezTo>
                    <a:pt x="81"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8" y="459"/>
                    <a:pt x="348" y="453"/>
                  </a:cubicBezTo>
                  <a:cubicBezTo>
                    <a:pt x="348" y="444"/>
                    <a:pt x="348" y="444"/>
                    <a:pt x="348" y="444"/>
                  </a:cubicBezTo>
                  <a:cubicBezTo>
                    <a:pt x="348" y="432"/>
                    <a:pt x="344" y="432"/>
                    <a:pt x="331" y="428"/>
                  </a:cubicBezTo>
                  <a:close/>
                  <a:moveTo>
                    <a:pt x="227" y="379"/>
                  </a:moveTo>
                  <a:cubicBezTo>
                    <a:pt x="205" y="401"/>
                    <a:pt x="181" y="418"/>
                    <a:pt x="153" y="418"/>
                  </a:cubicBezTo>
                  <a:cubicBezTo>
                    <a:pt x="100" y="418"/>
                    <a:pt x="77" y="362"/>
                    <a:pt x="77" y="299"/>
                  </a:cubicBezTo>
                  <a:cubicBezTo>
                    <a:pt x="77" y="225"/>
                    <a:pt x="109"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7" name="Freeform 12"/>
            <p:cNvSpPr>
              <a:spLocks/>
            </p:cNvSpPr>
            <p:nvPr userDrawn="1"/>
          </p:nvSpPr>
          <p:spPr bwMode="auto">
            <a:xfrm>
              <a:off x="7032625" y="6354763"/>
              <a:ext cx="234950" cy="211138"/>
            </a:xfrm>
            <a:custGeom>
              <a:avLst/>
              <a:gdLst>
                <a:gd name="T0" fmla="*/ 323 w 372"/>
                <a:gd name="T1" fmla="*/ 15 h 330"/>
                <a:gd name="T2" fmla="*/ 308 w 372"/>
                <a:gd name="T3" fmla="*/ 0 h 330"/>
                <a:gd name="T4" fmla="*/ 210 w 372"/>
                <a:gd name="T5" fmla="*/ 0 h 330"/>
                <a:gd name="T6" fmla="*/ 202 w 372"/>
                <a:gd name="T7" fmla="*/ 10 h 330"/>
                <a:gd name="T8" fmla="*/ 202 w 372"/>
                <a:gd name="T9" fmla="*/ 19 h 330"/>
                <a:gd name="T10" fmla="*/ 219 w 372"/>
                <a:gd name="T11" fmla="*/ 35 h 330"/>
                <a:gd name="T12" fmla="*/ 251 w 372"/>
                <a:gd name="T13" fmla="*/ 44 h 330"/>
                <a:gd name="T14" fmla="*/ 251 w 372"/>
                <a:gd name="T15" fmla="*/ 236 h 330"/>
                <a:gd name="T16" fmla="*/ 176 w 372"/>
                <a:gd name="T17" fmla="*/ 275 h 330"/>
                <a:gd name="T18" fmla="*/ 121 w 372"/>
                <a:gd name="T19" fmla="*/ 169 h 330"/>
                <a:gd name="T20" fmla="*/ 121 w 372"/>
                <a:gd name="T21" fmla="*/ 15 h 330"/>
                <a:gd name="T22" fmla="*/ 106 w 372"/>
                <a:gd name="T23" fmla="*/ 0 h 330"/>
                <a:gd name="T24" fmla="*/ 8 w 372"/>
                <a:gd name="T25" fmla="*/ 0 h 330"/>
                <a:gd name="T26" fmla="*/ 0 w 372"/>
                <a:gd name="T27" fmla="*/ 10 h 330"/>
                <a:gd name="T28" fmla="*/ 0 w 372"/>
                <a:gd name="T29" fmla="*/ 19 h 330"/>
                <a:gd name="T30" fmla="*/ 18 w 372"/>
                <a:gd name="T31" fmla="*/ 35 h 330"/>
                <a:gd name="T32" fmla="*/ 49 w 372"/>
                <a:gd name="T33" fmla="*/ 44 h 330"/>
                <a:gd name="T34" fmla="*/ 49 w 372"/>
                <a:gd name="T35" fmla="*/ 207 h 330"/>
                <a:gd name="T36" fmla="*/ 145 w 372"/>
                <a:gd name="T37" fmla="*/ 330 h 330"/>
                <a:gd name="T38" fmla="*/ 251 w 372"/>
                <a:gd name="T39" fmla="*/ 277 h 330"/>
                <a:gd name="T40" fmla="*/ 251 w 372"/>
                <a:gd name="T41" fmla="*/ 304 h 330"/>
                <a:gd name="T42" fmla="*/ 266 w 372"/>
                <a:gd name="T43" fmla="*/ 320 h 330"/>
                <a:gd name="T44" fmla="*/ 364 w 372"/>
                <a:gd name="T45" fmla="*/ 320 h 330"/>
                <a:gd name="T46" fmla="*/ 372 w 372"/>
                <a:gd name="T47" fmla="*/ 310 h 330"/>
                <a:gd name="T48" fmla="*/ 372 w 372"/>
                <a:gd name="T49" fmla="*/ 301 h 330"/>
                <a:gd name="T50" fmla="*/ 354 w 372"/>
                <a:gd name="T51" fmla="*/ 285 h 330"/>
                <a:gd name="T52" fmla="*/ 323 w 372"/>
                <a:gd name="T53" fmla="*/ 275 h 330"/>
                <a:gd name="T54" fmla="*/ 323 w 372"/>
                <a:gd name="T55" fmla="*/ 1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2" h="330">
                  <a:moveTo>
                    <a:pt x="323" y="15"/>
                  </a:moveTo>
                  <a:cubicBezTo>
                    <a:pt x="323" y="6"/>
                    <a:pt x="320" y="0"/>
                    <a:pt x="308" y="0"/>
                  </a:cubicBezTo>
                  <a:cubicBezTo>
                    <a:pt x="210" y="0"/>
                    <a:pt x="210" y="0"/>
                    <a:pt x="210" y="0"/>
                  </a:cubicBezTo>
                  <a:cubicBezTo>
                    <a:pt x="202" y="0"/>
                    <a:pt x="202" y="4"/>
                    <a:pt x="202" y="10"/>
                  </a:cubicBezTo>
                  <a:cubicBezTo>
                    <a:pt x="202" y="19"/>
                    <a:pt x="202" y="19"/>
                    <a:pt x="202" y="19"/>
                  </a:cubicBezTo>
                  <a:cubicBezTo>
                    <a:pt x="202" y="31"/>
                    <a:pt x="206" y="31"/>
                    <a:pt x="219" y="35"/>
                  </a:cubicBezTo>
                  <a:cubicBezTo>
                    <a:pt x="251" y="44"/>
                    <a:pt x="251" y="44"/>
                    <a:pt x="251" y="44"/>
                  </a:cubicBezTo>
                  <a:cubicBezTo>
                    <a:pt x="251" y="236"/>
                    <a:pt x="251" y="236"/>
                    <a:pt x="251" y="236"/>
                  </a:cubicBezTo>
                  <a:cubicBezTo>
                    <a:pt x="224" y="264"/>
                    <a:pt x="204" y="275"/>
                    <a:pt x="176" y="275"/>
                  </a:cubicBezTo>
                  <a:cubicBezTo>
                    <a:pt x="125" y="275"/>
                    <a:pt x="121" y="236"/>
                    <a:pt x="121" y="169"/>
                  </a:cubicBezTo>
                  <a:cubicBezTo>
                    <a:pt x="121" y="15"/>
                    <a:pt x="121" y="15"/>
                    <a:pt x="121" y="15"/>
                  </a:cubicBezTo>
                  <a:cubicBezTo>
                    <a:pt x="121" y="6"/>
                    <a:pt x="118" y="0"/>
                    <a:pt x="106" y="0"/>
                  </a:cubicBezTo>
                  <a:cubicBezTo>
                    <a:pt x="8" y="0"/>
                    <a:pt x="8" y="0"/>
                    <a:pt x="8" y="0"/>
                  </a:cubicBezTo>
                  <a:cubicBezTo>
                    <a:pt x="1" y="0"/>
                    <a:pt x="0" y="4"/>
                    <a:pt x="0" y="10"/>
                  </a:cubicBezTo>
                  <a:cubicBezTo>
                    <a:pt x="0" y="19"/>
                    <a:pt x="0" y="19"/>
                    <a:pt x="0" y="19"/>
                  </a:cubicBezTo>
                  <a:cubicBezTo>
                    <a:pt x="0" y="31"/>
                    <a:pt x="4" y="31"/>
                    <a:pt x="18" y="35"/>
                  </a:cubicBezTo>
                  <a:cubicBezTo>
                    <a:pt x="49" y="44"/>
                    <a:pt x="49" y="44"/>
                    <a:pt x="49" y="44"/>
                  </a:cubicBezTo>
                  <a:cubicBezTo>
                    <a:pt x="49" y="207"/>
                    <a:pt x="49" y="207"/>
                    <a:pt x="49" y="207"/>
                  </a:cubicBezTo>
                  <a:cubicBezTo>
                    <a:pt x="49" y="309"/>
                    <a:pt x="96" y="330"/>
                    <a:pt x="145" y="330"/>
                  </a:cubicBezTo>
                  <a:cubicBezTo>
                    <a:pt x="188" y="330"/>
                    <a:pt x="220" y="312"/>
                    <a:pt x="251" y="277"/>
                  </a:cubicBezTo>
                  <a:cubicBezTo>
                    <a:pt x="251" y="304"/>
                    <a:pt x="251" y="304"/>
                    <a:pt x="251" y="304"/>
                  </a:cubicBezTo>
                  <a:cubicBezTo>
                    <a:pt x="251" y="314"/>
                    <a:pt x="254" y="320"/>
                    <a:pt x="266" y="320"/>
                  </a:cubicBezTo>
                  <a:cubicBezTo>
                    <a:pt x="364" y="320"/>
                    <a:pt x="364" y="320"/>
                    <a:pt x="364" y="320"/>
                  </a:cubicBezTo>
                  <a:cubicBezTo>
                    <a:pt x="371" y="320"/>
                    <a:pt x="372" y="316"/>
                    <a:pt x="372" y="310"/>
                  </a:cubicBezTo>
                  <a:cubicBezTo>
                    <a:pt x="372" y="301"/>
                    <a:pt x="372" y="301"/>
                    <a:pt x="372" y="301"/>
                  </a:cubicBezTo>
                  <a:cubicBezTo>
                    <a:pt x="372" y="289"/>
                    <a:pt x="368" y="289"/>
                    <a:pt x="354" y="285"/>
                  </a:cubicBezTo>
                  <a:cubicBezTo>
                    <a:pt x="323" y="275"/>
                    <a:pt x="323" y="275"/>
                    <a:pt x="323" y="275"/>
                  </a:cubicBezTo>
                  <a:lnTo>
                    <a:pt x="323"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8" name="Freeform 13"/>
            <p:cNvSpPr>
              <a:spLocks noEditPoints="1"/>
            </p:cNvSpPr>
            <p:nvPr userDrawn="1"/>
          </p:nvSpPr>
          <p:spPr bwMode="auto">
            <a:xfrm>
              <a:off x="6140450" y="6348413"/>
              <a:ext cx="195263" cy="217488"/>
            </a:xfrm>
            <a:custGeom>
              <a:avLst/>
              <a:gdLst>
                <a:gd name="T0" fmla="*/ 289 w 307"/>
                <a:gd name="T1" fmla="*/ 295 h 340"/>
                <a:gd name="T2" fmla="*/ 258 w 307"/>
                <a:gd name="T3" fmla="*/ 285 h 340"/>
                <a:gd name="T4" fmla="*/ 258 w 307"/>
                <a:gd name="T5" fmla="*/ 106 h 340"/>
                <a:gd name="T6" fmla="*/ 130 w 307"/>
                <a:gd name="T7" fmla="*/ 0 h 340"/>
                <a:gd name="T8" fmla="*/ 45 w 307"/>
                <a:gd name="T9" fmla="*/ 12 h 340"/>
                <a:gd name="T10" fmla="*/ 22 w 307"/>
                <a:gd name="T11" fmla="*/ 39 h 340"/>
                <a:gd name="T12" fmla="*/ 18 w 307"/>
                <a:gd name="T13" fmla="*/ 74 h 340"/>
                <a:gd name="T14" fmla="*/ 24 w 307"/>
                <a:gd name="T15" fmla="*/ 84 h 340"/>
                <a:gd name="T16" fmla="*/ 43 w 307"/>
                <a:gd name="T17" fmla="*/ 76 h 340"/>
                <a:gd name="T18" fmla="*/ 125 w 307"/>
                <a:gd name="T19" fmla="*/ 54 h 340"/>
                <a:gd name="T20" fmla="*/ 185 w 307"/>
                <a:gd name="T21" fmla="*/ 118 h 340"/>
                <a:gd name="T22" fmla="*/ 185 w 307"/>
                <a:gd name="T23" fmla="*/ 151 h 340"/>
                <a:gd name="T24" fmla="*/ 63 w 307"/>
                <a:gd name="T25" fmla="*/ 176 h 340"/>
                <a:gd name="T26" fmla="*/ 0 w 307"/>
                <a:gd name="T27" fmla="*/ 250 h 340"/>
                <a:gd name="T28" fmla="*/ 83 w 307"/>
                <a:gd name="T29" fmla="*/ 340 h 340"/>
                <a:gd name="T30" fmla="*/ 185 w 307"/>
                <a:gd name="T31" fmla="*/ 290 h 340"/>
                <a:gd name="T32" fmla="*/ 185 w 307"/>
                <a:gd name="T33" fmla="*/ 314 h 340"/>
                <a:gd name="T34" fmla="*/ 200 w 307"/>
                <a:gd name="T35" fmla="*/ 330 h 340"/>
                <a:gd name="T36" fmla="*/ 298 w 307"/>
                <a:gd name="T37" fmla="*/ 330 h 340"/>
                <a:gd name="T38" fmla="*/ 307 w 307"/>
                <a:gd name="T39" fmla="*/ 320 h 340"/>
                <a:gd name="T40" fmla="*/ 307 w 307"/>
                <a:gd name="T41" fmla="*/ 311 h 340"/>
                <a:gd name="T42" fmla="*/ 289 w 307"/>
                <a:gd name="T43" fmla="*/ 295 h 340"/>
                <a:gd name="T44" fmla="*/ 185 w 307"/>
                <a:gd name="T45" fmla="*/ 254 h 340"/>
                <a:gd name="T46" fmla="*/ 116 w 307"/>
                <a:gd name="T47" fmla="*/ 285 h 340"/>
                <a:gd name="T48" fmla="*/ 78 w 307"/>
                <a:gd name="T49" fmla="*/ 244 h 340"/>
                <a:gd name="T50" fmla="*/ 114 w 307"/>
                <a:gd name="T51" fmla="*/ 201 h 340"/>
                <a:gd name="T52" fmla="*/ 185 w 307"/>
                <a:gd name="T53" fmla="*/ 184 h 340"/>
                <a:gd name="T54" fmla="*/ 185 w 307"/>
                <a:gd name="T55" fmla="*/ 25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 h="340">
                  <a:moveTo>
                    <a:pt x="289" y="295"/>
                  </a:moveTo>
                  <a:cubicBezTo>
                    <a:pt x="258" y="285"/>
                    <a:pt x="258" y="285"/>
                    <a:pt x="258" y="285"/>
                  </a:cubicBezTo>
                  <a:cubicBezTo>
                    <a:pt x="258" y="106"/>
                    <a:pt x="258" y="106"/>
                    <a:pt x="258" y="106"/>
                  </a:cubicBezTo>
                  <a:cubicBezTo>
                    <a:pt x="258" y="27"/>
                    <a:pt x="202" y="0"/>
                    <a:pt x="130" y="0"/>
                  </a:cubicBezTo>
                  <a:cubicBezTo>
                    <a:pt x="87" y="0"/>
                    <a:pt x="52" y="10"/>
                    <a:pt x="45" y="12"/>
                  </a:cubicBezTo>
                  <a:cubicBezTo>
                    <a:pt x="27" y="17"/>
                    <a:pt x="24" y="21"/>
                    <a:pt x="22" y="39"/>
                  </a:cubicBezTo>
                  <a:cubicBezTo>
                    <a:pt x="18" y="74"/>
                    <a:pt x="18" y="74"/>
                    <a:pt x="18" y="74"/>
                  </a:cubicBezTo>
                  <a:cubicBezTo>
                    <a:pt x="18" y="81"/>
                    <a:pt x="20" y="84"/>
                    <a:pt x="24" y="84"/>
                  </a:cubicBezTo>
                  <a:cubicBezTo>
                    <a:pt x="30" y="84"/>
                    <a:pt x="38" y="79"/>
                    <a:pt x="43" y="76"/>
                  </a:cubicBezTo>
                  <a:cubicBezTo>
                    <a:pt x="65" y="64"/>
                    <a:pt x="98" y="54"/>
                    <a:pt x="125" y="54"/>
                  </a:cubicBezTo>
                  <a:cubicBezTo>
                    <a:pt x="182" y="54"/>
                    <a:pt x="185" y="92"/>
                    <a:pt x="185" y="118"/>
                  </a:cubicBezTo>
                  <a:cubicBezTo>
                    <a:pt x="185" y="151"/>
                    <a:pt x="185" y="151"/>
                    <a:pt x="185" y="151"/>
                  </a:cubicBezTo>
                  <a:cubicBezTo>
                    <a:pt x="63" y="176"/>
                    <a:pt x="63" y="176"/>
                    <a:pt x="63" y="176"/>
                  </a:cubicBezTo>
                  <a:cubicBezTo>
                    <a:pt x="22" y="184"/>
                    <a:pt x="0" y="203"/>
                    <a:pt x="0" y="250"/>
                  </a:cubicBezTo>
                  <a:cubicBezTo>
                    <a:pt x="0" y="302"/>
                    <a:pt x="27" y="340"/>
                    <a:pt x="83" y="340"/>
                  </a:cubicBezTo>
                  <a:cubicBezTo>
                    <a:pt x="119" y="340"/>
                    <a:pt x="145" y="328"/>
                    <a:pt x="185" y="290"/>
                  </a:cubicBezTo>
                  <a:cubicBezTo>
                    <a:pt x="185" y="314"/>
                    <a:pt x="185" y="314"/>
                    <a:pt x="185" y="314"/>
                  </a:cubicBezTo>
                  <a:cubicBezTo>
                    <a:pt x="185" y="324"/>
                    <a:pt x="188" y="330"/>
                    <a:pt x="200" y="330"/>
                  </a:cubicBezTo>
                  <a:cubicBezTo>
                    <a:pt x="298" y="330"/>
                    <a:pt x="298" y="330"/>
                    <a:pt x="298" y="330"/>
                  </a:cubicBezTo>
                  <a:cubicBezTo>
                    <a:pt x="305" y="330"/>
                    <a:pt x="307" y="326"/>
                    <a:pt x="307" y="320"/>
                  </a:cubicBezTo>
                  <a:cubicBezTo>
                    <a:pt x="307" y="311"/>
                    <a:pt x="307" y="311"/>
                    <a:pt x="307" y="311"/>
                  </a:cubicBezTo>
                  <a:cubicBezTo>
                    <a:pt x="307" y="299"/>
                    <a:pt x="303" y="299"/>
                    <a:pt x="289" y="295"/>
                  </a:cubicBezTo>
                  <a:close/>
                  <a:moveTo>
                    <a:pt x="185" y="254"/>
                  </a:moveTo>
                  <a:cubicBezTo>
                    <a:pt x="160" y="276"/>
                    <a:pt x="135" y="285"/>
                    <a:pt x="116" y="285"/>
                  </a:cubicBezTo>
                  <a:cubicBezTo>
                    <a:pt x="99" y="285"/>
                    <a:pt x="78" y="278"/>
                    <a:pt x="78" y="244"/>
                  </a:cubicBezTo>
                  <a:cubicBezTo>
                    <a:pt x="78" y="211"/>
                    <a:pt x="97" y="205"/>
                    <a:pt x="114" y="201"/>
                  </a:cubicBezTo>
                  <a:cubicBezTo>
                    <a:pt x="185" y="184"/>
                    <a:pt x="185" y="184"/>
                    <a:pt x="185" y="184"/>
                  </a:cubicBezTo>
                  <a:cubicBezTo>
                    <a:pt x="185" y="254"/>
                    <a:pt x="185" y="254"/>
                    <a:pt x="185" y="25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9" name="Freeform 14"/>
            <p:cNvSpPr>
              <a:spLocks noEditPoints="1"/>
            </p:cNvSpPr>
            <p:nvPr userDrawn="1"/>
          </p:nvSpPr>
          <p:spPr bwMode="auto">
            <a:xfrm>
              <a:off x="6565900" y="6264275"/>
              <a:ext cx="222250" cy="301625"/>
            </a:xfrm>
            <a:custGeom>
              <a:avLst/>
              <a:gdLst>
                <a:gd name="T0" fmla="*/ 226 w 349"/>
                <a:gd name="T1" fmla="*/ 133 h 473"/>
                <a:gd name="T2" fmla="*/ 122 w 349"/>
                <a:gd name="T3" fmla="*/ 185 h 473"/>
                <a:gd name="T4" fmla="*/ 122 w 349"/>
                <a:gd name="T5" fmla="*/ 16 h 473"/>
                <a:gd name="T6" fmla="*/ 107 w 349"/>
                <a:gd name="T7" fmla="*/ 0 h 473"/>
                <a:gd name="T8" fmla="*/ 9 w 349"/>
                <a:gd name="T9" fmla="*/ 0 h 473"/>
                <a:gd name="T10" fmla="*/ 0 w 349"/>
                <a:gd name="T11" fmla="*/ 11 h 473"/>
                <a:gd name="T12" fmla="*/ 0 w 349"/>
                <a:gd name="T13" fmla="*/ 19 h 473"/>
                <a:gd name="T14" fmla="*/ 18 w 349"/>
                <a:gd name="T15" fmla="*/ 36 h 473"/>
                <a:gd name="T16" fmla="*/ 49 w 349"/>
                <a:gd name="T17" fmla="*/ 45 h 473"/>
                <a:gd name="T18" fmla="*/ 49 w 349"/>
                <a:gd name="T19" fmla="*/ 422 h 473"/>
                <a:gd name="T20" fmla="*/ 62 w 349"/>
                <a:gd name="T21" fmla="*/ 445 h 473"/>
                <a:gd name="T22" fmla="*/ 182 w 349"/>
                <a:gd name="T23" fmla="*/ 473 h 473"/>
                <a:gd name="T24" fmla="*/ 349 w 349"/>
                <a:gd name="T25" fmla="*/ 291 h 473"/>
                <a:gd name="T26" fmla="*/ 226 w 349"/>
                <a:gd name="T27" fmla="*/ 133 h 473"/>
                <a:gd name="T28" fmla="*/ 181 w 349"/>
                <a:gd name="T29" fmla="*/ 430 h 473"/>
                <a:gd name="T30" fmla="*/ 122 w 349"/>
                <a:gd name="T31" fmla="*/ 337 h 473"/>
                <a:gd name="T32" fmla="*/ 122 w 349"/>
                <a:gd name="T33" fmla="*/ 227 h 473"/>
                <a:gd name="T34" fmla="*/ 196 w 349"/>
                <a:gd name="T35" fmla="*/ 188 h 473"/>
                <a:gd name="T36" fmla="*/ 271 w 349"/>
                <a:gd name="T37" fmla="*/ 305 h 473"/>
                <a:gd name="T38" fmla="*/ 181 w 349"/>
                <a:gd name="T39" fmla="*/ 43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73">
                  <a:moveTo>
                    <a:pt x="226" y="133"/>
                  </a:moveTo>
                  <a:cubicBezTo>
                    <a:pt x="188" y="133"/>
                    <a:pt x="154" y="153"/>
                    <a:pt x="122" y="185"/>
                  </a:cubicBezTo>
                  <a:cubicBezTo>
                    <a:pt x="122" y="16"/>
                    <a:pt x="122" y="16"/>
                    <a:pt x="122" y="16"/>
                  </a:cubicBezTo>
                  <a:cubicBezTo>
                    <a:pt x="122" y="6"/>
                    <a:pt x="119" y="0"/>
                    <a:pt x="107" y="0"/>
                  </a:cubicBezTo>
                  <a:cubicBezTo>
                    <a:pt x="9" y="0"/>
                    <a:pt x="9" y="0"/>
                    <a:pt x="9" y="0"/>
                  </a:cubicBezTo>
                  <a:cubicBezTo>
                    <a:pt x="2" y="0"/>
                    <a:pt x="0" y="4"/>
                    <a:pt x="0" y="11"/>
                  </a:cubicBezTo>
                  <a:cubicBezTo>
                    <a:pt x="0" y="19"/>
                    <a:pt x="0" y="19"/>
                    <a:pt x="0" y="19"/>
                  </a:cubicBezTo>
                  <a:cubicBezTo>
                    <a:pt x="0" y="31"/>
                    <a:pt x="4" y="32"/>
                    <a:pt x="18" y="36"/>
                  </a:cubicBezTo>
                  <a:cubicBezTo>
                    <a:pt x="49" y="45"/>
                    <a:pt x="49" y="45"/>
                    <a:pt x="49" y="45"/>
                  </a:cubicBezTo>
                  <a:cubicBezTo>
                    <a:pt x="49" y="422"/>
                    <a:pt x="49" y="422"/>
                    <a:pt x="49" y="422"/>
                  </a:cubicBezTo>
                  <a:cubicBezTo>
                    <a:pt x="49" y="431"/>
                    <a:pt x="50" y="438"/>
                    <a:pt x="62" y="445"/>
                  </a:cubicBezTo>
                  <a:cubicBezTo>
                    <a:pt x="83" y="458"/>
                    <a:pt x="135" y="473"/>
                    <a:pt x="182" y="473"/>
                  </a:cubicBezTo>
                  <a:cubicBezTo>
                    <a:pt x="287" y="473"/>
                    <a:pt x="349" y="399"/>
                    <a:pt x="349" y="291"/>
                  </a:cubicBezTo>
                  <a:cubicBezTo>
                    <a:pt x="349" y="182"/>
                    <a:pt x="287" y="133"/>
                    <a:pt x="226" y="133"/>
                  </a:cubicBezTo>
                  <a:close/>
                  <a:moveTo>
                    <a:pt x="181" y="430"/>
                  </a:moveTo>
                  <a:cubicBezTo>
                    <a:pt x="131" y="430"/>
                    <a:pt x="122" y="385"/>
                    <a:pt x="122" y="337"/>
                  </a:cubicBezTo>
                  <a:cubicBezTo>
                    <a:pt x="122" y="227"/>
                    <a:pt x="122" y="227"/>
                    <a:pt x="122" y="227"/>
                  </a:cubicBezTo>
                  <a:cubicBezTo>
                    <a:pt x="143" y="205"/>
                    <a:pt x="168" y="188"/>
                    <a:pt x="196" y="188"/>
                  </a:cubicBezTo>
                  <a:cubicBezTo>
                    <a:pt x="249" y="188"/>
                    <a:pt x="271" y="244"/>
                    <a:pt x="271" y="305"/>
                  </a:cubicBezTo>
                  <a:cubicBezTo>
                    <a:pt x="271" y="390"/>
                    <a:pt x="229" y="430"/>
                    <a:pt x="181" y="43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0" name="Freeform 15"/>
            <p:cNvSpPr>
              <a:spLocks noEditPoints="1"/>
            </p:cNvSpPr>
            <p:nvPr userDrawn="1"/>
          </p:nvSpPr>
          <p:spPr bwMode="auto">
            <a:xfrm>
              <a:off x="7283450" y="6264275"/>
              <a:ext cx="222250" cy="301625"/>
            </a:xfrm>
            <a:custGeom>
              <a:avLst/>
              <a:gdLst>
                <a:gd name="T0" fmla="*/ 331 w 349"/>
                <a:gd name="T1" fmla="*/ 428 h 473"/>
                <a:gd name="T2" fmla="*/ 300 w 349"/>
                <a:gd name="T3" fmla="*/ 418 h 473"/>
                <a:gd name="T4" fmla="*/ 300 w 349"/>
                <a:gd name="T5" fmla="*/ 16 h 473"/>
                <a:gd name="T6" fmla="*/ 285 w 349"/>
                <a:gd name="T7" fmla="*/ 0 h 473"/>
                <a:gd name="T8" fmla="*/ 187 w 349"/>
                <a:gd name="T9" fmla="*/ 0 h 473"/>
                <a:gd name="T10" fmla="*/ 178 w 349"/>
                <a:gd name="T11" fmla="*/ 11 h 473"/>
                <a:gd name="T12" fmla="*/ 178 w 349"/>
                <a:gd name="T13" fmla="*/ 19 h 473"/>
                <a:gd name="T14" fmla="*/ 196 w 349"/>
                <a:gd name="T15" fmla="*/ 36 h 473"/>
                <a:gd name="T16" fmla="*/ 227 w 349"/>
                <a:gd name="T17" fmla="*/ 45 h 473"/>
                <a:gd name="T18" fmla="*/ 227 w 349"/>
                <a:gd name="T19" fmla="*/ 158 h 473"/>
                <a:gd name="T20" fmla="*/ 153 w 349"/>
                <a:gd name="T21" fmla="*/ 133 h 473"/>
                <a:gd name="T22" fmla="*/ 0 w 349"/>
                <a:gd name="T23" fmla="*/ 313 h 473"/>
                <a:gd name="T24" fmla="*/ 123 w 349"/>
                <a:gd name="T25" fmla="*/ 473 h 473"/>
                <a:gd name="T26" fmla="*/ 227 w 349"/>
                <a:gd name="T27" fmla="*/ 420 h 473"/>
                <a:gd name="T28" fmla="*/ 227 w 349"/>
                <a:gd name="T29" fmla="*/ 447 h 473"/>
                <a:gd name="T30" fmla="*/ 242 w 349"/>
                <a:gd name="T31" fmla="*/ 463 h 473"/>
                <a:gd name="T32" fmla="*/ 340 w 349"/>
                <a:gd name="T33" fmla="*/ 463 h 473"/>
                <a:gd name="T34" fmla="*/ 349 w 349"/>
                <a:gd name="T35" fmla="*/ 453 h 473"/>
                <a:gd name="T36" fmla="*/ 349 w 349"/>
                <a:gd name="T37" fmla="*/ 444 h 473"/>
                <a:gd name="T38" fmla="*/ 331 w 349"/>
                <a:gd name="T39" fmla="*/ 428 h 473"/>
                <a:gd name="T40" fmla="*/ 227 w 349"/>
                <a:gd name="T41" fmla="*/ 379 h 473"/>
                <a:gd name="T42" fmla="*/ 153 w 349"/>
                <a:gd name="T43" fmla="*/ 418 h 473"/>
                <a:gd name="T44" fmla="*/ 78 w 349"/>
                <a:gd name="T45" fmla="*/ 299 h 473"/>
                <a:gd name="T46" fmla="*/ 158 w 349"/>
                <a:gd name="T47" fmla="*/ 179 h 473"/>
                <a:gd name="T48" fmla="*/ 227 w 349"/>
                <a:gd name="T49" fmla="*/ 299 h 473"/>
                <a:gd name="T50" fmla="*/ 227 w 349"/>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9" h="473">
                  <a:moveTo>
                    <a:pt x="331" y="428"/>
                  </a:moveTo>
                  <a:cubicBezTo>
                    <a:pt x="300" y="418"/>
                    <a:pt x="300" y="418"/>
                    <a:pt x="300" y="418"/>
                  </a:cubicBezTo>
                  <a:cubicBezTo>
                    <a:pt x="300" y="16"/>
                    <a:pt x="300" y="16"/>
                    <a:pt x="300" y="16"/>
                  </a:cubicBezTo>
                  <a:cubicBezTo>
                    <a:pt x="300" y="6"/>
                    <a:pt x="297" y="0"/>
                    <a:pt x="285" y="0"/>
                  </a:cubicBezTo>
                  <a:cubicBezTo>
                    <a:pt x="187" y="0"/>
                    <a:pt x="187" y="0"/>
                    <a:pt x="187"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6" y="148"/>
                    <a:pt x="191" y="133"/>
                    <a:pt x="153" y="133"/>
                  </a:cubicBezTo>
                  <a:cubicBezTo>
                    <a:pt x="82"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9" y="459"/>
                    <a:pt x="349" y="453"/>
                  </a:cubicBezTo>
                  <a:cubicBezTo>
                    <a:pt x="349" y="444"/>
                    <a:pt x="349" y="444"/>
                    <a:pt x="349" y="444"/>
                  </a:cubicBezTo>
                  <a:cubicBezTo>
                    <a:pt x="349" y="432"/>
                    <a:pt x="345" y="432"/>
                    <a:pt x="331" y="428"/>
                  </a:cubicBezTo>
                  <a:close/>
                  <a:moveTo>
                    <a:pt x="227" y="379"/>
                  </a:moveTo>
                  <a:cubicBezTo>
                    <a:pt x="206" y="401"/>
                    <a:pt x="182" y="418"/>
                    <a:pt x="153" y="418"/>
                  </a:cubicBezTo>
                  <a:cubicBezTo>
                    <a:pt x="100" y="418"/>
                    <a:pt x="78" y="362"/>
                    <a:pt x="78" y="299"/>
                  </a:cubicBezTo>
                  <a:cubicBezTo>
                    <a:pt x="78" y="225"/>
                    <a:pt x="110"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1" name="Freeform 16"/>
            <p:cNvSpPr>
              <a:spLocks noEditPoints="1"/>
            </p:cNvSpPr>
            <p:nvPr userDrawn="1"/>
          </p:nvSpPr>
          <p:spPr bwMode="auto">
            <a:xfrm>
              <a:off x="6816725" y="6348413"/>
              <a:ext cx="204788" cy="217488"/>
            </a:xfrm>
            <a:custGeom>
              <a:avLst/>
              <a:gdLst>
                <a:gd name="T0" fmla="*/ 168 w 322"/>
                <a:gd name="T1" fmla="*/ 0 h 340"/>
                <a:gd name="T2" fmla="*/ 0 w 322"/>
                <a:gd name="T3" fmla="*/ 178 h 340"/>
                <a:gd name="T4" fmla="*/ 154 w 322"/>
                <a:gd name="T5" fmla="*/ 340 h 340"/>
                <a:gd name="T6" fmla="*/ 322 w 322"/>
                <a:gd name="T7" fmla="*/ 162 h 340"/>
                <a:gd name="T8" fmla="*/ 168 w 322"/>
                <a:gd name="T9" fmla="*/ 0 h 340"/>
                <a:gd name="T10" fmla="*/ 162 w 322"/>
                <a:gd name="T11" fmla="*/ 294 h 340"/>
                <a:gd name="T12" fmla="*/ 76 w 322"/>
                <a:gd name="T13" fmla="*/ 170 h 340"/>
                <a:gd name="T14" fmla="*/ 162 w 322"/>
                <a:gd name="T15" fmla="*/ 46 h 340"/>
                <a:gd name="T16" fmla="*/ 248 w 322"/>
                <a:gd name="T17" fmla="*/ 170 h 340"/>
                <a:gd name="T18" fmla="*/ 162 w 322"/>
                <a:gd name="T19" fmla="*/ 2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340">
                  <a:moveTo>
                    <a:pt x="168" y="0"/>
                  </a:moveTo>
                  <a:cubicBezTo>
                    <a:pt x="56" y="0"/>
                    <a:pt x="0" y="86"/>
                    <a:pt x="0" y="178"/>
                  </a:cubicBezTo>
                  <a:cubicBezTo>
                    <a:pt x="0" y="264"/>
                    <a:pt x="48" y="340"/>
                    <a:pt x="154" y="340"/>
                  </a:cubicBezTo>
                  <a:cubicBezTo>
                    <a:pt x="266" y="340"/>
                    <a:pt x="322" y="254"/>
                    <a:pt x="322" y="162"/>
                  </a:cubicBezTo>
                  <a:cubicBezTo>
                    <a:pt x="322" y="76"/>
                    <a:pt x="273" y="0"/>
                    <a:pt x="168" y="0"/>
                  </a:cubicBezTo>
                  <a:close/>
                  <a:moveTo>
                    <a:pt x="162" y="294"/>
                  </a:moveTo>
                  <a:cubicBezTo>
                    <a:pt x="108" y="294"/>
                    <a:pt x="76" y="241"/>
                    <a:pt x="76" y="170"/>
                  </a:cubicBezTo>
                  <a:cubicBezTo>
                    <a:pt x="76" y="100"/>
                    <a:pt x="107" y="46"/>
                    <a:pt x="162" y="46"/>
                  </a:cubicBezTo>
                  <a:cubicBezTo>
                    <a:pt x="215" y="46"/>
                    <a:pt x="248" y="98"/>
                    <a:pt x="248" y="170"/>
                  </a:cubicBezTo>
                  <a:cubicBezTo>
                    <a:pt x="248" y="240"/>
                    <a:pt x="216" y="294"/>
                    <a:pt x="162" y="29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2" name="Freeform 17"/>
            <p:cNvSpPr>
              <a:spLocks/>
            </p:cNvSpPr>
            <p:nvPr userDrawn="1"/>
          </p:nvSpPr>
          <p:spPr bwMode="auto">
            <a:xfrm>
              <a:off x="8139113" y="6348413"/>
              <a:ext cx="155575" cy="217488"/>
            </a:xfrm>
            <a:custGeom>
              <a:avLst/>
              <a:gdLst>
                <a:gd name="T0" fmla="*/ 247 w 247"/>
                <a:gd name="T1" fmla="*/ 22 h 340"/>
                <a:gd name="T2" fmla="*/ 238 w 247"/>
                <a:gd name="T3" fmla="*/ 11 h 340"/>
                <a:gd name="T4" fmla="*/ 165 w 247"/>
                <a:gd name="T5" fmla="*/ 0 h 340"/>
                <a:gd name="T6" fmla="*/ 0 w 247"/>
                <a:gd name="T7" fmla="*/ 170 h 340"/>
                <a:gd name="T8" fmla="*/ 165 w 247"/>
                <a:gd name="T9" fmla="*/ 340 h 340"/>
                <a:gd name="T10" fmla="*/ 238 w 247"/>
                <a:gd name="T11" fmla="*/ 329 h 340"/>
                <a:gd name="T12" fmla="*/ 247 w 247"/>
                <a:gd name="T13" fmla="*/ 318 h 340"/>
                <a:gd name="T14" fmla="*/ 247 w 247"/>
                <a:gd name="T15" fmla="*/ 269 h 340"/>
                <a:gd name="T16" fmla="*/ 243 w 247"/>
                <a:gd name="T17" fmla="*/ 262 h 340"/>
                <a:gd name="T18" fmla="*/ 231 w 247"/>
                <a:gd name="T19" fmla="*/ 266 h 340"/>
                <a:gd name="T20" fmla="*/ 169 w 247"/>
                <a:gd name="T21" fmla="*/ 281 h 340"/>
                <a:gd name="T22" fmla="*/ 71 w 247"/>
                <a:gd name="T23" fmla="*/ 170 h 340"/>
                <a:gd name="T24" fmla="*/ 169 w 247"/>
                <a:gd name="T25" fmla="*/ 59 h 340"/>
                <a:gd name="T26" fmla="*/ 231 w 247"/>
                <a:gd name="T27" fmla="*/ 74 h 340"/>
                <a:gd name="T28" fmla="*/ 243 w 247"/>
                <a:gd name="T29" fmla="*/ 78 h 340"/>
                <a:gd name="T30" fmla="*/ 247 w 247"/>
                <a:gd name="T31" fmla="*/ 71 h 340"/>
                <a:gd name="T32" fmla="*/ 247 w 247"/>
                <a:gd name="T33" fmla="*/ 2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340">
                  <a:moveTo>
                    <a:pt x="247" y="22"/>
                  </a:moveTo>
                  <a:cubicBezTo>
                    <a:pt x="247" y="14"/>
                    <a:pt x="245" y="14"/>
                    <a:pt x="238" y="11"/>
                  </a:cubicBezTo>
                  <a:cubicBezTo>
                    <a:pt x="222" y="5"/>
                    <a:pt x="194" y="0"/>
                    <a:pt x="165" y="0"/>
                  </a:cubicBezTo>
                  <a:cubicBezTo>
                    <a:pt x="34" y="0"/>
                    <a:pt x="0" y="92"/>
                    <a:pt x="0" y="170"/>
                  </a:cubicBezTo>
                  <a:cubicBezTo>
                    <a:pt x="0" y="249"/>
                    <a:pt x="33" y="340"/>
                    <a:pt x="165" y="340"/>
                  </a:cubicBezTo>
                  <a:cubicBezTo>
                    <a:pt x="194" y="340"/>
                    <a:pt x="222" y="335"/>
                    <a:pt x="238" y="329"/>
                  </a:cubicBezTo>
                  <a:cubicBezTo>
                    <a:pt x="245" y="326"/>
                    <a:pt x="247" y="326"/>
                    <a:pt x="247" y="318"/>
                  </a:cubicBezTo>
                  <a:cubicBezTo>
                    <a:pt x="247" y="269"/>
                    <a:pt x="247" y="269"/>
                    <a:pt x="247" y="269"/>
                  </a:cubicBezTo>
                  <a:cubicBezTo>
                    <a:pt x="247" y="264"/>
                    <a:pt x="246" y="262"/>
                    <a:pt x="243" y="262"/>
                  </a:cubicBezTo>
                  <a:cubicBezTo>
                    <a:pt x="241" y="262"/>
                    <a:pt x="237" y="264"/>
                    <a:pt x="231" y="266"/>
                  </a:cubicBezTo>
                  <a:cubicBezTo>
                    <a:pt x="221" y="271"/>
                    <a:pt x="199" y="281"/>
                    <a:pt x="169" y="281"/>
                  </a:cubicBezTo>
                  <a:cubicBezTo>
                    <a:pt x="108" y="281"/>
                    <a:pt x="71" y="244"/>
                    <a:pt x="71" y="170"/>
                  </a:cubicBezTo>
                  <a:cubicBezTo>
                    <a:pt x="71" y="95"/>
                    <a:pt x="108" y="59"/>
                    <a:pt x="169" y="59"/>
                  </a:cubicBezTo>
                  <a:cubicBezTo>
                    <a:pt x="199" y="59"/>
                    <a:pt x="221" y="69"/>
                    <a:pt x="231" y="74"/>
                  </a:cubicBezTo>
                  <a:cubicBezTo>
                    <a:pt x="237" y="76"/>
                    <a:pt x="241" y="78"/>
                    <a:pt x="243" y="78"/>
                  </a:cubicBezTo>
                  <a:cubicBezTo>
                    <a:pt x="246" y="78"/>
                    <a:pt x="247" y="76"/>
                    <a:pt x="247" y="71"/>
                  </a:cubicBezTo>
                  <a:lnTo>
                    <a:pt x="247"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3" name="Freeform 18"/>
            <p:cNvSpPr>
              <a:spLocks/>
            </p:cNvSpPr>
            <p:nvPr userDrawn="1"/>
          </p:nvSpPr>
          <p:spPr bwMode="auto">
            <a:xfrm>
              <a:off x="7542213" y="6354763"/>
              <a:ext cx="200025" cy="211138"/>
            </a:xfrm>
            <a:custGeom>
              <a:avLst/>
              <a:gdLst>
                <a:gd name="T0" fmla="*/ 9 w 317"/>
                <a:gd name="T1" fmla="*/ 0 h 330"/>
                <a:gd name="T2" fmla="*/ 0 w 317"/>
                <a:gd name="T3" fmla="*/ 10 h 330"/>
                <a:gd name="T4" fmla="*/ 0 w 317"/>
                <a:gd name="T5" fmla="*/ 19 h 330"/>
                <a:gd name="T6" fmla="*/ 18 w 317"/>
                <a:gd name="T7" fmla="*/ 35 h 330"/>
                <a:gd name="T8" fmla="*/ 49 w 317"/>
                <a:gd name="T9" fmla="*/ 44 h 330"/>
                <a:gd name="T10" fmla="*/ 49 w 317"/>
                <a:gd name="T11" fmla="*/ 193 h 330"/>
                <a:gd name="T12" fmla="*/ 152 w 317"/>
                <a:gd name="T13" fmla="*/ 330 h 330"/>
                <a:gd name="T14" fmla="*/ 247 w 317"/>
                <a:gd name="T15" fmla="*/ 280 h 330"/>
                <a:gd name="T16" fmla="*/ 249 w 317"/>
                <a:gd name="T17" fmla="*/ 280 h 330"/>
                <a:gd name="T18" fmla="*/ 249 w 317"/>
                <a:gd name="T19" fmla="*/ 312 h 330"/>
                <a:gd name="T20" fmla="*/ 257 w 317"/>
                <a:gd name="T21" fmla="*/ 320 h 330"/>
                <a:gd name="T22" fmla="*/ 309 w 317"/>
                <a:gd name="T23" fmla="*/ 320 h 330"/>
                <a:gd name="T24" fmla="*/ 317 w 317"/>
                <a:gd name="T25" fmla="*/ 312 h 330"/>
                <a:gd name="T26" fmla="*/ 317 w 317"/>
                <a:gd name="T27" fmla="*/ 8 h 330"/>
                <a:gd name="T28" fmla="*/ 309 w 317"/>
                <a:gd name="T29" fmla="*/ 0 h 330"/>
                <a:gd name="T30" fmla="*/ 255 w 317"/>
                <a:gd name="T31" fmla="*/ 0 h 330"/>
                <a:gd name="T32" fmla="*/ 247 w 317"/>
                <a:gd name="T33" fmla="*/ 8 h 330"/>
                <a:gd name="T34" fmla="*/ 247 w 317"/>
                <a:gd name="T35" fmla="*/ 226 h 330"/>
                <a:gd name="T36" fmla="*/ 173 w 317"/>
                <a:gd name="T37" fmla="*/ 268 h 330"/>
                <a:gd name="T38" fmla="*/ 119 w 317"/>
                <a:gd name="T39" fmla="*/ 173 h 330"/>
                <a:gd name="T40" fmla="*/ 119 w 317"/>
                <a:gd name="T41" fmla="*/ 8 h 330"/>
                <a:gd name="T42" fmla="*/ 111 w 317"/>
                <a:gd name="T43" fmla="*/ 0 h 330"/>
                <a:gd name="T44" fmla="*/ 9 w 317"/>
                <a:gd name="T4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30">
                  <a:moveTo>
                    <a:pt x="9" y="0"/>
                  </a:moveTo>
                  <a:cubicBezTo>
                    <a:pt x="1" y="0"/>
                    <a:pt x="0" y="4"/>
                    <a:pt x="0" y="10"/>
                  </a:cubicBezTo>
                  <a:cubicBezTo>
                    <a:pt x="0" y="19"/>
                    <a:pt x="0" y="19"/>
                    <a:pt x="0" y="19"/>
                  </a:cubicBezTo>
                  <a:cubicBezTo>
                    <a:pt x="0" y="31"/>
                    <a:pt x="4" y="31"/>
                    <a:pt x="18" y="35"/>
                  </a:cubicBezTo>
                  <a:cubicBezTo>
                    <a:pt x="49" y="44"/>
                    <a:pt x="49" y="44"/>
                    <a:pt x="49" y="44"/>
                  </a:cubicBezTo>
                  <a:cubicBezTo>
                    <a:pt x="49" y="193"/>
                    <a:pt x="49" y="193"/>
                    <a:pt x="49" y="193"/>
                  </a:cubicBezTo>
                  <a:cubicBezTo>
                    <a:pt x="49" y="306"/>
                    <a:pt x="99" y="330"/>
                    <a:pt x="152" y="330"/>
                  </a:cubicBezTo>
                  <a:cubicBezTo>
                    <a:pt x="194" y="330"/>
                    <a:pt x="221" y="314"/>
                    <a:pt x="247" y="280"/>
                  </a:cubicBezTo>
                  <a:cubicBezTo>
                    <a:pt x="249" y="280"/>
                    <a:pt x="249" y="280"/>
                    <a:pt x="249" y="280"/>
                  </a:cubicBezTo>
                  <a:cubicBezTo>
                    <a:pt x="249" y="312"/>
                    <a:pt x="249" y="312"/>
                    <a:pt x="249" y="312"/>
                  </a:cubicBezTo>
                  <a:cubicBezTo>
                    <a:pt x="249" y="318"/>
                    <a:pt x="251" y="320"/>
                    <a:pt x="257" y="320"/>
                  </a:cubicBezTo>
                  <a:cubicBezTo>
                    <a:pt x="309" y="320"/>
                    <a:pt x="309" y="320"/>
                    <a:pt x="309" y="320"/>
                  </a:cubicBezTo>
                  <a:cubicBezTo>
                    <a:pt x="315" y="320"/>
                    <a:pt x="317" y="318"/>
                    <a:pt x="317" y="312"/>
                  </a:cubicBezTo>
                  <a:cubicBezTo>
                    <a:pt x="317" y="8"/>
                    <a:pt x="317" y="8"/>
                    <a:pt x="317" y="8"/>
                  </a:cubicBezTo>
                  <a:cubicBezTo>
                    <a:pt x="317" y="2"/>
                    <a:pt x="315" y="0"/>
                    <a:pt x="309" y="0"/>
                  </a:cubicBezTo>
                  <a:cubicBezTo>
                    <a:pt x="255" y="0"/>
                    <a:pt x="255" y="0"/>
                    <a:pt x="255" y="0"/>
                  </a:cubicBezTo>
                  <a:cubicBezTo>
                    <a:pt x="249" y="0"/>
                    <a:pt x="247" y="2"/>
                    <a:pt x="247" y="8"/>
                  </a:cubicBezTo>
                  <a:cubicBezTo>
                    <a:pt x="247" y="226"/>
                    <a:pt x="247" y="226"/>
                    <a:pt x="247" y="226"/>
                  </a:cubicBezTo>
                  <a:cubicBezTo>
                    <a:pt x="227" y="255"/>
                    <a:pt x="202" y="268"/>
                    <a:pt x="173" y="268"/>
                  </a:cubicBezTo>
                  <a:cubicBezTo>
                    <a:pt x="122" y="268"/>
                    <a:pt x="119" y="231"/>
                    <a:pt x="119" y="173"/>
                  </a:cubicBezTo>
                  <a:cubicBezTo>
                    <a:pt x="119" y="8"/>
                    <a:pt x="119" y="8"/>
                    <a:pt x="119" y="8"/>
                  </a:cubicBezTo>
                  <a:cubicBezTo>
                    <a:pt x="119" y="2"/>
                    <a:pt x="116" y="0"/>
                    <a:pt x="111" y="0"/>
                  </a:cubicBezTo>
                  <a:lnTo>
                    <a:pt x="9"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4" name="Freeform 19"/>
            <p:cNvSpPr>
              <a:spLocks/>
            </p:cNvSpPr>
            <p:nvPr userDrawn="1"/>
          </p:nvSpPr>
          <p:spPr bwMode="auto">
            <a:xfrm>
              <a:off x="7799388" y="6348413"/>
              <a:ext cx="295275" cy="211138"/>
            </a:xfrm>
            <a:custGeom>
              <a:avLst/>
              <a:gdLst>
                <a:gd name="T0" fmla="*/ 0 w 467"/>
                <a:gd name="T1" fmla="*/ 322 h 330"/>
                <a:gd name="T2" fmla="*/ 8 w 467"/>
                <a:gd name="T3" fmla="*/ 330 h 330"/>
                <a:gd name="T4" fmla="*/ 62 w 467"/>
                <a:gd name="T5" fmla="*/ 330 h 330"/>
                <a:gd name="T6" fmla="*/ 70 w 467"/>
                <a:gd name="T7" fmla="*/ 322 h 330"/>
                <a:gd name="T8" fmla="*/ 70 w 467"/>
                <a:gd name="T9" fmla="*/ 104 h 330"/>
                <a:gd name="T10" fmla="*/ 145 w 467"/>
                <a:gd name="T11" fmla="*/ 62 h 330"/>
                <a:gd name="T12" fmla="*/ 198 w 467"/>
                <a:gd name="T13" fmla="*/ 157 h 330"/>
                <a:gd name="T14" fmla="*/ 198 w 467"/>
                <a:gd name="T15" fmla="*/ 322 h 330"/>
                <a:gd name="T16" fmla="*/ 206 w 467"/>
                <a:gd name="T17" fmla="*/ 330 h 330"/>
                <a:gd name="T18" fmla="*/ 261 w 467"/>
                <a:gd name="T19" fmla="*/ 330 h 330"/>
                <a:gd name="T20" fmla="*/ 268 w 467"/>
                <a:gd name="T21" fmla="*/ 322 h 330"/>
                <a:gd name="T22" fmla="*/ 268 w 467"/>
                <a:gd name="T23" fmla="*/ 104 h 330"/>
                <a:gd name="T24" fmla="*/ 343 w 467"/>
                <a:gd name="T25" fmla="*/ 62 h 330"/>
                <a:gd name="T26" fmla="*/ 397 w 467"/>
                <a:gd name="T27" fmla="*/ 157 h 330"/>
                <a:gd name="T28" fmla="*/ 397 w 467"/>
                <a:gd name="T29" fmla="*/ 322 h 330"/>
                <a:gd name="T30" fmla="*/ 405 w 467"/>
                <a:gd name="T31" fmla="*/ 330 h 330"/>
                <a:gd name="T32" fmla="*/ 459 w 467"/>
                <a:gd name="T33" fmla="*/ 330 h 330"/>
                <a:gd name="T34" fmla="*/ 467 w 467"/>
                <a:gd name="T35" fmla="*/ 322 h 330"/>
                <a:gd name="T36" fmla="*/ 467 w 467"/>
                <a:gd name="T37" fmla="*/ 137 h 330"/>
                <a:gd name="T38" fmla="*/ 363 w 467"/>
                <a:gd name="T39" fmla="*/ 0 h 330"/>
                <a:gd name="T40" fmla="*/ 253 w 467"/>
                <a:gd name="T41" fmla="*/ 54 h 330"/>
                <a:gd name="T42" fmla="*/ 165 w 467"/>
                <a:gd name="T43" fmla="*/ 0 h 330"/>
                <a:gd name="T44" fmla="*/ 70 w 467"/>
                <a:gd name="T45" fmla="*/ 50 h 330"/>
                <a:gd name="T46" fmla="*/ 68 w 467"/>
                <a:gd name="T47" fmla="*/ 50 h 330"/>
                <a:gd name="T48" fmla="*/ 68 w 467"/>
                <a:gd name="T49" fmla="*/ 18 h 330"/>
                <a:gd name="T50" fmla="*/ 60 w 467"/>
                <a:gd name="T51" fmla="*/ 10 h 330"/>
                <a:gd name="T52" fmla="*/ 8 w 467"/>
                <a:gd name="T53" fmla="*/ 10 h 330"/>
                <a:gd name="T54" fmla="*/ 0 w 467"/>
                <a:gd name="T55" fmla="*/ 18 h 330"/>
                <a:gd name="T56" fmla="*/ 0 w 467"/>
                <a:gd name="T57" fmla="*/ 32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7" h="330">
                  <a:moveTo>
                    <a:pt x="0" y="322"/>
                  </a:moveTo>
                  <a:cubicBezTo>
                    <a:pt x="0" y="328"/>
                    <a:pt x="2" y="330"/>
                    <a:pt x="8" y="330"/>
                  </a:cubicBezTo>
                  <a:cubicBezTo>
                    <a:pt x="62" y="330"/>
                    <a:pt x="62" y="330"/>
                    <a:pt x="62" y="330"/>
                  </a:cubicBezTo>
                  <a:cubicBezTo>
                    <a:pt x="68" y="330"/>
                    <a:pt x="70" y="328"/>
                    <a:pt x="70" y="322"/>
                  </a:cubicBezTo>
                  <a:cubicBezTo>
                    <a:pt x="70" y="104"/>
                    <a:pt x="70" y="104"/>
                    <a:pt x="70" y="104"/>
                  </a:cubicBezTo>
                  <a:cubicBezTo>
                    <a:pt x="91" y="75"/>
                    <a:pt x="115" y="62"/>
                    <a:pt x="145" y="62"/>
                  </a:cubicBezTo>
                  <a:cubicBezTo>
                    <a:pt x="196" y="62"/>
                    <a:pt x="198" y="99"/>
                    <a:pt x="198" y="157"/>
                  </a:cubicBezTo>
                  <a:cubicBezTo>
                    <a:pt x="198" y="322"/>
                    <a:pt x="198" y="322"/>
                    <a:pt x="198" y="322"/>
                  </a:cubicBezTo>
                  <a:cubicBezTo>
                    <a:pt x="198" y="328"/>
                    <a:pt x="200" y="330"/>
                    <a:pt x="206" y="330"/>
                  </a:cubicBezTo>
                  <a:cubicBezTo>
                    <a:pt x="261" y="330"/>
                    <a:pt x="261" y="330"/>
                    <a:pt x="261" y="330"/>
                  </a:cubicBezTo>
                  <a:cubicBezTo>
                    <a:pt x="267" y="330"/>
                    <a:pt x="268" y="328"/>
                    <a:pt x="268" y="322"/>
                  </a:cubicBezTo>
                  <a:cubicBezTo>
                    <a:pt x="268" y="104"/>
                    <a:pt x="268" y="104"/>
                    <a:pt x="268" y="104"/>
                  </a:cubicBezTo>
                  <a:cubicBezTo>
                    <a:pt x="289" y="75"/>
                    <a:pt x="313" y="62"/>
                    <a:pt x="343" y="62"/>
                  </a:cubicBezTo>
                  <a:cubicBezTo>
                    <a:pt x="394" y="62"/>
                    <a:pt x="397" y="99"/>
                    <a:pt x="397" y="157"/>
                  </a:cubicBezTo>
                  <a:cubicBezTo>
                    <a:pt x="397" y="322"/>
                    <a:pt x="397" y="322"/>
                    <a:pt x="397" y="322"/>
                  </a:cubicBezTo>
                  <a:cubicBezTo>
                    <a:pt x="397" y="328"/>
                    <a:pt x="399" y="330"/>
                    <a:pt x="405" y="330"/>
                  </a:cubicBezTo>
                  <a:cubicBezTo>
                    <a:pt x="459" y="330"/>
                    <a:pt x="459" y="330"/>
                    <a:pt x="459" y="330"/>
                  </a:cubicBezTo>
                  <a:cubicBezTo>
                    <a:pt x="465" y="330"/>
                    <a:pt x="467" y="328"/>
                    <a:pt x="467" y="322"/>
                  </a:cubicBezTo>
                  <a:cubicBezTo>
                    <a:pt x="467" y="137"/>
                    <a:pt x="467" y="137"/>
                    <a:pt x="467" y="137"/>
                  </a:cubicBezTo>
                  <a:cubicBezTo>
                    <a:pt x="467" y="23"/>
                    <a:pt x="417" y="0"/>
                    <a:pt x="363" y="0"/>
                  </a:cubicBezTo>
                  <a:cubicBezTo>
                    <a:pt x="316" y="0"/>
                    <a:pt x="283" y="18"/>
                    <a:pt x="253" y="54"/>
                  </a:cubicBezTo>
                  <a:cubicBezTo>
                    <a:pt x="235" y="12"/>
                    <a:pt x="201" y="0"/>
                    <a:pt x="165" y="0"/>
                  </a:cubicBezTo>
                  <a:cubicBezTo>
                    <a:pt x="124" y="0"/>
                    <a:pt x="97" y="16"/>
                    <a:pt x="70" y="50"/>
                  </a:cubicBezTo>
                  <a:cubicBezTo>
                    <a:pt x="68" y="50"/>
                    <a:pt x="68" y="50"/>
                    <a:pt x="68" y="50"/>
                  </a:cubicBezTo>
                  <a:cubicBezTo>
                    <a:pt x="68" y="18"/>
                    <a:pt x="68" y="18"/>
                    <a:pt x="68" y="18"/>
                  </a:cubicBezTo>
                  <a:cubicBezTo>
                    <a:pt x="68" y="12"/>
                    <a:pt x="65" y="10"/>
                    <a:pt x="60" y="10"/>
                  </a:cubicBezTo>
                  <a:cubicBezTo>
                    <a:pt x="8" y="10"/>
                    <a:pt x="8" y="10"/>
                    <a:pt x="8" y="10"/>
                  </a:cubicBezTo>
                  <a:cubicBezTo>
                    <a:pt x="2" y="10"/>
                    <a:pt x="0" y="12"/>
                    <a:pt x="0" y="18"/>
                  </a:cubicBezTo>
                  <a:lnTo>
                    <a:pt x="0" y="3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grpSp>
      <p:grpSp>
        <p:nvGrpSpPr>
          <p:cNvPr id="14" name="Groep 24"/>
          <p:cNvGrpSpPr/>
          <p:nvPr userDrawn="1"/>
        </p:nvGrpSpPr>
        <p:grpSpPr>
          <a:xfrm>
            <a:off x="5867400" y="6264275"/>
            <a:ext cx="2427288" cy="301626"/>
            <a:chOff x="5867400" y="6264275"/>
            <a:chExt cx="2427288" cy="301626"/>
          </a:xfrm>
        </p:grpSpPr>
        <p:sp>
          <p:nvSpPr>
            <p:cNvPr id="25" name="Freeform 10"/>
            <p:cNvSpPr>
              <a:spLocks noEditPoints="1"/>
            </p:cNvSpPr>
            <p:nvPr userDrawn="1"/>
          </p:nvSpPr>
          <p:spPr bwMode="auto">
            <a:xfrm>
              <a:off x="5867400" y="6264275"/>
              <a:ext cx="258763" cy="295275"/>
            </a:xfrm>
            <a:custGeom>
              <a:avLst/>
              <a:gdLst>
                <a:gd name="T0" fmla="*/ 389 w 407"/>
                <a:gd name="T1" fmla="*/ 424 h 463"/>
                <a:gd name="T2" fmla="*/ 352 w 407"/>
                <a:gd name="T3" fmla="*/ 397 h 463"/>
                <a:gd name="T4" fmla="*/ 248 w 407"/>
                <a:gd name="T5" fmla="*/ 229 h 463"/>
                <a:gd name="T6" fmla="*/ 346 w 407"/>
                <a:gd name="T7" fmla="*/ 108 h 463"/>
                <a:gd name="T8" fmla="*/ 185 w 407"/>
                <a:gd name="T9" fmla="*/ 0 h 463"/>
                <a:gd name="T10" fmla="*/ 8 w 407"/>
                <a:gd name="T11" fmla="*/ 0 h 463"/>
                <a:gd name="T12" fmla="*/ 0 w 407"/>
                <a:gd name="T13" fmla="*/ 11 h 463"/>
                <a:gd name="T14" fmla="*/ 0 w 407"/>
                <a:gd name="T15" fmla="*/ 24 h 463"/>
                <a:gd name="T16" fmla="*/ 17 w 407"/>
                <a:gd name="T17" fmla="*/ 39 h 463"/>
                <a:gd name="T18" fmla="*/ 46 w 407"/>
                <a:gd name="T19" fmla="*/ 47 h 463"/>
                <a:gd name="T20" fmla="*/ 46 w 407"/>
                <a:gd name="T21" fmla="*/ 417 h 463"/>
                <a:gd name="T22" fmla="*/ 17 w 407"/>
                <a:gd name="T23" fmla="*/ 424 h 463"/>
                <a:gd name="T24" fmla="*/ 0 w 407"/>
                <a:gd name="T25" fmla="*/ 440 h 463"/>
                <a:gd name="T26" fmla="*/ 0 w 407"/>
                <a:gd name="T27" fmla="*/ 453 h 463"/>
                <a:gd name="T28" fmla="*/ 8 w 407"/>
                <a:gd name="T29" fmla="*/ 463 h 463"/>
                <a:gd name="T30" fmla="*/ 167 w 407"/>
                <a:gd name="T31" fmla="*/ 463 h 463"/>
                <a:gd name="T32" fmla="*/ 176 w 407"/>
                <a:gd name="T33" fmla="*/ 453 h 463"/>
                <a:gd name="T34" fmla="*/ 176 w 407"/>
                <a:gd name="T35" fmla="*/ 440 h 463"/>
                <a:gd name="T36" fmla="*/ 158 w 407"/>
                <a:gd name="T37" fmla="*/ 424 h 463"/>
                <a:gd name="T38" fmla="*/ 129 w 407"/>
                <a:gd name="T39" fmla="*/ 417 h 463"/>
                <a:gd name="T40" fmla="*/ 129 w 407"/>
                <a:gd name="T41" fmla="*/ 242 h 463"/>
                <a:gd name="T42" fmla="*/ 171 w 407"/>
                <a:gd name="T43" fmla="*/ 242 h 463"/>
                <a:gd name="T44" fmla="*/ 287 w 407"/>
                <a:gd name="T45" fmla="*/ 452 h 463"/>
                <a:gd name="T46" fmla="*/ 309 w 407"/>
                <a:gd name="T47" fmla="*/ 463 h 463"/>
                <a:gd name="T48" fmla="*/ 398 w 407"/>
                <a:gd name="T49" fmla="*/ 463 h 463"/>
                <a:gd name="T50" fmla="*/ 407 w 407"/>
                <a:gd name="T51" fmla="*/ 453 h 463"/>
                <a:gd name="T52" fmla="*/ 407 w 407"/>
                <a:gd name="T53" fmla="*/ 440 h 463"/>
                <a:gd name="T54" fmla="*/ 389 w 407"/>
                <a:gd name="T55" fmla="*/ 424 h 463"/>
                <a:gd name="T56" fmla="*/ 145 w 407"/>
                <a:gd name="T57" fmla="*/ 203 h 463"/>
                <a:gd name="T58" fmla="*/ 130 w 407"/>
                <a:gd name="T59" fmla="*/ 203 h 463"/>
                <a:gd name="T60" fmla="*/ 130 w 407"/>
                <a:gd name="T61" fmla="*/ 43 h 463"/>
                <a:gd name="T62" fmla="*/ 162 w 407"/>
                <a:gd name="T63" fmla="*/ 43 h 463"/>
                <a:gd name="T64" fmla="*/ 257 w 407"/>
                <a:gd name="T65" fmla="*/ 121 h 463"/>
                <a:gd name="T66" fmla="*/ 145 w 407"/>
                <a:gd name="T67" fmla="*/ 20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63">
                  <a:moveTo>
                    <a:pt x="389" y="424"/>
                  </a:moveTo>
                  <a:cubicBezTo>
                    <a:pt x="371" y="420"/>
                    <a:pt x="367" y="417"/>
                    <a:pt x="352" y="397"/>
                  </a:cubicBezTo>
                  <a:cubicBezTo>
                    <a:pt x="330" y="367"/>
                    <a:pt x="278" y="292"/>
                    <a:pt x="248" y="229"/>
                  </a:cubicBezTo>
                  <a:cubicBezTo>
                    <a:pt x="304" y="209"/>
                    <a:pt x="346" y="170"/>
                    <a:pt x="346" y="108"/>
                  </a:cubicBezTo>
                  <a:cubicBezTo>
                    <a:pt x="346" y="20"/>
                    <a:pt x="261" y="0"/>
                    <a:pt x="185" y="0"/>
                  </a:cubicBezTo>
                  <a:cubicBezTo>
                    <a:pt x="8" y="0"/>
                    <a:pt x="8" y="0"/>
                    <a:pt x="8" y="0"/>
                  </a:cubicBezTo>
                  <a:cubicBezTo>
                    <a:pt x="1" y="0"/>
                    <a:pt x="0" y="4"/>
                    <a:pt x="0" y="11"/>
                  </a:cubicBezTo>
                  <a:cubicBezTo>
                    <a:pt x="0" y="24"/>
                    <a:pt x="0" y="24"/>
                    <a:pt x="0" y="24"/>
                  </a:cubicBezTo>
                  <a:cubicBezTo>
                    <a:pt x="0" y="35"/>
                    <a:pt x="4" y="35"/>
                    <a:pt x="17" y="39"/>
                  </a:cubicBezTo>
                  <a:cubicBezTo>
                    <a:pt x="46" y="47"/>
                    <a:pt x="46" y="47"/>
                    <a:pt x="46" y="47"/>
                  </a:cubicBezTo>
                  <a:cubicBezTo>
                    <a:pt x="46" y="417"/>
                    <a:pt x="46" y="417"/>
                    <a:pt x="46" y="417"/>
                  </a:cubicBezTo>
                  <a:cubicBezTo>
                    <a:pt x="17" y="424"/>
                    <a:pt x="17" y="424"/>
                    <a:pt x="17" y="424"/>
                  </a:cubicBezTo>
                  <a:cubicBezTo>
                    <a:pt x="4" y="428"/>
                    <a:pt x="0" y="429"/>
                    <a:pt x="0" y="440"/>
                  </a:cubicBezTo>
                  <a:cubicBezTo>
                    <a:pt x="0" y="453"/>
                    <a:pt x="0" y="453"/>
                    <a:pt x="0" y="453"/>
                  </a:cubicBezTo>
                  <a:cubicBezTo>
                    <a:pt x="0" y="459"/>
                    <a:pt x="1" y="463"/>
                    <a:pt x="8" y="463"/>
                  </a:cubicBezTo>
                  <a:cubicBezTo>
                    <a:pt x="167" y="463"/>
                    <a:pt x="167" y="463"/>
                    <a:pt x="167" y="463"/>
                  </a:cubicBezTo>
                  <a:cubicBezTo>
                    <a:pt x="175" y="463"/>
                    <a:pt x="176" y="459"/>
                    <a:pt x="176" y="453"/>
                  </a:cubicBezTo>
                  <a:cubicBezTo>
                    <a:pt x="176" y="440"/>
                    <a:pt x="176" y="440"/>
                    <a:pt x="176" y="440"/>
                  </a:cubicBezTo>
                  <a:cubicBezTo>
                    <a:pt x="176" y="429"/>
                    <a:pt x="172" y="428"/>
                    <a:pt x="158" y="424"/>
                  </a:cubicBezTo>
                  <a:cubicBezTo>
                    <a:pt x="129" y="417"/>
                    <a:pt x="129" y="417"/>
                    <a:pt x="129" y="417"/>
                  </a:cubicBezTo>
                  <a:cubicBezTo>
                    <a:pt x="129" y="242"/>
                    <a:pt x="129" y="242"/>
                    <a:pt x="129" y="242"/>
                  </a:cubicBezTo>
                  <a:cubicBezTo>
                    <a:pt x="171" y="242"/>
                    <a:pt x="171" y="242"/>
                    <a:pt x="171" y="242"/>
                  </a:cubicBezTo>
                  <a:cubicBezTo>
                    <a:pt x="201" y="311"/>
                    <a:pt x="266" y="424"/>
                    <a:pt x="287" y="452"/>
                  </a:cubicBezTo>
                  <a:cubicBezTo>
                    <a:pt x="295" y="463"/>
                    <a:pt x="298" y="463"/>
                    <a:pt x="309" y="463"/>
                  </a:cubicBezTo>
                  <a:cubicBezTo>
                    <a:pt x="398" y="463"/>
                    <a:pt x="398" y="463"/>
                    <a:pt x="398" y="463"/>
                  </a:cubicBezTo>
                  <a:cubicBezTo>
                    <a:pt x="406" y="463"/>
                    <a:pt x="407" y="459"/>
                    <a:pt x="407" y="453"/>
                  </a:cubicBezTo>
                  <a:cubicBezTo>
                    <a:pt x="407" y="440"/>
                    <a:pt x="407" y="440"/>
                    <a:pt x="407" y="440"/>
                  </a:cubicBezTo>
                  <a:cubicBezTo>
                    <a:pt x="407" y="427"/>
                    <a:pt x="400" y="428"/>
                    <a:pt x="389" y="424"/>
                  </a:cubicBezTo>
                  <a:close/>
                  <a:moveTo>
                    <a:pt x="145" y="203"/>
                  </a:moveTo>
                  <a:cubicBezTo>
                    <a:pt x="130" y="203"/>
                    <a:pt x="130" y="203"/>
                    <a:pt x="130" y="203"/>
                  </a:cubicBezTo>
                  <a:cubicBezTo>
                    <a:pt x="130" y="43"/>
                    <a:pt x="130" y="43"/>
                    <a:pt x="130" y="43"/>
                  </a:cubicBezTo>
                  <a:cubicBezTo>
                    <a:pt x="162" y="43"/>
                    <a:pt x="162" y="43"/>
                    <a:pt x="162" y="43"/>
                  </a:cubicBezTo>
                  <a:cubicBezTo>
                    <a:pt x="222" y="43"/>
                    <a:pt x="257" y="66"/>
                    <a:pt x="257" y="121"/>
                  </a:cubicBezTo>
                  <a:cubicBezTo>
                    <a:pt x="257" y="189"/>
                    <a:pt x="205" y="203"/>
                    <a:pt x="145" y="20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6" name="Freeform 11"/>
            <p:cNvSpPr>
              <a:spLocks noEditPoints="1"/>
            </p:cNvSpPr>
            <p:nvPr userDrawn="1"/>
          </p:nvSpPr>
          <p:spPr bwMode="auto">
            <a:xfrm>
              <a:off x="6350000" y="6264275"/>
              <a:ext cx="220663" cy="301625"/>
            </a:xfrm>
            <a:custGeom>
              <a:avLst/>
              <a:gdLst>
                <a:gd name="T0" fmla="*/ 331 w 348"/>
                <a:gd name="T1" fmla="*/ 428 h 473"/>
                <a:gd name="T2" fmla="*/ 299 w 348"/>
                <a:gd name="T3" fmla="*/ 418 h 473"/>
                <a:gd name="T4" fmla="*/ 299 w 348"/>
                <a:gd name="T5" fmla="*/ 16 h 473"/>
                <a:gd name="T6" fmla="*/ 284 w 348"/>
                <a:gd name="T7" fmla="*/ 0 h 473"/>
                <a:gd name="T8" fmla="*/ 186 w 348"/>
                <a:gd name="T9" fmla="*/ 0 h 473"/>
                <a:gd name="T10" fmla="*/ 178 w 348"/>
                <a:gd name="T11" fmla="*/ 11 h 473"/>
                <a:gd name="T12" fmla="*/ 178 w 348"/>
                <a:gd name="T13" fmla="*/ 19 h 473"/>
                <a:gd name="T14" fmla="*/ 196 w 348"/>
                <a:gd name="T15" fmla="*/ 36 h 473"/>
                <a:gd name="T16" fmla="*/ 227 w 348"/>
                <a:gd name="T17" fmla="*/ 45 h 473"/>
                <a:gd name="T18" fmla="*/ 227 w 348"/>
                <a:gd name="T19" fmla="*/ 158 h 473"/>
                <a:gd name="T20" fmla="*/ 153 w 348"/>
                <a:gd name="T21" fmla="*/ 133 h 473"/>
                <a:gd name="T22" fmla="*/ 0 w 348"/>
                <a:gd name="T23" fmla="*/ 313 h 473"/>
                <a:gd name="T24" fmla="*/ 123 w 348"/>
                <a:gd name="T25" fmla="*/ 473 h 473"/>
                <a:gd name="T26" fmla="*/ 227 w 348"/>
                <a:gd name="T27" fmla="*/ 420 h 473"/>
                <a:gd name="T28" fmla="*/ 227 w 348"/>
                <a:gd name="T29" fmla="*/ 447 h 473"/>
                <a:gd name="T30" fmla="*/ 242 w 348"/>
                <a:gd name="T31" fmla="*/ 463 h 473"/>
                <a:gd name="T32" fmla="*/ 340 w 348"/>
                <a:gd name="T33" fmla="*/ 463 h 473"/>
                <a:gd name="T34" fmla="*/ 348 w 348"/>
                <a:gd name="T35" fmla="*/ 453 h 473"/>
                <a:gd name="T36" fmla="*/ 348 w 348"/>
                <a:gd name="T37" fmla="*/ 444 h 473"/>
                <a:gd name="T38" fmla="*/ 331 w 348"/>
                <a:gd name="T39" fmla="*/ 428 h 473"/>
                <a:gd name="T40" fmla="*/ 227 w 348"/>
                <a:gd name="T41" fmla="*/ 379 h 473"/>
                <a:gd name="T42" fmla="*/ 153 w 348"/>
                <a:gd name="T43" fmla="*/ 418 h 473"/>
                <a:gd name="T44" fmla="*/ 77 w 348"/>
                <a:gd name="T45" fmla="*/ 299 h 473"/>
                <a:gd name="T46" fmla="*/ 158 w 348"/>
                <a:gd name="T47" fmla="*/ 179 h 473"/>
                <a:gd name="T48" fmla="*/ 227 w 348"/>
                <a:gd name="T49" fmla="*/ 299 h 473"/>
                <a:gd name="T50" fmla="*/ 227 w 348"/>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8" h="473">
                  <a:moveTo>
                    <a:pt x="331" y="428"/>
                  </a:moveTo>
                  <a:cubicBezTo>
                    <a:pt x="299" y="418"/>
                    <a:pt x="299" y="418"/>
                    <a:pt x="299" y="418"/>
                  </a:cubicBezTo>
                  <a:cubicBezTo>
                    <a:pt x="299" y="16"/>
                    <a:pt x="299" y="16"/>
                    <a:pt x="299" y="16"/>
                  </a:cubicBezTo>
                  <a:cubicBezTo>
                    <a:pt x="299" y="6"/>
                    <a:pt x="296" y="0"/>
                    <a:pt x="284" y="0"/>
                  </a:cubicBezTo>
                  <a:cubicBezTo>
                    <a:pt x="186" y="0"/>
                    <a:pt x="186" y="0"/>
                    <a:pt x="186"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5" y="148"/>
                    <a:pt x="190" y="133"/>
                    <a:pt x="153" y="133"/>
                  </a:cubicBezTo>
                  <a:cubicBezTo>
                    <a:pt x="81"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8" y="459"/>
                    <a:pt x="348" y="453"/>
                  </a:cubicBezTo>
                  <a:cubicBezTo>
                    <a:pt x="348" y="444"/>
                    <a:pt x="348" y="444"/>
                    <a:pt x="348" y="444"/>
                  </a:cubicBezTo>
                  <a:cubicBezTo>
                    <a:pt x="348" y="432"/>
                    <a:pt x="344" y="432"/>
                    <a:pt x="331" y="428"/>
                  </a:cubicBezTo>
                  <a:close/>
                  <a:moveTo>
                    <a:pt x="227" y="379"/>
                  </a:moveTo>
                  <a:cubicBezTo>
                    <a:pt x="205" y="401"/>
                    <a:pt x="181" y="418"/>
                    <a:pt x="153" y="418"/>
                  </a:cubicBezTo>
                  <a:cubicBezTo>
                    <a:pt x="100" y="418"/>
                    <a:pt x="77" y="362"/>
                    <a:pt x="77" y="299"/>
                  </a:cubicBezTo>
                  <a:cubicBezTo>
                    <a:pt x="77" y="225"/>
                    <a:pt x="109"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7" name="Freeform 12"/>
            <p:cNvSpPr>
              <a:spLocks/>
            </p:cNvSpPr>
            <p:nvPr userDrawn="1"/>
          </p:nvSpPr>
          <p:spPr bwMode="auto">
            <a:xfrm>
              <a:off x="7032625" y="6354763"/>
              <a:ext cx="234950" cy="211138"/>
            </a:xfrm>
            <a:custGeom>
              <a:avLst/>
              <a:gdLst>
                <a:gd name="T0" fmla="*/ 323 w 372"/>
                <a:gd name="T1" fmla="*/ 15 h 330"/>
                <a:gd name="T2" fmla="*/ 308 w 372"/>
                <a:gd name="T3" fmla="*/ 0 h 330"/>
                <a:gd name="T4" fmla="*/ 210 w 372"/>
                <a:gd name="T5" fmla="*/ 0 h 330"/>
                <a:gd name="T6" fmla="*/ 202 w 372"/>
                <a:gd name="T7" fmla="*/ 10 h 330"/>
                <a:gd name="T8" fmla="*/ 202 w 372"/>
                <a:gd name="T9" fmla="*/ 19 h 330"/>
                <a:gd name="T10" fmla="*/ 219 w 372"/>
                <a:gd name="T11" fmla="*/ 35 h 330"/>
                <a:gd name="T12" fmla="*/ 251 w 372"/>
                <a:gd name="T13" fmla="*/ 44 h 330"/>
                <a:gd name="T14" fmla="*/ 251 w 372"/>
                <a:gd name="T15" fmla="*/ 236 h 330"/>
                <a:gd name="T16" fmla="*/ 176 w 372"/>
                <a:gd name="T17" fmla="*/ 275 h 330"/>
                <a:gd name="T18" fmla="*/ 121 w 372"/>
                <a:gd name="T19" fmla="*/ 169 h 330"/>
                <a:gd name="T20" fmla="*/ 121 w 372"/>
                <a:gd name="T21" fmla="*/ 15 h 330"/>
                <a:gd name="T22" fmla="*/ 106 w 372"/>
                <a:gd name="T23" fmla="*/ 0 h 330"/>
                <a:gd name="T24" fmla="*/ 8 w 372"/>
                <a:gd name="T25" fmla="*/ 0 h 330"/>
                <a:gd name="T26" fmla="*/ 0 w 372"/>
                <a:gd name="T27" fmla="*/ 10 h 330"/>
                <a:gd name="T28" fmla="*/ 0 w 372"/>
                <a:gd name="T29" fmla="*/ 19 h 330"/>
                <a:gd name="T30" fmla="*/ 18 w 372"/>
                <a:gd name="T31" fmla="*/ 35 h 330"/>
                <a:gd name="T32" fmla="*/ 49 w 372"/>
                <a:gd name="T33" fmla="*/ 44 h 330"/>
                <a:gd name="T34" fmla="*/ 49 w 372"/>
                <a:gd name="T35" fmla="*/ 207 h 330"/>
                <a:gd name="T36" fmla="*/ 145 w 372"/>
                <a:gd name="T37" fmla="*/ 330 h 330"/>
                <a:gd name="T38" fmla="*/ 251 w 372"/>
                <a:gd name="T39" fmla="*/ 277 h 330"/>
                <a:gd name="T40" fmla="*/ 251 w 372"/>
                <a:gd name="T41" fmla="*/ 304 h 330"/>
                <a:gd name="T42" fmla="*/ 266 w 372"/>
                <a:gd name="T43" fmla="*/ 320 h 330"/>
                <a:gd name="T44" fmla="*/ 364 w 372"/>
                <a:gd name="T45" fmla="*/ 320 h 330"/>
                <a:gd name="T46" fmla="*/ 372 w 372"/>
                <a:gd name="T47" fmla="*/ 310 h 330"/>
                <a:gd name="T48" fmla="*/ 372 w 372"/>
                <a:gd name="T49" fmla="*/ 301 h 330"/>
                <a:gd name="T50" fmla="*/ 354 w 372"/>
                <a:gd name="T51" fmla="*/ 285 h 330"/>
                <a:gd name="T52" fmla="*/ 323 w 372"/>
                <a:gd name="T53" fmla="*/ 275 h 330"/>
                <a:gd name="T54" fmla="*/ 323 w 372"/>
                <a:gd name="T55" fmla="*/ 1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2" h="330">
                  <a:moveTo>
                    <a:pt x="323" y="15"/>
                  </a:moveTo>
                  <a:cubicBezTo>
                    <a:pt x="323" y="6"/>
                    <a:pt x="320" y="0"/>
                    <a:pt x="308" y="0"/>
                  </a:cubicBezTo>
                  <a:cubicBezTo>
                    <a:pt x="210" y="0"/>
                    <a:pt x="210" y="0"/>
                    <a:pt x="210" y="0"/>
                  </a:cubicBezTo>
                  <a:cubicBezTo>
                    <a:pt x="202" y="0"/>
                    <a:pt x="202" y="4"/>
                    <a:pt x="202" y="10"/>
                  </a:cubicBezTo>
                  <a:cubicBezTo>
                    <a:pt x="202" y="19"/>
                    <a:pt x="202" y="19"/>
                    <a:pt x="202" y="19"/>
                  </a:cubicBezTo>
                  <a:cubicBezTo>
                    <a:pt x="202" y="31"/>
                    <a:pt x="206" y="31"/>
                    <a:pt x="219" y="35"/>
                  </a:cubicBezTo>
                  <a:cubicBezTo>
                    <a:pt x="251" y="44"/>
                    <a:pt x="251" y="44"/>
                    <a:pt x="251" y="44"/>
                  </a:cubicBezTo>
                  <a:cubicBezTo>
                    <a:pt x="251" y="236"/>
                    <a:pt x="251" y="236"/>
                    <a:pt x="251" y="236"/>
                  </a:cubicBezTo>
                  <a:cubicBezTo>
                    <a:pt x="224" y="264"/>
                    <a:pt x="204" y="275"/>
                    <a:pt x="176" y="275"/>
                  </a:cubicBezTo>
                  <a:cubicBezTo>
                    <a:pt x="125" y="275"/>
                    <a:pt x="121" y="236"/>
                    <a:pt x="121" y="169"/>
                  </a:cubicBezTo>
                  <a:cubicBezTo>
                    <a:pt x="121" y="15"/>
                    <a:pt x="121" y="15"/>
                    <a:pt x="121" y="15"/>
                  </a:cubicBezTo>
                  <a:cubicBezTo>
                    <a:pt x="121" y="6"/>
                    <a:pt x="118" y="0"/>
                    <a:pt x="106" y="0"/>
                  </a:cubicBezTo>
                  <a:cubicBezTo>
                    <a:pt x="8" y="0"/>
                    <a:pt x="8" y="0"/>
                    <a:pt x="8" y="0"/>
                  </a:cubicBezTo>
                  <a:cubicBezTo>
                    <a:pt x="1" y="0"/>
                    <a:pt x="0" y="4"/>
                    <a:pt x="0" y="10"/>
                  </a:cubicBezTo>
                  <a:cubicBezTo>
                    <a:pt x="0" y="19"/>
                    <a:pt x="0" y="19"/>
                    <a:pt x="0" y="19"/>
                  </a:cubicBezTo>
                  <a:cubicBezTo>
                    <a:pt x="0" y="31"/>
                    <a:pt x="4" y="31"/>
                    <a:pt x="18" y="35"/>
                  </a:cubicBezTo>
                  <a:cubicBezTo>
                    <a:pt x="49" y="44"/>
                    <a:pt x="49" y="44"/>
                    <a:pt x="49" y="44"/>
                  </a:cubicBezTo>
                  <a:cubicBezTo>
                    <a:pt x="49" y="207"/>
                    <a:pt x="49" y="207"/>
                    <a:pt x="49" y="207"/>
                  </a:cubicBezTo>
                  <a:cubicBezTo>
                    <a:pt x="49" y="309"/>
                    <a:pt x="96" y="330"/>
                    <a:pt x="145" y="330"/>
                  </a:cubicBezTo>
                  <a:cubicBezTo>
                    <a:pt x="188" y="330"/>
                    <a:pt x="220" y="312"/>
                    <a:pt x="251" y="277"/>
                  </a:cubicBezTo>
                  <a:cubicBezTo>
                    <a:pt x="251" y="304"/>
                    <a:pt x="251" y="304"/>
                    <a:pt x="251" y="304"/>
                  </a:cubicBezTo>
                  <a:cubicBezTo>
                    <a:pt x="251" y="314"/>
                    <a:pt x="254" y="320"/>
                    <a:pt x="266" y="320"/>
                  </a:cubicBezTo>
                  <a:cubicBezTo>
                    <a:pt x="364" y="320"/>
                    <a:pt x="364" y="320"/>
                    <a:pt x="364" y="320"/>
                  </a:cubicBezTo>
                  <a:cubicBezTo>
                    <a:pt x="371" y="320"/>
                    <a:pt x="372" y="316"/>
                    <a:pt x="372" y="310"/>
                  </a:cubicBezTo>
                  <a:cubicBezTo>
                    <a:pt x="372" y="301"/>
                    <a:pt x="372" y="301"/>
                    <a:pt x="372" y="301"/>
                  </a:cubicBezTo>
                  <a:cubicBezTo>
                    <a:pt x="372" y="289"/>
                    <a:pt x="368" y="289"/>
                    <a:pt x="354" y="285"/>
                  </a:cubicBezTo>
                  <a:cubicBezTo>
                    <a:pt x="323" y="275"/>
                    <a:pt x="323" y="275"/>
                    <a:pt x="323" y="275"/>
                  </a:cubicBezTo>
                  <a:lnTo>
                    <a:pt x="323"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8" name="Freeform 13"/>
            <p:cNvSpPr>
              <a:spLocks noEditPoints="1"/>
            </p:cNvSpPr>
            <p:nvPr userDrawn="1"/>
          </p:nvSpPr>
          <p:spPr bwMode="auto">
            <a:xfrm>
              <a:off x="6140450" y="6348413"/>
              <a:ext cx="195263" cy="217488"/>
            </a:xfrm>
            <a:custGeom>
              <a:avLst/>
              <a:gdLst>
                <a:gd name="T0" fmla="*/ 289 w 307"/>
                <a:gd name="T1" fmla="*/ 295 h 340"/>
                <a:gd name="T2" fmla="*/ 258 w 307"/>
                <a:gd name="T3" fmla="*/ 285 h 340"/>
                <a:gd name="T4" fmla="*/ 258 w 307"/>
                <a:gd name="T5" fmla="*/ 106 h 340"/>
                <a:gd name="T6" fmla="*/ 130 w 307"/>
                <a:gd name="T7" fmla="*/ 0 h 340"/>
                <a:gd name="T8" fmla="*/ 45 w 307"/>
                <a:gd name="T9" fmla="*/ 12 h 340"/>
                <a:gd name="T10" fmla="*/ 22 w 307"/>
                <a:gd name="T11" fmla="*/ 39 h 340"/>
                <a:gd name="T12" fmla="*/ 18 w 307"/>
                <a:gd name="T13" fmla="*/ 74 h 340"/>
                <a:gd name="T14" fmla="*/ 24 w 307"/>
                <a:gd name="T15" fmla="*/ 84 h 340"/>
                <a:gd name="T16" fmla="*/ 43 w 307"/>
                <a:gd name="T17" fmla="*/ 76 h 340"/>
                <a:gd name="T18" fmla="*/ 125 w 307"/>
                <a:gd name="T19" fmla="*/ 54 h 340"/>
                <a:gd name="T20" fmla="*/ 185 w 307"/>
                <a:gd name="T21" fmla="*/ 118 h 340"/>
                <a:gd name="T22" fmla="*/ 185 w 307"/>
                <a:gd name="T23" fmla="*/ 151 h 340"/>
                <a:gd name="T24" fmla="*/ 63 w 307"/>
                <a:gd name="T25" fmla="*/ 176 h 340"/>
                <a:gd name="T26" fmla="*/ 0 w 307"/>
                <a:gd name="T27" fmla="*/ 250 h 340"/>
                <a:gd name="T28" fmla="*/ 83 w 307"/>
                <a:gd name="T29" fmla="*/ 340 h 340"/>
                <a:gd name="T30" fmla="*/ 185 w 307"/>
                <a:gd name="T31" fmla="*/ 290 h 340"/>
                <a:gd name="T32" fmla="*/ 185 w 307"/>
                <a:gd name="T33" fmla="*/ 314 h 340"/>
                <a:gd name="T34" fmla="*/ 200 w 307"/>
                <a:gd name="T35" fmla="*/ 330 h 340"/>
                <a:gd name="T36" fmla="*/ 298 w 307"/>
                <a:gd name="T37" fmla="*/ 330 h 340"/>
                <a:gd name="T38" fmla="*/ 307 w 307"/>
                <a:gd name="T39" fmla="*/ 320 h 340"/>
                <a:gd name="T40" fmla="*/ 307 w 307"/>
                <a:gd name="T41" fmla="*/ 311 h 340"/>
                <a:gd name="T42" fmla="*/ 289 w 307"/>
                <a:gd name="T43" fmla="*/ 295 h 340"/>
                <a:gd name="T44" fmla="*/ 185 w 307"/>
                <a:gd name="T45" fmla="*/ 254 h 340"/>
                <a:gd name="T46" fmla="*/ 116 w 307"/>
                <a:gd name="T47" fmla="*/ 285 h 340"/>
                <a:gd name="T48" fmla="*/ 78 w 307"/>
                <a:gd name="T49" fmla="*/ 244 h 340"/>
                <a:gd name="T50" fmla="*/ 114 w 307"/>
                <a:gd name="T51" fmla="*/ 201 h 340"/>
                <a:gd name="T52" fmla="*/ 185 w 307"/>
                <a:gd name="T53" fmla="*/ 184 h 340"/>
                <a:gd name="T54" fmla="*/ 185 w 307"/>
                <a:gd name="T55" fmla="*/ 25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 h="340">
                  <a:moveTo>
                    <a:pt x="289" y="295"/>
                  </a:moveTo>
                  <a:cubicBezTo>
                    <a:pt x="258" y="285"/>
                    <a:pt x="258" y="285"/>
                    <a:pt x="258" y="285"/>
                  </a:cubicBezTo>
                  <a:cubicBezTo>
                    <a:pt x="258" y="106"/>
                    <a:pt x="258" y="106"/>
                    <a:pt x="258" y="106"/>
                  </a:cubicBezTo>
                  <a:cubicBezTo>
                    <a:pt x="258" y="27"/>
                    <a:pt x="202" y="0"/>
                    <a:pt x="130" y="0"/>
                  </a:cubicBezTo>
                  <a:cubicBezTo>
                    <a:pt x="87" y="0"/>
                    <a:pt x="52" y="10"/>
                    <a:pt x="45" y="12"/>
                  </a:cubicBezTo>
                  <a:cubicBezTo>
                    <a:pt x="27" y="17"/>
                    <a:pt x="24" y="21"/>
                    <a:pt x="22" y="39"/>
                  </a:cubicBezTo>
                  <a:cubicBezTo>
                    <a:pt x="18" y="74"/>
                    <a:pt x="18" y="74"/>
                    <a:pt x="18" y="74"/>
                  </a:cubicBezTo>
                  <a:cubicBezTo>
                    <a:pt x="18" y="81"/>
                    <a:pt x="20" y="84"/>
                    <a:pt x="24" y="84"/>
                  </a:cubicBezTo>
                  <a:cubicBezTo>
                    <a:pt x="30" y="84"/>
                    <a:pt x="38" y="79"/>
                    <a:pt x="43" y="76"/>
                  </a:cubicBezTo>
                  <a:cubicBezTo>
                    <a:pt x="65" y="64"/>
                    <a:pt x="98" y="54"/>
                    <a:pt x="125" y="54"/>
                  </a:cubicBezTo>
                  <a:cubicBezTo>
                    <a:pt x="182" y="54"/>
                    <a:pt x="185" y="92"/>
                    <a:pt x="185" y="118"/>
                  </a:cubicBezTo>
                  <a:cubicBezTo>
                    <a:pt x="185" y="151"/>
                    <a:pt x="185" y="151"/>
                    <a:pt x="185" y="151"/>
                  </a:cubicBezTo>
                  <a:cubicBezTo>
                    <a:pt x="63" y="176"/>
                    <a:pt x="63" y="176"/>
                    <a:pt x="63" y="176"/>
                  </a:cubicBezTo>
                  <a:cubicBezTo>
                    <a:pt x="22" y="184"/>
                    <a:pt x="0" y="203"/>
                    <a:pt x="0" y="250"/>
                  </a:cubicBezTo>
                  <a:cubicBezTo>
                    <a:pt x="0" y="302"/>
                    <a:pt x="27" y="340"/>
                    <a:pt x="83" y="340"/>
                  </a:cubicBezTo>
                  <a:cubicBezTo>
                    <a:pt x="119" y="340"/>
                    <a:pt x="145" y="328"/>
                    <a:pt x="185" y="290"/>
                  </a:cubicBezTo>
                  <a:cubicBezTo>
                    <a:pt x="185" y="314"/>
                    <a:pt x="185" y="314"/>
                    <a:pt x="185" y="314"/>
                  </a:cubicBezTo>
                  <a:cubicBezTo>
                    <a:pt x="185" y="324"/>
                    <a:pt x="188" y="330"/>
                    <a:pt x="200" y="330"/>
                  </a:cubicBezTo>
                  <a:cubicBezTo>
                    <a:pt x="298" y="330"/>
                    <a:pt x="298" y="330"/>
                    <a:pt x="298" y="330"/>
                  </a:cubicBezTo>
                  <a:cubicBezTo>
                    <a:pt x="305" y="330"/>
                    <a:pt x="307" y="326"/>
                    <a:pt x="307" y="320"/>
                  </a:cubicBezTo>
                  <a:cubicBezTo>
                    <a:pt x="307" y="311"/>
                    <a:pt x="307" y="311"/>
                    <a:pt x="307" y="311"/>
                  </a:cubicBezTo>
                  <a:cubicBezTo>
                    <a:pt x="307" y="299"/>
                    <a:pt x="303" y="299"/>
                    <a:pt x="289" y="295"/>
                  </a:cubicBezTo>
                  <a:close/>
                  <a:moveTo>
                    <a:pt x="185" y="254"/>
                  </a:moveTo>
                  <a:cubicBezTo>
                    <a:pt x="160" y="276"/>
                    <a:pt x="135" y="285"/>
                    <a:pt x="116" y="285"/>
                  </a:cubicBezTo>
                  <a:cubicBezTo>
                    <a:pt x="99" y="285"/>
                    <a:pt x="78" y="278"/>
                    <a:pt x="78" y="244"/>
                  </a:cubicBezTo>
                  <a:cubicBezTo>
                    <a:pt x="78" y="211"/>
                    <a:pt x="97" y="205"/>
                    <a:pt x="114" y="201"/>
                  </a:cubicBezTo>
                  <a:cubicBezTo>
                    <a:pt x="185" y="184"/>
                    <a:pt x="185" y="184"/>
                    <a:pt x="185" y="184"/>
                  </a:cubicBezTo>
                  <a:cubicBezTo>
                    <a:pt x="185" y="254"/>
                    <a:pt x="185" y="254"/>
                    <a:pt x="185" y="25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9" name="Freeform 14"/>
            <p:cNvSpPr>
              <a:spLocks noEditPoints="1"/>
            </p:cNvSpPr>
            <p:nvPr userDrawn="1"/>
          </p:nvSpPr>
          <p:spPr bwMode="auto">
            <a:xfrm>
              <a:off x="6565900" y="6264275"/>
              <a:ext cx="222250" cy="301625"/>
            </a:xfrm>
            <a:custGeom>
              <a:avLst/>
              <a:gdLst>
                <a:gd name="T0" fmla="*/ 226 w 349"/>
                <a:gd name="T1" fmla="*/ 133 h 473"/>
                <a:gd name="T2" fmla="*/ 122 w 349"/>
                <a:gd name="T3" fmla="*/ 185 h 473"/>
                <a:gd name="T4" fmla="*/ 122 w 349"/>
                <a:gd name="T5" fmla="*/ 16 h 473"/>
                <a:gd name="T6" fmla="*/ 107 w 349"/>
                <a:gd name="T7" fmla="*/ 0 h 473"/>
                <a:gd name="T8" fmla="*/ 9 w 349"/>
                <a:gd name="T9" fmla="*/ 0 h 473"/>
                <a:gd name="T10" fmla="*/ 0 w 349"/>
                <a:gd name="T11" fmla="*/ 11 h 473"/>
                <a:gd name="T12" fmla="*/ 0 w 349"/>
                <a:gd name="T13" fmla="*/ 19 h 473"/>
                <a:gd name="T14" fmla="*/ 18 w 349"/>
                <a:gd name="T15" fmla="*/ 36 h 473"/>
                <a:gd name="T16" fmla="*/ 49 w 349"/>
                <a:gd name="T17" fmla="*/ 45 h 473"/>
                <a:gd name="T18" fmla="*/ 49 w 349"/>
                <a:gd name="T19" fmla="*/ 422 h 473"/>
                <a:gd name="T20" fmla="*/ 62 w 349"/>
                <a:gd name="T21" fmla="*/ 445 h 473"/>
                <a:gd name="T22" fmla="*/ 182 w 349"/>
                <a:gd name="T23" fmla="*/ 473 h 473"/>
                <a:gd name="T24" fmla="*/ 349 w 349"/>
                <a:gd name="T25" fmla="*/ 291 h 473"/>
                <a:gd name="T26" fmla="*/ 226 w 349"/>
                <a:gd name="T27" fmla="*/ 133 h 473"/>
                <a:gd name="T28" fmla="*/ 181 w 349"/>
                <a:gd name="T29" fmla="*/ 430 h 473"/>
                <a:gd name="T30" fmla="*/ 122 w 349"/>
                <a:gd name="T31" fmla="*/ 337 h 473"/>
                <a:gd name="T32" fmla="*/ 122 w 349"/>
                <a:gd name="T33" fmla="*/ 227 h 473"/>
                <a:gd name="T34" fmla="*/ 196 w 349"/>
                <a:gd name="T35" fmla="*/ 188 h 473"/>
                <a:gd name="T36" fmla="*/ 271 w 349"/>
                <a:gd name="T37" fmla="*/ 305 h 473"/>
                <a:gd name="T38" fmla="*/ 181 w 349"/>
                <a:gd name="T39" fmla="*/ 43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73">
                  <a:moveTo>
                    <a:pt x="226" y="133"/>
                  </a:moveTo>
                  <a:cubicBezTo>
                    <a:pt x="188" y="133"/>
                    <a:pt x="154" y="153"/>
                    <a:pt x="122" y="185"/>
                  </a:cubicBezTo>
                  <a:cubicBezTo>
                    <a:pt x="122" y="16"/>
                    <a:pt x="122" y="16"/>
                    <a:pt x="122" y="16"/>
                  </a:cubicBezTo>
                  <a:cubicBezTo>
                    <a:pt x="122" y="6"/>
                    <a:pt x="119" y="0"/>
                    <a:pt x="107" y="0"/>
                  </a:cubicBezTo>
                  <a:cubicBezTo>
                    <a:pt x="9" y="0"/>
                    <a:pt x="9" y="0"/>
                    <a:pt x="9" y="0"/>
                  </a:cubicBezTo>
                  <a:cubicBezTo>
                    <a:pt x="2" y="0"/>
                    <a:pt x="0" y="4"/>
                    <a:pt x="0" y="11"/>
                  </a:cubicBezTo>
                  <a:cubicBezTo>
                    <a:pt x="0" y="19"/>
                    <a:pt x="0" y="19"/>
                    <a:pt x="0" y="19"/>
                  </a:cubicBezTo>
                  <a:cubicBezTo>
                    <a:pt x="0" y="31"/>
                    <a:pt x="4" y="32"/>
                    <a:pt x="18" y="36"/>
                  </a:cubicBezTo>
                  <a:cubicBezTo>
                    <a:pt x="49" y="45"/>
                    <a:pt x="49" y="45"/>
                    <a:pt x="49" y="45"/>
                  </a:cubicBezTo>
                  <a:cubicBezTo>
                    <a:pt x="49" y="422"/>
                    <a:pt x="49" y="422"/>
                    <a:pt x="49" y="422"/>
                  </a:cubicBezTo>
                  <a:cubicBezTo>
                    <a:pt x="49" y="431"/>
                    <a:pt x="50" y="438"/>
                    <a:pt x="62" y="445"/>
                  </a:cubicBezTo>
                  <a:cubicBezTo>
                    <a:pt x="83" y="458"/>
                    <a:pt x="135" y="473"/>
                    <a:pt x="182" y="473"/>
                  </a:cubicBezTo>
                  <a:cubicBezTo>
                    <a:pt x="287" y="473"/>
                    <a:pt x="349" y="399"/>
                    <a:pt x="349" y="291"/>
                  </a:cubicBezTo>
                  <a:cubicBezTo>
                    <a:pt x="349" y="182"/>
                    <a:pt x="287" y="133"/>
                    <a:pt x="226" y="133"/>
                  </a:cubicBezTo>
                  <a:close/>
                  <a:moveTo>
                    <a:pt x="181" y="430"/>
                  </a:moveTo>
                  <a:cubicBezTo>
                    <a:pt x="131" y="430"/>
                    <a:pt x="122" y="385"/>
                    <a:pt x="122" y="337"/>
                  </a:cubicBezTo>
                  <a:cubicBezTo>
                    <a:pt x="122" y="227"/>
                    <a:pt x="122" y="227"/>
                    <a:pt x="122" y="227"/>
                  </a:cubicBezTo>
                  <a:cubicBezTo>
                    <a:pt x="143" y="205"/>
                    <a:pt x="168" y="188"/>
                    <a:pt x="196" y="188"/>
                  </a:cubicBezTo>
                  <a:cubicBezTo>
                    <a:pt x="249" y="188"/>
                    <a:pt x="271" y="244"/>
                    <a:pt x="271" y="305"/>
                  </a:cubicBezTo>
                  <a:cubicBezTo>
                    <a:pt x="271" y="390"/>
                    <a:pt x="229" y="430"/>
                    <a:pt x="181" y="43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30" name="Freeform 15"/>
            <p:cNvSpPr>
              <a:spLocks noEditPoints="1"/>
            </p:cNvSpPr>
            <p:nvPr userDrawn="1"/>
          </p:nvSpPr>
          <p:spPr bwMode="auto">
            <a:xfrm>
              <a:off x="7283450" y="6264275"/>
              <a:ext cx="222250" cy="301625"/>
            </a:xfrm>
            <a:custGeom>
              <a:avLst/>
              <a:gdLst>
                <a:gd name="T0" fmla="*/ 331 w 349"/>
                <a:gd name="T1" fmla="*/ 428 h 473"/>
                <a:gd name="T2" fmla="*/ 300 w 349"/>
                <a:gd name="T3" fmla="*/ 418 h 473"/>
                <a:gd name="T4" fmla="*/ 300 w 349"/>
                <a:gd name="T5" fmla="*/ 16 h 473"/>
                <a:gd name="T6" fmla="*/ 285 w 349"/>
                <a:gd name="T7" fmla="*/ 0 h 473"/>
                <a:gd name="T8" fmla="*/ 187 w 349"/>
                <a:gd name="T9" fmla="*/ 0 h 473"/>
                <a:gd name="T10" fmla="*/ 178 w 349"/>
                <a:gd name="T11" fmla="*/ 11 h 473"/>
                <a:gd name="T12" fmla="*/ 178 w 349"/>
                <a:gd name="T13" fmla="*/ 19 h 473"/>
                <a:gd name="T14" fmla="*/ 196 w 349"/>
                <a:gd name="T15" fmla="*/ 36 h 473"/>
                <a:gd name="T16" fmla="*/ 227 w 349"/>
                <a:gd name="T17" fmla="*/ 45 h 473"/>
                <a:gd name="T18" fmla="*/ 227 w 349"/>
                <a:gd name="T19" fmla="*/ 158 h 473"/>
                <a:gd name="T20" fmla="*/ 153 w 349"/>
                <a:gd name="T21" fmla="*/ 133 h 473"/>
                <a:gd name="T22" fmla="*/ 0 w 349"/>
                <a:gd name="T23" fmla="*/ 313 h 473"/>
                <a:gd name="T24" fmla="*/ 123 w 349"/>
                <a:gd name="T25" fmla="*/ 473 h 473"/>
                <a:gd name="T26" fmla="*/ 227 w 349"/>
                <a:gd name="T27" fmla="*/ 420 h 473"/>
                <a:gd name="T28" fmla="*/ 227 w 349"/>
                <a:gd name="T29" fmla="*/ 447 h 473"/>
                <a:gd name="T30" fmla="*/ 242 w 349"/>
                <a:gd name="T31" fmla="*/ 463 h 473"/>
                <a:gd name="T32" fmla="*/ 340 w 349"/>
                <a:gd name="T33" fmla="*/ 463 h 473"/>
                <a:gd name="T34" fmla="*/ 349 w 349"/>
                <a:gd name="T35" fmla="*/ 453 h 473"/>
                <a:gd name="T36" fmla="*/ 349 w 349"/>
                <a:gd name="T37" fmla="*/ 444 h 473"/>
                <a:gd name="T38" fmla="*/ 331 w 349"/>
                <a:gd name="T39" fmla="*/ 428 h 473"/>
                <a:gd name="T40" fmla="*/ 227 w 349"/>
                <a:gd name="T41" fmla="*/ 379 h 473"/>
                <a:gd name="T42" fmla="*/ 153 w 349"/>
                <a:gd name="T43" fmla="*/ 418 h 473"/>
                <a:gd name="T44" fmla="*/ 78 w 349"/>
                <a:gd name="T45" fmla="*/ 299 h 473"/>
                <a:gd name="T46" fmla="*/ 158 w 349"/>
                <a:gd name="T47" fmla="*/ 179 h 473"/>
                <a:gd name="T48" fmla="*/ 227 w 349"/>
                <a:gd name="T49" fmla="*/ 299 h 473"/>
                <a:gd name="T50" fmla="*/ 227 w 349"/>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9" h="473">
                  <a:moveTo>
                    <a:pt x="331" y="428"/>
                  </a:moveTo>
                  <a:cubicBezTo>
                    <a:pt x="300" y="418"/>
                    <a:pt x="300" y="418"/>
                    <a:pt x="300" y="418"/>
                  </a:cubicBezTo>
                  <a:cubicBezTo>
                    <a:pt x="300" y="16"/>
                    <a:pt x="300" y="16"/>
                    <a:pt x="300" y="16"/>
                  </a:cubicBezTo>
                  <a:cubicBezTo>
                    <a:pt x="300" y="6"/>
                    <a:pt x="297" y="0"/>
                    <a:pt x="285" y="0"/>
                  </a:cubicBezTo>
                  <a:cubicBezTo>
                    <a:pt x="187" y="0"/>
                    <a:pt x="187" y="0"/>
                    <a:pt x="187"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6" y="148"/>
                    <a:pt x="191" y="133"/>
                    <a:pt x="153" y="133"/>
                  </a:cubicBezTo>
                  <a:cubicBezTo>
                    <a:pt x="82"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9" y="459"/>
                    <a:pt x="349" y="453"/>
                  </a:cubicBezTo>
                  <a:cubicBezTo>
                    <a:pt x="349" y="444"/>
                    <a:pt x="349" y="444"/>
                    <a:pt x="349" y="444"/>
                  </a:cubicBezTo>
                  <a:cubicBezTo>
                    <a:pt x="349" y="432"/>
                    <a:pt x="345" y="432"/>
                    <a:pt x="331" y="428"/>
                  </a:cubicBezTo>
                  <a:close/>
                  <a:moveTo>
                    <a:pt x="227" y="379"/>
                  </a:moveTo>
                  <a:cubicBezTo>
                    <a:pt x="206" y="401"/>
                    <a:pt x="182" y="418"/>
                    <a:pt x="153" y="418"/>
                  </a:cubicBezTo>
                  <a:cubicBezTo>
                    <a:pt x="100" y="418"/>
                    <a:pt x="78" y="362"/>
                    <a:pt x="78" y="299"/>
                  </a:cubicBezTo>
                  <a:cubicBezTo>
                    <a:pt x="78" y="225"/>
                    <a:pt x="110"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31" name="Freeform 16"/>
            <p:cNvSpPr>
              <a:spLocks noEditPoints="1"/>
            </p:cNvSpPr>
            <p:nvPr userDrawn="1"/>
          </p:nvSpPr>
          <p:spPr bwMode="auto">
            <a:xfrm>
              <a:off x="6816725" y="6348413"/>
              <a:ext cx="204788" cy="217488"/>
            </a:xfrm>
            <a:custGeom>
              <a:avLst/>
              <a:gdLst>
                <a:gd name="T0" fmla="*/ 168 w 322"/>
                <a:gd name="T1" fmla="*/ 0 h 340"/>
                <a:gd name="T2" fmla="*/ 0 w 322"/>
                <a:gd name="T3" fmla="*/ 178 h 340"/>
                <a:gd name="T4" fmla="*/ 154 w 322"/>
                <a:gd name="T5" fmla="*/ 340 h 340"/>
                <a:gd name="T6" fmla="*/ 322 w 322"/>
                <a:gd name="T7" fmla="*/ 162 h 340"/>
                <a:gd name="T8" fmla="*/ 168 w 322"/>
                <a:gd name="T9" fmla="*/ 0 h 340"/>
                <a:gd name="T10" fmla="*/ 162 w 322"/>
                <a:gd name="T11" fmla="*/ 294 h 340"/>
                <a:gd name="T12" fmla="*/ 76 w 322"/>
                <a:gd name="T13" fmla="*/ 170 h 340"/>
                <a:gd name="T14" fmla="*/ 162 w 322"/>
                <a:gd name="T15" fmla="*/ 46 h 340"/>
                <a:gd name="T16" fmla="*/ 248 w 322"/>
                <a:gd name="T17" fmla="*/ 170 h 340"/>
                <a:gd name="T18" fmla="*/ 162 w 322"/>
                <a:gd name="T19" fmla="*/ 2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340">
                  <a:moveTo>
                    <a:pt x="168" y="0"/>
                  </a:moveTo>
                  <a:cubicBezTo>
                    <a:pt x="56" y="0"/>
                    <a:pt x="0" y="86"/>
                    <a:pt x="0" y="178"/>
                  </a:cubicBezTo>
                  <a:cubicBezTo>
                    <a:pt x="0" y="264"/>
                    <a:pt x="48" y="340"/>
                    <a:pt x="154" y="340"/>
                  </a:cubicBezTo>
                  <a:cubicBezTo>
                    <a:pt x="266" y="340"/>
                    <a:pt x="322" y="254"/>
                    <a:pt x="322" y="162"/>
                  </a:cubicBezTo>
                  <a:cubicBezTo>
                    <a:pt x="322" y="76"/>
                    <a:pt x="273" y="0"/>
                    <a:pt x="168" y="0"/>
                  </a:cubicBezTo>
                  <a:close/>
                  <a:moveTo>
                    <a:pt x="162" y="294"/>
                  </a:moveTo>
                  <a:cubicBezTo>
                    <a:pt x="108" y="294"/>
                    <a:pt x="76" y="241"/>
                    <a:pt x="76" y="170"/>
                  </a:cubicBezTo>
                  <a:cubicBezTo>
                    <a:pt x="76" y="100"/>
                    <a:pt x="107" y="46"/>
                    <a:pt x="162" y="46"/>
                  </a:cubicBezTo>
                  <a:cubicBezTo>
                    <a:pt x="215" y="46"/>
                    <a:pt x="248" y="98"/>
                    <a:pt x="248" y="170"/>
                  </a:cubicBezTo>
                  <a:cubicBezTo>
                    <a:pt x="248" y="240"/>
                    <a:pt x="216" y="294"/>
                    <a:pt x="162" y="29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32" name="Freeform 17"/>
            <p:cNvSpPr>
              <a:spLocks/>
            </p:cNvSpPr>
            <p:nvPr userDrawn="1"/>
          </p:nvSpPr>
          <p:spPr bwMode="auto">
            <a:xfrm>
              <a:off x="8139113" y="6348413"/>
              <a:ext cx="155575" cy="217488"/>
            </a:xfrm>
            <a:custGeom>
              <a:avLst/>
              <a:gdLst>
                <a:gd name="T0" fmla="*/ 247 w 247"/>
                <a:gd name="T1" fmla="*/ 22 h 340"/>
                <a:gd name="T2" fmla="*/ 238 w 247"/>
                <a:gd name="T3" fmla="*/ 11 h 340"/>
                <a:gd name="T4" fmla="*/ 165 w 247"/>
                <a:gd name="T5" fmla="*/ 0 h 340"/>
                <a:gd name="T6" fmla="*/ 0 w 247"/>
                <a:gd name="T7" fmla="*/ 170 h 340"/>
                <a:gd name="T8" fmla="*/ 165 w 247"/>
                <a:gd name="T9" fmla="*/ 340 h 340"/>
                <a:gd name="T10" fmla="*/ 238 w 247"/>
                <a:gd name="T11" fmla="*/ 329 h 340"/>
                <a:gd name="T12" fmla="*/ 247 w 247"/>
                <a:gd name="T13" fmla="*/ 318 h 340"/>
                <a:gd name="T14" fmla="*/ 247 w 247"/>
                <a:gd name="T15" fmla="*/ 269 h 340"/>
                <a:gd name="T16" fmla="*/ 243 w 247"/>
                <a:gd name="T17" fmla="*/ 262 h 340"/>
                <a:gd name="T18" fmla="*/ 231 w 247"/>
                <a:gd name="T19" fmla="*/ 266 h 340"/>
                <a:gd name="T20" fmla="*/ 169 w 247"/>
                <a:gd name="T21" fmla="*/ 281 h 340"/>
                <a:gd name="T22" fmla="*/ 71 w 247"/>
                <a:gd name="T23" fmla="*/ 170 h 340"/>
                <a:gd name="T24" fmla="*/ 169 w 247"/>
                <a:gd name="T25" fmla="*/ 59 h 340"/>
                <a:gd name="T26" fmla="*/ 231 w 247"/>
                <a:gd name="T27" fmla="*/ 74 h 340"/>
                <a:gd name="T28" fmla="*/ 243 w 247"/>
                <a:gd name="T29" fmla="*/ 78 h 340"/>
                <a:gd name="T30" fmla="*/ 247 w 247"/>
                <a:gd name="T31" fmla="*/ 71 h 340"/>
                <a:gd name="T32" fmla="*/ 247 w 247"/>
                <a:gd name="T33" fmla="*/ 2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340">
                  <a:moveTo>
                    <a:pt x="247" y="22"/>
                  </a:moveTo>
                  <a:cubicBezTo>
                    <a:pt x="247" y="14"/>
                    <a:pt x="245" y="14"/>
                    <a:pt x="238" y="11"/>
                  </a:cubicBezTo>
                  <a:cubicBezTo>
                    <a:pt x="222" y="5"/>
                    <a:pt x="194" y="0"/>
                    <a:pt x="165" y="0"/>
                  </a:cubicBezTo>
                  <a:cubicBezTo>
                    <a:pt x="34" y="0"/>
                    <a:pt x="0" y="92"/>
                    <a:pt x="0" y="170"/>
                  </a:cubicBezTo>
                  <a:cubicBezTo>
                    <a:pt x="0" y="249"/>
                    <a:pt x="33" y="340"/>
                    <a:pt x="165" y="340"/>
                  </a:cubicBezTo>
                  <a:cubicBezTo>
                    <a:pt x="194" y="340"/>
                    <a:pt x="222" y="335"/>
                    <a:pt x="238" y="329"/>
                  </a:cubicBezTo>
                  <a:cubicBezTo>
                    <a:pt x="245" y="326"/>
                    <a:pt x="247" y="326"/>
                    <a:pt x="247" y="318"/>
                  </a:cubicBezTo>
                  <a:cubicBezTo>
                    <a:pt x="247" y="269"/>
                    <a:pt x="247" y="269"/>
                    <a:pt x="247" y="269"/>
                  </a:cubicBezTo>
                  <a:cubicBezTo>
                    <a:pt x="247" y="264"/>
                    <a:pt x="246" y="262"/>
                    <a:pt x="243" y="262"/>
                  </a:cubicBezTo>
                  <a:cubicBezTo>
                    <a:pt x="241" y="262"/>
                    <a:pt x="237" y="264"/>
                    <a:pt x="231" y="266"/>
                  </a:cubicBezTo>
                  <a:cubicBezTo>
                    <a:pt x="221" y="271"/>
                    <a:pt x="199" y="281"/>
                    <a:pt x="169" y="281"/>
                  </a:cubicBezTo>
                  <a:cubicBezTo>
                    <a:pt x="108" y="281"/>
                    <a:pt x="71" y="244"/>
                    <a:pt x="71" y="170"/>
                  </a:cubicBezTo>
                  <a:cubicBezTo>
                    <a:pt x="71" y="95"/>
                    <a:pt x="108" y="59"/>
                    <a:pt x="169" y="59"/>
                  </a:cubicBezTo>
                  <a:cubicBezTo>
                    <a:pt x="199" y="59"/>
                    <a:pt x="221" y="69"/>
                    <a:pt x="231" y="74"/>
                  </a:cubicBezTo>
                  <a:cubicBezTo>
                    <a:pt x="237" y="76"/>
                    <a:pt x="241" y="78"/>
                    <a:pt x="243" y="78"/>
                  </a:cubicBezTo>
                  <a:cubicBezTo>
                    <a:pt x="246" y="78"/>
                    <a:pt x="247" y="76"/>
                    <a:pt x="247" y="71"/>
                  </a:cubicBezTo>
                  <a:lnTo>
                    <a:pt x="247"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33" name="Freeform 18"/>
            <p:cNvSpPr>
              <a:spLocks/>
            </p:cNvSpPr>
            <p:nvPr userDrawn="1"/>
          </p:nvSpPr>
          <p:spPr bwMode="auto">
            <a:xfrm>
              <a:off x="7542213" y="6354763"/>
              <a:ext cx="200025" cy="211138"/>
            </a:xfrm>
            <a:custGeom>
              <a:avLst/>
              <a:gdLst>
                <a:gd name="T0" fmla="*/ 9 w 317"/>
                <a:gd name="T1" fmla="*/ 0 h 330"/>
                <a:gd name="T2" fmla="*/ 0 w 317"/>
                <a:gd name="T3" fmla="*/ 10 h 330"/>
                <a:gd name="T4" fmla="*/ 0 w 317"/>
                <a:gd name="T5" fmla="*/ 19 h 330"/>
                <a:gd name="T6" fmla="*/ 18 w 317"/>
                <a:gd name="T7" fmla="*/ 35 h 330"/>
                <a:gd name="T8" fmla="*/ 49 w 317"/>
                <a:gd name="T9" fmla="*/ 44 h 330"/>
                <a:gd name="T10" fmla="*/ 49 w 317"/>
                <a:gd name="T11" fmla="*/ 193 h 330"/>
                <a:gd name="T12" fmla="*/ 152 w 317"/>
                <a:gd name="T13" fmla="*/ 330 h 330"/>
                <a:gd name="T14" fmla="*/ 247 w 317"/>
                <a:gd name="T15" fmla="*/ 280 h 330"/>
                <a:gd name="T16" fmla="*/ 249 w 317"/>
                <a:gd name="T17" fmla="*/ 280 h 330"/>
                <a:gd name="T18" fmla="*/ 249 w 317"/>
                <a:gd name="T19" fmla="*/ 312 h 330"/>
                <a:gd name="T20" fmla="*/ 257 w 317"/>
                <a:gd name="T21" fmla="*/ 320 h 330"/>
                <a:gd name="T22" fmla="*/ 309 w 317"/>
                <a:gd name="T23" fmla="*/ 320 h 330"/>
                <a:gd name="T24" fmla="*/ 317 w 317"/>
                <a:gd name="T25" fmla="*/ 312 h 330"/>
                <a:gd name="T26" fmla="*/ 317 w 317"/>
                <a:gd name="T27" fmla="*/ 8 h 330"/>
                <a:gd name="T28" fmla="*/ 309 w 317"/>
                <a:gd name="T29" fmla="*/ 0 h 330"/>
                <a:gd name="T30" fmla="*/ 255 w 317"/>
                <a:gd name="T31" fmla="*/ 0 h 330"/>
                <a:gd name="T32" fmla="*/ 247 w 317"/>
                <a:gd name="T33" fmla="*/ 8 h 330"/>
                <a:gd name="T34" fmla="*/ 247 w 317"/>
                <a:gd name="T35" fmla="*/ 226 h 330"/>
                <a:gd name="T36" fmla="*/ 173 w 317"/>
                <a:gd name="T37" fmla="*/ 268 h 330"/>
                <a:gd name="T38" fmla="*/ 119 w 317"/>
                <a:gd name="T39" fmla="*/ 173 h 330"/>
                <a:gd name="T40" fmla="*/ 119 w 317"/>
                <a:gd name="T41" fmla="*/ 8 h 330"/>
                <a:gd name="T42" fmla="*/ 111 w 317"/>
                <a:gd name="T43" fmla="*/ 0 h 330"/>
                <a:gd name="T44" fmla="*/ 9 w 317"/>
                <a:gd name="T4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30">
                  <a:moveTo>
                    <a:pt x="9" y="0"/>
                  </a:moveTo>
                  <a:cubicBezTo>
                    <a:pt x="1" y="0"/>
                    <a:pt x="0" y="4"/>
                    <a:pt x="0" y="10"/>
                  </a:cubicBezTo>
                  <a:cubicBezTo>
                    <a:pt x="0" y="19"/>
                    <a:pt x="0" y="19"/>
                    <a:pt x="0" y="19"/>
                  </a:cubicBezTo>
                  <a:cubicBezTo>
                    <a:pt x="0" y="31"/>
                    <a:pt x="4" y="31"/>
                    <a:pt x="18" y="35"/>
                  </a:cubicBezTo>
                  <a:cubicBezTo>
                    <a:pt x="49" y="44"/>
                    <a:pt x="49" y="44"/>
                    <a:pt x="49" y="44"/>
                  </a:cubicBezTo>
                  <a:cubicBezTo>
                    <a:pt x="49" y="193"/>
                    <a:pt x="49" y="193"/>
                    <a:pt x="49" y="193"/>
                  </a:cubicBezTo>
                  <a:cubicBezTo>
                    <a:pt x="49" y="306"/>
                    <a:pt x="99" y="330"/>
                    <a:pt x="152" y="330"/>
                  </a:cubicBezTo>
                  <a:cubicBezTo>
                    <a:pt x="194" y="330"/>
                    <a:pt x="221" y="314"/>
                    <a:pt x="247" y="280"/>
                  </a:cubicBezTo>
                  <a:cubicBezTo>
                    <a:pt x="249" y="280"/>
                    <a:pt x="249" y="280"/>
                    <a:pt x="249" y="280"/>
                  </a:cubicBezTo>
                  <a:cubicBezTo>
                    <a:pt x="249" y="312"/>
                    <a:pt x="249" y="312"/>
                    <a:pt x="249" y="312"/>
                  </a:cubicBezTo>
                  <a:cubicBezTo>
                    <a:pt x="249" y="318"/>
                    <a:pt x="251" y="320"/>
                    <a:pt x="257" y="320"/>
                  </a:cubicBezTo>
                  <a:cubicBezTo>
                    <a:pt x="309" y="320"/>
                    <a:pt x="309" y="320"/>
                    <a:pt x="309" y="320"/>
                  </a:cubicBezTo>
                  <a:cubicBezTo>
                    <a:pt x="315" y="320"/>
                    <a:pt x="317" y="318"/>
                    <a:pt x="317" y="312"/>
                  </a:cubicBezTo>
                  <a:cubicBezTo>
                    <a:pt x="317" y="8"/>
                    <a:pt x="317" y="8"/>
                    <a:pt x="317" y="8"/>
                  </a:cubicBezTo>
                  <a:cubicBezTo>
                    <a:pt x="317" y="2"/>
                    <a:pt x="315" y="0"/>
                    <a:pt x="309" y="0"/>
                  </a:cubicBezTo>
                  <a:cubicBezTo>
                    <a:pt x="255" y="0"/>
                    <a:pt x="255" y="0"/>
                    <a:pt x="255" y="0"/>
                  </a:cubicBezTo>
                  <a:cubicBezTo>
                    <a:pt x="249" y="0"/>
                    <a:pt x="247" y="2"/>
                    <a:pt x="247" y="8"/>
                  </a:cubicBezTo>
                  <a:cubicBezTo>
                    <a:pt x="247" y="226"/>
                    <a:pt x="247" y="226"/>
                    <a:pt x="247" y="226"/>
                  </a:cubicBezTo>
                  <a:cubicBezTo>
                    <a:pt x="227" y="255"/>
                    <a:pt x="202" y="268"/>
                    <a:pt x="173" y="268"/>
                  </a:cubicBezTo>
                  <a:cubicBezTo>
                    <a:pt x="122" y="268"/>
                    <a:pt x="119" y="231"/>
                    <a:pt x="119" y="173"/>
                  </a:cubicBezTo>
                  <a:cubicBezTo>
                    <a:pt x="119" y="8"/>
                    <a:pt x="119" y="8"/>
                    <a:pt x="119" y="8"/>
                  </a:cubicBezTo>
                  <a:cubicBezTo>
                    <a:pt x="119" y="2"/>
                    <a:pt x="116" y="0"/>
                    <a:pt x="111" y="0"/>
                  </a:cubicBezTo>
                  <a:lnTo>
                    <a:pt x="9"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34" name="Freeform 19"/>
            <p:cNvSpPr>
              <a:spLocks/>
            </p:cNvSpPr>
            <p:nvPr userDrawn="1"/>
          </p:nvSpPr>
          <p:spPr bwMode="auto">
            <a:xfrm>
              <a:off x="7799388" y="6348413"/>
              <a:ext cx="295275" cy="211138"/>
            </a:xfrm>
            <a:custGeom>
              <a:avLst/>
              <a:gdLst>
                <a:gd name="T0" fmla="*/ 0 w 467"/>
                <a:gd name="T1" fmla="*/ 322 h 330"/>
                <a:gd name="T2" fmla="*/ 8 w 467"/>
                <a:gd name="T3" fmla="*/ 330 h 330"/>
                <a:gd name="T4" fmla="*/ 62 w 467"/>
                <a:gd name="T5" fmla="*/ 330 h 330"/>
                <a:gd name="T6" fmla="*/ 70 w 467"/>
                <a:gd name="T7" fmla="*/ 322 h 330"/>
                <a:gd name="T8" fmla="*/ 70 w 467"/>
                <a:gd name="T9" fmla="*/ 104 h 330"/>
                <a:gd name="T10" fmla="*/ 145 w 467"/>
                <a:gd name="T11" fmla="*/ 62 h 330"/>
                <a:gd name="T12" fmla="*/ 198 w 467"/>
                <a:gd name="T13" fmla="*/ 157 h 330"/>
                <a:gd name="T14" fmla="*/ 198 w 467"/>
                <a:gd name="T15" fmla="*/ 322 h 330"/>
                <a:gd name="T16" fmla="*/ 206 w 467"/>
                <a:gd name="T17" fmla="*/ 330 h 330"/>
                <a:gd name="T18" fmla="*/ 261 w 467"/>
                <a:gd name="T19" fmla="*/ 330 h 330"/>
                <a:gd name="T20" fmla="*/ 268 w 467"/>
                <a:gd name="T21" fmla="*/ 322 h 330"/>
                <a:gd name="T22" fmla="*/ 268 w 467"/>
                <a:gd name="T23" fmla="*/ 104 h 330"/>
                <a:gd name="T24" fmla="*/ 343 w 467"/>
                <a:gd name="T25" fmla="*/ 62 h 330"/>
                <a:gd name="T26" fmla="*/ 397 w 467"/>
                <a:gd name="T27" fmla="*/ 157 h 330"/>
                <a:gd name="T28" fmla="*/ 397 w 467"/>
                <a:gd name="T29" fmla="*/ 322 h 330"/>
                <a:gd name="T30" fmla="*/ 405 w 467"/>
                <a:gd name="T31" fmla="*/ 330 h 330"/>
                <a:gd name="T32" fmla="*/ 459 w 467"/>
                <a:gd name="T33" fmla="*/ 330 h 330"/>
                <a:gd name="T34" fmla="*/ 467 w 467"/>
                <a:gd name="T35" fmla="*/ 322 h 330"/>
                <a:gd name="T36" fmla="*/ 467 w 467"/>
                <a:gd name="T37" fmla="*/ 137 h 330"/>
                <a:gd name="T38" fmla="*/ 363 w 467"/>
                <a:gd name="T39" fmla="*/ 0 h 330"/>
                <a:gd name="T40" fmla="*/ 253 w 467"/>
                <a:gd name="T41" fmla="*/ 54 h 330"/>
                <a:gd name="T42" fmla="*/ 165 w 467"/>
                <a:gd name="T43" fmla="*/ 0 h 330"/>
                <a:gd name="T44" fmla="*/ 70 w 467"/>
                <a:gd name="T45" fmla="*/ 50 h 330"/>
                <a:gd name="T46" fmla="*/ 68 w 467"/>
                <a:gd name="T47" fmla="*/ 50 h 330"/>
                <a:gd name="T48" fmla="*/ 68 w 467"/>
                <a:gd name="T49" fmla="*/ 18 h 330"/>
                <a:gd name="T50" fmla="*/ 60 w 467"/>
                <a:gd name="T51" fmla="*/ 10 h 330"/>
                <a:gd name="T52" fmla="*/ 8 w 467"/>
                <a:gd name="T53" fmla="*/ 10 h 330"/>
                <a:gd name="T54" fmla="*/ 0 w 467"/>
                <a:gd name="T55" fmla="*/ 18 h 330"/>
                <a:gd name="T56" fmla="*/ 0 w 467"/>
                <a:gd name="T57" fmla="*/ 32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7" h="330">
                  <a:moveTo>
                    <a:pt x="0" y="322"/>
                  </a:moveTo>
                  <a:cubicBezTo>
                    <a:pt x="0" y="328"/>
                    <a:pt x="2" y="330"/>
                    <a:pt x="8" y="330"/>
                  </a:cubicBezTo>
                  <a:cubicBezTo>
                    <a:pt x="62" y="330"/>
                    <a:pt x="62" y="330"/>
                    <a:pt x="62" y="330"/>
                  </a:cubicBezTo>
                  <a:cubicBezTo>
                    <a:pt x="68" y="330"/>
                    <a:pt x="70" y="328"/>
                    <a:pt x="70" y="322"/>
                  </a:cubicBezTo>
                  <a:cubicBezTo>
                    <a:pt x="70" y="104"/>
                    <a:pt x="70" y="104"/>
                    <a:pt x="70" y="104"/>
                  </a:cubicBezTo>
                  <a:cubicBezTo>
                    <a:pt x="91" y="75"/>
                    <a:pt x="115" y="62"/>
                    <a:pt x="145" y="62"/>
                  </a:cubicBezTo>
                  <a:cubicBezTo>
                    <a:pt x="196" y="62"/>
                    <a:pt x="198" y="99"/>
                    <a:pt x="198" y="157"/>
                  </a:cubicBezTo>
                  <a:cubicBezTo>
                    <a:pt x="198" y="322"/>
                    <a:pt x="198" y="322"/>
                    <a:pt x="198" y="322"/>
                  </a:cubicBezTo>
                  <a:cubicBezTo>
                    <a:pt x="198" y="328"/>
                    <a:pt x="200" y="330"/>
                    <a:pt x="206" y="330"/>
                  </a:cubicBezTo>
                  <a:cubicBezTo>
                    <a:pt x="261" y="330"/>
                    <a:pt x="261" y="330"/>
                    <a:pt x="261" y="330"/>
                  </a:cubicBezTo>
                  <a:cubicBezTo>
                    <a:pt x="267" y="330"/>
                    <a:pt x="268" y="328"/>
                    <a:pt x="268" y="322"/>
                  </a:cubicBezTo>
                  <a:cubicBezTo>
                    <a:pt x="268" y="104"/>
                    <a:pt x="268" y="104"/>
                    <a:pt x="268" y="104"/>
                  </a:cubicBezTo>
                  <a:cubicBezTo>
                    <a:pt x="289" y="75"/>
                    <a:pt x="313" y="62"/>
                    <a:pt x="343" y="62"/>
                  </a:cubicBezTo>
                  <a:cubicBezTo>
                    <a:pt x="394" y="62"/>
                    <a:pt x="397" y="99"/>
                    <a:pt x="397" y="157"/>
                  </a:cubicBezTo>
                  <a:cubicBezTo>
                    <a:pt x="397" y="322"/>
                    <a:pt x="397" y="322"/>
                    <a:pt x="397" y="322"/>
                  </a:cubicBezTo>
                  <a:cubicBezTo>
                    <a:pt x="397" y="328"/>
                    <a:pt x="399" y="330"/>
                    <a:pt x="405" y="330"/>
                  </a:cubicBezTo>
                  <a:cubicBezTo>
                    <a:pt x="459" y="330"/>
                    <a:pt x="459" y="330"/>
                    <a:pt x="459" y="330"/>
                  </a:cubicBezTo>
                  <a:cubicBezTo>
                    <a:pt x="465" y="330"/>
                    <a:pt x="467" y="328"/>
                    <a:pt x="467" y="322"/>
                  </a:cubicBezTo>
                  <a:cubicBezTo>
                    <a:pt x="467" y="137"/>
                    <a:pt x="467" y="137"/>
                    <a:pt x="467" y="137"/>
                  </a:cubicBezTo>
                  <a:cubicBezTo>
                    <a:pt x="467" y="23"/>
                    <a:pt x="417" y="0"/>
                    <a:pt x="363" y="0"/>
                  </a:cubicBezTo>
                  <a:cubicBezTo>
                    <a:pt x="316" y="0"/>
                    <a:pt x="283" y="18"/>
                    <a:pt x="253" y="54"/>
                  </a:cubicBezTo>
                  <a:cubicBezTo>
                    <a:pt x="235" y="12"/>
                    <a:pt x="201" y="0"/>
                    <a:pt x="165" y="0"/>
                  </a:cubicBezTo>
                  <a:cubicBezTo>
                    <a:pt x="124" y="0"/>
                    <a:pt x="97" y="16"/>
                    <a:pt x="70" y="50"/>
                  </a:cubicBezTo>
                  <a:cubicBezTo>
                    <a:pt x="68" y="50"/>
                    <a:pt x="68" y="50"/>
                    <a:pt x="68" y="50"/>
                  </a:cubicBezTo>
                  <a:cubicBezTo>
                    <a:pt x="68" y="18"/>
                    <a:pt x="68" y="18"/>
                    <a:pt x="68" y="18"/>
                  </a:cubicBezTo>
                  <a:cubicBezTo>
                    <a:pt x="68" y="12"/>
                    <a:pt x="65" y="10"/>
                    <a:pt x="60" y="10"/>
                  </a:cubicBezTo>
                  <a:cubicBezTo>
                    <a:pt x="8" y="10"/>
                    <a:pt x="8" y="10"/>
                    <a:pt x="8" y="10"/>
                  </a:cubicBezTo>
                  <a:cubicBezTo>
                    <a:pt x="2" y="10"/>
                    <a:pt x="0" y="12"/>
                    <a:pt x="0" y="18"/>
                  </a:cubicBezTo>
                  <a:lnTo>
                    <a:pt x="0" y="3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xmlns="" val="183033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22000" y="836712"/>
            <a:ext cx="8100000" cy="533400"/>
          </a:xfrm>
          <a:prstGeom prst="rect">
            <a:avLst/>
          </a:prstGeom>
        </p:spPr>
        <p:txBody>
          <a:bodyPr vert="horz" lIns="0" tIns="0" rIns="0" bIns="0" rtlCol="0" anchor="ctr">
            <a:no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522000" y="1647003"/>
            <a:ext cx="8100000" cy="4125365"/>
          </a:xfrm>
          <a:prstGeom prst="rect">
            <a:avLst/>
          </a:prstGeom>
        </p:spPr>
        <p:txBody>
          <a:bodyPr vert="horz" lIns="0" tIns="0" rIns="0" bIns="0" rtlCol="0">
            <a:no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5" name="Tijdelijke aanduiding voor voettekst 4"/>
          <p:cNvSpPr>
            <a:spLocks noGrp="1"/>
          </p:cNvSpPr>
          <p:nvPr>
            <p:ph type="ftr" sz="quarter" idx="3"/>
          </p:nvPr>
        </p:nvSpPr>
        <p:spPr>
          <a:xfrm>
            <a:off x="2790000" y="6414409"/>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&lt;Titel van de presentatie&gt;</a:t>
            </a:r>
            <a:endParaRPr lang="nl-NL" dirty="0"/>
          </a:p>
        </p:txBody>
      </p:sp>
      <p:sp>
        <p:nvSpPr>
          <p:cNvPr id="6" name="Tijdelijke aanduiding voor dianummer 5"/>
          <p:cNvSpPr>
            <a:spLocks noGrp="1"/>
          </p:cNvSpPr>
          <p:nvPr>
            <p:ph type="sldNum" sz="quarter" idx="4"/>
          </p:nvPr>
        </p:nvSpPr>
        <p:spPr>
          <a:xfrm>
            <a:off x="522000" y="6414409"/>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smtClean="0"/>
              <a:t>Pagina </a:t>
            </a:r>
            <a:fld id="{7FC9B413-936F-403B-BC98-20250EBFF374}" type="slidenum">
              <a:rPr lang="nl-NL" smtClean="0"/>
              <a:pPr/>
              <a:t>‹#›</a:t>
            </a:fld>
            <a:endParaRPr lang="nl-NL" dirty="0"/>
          </a:p>
        </p:txBody>
      </p:sp>
      <p:sp>
        <p:nvSpPr>
          <p:cNvPr id="7" name="Rechthoek 6"/>
          <p:cNvSpPr/>
          <p:nvPr/>
        </p:nvSpPr>
        <p:spPr>
          <a:xfrm>
            <a:off x="522000" y="594000"/>
            <a:ext cx="8100000" cy="5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p:cNvSpPr/>
          <p:nvPr/>
        </p:nvSpPr>
        <p:spPr>
          <a:xfrm>
            <a:off x="522000" y="6264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9" name="Afbeelding 18"/>
          <p:cNvPicPr>
            <a:picLocks noChangeAspect="1"/>
          </p:cNvPicPr>
          <p:nvPr/>
        </p:nvPicPr>
        <p:blipFill>
          <a:blip r:embed="rId23" cstate="print">
            <a:extLst>
              <a:ext uri="{28A0092B-C50C-407E-A947-70E740481C1C}">
                <a14:useLocalDpi xmlns:a14="http://schemas.microsoft.com/office/drawing/2010/main" xmlns="" val="0"/>
              </a:ext>
            </a:extLst>
          </a:blip>
          <a:stretch>
            <a:fillRect/>
          </a:stretch>
        </p:blipFill>
        <p:spPr>
          <a:xfrm>
            <a:off x="7200000" y="6415200"/>
            <a:ext cx="1104790" cy="136800"/>
          </a:xfrm>
          <a:prstGeom prst="rect">
            <a:avLst/>
          </a:prstGeom>
        </p:spPr>
      </p:pic>
    </p:spTree>
    <p:extLst>
      <p:ext uri="{BB962C8B-B14F-4D97-AF65-F5344CB8AC3E}">
        <p14:creationId xmlns:p14="http://schemas.microsoft.com/office/powerpoint/2010/main" xmlns="" val="7810126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5" r:id="rId11"/>
    <p:sldLayoutId id="2147483686" r:id="rId12"/>
    <p:sldLayoutId id="2147483649" r:id="rId13"/>
    <p:sldLayoutId id="2147483666" r:id="rId14"/>
    <p:sldLayoutId id="2147483660" r:id="rId15"/>
    <p:sldLayoutId id="2147483652" r:id="rId16"/>
    <p:sldLayoutId id="2147483661" r:id="rId17"/>
    <p:sldLayoutId id="2147483662" r:id="rId18"/>
    <p:sldLayoutId id="2147483663" r:id="rId19"/>
    <p:sldLayoutId id="2147483664" r:id="rId20"/>
    <p:sldLayoutId id="2147483665" r:id="rId21"/>
  </p:sldLayoutIdLst>
  <p:hf sldNum="0" hdr="0" ftr="0" dt="0"/>
  <p:txStyles>
    <p:titleStyle>
      <a:lvl1pPr algn="l" defTabSz="914400" rtl="0" eaLnBrk="1" latinLnBrk="0" hangingPunct="1">
        <a:lnSpc>
          <a:spcPts val="4200"/>
        </a:lnSpc>
        <a:spcBef>
          <a:spcPct val="0"/>
        </a:spcBef>
        <a:buNone/>
        <a:defRPr sz="4000" b="1" kern="1200">
          <a:solidFill>
            <a:schemeClr val="tx2"/>
          </a:solidFill>
          <a:latin typeface="+mj-lt"/>
          <a:ea typeface="+mj-ea"/>
          <a:cs typeface="+mj-cs"/>
        </a:defRPr>
      </a:lvl1pPr>
    </p:titleStyle>
    <p:bodyStyle>
      <a:lvl1pPr marL="322263" indent="-322263" algn="l" defTabSz="914400" rtl="0" eaLnBrk="1" latinLnBrk="0" hangingPunct="1">
        <a:lnSpc>
          <a:spcPts val="2500"/>
        </a:lnSpc>
        <a:spcBef>
          <a:spcPts val="0"/>
        </a:spcBef>
        <a:buClr>
          <a:schemeClr val="tx2"/>
        </a:buClr>
        <a:buFont typeface="Arial" pitchFamily="34" charset="0"/>
        <a:buChar char="•"/>
        <a:defRPr sz="2000" kern="1200">
          <a:solidFill>
            <a:schemeClr val="tx1"/>
          </a:solidFill>
          <a:latin typeface="+mn-lt"/>
          <a:ea typeface="+mn-ea"/>
          <a:cs typeface="+mn-cs"/>
        </a:defRPr>
      </a:lvl1pPr>
      <a:lvl2pPr marL="647700" indent="-325438" algn="l" defTabSz="914400" rtl="0" eaLnBrk="1" latinLnBrk="0" hangingPunct="1">
        <a:lnSpc>
          <a:spcPts val="2500"/>
        </a:lnSpc>
        <a:spcBef>
          <a:spcPts val="0"/>
        </a:spcBef>
        <a:buFont typeface="Arial" pitchFamily="34" charset="0"/>
        <a:buChar char="•"/>
        <a:defRPr sz="2000" kern="1200">
          <a:solidFill>
            <a:schemeClr val="tx1"/>
          </a:solidFill>
          <a:latin typeface="+mn-lt"/>
          <a:ea typeface="+mn-ea"/>
          <a:cs typeface="+mn-cs"/>
        </a:defRPr>
      </a:lvl2pPr>
      <a:lvl3pPr marL="969963" indent="-323850" algn="l" defTabSz="914400" rtl="0" eaLnBrk="1" latinLnBrk="0" hangingPunct="1">
        <a:lnSpc>
          <a:spcPts val="2500"/>
        </a:lnSpc>
        <a:spcBef>
          <a:spcPts val="0"/>
        </a:spcBef>
        <a:buClr>
          <a:schemeClr val="tx2"/>
        </a:buClr>
        <a:buFont typeface="Arial" pitchFamily="34" charset="0"/>
        <a:buChar char="•"/>
        <a:defRPr sz="2000" kern="1200">
          <a:solidFill>
            <a:schemeClr val="tx1"/>
          </a:solidFill>
          <a:latin typeface="+mn-lt"/>
          <a:ea typeface="+mn-ea"/>
          <a:cs typeface="+mn-cs"/>
        </a:defRPr>
      </a:lvl3pPr>
      <a:lvl4pPr marL="1293813" indent="-322263" algn="l" defTabSz="914400" rtl="0" eaLnBrk="1" latinLnBrk="0" hangingPunct="1">
        <a:lnSpc>
          <a:spcPts val="2500"/>
        </a:lnSpc>
        <a:spcBef>
          <a:spcPts val="0"/>
        </a:spcBef>
        <a:buFont typeface="Arial" pitchFamily="34" charset="0"/>
        <a:buChar char="•"/>
        <a:defRPr sz="2000" kern="1200">
          <a:solidFill>
            <a:schemeClr val="tx1"/>
          </a:solidFill>
          <a:latin typeface="+mn-lt"/>
          <a:ea typeface="+mn-ea"/>
          <a:cs typeface="+mn-cs"/>
        </a:defRPr>
      </a:lvl4pPr>
      <a:lvl5pPr marL="1619250" indent="-323850" algn="l" defTabSz="914400" rtl="0" eaLnBrk="1" latinLnBrk="0" hangingPunct="1">
        <a:lnSpc>
          <a:spcPts val="2500"/>
        </a:lnSpc>
        <a:spcBef>
          <a:spcPts val="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nl/url?sa=i&amp;rct=j&amp;q=&amp;esrc=s&amp;source=images&amp;cd=&amp;cad=rja&amp;uact=8&amp;ved=0ahUKEwjk6dSGz77QAhVD3CwKHbiqAzsQjRwIBw&amp;url=http://www.vernooij-tgoy.nl/&amp;psig=AFQjCNEd1qunY4IYDWEnFiiEugX1VQ3C6g&amp;ust=147998153378613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30000"/>
              </a:lnSpc>
            </a:pPr>
            <a:r>
              <a:rPr lang="nl-NL" dirty="0" err="1" smtClean="0"/>
              <a:t>Exploring</a:t>
            </a:r>
            <a:r>
              <a:rPr lang="nl-NL" dirty="0" smtClean="0"/>
              <a:t> </a:t>
            </a:r>
            <a:r>
              <a:rPr lang="nl-NL" dirty="0" err="1" smtClean="0"/>
              <a:t>heterogeneity</a:t>
            </a:r>
            <a:r>
              <a:rPr lang="nl-NL" dirty="0" smtClean="0"/>
              <a:t>: 	 		</a:t>
            </a:r>
            <a:endParaRPr lang="nl-NL" dirty="0"/>
          </a:p>
        </p:txBody>
      </p:sp>
      <p:sp>
        <p:nvSpPr>
          <p:cNvPr id="7" name="Subtitle 6"/>
          <p:cNvSpPr>
            <a:spLocks noGrp="1"/>
          </p:cNvSpPr>
          <p:nvPr>
            <p:ph type="subTitle" idx="1"/>
          </p:nvPr>
        </p:nvSpPr>
        <p:spPr/>
        <p:txBody>
          <a:bodyPr/>
          <a:lstStyle/>
          <a:p>
            <a:pPr algn="r"/>
            <a:r>
              <a:rPr lang="nl-NL" sz="3600" dirty="0" err="1" smtClean="0"/>
              <a:t>Causes</a:t>
            </a:r>
            <a:r>
              <a:rPr lang="nl-NL" sz="3600" dirty="0" smtClean="0"/>
              <a:t>, </a:t>
            </a:r>
            <a:r>
              <a:rPr lang="nl-NL" sz="3600" dirty="0" err="1" smtClean="0"/>
              <a:t>quantification</a:t>
            </a:r>
            <a:r>
              <a:rPr lang="nl-NL" sz="3600" dirty="0" smtClean="0"/>
              <a:t> and </a:t>
            </a:r>
            <a:r>
              <a:rPr lang="nl-NL" sz="3600" dirty="0" err="1" smtClean="0"/>
              <a:t>techniques</a:t>
            </a:r>
            <a:endParaRPr lang="nl-NL" sz="3600" dirty="0" smtClean="0"/>
          </a:p>
          <a:p>
            <a:pPr algn="r"/>
            <a:endParaRPr lang="nl-NL" sz="3600" dirty="0"/>
          </a:p>
        </p:txBody>
      </p:sp>
      <p:sp>
        <p:nvSpPr>
          <p:cNvPr id="4" name="Text Placeholder 3"/>
          <p:cNvSpPr>
            <a:spLocks noGrp="1"/>
          </p:cNvSpPr>
          <p:nvPr>
            <p:ph type="body" sz="quarter" idx="10"/>
          </p:nvPr>
        </p:nvSpPr>
        <p:spPr/>
        <p:txBody>
          <a:bodyPr/>
          <a:lstStyle/>
          <a:p>
            <a:r>
              <a:rPr lang="nl-NL" dirty="0" smtClean="0"/>
              <a:t>Joanna in ‘t Hout</a:t>
            </a:r>
          </a:p>
          <a:p>
            <a:endParaRPr lang="nl-NL" dirty="0" smtClean="0"/>
          </a:p>
          <a:p>
            <a:endParaRPr lang="nl-NL" dirty="0"/>
          </a:p>
        </p:txBody>
      </p:sp>
      <p:pic>
        <p:nvPicPr>
          <p:cNvPr id="6" name="Afbeelding 6" descr="SYRCLE logo DB.png"/>
          <p:cNvPicPr>
            <a:picLocks noChangeAspect="1"/>
          </p:cNvPicPr>
          <p:nvPr/>
        </p:nvPicPr>
        <p:blipFill>
          <a:blip r:embed="rId2" cstate="print"/>
          <a:stretch>
            <a:fillRect/>
          </a:stretch>
        </p:blipFill>
        <p:spPr>
          <a:xfrm>
            <a:off x="3951600" y="5428560"/>
            <a:ext cx="1240800" cy="1240800"/>
          </a:xfrm>
          <a:prstGeom prst="rect">
            <a:avLst/>
          </a:prstGeom>
        </p:spPr>
      </p:pic>
      <p:pic>
        <p:nvPicPr>
          <p:cNvPr id="8" name="Afbeelding 7" descr="EFSA.jpg"/>
          <p:cNvPicPr>
            <a:picLocks noChangeAspect="1"/>
          </p:cNvPicPr>
          <p:nvPr/>
        </p:nvPicPr>
        <p:blipFill>
          <a:blip r:embed="rId3" cstate="print"/>
          <a:srcRect t="14115" b="18705"/>
          <a:stretch>
            <a:fillRect/>
          </a:stretch>
        </p:blipFill>
        <p:spPr>
          <a:xfrm>
            <a:off x="683568" y="5301208"/>
            <a:ext cx="2580811" cy="12983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00" y="764704"/>
            <a:ext cx="8442488" cy="533400"/>
          </a:xfrm>
        </p:spPr>
        <p:txBody>
          <a:bodyPr/>
          <a:lstStyle/>
          <a:p>
            <a:r>
              <a:rPr lang="en-US" sz="3600" dirty="0" smtClean="0"/>
              <a:t>How to identify (statistical) heterogeneity?</a:t>
            </a:r>
            <a:endParaRPr lang="nl-NL" sz="3600" dirty="0"/>
          </a:p>
        </p:txBody>
      </p:sp>
      <p:sp>
        <p:nvSpPr>
          <p:cNvPr id="5" name="Content Placeholder 4"/>
          <p:cNvSpPr>
            <a:spLocks noGrp="1"/>
          </p:cNvSpPr>
          <p:nvPr>
            <p:ph idx="1"/>
          </p:nvPr>
        </p:nvSpPr>
        <p:spPr/>
        <p:txBody>
          <a:bodyPr/>
          <a:lstStyle/>
          <a:p>
            <a:pPr marL="457200" indent="-457200">
              <a:lnSpc>
                <a:spcPct val="110000"/>
              </a:lnSpc>
              <a:buFont typeface="+mj-lt"/>
              <a:buAutoNum type="arabicPeriod"/>
            </a:pPr>
            <a:r>
              <a:rPr lang="en-US" sz="2200" b="1" dirty="0" smtClean="0"/>
              <a:t>Eyeballing  (forest plot)</a:t>
            </a:r>
          </a:p>
          <a:p>
            <a:pPr lvl="2">
              <a:lnSpc>
                <a:spcPct val="110000"/>
              </a:lnSpc>
            </a:pPr>
            <a:r>
              <a:rPr lang="en-US" sz="2200" dirty="0" smtClean="0"/>
              <a:t>are results similar?</a:t>
            </a:r>
          </a:p>
          <a:p>
            <a:pPr lvl="2">
              <a:lnSpc>
                <a:spcPct val="110000"/>
              </a:lnSpc>
            </a:pPr>
            <a:r>
              <a:rPr lang="en-US" sz="2200" dirty="0" smtClean="0"/>
              <a:t>do confidence intervals overlap?</a:t>
            </a:r>
          </a:p>
          <a:p>
            <a:pPr>
              <a:lnSpc>
                <a:spcPct val="110000"/>
              </a:lnSpc>
            </a:pPr>
            <a:endParaRPr lang="en-US" sz="2200" dirty="0" smtClean="0"/>
          </a:p>
          <a:p>
            <a:pPr marL="457200" indent="-457200">
              <a:lnSpc>
                <a:spcPct val="110000"/>
              </a:lnSpc>
              <a:buFont typeface="+mj-lt"/>
              <a:buAutoNum type="arabicPeriod" startAt="2"/>
            </a:pPr>
            <a:r>
              <a:rPr lang="en-US" sz="2200" b="1" dirty="0" smtClean="0"/>
              <a:t>Estimation (quantification)</a:t>
            </a:r>
          </a:p>
          <a:p>
            <a:pPr marL="1104900" lvl="2" indent="-457200">
              <a:lnSpc>
                <a:spcPct val="110000"/>
              </a:lnSpc>
            </a:pPr>
            <a:r>
              <a:rPr lang="en-US" sz="2200" dirty="0" smtClean="0"/>
              <a:t>I</a:t>
            </a:r>
            <a:r>
              <a:rPr lang="en-US" sz="2200" baseline="30000" dirty="0" smtClean="0"/>
              <a:t>2</a:t>
            </a:r>
          </a:p>
          <a:p>
            <a:pPr marL="1104900" lvl="2" indent="-457200">
              <a:lnSpc>
                <a:spcPct val="110000"/>
              </a:lnSpc>
            </a:pPr>
            <a:r>
              <a:rPr lang="el-GR" sz="2200" dirty="0" smtClean="0">
                <a:latin typeface="Times New Roman" pitchFamily="18" charset="0"/>
                <a:cs typeface="Times New Roman" pitchFamily="18" charset="0"/>
              </a:rPr>
              <a:t>τ</a:t>
            </a:r>
            <a:r>
              <a:rPr lang="en-US" sz="2200" baseline="30000" dirty="0" smtClean="0"/>
              <a:t>2</a:t>
            </a:r>
            <a:r>
              <a:rPr lang="en-US" sz="2200" dirty="0" smtClean="0"/>
              <a:t>   (Tau</a:t>
            </a:r>
            <a:r>
              <a:rPr lang="en-US" sz="2200" baseline="30000" dirty="0" smtClean="0"/>
              <a:t>2 </a:t>
            </a:r>
            <a:r>
              <a:rPr lang="en-US" sz="2200" dirty="0" smtClean="0"/>
              <a:t>)</a:t>
            </a:r>
          </a:p>
          <a:p>
            <a:pPr marL="457200" indent="-457200">
              <a:lnSpc>
                <a:spcPct val="110000"/>
              </a:lnSpc>
              <a:buFont typeface="+mj-lt"/>
              <a:buAutoNum type="arabicPeriod" startAt="2"/>
            </a:pPr>
            <a:endParaRPr lang="en-US" sz="2200" dirty="0" smtClean="0"/>
          </a:p>
          <a:p>
            <a:pPr marL="457200" indent="-457200">
              <a:lnSpc>
                <a:spcPct val="110000"/>
              </a:lnSpc>
              <a:buFont typeface="+mj-lt"/>
              <a:buAutoNum type="arabicPeriod" startAt="2"/>
            </a:pPr>
            <a:r>
              <a:rPr lang="en-US" sz="2200" b="1" dirty="0" smtClean="0"/>
              <a:t>Statistical test</a:t>
            </a:r>
            <a:r>
              <a:rPr lang="en-US" sz="2200" dirty="0" smtClean="0"/>
              <a:t>: the Q-test (not very appealing)</a:t>
            </a:r>
          </a:p>
          <a:p>
            <a:pPr lvl="2">
              <a:lnSpc>
                <a:spcPct val="110000"/>
              </a:lnSpc>
            </a:pPr>
            <a:r>
              <a:rPr lang="en-US" sz="2200" dirty="0" smtClean="0"/>
              <a:t>Too many false negatives with few / small studies</a:t>
            </a:r>
          </a:p>
          <a:p>
            <a:pPr lvl="2">
              <a:lnSpc>
                <a:spcPct val="110000"/>
              </a:lnSpc>
            </a:pPr>
            <a:r>
              <a:rPr lang="en-US" sz="2200" dirty="0" smtClean="0"/>
              <a:t>Too many false positives with many / large studies </a:t>
            </a:r>
          </a:p>
          <a:p>
            <a:pPr>
              <a:lnSpc>
                <a:spcPct val="110000"/>
              </a:lnSpc>
            </a:pPr>
            <a:endParaRPr lang="nl-NL" sz="2200" dirty="0"/>
          </a:p>
        </p:txBody>
      </p:sp>
      <p:sp>
        <p:nvSpPr>
          <p:cNvPr id="8"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10</a:t>
            </a:fld>
            <a:endParaRPr lang="nl-N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343400" y="1484784"/>
            <a:ext cx="0" cy="4114800"/>
          </a:xfrm>
          <a:custGeom>
            <a:avLst/>
            <a:gdLst/>
            <a:ahLst/>
            <a:cxnLst/>
            <a:rect l="l" t="t" r="r" b="b"/>
            <a:pathLst>
              <a:path h="4114800">
                <a:moveTo>
                  <a:pt x="0" y="0"/>
                </a:moveTo>
                <a:lnTo>
                  <a:pt x="0" y="4114800"/>
                </a:lnTo>
              </a:path>
            </a:pathLst>
          </a:custGeom>
          <a:ln w="38100">
            <a:solidFill>
              <a:srgbClr val="0070C0"/>
            </a:solidFill>
            <a:prstDash val="dash"/>
          </a:ln>
        </p:spPr>
        <p:txBody>
          <a:bodyPr wrap="square" lIns="0" tIns="0" rIns="0" bIns="0" rtlCol="0"/>
          <a:lstStyle/>
          <a:p>
            <a:endParaRPr/>
          </a:p>
        </p:txBody>
      </p:sp>
      <p:sp>
        <p:nvSpPr>
          <p:cNvPr id="4" name="object 4"/>
          <p:cNvSpPr/>
          <p:nvPr/>
        </p:nvSpPr>
        <p:spPr>
          <a:xfrm>
            <a:off x="3951732" y="5625492"/>
            <a:ext cx="743712" cy="6614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55947" y="5625492"/>
            <a:ext cx="641603" cy="66141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33400" y="5599584"/>
            <a:ext cx="7620000" cy="0"/>
          </a:xfrm>
          <a:custGeom>
            <a:avLst/>
            <a:gdLst/>
            <a:ahLst/>
            <a:cxnLst/>
            <a:rect l="l" t="t" r="r" b="b"/>
            <a:pathLst>
              <a:path w="7620000">
                <a:moveTo>
                  <a:pt x="0" y="0"/>
                </a:moveTo>
                <a:lnTo>
                  <a:pt x="7620000" y="0"/>
                </a:lnTo>
              </a:path>
            </a:pathLst>
          </a:custGeom>
          <a:ln w="38100">
            <a:solidFill>
              <a:srgbClr val="0070C0"/>
            </a:solidFill>
          </a:ln>
        </p:spPr>
        <p:txBody>
          <a:bodyPr wrap="square" lIns="0" tIns="0" rIns="0" bIns="0" rtlCol="0"/>
          <a:lstStyle/>
          <a:p>
            <a:endParaRPr/>
          </a:p>
        </p:txBody>
      </p:sp>
      <p:sp>
        <p:nvSpPr>
          <p:cNvPr id="7" name="object 7"/>
          <p:cNvSpPr/>
          <p:nvPr/>
        </p:nvSpPr>
        <p:spPr>
          <a:xfrm>
            <a:off x="3419475" y="2953781"/>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rgbClr val="FFFF00"/>
          </a:solidFill>
        </p:spPr>
        <p:txBody>
          <a:bodyPr wrap="square" lIns="0" tIns="0" rIns="0" bIns="0" rtlCol="0"/>
          <a:lstStyle/>
          <a:p>
            <a:endParaRPr/>
          </a:p>
        </p:txBody>
      </p:sp>
      <p:sp>
        <p:nvSpPr>
          <p:cNvPr id="8" name="object 8"/>
          <p:cNvSpPr/>
          <p:nvPr/>
        </p:nvSpPr>
        <p:spPr>
          <a:xfrm>
            <a:off x="3419475" y="2953781"/>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chemeClr val="tx1"/>
          </a:solidFill>
          <a:ln w="38100">
            <a:solidFill>
              <a:schemeClr val="tx1"/>
            </a:solidFill>
          </a:ln>
        </p:spPr>
        <p:txBody>
          <a:bodyPr wrap="square" lIns="0" tIns="0" rIns="0" bIns="0" rtlCol="0"/>
          <a:lstStyle/>
          <a:p>
            <a:endParaRPr/>
          </a:p>
        </p:txBody>
      </p:sp>
      <p:sp>
        <p:nvSpPr>
          <p:cNvPr id="9" name="object 9"/>
          <p:cNvSpPr/>
          <p:nvPr/>
        </p:nvSpPr>
        <p:spPr>
          <a:xfrm>
            <a:off x="3733800" y="5447184"/>
            <a:ext cx="0" cy="304800"/>
          </a:xfrm>
          <a:custGeom>
            <a:avLst/>
            <a:gdLst/>
            <a:ahLst/>
            <a:cxnLst/>
            <a:rect l="l" t="t" r="r" b="b"/>
            <a:pathLst>
              <a:path h="304800">
                <a:moveTo>
                  <a:pt x="0" y="0"/>
                </a:moveTo>
                <a:lnTo>
                  <a:pt x="0" y="304800"/>
                </a:lnTo>
              </a:path>
            </a:pathLst>
          </a:custGeom>
          <a:ln w="38100">
            <a:solidFill>
              <a:srgbClr val="FFFFFF"/>
            </a:solidFill>
            <a:prstDash val="dash"/>
          </a:ln>
        </p:spPr>
        <p:txBody>
          <a:bodyPr wrap="square" lIns="0" tIns="0" rIns="0" bIns="0" rtlCol="0"/>
          <a:lstStyle/>
          <a:p>
            <a:endParaRPr/>
          </a:p>
        </p:txBody>
      </p:sp>
      <p:sp>
        <p:nvSpPr>
          <p:cNvPr id="10" name="object 10"/>
          <p:cNvSpPr/>
          <p:nvPr/>
        </p:nvSpPr>
        <p:spPr>
          <a:xfrm>
            <a:off x="3189732" y="5622443"/>
            <a:ext cx="1050036" cy="66141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700271" y="5622443"/>
            <a:ext cx="641603" cy="661415"/>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2268601" y="3025155"/>
            <a:ext cx="2374900" cy="0"/>
          </a:xfrm>
          <a:custGeom>
            <a:avLst/>
            <a:gdLst/>
            <a:ahLst/>
            <a:cxnLst/>
            <a:rect l="l" t="t" r="r" b="b"/>
            <a:pathLst>
              <a:path w="2374900">
                <a:moveTo>
                  <a:pt x="0" y="0"/>
                </a:moveTo>
                <a:lnTo>
                  <a:pt x="2374900" y="0"/>
                </a:lnTo>
              </a:path>
            </a:pathLst>
          </a:custGeom>
          <a:ln w="38100">
            <a:solidFill>
              <a:schemeClr val="tx1"/>
            </a:solidFill>
          </a:ln>
        </p:spPr>
        <p:txBody>
          <a:bodyPr wrap="square" lIns="0" tIns="0" rIns="0" bIns="0" rtlCol="0"/>
          <a:lstStyle/>
          <a:p>
            <a:endParaRPr/>
          </a:p>
        </p:txBody>
      </p:sp>
      <p:sp>
        <p:nvSpPr>
          <p:cNvPr id="14" name="object 14"/>
          <p:cNvSpPr/>
          <p:nvPr/>
        </p:nvSpPr>
        <p:spPr>
          <a:xfrm>
            <a:off x="3774757" y="2624978"/>
            <a:ext cx="1072515" cy="0"/>
          </a:xfrm>
          <a:custGeom>
            <a:avLst/>
            <a:gdLst/>
            <a:ahLst/>
            <a:cxnLst/>
            <a:rect l="l" t="t" r="r" b="b"/>
            <a:pathLst>
              <a:path w="1072514">
                <a:moveTo>
                  <a:pt x="0" y="0"/>
                </a:moveTo>
                <a:lnTo>
                  <a:pt x="1071943" y="0"/>
                </a:lnTo>
              </a:path>
            </a:pathLst>
          </a:custGeom>
          <a:ln w="38100">
            <a:solidFill>
              <a:schemeClr val="tx1"/>
            </a:solidFill>
          </a:ln>
        </p:spPr>
        <p:txBody>
          <a:bodyPr wrap="square" lIns="0" tIns="0" rIns="0" bIns="0" rtlCol="0"/>
          <a:lstStyle/>
          <a:p>
            <a:endParaRPr/>
          </a:p>
        </p:txBody>
      </p:sp>
      <p:sp>
        <p:nvSpPr>
          <p:cNvPr id="15" name="object 15"/>
          <p:cNvSpPr/>
          <p:nvPr/>
        </p:nvSpPr>
        <p:spPr>
          <a:xfrm>
            <a:off x="2484501" y="2624978"/>
            <a:ext cx="1071880" cy="0"/>
          </a:xfrm>
          <a:custGeom>
            <a:avLst/>
            <a:gdLst/>
            <a:ahLst/>
            <a:cxnLst/>
            <a:rect l="l" t="t" r="r" b="b"/>
            <a:pathLst>
              <a:path w="1071879">
                <a:moveTo>
                  <a:pt x="0" y="0"/>
                </a:moveTo>
                <a:lnTo>
                  <a:pt x="1071879" y="0"/>
                </a:lnTo>
              </a:path>
            </a:pathLst>
          </a:custGeom>
          <a:ln w="38100">
            <a:solidFill>
              <a:schemeClr val="tx1"/>
            </a:solidFill>
          </a:ln>
        </p:spPr>
        <p:txBody>
          <a:bodyPr wrap="square" lIns="0" tIns="0" rIns="0" bIns="0" rtlCol="0"/>
          <a:lstStyle/>
          <a:p>
            <a:endParaRPr/>
          </a:p>
        </p:txBody>
      </p:sp>
      <p:sp>
        <p:nvSpPr>
          <p:cNvPr id="16" name="object 16"/>
          <p:cNvSpPr/>
          <p:nvPr/>
        </p:nvSpPr>
        <p:spPr>
          <a:xfrm>
            <a:off x="3556380" y="2521981"/>
            <a:ext cx="218440" cy="206375"/>
          </a:xfrm>
          <a:custGeom>
            <a:avLst/>
            <a:gdLst/>
            <a:ahLst/>
            <a:cxnLst/>
            <a:rect l="l" t="t" r="r" b="b"/>
            <a:pathLst>
              <a:path w="218439" h="206375">
                <a:moveTo>
                  <a:pt x="0" y="206375"/>
                </a:moveTo>
                <a:lnTo>
                  <a:pt x="218376" y="206375"/>
                </a:lnTo>
                <a:lnTo>
                  <a:pt x="218376" y="0"/>
                </a:lnTo>
                <a:lnTo>
                  <a:pt x="0" y="0"/>
                </a:lnTo>
                <a:lnTo>
                  <a:pt x="0" y="206375"/>
                </a:lnTo>
                <a:close/>
              </a:path>
            </a:pathLst>
          </a:custGeom>
          <a:solidFill>
            <a:srgbClr val="FFFF00"/>
          </a:solidFill>
        </p:spPr>
        <p:txBody>
          <a:bodyPr wrap="square" lIns="0" tIns="0" rIns="0" bIns="0" rtlCol="0"/>
          <a:lstStyle/>
          <a:p>
            <a:endParaRPr/>
          </a:p>
        </p:txBody>
      </p:sp>
      <p:sp>
        <p:nvSpPr>
          <p:cNvPr id="17" name="object 17"/>
          <p:cNvSpPr/>
          <p:nvPr/>
        </p:nvSpPr>
        <p:spPr>
          <a:xfrm>
            <a:off x="3556380" y="2521981"/>
            <a:ext cx="218440" cy="206375"/>
          </a:xfrm>
          <a:custGeom>
            <a:avLst/>
            <a:gdLst/>
            <a:ahLst/>
            <a:cxnLst/>
            <a:rect l="l" t="t" r="r" b="b"/>
            <a:pathLst>
              <a:path w="218439" h="206375">
                <a:moveTo>
                  <a:pt x="0" y="206375"/>
                </a:moveTo>
                <a:lnTo>
                  <a:pt x="218376" y="206375"/>
                </a:lnTo>
                <a:lnTo>
                  <a:pt x="218376" y="0"/>
                </a:lnTo>
                <a:lnTo>
                  <a:pt x="0" y="0"/>
                </a:lnTo>
                <a:lnTo>
                  <a:pt x="0" y="206375"/>
                </a:lnTo>
                <a:close/>
              </a:path>
            </a:pathLst>
          </a:custGeom>
          <a:solidFill>
            <a:schemeClr val="tx1"/>
          </a:solidFill>
          <a:ln w="38100">
            <a:solidFill>
              <a:schemeClr val="tx1"/>
            </a:solidFill>
          </a:ln>
        </p:spPr>
        <p:txBody>
          <a:bodyPr wrap="square" lIns="0" tIns="0" rIns="0" bIns="0" rtlCol="0"/>
          <a:lstStyle/>
          <a:p>
            <a:endParaRPr/>
          </a:p>
        </p:txBody>
      </p:sp>
      <p:sp>
        <p:nvSpPr>
          <p:cNvPr id="18" name="object 18"/>
          <p:cNvSpPr/>
          <p:nvPr/>
        </p:nvSpPr>
        <p:spPr>
          <a:xfrm>
            <a:off x="3635375" y="3461653"/>
            <a:ext cx="1143000" cy="0"/>
          </a:xfrm>
          <a:custGeom>
            <a:avLst/>
            <a:gdLst/>
            <a:ahLst/>
            <a:cxnLst/>
            <a:rect l="l" t="t" r="r" b="b"/>
            <a:pathLst>
              <a:path w="1143000">
                <a:moveTo>
                  <a:pt x="0" y="0"/>
                </a:moveTo>
                <a:lnTo>
                  <a:pt x="1143000" y="0"/>
                </a:lnTo>
              </a:path>
            </a:pathLst>
          </a:custGeom>
          <a:ln w="38100">
            <a:solidFill>
              <a:schemeClr val="tx1"/>
            </a:solidFill>
          </a:ln>
        </p:spPr>
        <p:txBody>
          <a:bodyPr wrap="square" lIns="0" tIns="0" rIns="0" bIns="0" rtlCol="0"/>
          <a:lstStyle/>
          <a:p>
            <a:endParaRPr/>
          </a:p>
        </p:txBody>
      </p:sp>
      <p:sp>
        <p:nvSpPr>
          <p:cNvPr id="19" name="object 19"/>
          <p:cNvSpPr/>
          <p:nvPr/>
        </p:nvSpPr>
        <p:spPr>
          <a:xfrm>
            <a:off x="2339975" y="3461653"/>
            <a:ext cx="1143000" cy="0"/>
          </a:xfrm>
          <a:custGeom>
            <a:avLst/>
            <a:gdLst/>
            <a:ahLst/>
            <a:cxnLst/>
            <a:rect l="l" t="t" r="r" b="b"/>
            <a:pathLst>
              <a:path w="1143000">
                <a:moveTo>
                  <a:pt x="0" y="0"/>
                </a:moveTo>
                <a:lnTo>
                  <a:pt x="1143000" y="0"/>
                </a:lnTo>
              </a:path>
            </a:pathLst>
          </a:custGeom>
          <a:ln w="38100">
            <a:solidFill>
              <a:schemeClr val="tx1"/>
            </a:solidFill>
          </a:ln>
        </p:spPr>
        <p:txBody>
          <a:bodyPr wrap="square" lIns="0" tIns="0" rIns="0" bIns="0" rtlCol="0"/>
          <a:lstStyle/>
          <a:p>
            <a:endParaRPr/>
          </a:p>
        </p:txBody>
      </p:sp>
      <p:sp>
        <p:nvSpPr>
          <p:cNvPr id="20" name="object 20"/>
          <p:cNvSpPr/>
          <p:nvPr/>
        </p:nvSpPr>
        <p:spPr>
          <a:xfrm>
            <a:off x="3482975" y="3385453"/>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rgbClr val="FFFF00"/>
          </a:solidFill>
        </p:spPr>
        <p:txBody>
          <a:bodyPr wrap="square" lIns="0" tIns="0" rIns="0" bIns="0" rtlCol="0"/>
          <a:lstStyle/>
          <a:p>
            <a:endParaRPr/>
          </a:p>
        </p:txBody>
      </p:sp>
      <p:sp>
        <p:nvSpPr>
          <p:cNvPr id="21" name="object 21"/>
          <p:cNvSpPr/>
          <p:nvPr/>
        </p:nvSpPr>
        <p:spPr>
          <a:xfrm>
            <a:off x="3482975" y="3385453"/>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chemeClr val="tx1"/>
          </a:solidFill>
          <a:ln w="38100">
            <a:solidFill>
              <a:schemeClr val="tx1"/>
            </a:solidFill>
          </a:ln>
        </p:spPr>
        <p:txBody>
          <a:bodyPr wrap="square" lIns="0" tIns="0" rIns="0" bIns="0" rtlCol="0"/>
          <a:lstStyle/>
          <a:p>
            <a:endParaRPr/>
          </a:p>
        </p:txBody>
      </p:sp>
      <p:sp>
        <p:nvSpPr>
          <p:cNvPr id="22" name="object 22"/>
          <p:cNvSpPr/>
          <p:nvPr/>
        </p:nvSpPr>
        <p:spPr>
          <a:xfrm>
            <a:off x="3779901" y="3890278"/>
            <a:ext cx="793750" cy="0"/>
          </a:xfrm>
          <a:custGeom>
            <a:avLst/>
            <a:gdLst/>
            <a:ahLst/>
            <a:cxnLst/>
            <a:rect l="l" t="t" r="r" b="b"/>
            <a:pathLst>
              <a:path w="793750">
                <a:moveTo>
                  <a:pt x="0" y="0"/>
                </a:moveTo>
                <a:lnTo>
                  <a:pt x="793750" y="0"/>
                </a:lnTo>
              </a:path>
            </a:pathLst>
          </a:custGeom>
          <a:ln w="38100">
            <a:solidFill>
              <a:schemeClr val="tx1"/>
            </a:solidFill>
          </a:ln>
        </p:spPr>
        <p:txBody>
          <a:bodyPr wrap="square" lIns="0" tIns="0" rIns="0" bIns="0" rtlCol="0"/>
          <a:lstStyle/>
          <a:p>
            <a:endParaRPr/>
          </a:p>
        </p:txBody>
      </p:sp>
      <p:sp>
        <p:nvSpPr>
          <p:cNvPr id="23" name="object 23"/>
          <p:cNvSpPr/>
          <p:nvPr/>
        </p:nvSpPr>
        <p:spPr>
          <a:xfrm>
            <a:off x="2700401" y="3890278"/>
            <a:ext cx="863600" cy="0"/>
          </a:xfrm>
          <a:custGeom>
            <a:avLst/>
            <a:gdLst/>
            <a:ahLst/>
            <a:cxnLst/>
            <a:rect l="l" t="t" r="r" b="b"/>
            <a:pathLst>
              <a:path w="863600">
                <a:moveTo>
                  <a:pt x="0" y="0"/>
                </a:moveTo>
                <a:lnTo>
                  <a:pt x="863600" y="0"/>
                </a:lnTo>
              </a:path>
            </a:pathLst>
          </a:custGeom>
          <a:ln w="38100">
            <a:solidFill>
              <a:schemeClr val="tx1"/>
            </a:solidFill>
          </a:ln>
        </p:spPr>
        <p:txBody>
          <a:bodyPr wrap="square" lIns="0" tIns="0" rIns="0" bIns="0" rtlCol="0"/>
          <a:lstStyle/>
          <a:p>
            <a:endParaRPr/>
          </a:p>
        </p:txBody>
      </p:sp>
      <p:sp>
        <p:nvSpPr>
          <p:cNvPr id="24" name="object 24"/>
          <p:cNvSpPr/>
          <p:nvPr/>
        </p:nvSpPr>
        <p:spPr>
          <a:xfrm>
            <a:off x="3564001" y="3745880"/>
            <a:ext cx="215900" cy="215900"/>
          </a:xfrm>
          <a:custGeom>
            <a:avLst/>
            <a:gdLst/>
            <a:ahLst/>
            <a:cxnLst/>
            <a:rect l="l" t="t" r="r" b="b"/>
            <a:pathLst>
              <a:path w="215900" h="215900">
                <a:moveTo>
                  <a:pt x="0" y="215900"/>
                </a:moveTo>
                <a:lnTo>
                  <a:pt x="215900" y="215900"/>
                </a:lnTo>
                <a:lnTo>
                  <a:pt x="215900" y="0"/>
                </a:lnTo>
                <a:lnTo>
                  <a:pt x="0" y="0"/>
                </a:lnTo>
                <a:lnTo>
                  <a:pt x="0" y="215900"/>
                </a:lnTo>
                <a:close/>
              </a:path>
            </a:pathLst>
          </a:custGeom>
          <a:solidFill>
            <a:srgbClr val="FFFF00"/>
          </a:solidFill>
        </p:spPr>
        <p:txBody>
          <a:bodyPr wrap="square" lIns="0" tIns="0" rIns="0" bIns="0" rtlCol="0"/>
          <a:lstStyle/>
          <a:p>
            <a:endParaRPr/>
          </a:p>
        </p:txBody>
      </p:sp>
      <p:sp>
        <p:nvSpPr>
          <p:cNvPr id="25" name="object 25"/>
          <p:cNvSpPr/>
          <p:nvPr/>
        </p:nvSpPr>
        <p:spPr>
          <a:xfrm>
            <a:off x="3564001" y="3745880"/>
            <a:ext cx="215900" cy="215900"/>
          </a:xfrm>
          <a:custGeom>
            <a:avLst/>
            <a:gdLst/>
            <a:ahLst/>
            <a:cxnLst/>
            <a:rect l="l" t="t" r="r" b="b"/>
            <a:pathLst>
              <a:path w="215900" h="215900">
                <a:moveTo>
                  <a:pt x="0" y="215900"/>
                </a:moveTo>
                <a:lnTo>
                  <a:pt x="215900" y="215900"/>
                </a:lnTo>
                <a:lnTo>
                  <a:pt x="215900" y="0"/>
                </a:lnTo>
                <a:lnTo>
                  <a:pt x="0" y="0"/>
                </a:lnTo>
                <a:lnTo>
                  <a:pt x="0" y="215900"/>
                </a:lnTo>
                <a:close/>
              </a:path>
            </a:pathLst>
          </a:custGeom>
          <a:solidFill>
            <a:schemeClr val="tx1"/>
          </a:solidFill>
          <a:ln w="9525">
            <a:solidFill>
              <a:schemeClr val="tx1"/>
            </a:solidFill>
          </a:ln>
        </p:spPr>
        <p:txBody>
          <a:bodyPr wrap="square" lIns="0" tIns="0" rIns="0" bIns="0" rtlCol="0"/>
          <a:lstStyle/>
          <a:p>
            <a:endParaRPr/>
          </a:p>
        </p:txBody>
      </p:sp>
      <p:sp>
        <p:nvSpPr>
          <p:cNvPr id="26" name="object 26"/>
          <p:cNvSpPr txBox="1"/>
          <p:nvPr/>
        </p:nvSpPr>
        <p:spPr>
          <a:xfrm>
            <a:off x="5292080" y="3861772"/>
            <a:ext cx="3235207" cy="1107996"/>
          </a:xfrm>
          <a:prstGeom prst="rect">
            <a:avLst/>
          </a:prstGeom>
        </p:spPr>
        <p:txBody>
          <a:bodyPr vert="horz" wrap="square" lIns="0" tIns="0" rIns="0" bIns="0" rtlCol="0">
            <a:spAutoFit/>
          </a:bodyPr>
          <a:lstStyle/>
          <a:p>
            <a:pPr marL="12700" marR="5080" indent="778510" algn="r">
              <a:lnSpc>
                <a:spcPct val="100000"/>
              </a:lnSpc>
            </a:pPr>
            <a:r>
              <a:rPr sz="3600" b="1" dirty="0" smtClean="0">
                <a:solidFill>
                  <a:srgbClr val="FF0000"/>
                </a:solidFill>
                <a:latin typeface="Arial" pitchFamily="34" charset="0"/>
                <a:cs typeface="Arial" pitchFamily="34" charset="0"/>
              </a:rPr>
              <a:t>Little</a:t>
            </a:r>
            <a:r>
              <a:rPr lang="nl-NL" sz="3600" b="1" dirty="0" smtClean="0">
                <a:solidFill>
                  <a:srgbClr val="FF0000"/>
                </a:solidFill>
                <a:latin typeface="Arial" pitchFamily="34" charset="0"/>
                <a:cs typeface="Arial" pitchFamily="34" charset="0"/>
              </a:rPr>
              <a:t> / No</a:t>
            </a:r>
            <a:r>
              <a:rPr sz="3600" b="1" dirty="0" smtClean="0">
                <a:solidFill>
                  <a:srgbClr val="FF0000"/>
                </a:solidFill>
                <a:latin typeface="Arial" pitchFamily="34" charset="0"/>
                <a:cs typeface="Arial" pitchFamily="34" charset="0"/>
              </a:rPr>
              <a:t> </a:t>
            </a:r>
            <a:r>
              <a:rPr sz="3600" b="1" dirty="0">
                <a:solidFill>
                  <a:srgbClr val="FF0000"/>
                </a:solidFill>
                <a:latin typeface="Arial" pitchFamily="34" charset="0"/>
                <a:cs typeface="Arial" pitchFamily="34" charset="0"/>
              </a:rPr>
              <a:t>het</a:t>
            </a:r>
            <a:r>
              <a:rPr sz="3600" b="1" spc="5" dirty="0">
                <a:solidFill>
                  <a:srgbClr val="FF0000"/>
                </a:solidFill>
                <a:latin typeface="Arial" pitchFamily="34" charset="0"/>
                <a:cs typeface="Arial" pitchFamily="34" charset="0"/>
              </a:rPr>
              <a:t>e</a:t>
            </a:r>
            <a:r>
              <a:rPr sz="3600" b="1" spc="-5" dirty="0">
                <a:solidFill>
                  <a:srgbClr val="FF0000"/>
                </a:solidFill>
                <a:latin typeface="Arial" pitchFamily="34" charset="0"/>
                <a:cs typeface="Arial" pitchFamily="34" charset="0"/>
              </a:rPr>
              <a:t>rogen</a:t>
            </a:r>
            <a:r>
              <a:rPr sz="3600" b="1" spc="-10" dirty="0">
                <a:solidFill>
                  <a:srgbClr val="FF0000"/>
                </a:solidFill>
                <a:latin typeface="Arial" pitchFamily="34" charset="0"/>
                <a:cs typeface="Arial" pitchFamily="34" charset="0"/>
              </a:rPr>
              <a:t>ei</a:t>
            </a:r>
            <a:r>
              <a:rPr sz="3600" b="1" dirty="0">
                <a:solidFill>
                  <a:srgbClr val="FF0000"/>
                </a:solidFill>
                <a:latin typeface="Arial" pitchFamily="34" charset="0"/>
                <a:cs typeface="Arial" pitchFamily="34" charset="0"/>
              </a:rPr>
              <a:t>ty</a:t>
            </a:r>
            <a:endParaRPr sz="3600" dirty="0">
              <a:solidFill>
                <a:srgbClr val="FF0000"/>
              </a:solidFill>
              <a:latin typeface="Arial" pitchFamily="34" charset="0"/>
              <a:cs typeface="Arial" pitchFamily="34" charset="0"/>
            </a:endParaRPr>
          </a:p>
        </p:txBody>
      </p:sp>
      <p:sp>
        <p:nvSpPr>
          <p:cNvPr id="28" name="Title 27"/>
          <p:cNvSpPr>
            <a:spLocks noGrp="1"/>
          </p:cNvSpPr>
          <p:nvPr>
            <p:ph type="title"/>
          </p:nvPr>
        </p:nvSpPr>
        <p:spPr>
          <a:xfrm>
            <a:off x="522000" y="836712"/>
            <a:ext cx="8100000" cy="533400"/>
          </a:xfrm>
        </p:spPr>
        <p:txBody>
          <a:bodyPr/>
          <a:lstStyle/>
          <a:p>
            <a:r>
              <a:rPr lang="en-US" sz="3600" dirty="0" smtClean="0"/>
              <a:t>Heterogeneity? </a:t>
            </a:r>
            <a:endParaRPr lang="nl-NL" sz="3600" dirty="0"/>
          </a:p>
        </p:txBody>
      </p:sp>
      <p:sp>
        <p:nvSpPr>
          <p:cNvPr id="29"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11</a:t>
            </a:fld>
            <a:endParaRPr lang="nl-NL"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343400" y="1484784"/>
            <a:ext cx="0" cy="4114800"/>
          </a:xfrm>
          <a:custGeom>
            <a:avLst/>
            <a:gdLst/>
            <a:ahLst/>
            <a:cxnLst/>
            <a:rect l="l" t="t" r="r" b="b"/>
            <a:pathLst>
              <a:path h="4114800">
                <a:moveTo>
                  <a:pt x="0" y="0"/>
                </a:moveTo>
                <a:lnTo>
                  <a:pt x="0" y="4114800"/>
                </a:lnTo>
              </a:path>
            </a:pathLst>
          </a:custGeom>
          <a:ln w="38100">
            <a:solidFill>
              <a:srgbClr val="0070C0"/>
            </a:solidFill>
            <a:prstDash val="dash"/>
          </a:ln>
        </p:spPr>
        <p:txBody>
          <a:bodyPr wrap="square" lIns="0" tIns="0" rIns="0" bIns="0" rtlCol="0"/>
          <a:lstStyle/>
          <a:p>
            <a:endParaRPr/>
          </a:p>
        </p:txBody>
      </p:sp>
      <p:sp>
        <p:nvSpPr>
          <p:cNvPr id="4" name="object 4"/>
          <p:cNvSpPr/>
          <p:nvPr/>
        </p:nvSpPr>
        <p:spPr>
          <a:xfrm>
            <a:off x="3951732" y="5625492"/>
            <a:ext cx="743712" cy="6614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55947" y="5625492"/>
            <a:ext cx="641603" cy="66141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33400" y="5599584"/>
            <a:ext cx="7620000" cy="0"/>
          </a:xfrm>
          <a:custGeom>
            <a:avLst/>
            <a:gdLst/>
            <a:ahLst/>
            <a:cxnLst/>
            <a:rect l="l" t="t" r="r" b="b"/>
            <a:pathLst>
              <a:path w="7620000">
                <a:moveTo>
                  <a:pt x="0" y="0"/>
                </a:moveTo>
                <a:lnTo>
                  <a:pt x="7620000" y="0"/>
                </a:lnTo>
              </a:path>
            </a:pathLst>
          </a:custGeom>
          <a:ln w="38100">
            <a:solidFill>
              <a:srgbClr val="0070C0"/>
            </a:solidFill>
          </a:ln>
        </p:spPr>
        <p:txBody>
          <a:bodyPr wrap="square" lIns="0" tIns="0" rIns="0" bIns="0" rtlCol="0"/>
          <a:lstStyle/>
          <a:p>
            <a:endParaRPr/>
          </a:p>
        </p:txBody>
      </p:sp>
      <p:sp>
        <p:nvSpPr>
          <p:cNvPr id="8" name="object 8"/>
          <p:cNvSpPr/>
          <p:nvPr/>
        </p:nvSpPr>
        <p:spPr>
          <a:xfrm>
            <a:off x="1762434" y="2881773"/>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chemeClr val="tx1"/>
          </a:solidFill>
          <a:ln w="38100">
            <a:solidFill>
              <a:schemeClr val="tx1"/>
            </a:solidFill>
          </a:ln>
        </p:spPr>
        <p:txBody>
          <a:bodyPr wrap="square" lIns="0" tIns="0" rIns="0" bIns="0" rtlCol="0"/>
          <a:lstStyle/>
          <a:p>
            <a:endParaRPr/>
          </a:p>
        </p:txBody>
      </p:sp>
      <p:sp>
        <p:nvSpPr>
          <p:cNvPr id="9" name="object 9"/>
          <p:cNvSpPr/>
          <p:nvPr/>
        </p:nvSpPr>
        <p:spPr>
          <a:xfrm>
            <a:off x="3733800" y="5447184"/>
            <a:ext cx="0" cy="304800"/>
          </a:xfrm>
          <a:custGeom>
            <a:avLst/>
            <a:gdLst/>
            <a:ahLst/>
            <a:cxnLst/>
            <a:rect l="l" t="t" r="r" b="b"/>
            <a:pathLst>
              <a:path h="304800">
                <a:moveTo>
                  <a:pt x="0" y="0"/>
                </a:moveTo>
                <a:lnTo>
                  <a:pt x="0" y="304800"/>
                </a:lnTo>
              </a:path>
            </a:pathLst>
          </a:custGeom>
          <a:ln w="38100">
            <a:solidFill>
              <a:srgbClr val="FFFFFF"/>
            </a:solidFill>
            <a:prstDash val="dash"/>
          </a:ln>
        </p:spPr>
        <p:txBody>
          <a:bodyPr wrap="square" lIns="0" tIns="0" rIns="0" bIns="0" rtlCol="0"/>
          <a:lstStyle/>
          <a:p>
            <a:endParaRPr/>
          </a:p>
        </p:txBody>
      </p:sp>
      <p:sp>
        <p:nvSpPr>
          <p:cNvPr id="10" name="object 10"/>
          <p:cNvSpPr/>
          <p:nvPr/>
        </p:nvSpPr>
        <p:spPr>
          <a:xfrm>
            <a:off x="3189732" y="5622443"/>
            <a:ext cx="1050036" cy="66141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700271" y="5622443"/>
            <a:ext cx="641603" cy="661415"/>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611560" y="2953147"/>
            <a:ext cx="2374900" cy="0"/>
          </a:xfrm>
          <a:custGeom>
            <a:avLst/>
            <a:gdLst/>
            <a:ahLst/>
            <a:cxnLst/>
            <a:rect l="l" t="t" r="r" b="b"/>
            <a:pathLst>
              <a:path w="2374900">
                <a:moveTo>
                  <a:pt x="0" y="0"/>
                </a:moveTo>
                <a:lnTo>
                  <a:pt x="2374900" y="0"/>
                </a:lnTo>
              </a:path>
            </a:pathLst>
          </a:custGeom>
          <a:ln w="38100">
            <a:solidFill>
              <a:schemeClr val="tx1"/>
            </a:solidFill>
          </a:ln>
        </p:spPr>
        <p:txBody>
          <a:bodyPr wrap="square" lIns="0" tIns="0" rIns="0" bIns="0" rtlCol="0"/>
          <a:lstStyle/>
          <a:p>
            <a:endParaRPr/>
          </a:p>
        </p:txBody>
      </p:sp>
      <p:sp>
        <p:nvSpPr>
          <p:cNvPr id="14" name="object 14"/>
          <p:cNvSpPr/>
          <p:nvPr/>
        </p:nvSpPr>
        <p:spPr>
          <a:xfrm>
            <a:off x="6451813" y="2552970"/>
            <a:ext cx="1072515" cy="0"/>
          </a:xfrm>
          <a:custGeom>
            <a:avLst/>
            <a:gdLst/>
            <a:ahLst/>
            <a:cxnLst/>
            <a:rect l="l" t="t" r="r" b="b"/>
            <a:pathLst>
              <a:path w="1072514">
                <a:moveTo>
                  <a:pt x="0" y="0"/>
                </a:moveTo>
                <a:lnTo>
                  <a:pt x="1071943" y="0"/>
                </a:lnTo>
              </a:path>
            </a:pathLst>
          </a:custGeom>
          <a:ln w="38100">
            <a:solidFill>
              <a:schemeClr val="tx1"/>
            </a:solidFill>
          </a:ln>
        </p:spPr>
        <p:txBody>
          <a:bodyPr wrap="square" lIns="0" tIns="0" rIns="0" bIns="0" rtlCol="0"/>
          <a:lstStyle/>
          <a:p>
            <a:endParaRPr/>
          </a:p>
        </p:txBody>
      </p:sp>
      <p:sp>
        <p:nvSpPr>
          <p:cNvPr id="15" name="object 15"/>
          <p:cNvSpPr/>
          <p:nvPr/>
        </p:nvSpPr>
        <p:spPr>
          <a:xfrm>
            <a:off x="5161557" y="2552970"/>
            <a:ext cx="1071880" cy="0"/>
          </a:xfrm>
          <a:custGeom>
            <a:avLst/>
            <a:gdLst/>
            <a:ahLst/>
            <a:cxnLst/>
            <a:rect l="l" t="t" r="r" b="b"/>
            <a:pathLst>
              <a:path w="1071879">
                <a:moveTo>
                  <a:pt x="0" y="0"/>
                </a:moveTo>
                <a:lnTo>
                  <a:pt x="1071879" y="0"/>
                </a:lnTo>
              </a:path>
            </a:pathLst>
          </a:custGeom>
          <a:ln w="38100">
            <a:solidFill>
              <a:schemeClr val="tx1"/>
            </a:solidFill>
          </a:ln>
        </p:spPr>
        <p:txBody>
          <a:bodyPr wrap="square" lIns="0" tIns="0" rIns="0" bIns="0" rtlCol="0"/>
          <a:lstStyle/>
          <a:p>
            <a:endParaRPr/>
          </a:p>
        </p:txBody>
      </p:sp>
      <p:sp>
        <p:nvSpPr>
          <p:cNvPr id="17" name="object 17"/>
          <p:cNvSpPr/>
          <p:nvPr/>
        </p:nvSpPr>
        <p:spPr>
          <a:xfrm>
            <a:off x="6233436" y="2449973"/>
            <a:ext cx="218440" cy="206375"/>
          </a:xfrm>
          <a:custGeom>
            <a:avLst/>
            <a:gdLst/>
            <a:ahLst/>
            <a:cxnLst/>
            <a:rect l="l" t="t" r="r" b="b"/>
            <a:pathLst>
              <a:path w="218439" h="206375">
                <a:moveTo>
                  <a:pt x="0" y="206375"/>
                </a:moveTo>
                <a:lnTo>
                  <a:pt x="218376" y="206375"/>
                </a:lnTo>
                <a:lnTo>
                  <a:pt x="218376" y="0"/>
                </a:lnTo>
                <a:lnTo>
                  <a:pt x="0" y="0"/>
                </a:lnTo>
                <a:lnTo>
                  <a:pt x="0" y="206375"/>
                </a:lnTo>
                <a:close/>
              </a:path>
            </a:pathLst>
          </a:custGeom>
          <a:solidFill>
            <a:schemeClr val="tx1"/>
          </a:solidFill>
          <a:ln w="38100">
            <a:solidFill>
              <a:schemeClr val="tx1"/>
            </a:solidFill>
          </a:ln>
        </p:spPr>
        <p:txBody>
          <a:bodyPr wrap="square" lIns="0" tIns="0" rIns="0" bIns="0" rtlCol="0"/>
          <a:lstStyle/>
          <a:p>
            <a:endParaRPr/>
          </a:p>
        </p:txBody>
      </p:sp>
      <p:sp>
        <p:nvSpPr>
          <p:cNvPr id="18" name="object 18"/>
          <p:cNvSpPr/>
          <p:nvPr/>
        </p:nvSpPr>
        <p:spPr>
          <a:xfrm>
            <a:off x="5435352" y="3389645"/>
            <a:ext cx="1143000" cy="0"/>
          </a:xfrm>
          <a:custGeom>
            <a:avLst/>
            <a:gdLst/>
            <a:ahLst/>
            <a:cxnLst/>
            <a:rect l="l" t="t" r="r" b="b"/>
            <a:pathLst>
              <a:path w="1143000">
                <a:moveTo>
                  <a:pt x="0" y="0"/>
                </a:moveTo>
                <a:lnTo>
                  <a:pt x="1143000" y="0"/>
                </a:lnTo>
              </a:path>
            </a:pathLst>
          </a:custGeom>
          <a:ln w="38100">
            <a:solidFill>
              <a:schemeClr val="tx1"/>
            </a:solidFill>
          </a:ln>
        </p:spPr>
        <p:txBody>
          <a:bodyPr wrap="square" lIns="0" tIns="0" rIns="0" bIns="0" rtlCol="0"/>
          <a:lstStyle/>
          <a:p>
            <a:endParaRPr/>
          </a:p>
        </p:txBody>
      </p:sp>
      <p:sp>
        <p:nvSpPr>
          <p:cNvPr id="19" name="object 19"/>
          <p:cNvSpPr/>
          <p:nvPr/>
        </p:nvSpPr>
        <p:spPr>
          <a:xfrm>
            <a:off x="4139952" y="3389645"/>
            <a:ext cx="1143000" cy="0"/>
          </a:xfrm>
          <a:custGeom>
            <a:avLst/>
            <a:gdLst/>
            <a:ahLst/>
            <a:cxnLst/>
            <a:rect l="l" t="t" r="r" b="b"/>
            <a:pathLst>
              <a:path w="1143000">
                <a:moveTo>
                  <a:pt x="0" y="0"/>
                </a:moveTo>
                <a:lnTo>
                  <a:pt x="1143000" y="0"/>
                </a:lnTo>
              </a:path>
            </a:pathLst>
          </a:custGeom>
          <a:ln w="38100">
            <a:solidFill>
              <a:schemeClr val="tx1"/>
            </a:solidFill>
          </a:ln>
        </p:spPr>
        <p:txBody>
          <a:bodyPr wrap="square" lIns="0" tIns="0" rIns="0" bIns="0" rtlCol="0"/>
          <a:lstStyle/>
          <a:p>
            <a:endParaRPr/>
          </a:p>
        </p:txBody>
      </p:sp>
      <p:sp>
        <p:nvSpPr>
          <p:cNvPr id="20" name="object 20"/>
          <p:cNvSpPr/>
          <p:nvPr/>
        </p:nvSpPr>
        <p:spPr>
          <a:xfrm>
            <a:off x="5282952" y="3313445"/>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rgbClr val="FFFF00"/>
          </a:solidFill>
        </p:spPr>
        <p:txBody>
          <a:bodyPr wrap="square" lIns="0" tIns="0" rIns="0" bIns="0" rtlCol="0"/>
          <a:lstStyle/>
          <a:p>
            <a:endParaRPr/>
          </a:p>
        </p:txBody>
      </p:sp>
      <p:sp>
        <p:nvSpPr>
          <p:cNvPr id="21" name="object 21"/>
          <p:cNvSpPr/>
          <p:nvPr/>
        </p:nvSpPr>
        <p:spPr>
          <a:xfrm>
            <a:off x="5282952" y="3313445"/>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chemeClr val="tx1"/>
          </a:solidFill>
          <a:ln w="38100">
            <a:solidFill>
              <a:schemeClr val="tx1"/>
            </a:solidFill>
          </a:ln>
        </p:spPr>
        <p:txBody>
          <a:bodyPr wrap="square" lIns="0" tIns="0" rIns="0" bIns="0" rtlCol="0"/>
          <a:lstStyle/>
          <a:p>
            <a:endParaRPr/>
          </a:p>
        </p:txBody>
      </p:sp>
      <p:sp>
        <p:nvSpPr>
          <p:cNvPr id="22" name="object 22"/>
          <p:cNvSpPr/>
          <p:nvPr/>
        </p:nvSpPr>
        <p:spPr>
          <a:xfrm>
            <a:off x="3419252" y="3818270"/>
            <a:ext cx="793750" cy="0"/>
          </a:xfrm>
          <a:custGeom>
            <a:avLst/>
            <a:gdLst/>
            <a:ahLst/>
            <a:cxnLst/>
            <a:rect l="l" t="t" r="r" b="b"/>
            <a:pathLst>
              <a:path w="793750">
                <a:moveTo>
                  <a:pt x="0" y="0"/>
                </a:moveTo>
                <a:lnTo>
                  <a:pt x="793750" y="0"/>
                </a:lnTo>
              </a:path>
            </a:pathLst>
          </a:custGeom>
          <a:ln w="38100">
            <a:solidFill>
              <a:schemeClr val="tx1"/>
            </a:solidFill>
          </a:ln>
        </p:spPr>
        <p:txBody>
          <a:bodyPr wrap="square" lIns="0" tIns="0" rIns="0" bIns="0" rtlCol="0"/>
          <a:lstStyle/>
          <a:p>
            <a:endParaRPr/>
          </a:p>
        </p:txBody>
      </p:sp>
      <p:sp>
        <p:nvSpPr>
          <p:cNvPr id="23" name="object 23"/>
          <p:cNvSpPr/>
          <p:nvPr/>
        </p:nvSpPr>
        <p:spPr>
          <a:xfrm>
            <a:off x="2339752" y="3818270"/>
            <a:ext cx="863600" cy="0"/>
          </a:xfrm>
          <a:custGeom>
            <a:avLst/>
            <a:gdLst/>
            <a:ahLst/>
            <a:cxnLst/>
            <a:rect l="l" t="t" r="r" b="b"/>
            <a:pathLst>
              <a:path w="863600">
                <a:moveTo>
                  <a:pt x="0" y="0"/>
                </a:moveTo>
                <a:lnTo>
                  <a:pt x="863600" y="0"/>
                </a:lnTo>
              </a:path>
            </a:pathLst>
          </a:custGeom>
          <a:ln w="38100">
            <a:solidFill>
              <a:schemeClr val="tx1"/>
            </a:solidFill>
          </a:ln>
        </p:spPr>
        <p:txBody>
          <a:bodyPr wrap="square" lIns="0" tIns="0" rIns="0" bIns="0" rtlCol="0"/>
          <a:lstStyle/>
          <a:p>
            <a:endParaRPr/>
          </a:p>
        </p:txBody>
      </p:sp>
      <p:sp>
        <p:nvSpPr>
          <p:cNvPr id="25" name="object 25"/>
          <p:cNvSpPr/>
          <p:nvPr/>
        </p:nvSpPr>
        <p:spPr>
          <a:xfrm>
            <a:off x="3203352" y="3673872"/>
            <a:ext cx="215900" cy="215900"/>
          </a:xfrm>
          <a:custGeom>
            <a:avLst/>
            <a:gdLst/>
            <a:ahLst/>
            <a:cxnLst/>
            <a:rect l="l" t="t" r="r" b="b"/>
            <a:pathLst>
              <a:path w="215900" h="215900">
                <a:moveTo>
                  <a:pt x="0" y="215900"/>
                </a:moveTo>
                <a:lnTo>
                  <a:pt x="215900" y="215900"/>
                </a:lnTo>
                <a:lnTo>
                  <a:pt x="215900" y="0"/>
                </a:lnTo>
                <a:lnTo>
                  <a:pt x="0" y="0"/>
                </a:lnTo>
                <a:lnTo>
                  <a:pt x="0" y="215900"/>
                </a:lnTo>
                <a:close/>
              </a:path>
            </a:pathLst>
          </a:custGeom>
          <a:solidFill>
            <a:schemeClr val="tx1"/>
          </a:solidFill>
          <a:ln w="9525">
            <a:solidFill>
              <a:schemeClr val="tx1"/>
            </a:solidFill>
          </a:ln>
        </p:spPr>
        <p:txBody>
          <a:bodyPr wrap="square" lIns="0" tIns="0" rIns="0" bIns="0" rtlCol="0"/>
          <a:lstStyle/>
          <a:p>
            <a:endParaRPr/>
          </a:p>
        </p:txBody>
      </p:sp>
      <p:sp>
        <p:nvSpPr>
          <p:cNvPr id="26" name="object 26"/>
          <p:cNvSpPr txBox="1"/>
          <p:nvPr/>
        </p:nvSpPr>
        <p:spPr>
          <a:xfrm>
            <a:off x="5292080" y="4005788"/>
            <a:ext cx="3235207" cy="1107996"/>
          </a:xfrm>
          <a:prstGeom prst="rect">
            <a:avLst/>
          </a:prstGeom>
        </p:spPr>
        <p:txBody>
          <a:bodyPr vert="horz" wrap="square" lIns="0" tIns="0" rIns="0" bIns="0" rtlCol="0">
            <a:spAutoFit/>
          </a:bodyPr>
          <a:lstStyle/>
          <a:p>
            <a:pPr marL="12700" marR="5080" indent="778510" algn="r">
              <a:lnSpc>
                <a:spcPct val="100000"/>
              </a:lnSpc>
            </a:pPr>
            <a:r>
              <a:rPr lang="nl-NL" sz="3600" b="1" dirty="0" err="1" smtClean="0">
                <a:solidFill>
                  <a:srgbClr val="FF0000"/>
                </a:solidFill>
                <a:latin typeface="Arial" pitchFamily="34" charset="0"/>
                <a:cs typeface="Arial" pitchFamily="34" charset="0"/>
              </a:rPr>
              <a:t>Much</a:t>
            </a:r>
            <a:r>
              <a:rPr lang="nl-NL" sz="3600" b="1" dirty="0" smtClean="0">
                <a:solidFill>
                  <a:srgbClr val="FF0000"/>
                </a:solidFill>
                <a:latin typeface="Arial" pitchFamily="34" charset="0"/>
                <a:cs typeface="Arial" pitchFamily="34" charset="0"/>
              </a:rPr>
              <a:t> </a:t>
            </a:r>
            <a:r>
              <a:rPr sz="3600" b="1" dirty="0" smtClean="0">
                <a:solidFill>
                  <a:srgbClr val="FF0000"/>
                </a:solidFill>
                <a:latin typeface="Arial" pitchFamily="34" charset="0"/>
                <a:cs typeface="Arial" pitchFamily="34" charset="0"/>
              </a:rPr>
              <a:t>het</a:t>
            </a:r>
            <a:r>
              <a:rPr sz="3600" b="1" spc="5" dirty="0" smtClean="0">
                <a:solidFill>
                  <a:srgbClr val="FF0000"/>
                </a:solidFill>
                <a:latin typeface="Arial" pitchFamily="34" charset="0"/>
                <a:cs typeface="Arial" pitchFamily="34" charset="0"/>
              </a:rPr>
              <a:t>e</a:t>
            </a:r>
            <a:r>
              <a:rPr sz="3600" b="1" spc="-5" dirty="0" smtClean="0">
                <a:solidFill>
                  <a:srgbClr val="FF0000"/>
                </a:solidFill>
                <a:latin typeface="Arial" pitchFamily="34" charset="0"/>
                <a:cs typeface="Arial" pitchFamily="34" charset="0"/>
              </a:rPr>
              <a:t>rogen</a:t>
            </a:r>
            <a:r>
              <a:rPr sz="3600" b="1" spc="-10" dirty="0" smtClean="0">
                <a:solidFill>
                  <a:srgbClr val="FF0000"/>
                </a:solidFill>
                <a:latin typeface="Arial" pitchFamily="34" charset="0"/>
                <a:cs typeface="Arial" pitchFamily="34" charset="0"/>
              </a:rPr>
              <a:t>ei</a:t>
            </a:r>
            <a:r>
              <a:rPr sz="3600" b="1" dirty="0" smtClean="0">
                <a:solidFill>
                  <a:srgbClr val="FF0000"/>
                </a:solidFill>
                <a:latin typeface="Arial" pitchFamily="34" charset="0"/>
                <a:cs typeface="Arial" pitchFamily="34" charset="0"/>
              </a:rPr>
              <a:t>ty</a:t>
            </a:r>
            <a:endParaRPr sz="3600" dirty="0">
              <a:solidFill>
                <a:srgbClr val="FF0000"/>
              </a:solidFill>
              <a:latin typeface="Arial" pitchFamily="34" charset="0"/>
              <a:cs typeface="Arial" pitchFamily="34" charset="0"/>
            </a:endParaRPr>
          </a:p>
        </p:txBody>
      </p:sp>
      <p:sp>
        <p:nvSpPr>
          <p:cNvPr id="27" name="Title 26"/>
          <p:cNvSpPr>
            <a:spLocks noGrp="1"/>
          </p:cNvSpPr>
          <p:nvPr>
            <p:ph type="title"/>
          </p:nvPr>
        </p:nvSpPr>
        <p:spPr>
          <a:xfrm>
            <a:off x="522000" y="836712"/>
            <a:ext cx="8100000" cy="533400"/>
          </a:xfrm>
        </p:spPr>
        <p:txBody>
          <a:bodyPr/>
          <a:lstStyle/>
          <a:p>
            <a:r>
              <a:rPr lang="en-US" sz="3600" dirty="0" smtClean="0"/>
              <a:t>Heterogeneity? </a:t>
            </a:r>
            <a:endParaRPr lang="nl-NL" sz="3600" dirty="0"/>
          </a:p>
        </p:txBody>
      </p:sp>
      <p:sp>
        <p:nvSpPr>
          <p:cNvPr id="28"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12</a:t>
            </a:fld>
            <a:endParaRPr lang="nl-NL"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764704"/>
            <a:ext cx="8100000" cy="533400"/>
          </a:xfrm>
        </p:spPr>
        <p:txBody>
          <a:bodyPr/>
          <a:lstStyle/>
          <a:p>
            <a:r>
              <a:rPr lang="nl-NL" sz="3600" dirty="0" err="1" smtClean="0"/>
              <a:t>Quantifying</a:t>
            </a:r>
            <a:r>
              <a:rPr lang="nl-NL" sz="3600" dirty="0" smtClean="0"/>
              <a:t> </a:t>
            </a:r>
            <a:r>
              <a:rPr lang="nl-NL" sz="3600" dirty="0" err="1" smtClean="0"/>
              <a:t>heterogeneity</a:t>
            </a:r>
            <a:r>
              <a:rPr lang="nl-NL" sz="3600" dirty="0" smtClean="0"/>
              <a:t> </a:t>
            </a:r>
            <a:r>
              <a:rPr lang="nl-NL" sz="3600" dirty="0" err="1" smtClean="0"/>
              <a:t>with</a:t>
            </a:r>
            <a:r>
              <a:rPr lang="nl-NL" sz="3600" dirty="0" smtClean="0"/>
              <a:t> “</a:t>
            </a:r>
            <a:r>
              <a:rPr lang="nl-NL" sz="3600" i="1" dirty="0" smtClean="0"/>
              <a:t>Q</a:t>
            </a:r>
            <a:r>
              <a:rPr lang="nl-NL" sz="3600" dirty="0" smtClean="0"/>
              <a:t>”</a:t>
            </a:r>
            <a:endParaRPr lang="nl-NL" sz="3600" dirty="0"/>
          </a:p>
        </p:txBody>
      </p:sp>
      <p:sp>
        <p:nvSpPr>
          <p:cNvPr id="4" name="object 8"/>
          <p:cNvSpPr/>
          <p:nvPr/>
        </p:nvSpPr>
        <p:spPr>
          <a:xfrm>
            <a:off x="1762434" y="2881773"/>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chemeClr val="tx1"/>
          </a:solidFill>
          <a:ln w="38100">
            <a:solidFill>
              <a:schemeClr val="tx1"/>
            </a:solidFill>
          </a:ln>
        </p:spPr>
        <p:txBody>
          <a:bodyPr wrap="square" lIns="0" tIns="0" rIns="0" bIns="0" rtlCol="0"/>
          <a:lstStyle/>
          <a:p>
            <a:endParaRPr/>
          </a:p>
        </p:txBody>
      </p:sp>
      <p:sp>
        <p:nvSpPr>
          <p:cNvPr id="5" name="object 13"/>
          <p:cNvSpPr/>
          <p:nvPr/>
        </p:nvSpPr>
        <p:spPr>
          <a:xfrm>
            <a:off x="611560" y="2953147"/>
            <a:ext cx="2374900" cy="0"/>
          </a:xfrm>
          <a:custGeom>
            <a:avLst/>
            <a:gdLst/>
            <a:ahLst/>
            <a:cxnLst/>
            <a:rect l="l" t="t" r="r" b="b"/>
            <a:pathLst>
              <a:path w="2374900">
                <a:moveTo>
                  <a:pt x="0" y="0"/>
                </a:moveTo>
                <a:lnTo>
                  <a:pt x="2374900" y="0"/>
                </a:lnTo>
              </a:path>
            </a:pathLst>
          </a:custGeom>
          <a:ln w="38100">
            <a:solidFill>
              <a:schemeClr val="tx1"/>
            </a:solidFill>
          </a:ln>
        </p:spPr>
        <p:txBody>
          <a:bodyPr wrap="square" lIns="0" tIns="0" rIns="0" bIns="0" rtlCol="0"/>
          <a:lstStyle/>
          <a:p>
            <a:endParaRPr/>
          </a:p>
        </p:txBody>
      </p:sp>
      <p:sp>
        <p:nvSpPr>
          <p:cNvPr id="6" name="object 14"/>
          <p:cNvSpPr/>
          <p:nvPr/>
        </p:nvSpPr>
        <p:spPr>
          <a:xfrm>
            <a:off x="6019765" y="2552970"/>
            <a:ext cx="1072515" cy="0"/>
          </a:xfrm>
          <a:custGeom>
            <a:avLst/>
            <a:gdLst/>
            <a:ahLst/>
            <a:cxnLst/>
            <a:rect l="l" t="t" r="r" b="b"/>
            <a:pathLst>
              <a:path w="1072514">
                <a:moveTo>
                  <a:pt x="0" y="0"/>
                </a:moveTo>
                <a:lnTo>
                  <a:pt x="1071943" y="0"/>
                </a:lnTo>
              </a:path>
            </a:pathLst>
          </a:custGeom>
          <a:ln w="38100">
            <a:solidFill>
              <a:schemeClr val="tx1"/>
            </a:solidFill>
          </a:ln>
        </p:spPr>
        <p:txBody>
          <a:bodyPr wrap="square" lIns="0" tIns="0" rIns="0" bIns="0" rtlCol="0"/>
          <a:lstStyle/>
          <a:p>
            <a:endParaRPr/>
          </a:p>
        </p:txBody>
      </p:sp>
      <p:sp>
        <p:nvSpPr>
          <p:cNvPr id="7" name="object 15"/>
          <p:cNvSpPr/>
          <p:nvPr/>
        </p:nvSpPr>
        <p:spPr>
          <a:xfrm>
            <a:off x="4729509" y="2552970"/>
            <a:ext cx="1071880" cy="0"/>
          </a:xfrm>
          <a:custGeom>
            <a:avLst/>
            <a:gdLst/>
            <a:ahLst/>
            <a:cxnLst/>
            <a:rect l="l" t="t" r="r" b="b"/>
            <a:pathLst>
              <a:path w="1071879">
                <a:moveTo>
                  <a:pt x="0" y="0"/>
                </a:moveTo>
                <a:lnTo>
                  <a:pt x="1071879" y="0"/>
                </a:lnTo>
              </a:path>
            </a:pathLst>
          </a:custGeom>
          <a:ln w="38100">
            <a:solidFill>
              <a:schemeClr val="tx1"/>
            </a:solidFill>
          </a:ln>
        </p:spPr>
        <p:txBody>
          <a:bodyPr wrap="square" lIns="0" tIns="0" rIns="0" bIns="0" rtlCol="0"/>
          <a:lstStyle/>
          <a:p>
            <a:endParaRPr/>
          </a:p>
        </p:txBody>
      </p:sp>
      <p:sp>
        <p:nvSpPr>
          <p:cNvPr id="8" name="object 17"/>
          <p:cNvSpPr/>
          <p:nvPr/>
        </p:nvSpPr>
        <p:spPr>
          <a:xfrm>
            <a:off x="5801388" y="2449973"/>
            <a:ext cx="218440" cy="206375"/>
          </a:xfrm>
          <a:custGeom>
            <a:avLst/>
            <a:gdLst/>
            <a:ahLst/>
            <a:cxnLst/>
            <a:rect l="l" t="t" r="r" b="b"/>
            <a:pathLst>
              <a:path w="218439" h="206375">
                <a:moveTo>
                  <a:pt x="0" y="206375"/>
                </a:moveTo>
                <a:lnTo>
                  <a:pt x="218376" y="206375"/>
                </a:lnTo>
                <a:lnTo>
                  <a:pt x="218376" y="0"/>
                </a:lnTo>
                <a:lnTo>
                  <a:pt x="0" y="0"/>
                </a:lnTo>
                <a:lnTo>
                  <a:pt x="0" y="206375"/>
                </a:lnTo>
                <a:close/>
              </a:path>
            </a:pathLst>
          </a:custGeom>
          <a:solidFill>
            <a:schemeClr val="tx1"/>
          </a:solidFill>
          <a:ln w="38100">
            <a:solidFill>
              <a:schemeClr val="tx1"/>
            </a:solidFill>
          </a:ln>
        </p:spPr>
        <p:txBody>
          <a:bodyPr wrap="square" lIns="0" tIns="0" rIns="0" bIns="0" rtlCol="0"/>
          <a:lstStyle/>
          <a:p>
            <a:endParaRPr/>
          </a:p>
        </p:txBody>
      </p:sp>
      <p:sp>
        <p:nvSpPr>
          <p:cNvPr id="9" name="object 18"/>
          <p:cNvSpPr/>
          <p:nvPr/>
        </p:nvSpPr>
        <p:spPr>
          <a:xfrm>
            <a:off x="5435352" y="3389645"/>
            <a:ext cx="1143000" cy="0"/>
          </a:xfrm>
          <a:custGeom>
            <a:avLst/>
            <a:gdLst/>
            <a:ahLst/>
            <a:cxnLst/>
            <a:rect l="l" t="t" r="r" b="b"/>
            <a:pathLst>
              <a:path w="1143000">
                <a:moveTo>
                  <a:pt x="0" y="0"/>
                </a:moveTo>
                <a:lnTo>
                  <a:pt x="1143000" y="0"/>
                </a:lnTo>
              </a:path>
            </a:pathLst>
          </a:custGeom>
          <a:ln w="38100">
            <a:solidFill>
              <a:schemeClr val="tx1"/>
            </a:solidFill>
          </a:ln>
        </p:spPr>
        <p:txBody>
          <a:bodyPr wrap="square" lIns="0" tIns="0" rIns="0" bIns="0" rtlCol="0"/>
          <a:lstStyle/>
          <a:p>
            <a:endParaRPr/>
          </a:p>
        </p:txBody>
      </p:sp>
      <p:sp>
        <p:nvSpPr>
          <p:cNvPr id="10" name="object 19"/>
          <p:cNvSpPr/>
          <p:nvPr/>
        </p:nvSpPr>
        <p:spPr>
          <a:xfrm>
            <a:off x="4139952" y="3389645"/>
            <a:ext cx="1143000" cy="0"/>
          </a:xfrm>
          <a:custGeom>
            <a:avLst/>
            <a:gdLst/>
            <a:ahLst/>
            <a:cxnLst/>
            <a:rect l="l" t="t" r="r" b="b"/>
            <a:pathLst>
              <a:path w="1143000">
                <a:moveTo>
                  <a:pt x="0" y="0"/>
                </a:moveTo>
                <a:lnTo>
                  <a:pt x="1143000" y="0"/>
                </a:lnTo>
              </a:path>
            </a:pathLst>
          </a:custGeom>
          <a:ln w="38100">
            <a:solidFill>
              <a:schemeClr val="tx1"/>
            </a:solidFill>
          </a:ln>
        </p:spPr>
        <p:txBody>
          <a:bodyPr wrap="square" lIns="0" tIns="0" rIns="0" bIns="0" rtlCol="0"/>
          <a:lstStyle/>
          <a:p>
            <a:endParaRPr/>
          </a:p>
        </p:txBody>
      </p:sp>
      <p:sp>
        <p:nvSpPr>
          <p:cNvPr id="11" name="object 20"/>
          <p:cNvSpPr/>
          <p:nvPr/>
        </p:nvSpPr>
        <p:spPr>
          <a:xfrm>
            <a:off x="5282952" y="3313445"/>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rgbClr val="FFFF00"/>
          </a:solidFill>
        </p:spPr>
        <p:txBody>
          <a:bodyPr wrap="square" lIns="0" tIns="0" rIns="0" bIns="0" rtlCol="0"/>
          <a:lstStyle/>
          <a:p>
            <a:endParaRPr/>
          </a:p>
        </p:txBody>
      </p:sp>
      <p:sp>
        <p:nvSpPr>
          <p:cNvPr id="12" name="object 21"/>
          <p:cNvSpPr/>
          <p:nvPr/>
        </p:nvSpPr>
        <p:spPr>
          <a:xfrm>
            <a:off x="5282952" y="3313445"/>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solidFill>
            <a:schemeClr val="tx1"/>
          </a:solidFill>
          <a:ln w="38100">
            <a:solidFill>
              <a:schemeClr val="tx1"/>
            </a:solidFill>
          </a:ln>
        </p:spPr>
        <p:txBody>
          <a:bodyPr wrap="square" lIns="0" tIns="0" rIns="0" bIns="0" rtlCol="0"/>
          <a:lstStyle/>
          <a:p>
            <a:endParaRPr/>
          </a:p>
        </p:txBody>
      </p:sp>
      <p:sp>
        <p:nvSpPr>
          <p:cNvPr id="13" name="object 22"/>
          <p:cNvSpPr/>
          <p:nvPr/>
        </p:nvSpPr>
        <p:spPr>
          <a:xfrm>
            <a:off x="3419252" y="3818270"/>
            <a:ext cx="793750" cy="0"/>
          </a:xfrm>
          <a:custGeom>
            <a:avLst/>
            <a:gdLst/>
            <a:ahLst/>
            <a:cxnLst/>
            <a:rect l="l" t="t" r="r" b="b"/>
            <a:pathLst>
              <a:path w="793750">
                <a:moveTo>
                  <a:pt x="0" y="0"/>
                </a:moveTo>
                <a:lnTo>
                  <a:pt x="793750" y="0"/>
                </a:lnTo>
              </a:path>
            </a:pathLst>
          </a:custGeom>
          <a:ln w="38100">
            <a:solidFill>
              <a:schemeClr val="tx1"/>
            </a:solidFill>
          </a:ln>
        </p:spPr>
        <p:txBody>
          <a:bodyPr wrap="square" lIns="0" tIns="0" rIns="0" bIns="0" rtlCol="0"/>
          <a:lstStyle/>
          <a:p>
            <a:endParaRPr/>
          </a:p>
        </p:txBody>
      </p:sp>
      <p:sp>
        <p:nvSpPr>
          <p:cNvPr id="14" name="object 23"/>
          <p:cNvSpPr/>
          <p:nvPr/>
        </p:nvSpPr>
        <p:spPr>
          <a:xfrm>
            <a:off x="2339752" y="3818270"/>
            <a:ext cx="863600" cy="0"/>
          </a:xfrm>
          <a:custGeom>
            <a:avLst/>
            <a:gdLst/>
            <a:ahLst/>
            <a:cxnLst/>
            <a:rect l="l" t="t" r="r" b="b"/>
            <a:pathLst>
              <a:path w="863600">
                <a:moveTo>
                  <a:pt x="0" y="0"/>
                </a:moveTo>
                <a:lnTo>
                  <a:pt x="863600" y="0"/>
                </a:lnTo>
              </a:path>
            </a:pathLst>
          </a:custGeom>
          <a:ln w="38100">
            <a:solidFill>
              <a:schemeClr val="tx1"/>
            </a:solidFill>
          </a:ln>
        </p:spPr>
        <p:txBody>
          <a:bodyPr wrap="square" lIns="0" tIns="0" rIns="0" bIns="0" rtlCol="0"/>
          <a:lstStyle/>
          <a:p>
            <a:endParaRPr/>
          </a:p>
        </p:txBody>
      </p:sp>
      <p:sp>
        <p:nvSpPr>
          <p:cNvPr id="15" name="object 25"/>
          <p:cNvSpPr/>
          <p:nvPr/>
        </p:nvSpPr>
        <p:spPr>
          <a:xfrm>
            <a:off x="3203352" y="3673872"/>
            <a:ext cx="215900" cy="215900"/>
          </a:xfrm>
          <a:custGeom>
            <a:avLst/>
            <a:gdLst/>
            <a:ahLst/>
            <a:cxnLst/>
            <a:rect l="l" t="t" r="r" b="b"/>
            <a:pathLst>
              <a:path w="215900" h="215900">
                <a:moveTo>
                  <a:pt x="0" y="215900"/>
                </a:moveTo>
                <a:lnTo>
                  <a:pt x="215900" y="215900"/>
                </a:lnTo>
                <a:lnTo>
                  <a:pt x="215900" y="0"/>
                </a:lnTo>
                <a:lnTo>
                  <a:pt x="0" y="0"/>
                </a:lnTo>
                <a:lnTo>
                  <a:pt x="0" y="215900"/>
                </a:lnTo>
                <a:close/>
              </a:path>
            </a:pathLst>
          </a:custGeom>
          <a:solidFill>
            <a:schemeClr val="tx1"/>
          </a:solidFill>
          <a:ln w="9525">
            <a:solidFill>
              <a:schemeClr val="tx1"/>
            </a:solidFill>
          </a:ln>
        </p:spPr>
        <p:txBody>
          <a:bodyPr wrap="square" lIns="0" tIns="0" rIns="0" bIns="0" rtlCol="0"/>
          <a:lstStyle/>
          <a:p>
            <a:endParaRPr/>
          </a:p>
        </p:txBody>
      </p:sp>
      <p:sp>
        <p:nvSpPr>
          <p:cNvPr id="16" name="object 3"/>
          <p:cNvSpPr/>
          <p:nvPr/>
        </p:nvSpPr>
        <p:spPr>
          <a:xfrm>
            <a:off x="4283968" y="2060848"/>
            <a:ext cx="45719" cy="2232248"/>
          </a:xfrm>
          <a:custGeom>
            <a:avLst/>
            <a:gdLst/>
            <a:ahLst/>
            <a:cxnLst/>
            <a:rect l="l" t="t" r="r" b="b"/>
            <a:pathLst>
              <a:path h="4114800">
                <a:moveTo>
                  <a:pt x="0" y="0"/>
                </a:moveTo>
                <a:lnTo>
                  <a:pt x="0" y="4114800"/>
                </a:lnTo>
              </a:path>
            </a:pathLst>
          </a:custGeom>
          <a:ln w="38100">
            <a:solidFill>
              <a:srgbClr val="0070C0"/>
            </a:solidFill>
            <a:prstDash val="dash"/>
          </a:ln>
        </p:spPr>
        <p:txBody>
          <a:bodyPr wrap="square" lIns="0" tIns="0" rIns="0" bIns="0" rtlCol="0"/>
          <a:lstStyle/>
          <a:p>
            <a:endParaRPr/>
          </a:p>
        </p:txBody>
      </p:sp>
      <p:cxnSp>
        <p:nvCxnSpPr>
          <p:cNvPr id="18" name="Straight Connector 17"/>
          <p:cNvCxnSpPr/>
          <p:nvPr/>
        </p:nvCxnSpPr>
        <p:spPr>
          <a:xfrm>
            <a:off x="1835696" y="2708920"/>
            <a:ext cx="2448272" cy="0"/>
          </a:xfrm>
          <a:prstGeom prst="line">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47864" y="3573016"/>
            <a:ext cx="936104" cy="0"/>
          </a:xfrm>
          <a:prstGeom prst="line">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3968" y="2348880"/>
            <a:ext cx="1584176" cy="0"/>
          </a:xfrm>
          <a:prstGeom prst="line">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83968" y="3212976"/>
            <a:ext cx="1080120" cy="0"/>
          </a:xfrm>
          <a:prstGeom prst="line">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99992" y="1916832"/>
            <a:ext cx="3168352" cy="400110"/>
          </a:xfrm>
          <a:prstGeom prst="rect">
            <a:avLst/>
          </a:prstGeom>
          <a:noFill/>
        </p:spPr>
        <p:txBody>
          <a:bodyPr wrap="square" rtlCol="0">
            <a:spAutoFit/>
          </a:bodyPr>
          <a:lstStyle/>
          <a:p>
            <a:r>
              <a:rPr lang="nl-NL" sz="2000" dirty="0" err="1" smtClean="0">
                <a:solidFill>
                  <a:srgbClr val="FF0000"/>
                </a:solidFill>
              </a:rPr>
              <a:t>Deviation</a:t>
            </a:r>
            <a:r>
              <a:rPr lang="nl-NL" sz="2000" dirty="0" smtClean="0">
                <a:solidFill>
                  <a:srgbClr val="FF0000"/>
                </a:solidFill>
              </a:rPr>
              <a:t> </a:t>
            </a:r>
            <a:r>
              <a:rPr lang="nl-NL" sz="2000" dirty="0" err="1" smtClean="0">
                <a:solidFill>
                  <a:srgbClr val="FF0000"/>
                </a:solidFill>
              </a:rPr>
              <a:t>from</a:t>
            </a:r>
            <a:r>
              <a:rPr lang="nl-NL" sz="2000" dirty="0" smtClean="0">
                <a:solidFill>
                  <a:srgbClr val="FF0000"/>
                </a:solidFill>
              </a:rPr>
              <a:t> overall </a:t>
            </a:r>
            <a:r>
              <a:rPr lang="nl-NL" sz="2000" dirty="0" err="1" smtClean="0">
                <a:solidFill>
                  <a:srgbClr val="FF0000"/>
                </a:solidFill>
              </a:rPr>
              <a:t>mean</a:t>
            </a:r>
            <a:endParaRPr lang="nl-NL" sz="2000" dirty="0">
              <a:solidFill>
                <a:srgbClr val="FF0000"/>
              </a:solidFill>
            </a:endParaRPr>
          </a:p>
        </p:txBody>
      </p:sp>
      <p:sp>
        <p:nvSpPr>
          <p:cNvPr id="26" name="TextBox 25"/>
          <p:cNvSpPr txBox="1"/>
          <p:nvPr/>
        </p:nvSpPr>
        <p:spPr>
          <a:xfrm>
            <a:off x="611560" y="5013176"/>
            <a:ext cx="7776864" cy="1323439"/>
          </a:xfrm>
          <a:prstGeom prst="rect">
            <a:avLst/>
          </a:prstGeom>
          <a:noFill/>
        </p:spPr>
        <p:txBody>
          <a:bodyPr wrap="square" rtlCol="0">
            <a:spAutoFit/>
          </a:bodyPr>
          <a:lstStyle/>
          <a:p>
            <a:r>
              <a:rPr lang="en-US" sz="2000" b="1" i="1" dirty="0" smtClean="0"/>
              <a:t>Q</a:t>
            </a:r>
            <a:r>
              <a:rPr lang="en-US" sz="2000" dirty="0" smtClean="0"/>
              <a:t> is computed by summing the squared deviations of each study’s effect estimate from the overall effect estimate, weighting the contribution of each study by its weight </a:t>
            </a:r>
            <a:r>
              <a:rPr lang="en-US" sz="2000" dirty="0" err="1" smtClean="0"/>
              <a:t>Wi</a:t>
            </a:r>
            <a:r>
              <a:rPr lang="en-US" sz="2000" dirty="0" smtClean="0"/>
              <a:t>  (its inverse variance, 1/SE</a:t>
            </a:r>
            <a:r>
              <a:rPr lang="en-US" sz="2000" baseline="30000" dirty="0" smtClean="0"/>
              <a:t>2</a:t>
            </a:r>
            <a:r>
              <a:rPr lang="en-US" sz="2000" dirty="0" smtClean="0"/>
              <a:t>). </a:t>
            </a:r>
          </a:p>
          <a:p>
            <a:endParaRPr lang="nl-NL" sz="2000" dirty="0"/>
          </a:p>
        </p:txBody>
      </p:sp>
      <p:sp>
        <p:nvSpPr>
          <p:cNvPr id="27" name="Slide Number Placeholder 16"/>
          <p:cNvSpPr>
            <a:spLocks noGrp="1"/>
          </p:cNvSpPr>
          <p:nvPr>
            <p:ph type="sldNum" sz="quarter" idx="4"/>
          </p:nvPr>
        </p:nvSpPr>
        <p:spPr>
          <a:xfrm>
            <a:off x="522000" y="6414409"/>
            <a:ext cx="810000" cy="152400"/>
          </a:xfrm>
        </p:spPr>
        <p:txBody>
          <a:bodyPr/>
          <a:lstStyle/>
          <a:p>
            <a:r>
              <a:rPr lang="nl-NL" dirty="0" smtClean="0"/>
              <a:t>Page </a:t>
            </a:r>
            <a:fld id="{7FC9B413-936F-403B-BC98-20250EBFF374}" type="slidenum">
              <a:rPr lang="nl-NL" smtClean="0"/>
              <a:pPr/>
              <a:t>13</a:t>
            </a:fld>
            <a:endParaRPr lang="nl-N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Quantifying</a:t>
            </a:r>
            <a:r>
              <a:rPr lang="nl-NL" dirty="0" smtClean="0"/>
              <a:t> </a:t>
            </a:r>
            <a:r>
              <a:rPr lang="nl-NL" dirty="0" err="1" smtClean="0"/>
              <a:t>heterogeneity</a:t>
            </a:r>
            <a:r>
              <a:rPr lang="nl-NL" dirty="0" smtClean="0"/>
              <a:t> </a:t>
            </a:r>
            <a:r>
              <a:rPr lang="nl-NL" dirty="0" err="1" smtClean="0"/>
              <a:t>with</a:t>
            </a:r>
            <a:r>
              <a:rPr lang="nl-NL" dirty="0" smtClean="0"/>
              <a:t> “</a:t>
            </a:r>
            <a:r>
              <a:rPr lang="nl-NL" i="1" dirty="0" smtClean="0"/>
              <a:t>Q</a:t>
            </a:r>
            <a:r>
              <a:rPr lang="nl-NL" dirty="0" smtClean="0"/>
              <a:t>”</a:t>
            </a:r>
            <a:endParaRPr lang="nl-NL" dirty="0"/>
          </a:p>
        </p:txBody>
      </p:sp>
      <p:sp>
        <p:nvSpPr>
          <p:cNvPr id="3" name="Content Placeholder 2"/>
          <p:cNvSpPr>
            <a:spLocks noGrp="1"/>
          </p:cNvSpPr>
          <p:nvPr>
            <p:ph idx="1"/>
          </p:nvPr>
        </p:nvSpPr>
        <p:spPr/>
        <p:txBody>
          <a:bodyPr/>
          <a:lstStyle/>
          <a:p>
            <a:endParaRPr lang="en-US" dirty="0" smtClean="0"/>
          </a:p>
          <a:p>
            <a:r>
              <a:rPr lang="en-US" dirty="0" smtClean="0"/>
              <a:t>Studies in the meta-analysis have limited sample size </a:t>
            </a:r>
            <a:br>
              <a:rPr lang="en-US" dirty="0" smtClean="0"/>
            </a:br>
            <a:r>
              <a:rPr lang="en-US" dirty="0" smtClean="0">
                <a:sym typeface="Wingdings" pitchFamily="2" charset="2"/>
              </a:rPr>
              <a:t> </a:t>
            </a:r>
            <a:r>
              <a:rPr lang="en-US" dirty="0" smtClean="0"/>
              <a:t>there will always be random variation </a:t>
            </a:r>
            <a:r>
              <a:rPr lang="en-US" dirty="0" smtClean="0">
                <a:sym typeface="Wingdings" pitchFamily="2" charset="2"/>
              </a:rPr>
              <a:t> </a:t>
            </a:r>
            <a:r>
              <a:rPr lang="en-US" b="1" dirty="0" smtClean="0">
                <a:sym typeface="Wingdings" pitchFamily="2" charset="2"/>
              </a:rPr>
              <a:t>Q</a:t>
            </a:r>
            <a:r>
              <a:rPr lang="en-US" dirty="0" smtClean="0">
                <a:sym typeface="Wingdings" pitchFamily="2" charset="2"/>
              </a:rPr>
              <a:t> is never zero!</a:t>
            </a:r>
          </a:p>
          <a:p>
            <a:endParaRPr lang="en-US" dirty="0" smtClean="0"/>
          </a:p>
          <a:p>
            <a:r>
              <a:rPr lang="en-US" dirty="0" smtClean="0"/>
              <a:t>Under the hypothesis of homogeneity (so: no heterogeneity) among the effect sizes, the Q statistic follows a chi-square distribution with k – 1 degrees of freedom, where k is the number of studies.  </a:t>
            </a:r>
          </a:p>
          <a:p>
            <a:endParaRPr lang="en-US" dirty="0" smtClean="0"/>
          </a:p>
          <a:p>
            <a:r>
              <a:rPr lang="en-US" dirty="0" smtClean="0"/>
              <a:t>This means that with </a:t>
            </a:r>
            <a:r>
              <a:rPr lang="en-US" b="1" dirty="0" smtClean="0"/>
              <a:t>k</a:t>
            </a:r>
            <a:r>
              <a:rPr lang="en-US" dirty="0" smtClean="0"/>
              <a:t> studies, you expect  Q to be approximately </a:t>
            </a:r>
            <a:r>
              <a:rPr lang="en-US" b="1" dirty="0" smtClean="0"/>
              <a:t>k-1</a:t>
            </a:r>
          </a:p>
          <a:p>
            <a:endParaRPr lang="en-US" dirty="0" smtClean="0"/>
          </a:p>
          <a:p>
            <a:endParaRPr lang="en-US" dirty="0" smtClean="0"/>
          </a:p>
        </p:txBody>
      </p:sp>
      <p:sp>
        <p:nvSpPr>
          <p:cNvPr id="4" name="Slide Number Placeholder 16"/>
          <p:cNvSpPr>
            <a:spLocks noGrp="1"/>
          </p:cNvSpPr>
          <p:nvPr>
            <p:ph type="sldNum" sz="quarter" idx="4"/>
          </p:nvPr>
        </p:nvSpPr>
        <p:spPr>
          <a:xfrm>
            <a:off x="522000" y="6414409"/>
            <a:ext cx="810000" cy="152400"/>
          </a:xfrm>
        </p:spPr>
        <p:txBody>
          <a:bodyPr/>
          <a:lstStyle/>
          <a:p>
            <a:r>
              <a:rPr lang="nl-NL" dirty="0" smtClean="0"/>
              <a:t>Page </a:t>
            </a:r>
            <a:fld id="{7FC9B413-936F-403B-BC98-20250EBFF374}" type="slidenum">
              <a:rPr lang="nl-NL" smtClean="0"/>
              <a:pPr/>
              <a:t>14</a:t>
            </a:fld>
            <a:endParaRPr lang="nl-NL"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2000" y="836712"/>
            <a:ext cx="8100000" cy="533400"/>
          </a:xfrm>
        </p:spPr>
        <p:txBody>
          <a:bodyPr/>
          <a:lstStyle/>
          <a:p>
            <a:r>
              <a:rPr lang="nl-NL" sz="3600" dirty="0" err="1" smtClean="0"/>
              <a:t>Other</a:t>
            </a:r>
            <a:r>
              <a:rPr lang="nl-NL" sz="3600" dirty="0" smtClean="0"/>
              <a:t> </a:t>
            </a:r>
            <a:r>
              <a:rPr lang="nl-NL" sz="3600" dirty="0" err="1" smtClean="0"/>
              <a:t>measures</a:t>
            </a:r>
            <a:r>
              <a:rPr lang="nl-NL" sz="3600" dirty="0" smtClean="0"/>
              <a:t> for </a:t>
            </a:r>
            <a:r>
              <a:rPr lang="nl-NL" sz="3600" dirty="0" err="1" smtClean="0"/>
              <a:t>heterogeneity</a:t>
            </a:r>
            <a:r>
              <a:rPr lang="nl-NL" sz="3600" dirty="0" smtClean="0"/>
              <a:t>: </a:t>
            </a:r>
            <a:r>
              <a:rPr lang="el-GR" sz="3600" dirty="0" smtClean="0">
                <a:latin typeface="Times New Roman" pitchFamily="18" charset="0"/>
                <a:ea typeface="ＭＳ Ｐゴシック" charset="-128"/>
                <a:cs typeface="Times New Roman" pitchFamily="18" charset="0"/>
              </a:rPr>
              <a:t>τ</a:t>
            </a:r>
            <a:r>
              <a:rPr lang="en-US" sz="3600" baseline="30000" dirty="0" smtClean="0">
                <a:ea typeface="ＭＳ Ｐゴシック" charset="-128"/>
              </a:rPr>
              <a:t>2</a:t>
            </a:r>
            <a:endParaRPr lang="nl-NL" sz="3600" dirty="0"/>
          </a:p>
        </p:txBody>
      </p:sp>
      <p:sp>
        <p:nvSpPr>
          <p:cNvPr id="8" name="Content Placeholder 7"/>
          <p:cNvSpPr>
            <a:spLocks noGrp="1"/>
          </p:cNvSpPr>
          <p:nvPr>
            <p:ph idx="1"/>
          </p:nvPr>
        </p:nvSpPr>
        <p:spPr>
          <a:xfrm>
            <a:off x="467544" y="2780928"/>
            <a:ext cx="8100000" cy="2078952"/>
          </a:xfrm>
        </p:spPr>
        <p:txBody>
          <a:bodyPr/>
          <a:lstStyle/>
          <a:p>
            <a:pPr lvl="1">
              <a:lnSpc>
                <a:spcPct val="110000"/>
              </a:lnSpc>
              <a:buClr>
                <a:schemeClr val="accent3"/>
              </a:buClr>
              <a:tabLst>
                <a:tab pos="363538" algn="l"/>
              </a:tabLst>
              <a:defRPr/>
            </a:pPr>
            <a:endParaRPr lang="en-US" sz="1000" dirty="0" smtClean="0">
              <a:ea typeface="ＭＳ Ｐゴシック" charset="-128"/>
            </a:endParaRPr>
          </a:p>
          <a:p>
            <a:pPr>
              <a:lnSpc>
                <a:spcPct val="110000"/>
              </a:lnSpc>
              <a:buClr>
                <a:schemeClr val="accent3"/>
              </a:buClr>
              <a:tabLst>
                <a:tab pos="363538" algn="l"/>
              </a:tabLst>
              <a:defRPr/>
            </a:pPr>
            <a:r>
              <a:rPr lang="el-GR" sz="2200" dirty="0" smtClean="0">
                <a:latin typeface="Times New Roman" pitchFamily="18" charset="0"/>
                <a:ea typeface="ＭＳ Ｐゴシック" charset="-128"/>
                <a:cs typeface="Times New Roman" pitchFamily="18" charset="0"/>
              </a:rPr>
              <a:t>τ</a:t>
            </a:r>
            <a:r>
              <a:rPr lang="en-US" sz="2200" baseline="30000" dirty="0" smtClean="0">
                <a:ea typeface="ＭＳ Ｐゴシック" charset="-128"/>
              </a:rPr>
              <a:t>2</a:t>
            </a:r>
            <a:r>
              <a:rPr lang="en-US" sz="2200" dirty="0" smtClean="0">
                <a:ea typeface="ＭＳ Ｐゴシック" charset="-128"/>
              </a:rPr>
              <a:t>:  between study variance</a:t>
            </a:r>
          </a:p>
          <a:p>
            <a:pPr lvl="1">
              <a:lnSpc>
                <a:spcPct val="110000"/>
              </a:lnSpc>
              <a:buClr>
                <a:schemeClr val="accent3"/>
              </a:buClr>
              <a:tabLst>
                <a:tab pos="363538" algn="l"/>
              </a:tabLst>
              <a:defRPr/>
            </a:pPr>
            <a:r>
              <a:rPr lang="en-US" sz="2200" dirty="0" smtClean="0">
                <a:ea typeface="ＭＳ Ｐゴシック" charset="-128"/>
              </a:rPr>
              <a:t>Interpretation </a:t>
            </a:r>
            <a:r>
              <a:rPr lang="el-GR" sz="2200" dirty="0" smtClean="0">
                <a:ea typeface="ＭＳ Ｐゴシック" charset="-128"/>
              </a:rPr>
              <a:t>τ</a:t>
            </a:r>
            <a:r>
              <a:rPr lang="nl-NL" sz="2200" dirty="0" smtClean="0">
                <a:ea typeface="ＭＳ Ｐゴシック" charset="-128"/>
              </a:rPr>
              <a:t>: </a:t>
            </a:r>
            <a:r>
              <a:rPr lang="en-US" sz="2200" dirty="0" smtClean="0">
                <a:ea typeface="ＭＳ Ｐゴシック" charset="-128"/>
              </a:rPr>
              <a:t>standard deviation of the treatment effects,  </a:t>
            </a:r>
            <a:br>
              <a:rPr lang="en-US" sz="2200" dirty="0" smtClean="0">
                <a:ea typeface="ＭＳ Ｐゴシック" charset="-128"/>
              </a:rPr>
            </a:br>
            <a:r>
              <a:rPr lang="en-US" sz="2200" dirty="0" smtClean="0">
                <a:ea typeface="ＭＳ Ｐゴシック" charset="-128"/>
              </a:rPr>
              <a:t>but adjusted for the imprecision that is always there when studies are limited in size</a:t>
            </a:r>
          </a:p>
          <a:p>
            <a:pPr lvl="1">
              <a:lnSpc>
                <a:spcPct val="110000"/>
              </a:lnSpc>
              <a:buClr>
                <a:schemeClr val="accent3"/>
              </a:buClr>
              <a:buNone/>
              <a:tabLst>
                <a:tab pos="363538" algn="l"/>
              </a:tabLst>
              <a:defRPr/>
            </a:pPr>
            <a:r>
              <a:rPr lang="nl-NL" sz="2200" dirty="0" smtClean="0">
                <a:ea typeface="ＭＳ Ｐゴシック" charset="-128"/>
                <a:sym typeface="Wingdings" pitchFamily="2" charset="2"/>
              </a:rPr>
              <a:t> </a:t>
            </a:r>
            <a:r>
              <a:rPr lang="el-GR" sz="2200" dirty="0" smtClean="0">
                <a:ea typeface="ＭＳ Ｐゴシック" charset="-128"/>
              </a:rPr>
              <a:t>τ</a:t>
            </a:r>
            <a:r>
              <a:rPr lang="nl-NL" sz="2200" dirty="0" smtClean="0">
                <a:ea typeface="ＭＳ Ｐゴシック" charset="-128"/>
              </a:rPr>
              <a:t> </a:t>
            </a:r>
            <a:r>
              <a:rPr lang="en-US" sz="2200" dirty="0" smtClean="0">
                <a:ea typeface="ＭＳ Ｐゴシック" charset="-128"/>
              </a:rPr>
              <a:t> in same unit as meta-analysis outcome  (e.g. </a:t>
            </a:r>
            <a:r>
              <a:rPr lang="en-US" sz="2200" dirty="0" err="1" smtClean="0">
                <a:ea typeface="ＭＳ Ｐゴシック" charset="-128"/>
              </a:rPr>
              <a:t>mmol</a:t>
            </a:r>
            <a:r>
              <a:rPr lang="en-US" sz="2200" dirty="0" smtClean="0">
                <a:ea typeface="ＭＳ Ｐゴシック" charset="-128"/>
              </a:rPr>
              <a:t>/L)</a:t>
            </a:r>
          </a:p>
          <a:p>
            <a:pPr lvl="1">
              <a:lnSpc>
                <a:spcPct val="110000"/>
              </a:lnSpc>
              <a:buClr>
                <a:schemeClr val="accent3"/>
              </a:buClr>
              <a:tabLst>
                <a:tab pos="363538" algn="l"/>
              </a:tabLst>
              <a:defRPr/>
            </a:pPr>
            <a:endParaRPr lang="en-US" sz="1000" dirty="0" smtClean="0">
              <a:ea typeface="ＭＳ Ｐゴシック" charset="-128"/>
            </a:endParaRPr>
          </a:p>
          <a:p>
            <a:pPr>
              <a:lnSpc>
                <a:spcPct val="110000"/>
              </a:lnSpc>
              <a:buClr>
                <a:schemeClr val="accent3"/>
              </a:buClr>
              <a:tabLst>
                <a:tab pos="363538" algn="l"/>
              </a:tabLst>
              <a:defRPr/>
            </a:pPr>
            <a:endParaRPr lang="en-US" sz="1000" dirty="0" smtClean="0">
              <a:ea typeface="ＭＳ Ｐゴシック" charset="-128"/>
            </a:endParaRPr>
          </a:p>
          <a:p>
            <a:pPr>
              <a:lnSpc>
                <a:spcPct val="110000"/>
              </a:lnSpc>
              <a:buClr>
                <a:schemeClr val="accent3"/>
              </a:buClr>
              <a:tabLst>
                <a:tab pos="363538" algn="l"/>
              </a:tabLst>
              <a:defRPr/>
            </a:pPr>
            <a:r>
              <a:rPr lang="el-GR" sz="2200" dirty="0" smtClean="0">
                <a:latin typeface="Times New Roman" pitchFamily="18" charset="0"/>
                <a:ea typeface="ＭＳ Ｐゴシック" charset="-128"/>
                <a:cs typeface="Times New Roman" pitchFamily="18" charset="0"/>
              </a:rPr>
              <a:t>τ</a:t>
            </a:r>
            <a:r>
              <a:rPr lang="en-US" sz="2200" baseline="30000" dirty="0" smtClean="0">
                <a:ea typeface="ＭＳ Ｐゴシック" charset="-128"/>
              </a:rPr>
              <a:t>2 </a:t>
            </a:r>
            <a:r>
              <a:rPr lang="en-US" sz="2200" dirty="0" smtClean="0">
                <a:ea typeface="ＭＳ Ｐゴシック" charset="-128"/>
              </a:rPr>
              <a:t>= 0  		if Q ≤ k-1  (no between-study heterogeneity) </a:t>
            </a:r>
          </a:p>
          <a:p>
            <a:pPr>
              <a:lnSpc>
                <a:spcPct val="110000"/>
              </a:lnSpc>
              <a:buClr>
                <a:schemeClr val="accent3"/>
              </a:buClr>
              <a:tabLst>
                <a:tab pos="363538" algn="l"/>
              </a:tabLst>
              <a:defRPr/>
            </a:pPr>
            <a:r>
              <a:rPr lang="el-GR" sz="2200" dirty="0" smtClean="0">
                <a:latin typeface="Times New Roman" pitchFamily="18" charset="0"/>
                <a:ea typeface="ＭＳ Ｐゴシック" charset="-128"/>
                <a:cs typeface="Times New Roman" pitchFamily="18" charset="0"/>
              </a:rPr>
              <a:t>τ</a:t>
            </a:r>
            <a:r>
              <a:rPr lang="en-US" sz="2200" baseline="30000" dirty="0" smtClean="0">
                <a:ea typeface="ＭＳ Ｐゴシック" charset="-128"/>
              </a:rPr>
              <a:t>2</a:t>
            </a:r>
            <a:r>
              <a:rPr lang="en-US" sz="2200" dirty="0" smtClean="0">
                <a:ea typeface="ＭＳ Ｐゴシック" charset="-128"/>
              </a:rPr>
              <a:t> = (Q – (k-1) ) / C    	if Q &gt; k-1  (constant C= </a:t>
            </a:r>
            <a:r>
              <a:rPr lang="el-GR" sz="2200" dirty="0" smtClean="0">
                <a:ea typeface="ＭＳ Ｐゴシック" charset="-128"/>
              </a:rPr>
              <a:t>Σ</a:t>
            </a:r>
            <a:r>
              <a:rPr lang="en-US" sz="2200" dirty="0" smtClean="0">
                <a:ea typeface="ＭＳ Ｐゴシック" charset="-128"/>
              </a:rPr>
              <a:t>(</a:t>
            </a:r>
            <a:r>
              <a:rPr lang="en-US" sz="2200" dirty="0" err="1" smtClean="0">
                <a:ea typeface="ＭＳ Ｐゴシック" charset="-128"/>
              </a:rPr>
              <a:t>W</a:t>
            </a:r>
            <a:r>
              <a:rPr lang="en-US" sz="2200" baseline="-25000" dirty="0" err="1" smtClean="0">
                <a:ea typeface="ＭＳ Ｐゴシック" charset="-128"/>
              </a:rPr>
              <a:t>i</a:t>
            </a:r>
            <a:r>
              <a:rPr lang="en-US" sz="2200" dirty="0" smtClean="0">
                <a:ea typeface="ＭＳ Ｐゴシック" charset="-128"/>
              </a:rPr>
              <a:t>)-</a:t>
            </a:r>
            <a:r>
              <a:rPr lang="el-GR" sz="2200" dirty="0" smtClean="0">
                <a:ea typeface="ＭＳ Ｐゴシック" charset="-128"/>
              </a:rPr>
              <a:t> Σ</a:t>
            </a:r>
            <a:r>
              <a:rPr lang="en-US" sz="2200" dirty="0" smtClean="0">
                <a:ea typeface="ＭＳ Ｐゴシック" charset="-128"/>
              </a:rPr>
              <a:t>(W</a:t>
            </a:r>
            <a:r>
              <a:rPr lang="en-US" sz="2200" baseline="-25000" dirty="0" smtClean="0">
                <a:ea typeface="ＭＳ Ｐゴシック" charset="-128"/>
              </a:rPr>
              <a:t>i</a:t>
            </a:r>
            <a:r>
              <a:rPr lang="en-US" sz="2200" baseline="30000" dirty="0" smtClean="0">
                <a:ea typeface="ＭＳ Ｐゴシック" charset="-128"/>
              </a:rPr>
              <a:t>2</a:t>
            </a:r>
            <a:r>
              <a:rPr lang="en-US" sz="2200" dirty="0" smtClean="0">
                <a:ea typeface="ＭＳ Ｐゴシック" charset="-128"/>
              </a:rPr>
              <a:t>) / </a:t>
            </a:r>
            <a:r>
              <a:rPr lang="el-GR" sz="2200" dirty="0" smtClean="0">
                <a:ea typeface="ＭＳ Ｐゴシック" charset="-128"/>
              </a:rPr>
              <a:t>Σ</a:t>
            </a:r>
            <a:r>
              <a:rPr lang="en-US" sz="2200" dirty="0" smtClean="0">
                <a:ea typeface="ＭＳ Ｐゴシック" charset="-128"/>
              </a:rPr>
              <a:t>(</a:t>
            </a:r>
            <a:r>
              <a:rPr lang="en-US" sz="2200" dirty="0" err="1" smtClean="0">
                <a:ea typeface="ＭＳ Ｐゴシック" charset="-128"/>
              </a:rPr>
              <a:t>W</a:t>
            </a:r>
            <a:r>
              <a:rPr lang="en-US" sz="2200" baseline="-25000" dirty="0" err="1" smtClean="0">
                <a:ea typeface="ＭＳ Ｐゴシック" charset="-128"/>
              </a:rPr>
              <a:t>i</a:t>
            </a:r>
            <a:r>
              <a:rPr lang="en-US" sz="2200" dirty="0" smtClean="0">
                <a:ea typeface="ＭＳ Ｐゴシック" charset="-128"/>
              </a:rPr>
              <a:t>))</a:t>
            </a:r>
          </a:p>
          <a:p>
            <a:pPr lvl="2">
              <a:lnSpc>
                <a:spcPct val="110000"/>
              </a:lnSpc>
              <a:buClr>
                <a:schemeClr val="accent3"/>
              </a:buClr>
              <a:tabLst>
                <a:tab pos="363538" algn="l"/>
              </a:tabLst>
              <a:defRPr/>
            </a:pPr>
            <a:r>
              <a:rPr lang="el-GR" sz="1800" dirty="0" smtClean="0">
                <a:solidFill>
                  <a:schemeClr val="bg1">
                    <a:lumMod val="50000"/>
                  </a:schemeClr>
                </a:solidFill>
                <a:ea typeface="ＭＳ Ｐゴシック" charset="-128"/>
              </a:rPr>
              <a:t>Σ</a:t>
            </a:r>
            <a:r>
              <a:rPr lang="nl-NL" sz="1800" dirty="0" smtClean="0">
                <a:solidFill>
                  <a:schemeClr val="bg1">
                    <a:lumMod val="50000"/>
                  </a:schemeClr>
                </a:solidFill>
                <a:ea typeface="ＭＳ Ｐゴシック" charset="-128"/>
              </a:rPr>
              <a:t> = </a:t>
            </a:r>
            <a:r>
              <a:rPr lang="nl-NL" sz="1800" dirty="0" err="1" smtClean="0">
                <a:solidFill>
                  <a:schemeClr val="bg1">
                    <a:lumMod val="50000"/>
                  </a:schemeClr>
                </a:solidFill>
                <a:ea typeface="ＭＳ Ｐゴシック" charset="-128"/>
              </a:rPr>
              <a:t>sum</a:t>
            </a:r>
            <a:r>
              <a:rPr lang="nl-NL" sz="1800" dirty="0" smtClean="0">
                <a:solidFill>
                  <a:schemeClr val="bg1">
                    <a:lumMod val="50000"/>
                  </a:schemeClr>
                </a:solidFill>
                <a:ea typeface="ＭＳ Ｐゴシック" charset="-128"/>
              </a:rPr>
              <a:t>; </a:t>
            </a:r>
            <a:r>
              <a:rPr lang="nl-NL" sz="1800" dirty="0" err="1" smtClean="0">
                <a:solidFill>
                  <a:schemeClr val="bg1">
                    <a:lumMod val="50000"/>
                  </a:schemeClr>
                </a:solidFill>
                <a:ea typeface="ＭＳ Ｐゴシック" charset="-128"/>
              </a:rPr>
              <a:t>W</a:t>
            </a:r>
            <a:r>
              <a:rPr lang="nl-NL" sz="1800" baseline="-25000" dirty="0" err="1" smtClean="0">
                <a:solidFill>
                  <a:schemeClr val="bg1">
                    <a:lumMod val="50000"/>
                  </a:schemeClr>
                </a:solidFill>
                <a:ea typeface="ＭＳ Ｐゴシック" charset="-128"/>
              </a:rPr>
              <a:t>i</a:t>
            </a:r>
            <a:r>
              <a:rPr lang="nl-NL" sz="1800" dirty="0" smtClean="0">
                <a:solidFill>
                  <a:schemeClr val="bg1">
                    <a:lumMod val="50000"/>
                  </a:schemeClr>
                </a:solidFill>
                <a:ea typeface="ＭＳ Ｐゴシック" charset="-128"/>
              </a:rPr>
              <a:t>= 1/SE</a:t>
            </a:r>
            <a:r>
              <a:rPr lang="nl-NL" sz="1800" baseline="30000" dirty="0" smtClean="0">
                <a:solidFill>
                  <a:schemeClr val="bg1">
                    <a:lumMod val="50000"/>
                  </a:schemeClr>
                </a:solidFill>
                <a:ea typeface="ＭＳ Ｐゴシック" charset="-128"/>
              </a:rPr>
              <a:t>2</a:t>
            </a:r>
            <a:r>
              <a:rPr lang="nl-NL" sz="1800" dirty="0" smtClean="0">
                <a:solidFill>
                  <a:schemeClr val="bg1">
                    <a:lumMod val="50000"/>
                  </a:schemeClr>
                </a:solidFill>
                <a:ea typeface="ＭＳ Ｐゴシック" charset="-128"/>
              </a:rPr>
              <a:t>; k=</a:t>
            </a:r>
            <a:r>
              <a:rPr lang="nl-NL" sz="1800" dirty="0" err="1" smtClean="0">
                <a:solidFill>
                  <a:schemeClr val="bg1">
                    <a:lumMod val="50000"/>
                  </a:schemeClr>
                </a:solidFill>
                <a:ea typeface="ＭＳ Ｐゴシック" charset="-128"/>
              </a:rPr>
              <a:t>number</a:t>
            </a:r>
            <a:r>
              <a:rPr lang="nl-NL" sz="1800" dirty="0" smtClean="0">
                <a:solidFill>
                  <a:schemeClr val="bg1">
                    <a:lumMod val="50000"/>
                  </a:schemeClr>
                </a:solidFill>
                <a:ea typeface="ＭＳ Ｐゴシック" charset="-128"/>
              </a:rPr>
              <a:t> of studies</a:t>
            </a:r>
            <a:endParaRPr lang="nl-NL" sz="2200" dirty="0"/>
          </a:p>
        </p:txBody>
      </p:sp>
      <p:sp>
        <p:nvSpPr>
          <p:cNvPr id="9" name="Slide Number Placeholder 16"/>
          <p:cNvSpPr>
            <a:spLocks noGrp="1"/>
          </p:cNvSpPr>
          <p:nvPr>
            <p:ph type="sldNum" sz="quarter" idx="4"/>
          </p:nvPr>
        </p:nvSpPr>
        <p:spPr>
          <a:xfrm>
            <a:off x="522000" y="6414409"/>
            <a:ext cx="810000" cy="152400"/>
          </a:xfrm>
        </p:spPr>
        <p:txBody>
          <a:bodyPr/>
          <a:lstStyle/>
          <a:p>
            <a:r>
              <a:rPr lang="nl-NL" dirty="0" smtClean="0"/>
              <a:t>Page </a:t>
            </a:r>
            <a:fld id="{7FC9B413-936F-403B-BC98-20250EBFF374}" type="slidenum">
              <a:rPr lang="nl-NL" smtClean="0"/>
              <a:pPr/>
              <a:t>15</a:t>
            </a:fld>
            <a:endParaRPr lang="nl-NL" dirty="0"/>
          </a:p>
        </p:txBody>
      </p:sp>
      <p:grpSp>
        <p:nvGrpSpPr>
          <p:cNvPr id="28" name="Group 27"/>
          <p:cNvGrpSpPr/>
          <p:nvPr/>
        </p:nvGrpSpPr>
        <p:grpSpPr>
          <a:xfrm>
            <a:off x="2133898" y="1556792"/>
            <a:ext cx="3500524" cy="1080120"/>
            <a:chOff x="2133898" y="1556792"/>
            <a:chExt cx="3500524" cy="1080120"/>
          </a:xfrm>
        </p:grpSpPr>
        <p:sp>
          <p:nvSpPr>
            <p:cNvPr id="10" name="object 8"/>
            <p:cNvSpPr/>
            <p:nvPr/>
          </p:nvSpPr>
          <p:spPr>
            <a:xfrm>
              <a:off x="2133898" y="1954014"/>
              <a:ext cx="125307" cy="73742"/>
            </a:xfrm>
            <a:custGeom>
              <a:avLst/>
              <a:gdLst/>
              <a:ahLst/>
              <a:cxnLst/>
              <a:rect l="l" t="t" r="r" b="b"/>
              <a:pathLst>
                <a:path w="152400" h="152400">
                  <a:moveTo>
                    <a:pt x="0" y="152400"/>
                  </a:moveTo>
                  <a:lnTo>
                    <a:pt x="152400" y="152400"/>
                  </a:lnTo>
                  <a:lnTo>
                    <a:pt x="152400" y="0"/>
                  </a:lnTo>
                  <a:lnTo>
                    <a:pt x="0" y="0"/>
                  </a:lnTo>
                  <a:lnTo>
                    <a:pt x="0" y="152400"/>
                  </a:lnTo>
                  <a:close/>
                </a:path>
              </a:pathLst>
            </a:custGeom>
            <a:solidFill>
              <a:schemeClr val="tx1"/>
            </a:solidFill>
            <a:ln w="38100">
              <a:solidFill>
                <a:schemeClr val="tx1"/>
              </a:solidFill>
            </a:ln>
          </p:spPr>
          <p:txBody>
            <a:bodyPr wrap="square" lIns="0" tIns="0" rIns="0" bIns="0" rtlCol="0"/>
            <a:lstStyle/>
            <a:p>
              <a:endParaRPr/>
            </a:p>
          </p:txBody>
        </p:sp>
        <p:sp>
          <p:nvSpPr>
            <p:cNvPr id="14" name="object 17"/>
            <p:cNvSpPr/>
            <p:nvPr/>
          </p:nvSpPr>
          <p:spPr>
            <a:xfrm>
              <a:off x="5454816" y="1745078"/>
              <a:ext cx="179606" cy="99859"/>
            </a:xfrm>
            <a:custGeom>
              <a:avLst/>
              <a:gdLst/>
              <a:ahLst/>
              <a:cxnLst/>
              <a:rect l="l" t="t" r="r" b="b"/>
              <a:pathLst>
                <a:path w="218439" h="206375">
                  <a:moveTo>
                    <a:pt x="0" y="206375"/>
                  </a:moveTo>
                  <a:lnTo>
                    <a:pt x="218376" y="206375"/>
                  </a:lnTo>
                  <a:lnTo>
                    <a:pt x="218376" y="0"/>
                  </a:lnTo>
                  <a:lnTo>
                    <a:pt x="0" y="0"/>
                  </a:lnTo>
                  <a:lnTo>
                    <a:pt x="0" y="206375"/>
                  </a:lnTo>
                  <a:close/>
                </a:path>
              </a:pathLst>
            </a:custGeom>
            <a:solidFill>
              <a:schemeClr val="tx1"/>
            </a:solidFill>
            <a:ln w="38100">
              <a:solidFill>
                <a:schemeClr val="tx1"/>
              </a:solidFill>
            </a:ln>
          </p:spPr>
          <p:txBody>
            <a:bodyPr wrap="square" lIns="0" tIns="0" rIns="0" bIns="0" rtlCol="0"/>
            <a:lstStyle/>
            <a:p>
              <a:endParaRPr/>
            </a:p>
          </p:txBody>
        </p:sp>
        <p:sp>
          <p:nvSpPr>
            <p:cNvPr id="17" name="object 20"/>
            <p:cNvSpPr/>
            <p:nvPr/>
          </p:nvSpPr>
          <p:spPr>
            <a:xfrm>
              <a:off x="5028546" y="2162887"/>
              <a:ext cx="125307" cy="73742"/>
            </a:xfrm>
            <a:custGeom>
              <a:avLst/>
              <a:gdLst/>
              <a:ahLst/>
              <a:cxnLst/>
              <a:rect l="l" t="t" r="r" b="b"/>
              <a:pathLst>
                <a:path w="152400" h="152400">
                  <a:moveTo>
                    <a:pt x="0" y="152400"/>
                  </a:moveTo>
                  <a:lnTo>
                    <a:pt x="152400" y="152400"/>
                  </a:lnTo>
                  <a:lnTo>
                    <a:pt x="152400" y="0"/>
                  </a:lnTo>
                  <a:lnTo>
                    <a:pt x="0" y="0"/>
                  </a:lnTo>
                  <a:lnTo>
                    <a:pt x="0" y="152400"/>
                  </a:lnTo>
                  <a:close/>
                </a:path>
              </a:pathLst>
            </a:custGeom>
            <a:solidFill>
              <a:srgbClr val="FFFF00"/>
            </a:solidFill>
          </p:spPr>
          <p:txBody>
            <a:bodyPr wrap="square" lIns="0" tIns="0" rIns="0" bIns="0" rtlCol="0"/>
            <a:lstStyle/>
            <a:p>
              <a:endParaRPr/>
            </a:p>
          </p:txBody>
        </p:sp>
        <p:sp>
          <p:nvSpPr>
            <p:cNvPr id="18" name="object 21"/>
            <p:cNvSpPr/>
            <p:nvPr/>
          </p:nvSpPr>
          <p:spPr>
            <a:xfrm>
              <a:off x="5028546" y="2162887"/>
              <a:ext cx="125307" cy="73742"/>
            </a:xfrm>
            <a:custGeom>
              <a:avLst/>
              <a:gdLst/>
              <a:ahLst/>
              <a:cxnLst/>
              <a:rect l="l" t="t" r="r" b="b"/>
              <a:pathLst>
                <a:path w="152400" h="152400">
                  <a:moveTo>
                    <a:pt x="0" y="152400"/>
                  </a:moveTo>
                  <a:lnTo>
                    <a:pt x="152400" y="152400"/>
                  </a:lnTo>
                  <a:lnTo>
                    <a:pt x="152400" y="0"/>
                  </a:lnTo>
                  <a:lnTo>
                    <a:pt x="0" y="0"/>
                  </a:lnTo>
                  <a:lnTo>
                    <a:pt x="0" y="152400"/>
                  </a:lnTo>
                  <a:close/>
                </a:path>
              </a:pathLst>
            </a:custGeom>
            <a:solidFill>
              <a:schemeClr val="tx1"/>
            </a:solidFill>
            <a:ln w="38100">
              <a:solidFill>
                <a:schemeClr val="tx1"/>
              </a:solidFill>
            </a:ln>
          </p:spPr>
          <p:txBody>
            <a:bodyPr wrap="square" lIns="0" tIns="0" rIns="0" bIns="0" rtlCol="0"/>
            <a:lstStyle/>
            <a:p>
              <a:endParaRPr/>
            </a:p>
          </p:txBody>
        </p:sp>
        <p:sp>
          <p:nvSpPr>
            <p:cNvPr id="21" name="object 25"/>
            <p:cNvSpPr/>
            <p:nvPr/>
          </p:nvSpPr>
          <p:spPr>
            <a:xfrm>
              <a:off x="3318653" y="2337287"/>
              <a:ext cx="177518" cy="104468"/>
            </a:xfrm>
            <a:custGeom>
              <a:avLst/>
              <a:gdLst/>
              <a:ahLst/>
              <a:cxnLst/>
              <a:rect l="l" t="t" r="r" b="b"/>
              <a:pathLst>
                <a:path w="215900" h="215900">
                  <a:moveTo>
                    <a:pt x="0" y="215900"/>
                  </a:moveTo>
                  <a:lnTo>
                    <a:pt x="215900" y="215900"/>
                  </a:lnTo>
                  <a:lnTo>
                    <a:pt x="215900" y="0"/>
                  </a:lnTo>
                  <a:lnTo>
                    <a:pt x="0" y="0"/>
                  </a:lnTo>
                  <a:lnTo>
                    <a:pt x="0" y="215900"/>
                  </a:lnTo>
                  <a:close/>
                </a:path>
              </a:pathLst>
            </a:custGeom>
            <a:solidFill>
              <a:schemeClr val="tx1"/>
            </a:solidFill>
            <a:ln w="9525">
              <a:solidFill>
                <a:schemeClr val="tx1"/>
              </a:solidFill>
            </a:ln>
          </p:spPr>
          <p:txBody>
            <a:bodyPr wrap="square" lIns="0" tIns="0" rIns="0" bIns="0" rtlCol="0"/>
            <a:lstStyle/>
            <a:p>
              <a:endParaRPr/>
            </a:p>
          </p:txBody>
        </p:sp>
        <p:sp>
          <p:nvSpPr>
            <p:cNvPr id="22" name="object 3"/>
            <p:cNvSpPr/>
            <p:nvPr/>
          </p:nvSpPr>
          <p:spPr>
            <a:xfrm>
              <a:off x="4207159" y="1556792"/>
              <a:ext cx="37591" cy="1080120"/>
            </a:xfrm>
            <a:custGeom>
              <a:avLst/>
              <a:gdLst/>
              <a:ahLst/>
              <a:cxnLst/>
              <a:rect l="l" t="t" r="r" b="b"/>
              <a:pathLst>
                <a:path h="4114800">
                  <a:moveTo>
                    <a:pt x="0" y="0"/>
                  </a:moveTo>
                  <a:lnTo>
                    <a:pt x="0" y="4114800"/>
                  </a:lnTo>
                </a:path>
              </a:pathLst>
            </a:custGeom>
            <a:ln w="38100">
              <a:solidFill>
                <a:srgbClr val="0070C0"/>
              </a:solidFill>
              <a:prstDash val="dash"/>
            </a:ln>
          </p:spPr>
          <p:txBody>
            <a:bodyPr wrap="square" lIns="0" tIns="0" rIns="0" bIns="0" rtlCol="0"/>
            <a:lstStyle/>
            <a:p>
              <a:endParaRPr/>
            </a:p>
          </p:txBody>
        </p:sp>
        <p:cxnSp>
          <p:nvCxnSpPr>
            <p:cNvPr id="23" name="Straight Connector 22"/>
            <p:cNvCxnSpPr/>
            <p:nvPr/>
          </p:nvCxnSpPr>
          <p:spPr>
            <a:xfrm>
              <a:off x="2194136" y="1870375"/>
              <a:ext cx="2013024" cy="0"/>
            </a:xfrm>
            <a:prstGeom prst="line">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37474" y="2288486"/>
              <a:ext cx="769686" cy="0"/>
            </a:xfrm>
            <a:prstGeom prst="line">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07159" y="1696162"/>
              <a:ext cx="1302545" cy="0"/>
            </a:xfrm>
            <a:prstGeom prst="line">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07159" y="2114273"/>
              <a:ext cx="888099" cy="0"/>
            </a:xfrm>
            <a:prstGeom prst="line">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2000" y="836712"/>
            <a:ext cx="8100000" cy="533400"/>
          </a:xfrm>
        </p:spPr>
        <p:txBody>
          <a:bodyPr/>
          <a:lstStyle/>
          <a:p>
            <a:r>
              <a:rPr lang="nl-NL" sz="3600" dirty="0" err="1" smtClean="0"/>
              <a:t>Other</a:t>
            </a:r>
            <a:r>
              <a:rPr lang="nl-NL" sz="3600" dirty="0" smtClean="0"/>
              <a:t> </a:t>
            </a:r>
            <a:r>
              <a:rPr lang="nl-NL" sz="3600" dirty="0" err="1" smtClean="0"/>
              <a:t>measures</a:t>
            </a:r>
            <a:r>
              <a:rPr lang="nl-NL" sz="3600" dirty="0" smtClean="0"/>
              <a:t> for </a:t>
            </a:r>
            <a:r>
              <a:rPr lang="nl-NL" sz="3600" dirty="0" err="1" smtClean="0"/>
              <a:t>heterogeneity</a:t>
            </a:r>
            <a:r>
              <a:rPr lang="nl-NL" sz="3600" dirty="0" smtClean="0"/>
              <a:t> : I</a:t>
            </a:r>
            <a:r>
              <a:rPr lang="nl-NL" sz="3600" baseline="30000" dirty="0" smtClean="0"/>
              <a:t>2</a:t>
            </a:r>
            <a:endParaRPr lang="nl-NL" sz="3600" baseline="30000" dirty="0"/>
          </a:p>
        </p:txBody>
      </p:sp>
      <p:sp>
        <p:nvSpPr>
          <p:cNvPr id="8" name="Content Placeholder 7"/>
          <p:cNvSpPr>
            <a:spLocks noGrp="1"/>
          </p:cNvSpPr>
          <p:nvPr>
            <p:ph idx="1"/>
          </p:nvPr>
        </p:nvSpPr>
        <p:spPr>
          <a:xfrm>
            <a:off x="504448" y="2934224"/>
            <a:ext cx="8100000" cy="2078952"/>
          </a:xfrm>
        </p:spPr>
        <p:txBody>
          <a:bodyPr/>
          <a:lstStyle/>
          <a:p>
            <a:pPr>
              <a:lnSpc>
                <a:spcPct val="110000"/>
              </a:lnSpc>
              <a:buClr>
                <a:schemeClr val="accent3"/>
              </a:buClr>
              <a:tabLst>
                <a:tab pos="363538" algn="l"/>
              </a:tabLst>
              <a:defRPr/>
            </a:pPr>
            <a:r>
              <a:rPr lang="en-US" sz="2200" dirty="0" smtClean="0">
                <a:ea typeface="ＭＳ Ｐゴシック" charset="-128"/>
              </a:rPr>
              <a:t>I</a:t>
            </a:r>
            <a:r>
              <a:rPr lang="en-US" sz="2200" baseline="30000" dirty="0" smtClean="0">
                <a:ea typeface="ＭＳ Ｐゴシック" charset="-128"/>
              </a:rPr>
              <a:t>2 </a:t>
            </a:r>
            <a:r>
              <a:rPr lang="en-US" sz="2200" dirty="0" smtClean="0">
                <a:ea typeface="ＭＳ Ｐゴシック" charset="-128"/>
              </a:rPr>
              <a:t> :  proportion (%) of total variance explained by between-study heterogeneity</a:t>
            </a:r>
          </a:p>
          <a:p>
            <a:pPr lvl="1">
              <a:lnSpc>
                <a:spcPct val="110000"/>
              </a:lnSpc>
              <a:buClr>
                <a:schemeClr val="accent3"/>
              </a:buClr>
              <a:tabLst>
                <a:tab pos="363538" algn="l"/>
              </a:tabLst>
              <a:defRPr/>
            </a:pPr>
            <a:r>
              <a:rPr lang="en-US" sz="2200" dirty="0" smtClean="0">
                <a:ea typeface="ＭＳ Ｐゴシック" charset="-128"/>
              </a:rPr>
              <a:t>i.e. variability, not caused by chance but by clinical and/or statistical causes</a:t>
            </a:r>
          </a:p>
          <a:p>
            <a:pPr lvl="1">
              <a:lnSpc>
                <a:spcPct val="110000"/>
              </a:lnSpc>
              <a:buClr>
                <a:schemeClr val="accent3"/>
              </a:buClr>
              <a:tabLst>
                <a:tab pos="363538" algn="l"/>
              </a:tabLst>
              <a:defRPr/>
            </a:pPr>
            <a:r>
              <a:rPr lang="el-GR" sz="2200" dirty="0" smtClean="0">
                <a:latin typeface="Times New Roman" pitchFamily="18" charset="0"/>
                <a:ea typeface="ＭＳ Ｐゴシック" charset="-128"/>
                <a:cs typeface="Times New Roman" pitchFamily="18" charset="0"/>
              </a:rPr>
              <a:t>σ</a:t>
            </a:r>
            <a:r>
              <a:rPr lang="en-US" sz="2200" baseline="30000" dirty="0" smtClean="0">
                <a:ea typeface="ＭＳ Ｐゴシック" charset="-128"/>
              </a:rPr>
              <a:t>2</a:t>
            </a:r>
            <a:r>
              <a:rPr lang="en-US" sz="2200" dirty="0" smtClean="0">
                <a:ea typeface="ＭＳ Ｐゴシック" charset="-128"/>
              </a:rPr>
              <a:t>:   within study variance (Standard Error SE</a:t>
            </a:r>
            <a:r>
              <a:rPr lang="en-US" sz="2200" baseline="30000" dirty="0" smtClean="0">
                <a:ea typeface="ＭＳ Ｐゴシック" charset="-128"/>
              </a:rPr>
              <a:t>2</a:t>
            </a:r>
            <a:r>
              <a:rPr lang="en-US" sz="2200" dirty="0" smtClean="0">
                <a:ea typeface="ＭＳ Ｐゴシック" charset="-128"/>
              </a:rPr>
              <a:t> of “typical“  study)</a:t>
            </a:r>
          </a:p>
          <a:p>
            <a:pPr>
              <a:lnSpc>
                <a:spcPct val="110000"/>
              </a:lnSpc>
              <a:buClr>
                <a:schemeClr val="accent3"/>
              </a:buClr>
              <a:tabLst>
                <a:tab pos="363538" algn="l"/>
              </a:tabLst>
              <a:defRPr/>
            </a:pPr>
            <a:endParaRPr lang="en-US" dirty="0" smtClean="0">
              <a:ea typeface="ＭＳ Ｐゴシック" charset="-128"/>
            </a:endParaRPr>
          </a:p>
          <a:p>
            <a:pPr>
              <a:lnSpc>
                <a:spcPct val="110000"/>
              </a:lnSpc>
              <a:buClr>
                <a:schemeClr val="accent3"/>
              </a:buClr>
              <a:tabLst>
                <a:tab pos="363538" algn="l"/>
              </a:tabLst>
              <a:defRPr/>
            </a:pPr>
            <a:r>
              <a:rPr lang="en-US" sz="2200" dirty="0" smtClean="0">
                <a:ea typeface="ＭＳ Ｐゴシック" charset="-128"/>
              </a:rPr>
              <a:t>Range I</a:t>
            </a:r>
            <a:r>
              <a:rPr lang="en-US" sz="2200" baseline="30000" dirty="0" smtClean="0">
                <a:ea typeface="ＭＳ Ｐゴシック" charset="-128"/>
              </a:rPr>
              <a:t>2 </a:t>
            </a:r>
            <a:r>
              <a:rPr lang="en-US" sz="2200" dirty="0" smtClean="0">
                <a:ea typeface="ＭＳ Ｐゴシック" charset="-128"/>
              </a:rPr>
              <a:t>: 0 – 100%</a:t>
            </a:r>
          </a:p>
          <a:p>
            <a:pPr lvl="1">
              <a:lnSpc>
                <a:spcPct val="110000"/>
              </a:lnSpc>
              <a:buClr>
                <a:schemeClr val="accent3"/>
              </a:buClr>
              <a:tabLst>
                <a:tab pos="363538" algn="l"/>
              </a:tabLst>
              <a:defRPr/>
            </a:pPr>
            <a:r>
              <a:rPr lang="en-US" sz="2200" dirty="0" smtClean="0">
                <a:ea typeface="ＭＳ Ｐゴシック" charset="-128"/>
              </a:rPr>
              <a:t>0: 	no between study heterogeneity</a:t>
            </a:r>
          </a:p>
          <a:p>
            <a:pPr lvl="1">
              <a:lnSpc>
                <a:spcPct val="110000"/>
              </a:lnSpc>
              <a:buClr>
                <a:schemeClr val="accent3"/>
              </a:buClr>
              <a:tabLst>
                <a:tab pos="363538" algn="l"/>
              </a:tabLst>
              <a:defRPr/>
            </a:pPr>
            <a:r>
              <a:rPr lang="en-US" sz="2200" dirty="0" smtClean="0">
                <a:ea typeface="ＭＳ Ｐゴシック" charset="-128"/>
              </a:rPr>
              <a:t>100%:	very high level of between study heterogeneity</a:t>
            </a:r>
            <a:endParaRPr lang="nl-NL" sz="2200" dirty="0"/>
          </a:p>
        </p:txBody>
      </p:sp>
      <p:sp>
        <p:nvSpPr>
          <p:cNvPr id="9" name="Slide Number Placeholder 16"/>
          <p:cNvSpPr>
            <a:spLocks noGrp="1"/>
          </p:cNvSpPr>
          <p:nvPr>
            <p:ph type="sldNum" sz="quarter" idx="4"/>
          </p:nvPr>
        </p:nvSpPr>
        <p:spPr>
          <a:xfrm>
            <a:off x="522000" y="6414409"/>
            <a:ext cx="810000" cy="152400"/>
          </a:xfrm>
        </p:spPr>
        <p:txBody>
          <a:bodyPr/>
          <a:lstStyle/>
          <a:p>
            <a:r>
              <a:rPr lang="nl-NL" dirty="0" smtClean="0"/>
              <a:t>Page </a:t>
            </a:r>
            <a:fld id="{7FC9B413-936F-403B-BC98-20250EBFF374}" type="slidenum">
              <a:rPr lang="nl-NL" smtClean="0"/>
              <a:pPr/>
              <a:t>16</a:t>
            </a:fld>
            <a:endParaRPr lang="nl-NL" dirty="0"/>
          </a:p>
        </p:txBody>
      </p:sp>
      <p:pic>
        <p:nvPicPr>
          <p:cNvPr id="7" name="Picture 2"/>
          <p:cNvPicPr>
            <a:picLocks noChangeAspect="1" noChangeArrowheads="1"/>
          </p:cNvPicPr>
          <p:nvPr/>
        </p:nvPicPr>
        <p:blipFill>
          <a:blip r:embed="rId2" cstate="print"/>
          <a:srcRect/>
          <a:stretch>
            <a:fillRect/>
          </a:stretch>
        </p:blipFill>
        <p:spPr bwMode="auto">
          <a:xfrm>
            <a:off x="604217" y="1484784"/>
            <a:ext cx="7496175" cy="123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36712"/>
            <a:ext cx="8100000" cy="533400"/>
          </a:xfrm>
        </p:spPr>
        <p:txBody>
          <a:bodyPr/>
          <a:lstStyle/>
          <a:p>
            <a:r>
              <a:rPr lang="nl-NL" sz="3600" dirty="0" err="1" smtClean="0"/>
              <a:t>Rule</a:t>
            </a:r>
            <a:r>
              <a:rPr lang="nl-NL" sz="3600" dirty="0" smtClean="0"/>
              <a:t> of </a:t>
            </a:r>
            <a:r>
              <a:rPr lang="nl-NL" sz="3600" dirty="0" err="1" smtClean="0"/>
              <a:t>thumb</a:t>
            </a:r>
            <a:r>
              <a:rPr lang="nl-NL" sz="3600" dirty="0" smtClean="0"/>
              <a:t> for </a:t>
            </a:r>
            <a:r>
              <a:rPr lang="nl-NL" sz="3600" dirty="0" err="1" smtClean="0"/>
              <a:t>size</a:t>
            </a:r>
            <a:r>
              <a:rPr lang="nl-NL" sz="3600" dirty="0" smtClean="0"/>
              <a:t> of  </a:t>
            </a:r>
            <a:r>
              <a:rPr lang="nl-NL" sz="3600" i="1" dirty="0" smtClean="0"/>
              <a:t>I</a:t>
            </a:r>
            <a:r>
              <a:rPr lang="nl-NL" sz="3600" i="1" baseline="30000" dirty="0" smtClean="0"/>
              <a:t>2</a:t>
            </a:r>
            <a:endParaRPr lang="nl-NL" sz="3600" i="1" baseline="30000" dirty="0"/>
          </a:p>
        </p:txBody>
      </p:sp>
      <p:sp>
        <p:nvSpPr>
          <p:cNvPr id="3" name="Content Placeholder 2"/>
          <p:cNvSpPr>
            <a:spLocks noGrp="1"/>
          </p:cNvSpPr>
          <p:nvPr>
            <p:ph idx="1"/>
          </p:nvPr>
        </p:nvSpPr>
        <p:spPr/>
        <p:txBody>
          <a:bodyPr/>
          <a:lstStyle/>
          <a:p>
            <a:pPr>
              <a:lnSpc>
                <a:spcPct val="110000"/>
              </a:lnSpc>
            </a:pPr>
            <a:r>
              <a:rPr lang="en-US" sz="2200" dirty="0" smtClean="0"/>
              <a:t>As a </a:t>
            </a:r>
            <a:r>
              <a:rPr lang="en-US" sz="2200" b="1" dirty="0" smtClean="0"/>
              <a:t>rough guide</a:t>
            </a:r>
            <a:r>
              <a:rPr lang="en-US" sz="2200" dirty="0" smtClean="0"/>
              <a:t>, the I</a:t>
            </a:r>
            <a:r>
              <a:rPr lang="en-US" sz="2200" baseline="30000" dirty="0" smtClean="0"/>
              <a:t>2</a:t>
            </a:r>
            <a:r>
              <a:rPr lang="en-US" sz="2200" dirty="0" smtClean="0"/>
              <a:t> statistic can be interpreted as follows:</a:t>
            </a:r>
          </a:p>
          <a:p>
            <a:pPr lvl="1">
              <a:lnSpc>
                <a:spcPct val="110000"/>
              </a:lnSpc>
            </a:pPr>
            <a:r>
              <a:rPr lang="en-US" sz="2200" dirty="0" smtClean="0"/>
              <a:t> 0% to 40%: might not be important;</a:t>
            </a:r>
          </a:p>
          <a:p>
            <a:pPr lvl="1">
              <a:lnSpc>
                <a:spcPct val="110000"/>
              </a:lnSpc>
            </a:pPr>
            <a:r>
              <a:rPr lang="en-US" sz="2200" dirty="0" smtClean="0"/>
              <a:t> 30% to 60%: moderate heterogeneity*</a:t>
            </a:r>
          </a:p>
          <a:p>
            <a:pPr lvl="1">
              <a:lnSpc>
                <a:spcPct val="110000"/>
              </a:lnSpc>
            </a:pPr>
            <a:r>
              <a:rPr lang="en-US" sz="2200" dirty="0" smtClean="0"/>
              <a:t> 50% to 90%: substantial heterogeneity*</a:t>
            </a:r>
          </a:p>
          <a:p>
            <a:pPr lvl="1">
              <a:lnSpc>
                <a:spcPct val="110000"/>
              </a:lnSpc>
            </a:pPr>
            <a:r>
              <a:rPr lang="en-US" sz="2200" dirty="0" smtClean="0"/>
              <a:t> 75% to 100%: considerable heterogeneity*.</a:t>
            </a:r>
          </a:p>
          <a:p>
            <a:pPr>
              <a:lnSpc>
                <a:spcPct val="110000"/>
              </a:lnSpc>
            </a:pPr>
            <a:endParaRPr lang="en-US" sz="2200" dirty="0" smtClean="0"/>
          </a:p>
          <a:p>
            <a:pPr>
              <a:lnSpc>
                <a:spcPct val="110000"/>
              </a:lnSpc>
            </a:pPr>
            <a:r>
              <a:rPr lang="en-US" sz="2200" b="1" dirty="0" smtClean="0"/>
              <a:t>Beware</a:t>
            </a:r>
            <a:r>
              <a:rPr lang="en-US" sz="2200" dirty="0" smtClean="0"/>
              <a:t>: </a:t>
            </a:r>
          </a:p>
          <a:p>
            <a:pPr lvl="1">
              <a:lnSpc>
                <a:spcPct val="110000"/>
              </a:lnSpc>
            </a:pPr>
            <a:r>
              <a:rPr lang="en-US" sz="2200" dirty="0" smtClean="0"/>
              <a:t>size and direction of effects</a:t>
            </a:r>
          </a:p>
          <a:p>
            <a:pPr lvl="1">
              <a:lnSpc>
                <a:spcPct val="110000"/>
              </a:lnSpc>
            </a:pPr>
            <a:r>
              <a:rPr lang="en-US" sz="2200" dirty="0" smtClean="0">
                <a:ea typeface="ＭＳ Ｐゴシック" charset="-128"/>
              </a:rPr>
              <a:t>Sufficient number of studies needed for reliable estimate </a:t>
            </a:r>
            <a:endParaRPr lang="nl-NL" sz="2200" dirty="0" smtClean="0"/>
          </a:p>
          <a:p>
            <a:pPr>
              <a:lnSpc>
                <a:spcPct val="110000"/>
              </a:lnSpc>
            </a:pPr>
            <a:endParaRPr lang="nl-NL" sz="2200" dirty="0" smtClean="0"/>
          </a:p>
          <a:p>
            <a:pPr>
              <a:lnSpc>
                <a:spcPct val="110000"/>
              </a:lnSpc>
            </a:pPr>
            <a:r>
              <a:rPr lang="en-US" sz="2200" dirty="0" smtClean="0"/>
              <a:t>Rule of thumb from Cochrane Handbook, open to debate</a:t>
            </a:r>
          </a:p>
          <a:p>
            <a:pPr>
              <a:lnSpc>
                <a:spcPct val="110000"/>
              </a:lnSpc>
            </a:pPr>
            <a:endParaRPr lang="nl-NL" sz="2200" dirty="0"/>
          </a:p>
        </p:txBody>
      </p:sp>
      <p:sp>
        <p:nvSpPr>
          <p:cNvPr id="5"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17</a:t>
            </a:fld>
            <a:endParaRPr lang="nl-N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249560" y="1467639"/>
            <a:ext cx="9574088" cy="3185497"/>
          </a:xfrm>
          <a:prstGeom prst="rect">
            <a:avLst/>
          </a:prstGeom>
          <a:noFill/>
          <a:ln w="9525">
            <a:noFill/>
            <a:miter lim="800000"/>
            <a:headEnd/>
            <a:tailEnd/>
          </a:ln>
        </p:spPr>
      </p:pic>
      <p:sp>
        <p:nvSpPr>
          <p:cNvPr id="3" name="Content Placeholder 2"/>
          <p:cNvSpPr>
            <a:spLocks noGrp="1"/>
          </p:cNvSpPr>
          <p:nvPr>
            <p:ph idx="1"/>
          </p:nvPr>
        </p:nvSpPr>
        <p:spPr>
          <a:xfrm>
            <a:off x="522000" y="4437112"/>
            <a:ext cx="8100000" cy="1214856"/>
          </a:xfrm>
        </p:spPr>
        <p:txBody>
          <a:bodyPr/>
          <a:lstStyle/>
          <a:p>
            <a:pPr>
              <a:lnSpc>
                <a:spcPct val="110000"/>
              </a:lnSpc>
            </a:pPr>
            <a:r>
              <a:rPr lang="en-US" dirty="0" smtClean="0"/>
              <a:t>I</a:t>
            </a:r>
            <a:r>
              <a:rPr lang="en-US" baseline="30000" dirty="0" smtClean="0"/>
              <a:t>2</a:t>
            </a:r>
            <a:r>
              <a:rPr lang="en-US" dirty="0" smtClean="0"/>
              <a:t>   = 63.3%</a:t>
            </a:r>
          </a:p>
          <a:p>
            <a:pPr>
              <a:lnSpc>
                <a:spcPct val="110000"/>
              </a:lnSpc>
            </a:pPr>
            <a:r>
              <a:rPr lang="el-GR" dirty="0" smtClean="0"/>
              <a:t>τ</a:t>
            </a:r>
            <a:r>
              <a:rPr lang="nl-NL" baseline="30000" dirty="0" smtClean="0"/>
              <a:t>2 </a:t>
            </a:r>
            <a:r>
              <a:rPr lang="nl-NL" dirty="0" smtClean="0"/>
              <a:t>  = 3.08  kg</a:t>
            </a:r>
            <a:r>
              <a:rPr lang="nl-NL" baseline="30000" dirty="0" smtClean="0"/>
              <a:t>2</a:t>
            </a:r>
          </a:p>
          <a:p>
            <a:pPr>
              <a:lnSpc>
                <a:spcPct val="110000"/>
              </a:lnSpc>
            </a:pPr>
            <a:r>
              <a:rPr lang="el-GR" dirty="0" smtClean="0"/>
              <a:t>τ</a:t>
            </a:r>
            <a:r>
              <a:rPr lang="nl-NL" baseline="30000" dirty="0" smtClean="0"/>
              <a:t> </a:t>
            </a:r>
            <a:r>
              <a:rPr lang="nl-NL" dirty="0" smtClean="0"/>
              <a:t>   =  √3.08  = 1.75 kg</a:t>
            </a:r>
          </a:p>
          <a:p>
            <a:pPr>
              <a:lnSpc>
                <a:spcPct val="110000"/>
              </a:lnSpc>
            </a:pPr>
            <a:endParaRPr lang="nl-NL" sz="1100" dirty="0" smtClean="0"/>
          </a:p>
          <a:p>
            <a:pPr>
              <a:lnSpc>
                <a:spcPct val="110000"/>
              </a:lnSpc>
            </a:pPr>
            <a:r>
              <a:rPr lang="el-GR" dirty="0" smtClean="0"/>
              <a:t>τ</a:t>
            </a:r>
            <a:r>
              <a:rPr lang="nl-NL" baseline="30000" dirty="0" smtClean="0"/>
              <a:t> </a:t>
            </a:r>
            <a:r>
              <a:rPr lang="nl-NL" dirty="0" smtClean="0"/>
              <a:t> </a:t>
            </a:r>
            <a:r>
              <a:rPr lang="nl-NL" dirty="0" err="1" smtClean="0"/>
              <a:t>plays</a:t>
            </a:r>
            <a:r>
              <a:rPr lang="nl-NL" dirty="0" smtClean="0"/>
              <a:t> a </a:t>
            </a:r>
            <a:r>
              <a:rPr lang="nl-NL" dirty="0" err="1" smtClean="0"/>
              <a:t>role</a:t>
            </a:r>
            <a:r>
              <a:rPr lang="nl-NL" dirty="0" smtClean="0"/>
              <a:t> in the </a:t>
            </a:r>
            <a:r>
              <a:rPr lang="nl-NL" dirty="0" err="1" smtClean="0"/>
              <a:t>calculation</a:t>
            </a:r>
            <a:r>
              <a:rPr lang="nl-NL" dirty="0" smtClean="0"/>
              <a:t> of the </a:t>
            </a:r>
            <a:r>
              <a:rPr lang="nl-NL" dirty="0" err="1" smtClean="0"/>
              <a:t>prediction</a:t>
            </a:r>
            <a:r>
              <a:rPr lang="nl-NL" dirty="0" smtClean="0"/>
              <a:t> interval, i.e. the range of the </a:t>
            </a:r>
            <a:r>
              <a:rPr lang="nl-NL" dirty="0" err="1" smtClean="0"/>
              <a:t>true</a:t>
            </a:r>
            <a:r>
              <a:rPr lang="nl-NL" dirty="0" smtClean="0"/>
              <a:t>  </a:t>
            </a:r>
            <a:r>
              <a:rPr lang="nl-NL" dirty="0" err="1" smtClean="0"/>
              <a:t>differences</a:t>
            </a:r>
            <a:r>
              <a:rPr lang="nl-NL" dirty="0" smtClean="0"/>
              <a:t> </a:t>
            </a:r>
            <a:r>
              <a:rPr lang="nl-NL" dirty="0" err="1" smtClean="0"/>
              <a:t>between</a:t>
            </a:r>
            <a:r>
              <a:rPr lang="nl-NL" dirty="0" smtClean="0"/>
              <a:t> L-C and L-F diets</a:t>
            </a:r>
          </a:p>
          <a:p>
            <a:pPr>
              <a:lnSpc>
                <a:spcPct val="110000"/>
              </a:lnSpc>
            </a:pPr>
            <a:endParaRPr lang="nl-NL" dirty="0" smtClean="0"/>
          </a:p>
          <a:p>
            <a:pPr>
              <a:lnSpc>
                <a:spcPct val="110000"/>
              </a:lnSpc>
            </a:pPr>
            <a:endParaRPr lang="nl-NL" dirty="0"/>
          </a:p>
        </p:txBody>
      </p:sp>
      <p:sp>
        <p:nvSpPr>
          <p:cNvPr id="5" name="Title 4"/>
          <p:cNvSpPr>
            <a:spLocks noGrp="1"/>
          </p:cNvSpPr>
          <p:nvPr>
            <p:ph type="title"/>
          </p:nvPr>
        </p:nvSpPr>
        <p:spPr>
          <a:xfrm>
            <a:off x="522000" y="908720"/>
            <a:ext cx="8100000" cy="533400"/>
          </a:xfrm>
        </p:spPr>
        <p:txBody>
          <a:bodyPr/>
          <a:lstStyle/>
          <a:p>
            <a:r>
              <a:rPr lang="en-US" sz="3600" dirty="0" smtClean="0"/>
              <a:t>Effects of Low-Carbohydrate vs. </a:t>
            </a:r>
            <a:br>
              <a:rPr lang="en-US" sz="3600" dirty="0" smtClean="0"/>
            </a:br>
            <a:r>
              <a:rPr lang="en-US" sz="3600" dirty="0" smtClean="0"/>
              <a:t>	Low-Fat Diets on Weight Loss (kg)</a:t>
            </a:r>
            <a:endParaRPr lang="nl-NL" sz="3600" dirty="0"/>
          </a:p>
        </p:txBody>
      </p:sp>
      <p:pic>
        <p:nvPicPr>
          <p:cNvPr id="2050" name="Picture 2"/>
          <p:cNvPicPr>
            <a:picLocks noChangeAspect="1" noChangeArrowheads="1"/>
          </p:cNvPicPr>
          <p:nvPr/>
        </p:nvPicPr>
        <p:blipFill>
          <a:blip r:embed="rId4" cstate="print"/>
          <a:srcRect/>
          <a:stretch>
            <a:fillRect/>
          </a:stretch>
        </p:blipFill>
        <p:spPr bwMode="auto">
          <a:xfrm>
            <a:off x="4211960" y="4437112"/>
            <a:ext cx="2304256" cy="857250"/>
          </a:xfrm>
          <a:prstGeom prst="rect">
            <a:avLst/>
          </a:prstGeom>
          <a:noFill/>
          <a:ln w="9525">
            <a:noFill/>
            <a:miter lim="800000"/>
            <a:headEnd/>
            <a:tailEnd/>
          </a:ln>
        </p:spPr>
      </p:pic>
      <p:sp>
        <p:nvSpPr>
          <p:cNvPr id="9" name="Slide Number Placeholder 16"/>
          <p:cNvSpPr>
            <a:spLocks noGrp="1"/>
          </p:cNvSpPr>
          <p:nvPr>
            <p:ph type="sldNum" sz="quarter" idx="4"/>
          </p:nvPr>
        </p:nvSpPr>
        <p:spPr>
          <a:xfrm>
            <a:off x="522000" y="6414409"/>
            <a:ext cx="810000" cy="152400"/>
          </a:xfrm>
        </p:spPr>
        <p:txBody>
          <a:bodyPr/>
          <a:lstStyle/>
          <a:p>
            <a:r>
              <a:rPr lang="nl-NL" dirty="0" smtClean="0"/>
              <a:t>Page </a:t>
            </a:r>
            <a:fld id="{7FC9B413-936F-403B-BC98-20250EBFF374}" type="slidenum">
              <a:rPr lang="nl-NL" smtClean="0"/>
              <a:pPr/>
              <a:t>18</a:t>
            </a:fld>
            <a:endParaRPr lang="nl-NL" dirty="0"/>
          </a:p>
        </p:txBody>
      </p:sp>
      <p:cxnSp>
        <p:nvCxnSpPr>
          <p:cNvPr id="12" name="Straight Connector 11"/>
          <p:cNvCxnSpPr/>
          <p:nvPr/>
        </p:nvCxnSpPr>
        <p:spPr>
          <a:xfrm>
            <a:off x="4427984" y="3933056"/>
            <a:ext cx="13681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4008" y="5078338"/>
            <a:ext cx="13681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ox(i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ox(in)">
                                      <p:cBhvr>
                                        <p:cTn id="25" dur="500"/>
                                        <p:tgtEl>
                                          <p:spTgt spid="3">
                                            <p:txEl>
                                              <p:pRg st="4" end="4"/>
                                            </p:txEl>
                                          </p:spTgt>
                                        </p:tgtEl>
                                      </p:cBhvr>
                                    </p:animEffect>
                                  </p:childTnLst>
                                </p:cTn>
                              </p:par>
                            </p:childTnLst>
                          </p:cTn>
                        </p:par>
                        <p:par>
                          <p:cTn id="26" fill="hold">
                            <p:stCondLst>
                              <p:cond delay="500"/>
                            </p:stCondLst>
                            <p:childTnLst>
                              <p:par>
                                <p:cTn id="27" presetID="4" presetClass="entr" presetSubtype="1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par>
                                <p:cTn id="30" presetID="4" presetClass="entr" presetSubtype="16"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deal with heterogeneity?</a:t>
            </a:r>
            <a:endParaRPr lang="en-GB" dirty="0"/>
          </a:p>
        </p:txBody>
      </p:sp>
      <p:pic>
        <p:nvPicPr>
          <p:cNvPr id="5" name="Picture 4" descr="keep calm we love heterogeneity.png"/>
          <p:cNvPicPr>
            <a:picLocks noChangeAspect="1"/>
          </p:cNvPicPr>
          <p:nvPr/>
        </p:nvPicPr>
        <p:blipFill>
          <a:blip r:embed="rId2" cstate="print"/>
          <a:stretch>
            <a:fillRect/>
          </a:stretch>
        </p:blipFill>
        <p:spPr>
          <a:xfrm>
            <a:off x="6070261" y="1988840"/>
            <a:ext cx="2534187" cy="3600400"/>
          </a:xfrm>
          <a:prstGeom prst="rect">
            <a:avLst/>
          </a:prstGeom>
        </p:spPr>
      </p:pic>
      <p:sp>
        <p:nvSpPr>
          <p:cNvPr id="6" name="Content Placeholder 2"/>
          <p:cNvSpPr txBox="1">
            <a:spLocks/>
          </p:cNvSpPr>
          <p:nvPr/>
        </p:nvSpPr>
        <p:spPr>
          <a:xfrm>
            <a:off x="611560" y="1700808"/>
            <a:ext cx="5400600" cy="4392488"/>
          </a:xfrm>
          <a:prstGeom prst="rect">
            <a:avLst/>
          </a:prstGeom>
        </p:spPr>
        <p:txBody>
          <a:bodyPr/>
          <a:lstStyle/>
          <a:p>
            <a:pPr marL="457200" indent="-457200" fontAlgn="base">
              <a:lnSpc>
                <a:spcPct val="150000"/>
              </a:lnSpc>
              <a:spcBef>
                <a:spcPct val="0"/>
              </a:spcBef>
              <a:spcAft>
                <a:spcPct val="0"/>
              </a:spcAft>
              <a:buClr>
                <a:schemeClr val="tx2"/>
              </a:buClr>
              <a:buFont typeface="+mj-lt"/>
              <a:buAutoNum type="arabicPeriod"/>
            </a:pPr>
            <a:r>
              <a:rPr lang="en-US" sz="2400" dirty="0" smtClean="0">
                <a:ea typeface="ＭＳ Ｐゴシック" pitchFamily="34" charset="-128"/>
                <a:cs typeface="Arial" charset="0"/>
              </a:rPr>
              <a:t>Do not pool the data</a:t>
            </a:r>
          </a:p>
          <a:p>
            <a:pPr marL="779463" lvl="1" indent="-322263" fontAlgn="base">
              <a:lnSpc>
                <a:spcPct val="150000"/>
              </a:lnSpc>
              <a:spcBef>
                <a:spcPct val="0"/>
              </a:spcBef>
              <a:spcAft>
                <a:spcPct val="0"/>
              </a:spcAft>
              <a:buClr>
                <a:schemeClr val="tx2"/>
              </a:buClr>
              <a:buFont typeface="Courier New" pitchFamily="49" charset="0"/>
              <a:buChar char="o"/>
            </a:pPr>
            <a:r>
              <a:rPr lang="en-US" sz="2400" dirty="0" smtClean="0">
                <a:ea typeface="ＭＳ Ｐゴシック" pitchFamily="34" charset="-128"/>
                <a:cs typeface="Arial" charset="0"/>
              </a:rPr>
              <a:t>SRs do not need to contain an MA</a:t>
            </a:r>
          </a:p>
          <a:p>
            <a:pPr marL="457200" indent="-457200" fontAlgn="base">
              <a:lnSpc>
                <a:spcPct val="150000"/>
              </a:lnSpc>
              <a:spcBef>
                <a:spcPct val="0"/>
              </a:spcBef>
              <a:spcAft>
                <a:spcPct val="0"/>
              </a:spcAft>
              <a:buClr>
                <a:schemeClr val="tx2"/>
              </a:buClr>
              <a:buFont typeface="+mj-lt"/>
              <a:buAutoNum type="arabicPeriod"/>
            </a:pPr>
            <a:r>
              <a:rPr lang="en-US" sz="2400" dirty="0" smtClean="0">
                <a:ea typeface="ＭＳ Ｐゴシック" pitchFamily="34" charset="-128"/>
                <a:cs typeface="Arial" charset="0"/>
              </a:rPr>
              <a:t>Account for it</a:t>
            </a:r>
          </a:p>
          <a:p>
            <a:pPr marL="779463" lvl="1" indent="-322263" fontAlgn="base">
              <a:spcBef>
                <a:spcPct val="0"/>
              </a:spcBef>
              <a:spcAft>
                <a:spcPct val="0"/>
              </a:spcAft>
              <a:buClr>
                <a:schemeClr val="tx2"/>
              </a:buClr>
              <a:buFont typeface="Courier New" pitchFamily="49" charset="0"/>
              <a:buChar char="o"/>
            </a:pPr>
            <a:r>
              <a:rPr lang="en-GB" sz="2400" dirty="0" smtClean="0">
                <a:ea typeface="ＭＳ Ｐゴシック" pitchFamily="34" charset="-128"/>
                <a:cs typeface="Arial" charset="0"/>
              </a:rPr>
              <a:t>Use an appropriate effect measure (</a:t>
            </a:r>
            <a:r>
              <a:rPr lang="en-GB" sz="2400" i="1" dirty="0" smtClean="0">
                <a:ea typeface="ＭＳ Ｐゴシック" pitchFamily="34" charset="-128"/>
                <a:cs typeface="Arial" charset="0"/>
              </a:rPr>
              <a:t>e.g.</a:t>
            </a:r>
            <a:r>
              <a:rPr lang="en-GB" sz="2400" dirty="0" smtClean="0">
                <a:ea typeface="ＭＳ Ｐゴシック" pitchFamily="34" charset="-128"/>
                <a:cs typeface="Arial" charset="0"/>
              </a:rPr>
              <a:t> SMD)</a:t>
            </a:r>
            <a:endParaRPr lang="en-US" sz="2400" dirty="0" smtClean="0">
              <a:ea typeface="ＭＳ Ｐゴシック" pitchFamily="34" charset="-128"/>
              <a:cs typeface="Arial" charset="0"/>
            </a:endParaRPr>
          </a:p>
          <a:p>
            <a:pPr marL="779463" lvl="1" indent="-322263" fontAlgn="base">
              <a:spcBef>
                <a:spcPct val="0"/>
              </a:spcBef>
              <a:spcAft>
                <a:spcPct val="0"/>
              </a:spcAft>
              <a:buClr>
                <a:schemeClr val="tx2"/>
              </a:buClr>
              <a:buFont typeface="Courier New" pitchFamily="49" charset="0"/>
              <a:buChar char="o"/>
            </a:pPr>
            <a:r>
              <a:rPr lang="en-US" sz="2400" dirty="0" smtClean="0">
                <a:ea typeface="ＭＳ Ｐゴシック" pitchFamily="34" charset="-128"/>
                <a:cs typeface="Arial" charset="0"/>
              </a:rPr>
              <a:t>Use a random effects model</a:t>
            </a:r>
          </a:p>
          <a:p>
            <a:pPr marL="457200" indent="-457200" fontAlgn="base">
              <a:lnSpc>
                <a:spcPct val="150000"/>
              </a:lnSpc>
              <a:spcBef>
                <a:spcPct val="0"/>
              </a:spcBef>
              <a:spcAft>
                <a:spcPct val="0"/>
              </a:spcAft>
              <a:buClr>
                <a:schemeClr val="tx2"/>
              </a:buClr>
              <a:buFont typeface="+mj-lt"/>
              <a:buAutoNum type="arabicPeriod"/>
            </a:pPr>
            <a:r>
              <a:rPr lang="nl-NL" sz="2400" dirty="0" err="1" smtClean="0">
                <a:ea typeface="ＭＳ Ｐゴシック" pitchFamily="34" charset="-128"/>
                <a:cs typeface="Arial" charset="0"/>
              </a:rPr>
              <a:t>Explore</a:t>
            </a:r>
            <a:r>
              <a:rPr lang="nl-NL" sz="2400" dirty="0" smtClean="0">
                <a:ea typeface="ＭＳ Ｐゴシック" pitchFamily="34" charset="-128"/>
                <a:cs typeface="Arial" charset="0"/>
              </a:rPr>
              <a:t> </a:t>
            </a:r>
            <a:r>
              <a:rPr lang="nl-NL" sz="2400" dirty="0" err="1" smtClean="0">
                <a:ea typeface="ＭＳ Ｐゴシック" pitchFamily="34" charset="-128"/>
                <a:cs typeface="Arial" charset="0"/>
              </a:rPr>
              <a:t>it</a:t>
            </a:r>
            <a:r>
              <a:rPr lang="nl-NL" sz="2400" dirty="0" smtClean="0">
                <a:ea typeface="ＭＳ Ｐゴシック" pitchFamily="34" charset="-128"/>
                <a:cs typeface="Arial" charset="0"/>
              </a:rPr>
              <a:t>!</a:t>
            </a:r>
            <a:endParaRPr lang="en-US" sz="2400" dirty="0" smtClean="0">
              <a:ea typeface="ＭＳ Ｐゴシック" pitchFamily="34" charset="-128"/>
              <a:cs typeface="Arial" charset="0"/>
            </a:endParaRPr>
          </a:p>
        </p:txBody>
      </p:sp>
      <p:sp>
        <p:nvSpPr>
          <p:cNvPr id="7" name="TextBox 6"/>
          <p:cNvSpPr txBox="1"/>
          <p:nvPr/>
        </p:nvSpPr>
        <p:spPr>
          <a:xfrm>
            <a:off x="8472426" y="6361583"/>
            <a:ext cx="420054" cy="307777"/>
          </a:xfrm>
          <a:prstGeom prst="rect">
            <a:avLst/>
          </a:prstGeom>
          <a:noFill/>
        </p:spPr>
        <p:txBody>
          <a:bodyPr wrap="square" rtlCol="0">
            <a:spAutoFit/>
          </a:bodyPr>
          <a:lstStyle/>
          <a:p>
            <a:fld id="{62A79A48-AE0C-459F-9B03-78A8B056779F}" type="slidenum">
              <a:rPr lang="nl-NL" sz="1400" smtClean="0"/>
              <a:pPr/>
              <a:t>19</a:t>
            </a:fld>
            <a:endParaRPr lang="nl-NL"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p:txBody>
          <a:bodyPr/>
          <a:lstStyle/>
          <a:p>
            <a:pPr>
              <a:defRPr/>
            </a:pPr>
            <a:r>
              <a:rPr lang="en-US" sz="3200" dirty="0" smtClean="0"/>
              <a:t>Cholesterol-lowering treatment vs. placebo </a:t>
            </a:r>
            <a:br>
              <a:rPr lang="en-US" sz="3200" dirty="0" smtClean="0"/>
            </a:br>
            <a:r>
              <a:rPr lang="en-US" sz="3200" dirty="0" smtClean="0"/>
              <a:t>	on  incidence of cardiovascular disease</a:t>
            </a:r>
          </a:p>
        </p:txBody>
      </p:sp>
      <p:sp>
        <p:nvSpPr>
          <p:cNvPr id="5"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2</a:t>
            </a:fld>
            <a:endParaRPr lang="nl-NL" dirty="0"/>
          </a:p>
        </p:txBody>
      </p:sp>
      <p:pic>
        <p:nvPicPr>
          <p:cNvPr id="11267" name="Picture 3" descr="D:\USB drive\CBG\meta-analysis\heterogeneity.TIF"/>
          <p:cNvPicPr>
            <a:picLocks noChangeAspect="1" noChangeArrowheads="1"/>
          </p:cNvPicPr>
          <p:nvPr/>
        </p:nvPicPr>
        <p:blipFill>
          <a:blip r:embed="rId3" cstate="print"/>
          <a:srcRect/>
          <a:stretch>
            <a:fillRect/>
          </a:stretch>
        </p:blipFill>
        <p:spPr bwMode="auto">
          <a:xfrm>
            <a:off x="1331640" y="1853084"/>
            <a:ext cx="5791200" cy="4240212"/>
          </a:xfrm>
          <a:prstGeom prst="rect">
            <a:avLst/>
          </a:prstGeom>
          <a:noFill/>
          <a:ln w="9525">
            <a:noFill/>
            <a:miter lim="800000"/>
            <a:headEnd/>
            <a:tailEnd/>
          </a:ln>
        </p:spPr>
      </p:pic>
      <p:sp useBgFill="1">
        <p:nvSpPr>
          <p:cNvPr id="6" name="TextBox 5"/>
          <p:cNvSpPr txBox="1"/>
          <p:nvPr/>
        </p:nvSpPr>
        <p:spPr>
          <a:xfrm>
            <a:off x="4067944" y="5733256"/>
            <a:ext cx="1944216" cy="461665"/>
          </a:xfrm>
          <a:prstGeom prst="rect">
            <a:avLst/>
          </a:prstGeom>
        </p:spPr>
        <p:txBody>
          <a:bodyPr wrap="square" rtlCol="0">
            <a:spAutoFit/>
          </a:bodyPr>
          <a:lstStyle/>
          <a:p>
            <a:pPr algn="r"/>
            <a:r>
              <a:rPr lang="nl-NL" sz="2400" dirty="0" smtClean="0"/>
              <a:t>% </a:t>
            </a:r>
            <a:r>
              <a:rPr lang="nl-NL" sz="2400" dirty="0" err="1" smtClean="0"/>
              <a:t>Reduction</a:t>
            </a:r>
            <a:r>
              <a:rPr lang="nl-NL" sz="2400" dirty="0" smtClean="0"/>
              <a:t> </a:t>
            </a:r>
            <a:endParaRPr lang="nl-NL"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Image result for appels en peren">
            <a:hlinkClick r:id="rId3"/>
          </p:cNvPr>
          <p:cNvPicPr>
            <a:picLocks noChangeAspect="1" noChangeArrowheads="1"/>
          </p:cNvPicPr>
          <p:nvPr/>
        </p:nvPicPr>
        <p:blipFill>
          <a:blip r:embed="rId4" cstate="print"/>
          <a:srcRect/>
          <a:stretch>
            <a:fillRect/>
          </a:stretch>
        </p:blipFill>
        <p:spPr bwMode="auto">
          <a:xfrm>
            <a:off x="6372200" y="1988840"/>
            <a:ext cx="2333625" cy="1619251"/>
          </a:xfrm>
          <a:prstGeom prst="rect">
            <a:avLst/>
          </a:prstGeom>
          <a:noFill/>
        </p:spPr>
      </p:pic>
      <p:sp>
        <p:nvSpPr>
          <p:cNvPr id="4" name="Title 3"/>
          <p:cNvSpPr>
            <a:spLocks noGrp="1"/>
          </p:cNvSpPr>
          <p:nvPr>
            <p:ph type="title"/>
          </p:nvPr>
        </p:nvSpPr>
        <p:spPr>
          <a:xfrm>
            <a:off x="522000" y="836712"/>
            <a:ext cx="8100000" cy="533400"/>
          </a:xfrm>
        </p:spPr>
        <p:txBody>
          <a:bodyPr/>
          <a:lstStyle/>
          <a:p>
            <a:r>
              <a:rPr lang="en-US" sz="3600" dirty="0" smtClean="0"/>
              <a:t>1. Do not pool at all</a:t>
            </a:r>
            <a:endParaRPr lang="nl-NL" sz="3600" dirty="0"/>
          </a:p>
        </p:txBody>
      </p:sp>
      <p:sp>
        <p:nvSpPr>
          <p:cNvPr id="37891" name="Tijdelijke aanduiding voor inhoud 2"/>
          <p:cNvSpPr>
            <a:spLocks noGrp="1"/>
          </p:cNvSpPr>
          <p:nvPr>
            <p:ph idx="1"/>
          </p:nvPr>
        </p:nvSpPr>
        <p:spPr/>
        <p:txBody>
          <a:bodyPr/>
          <a:lstStyle/>
          <a:p>
            <a:pPr>
              <a:lnSpc>
                <a:spcPct val="110000"/>
              </a:lnSpc>
            </a:pPr>
            <a:r>
              <a:rPr lang="en-US" sz="2200" dirty="0" smtClean="0">
                <a:ea typeface="ＭＳ Ｐゴシック" pitchFamily="34" charset="-128"/>
                <a:cs typeface="Arial" charset="0"/>
              </a:rPr>
              <a:t>Systematic reviews need not contain any meta-analyses</a:t>
            </a:r>
          </a:p>
          <a:p>
            <a:pPr>
              <a:lnSpc>
                <a:spcPct val="110000"/>
              </a:lnSpc>
            </a:pPr>
            <a:endParaRPr lang="en-US" sz="2200" dirty="0" smtClean="0">
              <a:ea typeface="ＭＳ Ｐゴシック" pitchFamily="34" charset="-128"/>
              <a:cs typeface="Arial" charset="0"/>
            </a:endParaRPr>
          </a:p>
          <a:p>
            <a:pPr>
              <a:lnSpc>
                <a:spcPct val="110000"/>
              </a:lnSpc>
            </a:pPr>
            <a:r>
              <a:rPr lang="nl-NL" sz="2200" dirty="0" err="1" smtClean="0">
                <a:ea typeface="ＭＳ Ｐゴシック" pitchFamily="34" charset="-128"/>
                <a:cs typeface="Arial" charset="0"/>
              </a:rPr>
              <a:t>Excessive</a:t>
            </a:r>
            <a:r>
              <a:rPr lang="nl-NL" sz="2200" dirty="0" smtClean="0">
                <a:ea typeface="ＭＳ Ｐゴシック" pitchFamily="34" charset="-128"/>
                <a:cs typeface="Arial" charset="0"/>
              </a:rPr>
              <a:t> </a:t>
            </a:r>
            <a:r>
              <a:rPr lang="nl-NL" sz="2200" dirty="0" err="1" smtClean="0">
                <a:ea typeface="ＭＳ Ｐゴシック" pitchFamily="34" charset="-128"/>
                <a:cs typeface="Arial" charset="0"/>
              </a:rPr>
              <a:t>clinical</a:t>
            </a:r>
            <a:r>
              <a:rPr lang="nl-NL" sz="2200" dirty="0" smtClean="0">
                <a:ea typeface="ＭＳ Ｐゴシック" pitchFamily="34" charset="-128"/>
                <a:cs typeface="Arial" charset="0"/>
              </a:rPr>
              <a:t> </a:t>
            </a:r>
            <a:r>
              <a:rPr lang="nl-NL" sz="2200" dirty="0" err="1" smtClean="0">
                <a:ea typeface="ＭＳ Ｐゴシック" pitchFamily="34" charset="-128"/>
                <a:cs typeface="Arial" charset="0"/>
              </a:rPr>
              <a:t>heterogeneity</a:t>
            </a:r>
            <a:endParaRPr lang="nl-NL" sz="2200" dirty="0" smtClean="0">
              <a:ea typeface="ＭＳ Ｐゴシック" pitchFamily="34" charset="-128"/>
              <a:cs typeface="Arial" charset="0"/>
            </a:endParaRPr>
          </a:p>
          <a:p>
            <a:pPr>
              <a:lnSpc>
                <a:spcPct val="110000"/>
              </a:lnSpc>
              <a:buFont typeface="Arial" charset="0"/>
              <a:buNone/>
            </a:pPr>
            <a:r>
              <a:rPr lang="nl-NL" sz="2200" dirty="0" smtClean="0">
                <a:ea typeface="ＭＳ Ｐゴシック" pitchFamily="34" charset="-128"/>
                <a:cs typeface="Arial" charset="0"/>
              </a:rPr>
              <a:t>	</a:t>
            </a:r>
            <a:r>
              <a:rPr lang="nl-NL" sz="2200" dirty="0" smtClean="0">
                <a:ea typeface="ＭＳ Ｐゴシック" pitchFamily="34" charset="-128"/>
                <a:cs typeface="Arial" charset="0"/>
                <a:sym typeface="Wingdings" pitchFamily="2" charset="2"/>
              </a:rPr>
              <a:t></a:t>
            </a:r>
            <a:r>
              <a:rPr lang="nl-NL" sz="2200" dirty="0" smtClean="0">
                <a:ea typeface="ＭＳ Ｐゴシック" pitchFamily="34" charset="-128"/>
                <a:cs typeface="Arial" charset="0"/>
              </a:rPr>
              <a:t> </a:t>
            </a:r>
            <a:r>
              <a:rPr lang="nl-NL" sz="2200" dirty="0" err="1" smtClean="0">
                <a:ea typeface="ＭＳ Ｐゴシック" pitchFamily="34" charset="-128"/>
                <a:cs typeface="Arial" charset="0"/>
              </a:rPr>
              <a:t>don’t</a:t>
            </a:r>
            <a:r>
              <a:rPr lang="nl-NL" sz="2200" dirty="0" smtClean="0">
                <a:ea typeface="ＭＳ Ｐゴシック" pitchFamily="34" charset="-128"/>
                <a:cs typeface="Arial" charset="0"/>
              </a:rPr>
              <a:t> do a </a:t>
            </a:r>
            <a:r>
              <a:rPr lang="nl-NL" sz="2200" dirty="0" err="1" smtClean="0">
                <a:ea typeface="ＭＳ Ｐゴシック" pitchFamily="34" charset="-128"/>
                <a:cs typeface="Arial" charset="0"/>
              </a:rPr>
              <a:t>meta-analysis</a:t>
            </a:r>
            <a:endParaRPr lang="nl-NL" sz="2200" dirty="0" smtClean="0">
              <a:ea typeface="ＭＳ Ｐゴシック" pitchFamily="34" charset="-128"/>
              <a:cs typeface="Arial" charset="0"/>
            </a:endParaRPr>
          </a:p>
          <a:p>
            <a:pPr>
              <a:lnSpc>
                <a:spcPct val="110000"/>
              </a:lnSpc>
              <a:buFont typeface="Arial" charset="0"/>
              <a:buNone/>
            </a:pPr>
            <a:endParaRPr lang="nl-NL" sz="2200" dirty="0" smtClean="0">
              <a:ea typeface="ＭＳ Ｐゴシック" pitchFamily="34" charset="-128"/>
              <a:cs typeface="Arial" charset="0"/>
            </a:endParaRPr>
          </a:p>
          <a:p>
            <a:pPr>
              <a:lnSpc>
                <a:spcPct val="110000"/>
              </a:lnSpc>
            </a:pPr>
            <a:r>
              <a:rPr lang="en-US" sz="2200" dirty="0" smtClean="0">
                <a:ea typeface="ＭＳ Ｐゴシック" pitchFamily="34" charset="-128"/>
                <a:cs typeface="Arial" charset="0"/>
              </a:rPr>
              <a:t>But what if there is excessive statistical heterogeneity</a:t>
            </a:r>
          </a:p>
          <a:p>
            <a:pPr>
              <a:lnSpc>
                <a:spcPct val="110000"/>
              </a:lnSpc>
              <a:buFont typeface="Arial" charset="0"/>
              <a:buNone/>
            </a:pPr>
            <a:r>
              <a:rPr lang="en-US" sz="2200" dirty="0" smtClean="0">
                <a:ea typeface="ＭＳ Ｐゴシック" pitchFamily="34" charset="-128"/>
                <a:cs typeface="Arial" charset="0"/>
              </a:rPr>
              <a:t>	among studies deemed a priori to be sufficiently</a:t>
            </a:r>
          </a:p>
          <a:p>
            <a:pPr>
              <a:lnSpc>
                <a:spcPct val="110000"/>
              </a:lnSpc>
              <a:buFont typeface="Arial" charset="0"/>
              <a:buNone/>
            </a:pPr>
            <a:r>
              <a:rPr lang="nl-NL" sz="2200" dirty="0" smtClean="0">
                <a:ea typeface="ＭＳ Ｐゴシック" pitchFamily="34" charset="-128"/>
                <a:cs typeface="Arial" charset="0"/>
              </a:rPr>
              <a:t>	</a:t>
            </a:r>
            <a:r>
              <a:rPr lang="nl-NL" sz="2200" dirty="0" err="1" smtClean="0">
                <a:ea typeface="ＭＳ Ｐゴシック" pitchFamily="34" charset="-128"/>
                <a:cs typeface="Arial" charset="0"/>
              </a:rPr>
              <a:t>clinically</a:t>
            </a:r>
            <a:r>
              <a:rPr lang="nl-NL" sz="2200" dirty="0" smtClean="0">
                <a:ea typeface="ＭＳ Ｐゴシック" pitchFamily="34" charset="-128"/>
                <a:cs typeface="Arial" charset="0"/>
              </a:rPr>
              <a:t> </a:t>
            </a:r>
            <a:r>
              <a:rPr lang="nl-NL" sz="2200" dirty="0" err="1" smtClean="0">
                <a:ea typeface="ＭＳ Ｐゴシック" pitchFamily="34" charset="-128"/>
                <a:cs typeface="Arial" charset="0"/>
              </a:rPr>
              <a:t>homogenous</a:t>
            </a:r>
            <a:r>
              <a:rPr lang="nl-NL" sz="2200" dirty="0" smtClean="0">
                <a:ea typeface="ＭＳ Ｐゴシック" pitchFamily="34" charset="-128"/>
                <a:cs typeface="Arial" charset="0"/>
              </a:rPr>
              <a:t>?</a:t>
            </a:r>
          </a:p>
          <a:p>
            <a:pPr>
              <a:lnSpc>
                <a:spcPct val="110000"/>
              </a:lnSpc>
              <a:buFont typeface="Arial" charset="0"/>
              <a:buNone/>
            </a:pPr>
            <a:endParaRPr lang="nl-NL" sz="2200" dirty="0" smtClean="0">
              <a:ea typeface="ＭＳ Ｐゴシック" pitchFamily="34" charset="-128"/>
              <a:cs typeface="Arial" charset="0"/>
            </a:endParaRPr>
          </a:p>
          <a:p>
            <a:pPr>
              <a:lnSpc>
                <a:spcPct val="110000"/>
              </a:lnSpc>
            </a:pPr>
            <a:r>
              <a:rPr lang="nl-NL" sz="2200" dirty="0" err="1" smtClean="0">
                <a:ea typeface="ＭＳ Ｐゴシック" pitchFamily="34" charset="-128"/>
                <a:cs typeface="Arial" charset="0"/>
              </a:rPr>
              <a:t>There’s</a:t>
            </a:r>
            <a:r>
              <a:rPr lang="nl-NL" sz="2200" dirty="0" smtClean="0">
                <a:ea typeface="ＭＳ Ｐゴシック" pitchFamily="34" charset="-128"/>
                <a:cs typeface="Arial" charset="0"/>
              </a:rPr>
              <a:t> </a:t>
            </a:r>
            <a:r>
              <a:rPr lang="nl-NL" sz="2200" dirty="0" err="1" smtClean="0">
                <a:ea typeface="ＭＳ Ｐゴシック" pitchFamily="34" charset="-128"/>
                <a:cs typeface="Arial" charset="0"/>
              </a:rPr>
              <a:t>no</a:t>
            </a:r>
            <a:r>
              <a:rPr lang="nl-NL" sz="2200" dirty="0" smtClean="0">
                <a:ea typeface="ＭＳ Ｐゴシック" pitchFamily="34" charset="-128"/>
                <a:cs typeface="Arial" charset="0"/>
              </a:rPr>
              <a:t> right </a:t>
            </a:r>
            <a:r>
              <a:rPr lang="nl-NL" sz="2200" dirty="0" err="1" smtClean="0">
                <a:ea typeface="ＭＳ Ｐゴシック" pitchFamily="34" charset="-128"/>
                <a:cs typeface="Arial" charset="0"/>
              </a:rPr>
              <a:t>answer</a:t>
            </a:r>
            <a:r>
              <a:rPr lang="nl-NL" sz="2200" dirty="0" smtClean="0">
                <a:ea typeface="ＭＳ Ｐゴシック" pitchFamily="34" charset="-128"/>
                <a:cs typeface="Arial" charset="0"/>
              </a:rPr>
              <a:t>………</a:t>
            </a:r>
          </a:p>
        </p:txBody>
      </p:sp>
      <p:sp>
        <p:nvSpPr>
          <p:cNvPr id="7" name="Slide Number Placeholder 16"/>
          <p:cNvSpPr>
            <a:spLocks noGrp="1"/>
          </p:cNvSpPr>
          <p:nvPr>
            <p:ph type="sldNum" sz="quarter" idx="4"/>
          </p:nvPr>
        </p:nvSpPr>
        <p:spPr>
          <a:xfrm>
            <a:off x="522000" y="6414409"/>
            <a:ext cx="810000" cy="152400"/>
          </a:xfrm>
        </p:spPr>
        <p:txBody>
          <a:bodyPr/>
          <a:lstStyle/>
          <a:p>
            <a:r>
              <a:rPr lang="nl-NL" dirty="0" smtClean="0"/>
              <a:t>Page </a:t>
            </a:r>
            <a:fld id="{7FC9B413-936F-403B-BC98-20250EBFF374}" type="slidenum">
              <a:rPr lang="nl-NL" smtClean="0"/>
              <a:pPr/>
              <a:t>20</a:t>
            </a:fld>
            <a:endParaRPr lang="nl-NL"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a:xfrm>
            <a:off x="522000" y="764704"/>
            <a:ext cx="8100000" cy="533400"/>
          </a:xfrm>
        </p:spPr>
        <p:txBody>
          <a:bodyPr/>
          <a:lstStyle/>
          <a:p>
            <a:pPr>
              <a:defRPr/>
            </a:pPr>
            <a:r>
              <a:rPr lang="nl-NL" sz="3600" dirty="0" smtClean="0"/>
              <a:t>2. </a:t>
            </a:r>
            <a:r>
              <a:rPr lang="nl-NL" sz="3600" dirty="0" err="1" smtClean="0"/>
              <a:t>If</a:t>
            </a:r>
            <a:r>
              <a:rPr lang="nl-NL" sz="3600" dirty="0" smtClean="0"/>
              <a:t> </a:t>
            </a:r>
            <a:r>
              <a:rPr lang="nl-NL" sz="3600" dirty="0" err="1" smtClean="0"/>
              <a:t>you</a:t>
            </a:r>
            <a:r>
              <a:rPr lang="nl-NL" sz="3600" dirty="0" smtClean="0"/>
              <a:t> pool the data: </a:t>
            </a:r>
            <a:r>
              <a:rPr lang="nl-NL" sz="3600" dirty="0" err="1" smtClean="0"/>
              <a:t>use</a:t>
            </a:r>
            <a:r>
              <a:rPr lang="nl-NL" sz="3600" dirty="0" smtClean="0"/>
              <a:t> RE model</a:t>
            </a:r>
            <a:endParaRPr lang="nl-NL" sz="2400" dirty="0" smtClean="0"/>
          </a:p>
        </p:txBody>
      </p:sp>
      <p:sp>
        <p:nvSpPr>
          <p:cNvPr id="89"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21</a:t>
            </a:fld>
            <a:endParaRPr lang="nl-NL" dirty="0"/>
          </a:p>
        </p:txBody>
      </p:sp>
      <p:sp>
        <p:nvSpPr>
          <p:cNvPr id="1036291" name="Text Box 3"/>
          <p:cNvSpPr txBox="1">
            <a:spLocks noChangeArrowheads="1"/>
          </p:cNvSpPr>
          <p:nvPr/>
        </p:nvSpPr>
        <p:spPr bwMode="auto">
          <a:xfrm>
            <a:off x="478613" y="4580219"/>
            <a:ext cx="3045170" cy="1633397"/>
          </a:xfrm>
          <a:prstGeom prst="rect">
            <a:avLst/>
          </a:prstGeom>
          <a:noFill/>
          <a:ln w="38100">
            <a:noFill/>
            <a:miter lim="800000"/>
            <a:headEnd/>
            <a:tailEnd/>
          </a:ln>
          <a:effectLst/>
        </p:spPr>
        <p:txBody>
          <a:bodyPr wrap="none" lIns="90000" tIns="46800" rIns="90000" bIns="46800">
            <a:spAutoFit/>
          </a:bodyPr>
          <a:lstStyle/>
          <a:p>
            <a:pPr algn="ctr">
              <a:defRPr/>
            </a:pPr>
            <a:r>
              <a:rPr lang="en-US" sz="2400" b="0" dirty="0"/>
              <a:t>Analysis of</a:t>
            </a:r>
            <a:br>
              <a:rPr lang="en-US" sz="2400" b="0" dirty="0"/>
            </a:br>
            <a:r>
              <a:rPr lang="en-US" sz="2400" b="0" dirty="0" smtClean="0"/>
              <a:t>single true </a:t>
            </a:r>
            <a:r>
              <a:rPr lang="en-US" sz="2400" dirty="0" smtClean="0"/>
              <a:t>effect</a:t>
            </a:r>
            <a:r>
              <a:rPr lang="en-US" sz="2400" b="0" dirty="0" smtClean="0"/>
              <a:t>:</a:t>
            </a:r>
          </a:p>
          <a:p>
            <a:pPr algn="ctr">
              <a:defRPr/>
            </a:pPr>
            <a:r>
              <a:rPr lang="en-US" sz="2400" b="0" dirty="0"/>
              <a:t/>
            </a:r>
            <a:br>
              <a:rPr lang="en-US" sz="2400" b="0" dirty="0"/>
            </a:br>
            <a:r>
              <a:rPr lang="en-US" sz="2800" b="0" dirty="0" smtClean="0">
                <a:solidFill>
                  <a:srgbClr val="0070C0"/>
                </a:solidFill>
              </a:rPr>
              <a:t>fixed-effect </a:t>
            </a:r>
            <a:r>
              <a:rPr lang="en-US" sz="2800" b="0" dirty="0">
                <a:solidFill>
                  <a:srgbClr val="0070C0"/>
                </a:solidFill>
              </a:rPr>
              <a:t>analysis</a:t>
            </a:r>
            <a:endParaRPr lang="nl-NL" sz="2800" b="0" dirty="0">
              <a:solidFill>
                <a:srgbClr val="0070C0"/>
              </a:solidFill>
            </a:endParaRPr>
          </a:p>
        </p:txBody>
      </p:sp>
      <p:sp>
        <p:nvSpPr>
          <p:cNvPr id="1036292" name="Text Box 4"/>
          <p:cNvSpPr txBox="1">
            <a:spLocks noChangeArrowheads="1"/>
          </p:cNvSpPr>
          <p:nvPr/>
        </p:nvSpPr>
        <p:spPr bwMode="auto">
          <a:xfrm>
            <a:off x="4283968" y="4580219"/>
            <a:ext cx="4672013" cy="1633397"/>
          </a:xfrm>
          <a:prstGeom prst="rect">
            <a:avLst/>
          </a:prstGeom>
          <a:noFill/>
          <a:ln w="38100">
            <a:noFill/>
            <a:miter lim="800000"/>
            <a:headEnd/>
            <a:tailEnd/>
          </a:ln>
          <a:effectLst/>
        </p:spPr>
        <p:txBody>
          <a:bodyPr lIns="90000" tIns="46800" rIns="90000" bIns="46800">
            <a:spAutoFit/>
          </a:bodyPr>
          <a:lstStyle/>
          <a:p>
            <a:pPr algn="ctr">
              <a:defRPr/>
            </a:pPr>
            <a:r>
              <a:rPr lang="en-US" sz="2400" b="0" dirty="0"/>
              <a:t>Analysis </a:t>
            </a:r>
            <a:r>
              <a:rPr lang="en-US" sz="2400" b="0" dirty="0" smtClean="0"/>
              <a:t>assuming a</a:t>
            </a:r>
            <a:endParaRPr lang="en-US" sz="2400" b="0" dirty="0"/>
          </a:p>
          <a:p>
            <a:pPr algn="ctr">
              <a:defRPr/>
            </a:pPr>
            <a:r>
              <a:rPr lang="en-US" sz="2400" b="1" dirty="0"/>
              <a:t> range of </a:t>
            </a:r>
            <a:r>
              <a:rPr lang="en-US" sz="2400" b="1" dirty="0" smtClean="0"/>
              <a:t>multiple true effects</a:t>
            </a:r>
            <a:endParaRPr lang="en-US" sz="2400" b="1" dirty="0"/>
          </a:p>
          <a:p>
            <a:pPr algn="ctr">
              <a:defRPr/>
            </a:pPr>
            <a:r>
              <a:rPr lang="en-US" sz="2400" b="0" dirty="0"/>
              <a:t>(heterogeneity):</a:t>
            </a:r>
            <a:r>
              <a:rPr lang="en-US" sz="2800" b="0" dirty="0"/>
              <a:t/>
            </a:r>
            <a:br>
              <a:rPr lang="en-US" sz="2800" b="0" dirty="0"/>
            </a:br>
            <a:r>
              <a:rPr lang="en-US" sz="2800" b="0" dirty="0" smtClean="0">
                <a:solidFill>
                  <a:srgbClr val="0070C0"/>
                </a:solidFill>
              </a:rPr>
              <a:t>random-effects </a:t>
            </a:r>
            <a:r>
              <a:rPr lang="en-US" sz="2800" b="0" dirty="0">
                <a:solidFill>
                  <a:srgbClr val="0070C0"/>
                </a:solidFill>
              </a:rPr>
              <a:t>analysis</a:t>
            </a:r>
            <a:endParaRPr lang="nl-NL" sz="2800" b="0" dirty="0">
              <a:solidFill>
                <a:srgbClr val="0070C0"/>
              </a:solidFill>
            </a:endParaRPr>
          </a:p>
        </p:txBody>
      </p:sp>
      <p:sp>
        <p:nvSpPr>
          <p:cNvPr id="1036371" name="Line 83"/>
          <p:cNvSpPr>
            <a:spLocks noChangeShapeType="1"/>
          </p:cNvSpPr>
          <p:nvPr/>
        </p:nvSpPr>
        <p:spPr bwMode="auto">
          <a:xfrm flipV="1">
            <a:off x="1447800" y="4145496"/>
            <a:ext cx="600075" cy="0"/>
          </a:xfrm>
          <a:prstGeom prst="line">
            <a:avLst/>
          </a:prstGeom>
          <a:solidFill>
            <a:srgbClr val="FF0000"/>
          </a:solidFill>
          <a:ln w="38100">
            <a:solidFill>
              <a:srgbClr val="FF0000"/>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378" name="Rectangle 90"/>
          <p:cNvSpPr>
            <a:spLocks noChangeArrowheads="1"/>
          </p:cNvSpPr>
          <p:nvPr/>
        </p:nvSpPr>
        <p:spPr bwMode="auto">
          <a:xfrm>
            <a:off x="1581150" y="3961346"/>
            <a:ext cx="333375" cy="333375"/>
          </a:xfrm>
          <a:prstGeom prst="rect">
            <a:avLst/>
          </a:prstGeom>
          <a:solidFill>
            <a:srgbClr val="FF0000"/>
          </a:solidFill>
          <a:ln w="38100">
            <a:solidFill>
              <a:srgbClr val="FF0000"/>
            </a:solidFill>
            <a:miter lim="800000"/>
            <a:headEnd/>
            <a:tailEnd/>
          </a:ln>
          <a:effectLst/>
        </p:spPr>
        <p:txBody>
          <a:bodyPr lIns="90000" tIns="46800" rIns="90000" bIns="46800" anchor="ctr">
            <a:spAutoFit/>
          </a:bodyPr>
          <a:lstStyle/>
          <a:p>
            <a:pPr>
              <a:defRPr/>
            </a:pPr>
            <a:endParaRPr lang="nl-NL">
              <a:effectLst>
                <a:outerShdw blurRad="38100" dist="38100" dir="2700000" algn="tl">
                  <a:srgbClr val="000000">
                    <a:alpha val="43137"/>
                  </a:srgbClr>
                </a:outerShdw>
              </a:effectLst>
            </a:endParaRPr>
          </a:p>
        </p:txBody>
      </p:sp>
      <p:sp>
        <p:nvSpPr>
          <p:cNvPr id="1036293" name="Line 5"/>
          <p:cNvSpPr>
            <a:spLocks noChangeShapeType="1"/>
          </p:cNvSpPr>
          <p:nvPr/>
        </p:nvSpPr>
        <p:spPr bwMode="auto">
          <a:xfrm>
            <a:off x="1751013" y="1611846"/>
            <a:ext cx="0" cy="2265363"/>
          </a:xfrm>
          <a:prstGeom prst="line">
            <a:avLst/>
          </a:prstGeom>
          <a:solidFill>
            <a:srgbClr val="FF0000"/>
          </a:solidFill>
          <a:ln w="38100">
            <a:solidFill>
              <a:schemeClr val="tx1"/>
            </a:solidFill>
            <a:prstDash val="sysDot"/>
            <a:round/>
            <a:headEnd/>
            <a:tailEnd/>
          </a:ln>
          <a:effectLst/>
        </p:spPr>
        <p:txBody>
          <a:bodyPr wrap="none" lIns="90000" tIns="46800" rIns="90000" bIns="46800">
            <a:spAutoFit/>
          </a:bodyPr>
          <a:lstStyle/>
          <a:p>
            <a:pPr>
              <a:defRPr/>
            </a:pPr>
            <a:endParaRPr lang="nl-NL">
              <a:effectLst>
                <a:outerShdw blurRad="38100" dist="38100" dir="2700000" algn="tl">
                  <a:srgbClr val="000000">
                    <a:alpha val="43137"/>
                  </a:srgbClr>
                </a:outerShdw>
              </a:effectLst>
            </a:endParaRPr>
          </a:p>
        </p:txBody>
      </p:sp>
      <p:grpSp>
        <p:nvGrpSpPr>
          <p:cNvPr id="2" name="Group 99"/>
          <p:cNvGrpSpPr>
            <a:grpSpLocks/>
          </p:cNvGrpSpPr>
          <p:nvPr/>
        </p:nvGrpSpPr>
        <p:grpSpPr bwMode="auto">
          <a:xfrm flipV="1">
            <a:off x="7668344" y="1811871"/>
            <a:ext cx="733425" cy="66675"/>
            <a:chOff x="1584" y="1200"/>
            <a:chExt cx="1536" cy="96"/>
          </a:xfrm>
        </p:grpSpPr>
        <p:sp>
          <p:nvSpPr>
            <p:cNvPr id="1036388" name="Line 100"/>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389" name="Rectangle 101"/>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3" name="Group 102"/>
          <p:cNvGrpSpPr>
            <a:grpSpLocks/>
          </p:cNvGrpSpPr>
          <p:nvPr/>
        </p:nvGrpSpPr>
        <p:grpSpPr bwMode="auto">
          <a:xfrm flipV="1">
            <a:off x="7164288" y="2145246"/>
            <a:ext cx="733425" cy="66675"/>
            <a:chOff x="1584" y="1200"/>
            <a:chExt cx="1536" cy="96"/>
          </a:xfrm>
        </p:grpSpPr>
        <p:sp>
          <p:nvSpPr>
            <p:cNvPr id="1036391" name="Line 103"/>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392" name="Rectangle 104"/>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4" name="Group 105"/>
          <p:cNvGrpSpPr>
            <a:grpSpLocks/>
          </p:cNvGrpSpPr>
          <p:nvPr/>
        </p:nvGrpSpPr>
        <p:grpSpPr bwMode="auto">
          <a:xfrm flipV="1">
            <a:off x="7751763" y="2478621"/>
            <a:ext cx="733425" cy="65088"/>
            <a:chOff x="1584" y="1200"/>
            <a:chExt cx="1536" cy="96"/>
          </a:xfrm>
        </p:grpSpPr>
        <p:sp>
          <p:nvSpPr>
            <p:cNvPr id="1036394" name="Line 106"/>
            <p:cNvSpPr>
              <a:spLocks noChangeShapeType="1"/>
            </p:cNvSpPr>
            <p:nvPr/>
          </p:nvSpPr>
          <p:spPr bwMode="auto">
            <a:xfrm flipV="1">
              <a:off x="1584" y="1247"/>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395" name="Rectangle 107"/>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5" name="Group 108"/>
          <p:cNvGrpSpPr>
            <a:grpSpLocks/>
          </p:cNvGrpSpPr>
          <p:nvPr/>
        </p:nvGrpSpPr>
        <p:grpSpPr bwMode="auto">
          <a:xfrm flipV="1">
            <a:off x="7418388" y="2877084"/>
            <a:ext cx="733425" cy="66675"/>
            <a:chOff x="1584" y="1200"/>
            <a:chExt cx="1536" cy="96"/>
          </a:xfrm>
        </p:grpSpPr>
        <p:sp>
          <p:nvSpPr>
            <p:cNvPr id="1036397" name="Line 109"/>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398" name="Rectangle 110"/>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6" name="Group 111"/>
          <p:cNvGrpSpPr>
            <a:grpSpLocks/>
          </p:cNvGrpSpPr>
          <p:nvPr/>
        </p:nvGrpSpPr>
        <p:grpSpPr bwMode="auto">
          <a:xfrm flipV="1">
            <a:off x="8087047" y="3143784"/>
            <a:ext cx="733425" cy="66675"/>
            <a:chOff x="1584" y="1200"/>
            <a:chExt cx="1536" cy="96"/>
          </a:xfrm>
        </p:grpSpPr>
        <p:sp>
          <p:nvSpPr>
            <p:cNvPr id="1036400" name="Line 112"/>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401" name="Rectangle 113"/>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7" name="Group 114"/>
          <p:cNvGrpSpPr>
            <a:grpSpLocks/>
          </p:cNvGrpSpPr>
          <p:nvPr/>
        </p:nvGrpSpPr>
        <p:grpSpPr bwMode="auto">
          <a:xfrm flipV="1">
            <a:off x="7285038" y="3477159"/>
            <a:ext cx="733425" cy="66675"/>
            <a:chOff x="1584" y="1200"/>
            <a:chExt cx="1536" cy="96"/>
          </a:xfrm>
        </p:grpSpPr>
        <p:sp>
          <p:nvSpPr>
            <p:cNvPr id="1036403" name="Line 115"/>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404" name="Rectangle 116"/>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8" name="Group 117"/>
          <p:cNvGrpSpPr>
            <a:grpSpLocks/>
          </p:cNvGrpSpPr>
          <p:nvPr/>
        </p:nvGrpSpPr>
        <p:grpSpPr bwMode="auto">
          <a:xfrm flipV="1">
            <a:off x="6214839" y="1811871"/>
            <a:ext cx="733425" cy="66675"/>
            <a:chOff x="1584" y="1200"/>
            <a:chExt cx="1536" cy="96"/>
          </a:xfrm>
        </p:grpSpPr>
        <p:sp>
          <p:nvSpPr>
            <p:cNvPr id="1036406" name="Line 118"/>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407" name="Rectangle 119"/>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9" name="Group 120"/>
          <p:cNvGrpSpPr>
            <a:grpSpLocks/>
          </p:cNvGrpSpPr>
          <p:nvPr/>
        </p:nvGrpSpPr>
        <p:grpSpPr bwMode="auto">
          <a:xfrm flipV="1">
            <a:off x="5553075" y="2145246"/>
            <a:ext cx="733425" cy="66675"/>
            <a:chOff x="1584" y="1200"/>
            <a:chExt cx="1536" cy="96"/>
          </a:xfrm>
        </p:grpSpPr>
        <p:sp>
          <p:nvSpPr>
            <p:cNvPr id="1036409" name="Line 121"/>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410" name="Rectangle 122"/>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10" name="Group 123"/>
          <p:cNvGrpSpPr>
            <a:grpSpLocks/>
          </p:cNvGrpSpPr>
          <p:nvPr/>
        </p:nvGrpSpPr>
        <p:grpSpPr bwMode="auto">
          <a:xfrm flipV="1">
            <a:off x="5286375" y="2478621"/>
            <a:ext cx="733425" cy="65088"/>
            <a:chOff x="1584" y="1200"/>
            <a:chExt cx="1536" cy="96"/>
          </a:xfrm>
        </p:grpSpPr>
        <p:sp>
          <p:nvSpPr>
            <p:cNvPr id="1036412" name="Line 124"/>
            <p:cNvSpPr>
              <a:spLocks noChangeShapeType="1"/>
            </p:cNvSpPr>
            <p:nvPr/>
          </p:nvSpPr>
          <p:spPr bwMode="auto">
            <a:xfrm flipV="1">
              <a:off x="1584" y="1247"/>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413" name="Rectangle 125"/>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11" name="Group 126"/>
          <p:cNvGrpSpPr>
            <a:grpSpLocks/>
          </p:cNvGrpSpPr>
          <p:nvPr/>
        </p:nvGrpSpPr>
        <p:grpSpPr bwMode="auto">
          <a:xfrm flipV="1">
            <a:off x="6143017" y="2810409"/>
            <a:ext cx="733425" cy="66675"/>
            <a:chOff x="1886" y="1200"/>
            <a:chExt cx="1536" cy="96"/>
          </a:xfrm>
        </p:grpSpPr>
        <p:sp>
          <p:nvSpPr>
            <p:cNvPr id="1036415" name="Line 127"/>
            <p:cNvSpPr>
              <a:spLocks noChangeShapeType="1"/>
            </p:cNvSpPr>
            <p:nvPr/>
          </p:nvSpPr>
          <p:spPr bwMode="auto">
            <a:xfrm flipV="1">
              <a:off x="1886"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416" name="Rectangle 128"/>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12" name="Group 129"/>
          <p:cNvGrpSpPr>
            <a:grpSpLocks/>
          </p:cNvGrpSpPr>
          <p:nvPr/>
        </p:nvGrpSpPr>
        <p:grpSpPr bwMode="auto">
          <a:xfrm flipV="1">
            <a:off x="5638775" y="3143784"/>
            <a:ext cx="733425" cy="66675"/>
            <a:chOff x="1584" y="1200"/>
            <a:chExt cx="1536" cy="96"/>
          </a:xfrm>
        </p:grpSpPr>
        <p:sp>
          <p:nvSpPr>
            <p:cNvPr id="1036418" name="Line 130"/>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419" name="Rectangle 131"/>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13" name="Group 132"/>
          <p:cNvGrpSpPr>
            <a:grpSpLocks/>
          </p:cNvGrpSpPr>
          <p:nvPr/>
        </p:nvGrpSpPr>
        <p:grpSpPr bwMode="auto">
          <a:xfrm flipV="1">
            <a:off x="5292080" y="3477159"/>
            <a:ext cx="733425" cy="66675"/>
            <a:chOff x="1584" y="1200"/>
            <a:chExt cx="1536" cy="96"/>
          </a:xfrm>
        </p:grpSpPr>
        <p:sp>
          <p:nvSpPr>
            <p:cNvPr id="1036421" name="Line 133"/>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422" name="Rectangle 134"/>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sp>
        <p:nvSpPr>
          <p:cNvPr id="1036423" name="Line 135"/>
          <p:cNvSpPr>
            <a:spLocks noChangeShapeType="1"/>
          </p:cNvSpPr>
          <p:nvPr/>
        </p:nvSpPr>
        <p:spPr bwMode="auto">
          <a:xfrm>
            <a:off x="5419725" y="4509120"/>
            <a:ext cx="3598863"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376" name="Line 88"/>
          <p:cNvSpPr>
            <a:spLocks noChangeShapeType="1"/>
          </p:cNvSpPr>
          <p:nvPr/>
        </p:nvSpPr>
        <p:spPr bwMode="auto">
          <a:xfrm flipV="1">
            <a:off x="5943600" y="4031568"/>
            <a:ext cx="1868760" cy="37728"/>
          </a:xfrm>
          <a:prstGeom prst="line">
            <a:avLst/>
          </a:prstGeom>
          <a:solidFill>
            <a:srgbClr val="FF0000"/>
          </a:solidFill>
          <a:ln w="38100">
            <a:solidFill>
              <a:srgbClr val="FF0000"/>
            </a:solidFill>
            <a:round/>
            <a:headEnd/>
            <a:tailEnd/>
          </a:ln>
          <a:effectLst/>
        </p:spPr>
        <p:txBody>
          <a:bodyPr wrap="square"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36377" name="Rectangle 89"/>
          <p:cNvSpPr>
            <a:spLocks noChangeArrowheads="1"/>
          </p:cNvSpPr>
          <p:nvPr/>
        </p:nvSpPr>
        <p:spPr bwMode="auto">
          <a:xfrm>
            <a:off x="6705600" y="3916896"/>
            <a:ext cx="381000" cy="381000"/>
          </a:xfrm>
          <a:prstGeom prst="rect">
            <a:avLst/>
          </a:prstGeom>
          <a:solidFill>
            <a:srgbClr val="FF0000"/>
          </a:solidFill>
          <a:ln w="38100">
            <a:solidFill>
              <a:srgbClr val="FF0000"/>
            </a:solidFill>
            <a:miter lim="800000"/>
            <a:headEnd/>
            <a:tailEnd/>
          </a:ln>
          <a:effectLst/>
        </p:spPr>
        <p:txBody>
          <a:bodyPr lIns="90000" tIns="46800" rIns="90000" bIns="46800" anchor="ctr">
            <a:spAutoFit/>
          </a:bodyPr>
          <a:lstStyle/>
          <a:p>
            <a:pPr>
              <a:defRPr/>
            </a:pPr>
            <a:endParaRPr lang="nl-NL">
              <a:effectLst>
                <a:outerShdw blurRad="38100" dist="38100" dir="2700000" algn="tl">
                  <a:srgbClr val="000000">
                    <a:alpha val="43137"/>
                  </a:srgbClr>
                </a:outerShdw>
              </a:effectLst>
            </a:endParaRPr>
          </a:p>
        </p:txBody>
      </p:sp>
      <p:sp>
        <p:nvSpPr>
          <p:cNvPr id="1036386" name="Line 98"/>
          <p:cNvSpPr>
            <a:spLocks noChangeShapeType="1"/>
          </p:cNvSpPr>
          <p:nvPr/>
        </p:nvSpPr>
        <p:spPr bwMode="auto">
          <a:xfrm>
            <a:off x="6876256" y="1611846"/>
            <a:ext cx="0" cy="2265363"/>
          </a:xfrm>
          <a:prstGeom prst="line">
            <a:avLst/>
          </a:prstGeom>
          <a:solidFill>
            <a:srgbClr val="FF0000"/>
          </a:solidFill>
          <a:ln w="38100">
            <a:solidFill>
              <a:schemeClr val="tx1"/>
            </a:solidFill>
            <a:prstDash val="sysDot"/>
            <a:round/>
            <a:headEnd/>
            <a:tailEnd/>
          </a:ln>
          <a:effectLst/>
        </p:spPr>
        <p:txBody>
          <a:bodyPr wrap="none" lIns="90000" tIns="46800" rIns="90000" bIns="46800">
            <a:spAutoFit/>
          </a:bodyPr>
          <a:lstStyle/>
          <a:p>
            <a:pPr>
              <a:defRPr/>
            </a:pPr>
            <a:endParaRPr lang="nl-NL">
              <a:effectLst>
                <a:outerShdw blurRad="38100" dist="38100" dir="2700000" algn="tl">
                  <a:srgbClr val="000000">
                    <a:alpha val="43137"/>
                  </a:srgbClr>
                </a:outerShdw>
              </a:effectLst>
            </a:endParaRPr>
          </a:p>
        </p:txBody>
      </p:sp>
      <p:grpSp>
        <p:nvGrpSpPr>
          <p:cNvPr id="14" name="Group 99"/>
          <p:cNvGrpSpPr>
            <a:grpSpLocks/>
          </p:cNvGrpSpPr>
          <p:nvPr/>
        </p:nvGrpSpPr>
        <p:grpSpPr bwMode="auto">
          <a:xfrm flipV="1">
            <a:off x="2573684" y="1864878"/>
            <a:ext cx="733425" cy="66675"/>
            <a:chOff x="1584" y="1200"/>
            <a:chExt cx="1536" cy="96"/>
          </a:xfrm>
        </p:grpSpPr>
        <p:sp>
          <p:nvSpPr>
            <p:cNvPr id="97" name="Line 100"/>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98" name="Rectangle 101"/>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15" name="Group 102"/>
          <p:cNvGrpSpPr>
            <a:grpSpLocks/>
          </p:cNvGrpSpPr>
          <p:nvPr/>
        </p:nvGrpSpPr>
        <p:grpSpPr bwMode="auto">
          <a:xfrm flipV="1">
            <a:off x="2069628" y="2198253"/>
            <a:ext cx="733425" cy="66675"/>
            <a:chOff x="1584" y="1200"/>
            <a:chExt cx="1536" cy="96"/>
          </a:xfrm>
        </p:grpSpPr>
        <p:sp>
          <p:nvSpPr>
            <p:cNvPr id="100" name="Line 103"/>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1" name="Rectangle 104"/>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16" name="Group 105"/>
          <p:cNvGrpSpPr>
            <a:grpSpLocks/>
          </p:cNvGrpSpPr>
          <p:nvPr/>
        </p:nvGrpSpPr>
        <p:grpSpPr bwMode="auto">
          <a:xfrm flipV="1">
            <a:off x="2657103" y="2531628"/>
            <a:ext cx="733425" cy="65088"/>
            <a:chOff x="1584" y="1200"/>
            <a:chExt cx="1536" cy="96"/>
          </a:xfrm>
        </p:grpSpPr>
        <p:sp>
          <p:nvSpPr>
            <p:cNvPr id="103" name="Line 106"/>
            <p:cNvSpPr>
              <a:spLocks noChangeShapeType="1"/>
            </p:cNvSpPr>
            <p:nvPr/>
          </p:nvSpPr>
          <p:spPr bwMode="auto">
            <a:xfrm flipV="1">
              <a:off x="1584" y="1247"/>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4" name="Rectangle 107"/>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17" name="Group 108"/>
          <p:cNvGrpSpPr>
            <a:grpSpLocks/>
          </p:cNvGrpSpPr>
          <p:nvPr/>
        </p:nvGrpSpPr>
        <p:grpSpPr bwMode="auto">
          <a:xfrm flipV="1">
            <a:off x="2323728" y="2930091"/>
            <a:ext cx="733425" cy="66675"/>
            <a:chOff x="1584" y="1200"/>
            <a:chExt cx="1536" cy="96"/>
          </a:xfrm>
        </p:grpSpPr>
        <p:sp>
          <p:nvSpPr>
            <p:cNvPr id="106" name="Line 109"/>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07" name="Rectangle 110"/>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18" name="Group 111"/>
          <p:cNvGrpSpPr>
            <a:grpSpLocks/>
          </p:cNvGrpSpPr>
          <p:nvPr/>
        </p:nvGrpSpPr>
        <p:grpSpPr bwMode="auto">
          <a:xfrm flipV="1">
            <a:off x="2992387" y="3196791"/>
            <a:ext cx="733425" cy="66675"/>
            <a:chOff x="1584" y="1200"/>
            <a:chExt cx="1536" cy="96"/>
          </a:xfrm>
        </p:grpSpPr>
        <p:sp>
          <p:nvSpPr>
            <p:cNvPr id="109" name="Line 112"/>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10" name="Rectangle 113"/>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19" name="Group 114"/>
          <p:cNvGrpSpPr>
            <a:grpSpLocks/>
          </p:cNvGrpSpPr>
          <p:nvPr/>
        </p:nvGrpSpPr>
        <p:grpSpPr bwMode="auto">
          <a:xfrm flipV="1">
            <a:off x="2190378" y="3530166"/>
            <a:ext cx="733425" cy="66675"/>
            <a:chOff x="1584" y="1200"/>
            <a:chExt cx="1536" cy="96"/>
          </a:xfrm>
        </p:grpSpPr>
        <p:sp>
          <p:nvSpPr>
            <p:cNvPr id="112" name="Line 115"/>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13" name="Rectangle 116"/>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20" name="Group 117"/>
          <p:cNvGrpSpPr>
            <a:grpSpLocks/>
          </p:cNvGrpSpPr>
          <p:nvPr/>
        </p:nvGrpSpPr>
        <p:grpSpPr bwMode="auto">
          <a:xfrm flipV="1">
            <a:off x="1120179" y="1864878"/>
            <a:ext cx="733425" cy="66675"/>
            <a:chOff x="1584" y="1200"/>
            <a:chExt cx="1536" cy="96"/>
          </a:xfrm>
        </p:grpSpPr>
        <p:sp>
          <p:nvSpPr>
            <p:cNvPr id="115" name="Line 118"/>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16" name="Rectangle 119"/>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21" name="Group 120"/>
          <p:cNvGrpSpPr>
            <a:grpSpLocks/>
          </p:cNvGrpSpPr>
          <p:nvPr/>
        </p:nvGrpSpPr>
        <p:grpSpPr bwMode="auto">
          <a:xfrm flipV="1">
            <a:off x="458415" y="2198253"/>
            <a:ext cx="733425" cy="66675"/>
            <a:chOff x="1584" y="1200"/>
            <a:chExt cx="1536" cy="96"/>
          </a:xfrm>
        </p:grpSpPr>
        <p:sp>
          <p:nvSpPr>
            <p:cNvPr id="118" name="Line 121"/>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19" name="Rectangle 122"/>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22" name="Group 123"/>
          <p:cNvGrpSpPr>
            <a:grpSpLocks/>
          </p:cNvGrpSpPr>
          <p:nvPr/>
        </p:nvGrpSpPr>
        <p:grpSpPr bwMode="auto">
          <a:xfrm flipV="1">
            <a:off x="191715" y="2531628"/>
            <a:ext cx="733425" cy="65088"/>
            <a:chOff x="1584" y="1200"/>
            <a:chExt cx="1536" cy="96"/>
          </a:xfrm>
        </p:grpSpPr>
        <p:sp>
          <p:nvSpPr>
            <p:cNvPr id="121" name="Line 124"/>
            <p:cNvSpPr>
              <a:spLocks noChangeShapeType="1"/>
            </p:cNvSpPr>
            <p:nvPr/>
          </p:nvSpPr>
          <p:spPr bwMode="auto">
            <a:xfrm flipV="1">
              <a:off x="1584" y="1247"/>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22" name="Rectangle 125"/>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23" name="Group 126"/>
          <p:cNvGrpSpPr>
            <a:grpSpLocks/>
          </p:cNvGrpSpPr>
          <p:nvPr/>
        </p:nvGrpSpPr>
        <p:grpSpPr bwMode="auto">
          <a:xfrm flipV="1">
            <a:off x="1048357" y="2863416"/>
            <a:ext cx="733425" cy="66675"/>
            <a:chOff x="1886" y="1200"/>
            <a:chExt cx="1536" cy="96"/>
          </a:xfrm>
        </p:grpSpPr>
        <p:sp>
          <p:nvSpPr>
            <p:cNvPr id="124" name="Line 127"/>
            <p:cNvSpPr>
              <a:spLocks noChangeShapeType="1"/>
            </p:cNvSpPr>
            <p:nvPr/>
          </p:nvSpPr>
          <p:spPr bwMode="auto">
            <a:xfrm flipV="1">
              <a:off x="1886"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25" name="Rectangle 128"/>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24" name="Group 129"/>
          <p:cNvGrpSpPr>
            <a:grpSpLocks/>
          </p:cNvGrpSpPr>
          <p:nvPr/>
        </p:nvGrpSpPr>
        <p:grpSpPr bwMode="auto">
          <a:xfrm flipV="1">
            <a:off x="544115" y="3196791"/>
            <a:ext cx="733425" cy="66675"/>
            <a:chOff x="1584" y="1200"/>
            <a:chExt cx="1536" cy="96"/>
          </a:xfrm>
        </p:grpSpPr>
        <p:sp>
          <p:nvSpPr>
            <p:cNvPr id="127" name="Line 130"/>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28" name="Rectangle 131"/>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grpSp>
        <p:nvGrpSpPr>
          <p:cNvPr id="25" name="Group 132"/>
          <p:cNvGrpSpPr>
            <a:grpSpLocks/>
          </p:cNvGrpSpPr>
          <p:nvPr/>
        </p:nvGrpSpPr>
        <p:grpSpPr bwMode="auto">
          <a:xfrm flipV="1">
            <a:off x="197420" y="3530166"/>
            <a:ext cx="733425" cy="66675"/>
            <a:chOff x="1584" y="1200"/>
            <a:chExt cx="1536" cy="96"/>
          </a:xfrm>
        </p:grpSpPr>
        <p:sp>
          <p:nvSpPr>
            <p:cNvPr id="130" name="Line 133"/>
            <p:cNvSpPr>
              <a:spLocks noChangeShapeType="1"/>
            </p:cNvSpPr>
            <p:nvPr/>
          </p:nvSpPr>
          <p:spPr bwMode="auto">
            <a:xfrm flipV="1">
              <a:off x="1584" y="1248"/>
              <a:ext cx="1536"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sp>
          <p:nvSpPr>
            <p:cNvPr id="131" name="Rectangle 134"/>
            <p:cNvSpPr>
              <a:spLocks noChangeArrowheads="1"/>
            </p:cNvSpPr>
            <p:nvPr/>
          </p:nvSpPr>
          <p:spPr bwMode="auto">
            <a:xfrm>
              <a:off x="2305" y="1200"/>
              <a:ext cx="93" cy="96"/>
            </a:xfrm>
            <a:prstGeom prst="rect">
              <a:avLst/>
            </a:prstGeom>
            <a:solidFill>
              <a:schemeClr val="tx1"/>
            </a:solidFill>
            <a:ln w="38100">
              <a:solidFill>
                <a:schemeClr val="tx1"/>
              </a:solidFill>
              <a:miter lim="800000"/>
              <a:headEnd/>
              <a:tailEnd/>
            </a:ln>
            <a:effectLst/>
          </p:spPr>
          <p:txBody>
            <a:bodyPr wrap="none" lIns="90000" tIns="46800" rIns="90000" bIns="46800" anchor="ctr">
              <a:spAutoFit/>
            </a:bodyPr>
            <a:lstStyle/>
            <a:p>
              <a:pPr>
                <a:defRPr/>
              </a:pPr>
              <a:endParaRPr lang="nl-NL">
                <a:effectLst>
                  <a:outerShdw blurRad="38100" dist="38100" dir="2700000" algn="tl">
                    <a:srgbClr val="000000">
                      <a:alpha val="43137"/>
                    </a:srgbClr>
                  </a:outerShdw>
                </a:effectLst>
              </a:endParaRPr>
            </a:p>
          </p:txBody>
        </p:sp>
      </p:grpSp>
      <p:sp>
        <p:nvSpPr>
          <p:cNvPr id="132" name="Line 135"/>
          <p:cNvSpPr>
            <a:spLocks noChangeShapeType="1"/>
          </p:cNvSpPr>
          <p:nvPr/>
        </p:nvSpPr>
        <p:spPr bwMode="auto">
          <a:xfrm>
            <a:off x="325065" y="4509120"/>
            <a:ext cx="3598863" cy="0"/>
          </a:xfrm>
          <a:prstGeom prst="line">
            <a:avLst/>
          </a:prstGeom>
          <a:noFill/>
          <a:ln w="38100">
            <a:solidFill>
              <a:schemeClr val="tx1"/>
            </a:solidFill>
            <a:round/>
            <a:headEnd/>
            <a:tailEnd/>
          </a:ln>
          <a:effectLst/>
        </p:spPr>
        <p:txBody>
          <a:bodyPr lIns="90000" tIns="46800" rIns="90000" bIns="46800">
            <a:spAutoFit/>
          </a:bodyPr>
          <a:lstStyle/>
          <a:p>
            <a:pPr>
              <a:defRPr/>
            </a:pPr>
            <a:endParaRPr lang="nl-NL">
              <a:effectLst>
                <a:outerShdw blurRad="38100" dist="38100" dir="2700000" algn="tl">
                  <a:srgbClr val="000000">
                    <a:alpha val="43137"/>
                  </a:srgbClr>
                </a:outerShdw>
              </a:effectLst>
            </a:endParaRPr>
          </a:p>
        </p:txBody>
      </p:sp>
      <p:pic>
        <p:nvPicPr>
          <p:cNvPr id="87" name="Picture 2"/>
          <p:cNvPicPr>
            <a:picLocks noChangeAspect="1" noChangeArrowheads="1"/>
          </p:cNvPicPr>
          <p:nvPr/>
        </p:nvPicPr>
        <p:blipFill>
          <a:blip r:embed="rId3" cstate="print"/>
          <a:srcRect/>
          <a:stretch>
            <a:fillRect/>
          </a:stretch>
        </p:blipFill>
        <p:spPr bwMode="auto">
          <a:xfrm>
            <a:off x="5796136" y="3573016"/>
            <a:ext cx="2304256" cy="85725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1112168" y="3722737"/>
            <a:ext cx="1371600" cy="714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6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6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1" grpId="0" autoUpdateAnimBg="0"/>
      <p:bldP spid="103629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620688"/>
            <a:ext cx="8298472" cy="533400"/>
          </a:xfrm>
        </p:spPr>
        <p:txBody>
          <a:bodyPr/>
          <a:lstStyle/>
          <a:p>
            <a:r>
              <a:rPr lang="nl-NL" sz="3600" dirty="0" smtClean="0"/>
              <a:t>3. </a:t>
            </a:r>
            <a:r>
              <a:rPr lang="nl-NL" sz="3600" dirty="0" err="1" smtClean="0"/>
              <a:t>Explore</a:t>
            </a:r>
            <a:r>
              <a:rPr lang="nl-NL" sz="3600" dirty="0" smtClean="0"/>
              <a:t> </a:t>
            </a:r>
            <a:r>
              <a:rPr lang="nl-NL" sz="3600" dirty="0" err="1" smtClean="0"/>
              <a:t>heterogeneity</a:t>
            </a:r>
            <a:r>
              <a:rPr lang="nl-NL" sz="3600" dirty="0" smtClean="0"/>
              <a:t>: </a:t>
            </a:r>
            <a:r>
              <a:rPr lang="nl-NL" sz="3600" dirty="0" err="1" smtClean="0"/>
              <a:t>subgroup</a:t>
            </a:r>
            <a:r>
              <a:rPr lang="nl-NL" sz="3600" dirty="0" smtClean="0"/>
              <a:t> </a:t>
            </a:r>
            <a:r>
              <a:rPr lang="nl-NL" sz="3600" dirty="0" err="1" smtClean="0"/>
              <a:t>analysis</a:t>
            </a:r>
            <a:endParaRPr lang="nl-NL" sz="3600" dirty="0"/>
          </a:p>
        </p:txBody>
      </p:sp>
      <p:graphicFrame>
        <p:nvGraphicFramePr>
          <p:cNvPr id="4" name="Table 3"/>
          <p:cNvGraphicFramePr>
            <a:graphicFrameLocks noGrp="1"/>
          </p:cNvGraphicFramePr>
          <p:nvPr/>
        </p:nvGraphicFramePr>
        <p:xfrm>
          <a:off x="539552" y="1559792"/>
          <a:ext cx="7632846" cy="3957440"/>
        </p:xfrm>
        <a:graphic>
          <a:graphicData uri="http://schemas.openxmlformats.org/drawingml/2006/table">
            <a:tbl>
              <a:tblPr/>
              <a:tblGrid>
                <a:gridCol w="978079"/>
                <a:gridCol w="906338"/>
                <a:gridCol w="608723"/>
                <a:gridCol w="404869"/>
                <a:gridCol w="503600"/>
                <a:gridCol w="503600"/>
                <a:gridCol w="1309077"/>
                <a:gridCol w="2418560"/>
              </a:tblGrid>
              <a:tr h="197500">
                <a:tc gridSpan="8">
                  <a:txBody>
                    <a:bodyPr/>
                    <a:lstStyle/>
                    <a:p>
                      <a:pPr algn="l">
                        <a:lnSpc>
                          <a:spcPct val="115000"/>
                        </a:lnSpc>
                        <a:spcAft>
                          <a:spcPts val="0"/>
                        </a:spcAft>
                      </a:pPr>
                      <a:r>
                        <a:rPr lang="en-GB" sz="1100" b="1" dirty="0">
                          <a:latin typeface="Calibri"/>
                          <a:ea typeface="Times New Roman"/>
                          <a:cs typeface="Times New Roman"/>
                        </a:rPr>
                        <a:t>Table S3 | Subgroup analysis serum creatinine</a:t>
                      </a:r>
                      <a:endParaRPr lang="nl-NL" sz="1300" dirty="0">
                        <a:latin typeface="Calibri"/>
                        <a:ea typeface="Calibri"/>
                        <a:cs typeface="Times New Roman"/>
                      </a:endParaRPr>
                    </a:p>
                  </a:txBody>
                  <a:tcPr marL="76755" marR="76755"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tr>
              <a:tr h="395000">
                <a:tc>
                  <a:txBody>
                    <a:bodyPr/>
                    <a:lstStyle/>
                    <a:p>
                      <a:pPr algn="l">
                        <a:lnSpc>
                          <a:spcPct val="115000"/>
                        </a:lnSpc>
                        <a:spcAft>
                          <a:spcPts val="0"/>
                        </a:spcAft>
                      </a:pPr>
                      <a:r>
                        <a:rPr lang="en-GB" sz="1100" b="1">
                          <a:latin typeface="Calibri"/>
                          <a:ea typeface="Times New Roman"/>
                          <a:cs typeface="Times New Roman"/>
                        </a:rPr>
                        <a:t>Subgroup</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b="1">
                          <a:latin typeface="Calibri"/>
                          <a:ea typeface="Times New Roman"/>
                          <a:cs typeface="Times New Roman"/>
                        </a:rPr>
                        <a:t>n experiments</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b="1">
                          <a:latin typeface="Calibri"/>
                          <a:ea typeface="Times New Roman"/>
                          <a:cs typeface="Times New Roman"/>
                        </a:rPr>
                        <a:t>n studies</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b="1">
                          <a:latin typeface="Calibri"/>
                          <a:ea typeface="Times New Roman"/>
                          <a:cs typeface="Times New Roman"/>
                        </a:rPr>
                        <a:t>I</a:t>
                      </a:r>
                      <a:r>
                        <a:rPr lang="en-GB" sz="1100" b="1" baseline="30000">
                          <a:latin typeface="Calibri"/>
                          <a:ea typeface="Times New Roman"/>
                          <a:cs typeface="Times New Roman"/>
                        </a:rPr>
                        <a:t>2</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b="1">
                          <a:latin typeface="Calibri"/>
                          <a:ea typeface="Times New Roman"/>
                          <a:cs typeface="Times New Roman"/>
                        </a:rPr>
                        <a:t>n IRI only</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b="1">
                          <a:latin typeface="Calibri"/>
                          <a:ea typeface="Times New Roman"/>
                          <a:cs typeface="Times New Roman"/>
                        </a:rPr>
                        <a:t>n IRI + IPC</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b="1">
                          <a:latin typeface="Calibri"/>
                          <a:ea typeface="Times New Roman"/>
                          <a:cs typeface="Times New Roman"/>
                        </a:rPr>
                        <a:t>SMD and 95% confidence interval</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nl-NL" sz="1300" dirty="0">
                        <a:latin typeface="Calibri"/>
                        <a:ea typeface="Times New Roman"/>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500">
                <a:tc>
                  <a:txBody>
                    <a:bodyPr/>
                    <a:lstStyle/>
                    <a:p>
                      <a:pPr algn="l">
                        <a:lnSpc>
                          <a:spcPct val="115000"/>
                        </a:lnSpc>
                        <a:spcAft>
                          <a:spcPts val="0"/>
                        </a:spcAft>
                      </a:pPr>
                      <a:r>
                        <a:rPr lang="en-GB" sz="1100">
                          <a:latin typeface="Calibri"/>
                          <a:ea typeface="Times New Roman"/>
                          <a:cs typeface="Times New Roman"/>
                        </a:rPr>
                        <a:t>overall</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GB" sz="1100">
                          <a:latin typeface="Calibri"/>
                          <a:ea typeface="Times New Roman"/>
                          <a:cs typeface="Times New Roman"/>
                        </a:rPr>
                        <a:t>62</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GB" sz="1100">
                          <a:latin typeface="Calibri"/>
                          <a:ea typeface="Times New Roman"/>
                          <a:cs typeface="Times New Roman"/>
                        </a:rPr>
                        <a:t>33</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GB" sz="1100">
                          <a:latin typeface="Calibri"/>
                          <a:ea typeface="Times New Roman"/>
                          <a:cs typeface="Times New Roman"/>
                        </a:rPr>
                        <a:t>83%</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GB" sz="1100">
                          <a:latin typeface="Calibri"/>
                          <a:ea typeface="Times New Roman"/>
                          <a:cs typeface="Times New Roman"/>
                        </a:rPr>
                        <a:t>512</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GB" sz="1100">
                          <a:latin typeface="Calibri"/>
                          <a:ea typeface="Times New Roman"/>
                          <a:cs typeface="Times New Roman"/>
                        </a:rPr>
                        <a:t>492</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GB" sz="1100">
                          <a:latin typeface="Calibri"/>
                          <a:ea typeface="Times New Roman"/>
                          <a:cs typeface="Times New Roman"/>
                        </a:rPr>
                        <a:t>1.54 [1.16, 1.93]</a:t>
                      </a:r>
                      <a:endParaRPr lang="nl-NL" sz="130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a:noFill/>
                    </a:lnB>
                  </a:tcPr>
                </a:tc>
              </a:tr>
              <a:tr h="197500">
                <a:tc>
                  <a:txBody>
                    <a:bodyPr/>
                    <a:lstStyle/>
                    <a:p>
                      <a:pPr algn="l">
                        <a:lnSpc>
                          <a:spcPct val="115000"/>
                        </a:lnSpc>
                        <a:spcAft>
                          <a:spcPts val="0"/>
                        </a:spcAft>
                      </a:pPr>
                      <a:r>
                        <a:rPr lang="en-GB" sz="1100">
                          <a:latin typeface="Calibri"/>
                          <a:ea typeface="Times New Roman"/>
                          <a:cs typeface="Times New Roman"/>
                        </a:rPr>
                        <a:t>early </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47</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25</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81%</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413</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384</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1.10 [0.72, 1.48]</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late</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15</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9</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80%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99</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108</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3.53 [2.45, 4.60]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continuous</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32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18</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80%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257</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250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1.77 [1.25, 2.29]</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fractionated</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30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85%</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255</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242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1.31 [0.74, 1.87]</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dirty="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LIPC</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51</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29</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83%</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421</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390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1.47 [1.03, 1.90]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RIPC</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dirty="0">
                          <a:latin typeface="Calibri"/>
                          <a:ea typeface="Times New Roman"/>
                          <a:cs typeface="Times New Roman"/>
                        </a:rPr>
                        <a:t>6</a:t>
                      </a:r>
                      <a:endParaRPr lang="nl-NL" sz="1300" dirty="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3</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79%</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60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60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1.53 [0.57, 2.48]</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LIPC + RIPC</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5</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76%</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31</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42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2.48 [1.09, 3.87]</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male</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42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79%</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345</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dirty="0" smtClean="0">
                          <a:latin typeface="Calibri"/>
                          <a:ea typeface="Times New Roman"/>
                          <a:cs typeface="Times New Roman"/>
                        </a:rPr>
                        <a:t>39</a:t>
                      </a:r>
                      <a:endParaRPr lang="nl-NL" sz="1300" dirty="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1.51 [1.09, 1.93]</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female</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24%</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17</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18</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-0.03 [-0.83, 0.76]</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395000">
                <a:tc>
                  <a:txBody>
                    <a:bodyPr/>
                    <a:lstStyle/>
                    <a:p>
                      <a:pPr algn="l">
                        <a:lnSpc>
                          <a:spcPct val="115000"/>
                        </a:lnSpc>
                        <a:spcAft>
                          <a:spcPts val="0"/>
                        </a:spcAft>
                      </a:pPr>
                      <a:r>
                        <a:rPr lang="en-GB" sz="1100">
                          <a:latin typeface="Calibri"/>
                          <a:ea typeface="Times New Roman"/>
                          <a:cs typeface="Times New Roman"/>
                        </a:rPr>
                        <a:t>male + female</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11</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4</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82%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87</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81</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1.13 [0.25, 2.02]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mouse</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12</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84%</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173</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170</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ctr">
                        <a:lnSpc>
                          <a:spcPct val="115000"/>
                        </a:lnSpc>
                        <a:spcAft>
                          <a:spcPts val="0"/>
                        </a:spcAft>
                      </a:pPr>
                      <a:r>
                        <a:rPr lang="en-GB" sz="1100">
                          <a:latin typeface="Calibri"/>
                          <a:ea typeface="Times New Roman"/>
                          <a:cs typeface="Times New Roman"/>
                        </a:rPr>
                        <a:t>2.72 [1.88, 3.55]</a:t>
                      </a:r>
                      <a:endParaRPr lang="nl-NL" sz="1300">
                        <a:latin typeface="Calibri"/>
                        <a:ea typeface="Calibri"/>
                        <a:cs typeface="Times New Roman"/>
                      </a:endParaRPr>
                    </a:p>
                  </a:txBody>
                  <a:tcPr marL="76755" marR="76755" marT="0" marB="0" anchor="b">
                    <a:lnL>
                      <a:noFill/>
                    </a:lnL>
                    <a:lnR>
                      <a:noFill/>
                    </a:lnR>
                    <a:lnT>
                      <a:noFill/>
                    </a:lnT>
                    <a:lnB>
                      <a:noFill/>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a:noFill/>
                    </a:lnB>
                  </a:tcPr>
                </a:tc>
              </a:tr>
              <a:tr h="197500">
                <a:tc>
                  <a:txBody>
                    <a:bodyPr/>
                    <a:lstStyle/>
                    <a:p>
                      <a:pPr algn="l">
                        <a:lnSpc>
                          <a:spcPct val="115000"/>
                        </a:lnSpc>
                        <a:spcAft>
                          <a:spcPts val="0"/>
                        </a:spcAft>
                      </a:pPr>
                      <a:r>
                        <a:rPr lang="en-GB" sz="1100">
                          <a:latin typeface="Calibri"/>
                          <a:ea typeface="Times New Roman"/>
                          <a:cs typeface="Times New Roman"/>
                        </a:rPr>
                        <a:t>rat</a:t>
                      </a:r>
                      <a:endParaRPr lang="nl-NL" sz="1300">
                        <a:latin typeface="Calibri"/>
                        <a:ea typeface="Calibri"/>
                        <a:cs typeface="Times New Roman"/>
                      </a:endParaRPr>
                    </a:p>
                  </a:txBody>
                  <a:tcPr marL="76755" marR="7675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a:latin typeface="Calibri"/>
                          <a:ea typeface="Times New Roman"/>
                          <a:cs typeface="Times New Roman"/>
                        </a:rPr>
                        <a:t>35</a:t>
                      </a:r>
                      <a:endParaRPr lang="nl-NL" sz="1300">
                        <a:latin typeface="Calibri"/>
                        <a:ea typeface="Calibri"/>
                        <a:cs typeface="Times New Roman"/>
                      </a:endParaRPr>
                    </a:p>
                  </a:txBody>
                  <a:tcPr marL="76755" marR="7675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a:latin typeface="Calibri"/>
                          <a:ea typeface="Times New Roman"/>
                          <a:cs typeface="Times New Roman"/>
                        </a:rPr>
                        <a:t>18</a:t>
                      </a:r>
                      <a:endParaRPr lang="nl-NL" sz="1300">
                        <a:latin typeface="Calibri"/>
                        <a:ea typeface="Calibri"/>
                        <a:cs typeface="Times New Roman"/>
                      </a:endParaRPr>
                    </a:p>
                  </a:txBody>
                  <a:tcPr marL="76755" marR="7675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a:latin typeface="Calibri"/>
                          <a:ea typeface="Times New Roman"/>
                          <a:cs typeface="Times New Roman"/>
                        </a:rPr>
                        <a:t>78%</a:t>
                      </a:r>
                      <a:endParaRPr lang="nl-NL" sz="1300">
                        <a:latin typeface="Calibri"/>
                        <a:ea typeface="Calibri"/>
                        <a:cs typeface="Times New Roman"/>
                      </a:endParaRPr>
                    </a:p>
                  </a:txBody>
                  <a:tcPr marL="76755" marR="7675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a:latin typeface="Calibri"/>
                          <a:ea typeface="Times New Roman"/>
                          <a:cs typeface="Times New Roman"/>
                        </a:rPr>
                        <a:t>303</a:t>
                      </a:r>
                      <a:endParaRPr lang="nl-NL" sz="1300">
                        <a:latin typeface="Calibri"/>
                        <a:ea typeface="Calibri"/>
                        <a:cs typeface="Times New Roman"/>
                      </a:endParaRPr>
                    </a:p>
                  </a:txBody>
                  <a:tcPr marL="76755" marR="7675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a:latin typeface="Calibri"/>
                          <a:ea typeface="Times New Roman"/>
                          <a:cs typeface="Times New Roman"/>
                        </a:rPr>
                        <a:t>286</a:t>
                      </a:r>
                      <a:endParaRPr lang="nl-NL" sz="1300">
                        <a:latin typeface="Calibri"/>
                        <a:ea typeface="Calibri"/>
                        <a:cs typeface="Times New Roman"/>
                      </a:endParaRPr>
                    </a:p>
                  </a:txBody>
                  <a:tcPr marL="76755" marR="7675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100">
                          <a:latin typeface="Calibri"/>
                          <a:ea typeface="Times New Roman"/>
                          <a:cs typeface="Times New Roman"/>
                        </a:rPr>
                        <a:t>1.02 [0.61, 1.44]</a:t>
                      </a:r>
                      <a:endParaRPr lang="nl-NL" sz="1300">
                        <a:latin typeface="Calibri"/>
                        <a:ea typeface="Calibri"/>
                        <a:cs typeface="Times New Roman"/>
                      </a:endParaRPr>
                    </a:p>
                  </a:txBody>
                  <a:tcPr marL="76755" marR="7675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endParaRPr lang="nl-NL" sz="1300">
                        <a:latin typeface="Calibri"/>
                        <a:ea typeface="Times New Roman"/>
                        <a:cs typeface="Times New Roman"/>
                      </a:endParaRPr>
                    </a:p>
                  </a:txBody>
                  <a:tcPr marL="76755" marR="76755" marT="0" marB="0" anchor="b">
                    <a:lnL>
                      <a:noFill/>
                    </a:lnL>
                    <a:lnR>
                      <a:noFill/>
                    </a:lnR>
                    <a:lnT>
                      <a:noFill/>
                    </a:lnT>
                    <a:lnB w="12700" cap="flat" cmpd="sng" algn="ctr">
                      <a:solidFill>
                        <a:srgbClr val="000000"/>
                      </a:solidFill>
                      <a:prstDash val="solid"/>
                      <a:round/>
                      <a:headEnd type="none" w="med" len="med"/>
                      <a:tailEnd type="none" w="med" len="med"/>
                    </a:lnB>
                  </a:tcPr>
                </a:tc>
              </a:tr>
              <a:tr h="592500">
                <a:tc gridSpan="8">
                  <a:txBody>
                    <a:bodyPr/>
                    <a:lstStyle/>
                    <a:p>
                      <a:pPr algn="l">
                        <a:lnSpc>
                          <a:spcPct val="115000"/>
                        </a:lnSpc>
                        <a:spcAft>
                          <a:spcPts val="0"/>
                        </a:spcAft>
                      </a:pPr>
                      <a:endParaRPr lang="en-GB" sz="1100" dirty="0">
                        <a:latin typeface="Calibri"/>
                        <a:ea typeface="Times New Roman"/>
                        <a:cs typeface="Times New Roman"/>
                      </a:endParaRPr>
                    </a:p>
                    <a:p>
                      <a:pPr algn="l">
                        <a:lnSpc>
                          <a:spcPct val="115000"/>
                        </a:lnSpc>
                        <a:spcAft>
                          <a:spcPts val="0"/>
                        </a:spcAft>
                      </a:pPr>
                      <a:r>
                        <a:rPr lang="en-GB" sz="1100" dirty="0">
                          <a:latin typeface="Calibri"/>
                          <a:ea typeface="Times New Roman"/>
                          <a:cs typeface="Times New Roman"/>
                        </a:rPr>
                        <a:t>IRI = ischemia-reperfusion injury, IPC = ischemic preconditioning, SMD = standardized mean difference, LIPC = local ischemic preconditioning, RIPC = remote ischemic preconditioning</a:t>
                      </a:r>
                      <a:endParaRPr lang="nl-NL" sz="1300" dirty="0">
                        <a:latin typeface="Calibri"/>
                        <a:ea typeface="Calibri"/>
                        <a:cs typeface="Times New Roman"/>
                      </a:endParaRPr>
                    </a:p>
                  </a:txBody>
                  <a:tcPr marL="76755" marR="76755"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tc hMerge="1">
                  <a:txBody>
                    <a:bodyPr/>
                    <a:lstStyle/>
                    <a:p>
                      <a:endParaRPr lang="nl-NL"/>
                    </a:p>
                  </a:txBody>
                  <a:tcPr/>
                </a:tc>
              </a:tr>
            </a:tbl>
          </a:graphicData>
        </a:graphic>
      </p:graphicFrame>
      <p:pic>
        <p:nvPicPr>
          <p:cNvPr id="25601" name="Picture 696"/>
          <p:cNvPicPr>
            <a:picLocks noChangeAspect="1" noChangeArrowheads="1"/>
          </p:cNvPicPr>
          <p:nvPr/>
        </p:nvPicPr>
        <p:blipFill>
          <a:blip r:embed="rId2" cstate="print"/>
          <a:srcRect l="22789" t="7851" r="9317"/>
          <a:stretch>
            <a:fillRect/>
          </a:stretch>
        </p:blipFill>
        <p:spPr bwMode="auto">
          <a:xfrm>
            <a:off x="6228184" y="2132856"/>
            <a:ext cx="2757289" cy="3178708"/>
          </a:xfrm>
          <a:prstGeom prst="rect">
            <a:avLst/>
          </a:prstGeom>
          <a:noFill/>
        </p:spPr>
      </p:pic>
      <p:sp>
        <p:nvSpPr>
          <p:cNvPr id="5" name="Rectangle 4"/>
          <p:cNvSpPr/>
          <p:nvPr/>
        </p:nvSpPr>
        <p:spPr>
          <a:xfrm>
            <a:off x="539552" y="4509120"/>
            <a:ext cx="8208912" cy="43204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FF0000"/>
              </a:solidFill>
            </a:endParaRPr>
          </a:p>
        </p:txBody>
      </p:sp>
      <p:sp>
        <p:nvSpPr>
          <p:cNvPr id="6" name="Rectangle 5"/>
          <p:cNvSpPr/>
          <p:nvPr/>
        </p:nvSpPr>
        <p:spPr>
          <a:xfrm>
            <a:off x="539552" y="2348880"/>
            <a:ext cx="8136904" cy="3737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FF0000"/>
              </a:solidFill>
            </a:endParaRPr>
          </a:p>
        </p:txBody>
      </p:sp>
      <p:sp>
        <p:nvSpPr>
          <p:cNvPr id="12" name="TextBox 11"/>
          <p:cNvSpPr txBox="1"/>
          <p:nvPr/>
        </p:nvSpPr>
        <p:spPr>
          <a:xfrm>
            <a:off x="8472426" y="6361583"/>
            <a:ext cx="420054" cy="307777"/>
          </a:xfrm>
          <a:prstGeom prst="rect">
            <a:avLst/>
          </a:prstGeom>
          <a:noFill/>
        </p:spPr>
        <p:txBody>
          <a:bodyPr wrap="square" rtlCol="0">
            <a:spAutoFit/>
          </a:bodyPr>
          <a:lstStyle/>
          <a:p>
            <a:fld id="{62A79A48-AE0C-459F-9B03-78A8B056779F}" type="slidenum">
              <a:rPr lang="nl-NL" sz="1400" smtClean="0"/>
              <a:pPr/>
              <a:t>22</a:t>
            </a:fld>
            <a:endParaRPr lang="nl-NL"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36712"/>
            <a:ext cx="8100000" cy="533400"/>
          </a:xfrm>
        </p:spPr>
        <p:txBody>
          <a:bodyPr/>
          <a:lstStyle/>
          <a:p>
            <a:r>
              <a:rPr lang="nl-NL" sz="3600" dirty="0" err="1" smtClean="0"/>
              <a:t>Subgroup</a:t>
            </a:r>
            <a:r>
              <a:rPr lang="nl-NL" sz="3600" dirty="0" smtClean="0"/>
              <a:t> analyses</a:t>
            </a:r>
            <a:endParaRPr lang="nl-NL" sz="3600" dirty="0"/>
          </a:p>
        </p:txBody>
      </p:sp>
      <p:sp>
        <p:nvSpPr>
          <p:cNvPr id="3" name="Content Placeholder 2"/>
          <p:cNvSpPr>
            <a:spLocks noGrp="1"/>
          </p:cNvSpPr>
          <p:nvPr>
            <p:ph idx="1"/>
          </p:nvPr>
        </p:nvSpPr>
        <p:spPr/>
        <p:txBody>
          <a:bodyPr/>
          <a:lstStyle/>
          <a:p>
            <a:pPr>
              <a:lnSpc>
                <a:spcPct val="110000"/>
              </a:lnSpc>
            </a:pPr>
            <a:r>
              <a:rPr lang="en-US" sz="2200" dirty="0" smtClean="0"/>
              <a:t>Are there differences in treatment effects between subgroups? </a:t>
            </a:r>
            <a:br>
              <a:rPr lang="en-US" sz="2200" dirty="0" smtClean="0"/>
            </a:br>
            <a:r>
              <a:rPr lang="en-US" sz="2200" dirty="0" smtClean="0"/>
              <a:t>i.e. is the treatment more effective in one subgroup than in the other subgroup?</a:t>
            </a:r>
          </a:p>
          <a:p>
            <a:pPr>
              <a:lnSpc>
                <a:spcPct val="110000"/>
              </a:lnSpc>
            </a:pPr>
            <a:endParaRPr lang="en-US" sz="2200" dirty="0" smtClean="0"/>
          </a:p>
          <a:p>
            <a:pPr>
              <a:lnSpc>
                <a:spcPct val="110000"/>
              </a:lnSpc>
            </a:pPr>
            <a:r>
              <a:rPr lang="en-US" sz="2200" dirty="0" smtClean="0"/>
              <a:t>Split the data  in order to make comparisons between subgroups</a:t>
            </a:r>
          </a:p>
          <a:p>
            <a:pPr lvl="1">
              <a:lnSpc>
                <a:spcPct val="110000"/>
              </a:lnSpc>
            </a:pPr>
            <a:endParaRPr lang="en-US" sz="1000" dirty="0" smtClean="0"/>
          </a:p>
          <a:p>
            <a:pPr lvl="1">
              <a:lnSpc>
                <a:spcPct val="110000"/>
              </a:lnSpc>
            </a:pPr>
            <a:r>
              <a:rPr lang="en-US" sz="2200" dirty="0" smtClean="0"/>
              <a:t>Subsets of studies (e.g. participant type, study design)</a:t>
            </a:r>
          </a:p>
          <a:p>
            <a:pPr lvl="1">
              <a:lnSpc>
                <a:spcPct val="110000"/>
              </a:lnSpc>
            </a:pPr>
            <a:endParaRPr lang="en-US" sz="1000" dirty="0" smtClean="0"/>
          </a:p>
          <a:p>
            <a:pPr lvl="1">
              <a:lnSpc>
                <a:spcPct val="110000"/>
              </a:lnSpc>
            </a:pPr>
            <a:r>
              <a:rPr lang="en-US" sz="2200" dirty="0" smtClean="0"/>
              <a:t>Subsets of participants (e.g. low versus high educational level; younger versus older people) </a:t>
            </a:r>
          </a:p>
          <a:p>
            <a:pPr lvl="2">
              <a:lnSpc>
                <a:spcPct val="110000"/>
              </a:lnSpc>
            </a:pPr>
            <a:r>
              <a:rPr lang="en-US" sz="2200" dirty="0" smtClean="0"/>
              <a:t>Possibly individual participant data needed</a:t>
            </a:r>
          </a:p>
          <a:p>
            <a:pPr lvl="3">
              <a:lnSpc>
                <a:spcPct val="110000"/>
              </a:lnSpc>
            </a:pPr>
            <a:r>
              <a:rPr lang="en-US" sz="2200" dirty="0" smtClean="0"/>
              <a:t>Outside scope of this course</a:t>
            </a:r>
          </a:p>
          <a:p>
            <a:pPr lvl="1">
              <a:lnSpc>
                <a:spcPct val="110000"/>
              </a:lnSpc>
            </a:pPr>
            <a:endParaRPr lang="en-US" sz="2200" dirty="0" smtClean="0"/>
          </a:p>
          <a:p>
            <a:pPr lvl="1">
              <a:lnSpc>
                <a:spcPct val="110000"/>
              </a:lnSpc>
            </a:pPr>
            <a:endParaRPr lang="en-US" sz="2200" b="1" dirty="0" smtClean="0"/>
          </a:p>
          <a:p>
            <a:pPr>
              <a:lnSpc>
                <a:spcPct val="110000"/>
              </a:lnSpc>
            </a:pPr>
            <a:endParaRPr lang="nl-NL" sz="2200" dirty="0" smtClean="0"/>
          </a:p>
          <a:p>
            <a:pPr lvl="1">
              <a:lnSpc>
                <a:spcPct val="110000"/>
              </a:lnSpc>
            </a:pPr>
            <a:endParaRPr lang="nl-NL" sz="2200" dirty="0"/>
          </a:p>
        </p:txBody>
      </p:sp>
      <p:sp>
        <p:nvSpPr>
          <p:cNvPr id="5"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23</a:t>
            </a:fld>
            <a:endParaRPr lang="nl-NL" dirty="0"/>
          </a:p>
        </p:txBody>
      </p:sp>
      <p:sp>
        <p:nvSpPr>
          <p:cNvPr id="6" name="Tijdelijke aanduiding voor inhoud 4"/>
          <p:cNvSpPr txBox="1">
            <a:spLocks/>
          </p:cNvSpPr>
          <p:nvPr/>
        </p:nvSpPr>
        <p:spPr>
          <a:xfrm>
            <a:off x="539552" y="5805264"/>
            <a:ext cx="7128792" cy="432048"/>
          </a:xfrm>
          <a:prstGeom prst="rect">
            <a:avLst/>
          </a:prstGeom>
        </p:spPr>
        <p:txBody>
          <a:bodyPr/>
          <a:lstStyle/>
          <a:p>
            <a:r>
              <a:rPr lang="en-GB" sz="2000" dirty="0" smtClean="0">
                <a:solidFill>
                  <a:schemeClr val="tx2"/>
                </a:solidFill>
                <a:ea typeface="ＭＳ Ｐゴシック" pitchFamily="34" charset="-128"/>
                <a:cs typeface="Arial" charset="0"/>
              </a:rPr>
              <a:t>N.B. Not </a:t>
            </a:r>
            <a:r>
              <a:rPr lang="en-GB" sz="2000" dirty="0" err="1" smtClean="0">
                <a:solidFill>
                  <a:schemeClr val="tx2"/>
                </a:solidFill>
                <a:ea typeface="ＭＳ Ｐゴシック" pitchFamily="34" charset="-128"/>
                <a:cs typeface="Arial" charset="0"/>
              </a:rPr>
              <a:t>prespecified</a:t>
            </a:r>
            <a:r>
              <a:rPr lang="en-GB" sz="2000" dirty="0" smtClean="0">
                <a:solidFill>
                  <a:schemeClr val="tx2"/>
                </a:solidFill>
                <a:ea typeface="ＭＳ Ｐゴシック" pitchFamily="34" charset="-128"/>
                <a:cs typeface="Arial" charset="0"/>
              </a:rPr>
              <a:t> subgroup analyses  are hypothesis generating</a:t>
            </a:r>
            <a:endParaRPr kumimoji="0" lang="nl-NL" sz="2000" b="0" i="0" u="none" strike="noStrike" kern="1200" cap="none" spc="0" normalizeH="0" baseline="0" noProof="0" dirty="0">
              <a:ln>
                <a:noFill/>
              </a:ln>
              <a:solidFill>
                <a:schemeClr val="tx2"/>
              </a:solidFill>
              <a:effectLst/>
              <a:uLnTx/>
              <a:uFillTx/>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467544" y="5838363"/>
            <a:ext cx="8283101" cy="830997"/>
          </a:xfrm>
          <a:prstGeom prst="rect">
            <a:avLst/>
          </a:prstGeom>
        </p:spPr>
        <p:txBody>
          <a:bodyPr wrap="square" rtlCol="0">
            <a:spAutoFit/>
          </a:bodyPr>
          <a:lstStyle/>
          <a:p>
            <a:pPr marL="0" lvl="1"/>
            <a:endParaRPr lang="en-US" sz="2400" b="1" dirty="0" smtClean="0">
              <a:solidFill>
                <a:srgbClr val="FF0000"/>
              </a:solidFill>
            </a:endParaRPr>
          </a:p>
          <a:p>
            <a:pPr marL="0" lvl="1"/>
            <a:r>
              <a:rPr lang="en-US" sz="2400" b="1" dirty="0" smtClean="0">
                <a:solidFill>
                  <a:srgbClr val="FF0000"/>
                </a:solidFill>
              </a:rPr>
              <a:t>Heterogeneity: I-squared = 11.7%</a:t>
            </a:r>
            <a:endParaRPr lang="en-GB" sz="2400" b="1" dirty="0">
              <a:solidFill>
                <a:srgbClr val="FF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821779"/>
            <a:ext cx="9172575" cy="5343525"/>
          </a:xfrm>
          <a:prstGeom prst="rect">
            <a:avLst/>
          </a:prstGeom>
          <a:noFill/>
          <a:ln w="9525">
            <a:noFill/>
            <a:miter lim="800000"/>
            <a:headEnd/>
            <a:tailEnd/>
          </a:ln>
        </p:spPr>
      </p:pic>
      <p:sp>
        <p:nvSpPr>
          <p:cNvPr id="5" name="Title 4"/>
          <p:cNvSpPr>
            <a:spLocks noGrp="1"/>
          </p:cNvSpPr>
          <p:nvPr>
            <p:ph type="title"/>
          </p:nvPr>
        </p:nvSpPr>
        <p:spPr>
          <a:xfrm>
            <a:off x="522000" y="692696"/>
            <a:ext cx="8100000" cy="461392"/>
          </a:xfrm>
        </p:spPr>
        <p:txBody>
          <a:bodyPr/>
          <a:lstStyle/>
          <a:p>
            <a:r>
              <a:rPr lang="en-US" sz="3200" dirty="0" smtClean="0"/>
              <a:t>Omega-3 Supplements for prevention of </a:t>
            </a:r>
            <a:br>
              <a:rPr lang="en-US" sz="3200" dirty="0" smtClean="0"/>
            </a:br>
            <a:r>
              <a:rPr lang="en-US" sz="3200" dirty="0" smtClean="0"/>
              <a:t>					All-Cause Mortality </a:t>
            </a:r>
            <a:r>
              <a:rPr lang="en-US" sz="3600" dirty="0" smtClean="0"/>
              <a:t/>
            </a:r>
            <a:br>
              <a:rPr lang="en-US" sz="3600" dirty="0" smtClean="0"/>
            </a:br>
            <a:endParaRPr lang="nl-NL" sz="3600" dirty="0"/>
          </a:p>
        </p:txBody>
      </p:sp>
      <p:cxnSp>
        <p:nvCxnSpPr>
          <p:cNvPr id="9" name="Straight Arrow Connector 8"/>
          <p:cNvCxnSpPr/>
          <p:nvPr/>
        </p:nvCxnSpPr>
        <p:spPr>
          <a:xfrm flipV="1">
            <a:off x="1043608" y="5805264"/>
            <a:ext cx="1440160" cy="36004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252536" y="835868"/>
            <a:ext cx="9696450" cy="5905500"/>
          </a:xfrm>
          <a:prstGeom prst="rect">
            <a:avLst/>
          </a:prstGeom>
          <a:noFill/>
          <a:ln w="9525">
            <a:noFill/>
            <a:miter lim="800000"/>
            <a:headEnd/>
            <a:tailEnd/>
          </a:ln>
        </p:spPr>
      </p:pic>
      <p:sp>
        <p:nvSpPr>
          <p:cNvPr id="8"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25</a:t>
            </a:fld>
            <a:endParaRPr lang="nl-NL" dirty="0"/>
          </a:p>
        </p:txBody>
      </p:sp>
      <p:sp>
        <p:nvSpPr>
          <p:cNvPr id="6" name="Title 5"/>
          <p:cNvSpPr>
            <a:spLocks noGrp="1"/>
          </p:cNvSpPr>
          <p:nvPr>
            <p:ph type="title"/>
          </p:nvPr>
        </p:nvSpPr>
        <p:spPr>
          <a:xfrm>
            <a:off x="522000" y="87288"/>
            <a:ext cx="8100000" cy="533400"/>
          </a:xfrm>
        </p:spPr>
        <p:txBody>
          <a:bodyPr/>
          <a:lstStyle/>
          <a:p>
            <a:r>
              <a:rPr lang="nl-NL" sz="3600" dirty="0" err="1" smtClean="0"/>
              <a:t>Subgroups</a:t>
            </a:r>
            <a:r>
              <a:rPr lang="nl-NL" sz="3600" dirty="0" smtClean="0"/>
              <a:t> </a:t>
            </a:r>
            <a:r>
              <a:rPr lang="nl-NL" sz="3600" dirty="0" err="1" smtClean="0"/>
              <a:t>by</a:t>
            </a:r>
            <a:r>
              <a:rPr lang="nl-NL" sz="3600" dirty="0" smtClean="0"/>
              <a:t> </a:t>
            </a:r>
            <a:r>
              <a:rPr lang="nl-NL" sz="3600" dirty="0" err="1" smtClean="0"/>
              <a:t>indication</a:t>
            </a:r>
            <a:endParaRPr lang="nl-NL"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2000" y="548680"/>
            <a:ext cx="8100000" cy="533400"/>
          </a:xfrm>
        </p:spPr>
        <p:txBody>
          <a:bodyPr/>
          <a:lstStyle/>
          <a:p>
            <a:pPr>
              <a:lnSpc>
                <a:spcPct val="100000"/>
              </a:lnSpc>
            </a:pPr>
            <a:r>
              <a:rPr lang="en-US" sz="2800" dirty="0" smtClean="0"/>
              <a:t>Omega-3 Supplements for prevention of </a:t>
            </a:r>
            <a:br>
              <a:rPr lang="en-US" sz="2800" dirty="0" smtClean="0"/>
            </a:br>
            <a:r>
              <a:rPr lang="en-US" sz="2800" dirty="0" smtClean="0"/>
              <a:t>					All-Cause Mortality</a:t>
            </a:r>
            <a:br>
              <a:rPr lang="en-US" sz="2800" dirty="0" smtClean="0"/>
            </a:br>
            <a:endParaRPr lang="nl-NL" sz="2800" dirty="0"/>
          </a:p>
        </p:txBody>
      </p:sp>
      <p:sp>
        <p:nvSpPr>
          <p:cNvPr id="8"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26</a:t>
            </a:fld>
            <a:endParaRPr lang="nl-NL" dirty="0"/>
          </a:p>
        </p:txBody>
      </p:sp>
      <p:pic>
        <p:nvPicPr>
          <p:cNvPr id="2050" name="Picture 2"/>
          <p:cNvPicPr>
            <a:picLocks noChangeAspect="1" noChangeArrowheads="1"/>
          </p:cNvPicPr>
          <p:nvPr/>
        </p:nvPicPr>
        <p:blipFill>
          <a:blip r:embed="rId3" cstate="print"/>
          <a:srcRect/>
          <a:stretch>
            <a:fillRect/>
          </a:stretch>
        </p:blipFill>
        <p:spPr bwMode="auto">
          <a:xfrm>
            <a:off x="357188" y="1700808"/>
            <a:ext cx="8429625" cy="3219450"/>
          </a:xfrm>
          <a:prstGeom prst="rect">
            <a:avLst/>
          </a:prstGeom>
          <a:noFill/>
          <a:ln w="9525">
            <a:noFill/>
            <a:miter lim="800000"/>
            <a:headEnd/>
            <a:tailEnd/>
          </a:ln>
        </p:spPr>
      </p:pic>
      <p:sp>
        <p:nvSpPr>
          <p:cNvPr id="6" name="TextBox 5"/>
          <p:cNvSpPr txBox="1"/>
          <p:nvPr/>
        </p:nvSpPr>
        <p:spPr>
          <a:xfrm>
            <a:off x="323528" y="5013176"/>
            <a:ext cx="8496944" cy="1344984"/>
          </a:xfrm>
          <a:prstGeom prst="rect">
            <a:avLst/>
          </a:prstGeom>
          <a:noFill/>
        </p:spPr>
        <p:txBody>
          <a:bodyPr wrap="square" rtlCol="0">
            <a:spAutoFit/>
          </a:bodyPr>
          <a:lstStyle/>
          <a:p>
            <a:pPr>
              <a:lnSpc>
                <a:spcPct val="110000"/>
              </a:lnSpc>
            </a:pPr>
            <a:r>
              <a:rPr lang="en-US" sz="2200" b="1" dirty="0" smtClean="0"/>
              <a:t>No statistically significant difference between subgroups: </a:t>
            </a:r>
            <a:br>
              <a:rPr lang="en-US" sz="2200" b="1" dirty="0" smtClean="0"/>
            </a:br>
            <a:endParaRPr lang="en-US" sz="800" b="1" dirty="0" smtClean="0"/>
          </a:p>
          <a:p>
            <a:pPr>
              <a:lnSpc>
                <a:spcPct val="110000"/>
              </a:lnSpc>
            </a:pPr>
            <a:r>
              <a:rPr lang="en-US" sz="2200" dirty="0" smtClean="0"/>
              <a:t>Test for subgroup differences (RE model):   Q=2.05, </a:t>
            </a:r>
            <a:r>
              <a:rPr lang="en-US" sz="2200" dirty="0" err="1" smtClean="0"/>
              <a:t>df</a:t>
            </a:r>
            <a:r>
              <a:rPr lang="en-US" sz="2200" dirty="0" smtClean="0"/>
              <a:t>=2, p-value= 0.358</a:t>
            </a:r>
          </a:p>
          <a:p>
            <a:pPr>
              <a:lnSpc>
                <a:spcPct val="110000"/>
              </a:lnSpc>
            </a:pPr>
            <a:endParaRPr lang="nl-NL"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36712"/>
            <a:ext cx="8100000" cy="533400"/>
          </a:xfrm>
        </p:spPr>
        <p:txBody>
          <a:bodyPr/>
          <a:lstStyle/>
          <a:p>
            <a:r>
              <a:rPr lang="nl-NL" sz="3600" dirty="0" err="1" smtClean="0"/>
              <a:t>Which</a:t>
            </a:r>
            <a:r>
              <a:rPr lang="nl-NL" sz="3600" dirty="0" smtClean="0"/>
              <a:t> </a:t>
            </a:r>
            <a:r>
              <a:rPr lang="nl-NL" sz="3600" dirty="0" err="1" smtClean="0"/>
              <a:t>subgroups</a:t>
            </a:r>
            <a:r>
              <a:rPr lang="nl-NL" sz="3600" dirty="0" smtClean="0"/>
              <a:t> to </a:t>
            </a:r>
            <a:r>
              <a:rPr lang="nl-NL" sz="3600" dirty="0" err="1" smtClean="0"/>
              <a:t>investigate</a:t>
            </a:r>
            <a:r>
              <a:rPr lang="nl-NL" sz="3600" dirty="0" smtClean="0"/>
              <a:t>?</a:t>
            </a:r>
            <a:endParaRPr lang="nl-NL" sz="3600" dirty="0"/>
          </a:p>
        </p:txBody>
      </p:sp>
      <p:sp>
        <p:nvSpPr>
          <p:cNvPr id="3" name="Content Placeholder 2"/>
          <p:cNvSpPr>
            <a:spLocks noGrp="1"/>
          </p:cNvSpPr>
          <p:nvPr>
            <p:ph idx="1"/>
          </p:nvPr>
        </p:nvSpPr>
        <p:spPr/>
        <p:txBody>
          <a:bodyPr/>
          <a:lstStyle/>
          <a:p>
            <a:pPr>
              <a:lnSpc>
                <a:spcPct val="110000"/>
              </a:lnSpc>
            </a:pPr>
            <a:r>
              <a:rPr lang="en-US" sz="2200" b="1" dirty="0" smtClean="0"/>
              <a:t>Use Effect modifiers </a:t>
            </a:r>
            <a:r>
              <a:rPr lang="en-US" sz="2200" dirty="0" smtClean="0"/>
              <a:t> </a:t>
            </a:r>
            <a:br>
              <a:rPr lang="en-US" sz="2200" dirty="0" smtClean="0"/>
            </a:br>
            <a:r>
              <a:rPr lang="en-US" sz="2200" dirty="0" smtClean="0"/>
              <a:t>(i.e. factors that can affect how well the intervention works)</a:t>
            </a:r>
          </a:p>
          <a:p>
            <a:pPr>
              <a:lnSpc>
                <a:spcPct val="110000"/>
              </a:lnSpc>
            </a:pPr>
            <a:endParaRPr lang="en-US" sz="1000" dirty="0" smtClean="0"/>
          </a:p>
          <a:p>
            <a:pPr lvl="1">
              <a:lnSpc>
                <a:spcPct val="110000"/>
              </a:lnSpc>
            </a:pPr>
            <a:r>
              <a:rPr lang="en-US" sz="2200" dirty="0" smtClean="0"/>
              <a:t>Features of the intervention (e.g. intensity, content, delivery) </a:t>
            </a:r>
          </a:p>
          <a:p>
            <a:pPr lvl="1">
              <a:lnSpc>
                <a:spcPct val="110000"/>
              </a:lnSpc>
            </a:pPr>
            <a:r>
              <a:rPr lang="en-US" sz="2200" dirty="0" smtClean="0"/>
              <a:t>Study methodology (study design, quality) </a:t>
            </a:r>
          </a:p>
          <a:p>
            <a:pPr lvl="1">
              <a:lnSpc>
                <a:spcPct val="110000"/>
              </a:lnSpc>
            </a:pPr>
            <a:r>
              <a:rPr lang="en-US" sz="2200" dirty="0" smtClean="0"/>
              <a:t>Study features (e.g. length of the study) </a:t>
            </a:r>
          </a:p>
          <a:p>
            <a:pPr lvl="1">
              <a:lnSpc>
                <a:spcPct val="110000"/>
              </a:lnSpc>
            </a:pPr>
            <a:endParaRPr lang="en-US" sz="2200" dirty="0" smtClean="0"/>
          </a:p>
          <a:p>
            <a:pPr>
              <a:lnSpc>
                <a:spcPct val="110000"/>
              </a:lnSpc>
            </a:pPr>
            <a:r>
              <a:rPr lang="en-US" sz="2200" b="1" dirty="0" smtClean="0"/>
              <a:t>Not: Prognostic factors</a:t>
            </a:r>
          </a:p>
          <a:p>
            <a:pPr lvl="1">
              <a:lnSpc>
                <a:spcPct val="110000"/>
              </a:lnSpc>
            </a:pPr>
            <a:r>
              <a:rPr lang="en-US" sz="2200" dirty="0" smtClean="0"/>
              <a:t>unless they are capable of modifying the intervention’s effects</a:t>
            </a:r>
          </a:p>
          <a:p>
            <a:pPr lvl="1">
              <a:lnSpc>
                <a:spcPct val="110000"/>
              </a:lnSpc>
            </a:pPr>
            <a:endParaRPr lang="en-US" sz="2200" dirty="0" smtClean="0"/>
          </a:p>
          <a:p>
            <a:pPr>
              <a:lnSpc>
                <a:spcPct val="110000"/>
              </a:lnSpc>
            </a:pPr>
            <a:r>
              <a:rPr lang="en-US" sz="2200" b="1" dirty="0" smtClean="0"/>
              <a:t>Pre-specify</a:t>
            </a:r>
            <a:r>
              <a:rPr lang="en-US" sz="2200" dirty="0" smtClean="0"/>
              <a:t> subgroup analyses in the protocol! </a:t>
            </a:r>
          </a:p>
        </p:txBody>
      </p:sp>
      <p:sp>
        <p:nvSpPr>
          <p:cNvPr id="5"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27</a:t>
            </a:fld>
            <a:endParaRPr lang="nl-NL"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764704"/>
            <a:ext cx="8100000" cy="533400"/>
          </a:xfrm>
        </p:spPr>
        <p:txBody>
          <a:bodyPr/>
          <a:lstStyle/>
          <a:p>
            <a:r>
              <a:rPr lang="nl-NL" sz="3600" dirty="0" err="1" smtClean="0"/>
              <a:t>Interpreting</a:t>
            </a:r>
            <a:r>
              <a:rPr lang="nl-NL" sz="3600" dirty="0" smtClean="0"/>
              <a:t> </a:t>
            </a:r>
            <a:r>
              <a:rPr lang="nl-NL" sz="3600" dirty="0" err="1" smtClean="0"/>
              <a:t>subgroup</a:t>
            </a:r>
            <a:r>
              <a:rPr lang="nl-NL" sz="3600" dirty="0" smtClean="0"/>
              <a:t> analyses</a:t>
            </a:r>
            <a:endParaRPr lang="nl-NL" sz="3600" dirty="0"/>
          </a:p>
        </p:txBody>
      </p:sp>
      <p:sp>
        <p:nvSpPr>
          <p:cNvPr id="3" name="Content Placeholder 2"/>
          <p:cNvSpPr>
            <a:spLocks noGrp="1"/>
          </p:cNvSpPr>
          <p:nvPr>
            <p:ph idx="1"/>
          </p:nvPr>
        </p:nvSpPr>
        <p:spPr>
          <a:xfrm>
            <a:off x="522000" y="1628800"/>
            <a:ext cx="8100000" cy="4125365"/>
          </a:xfrm>
        </p:spPr>
        <p:txBody>
          <a:bodyPr/>
          <a:lstStyle/>
          <a:p>
            <a:pPr>
              <a:lnSpc>
                <a:spcPct val="110000"/>
              </a:lnSpc>
            </a:pPr>
            <a:r>
              <a:rPr lang="en-US" sz="2200" dirty="0" smtClean="0"/>
              <a:t>Comparisons between subgroups are based on </a:t>
            </a:r>
            <a:r>
              <a:rPr lang="en-US" sz="2200" b="1" dirty="0" smtClean="0"/>
              <a:t>not-</a:t>
            </a:r>
            <a:r>
              <a:rPr lang="en-US" sz="2200" b="1" dirty="0" err="1" smtClean="0"/>
              <a:t>randomised</a:t>
            </a:r>
            <a:r>
              <a:rPr lang="en-US" sz="2200" dirty="0" smtClean="0"/>
              <a:t> comparisons</a:t>
            </a:r>
          </a:p>
          <a:p>
            <a:pPr lvl="1">
              <a:lnSpc>
                <a:spcPct val="110000"/>
              </a:lnSpc>
            </a:pPr>
            <a:r>
              <a:rPr lang="en-US" sz="2200" dirty="0" smtClean="0"/>
              <a:t>Potential bias! </a:t>
            </a:r>
          </a:p>
          <a:p>
            <a:pPr>
              <a:lnSpc>
                <a:spcPct val="110000"/>
              </a:lnSpc>
            </a:pPr>
            <a:endParaRPr lang="en-US" sz="2200" dirty="0" smtClean="0"/>
          </a:p>
          <a:p>
            <a:pPr>
              <a:lnSpc>
                <a:spcPct val="110000"/>
              </a:lnSpc>
            </a:pPr>
            <a:r>
              <a:rPr lang="en-US" sz="2200" dirty="0" smtClean="0"/>
              <a:t>As the number of subgroup analyses increases, the rate of </a:t>
            </a:r>
            <a:br>
              <a:rPr lang="en-US" sz="2200" dirty="0" smtClean="0"/>
            </a:br>
            <a:r>
              <a:rPr lang="en-US" sz="2200" b="1" dirty="0" smtClean="0"/>
              <a:t>false findings</a:t>
            </a:r>
            <a:r>
              <a:rPr lang="en-US" sz="2200" dirty="0" smtClean="0"/>
              <a:t> also grows </a:t>
            </a:r>
          </a:p>
          <a:p>
            <a:pPr>
              <a:lnSpc>
                <a:spcPct val="110000"/>
              </a:lnSpc>
            </a:pPr>
            <a:endParaRPr lang="en-US" sz="2200" dirty="0" smtClean="0"/>
          </a:p>
          <a:p>
            <a:pPr>
              <a:lnSpc>
                <a:spcPct val="110000"/>
              </a:lnSpc>
            </a:pPr>
            <a:r>
              <a:rPr lang="en-US" sz="2200" dirty="0" smtClean="0"/>
              <a:t>Consider whether potential factors for investigation might be </a:t>
            </a:r>
            <a:r>
              <a:rPr lang="en-US" sz="2200" b="1" dirty="0" smtClean="0"/>
              <a:t>confounded</a:t>
            </a:r>
          </a:p>
          <a:p>
            <a:pPr lvl="1">
              <a:lnSpc>
                <a:spcPct val="110000"/>
              </a:lnSpc>
            </a:pPr>
            <a:r>
              <a:rPr lang="en-US" sz="2200" dirty="0" smtClean="0"/>
              <a:t>if two factors co-occur and cannot be disentangled from the effects of others</a:t>
            </a:r>
          </a:p>
          <a:p>
            <a:pPr lvl="1">
              <a:lnSpc>
                <a:spcPct val="110000"/>
              </a:lnSpc>
            </a:pPr>
            <a:r>
              <a:rPr lang="en-US" sz="2200" dirty="0" smtClean="0"/>
              <a:t>for example: more intensive follow-up in older patients</a:t>
            </a:r>
          </a:p>
          <a:p>
            <a:pPr>
              <a:lnSpc>
                <a:spcPct val="110000"/>
              </a:lnSpc>
            </a:pPr>
            <a:endParaRPr lang="en-US" sz="2200" dirty="0" smtClean="0"/>
          </a:p>
          <a:p>
            <a:pPr>
              <a:lnSpc>
                <a:spcPct val="110000"/>
              </a:lnSpc>
            </a:pPr>
            <a:endParaRPr lang="en-US" sz="2200" dirty="0" smtClean="0"/>
          </a:p>
          <a:p>
            <a:pPr>
              <a:lnSpc>
                <a:spcPct val="110000"/>
              </a:lnSpc>
            </a:pPr>
            <a:endParaRPr lang="en-US" sz="2200" dirty="0" smtClean="0"/>
          </a:p>
        </p:txBody>
      </p:sp>
      <p:sp>
        <p:nvSpPr>
          <p:cNvPr id="5"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28</a:t>
            </a:fld>
            <a:endParaRPr lang="nl-NL"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36712"/>
            <a:ext cx="8100000" cy="533400"/>
          </a:xfrm>
        </p:spPr>
        <p:txBody>
          <a:bodyPr/>
          <a:lstStyle/>
          <a:p>
            <a:r>
              <a:rPr lang="nl-NL" sz="3600" dirty="0" err="1" smtClean="0"/>
              <a:t>Subgroup</a:t>
            </a:r>
            <a:r>
              <a:rPr lang="nl-NL" sz="3600" dirty="0" smtClean="0"/>
              <a:t> </a:t>
            </a:r>
            <a:r>
              <a:rPr lang="nl-NL" sz="3600" dirty="0" err="1" smtClean="0"/>
              <a:t>Credibility</a:t>
            </a:r>
            <a:r>
              <a:rPr lang="nl-NL" sz="3600" dirty="0" smtClean="0"/>
              <a:t> Criteria</a:t>
            </a:r>
            <a:endParaRPr lang="nl-NL" sz="3600" dirty="0"/>
          </a:p>
        </p:txBody>
      </p:sp>
      <p:sp>
        <p:nvSpPr>
          <p:cNvPr id="3" name="Content Placeholder 2"/>
          <p:cNvSpPr>
            <a:spLocks noGrp="1"/>
          </p:cNvSpPr>
          <p:nvPr>
            <p:ph idx="1"/>
          </p:nvPr>
        </p:nvSpPr>
        <p:spPr>
          <a:xfrm>
            <a:off x="522000" y="1628800"/>
            <a:ext cx="8100000" cy="4125365"/>
          </a:xfrm>
        </p:spPr>
        <p:txBody>
          <a:bodyPr/>
          <a:lstStyle/>
          <a:p>
            <a:pPr marL="361950" indent="-361950">
              <a:lnSpc>
                <a:spcPct val="110000"/>
              </a:lnSpc>
              <a:buFont typeface="+mj-lt"/>
              <a:buAutoNum type="arabicPeriod"/>
            </a:pPr>
            <a:r>
              <a:rPr lang="en-US" sz="2200" dirty="0" smtClean="0"/>
              <a:t>Is the subgroup variable measured at </a:t>
            </a:r>
            <a:r>
              <a:rPr lang="en-US" sz="2200" u="sng" dirty="0" smtClean="0"/>
              <a:t>baseline</a:t>
            </a:r>
            <a:r>
              <a:rPr lang="en-US" sz="2200" dirty="0" smtClean="0"/>
              <a:t> or later? </a:t>
            </a:r>
          </a:p>
          <a:p>
            <a:pPr marL="536575" lvl="1" indent="-174625">
              <a:lnSpc>
                <a:spcPct val="110000"/>
              </a:lnSpc>
            </a:pPr>
            <a:r>
              <a:rPr lang="en-US" sz="2200" dirty="0" smtClean="0"/>
              <a:t>post-</a:t>
            </a:r>
            <a:r>
              <a:rPr lang="en-US" sz="2200" dirty="0" err="1" smtClean="0"/>
              <a:t>randomisation</a:t>
            </a:r>
            <a:r>
              <a:rPr lang="en-US" sz="2200" dirty="0" smtClean="0"/>
              <a:t>: characteristic may arise due to the effects of the intervention itself</a:t>
            </a:r>
          </a:p>
          <a:p>
            <a:pPr marL="361950" lvl="1" indent="-361950">
              <a:lnSpc>
                <a:spcPct val="110000"/>
              </a:lnSpc>
            </a:pPr>
            <a:endParaRPr lang="en-US" sz="1000" dirty="0" smtClean="0"/>
          </a:p>
          <a:p>
            <a:pPr marL="361950" indent="-361950">
              <a:lnSpc>
                <a:spcPct val="110000"/>
              </a:lnSpc>
              <a:buFont typeface="+mj-lt"/>
              <a:buAutoNum type="arabicPeriod"/>
            </a:pPr>
            <a:r>
              <a:rPr lang="en-US" sz="2200" dirty="0" smtClean="0"/>
              <a:t>Was the subgroup </a:t>
            </a:r>
            <a:r>
              <a:rPr lang="en-US" sz="2200" u="sng" dirty="0" smtClean="0"/>
              <a:t>pre-specified</a:t>
            </a:r>
            <a:r>
              <a:rPr lang="en-US" sz="2200" dirty="0" smtClean="0"/>
              <a:t> (</a:t>
            </a:r>
            <a:r>
              <a:rPr lang="en-US" sz="2200" i="1" dirty="0" smtClean="0"/>
              <a:t>a priori)?</a:t>
            </a:r>
          </a:p>
          <a:p>
            <a:pPr marL="361950" indent="-361950">
              <a:lnSpc>
                <a:spcPct val="110000"/>
              </a:lnSpc>
              <a:buFont typeface="+mj-lt"/>
              <a:buAutoNum type="arabicPeriod"/>
            </a:pPr>
            <a:endParaRPr lang="en-US" sz="1000" i="1" dirty="0" smtClean="0"/>
          </a:p>
          <a:p>
            <a:pPr marL="361950" indent="-361950">
              <a:lnSpc>
                <a:spcPct val="110000"/>
              </a:lnSpc>
              <a:buFont typeface="+mj-lt"/>
              <a:buAutoNum type="arabicPeriod"/>
            </a:pPr>
            <a:r>
              <a:rPr lang="en-US" sz="2200" dirty="0" smtClean="0"/>
              <a:t>Was the </a:t>
            </a:r>
            <a:r>
              <a:rPr lang="en-US" sz="2200" u="sng" dirty="0" smtClean="0"/>
              <a:t>direction</a:t>
            </a:r>
            <a:r>
              <a:rPr lang="en-US" sz="2200" dirty="0" smtClean="0"/>
              <a:t> of the effect pre-specified? </a:t>
            </a:r>
          </a:p>
          <a:p>
            <a:pPr marL="361950" indent="-361950">
              <a:lnSpc>
                <a:spcPct val="110000"/>
              </a:lnSpc>
              <a:buFont typeface="+mj-lt"/>
              <a:buAutoNum type="arabicPeriod"/>
            </a:pPr>
            <a:endParaRPr lang="en-US" sz="1000" dirty="0" smtClean="0"/>
          </a:p>
          <a:p>
            <a:pPr marL="361950" indent="-361950">
              <a:lnSpc>
                <a:spcPct val="110000"/>
              </a:lnSpc>
              <a:buFont typeface="+mj-lt"/>
              <a:buAutoNum type="arabicPeriod"/>
            </a:pPr>
            <a:r>
              <a:rPr lang="en-US" sz="2200" dirty="0" smtClean="0"/>
              <a:t>Is the </a:t>
            </a:r>
            <a:r>
              <a:rPr lang="en-US" sz="2200" u="sng" dirty="0" smtClean="0"/>
              <a:t>size</a:t>
            </a:r>
            <a:r>
              <a:rPr lang="en-US" sz="2200" dirty="0" smtClean="0"/>
              <a:t> of the subgroup effect large?</a:t>
            </a:r>
          </a:p>
          <a:p>
            <a:pPr marL="361950" indent="-361950">
              <a:lnSpc>
                <a:spcPct val="110000"/>
              </a:lnSpc>
              <a:buFont typeface="+mj-lt"/>
              <a:buAutoNum type="arabicPeriod"/>
            </a:pPr>
            <a:endParaRPr lang="en-US" sz="1000" dirty="0" smtClean="0"/>
          </a:p>
          <a:p>
            <a:pPr marL="361950" indent="-361950">
              <a:lnSpc>
                <a:spcPct val="110000"/>
              </a:lnSpc>
              <a:buFont typeface="+mj-lt"/>
              <a:buAutoNum type="arabicPeriod"/>
            </a:pPr>
            <a:r>
              <a:rPr lang="en-US" sz="2200" dirty="0" smtClean="0"/>
              <a:t>Is the interaction </a:t>
            </a:r>
            <a:r>
              <a:rPr lang="en-US" sz="2200" u="sng" dirty="0" smtClean="0"/>
              <a:t>consistent</a:t>
            </a:r>
            <a:r>
              <a:rPr lang="en-US" sz="2200" dirty="0" smtClean="0"/>
              <a:t> across closely related outcomes?</a:t>
            </a:r>
          </a:p>
          <a:p>
            <a:pPr marL="457200" indent="-457200">
              <a:lnSpc>
                <a:spcPct val="110000"/>
              </a:lnSpc>
              <a:buFont typeface="+mj-lt"/>
              <a:buAutoNum type="arabicPeriod"/>
            </a:pPr>
            <a:endParaRPr lang="en-US" dirty="0" smtClean="0"/>
          </a:p>
          <a:p>
            <a:pPr marL="361950" indent="-361950">
              <a:lnSpc>
                <a:spcPct val="110000"/>
              </a:lnSpc>
            </a:pPr>
            <a:r>
              <a:rPr lang="en-US" sz="1800" dirty="0" err="1" smtClean="0"/>
              <a:t>Oxman</a:t>
            </a:r>
            <a:r>
              <a:rPr lang="en-US" sz="1800" dirty="0" smtClean="0"/>
              <a:t> (2012). Subgroup analyses: The devil is in the interpretation. BMJ.</a:t>
            </a:r>
          </a:p>
          <a:p>
            <a:pPr marL="361950" indent="-361950">
              <a:lnSpc>
                <a:spcPct val="110000"/>
              </a:lnSpc>
            </a:pPr>
            <a:r>
              <a:rPr lang="en-US" sz="1800" dirty="0" smtClean="0"/>
              <a:t>Sun et al (2010). Is a subgroup effect believable? Updating criteria to evaluate the credibility of subgroup analyses. BMJ.</a:t>
            </a:r>
          </a:p>
          <a:p>
            <a:pPr marL="0" indent="0">
              <a:lnSpc>
                <a:spcPct val="110000"/>
              </a:lnSpc>
              <a:buNone/>
            </a:pPr>
            <a:endParaRPr lang="nl-NL" sz="1800" dirty="0"/>
          </a:p>
        </p:txBody>
      </p:sp>
      <p:sp>
        <p:nvSpPr>
          <p:cNvPr id="5"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29</a:t>
            </a:fld>
            <a:endParaRPr lang="nl-N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2000" y="764704"/>
            <a:ext cx="8100000" cy="533400"/>
          </a:xfrm>
        </p:spPr>
        <p:txBody>
          <a:bodyPr/>
          <a:lstStyle/>
          <a:p>
            <a:r>
              <a:rPr lang="en-US" sz="3600" dirty="0" smtClean="0"/>
              <a:t>Clinical heterogeneity </a:t>
            </a:r>
            <a:endParaRPr lang="nl-NL" sz="3600" dirty="0"/>
          </a:p>
        </p:txBody>
      </p:sp>
      <p:sp>
        <p:nvSpPr>
          <p:cNvPr id="6" name="Content Placeholder 5"/>
          <p:cNvSpPr>
            <a:spLocks noGrp="1"/>
          </p:cNvSpPr>
          <p:nvPr>
            <p:ph idx="1"/>
          </p:nvPr>
        </p:nvSpPr>
        <p:spPr>
          <a:xfrm>
            <a:off x="522000" y="1412776"/>
            <a:ext cx="8100000" cy="4125365"/>
          </a:xfrm>
        </p:spPr>
        <p:txBody>
          <a:bodyPr/>
          <a:lstStyle/>
          <a:p>
            <a:pPr>
              <a:lnSpc>
                <a:spcPct val="110000"/>
              </a:lnSpc>
              <a:buNone/>
            </a:pPr>
            <a:r>
              <a:rPr lang="en-US" sz="2200" dirty="0" smtClean="0"/>
              <a:t>Differences between studies associated with </a:t>
            </a:r>
          </a:p>
          <a:p>
            <a:pPr>
              <a:lnSpc>
                <a:spcPct val="110000"/>
              </a:lnSpc>
            </a:pPr>
            <a:endParaRPr lang="en-US" sz="1000" dirty="0" smtClean="0"/>
          </a:p>
          <a:p>
            <a:pPr>
              <a:lnSpc>
                <a:spcPct val="110000"/>
              </a:lnSpc>
            </a:pPr>
            <a:r>
              <a:rPr lang="en-US" sz="2200" dirty="0" smtClean="0"/>
              <a:t>Participants : </a:t>
            </a:r>
          </a:p>
          <a:p>
            <a:pPr lvl="1">
              <a:lnSpc>
                <a:spcPct val="110000"/>
              </a:lnSpc>
            </a:pPr>
            <a:r>
              <a:rPr lang="en-US" sz="2200" dirty="0" smtClean="0"/>
              <a:t>Different populations across studies</a:t>
            </a:r>
          </a:p>
          <a:p>
            <a:pPr lvl="1">
              <a:lnSpc>
                <a:spcPct val="110000"/>
              </a:lnSpc>
            </a:pPr>
            <a:r>
              <a:rPr lang="en-US" sz="2200" dirty="0" smtClean="0"/>
              <a:t>Different control or comparison groups</a:t>
            </a:r>
          </a:p>
          <a:p>
            <a:pPr lvl="1">
              <a:lnSpc>
                <a:spcPct val="110000"/>
              </a:lnSpc>
            </a:pPr>
            <a:endParaRPr lang="en-US" sz="1000" dirty="0" smtClean="0"/>
          </a:p>
          <a:p>
            <a:pPr>
              <a:lnSpc>
                <a:spcPct val="110000"/>
              </a:lnSpc>
            </a:pPr>
            <a:r>
              <a:rPr lang="en-US" sz="2200" dirty="0" smtClean="0"/>
              <a:t>Intervention under study </a:t>
            </a:r>
          </a:p>
          <a:p>
            <a:pPr lvl="1">
              <a:lnSpc>
                <a:spcPct val="110000"/>
              </a:lnSpc>
            </a:pPr>
            <a:r>
              <a:rPr lang="en-US" sz="2200" dirty="0" smtClean="0"/>
              <a:t>Different forms / dose levels etc. </a:t>
            </a:r>
          </a:p>
          <a:p>
            <a:pPr>
              <a:lnSpc>
                <a:spcPct val="110000"/>
              </a:lnSpc>
            </a:pPr>
            <a:endParaRPr lang="en-US" sz="1000" dirty="0" smtClean="0"/>
          </a:p>
          <a:p>
            <a:pPr>
              <a:lnSpc>
                <a:spcPct val="110000"/>
              </a:lnSpc>
            </a:pPr>
            <a:r>
              <a:rPr lang="en-US" sz="2200" dirty="0" smtClean="0"/>
              <a:t>Outcomes</a:t>
            </a:r>
          </a:p>
          <a:p>
            <a:pPr lvl="1">
              <a:lnSpc>
                <a:spcPct val="110000"/>
              </a:lnSpc>
            </a:pPr>
            <a:r>
              <a:rPr lang="en-US" sz="2200" dirty="0" smtClean="0"/>
              <a:t>Different outcomes</a:t>
            </a:r>
          </a:p>
          <a:p>
            <a:pPr lvl="1">
              <a:lnSpc>
                <a:spcPct val="110000"/>
              </a:lnSpc>
            </a:pPr>
            <a:endParaRPr lang="en-US" sz="1000" dirty="0" smtClean="0"/>
          </a:p>
          <a:p>
            <a:pPr>
              <a:lnSpc>
                <a:spcPct val="110000"/>
              </a:lnSpc>
            </a:pPr>
            <a:r>
              <a:rPr lang="en-US" sz="2200" dirty="0" smtClean="0"/>
              <a:t>Environment</a:t>
            </a:r>
          </a:p>
          <a:p>
            <a:pPr lvl="1">
              <a:lnSpc>
                <a:spcPct val="110000"/>
              </a:lnSpc>
              <a:defRPr/>
            </a:pPr>
            <a:r>
              <a:rPr lang="en-US" sz="2200" dirty="0" smtClean="0"/>
              <a:t>Institution, culture, food, health system, co-medication..</a:t>
            </a:r>
            <a:endParaRPr lang="nl-NL" sz="2200" dirty="0"/>
          </a:p>
        </p:txBody>
      </p:sp>
      <p:sp>
        <p:nvSpPr>
          <p:cNvPr id="8" name="Slide Number Placeholder 16"/>
          <p:cNvSpPr>
            <a:spLocks noGrp="1"/>
          </p:cNvSpPr>
          <p:nvPr>
            <p:ph type="sldNum" sz="quarter" idx="4"/>
          </p:nvPr>
        </p:nvSpPr>
        <p:spPr>
          <a:xfrm>
            <a:off x="539552" y="6414409"/>
            <a:ext cx="810000" cy="152400"/>
          </a:xfrm>
        </p:spPr>
        <p:txBody>
          <a:bodyPr/>
          <a:lstStyle/>
          <a:p>
            <a:r>
              <a:rPr lang="nl-NL" dirty="0" smtClean="0"/>
              <a:t>Page </a:t>
            </a:r>
            <a:fld id="{7FC9B413-936F-403B-BC98-20250EBFF374}" type="slidenum">
              <a:rPr lang="nl-NL" smtClean="0"/>
              <a:pPr/>
              <a:t>3</a:t>
            </a:fld>
            <a:endParaRPr lang="nl-NL"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764704"/>
            <a:ext cx="8100000" cy="533400"/>
          </a:xfrm>
        </p:spPr>
        <p:txBody>
          <a:bodyPr/>
          <a:lstStyle/>
          <a:p>
            <a:r>
              <a:rPr lang="nl-NL" sz="3600" dirty="0" err="1" smtClean="0"/>
              <a:t>Interpreting</a:t>
            </a:r>
            <a:r>
              <a:rPr lang="nl-NL" sz="3600" dirty="0" smtClean="0"/>
              <a:t> </a:t>
            </a:r>
            <a:r>
              <a:rPr lang="nl-NL" sz="3600" dirty="0" err="1" smtClean="0"/>
              <a:t>subgroup</a:t>
            </a:r>
            <a:r>
              <a:rPr lang="nl-NL" sz="3600" dirty="0" smtClean="0"/>
              <a:t> analyses (2)</a:t>
            </a:r>
            <a:endParaRPr lang="nl-NL" sz="3600" dirty="0"/>
          </a:p>
        </p:txBody>
      </p:sp>
      <p:sp>
        <p:nvSpPr>
          <p:cNvPr id="3" name="Content Placeholder 2"/>
          <p:cNvSpPr>
            <a:spLocks noGrp="1"/>
          </p:cNvSpPr>
          <p:nvPr>
            <p:ph idx="1"/>
          </p:nvPr>
        </p:nvSpPr>
        <p:spPr>
          <a:xfrm>
            <a:off x="522000" y="1607891"/>
            <a:ext cx="8100000" cy="4125365"/>
          </a:xfrm>
        </p:spPr>
        <p:txBody>
          <a:bodyPr/>
          <a:lstStyle/>
          <a:p>
            <a:pPr>
              <a:lnSpc>
                <a:spcPct val="110000"/>
              </a:lnSpc>
            </a:pPr>
            <a:r>
              <a:rPr lang="en-US" sz="2200" b="1" dirty="0" smtClean="0">
                <a:ea typeface="ＭＳ Ｐゴシック" pitchFamily="34" charset="-128"/>
                <a:cs typeface="Arial" charset="0"/>
              </a:rPr>
              <a:t>Post hoc </a:t>
            </a:r>
            <a:r>
              <a:rPr lang="en-US" sz="2200" dirty="0" smtClean="0">
                <a:ea typeface="ＭＳ Ｐゴシック" pitchFamily="34" charset="-128"/>
                <a:cs typeface="Arial" charset="0"/>
              </a:rPr>
              <a:t>subgroup analyses can be </a:t>
            </a:r>
            <a:r>
              <a:rPr lang="nl-NL" sz="2200" dirty="0" err="1" smtClean="0">
                <a:ea typeface="ＭＳ Ｐゴシック" pitchFamily="34" charset="-128"/>
                <a:cs typeface="Arial" charset="0"/>
              </a:rPr>
              <a:t>misleading</a:t>
            </a:r>
            <a:endParaRPr lang="nl-NL" sz="2200" dirty="0" smtClean="0">
              <a:ea typeface="ＭＳ Ｐゴシック" pitchFamily="34" charset="-128"/>
              <a:cs typeface="Arial" charset="0"/>
            </a:endParaRPr>
          </a:p>
          <a:p>
            <a:pPr lvl="1">
              <a:lnSpc>
                <a:spcPct val="110000"/>
              </a:lnSpc>
            </a:pPr>
            <a:r>
              <a:rPr lang="en-US" sz="2200" dirty="0" smtClean="0"/>
              <a:t>Data driven?  (by knowledge of the studies’ results)</a:t>
            </a:r>
          </a:p>
          <a:p>
            <a:pPr lvl="1">
              <a:lnSpc>
                <a:spcPct val="110000"/>
              </a:lnSpc>
            </a:pPr>
            <a:endParaRPr lang="en-US" sz="1200" dirty="0" smtClean="0"/>
          </a:p>
          <a:p>
            <a:pPr>
              <a:lnSpc>
                <a:spcPct val="110000"/>
              </a:lnSpc>
            </a:pPr>
            <a:r>
              <a:rPr lang="en-US" sz="2200" dirty="0" smtClean="0"/>
              <a:t>Use </a:t>
            </a:r>
            <a:r>
              <a:rPr lang="en-US" sz="2200" b="1" dirty="0" smtClean="0"/>
              <a:t>caution</a:t>
            </a:r>
            <a:r>
              <a:rPr lang="en-US" sz="2200" dirty="0" smtClean="0"/>
              <a:t> in all cases!</a:t>
            </a:r>
          </a:p>
          <a:p>
            <a:pPr lvl="1">
              <a:lnSpc>
                <a:spcPct val="110000"/>
              </a:lnSpc>
            </a:pPr>
            <a:r>
              <a:rPr lang="en-US" sz="2200" dirty="0" smtClean="0"/>
              <a:t>See Cochrane Handbook 9.6.3, 9.6.3.1 and 9.6.6 </a:t>
            </a:r>
            <a:br>
              <a:rPr lang="en-US" sz="2200" dirty="0" smtClean="0"/>
            </a:br>
            <a:r>
              <a:rPr lang="en-US" sz="2200" dirty="0" smtClean="0"/>
              <a:t>for common </a:t>
            </a:r>
            <a:r>
              <a:rPr lang="en-US" sz="2200" u="sng" dirty="0" smtClean="0"/>
              <a:t>errors</a:t>
            </a:r>
            <a:r>
              <a:rPr lang="en-US" sz="2200" dirty="0" smtClean="0"/>
              <a:t> in interpreting the results of subgroup analyses and </a:t>
            </a:r>
            <a:r>
              <a:rPr lang="en-US" sz="2200" u="sng" dirty="0" smtClean="0"/>
              <a:t>suggestions</a:t>
            </a:r>
            <a:r>
              <a:rPr lang="en-US" sz="2200" dirty="0" smtClean="0"/>
              <a:t> on interpretation of results</a:t>
            </a:r>
          </a:p>
          <a:p>
            <a:pPr lvl="1">
              <a:lnSpc>
                <a:spcPct val="110000"/>
              </a:lnSpc>
            </a:pPr>
            <a:endParaRPr lang="nl-NL" sz="2200" dirty="0" smtClean="0"/>
          </a:p>
          <a:p>
            <a:pPr>
              <a:lnSpc>
                <a:spcPct val="110000"/>
              </a:lnSpc>
            </a:pPr>
            <a:r>
              <a:rPr lang="en-US" sz="2200" b="1" dirty="0" smtClean="0">
                <a:solidFill>
                  <a:srgbClr val="FF0000"/>
                </a:solidFill>
              </a:rPr>
              <a:t>Advice</a:t>
            </a:r>
            <a:r>
              <a:rPr lang="en-US" sz="2200" dirty="0" smtClean="0"/>
              <a:t> :</a:t>
            </a:r>
          </a:p>
          <a:p>
            <a:pPr lvl="1">
              <a:lnSpc>
                <a:spcPct val="110000"/>
              </a:lnSpc>
            </a:pPr>
            <a:r>
              <a:rPr lang="en-US" sz="2200" dirty="0" smtClean="0"/>
              <a:t>Keep number of subgroups to a minimum</a:t>
            </a:r>
          </a:p>
          <a:p>
            <a:pPr lvl="1">
              <a:lnSpc>
                <a:spcPct val="110000"/>
              </a:lnSpc>
            </a:pPr>
            <a:r>
              <a:rPr lang="en-US" sz="2200" dirty="0" smtClean="0"/>
              <a:t>Each subgroup must be pre-specified with a </a:t>
            </a:r>
            <a:r>
              <a:rPr lang="nl-NL" sz="2200" dirty="0" err="1" smtClean="0"/>
              <a:t>clear</a:t>
            </a:r>
            <a:r>
              <a:rPr lang="nl-NL" sz="2200" dirty="0" smtClean="0"/>
              <a:t> </a:t>
            </a:r>
            <a:r>
              <a:rPr lang="nl-NL" sz="2200" dirty="0" err="1" smtClean="0"/>
              <a:t>rationale</a:t>
            </a:r>
            <a:endParaRPr lang="nl-NL" sz="2200" dirty="0" smtClean="0"/>
          </a:p>
          <a:p>
            <a:pPr lvl="1">
              <a:lnSpc>
                <a:spcPct val="110000"/>
              </a:lnSpc>
            </a:pPr>
            <a:r>
              <a:rPr lang="nl-NL" sz="2200" dirty="0" err="1" smtClean="0"/>
              <a:t>Sufficient</a:t>
            </a:r>
            <a:r>
              <a:rPr lang="nl-NL" sz="2200" dirty="0" smtClean="0"/>
              <a:t> </a:t>
            </a:r>
            <a:r>
              <a:rPr lang="nl-NL" sz="2200" dirty="0" err="1" smtClean="0"/>
              <a:t>number</a:t>
            </a:r>
            <a:r>
              <a:rPr lang="nl-NL" sz="2200" dirty="0" smtClean="0"/>
              <a:t> of studies </a:t>
            </a:r>
            <a:r>
              <a:rPr lang="nl-NL" sz="2200" dirty="0" err="1" smtClean="0"/>
              <a:t>needed</a:t>
            </a:r>
            <a:endParaRPr lang="nl-NL" sz="2200" dirty="0" smtClean="0"/>
          </a:p>
          <a:p>
            <a:pPr lvl="1">
              <a:lnSpc>
                <a:spcPct val="110000"/>
              </a:lnSpc>
            </a:pPr>
            <a:r>
              <a:rPr lang="nl-NL" sz="2200" dirty="0" err="1" smtClean="0"/>
              <a:t>Alternative</a:t>
            </a:r>
            <a:r>
              <a:rPr lang="nl-NL" sz="2200" dirty="0" smtClean="0"/>
              <a:t>: </a:t>
            </a:r>
            <a:r>
              <a:rPr lang="nl-NL" sz="2200" dirty="0" err="1" smtClean="0"/>
              <a:t>narrative</a:t>
            </a:r>
            <a:r>
              <a:rPr lang="nl-NL" sz="2200" dirty="0" smtClean="0"/>
              <a:t> </a:t>
            </a:r>
            <a:r>
              <a:rPr lang="nl-NL" sz="2200" dirty="0" err="1" smtClean="0"/>
              <a:t>exploration</a:t>
            </a:r>
            <a:r>
              <a:rPr lang="nl-NL" sz="2200" dirty="0" smtClean="0"/>
              <a:t> of </a:t>
            </a:r>
            <a:r>
              <a:rPr lang="nl-NL" sz="2200" dirty="0" err="1" smtClean="0"/>
              <a:t>heterogeneity</a:t>
            </a:r>
            <a:endParaRPr lang="nl-NL" sz="2200" dirty="0"/>
          </a:p>
        </p:txBody>
      </p:sp>
      <p:sp>
        <p:nvSpPr>
          <p:cNvPr id="6"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30</a:t>
            </a:fld>
            <a:endParaRPr lang="nl-NL"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000" y="1887488"/>
            <a:ext cx="7452000" cy="533400"/>
          </a:xfrm>
        </p:spPr>
        <p:txBody>
          <a:bodyPr/>
          <a:lstStyle/>
          <a:p>
            <a:r>
              <a:rPr lang="en-GB" dirty="0" smtClean="0"/>
              <a:t>Exploring heterogeneity:</a:t>
            </a:r>
            <a:br>
              <a:rPr lang="en-GB" dirty="0" smtClean="0"/>
            </a:br>
            <a:r>
              <a:rPr lang="en-GB" dirty="0" smtClean="0"/>
              <a:t>Statistical heterogeneity measures </a:t>
            </a:r>
            <a:r>
              <a:rPr lang="en-GB" dirty="0" smtClean="0">
                <a:solidFill>
                  <a:schemeClr val="bg1"/>
                </a:solidFill>
              </a:rPr>
              <a:t>(group assignment)</a:t>
            </a:r>
            <a:br>
              <a:rPr lang="en-GB" dirty="0" smtClean="0">
                <a:solidFill>
                  <a:schemeClr val="bg1"/>
                </a:solidFill>
              </a:rPr>
            </a:br>
            <a:r>
              <a:rPr lang="en-GB" b="0" dirty="0" smtClean="0"/>
              <a:t> </a:t>
            </a:r>
            <a:r>
              <a:rPr lang="en-GB" sz="2400" b="0" dirty="0" smtClean="0"/>
              <a:t>(Day 2 – Part 5) </a:t>
            </a:r>
            <a:endParaRPr lang="en-GB" sz="2400" dirty="0">
              <a:solidFill>
                <a:srgbClr val="FF0000"/>
              </a:solidFill>
            </a:endParaRPr>
          </a:p>
        </p:txBody>
      </p:sp>
      <p:sp>
        <p:nvSpPr>
          <p:cNvPr id="4" name="Text Placeholder 3"/>
          <p:cNvSpPr>
            <a:spLocks noGrp="1"/>
          </p:cNvSpPr>
          <p:nvPr>
            <p:ph type="body" sz="quarter" idx="10"/>
          </p:nvPr>
        </p:nvSpPr>
        <p:spPr/>
        <p:txBody>
          <a:bodyPr/>
          <a:lstStyle/>
          <a:p>
            <a:r>
              <a:rPr lang="nl-NL" dirty="0" smtClean="0"/>
              <a:t>Joanna in ‘t Hout</a:t>
            </a:r>
          </a:p>
        </p:txBody>
      </p:sp>
      <p:pic>
        <p:nvPicPr>
          <p:cNvPr id="6" name="Afbeelding 6" descr="SYRCLE logo DB.png"/>
          <p:cNvPicPr>
            <a:picLocks noChangeAspect="1"/>
          </p:cNvPicPr>
          <p:nvPr/>
        </p:nvPicPr>
        <p:blipFill>
          <a:blip r:embed="rId3" cstate="print"/>
          <a:stretch>
            <a:fillRect/>
          </a:stretch>
        </p:blipFill>
        <p:spPr>
          <a:xfrm>
            <a:off x="3951600" y="5428560"/>
            <a:ext cx="1240800" cy="1240800"/>
          </a:xfrm>
          <a:prstGeom prst="rect">
            <a:avLst/>
          </a:prstGeom>
        </p:spPr>
      </p:pic>
      <p:pic>
        <p:nvPicPr>
          <p:cNvPr id="7" name="Afbeelding 7" descr="EFSA.jpg"/>
          <p:cNvPicPr>
            <a:picLocks noChangeAspect="1"/>
          </p:cNvPicPr>
          <p:nvPr/>
        </p:nvPicPr>
        <p:blipFill>
          <a:blip r:embed="rId4" cstate="print"/>
          <a:srcRect t="14115" b="18705"/>
          <a:stretch>
            <a:fillRect/>
          </a:stretch>
        </p:blipFill>
        <p:spPr>
          <a:xfrm>
            <a:off x="683568" y="5301208"/>
            <a:ext cx="2580811" cy="129836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4416" y="1887488"/>
            <a:ext cx="7452000" cy="533400"/>
          </a:xfrm>
        </p:spPr>
        <p:txBody>
          <a:bodyPr/>
          <a:lstStyle/>
          <a:p>
            <a:r>
              <a:rPr lang="en-GB" dirty="0" smtClean="0"/>
              <a:t>Exploring heterogeneity:</a:t>
            </a:r>
            <a:br>
              <a:rPr lang="en-GB" dirty="0" smtClean="0"/>
            </a:br>
            <a:r>
              <a:rPr lang="en-GB" dirty="0" smtClean="0"/>
              <a:t>Interpretation  incl. subgroup analysis</a:t>
            </a:r>
            <a:br>
              <a:rPr lang="en-GB" dirty="0" smtClean="0"/>
            </a:br>
            <a:r>
              <a:rPr lang="en-GB" b="0" dirty="0" smtClean="0"/>
              <a:t> </a:t>
            </a:r>
            <a:r>
              <a:rPr lang="en-GB" sz="2400" b="0" dirty="0" smtClean="0"/>
              <a:t>(Day 2 – Part 6) </a:t>
            </a:r>
            <a:endParaRPr lang="en-GB" sz="2400" dirty="0">
              <a:solidFill>
                <a:srgbClr val="FF0000"/>
              </a:solidFill>
            </a:endParaRPr>
          </a:p>
        </p:txBody>
      </p:sp>
      <p:sp>
        <p:nvSpPr>
          <p:cNvPr id="4" name="Text Placeholder 3"/>
          <p:cNvSpPr>
            <a:spLocks noGrp="1"/>
          </p:cNvSpPr>
          <p:nvPr>
            <p:ph type="body" sz="quarter" idx="10"/>
          </p:nvPr>
        </p:nvSpPr>
        <p:spPr/>
        <p:txBody>
          <a:bodyPr/>
          <a:lstStyle/>
          <a:p>
            <a:r>
              <a:rPr lang="nl-NL" dirty="0" smtClean="0"/>
              <a:t>Joanna in ‘t Hout</a:t>
            </a:r>
          </a:p>
        </p:txBody>
      </p:sp>
      <p:pic>
        <p:nvPicPr>
          <p:cNvPr id="6" name="Afbeelding 6" descr="SYRCLE logo DB.png"/>
          <p:cNvPicPr>
            <a:picLocks noChangeAspect="1"/>
          </p:cNvPicPr>
          <p:nvPr/>
        </p:nvPicPr>
        <p:blipFill>
          <a:blip r:embed="rId3" cstate="print"/>
          <a:stretch>
            <a:fillRect/>
          </a:stretch>
        </p:blipFill>
        <p:spPr>
          <a:xfrm>
            <a:off x="3951600" y="5428560"/>
            <a:ext cx="1240800" cy="1240800"/>
          </a:xfrm>
          <a:prstGeom prst="rect">
            <a:avLst/>
          </a:prstGeom>
        </p:spPr>
      </p:pic>
      <p:pic>
        <p:nvPicPr>
          <p:cNvPr id="7" name="Afbeelding 7" descr="EFSA.jpg"/>
          <p:cNvPicPr>
            <a:picLocks noChangeAspect="1"/>
          </p:cNvPicPr>
          <p:nvPr/>
        </p:nvPicPr>
        <p:blipFill>
          <a:blip r:embed="rId4" cstate="print"/>
          <a:srcRect t="14115" b="18705"/>
          <a:stretch>
            <a:fillRect/>
          </a:stretch>
        </p:blipFill>
        <p:spPr>
          <a:xfrm>
            <a:off x="683568" y="5301208"/>
            <a:ext cx="2580811" cy="12983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2000" y="764704"/>
            <a:ext cx="8100000" cy="533400"/>
          </a:xfrm>
        </p:spPr>
        <p:txBody>
          <a:bodyPr/>
          <a:lstStyle/>
          <a:p>
            <a:r>
              <a:rPr lang="en-US" sz="3600" dirty="0" smtClean="0"/>
              <a:t>How to address clinical heterogeneity</a:t>
            </a:r>
            <a:endParaRPr lang="nl-NL" sz="3600" dirty="0"/>
          </a:p>
        </p:txBody>
      </p:sp>
      <p:sp>
        <p:nvSpPr>
          <p:cNvPr id="4" name="Content Placeholder 3"/>
          <p:cNvSpPr>
            <a:spLocks noGrp="1"/>
          </p:cNvSpPr>
          <p:nvPr>
            <p:ph idx="1"/>
          </p:nvPr>
        </p:nvSpPr>
        <p:spPr/>
        <p:txBody>
          <a:bodyPr/>
          <a:lstStyle/>
          <a:p>
            <a:pPr>
              <a:lnSpc>
                <a:spcPct val="110000"/>
              </a:lnSpc>
            </a:pPr>
            <a:r>
              <a:rPr lang="en-US" sz="2200" dirty="0" smtClean="0"/>
              <a:t>Use common sense</a:t>
            </a:r>
          </a:p>
          <a:p>
            <a:pPr>
              <a:lnSpc>
                <a:spcPct val="110000"/>
              </a:lnSpc>
            </a:pPr>
            <a:endParaRPr lang="en-US" sz="2200" dirty="0" smtClean="0"/>
          </a:p>
          <a:p>
            <a:pPr>
              <a:lnSpc>
                <a:spcPct val="110000"/>
              </a:lnSpc>
            </a:pPr>
            <a:r>
              <a:rPr lang="en-US" sz="2200" dirty="0" smtClean="0"/>
              <a:t>Many sources of (clinical) heterogeneity can be predicted</a:t>
            </a:r>
          </a:p>
          <a:p>
            <a:pPr>
              <a:lnSpc>
                <a:spcPct val="110000"/>
              </a:lnSpc>
            </a:pPr>
            <a:endParaRPr lang="en-US" sz="2200" dirty="0" smtClean="0"/>
          </a:p>
          <a:p>
            <a:pPr>
              <a:lnSpc>
                <a:spcPct val="110000"/>
              </a:lnSpc>
            </a:pPr>
            <a:r>
              <a:rPr lang="en-US" sz="2200" dirty="0" smtClean="0"/>
              <a:t>Reduce clinical (= expected) heterogeneity by</a:t>
            </a:r>
          </a:p>
          <a:p>
            <a:pPr lvl="1">
              <a:lnSpc>
                <a:spcPct val="110000"/>
              </a:lnSpc>
            </a:pPr>
            <a:r>
              <a:rPr lang="en-US" sz="2200" dirty="0" smtClean="0"/>
              <a:t>defining strict inclusion and exclusion criteria</a:t>
            </a:r>
          </a:p>
          <a:p>
            <a:pPr lvl="1">
              <a:lnSpc>
                <a:spcPct val="110000"/>
              </a:lnSpc>
            </a:pPr>
            <a:r>
              <a:rPr lang="en-US" sz="2200" dirty="0" smtClean="0"/>
              <a:t>making sensible comparisons</a:t>
            </a:r>
          </a:p>
          <a:p>
            <a:pPr lvl="1">
              <a:lnSpc>
                <a:spcPct val="110000"/>
              </a:lnSpc>
            </a:pPr>
            <a:r>
              <a:rPr lang="en-US" sz="2200" dirty="0" smtClean="0"/>
              <a:t>defining subgroups a priori</a:t>
            </a:r>
          </a:p>
          <a:p>
            <a:pPr>
              <a:lnSpc>
                <a:spcPct val="110000"/>
              </a:lnSpc>
            </a:pPr>
            <a:endParaRPr lang="nl-NL" sz="2200" dirty="0"/>
          </a:p>
        </p:txBody>
      </p:sp>
      <p:sp>
        <p:nvSpPr>
          <p:cNvPr id="7" name="Slide Number Placeholder 16"/>
          <p:cNvSpPr>
            <a:spLocks noGrp="1"/>
          </p:cNvSpPr>
          <p:nvPr>
            <p:ph type="sldNum" sz="quarter" idx="4"/>
          </p:nvPr>
        </p:nvSpPr>
        <p:spPr>
          <a:xfrm>
            <a:off x="522000" y="6414409"/>
            <a:ext cx="810000" cy="152400"/>
          </a:xfrm>
        </p:spPr>
        <p:txBody>
          <a:bodyPr/>
          <a:lstStyle/>
          <a:p>
            <a:r>
              <a:rPr lang="nl-NL" dirty="0" smtClean="0"/>
              <a:t>Page </a:t>
            </a:r>
            <a:fld id="{7FC9B413-936F-403B-BC98-20250EBFF374}" type="slidenum">
              <a:rPr lang="nl-NL" smtClean="0"/>
              <a:pPr/>
              <a:t>4</a:t>
            </a:fld>
            <a:endParaRPr lang="nl-N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908720"/>
            <a:ext cx="8100000" cy="533400"/>
          </a:xfrm>
        </p:spPr>
        <p:txBody>
          <a:bodyPr/>
          <a:lstStyle/>
          <a:p>
            <a:r>
              <a:rPr lang="en-US" sz="3600" dirty="0" smtClean="0"/>
              <a:t>Methodological heterogeneity </a:t>
            </a:r>
            <a:endParaRPr lang="nl-NL" sz="3600" dirty="0"/>
          </a:p>
        </p:txBody>
      </p:sp>
      <p:sp>
        <p:nvSpPr>
          <p:cNvPr id="3" name="Content Placeholder 2"/>
          <p:cNvSpPr>
            <a:spLocks noGrp="1"/>
          </p:cNvSpPr>
          <p:nvPr>
            <p:ph idx="1"/>
          </p:nvPr>
        </p:nvSpPr>
        <p:spPr/>
        <p:txBody>
          <a:bodyPr/>
          <a:lstStyle/>
          <a:p>
            <a:pPr>
              <a:lnSpc>
                <a:spcPct val="110000"/>
              </a:lnSpc>
              <a:buNone/>
            </a:pPr>
            <a:r>
              <a:rPr lang="en-US" sz="2200" dirty="0" smtClean="0"/>
              <a:t>Refers to differences in the </a:t>
            </a:r>
            <a:r>
              <a:rPr lang="en-US" sz="2200" b="1" dirty="0" smtClean="0"/>
              <a:t>way</a:t>
            </a:r>
            <a:r>
              <a:rPr lang="en-US" sz="2200" dirty="0" smtClean="0"/>
              <a:t> that studies were conducted </a:t>
            </a:r>
          </a:p>
          <a:p>
            <a:pPr>
              <a:lnSpc>
                <a:spcPct val="110000"/>
              </a:lnSpc>
              <a:buNone/>
            </a:pPr>
            <a:endParaRPr lang="en-US" sz="2200" dirty="0" smtClean="0"/>
          </a:p>
          <a:p>
            <a:pPr>
              <a:lnSpc>
                <a:spcPct val="110000"/>
              </a:lnSpc>
              <a:buNone/>
            </a:pPr>
            <a:r>
              <a:rPr lang="en-US" sz="2200" dirty="0" smtClean="0"/>
              <a:t>For example:</a:t>
            </a:r>
          </a:p>
          <a:p>
            <a:pPr>
              <a:lnSpc>
                <a:spcPct val="110000"/>
              </a:lnSpc>
            </a:pPr>
            <a:r>
              <a:rPr lang="en-US" sz="2200" dirty="0" smtClean="0"/>
              <a:t>Study design (observational, cross-over, randomized trial, etc)</a:t>
            </a:r>
          </a:p>
          <a:p>
            <a:pPr>
              <a:lnSpc>
                <a:spcPct val="110000"/>
              </a:lnSpc>
            </a:pPr>
            <a:r>
              <a:rPr lang="en-US" sz="2200" dirty="0" smtClean="0"/>
              <a:t>Blinding (or not)</a:t>
            </a:r>
          </a:p>
          <a:p>
            <a:pPr>
              <a:lnSpc>
                <a:spcPct val="110000"/>
              </a:lnSpc>
            </a:pPr>
            <a:r>
              <a:rPr lang="en-US" sz="2200" dirty="0" smtClean="0"/>
              <a:t>Randomization (or not)</a:t>
            </a:r>
          </a:p>
          <a:p>
            <a:pPr>
              <a:lnSpc>
                <a:spcPct val="110000"/>
              </a:lnSpc>
            </a:pPr>
            <a:r>
              <a:rPr lang="en-US" sz="2200" dirty="0" smtClean="0"/>
              <a:t>Duration of follow-up</a:t>
            </a:r>
          </a:p>
          <a:p>
            <a:pPr>
              <a:lnSpc>
                <a:spcPct val="110000"/>
              </a:lnSpc>
            </a:pPr>
            <a:r>
              <a:rPr lang="en-US" sz="2200" dirty="0" smtClean="0"/>
              <a:t>Statistical approaches</a:t>
            </a:r>
            <a:endParaRPr lang="nl-NL" sz="2200" dirty="0"/>
          </a:p>
        </p:txBody>
      </p:sp>
      <p:sp>
        <p:nvSpPr>
          <p:cNvPr id="6" name="Slide Number Placeholder 16"/>
          <p:cNvSpPr>
            <a:spLocks noGrp="1"/>
          </p:cNvSpPr>
          <p:nvPr>
            <p:ph type="sldNum" sz="quarter" idx="4"/>
          </p:nvPr>
        </p:nvSpPr>
        <p:spPr>
          <a:xfrm>
            <a:off x="522000" y="6414409"/>
            <a:ext cx="810000" cy="152400"/>
          </a:xfrm>
        </p:spPr>
        <p:txBody>
          <a:bodyPr/>
          <a:lstStyle/>
          <a:p>
            <a:r>
              <a:rPr lang="nl-NL" dirty="0" smtClean="0"/>
              <a:t>Page </a:t>
            </a:r>
            <a:fld id="{7FC9B413-936F-403B-BC98-20250EBFF374}" type="slidenum">
              <a:rPr lang="nl-NL" smtClean="0"/>
              <a:pPr/>
              <a:t>5</a:t>
            </a:fld>
            <a:endParaRPr lang="nl-N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522000" y="764704"/>
            <a:ext cx="8100000" cy="533400"/>
          </a:xfrm>
        </p:spPr>
        <p:txBody>
          <a:bodyPr/>
          <a:lstStyle/>
          <a:p>
            <a:r>
              <a:rPr lang="en-US" sz="3600" dirty="0" smtClean="0">
                <a:sym typeface="Symbol" pitchFamily="18" charset="2"/>
              </a:rPr>
              <a:t>-</a:t>
            </a:r>
            <a:r>
              <a:rPr lang="en-US" sz="3600" dirty="0" smtClean="0"/>
              <a:t>carotene reduces mortality?</a:t>
            </a:r>
            <a:endParaRPr lang="nl-NL" sz="3600" dirty="0"/>
          </a:p>
        </p:txBody>
      </p:sp>
      <p:sp>
        <p:nvSpPr>
          <p:cNvPr id="999427" name="Rectangle 3"/>
          <p:cNvSpPr>
            <a:spLocks noGrp="1" noChangeArrowheads="1"/>
          </p:cNvSpPr>
          <p:nvPr>
            <p:ph idx="1"/>
          </p:nvPr>
        </p:nvSpPr>
        <p:spPr/>
        <p:txBody>
          <a:bodyPr lIns="92075" tIns="46038" rIns="92075" bIns="46038"/>
          <a:lstStyle/>
          <a:p>
            <a:pPr>
              <a:buFontTx/>
              <a:buNone/>
              <a:defRPr/>
            </a:pPr>
            <a:r>
              <a:rPr lang="en-US" sz="2400" b="1" dirty="0" smtClean="0"/>
              <a:t>Type A studies</a:t>
            </a:r>
          </a:p>
        </p:txBody>
      </p:sp>
      <p:sp>
        <p:nvSpPr>
          <p:cNvPr id="20"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6</a:t>
            </a:fld>
            <a:endParaRPr lang="nl-NL" dirty="0"/>
          </a:p>
        </p:txBody>
      </p:sp>
      <p:sp>
        <p:nvSpPr>
          <p:cNvPr id="999429" name="Line 5"/>
          <p:cNvSpPr>
            <a:spLocks noChangeShapeType="1"/>
          </p:cNvSpPr>
          <p:nvPr/>
        </p:nvSpPr>
        <p:spPr bwMode="auto">
          <a:xfrm>
            <a:off x="685800" y="5375920"/>
            <a:ext cx="3124200" cy="0"/>
          </a:xfrm>
          <a:prstGeom prst="line">
            <a:avLst/>
          </a:prstGeom>
          <a:noFill/>
          <a:ln w="254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0" name="Line 6"/>
          <p:cNvSpPr>
            <a:spLocks noChangeShapeType="1"/>
          </p:cNvSpPr>
          <p:nvPr/>
        </p:nvSpPr>
        <p:spPr bwMode="auto">
          <a:xfrm>
            <a:off x="2209800" y="2708920"/>
            <a:ext cx="0" cy="2667000"/>
          </a:xfrm>
          <a:prstGeom prst="line">
            <a:avLst/>
          </a:prstGeom>
          <a:noFill/>
          <a:ln w="25400">
            <a:solidFill>
              <a:schemeClr val="tx1"/>
            </a:solidFill>
            <a:prstDash val="sysDot"/>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1" name="Rectangle 7"/>
          <p:cNvSpPr>
            <a:spLocks noChangeArrowheads="1"/>
          </p:cNvSpPr>
          <p:nvPr/>
        </p:nvSpPr>
        <p:spPr bwMode="auto">
          <a:xfrm>
            <a:off x="457200" y="5374927"/>
            <a:ext cx="3657600" cy="770084"/>
          </a:xfrm>
          <a:prstGeom prst="rect">
            <a:avLst/>
          </a:prstGeom>
          <a:noFill/>
          <a:ln w="9525">
            <a:noFill/>
            <a:miter lim="800000"/>
            <a:headEnd/>
            <a:tailEnd/>
          </a:ln>
          <a:effectLst>
            <a:outerShdw algn="ctr" rotWithShape="0">
              <a:srgbClr val="000000"/>
            </a:outerShdw>
          </a:effectLst>
        </p:spPr>
        <p:txBody>
          <a:bodyPr lIns="92075" tIns="46038" rIns="92075" bIns="46038">
            <a:spAutoFit/>
          </a:bodyPr>
          <a:lstStyle/>
          <a:p>
            <a:pPr>
              <a:spcBef>
                <a:spcPct val="50000"/>
              </a:spcBef>
              <a:defRPr/>
            </a:pPr>
            <a:r>
              <a:rPr lang="en-US" sz="1400" b="0" dirty="0">
                <a:latin typeface="Times New Roman" pitchFamily="18" charset="0"/>
              </a:rPr>
              <a:t>0.1      0.5    0.75         1        1.25     1.5     1.75 </a:t>
            </a:r>
          </a:p>
          <a:p>
            <a:pPr algn="ctr">
              <a:spcBef>
                <a:spcPct val="50000"/>
              </a:spcBef>
              <a:defRPr/>
            </a:pPr>
            <a:r>
              <a:rPr lang="en-US" sz="2000" b="0" dirty="0" smtClean="0">
                <a:latin typeface="Times New Roman" pitchFamily="18" charset="0"/>
              </a:rPr>
              <a:t>Risk</a:t>
            </a:r>
            <a:r>
              <a:rPr lang="en-US" b="0" dirty="0" smtClean="0">
                <a:latin typeface="Times New Roman" pitchFamily="18" charset="0"/>
              </a:rPr>
              <a:t>  Ratio</a:t>
            </a:r>
            <a:endParaRPr lang="en-US" b="0" dirty="0">
              <a:latin typeface="Times New Roman" pitchFamily="18" charset="0"/>
            </a:endParaRPr>
          </a:p>
        </p:txBody>
      </p:sp>
      <p:sp>
        <p:nvSpPr>
          <p:cNvPr id="999432" name="Line 8"/>
          <p:cNvSpPr>
            <a:spLocks noChangeShapeType="1"/>
          </p:cNvSpPr>
          <p:nvPr/>
        </p:nvSpPr>
        <p:spPr bwMode="auto">
          <a:xfrm>
            <a:off x="1447800" y="2937520"/>
            <a:ext cx="533400" cy="0"/>
          </a:xfrm>
          <a:prstGeom prst="line">
            <a:avLst/>
          </a:prstGeom>
          <a:noFill/>
          <a:ln w="1016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3" name="Line 9"/>
          <p:cNvSpPr>
            <a:spLocks noChangeShapeType="1"/>
          </p:cNvSpPr>
          <p:nvPr/>
        </p:nvSpPr>
        <p:spPr bwMode="auto">
          <a:xfrm>
            <a:off x="1371600" y="3318520"/>
            <a:ext cx="1447800" cy="0"/>
          </a:xfrm>
          <a:prstGeom prst="line">
            <a:avLst/>
          </a:prstGeom>
          <a:noFill/>
          <a:ln w="508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4" name="Line 10"/>
          <p:cNvSpPr>
            <a:spLocks noChangeShapeType="1"/>
          </p:cNvSpPr>
          <p:nvPr/>
        </p:nvSpPr>
        <p:spPr bwMode="auto">
          <a:xfrm>
            <a:off x="762000" y="3623320"/>
            <a:ext cx="2057400" cy="0"/>
          </a:xfrm>
          <a:prstGeom prst="line">
            <a:avLst/>
          </a:prstGeom>
          <a:noFill/>
          <a:ln w="254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5" name="Line 11"/>
          <p:cNvSpPr>
            <a:spLocks noChangeShapeType="1"/>
          </p:cNvSpPr>
          <p:nvPr/>
        </p:nvSpPr>
        <p:spPr bwMode="auto">
          <a:xfrm>
            <a:off x="1143000" y="4004320"/>
            <a:ext cx="914400" cy="0"/>
          </a:xfrm>
          <a:prstGeom prst="line">
            <a:avLst/>
          </a:prstGeom>
          <a:noFill/>
          <a:ln w="762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6" name="Line 12"/>
          <p:cNvSpPr>
            <a:spLocks noChangeShapeType="1"/>
          </p:cNvSpPr>
          <p:nvPr/>
        </p:nvSpPr>
        <p:spPr bwMode="auto">
          <a:xfrm>
            <a:off x="1066800" y="4385320"/>
            <a:ext cx="914400" cy="0"/>
          </a:xfrm>
          <a:prstGeom prst="line">
            <a:avLst/>
          </a:prstGeom>
          <a:noFill/>
          <a:ln w="762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7" name="Line 13"/>
          <p:cNvSpPr>
            <a:spLocks noChangeShapeType="1"/>
          </p:cNvSpPr>
          <p:nvPr/>
        </p:nvSpPr>
        <p:spPr bwMode="auto">
          <a:xfrm>
            <a:off x="990600" y="4766320"/>
            <a:ext cx="990600" cy="0"/>
          </a:xfrm>
          <a:prstGeom prst="line">
            <a:avLst/>
          </a:prstGeom>
          <a:noFill/>
          <a:ln w="762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8" name="Line 14"/>
          <p:cNvSpPr>
            <a:spLocks noChangeShapeType="1"/>
          </p:cNvSpPr>
          <p:nvPr/>
        </p:nvSpPr>
        <p:spPr bwMode="auto">
          <a:xfrm>
            <a:off x="1371600" y="5147320"/>
            <a:ext cx="304800" cy="0"/>
          </a:xfrm>
          <a:prstGeom prst="line">
            <a:avLst/>
          </a:prstGeom>
          <a:noFill/>
          <a:ln w="127000">
            <a:solidFill>
              <a:srgbClr val="FA1B04"/>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10263" name="Rectangle 23"/>
          <p:cNvSpPr>
            <a:spLocks noChangeArrowheads="1"/>
          </p:cNvSpPr>
          <p:nvPr/>
        </p:nvSpPr>
        <p:spPr bwMode="auto">
          <a:xfrm>
            <a:off x="323528" y="4925608"/>
            <a:ext cx="896079" cy="400752"/>
          </a:xfrm>
          <a:prstGeom prst="rect">
            <a:avLst/>
          </a:prstGeom>
          <a:noFill/>
          <a:ln w="9525">
            <a:noFill/>
            <a:miter lim="800000"/>
            <a:headEnd/>
            <a:tailEnd/>
          </a:ln>
        </p:spPr>
        <p:txBody>
          <a:bodyPr wrap="none" lIns="92075" tIns="46038" rIns="92075" bIns="46038">
            <a:spAutoFit/>
          </a:bodyPr>
          <a:lstStyle/>
          <a:p>
            <a:r>
              <a:rPr lang="en-US" sz="2000" b="0" dirty="0">
                <a:solidFill>
                  <a:srgbClr val="FA1B04"/>
                </a:solidFill>
                <a:latin typeface="Times New Roman" pitchFamily="18" charset="0"/>
              </a:rPr>
              <a:t>overall</a:t>
            </a:r>
            <a:endParaRPr lang="en-US" sz="1800" b="0" dirty="0">
              <a:solidFill>
                <a:srgbClr val="FA1B04"/>
              </a:solidFill>
              <a:latin typeface="Times New Roman" pitchFamily="18" charset="0"/>
            </a:endParaRPr>
          </a:p>
        </p:txBody>
      </p:sp>
      <p:sp>
        <p:nvSpPr>
          <p:cNvPr id="28" name="Text Box 16"/>
          <p:cNvSpPr txBox="1">
            <a:spLocks noChangeArrowheads="1"/>
          </p:cNvSpPr>
          <p:nvPr/>
        </p:nvSpPr>
        <p:spPr bwMode="auto">
          <a:xfrm>
            <a:off x="4427984" y="3628181"/>
            <a:ext cx="4182616" cy="1384995"/>
          </a:xfrm>
          <a:prstGeom prst="rect">
            <a:avLst/>
          </a:prstGeom>
          <a:noFill/>
          <a:ln w="9525">
            <a:solidFill>
              <a:srgbClr val="FF0000"/>
            </a:solidFill>
            <a:miter lim="800000"/>
            <a:headEnd type="none" w="sm" len="sm"/>
            <a:tailEnd type="none" w="sm" len="sm"/>
          </a:ln>
        </p:spPr>
        <p:txBody>
          <a:bodyPr wrap="square">
            <a:spAutoFit/>
          </a:bodyPr>
          <a:lstStyle/>
          <a:p>
            <a:pPr defTabSz="762000">
              <a:spcBef>
                <a:spcPct val="50000"/>
              </a:spcBef>
            </a:pPr>
            <a:r>
              <a:rPr lang="en-US" sz="2800" b="0" dirty="0"/>
              <a:t>Sufficient </a:t>
            </a:r>
            <a:r>
              <a:rPr lang="en-US" sz="2800" dirty="0" smtClean="0">
                <a:sym typeface="Symbol" pitchFamily="18" charset="2"/>
              </a:rPr>
              <a:t></a:t>
            </a:r>
            <a:r>
              <a:rPr lang="en-US" sz="2800" b="0" dirty="0" smtClean="0"/>
              <a:t>-carotene </a:t>
            </a:r>
            <a:r>
              <a:rPr lang="en-US" sz="2800" b="0" dirty="0"/>
              <a:t>intake reduces cardiovascular </a:t>
            </a:r>
            <a:r>
              <a:rPr lang="en-US" sz="2800" dirty="0" smtClean="0"/>
              <a:t>mortality </a:t>
            </a:r>
            <a:r>
              <a:rPr lang="en-US" sz="2800" b="0" dirty="0" smtClean="0"/>
              <a:t>risk </a:t>
            </a:r>
            <a:r>
              <a:rPr lang="en-US" sz="2800" b="0" dirty="0"/>
              <a:t>by </a:t>
            </a:r>
            <a:r>
              <a:rPr lang="en-US" sz="2800" b="1" dirty="0" smtClean="0"/>
              <a:t>30%</a:t>
            </a:r>
            <a:endParaRPr lang="en-US" sz="2800" b="1" dirty="0"/>
          </a:p>
        </p:txBody>
      </p:sp>
      <p:sp>
        <p:nvSpPr>
          <p:cNvPr id="17" name="Rechthoek 17"/>
          <p:cNvSpPr/>
          <p:nvPr/>
        </p:nvSpPr>
        <p:spPr>
          <a:xfrm>
            <a:off x="522000" y="6264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a:xfrm>
            <a:off x="179512" y="764704"/>
            <a:ext cx="8964488" cy="533400"/>
          </a:xfrm>
        </p:spPr>
        <p:txBody>
          <a:bodyPr lIns="92075" tIns="46038" rIns="92075" bIns="46038"/>
          <a:lstStyle/>
          <a:p>
            <a:pPr>
              <a:lnSpc>
                <a:spcPct val="90000"/>
              </a:lnSpc>
              <a:defRPr/>
            </a:pPr>
            <a:r>
              <a:rPr lang="en-US" sz="3600" dirty="0" smtClean="0">
                <a:sym typeface="Symbol" pitchFamily="18" charset="2"/>
              </a:rPr>
              <a:t>-</a:t>
            </a:r>
            <a:r>
              <a:rPr lang="en-US" sz="3600" dirty="0" smtClean="0"/>
              <a:t>carotene reduces mortality?</a:t>
            </a:r>
          </a:p>
        </p:txBody>
      </p:sp>
      <p:sp>
        <p:nvSpPr>
          <p:cNvPr id="999427" name="Rectangle 3"/>
          <p:cNvSpPr>
            <a:spLocks noGrp="1" noChangeArrowheads="1"/>
          </p:cNvSpPr>
          <p:nvPr>
            <p:ph idx="1"/>
          </p:nvPr>
        </p:nvSpPr>
        <p:spPr/>
        <p:txBody>
          <a:bodyPr lIns="92075" tIns="46038" rIns="92075" bIns="46038"/>
          <a:lstStyle/>
          <a:p>
            <a:pPr>
              <a:buFontTx/>
              <a:buNone/>
              <a:defRPr/>
            </a:pPr>
            <a:r>
              <a:rPr lang="en-US" sz="2400" b="1" dirty="0" smtClean="0"/>
              <a:t>Type A studies</a:t>
            </a:r>
          </a:p>
        </p:txBody>
      </p:sp>
      <p:sp>
        <p:nvSpPr>
          <p:cNvPr id="30"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7</a:t>
            </a:fld>
            <a:endParaRPr lang="nl-NL" dirty="0"/>
          </a:p>
        </p:txBody>
      </p:sp>
      <p:sp>
        <p:nvSpPr>
          <p:cNvPr id="999428" name="Rectangle 4"/>
          <p:cNvSpPr>
            <a:spLocks noGrp="1" noChangeArrowheads="1"/>
          </p:cNvSpPr>
          <p:nvPr>
            <p:ph type="body" sz="half" idx="4294967295"/>
          </p:nvPr>
        </p:nvSpPr>
        <p:spPr>
          <a:xfrm>
            <a:off x="5334000" y="1844675"/>
            <a:ext cx="3810000" cy="576263"/>
          </a:xfrm>
        </p:spPr>
        <p:txBody>
          <a:bodyPr lIns="92075" tIns="46038" rIns="92075" bIns="46038"/>
          <a:lstStyle/>
          <a:p>
            <a:pPr>
              <a:buFontTx/>
              <a:buNone/>
              <a:defRPr/>
            </a:pPr>
            <a:r>
              <a:rPr lang="en-US" sz="2400" b="1" dirty="0" smtClean="0"/>
              <a:t>Type B studies</a:t>
            </a:r>
          </a:p>
        </p:txBody>
      </p:sp>
      <p:sp>
        <p:nvSpPr>
          <p:cNvPr id="999429" name="Line 5"/>
          <p:cNvSpPr>
            <a:spLocks noChangeShapeType="1"/>
          </p:cNvSpPr>
          <p:nvPr/>
        </p:nvSpPr>
        <p:spPr bwMode="auto">
          <a:xfrm>
            <a:off x="685800" y="5392688"/>
            <a:ext cx="3124200" cy="0"/>
          </a:xfrm>
          <a:prstGeom prst="line">
            <a:avLst/>
          </a:prstGeom>
          <a:noFill/>
          <a:ln w="254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0" name="Line 6"/>
          <p:cNvSpPr>
            <a:spLocks noChangeShapeType="1"/>
          </p:cNvSpPr>
          <p:nvPr/>
        </p:nvSpPr>
        <p:spPr bwMode="auto">
          <a:xfrm>
            <a:off x="2209800" y="2725688"/>
            <a:ext cx="0" cy="2667000"/>
          </a:xfrm>
          <a:prstGeom prst="line">
            <a:avLst/>
          </a:prstGeom>
          <a:noFill/>
          <a:ln w="25400">
            <a:solidFill>
              <a:schemeClr val="tx1"/>
            </a:solidFill>
            <a:prstDash val="sysDot"/>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1" name="Rectangle 7"/>
          <p:cNvSpPr>
            <a:spLocks noChangeArrowheads="1"/>
          </p:cNvSpPr>
          <p:nvPr/>
        </p:nvSpPr>
        <p:spPr bwMode="auto">
          <a:xfrm>
            <a:off x="457200" y="5391695"/>
            <a:ext cx="3657600" cy="770084"/>
          </a:xfrm>
          <a:prstGeom prst="rect">
            <a:avLst/>
          </a:prstGeom>
          <a:noFill/>
          <a:ln w="9525">
            <a:noFill/>
            <a:miter lim="800000"/>
            <a:headEnd/>
            <a:tailEnd/>
          </a:ln>
          <a:effectLst>
            <a:outerShdw algn="ctr" rotWithShape="0">
              <a:srgbClr val="000000"/>
            </a:outerShdw>
          </a:effectLst>
        </p:spPr>
        <p:txBody>
          <a:bodyPr lIns="92075" tIns="46038" rIns="92075" bIns="46038">
            <a:spAutoFit/>
          </a:bodyPr>
          <a:lstStyle/>
          <a:p>
            <a:pPr>
              <a:spcBef>
                <a:spcPct val="50000"/>
              </a:spcBef>
              <a:defRPr/>
            </a:pPr>
            <a:r>
              <a:rPr lang="en-US" sz="1400" b="0" dirty="0">
                <a:latin typeface="Times New Roman" pitchFamily="18" charset="0"/>
              </a:rPr>
              <a:t>0.1      0.5    0.75         1        1.25     1.5     1.75 </a:t>
            </a:r>
          </a:p>
          <a:p>
            <a:pPr algn="ctr">
              <a:spcBef>
                <a:spcPct val="50000"/>
              </a:spcBef>
              <a:defRPr/>
            </a:pPr>
            <a:r>
              <a:rPr lang="en-US" sz="2000" b="0" dirty="0" smtClean="0">
                <a:latin typeface="Times New Roman" pitchFamily="18" charset="0"/>
              </a:rPr>
              <a:t>Risk</a:t>
            </a:r>
            <a:r>
              <a:rPr lang="en-US" b="0" dirty="0" smtClean="0">
                <a:latin typeface="Times New Roman" pitchFamily="18" charset="0"/>
              </a:rPr>
              <a:t>  Ratio</a:t>
            </a:r>
            <a:endParaRPr lang="en-US" b="0" dirty="0">
              <a:latin typeface="Times New Roman" pitchFamily="18" charset="0"/>
            </a:endParaRPr>
          </a:p>
        </p:txBody>
      </p:sp>
      <p:sp>
        <p:nvSpPr>
          <p:cNvPr id="999432" name="Line 8"/>
          <p:cNvSpPr>
            <a:spLocks noChangeShapeType="1"/>
          </p:cNvSpPr>
          <p:nvPr/>
        </p:nvSpPr>
        <p:spPr bwMode="auto">
          <a:xfrm>
            <a:off x="1447800" y="2954288"/>
            <a:ext cx="533400" cy="0"/>
          </a:xfrm>
          <a:prstGeom prst="line">
            <a:avLst/>
          </a:prstGeom>
          <a:noFill/>
          <a:ln w="1016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3" name="Line 9"/>
          <p:cNvSpPr>
            <a:spLocks noChangeShapeType="1"/>
          </p:cNvSpPr>
          <p:nvPr/>
        </p:nvSpPr>
        <p:spPr bwMode="auto">
          <a:xfrm>
            <a:off x="1371600" y="3335288"/>
            <a:ext cx="1447800" cy="0"/>
          </a:xfrm>
          <a:prstGeom prst="line">
            <a:avLst/>
          </a:prstGeom>
          <a:noFill/>
          <a:ln w="508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4" name="Line 10"/>
          <p:cNvSpPr>
            <a:spLocks noChangeShapeType="1"/>
          </p:cNvSpPr>
          <p:nvPr/>
        </p:nvSpPr>
        <p:spPr bwMode="auto">
          <a:xfrm>
            <a:off x="762000" y="3640088"/>
            <a:ext cx="2057400" cy="0"/>
          </a:xfrm>
          <a:prstGeom prst="line">
            <a:avLst/>
          </a:prstGeom>
          <a:noFill/>
          <a:ln w="254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5" name="Line 11"/>
          <p:cNvSpPr>
            <a:spLocks noChangeShapeType="1"/>
          </p:cNvSpPr>
          <p:nvPr/>
        </p:nvSpPr>
        <p:spPr bwMode="auto">
          <a:xfrm>
            <a:off x="1143000" y="4021088"/>
            <a:ext cx="914400" cy="0"/>
          </a:xfrm>
          <a:prstGeom prst="line">
            <a:avLst/>
          </a:prstGeom>
          <a:noFill/>
          <a:ln w="762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6" name="Line 12"/>
          <p:cNvSpPr>
            <a:spLocks noChangeShapeType="1"/>
          </p:cNvSpPr>
          <p:nvPr/>
        </p:nvSpPr>
        <p:spPr bwMode="auto">
          <a:xfrm>
            <a:off x="1066800" y="4402088"/>
            <a:ext cx="914400" cy="0"/>
          </a:xfrm>
          <a:prstGeom prst="line">
            <a:avLst/>
          </a:prstGeom>
          <a:noFill/>
          <a:ln w="762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7" name="Line 13"/>
          <p:cNvSpPr>
            <a:spLocks noChangeShapeType="1"/>
          </p:cNvSpPr>
          <p:nvPr/>
        </p:nvSpPr>
        <p:spPr bwMode="auto">
          <a:xfrm>
            <a:off x="990600" y="4783088"/>
            <a:ext cx="990600" cy="0"/>
          </a:xfrm>
          <a:prstGeom prst="line">
            <a:avLst/>
          </a:prstGeom>
          <a:noFill/>
          <a:ln w="762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8" name="Line 14"/>
          <p:cNvSpPr>
            <a:spLocks noChangeShapeType="1"/>
          </p:cNvSpPr>
          <p:nvPr/>
        </p:nvSpPr>
        <p:spPr bwMode="auto">
          <a:xfrm>
            <a:off x="1371600" y="5164088"/>
            <a:ext cx="304800" cy="0"/>
          </a:xfrm>
          <a:prstGeom prst="line">
            <a:avLst/>
          </a:prstGeom>
          <a:noFill/>
          <a:ln w="127000">
            <a:solidFill>
              <a:srgbClr val="FA1B04"/>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9" name="Line 15"/>
          <p:cNvSpPr>
            <a:spLocks noChangeShapeType="1"/>
          </p:cNvSpPr>
          <p:nvPr/>
        </p:nvSpPr>
        <p:spPr bwMode="auto">
          <a:xfrm>
            <a:off x="5091113" y="5381576"/>
            <a:ext cx="3062287" cy="11112"/>
          </a:xfrm>
          <a:prstGeom prst="line">
            <a:avLst/>
          </a:prstGeom>
          <a:noFill/>
          <a:ln w="254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40" name="Line 16"/>
          <p:cNvSpPr>
            <a:spLocks noChangeShapeType="1"/>
          </p:cNvSpPr>
          <p:nvPr/>
        </p:nvSpPr>
        <p:spPr bwMode="auto">
          <a:xfrm>
            <a:off x="6519863" y="2801888"/>
            <a:ext cx="0" cy="2579688"/>
          </a:xfrm>
          <a:prstGeom prst="line">
            <a:avLst/>
          </a:prstGeom>
          <a:noFill/>
          <a:ln w="25400">
            <a:solidFill>
              <a:schemeClr val="tx1"/>
            </a:solidFill>
            <a:prstDash val="sysDot"/>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10257" name="Rectangle 17"/>
          <p:cNvSpPr>
            <a:spLocks noChangeArrowheads="1"/>
          </p:cNvSpPr>
          <p:nvPr/>
        </p:nvSpPr>
        <p:spPr bwMode="auto">
          <a:xfrm>
            <a:off x="4876800" y="5391695"/>
            <a:ext cx="3886200" cy="723917"/>
          </a:xfrm>
          <a:prstGeom prst="rect">
            <a:avLst/>
          </a:prstGeom>
          <a:noFill/>
          <a:ln w="9525">
            <a:noFill/>
            <a:miter lim="800000"/>
            <a:headEnd/>
            <a:tailEnd/>
          </a:ln>
        </p:spPr>
        <p:txBody>
          <a:bodyPr lIns="92075" tIns="46038" rIns="92075" bIns="46038">
            <a:spAutoFit/>
          </a:bodyPr>
          <a:lstStyle/>
          <a:p>
            <a:pPr>
              <a:spcBef>
                <a:spcPct val="50000"/>
              </a:spcBef>
            </a:pPr>
            <a:r>
              <a:rPr lang="en-US" sz="1400" b="1" dirty="0">
                <a:latin typeface="Times New Roman" pitchFamily="18" charset="0"/>
              </a:rPr>
              <a:t>0.1      0.5    0.75         1        1.25     1.5     1.75 </a:t>
            </a:r>
          </a:p>
          <a:p>
            <a:pPr algn="ctr">
              <a:spcBef>
                <a:spcPct val="50000"/>
              </a:spcBef>
            </a:pPr>
            <a:r>
              <a:rPr lang="en-US" b="1" dirty="0" smtClean="0">
                <a:latin typeface="Times New Roman" pitchFamily="18" charset="0"/>
              </a:rPr>
              <a:t>Risk Ratio</a:t>
            </a:r>
            <a:endParaRPr lang="en-US" sz="1600" b="1" dirty="0">
              <a:latin typeface="Times New Roman" pitchFamily="18" charset="0"/>
            </a:endParaRPr>
          </a:p>
        </p:txBody>
      </p:sp>
      <p:sp>
        <p:nvSpPr>
          <p:cNvPr id="999442" name="Line 18"/>
          <p:cNvSpPr>
            <a:spLocks noChangeShapeType="1"/>
          </p:cNvSpPr>
          <p:nvPr/>
        </p:nvSpPr>
        <p:spPr bwMode="auto">
          <a:xfrm>
            <a:off x="6516216" y="3411488"/>
            <a:ext cx="457200" cy="1588"/>
          </a:xfrm>
          <a:prstGeom prst="line">
            <a:avLst/>
          </a:prstGeom>
          <a:noFill/>
          <a:ln w="1016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43" name="Line 19"/>
          <p:cNvSpPr>
            <a:spLocks noChangeShapeType="1"/>
          </p:cNvSpPr>
          <p:nvPr/>
        </p:nvSpPr>
        <p:spPr bwMode="auto">
          <a:xfrm>
            <a:off x="5796136" y="3868688"/>
            <a:ext cx="1981200" cy="0"/>
          </a:xfrm>
          <a:prstGeom prst="line">
            <a:avLst/>
          </a:prstGeom>
          <a:noFill/>
          <a:ln w="254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44" name="Line 20"/>
          <p:cNvSpPr>
            <a:spLocks noChangeShapeType="1"/>
          </p:cNvSpPr>
          <p:nvPr/>
        </p:nvSpPr>
        <p:spPr bwMode="auto">
          <a:xfrm>
            <a:off x="6553200" y="4325888"/>
            <a:ext cx="1371600" cy="0"/>
          </a:xfrm>
          <a:prstGeom prst="line">
            <a:avLst/>
          </a:prstGeom>
          <a:noFill/>
          <a:ln w="508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45" name="Line 21"/>
          <p:cNvSpPr>
            <a:spLocks noChangeShapeType="1"/>
          </p:cNvSpPr>
          <p:nvPr/>
        </p:nvSpPr>
        <p:spPr bwMode="auto">
          <a:xfrm>
            <a:off x="6400800" y="4783088"/>
            <a:ext cx="760413" cy="0"/>
          </a:xfrm>
          <a:prstGeom prst="line">
            <a:avLst/>
          </a:prstGeom>
          <a:noFill/>
          <a:ln w="762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46" name="Line 22"/>
          <p:cNvSpPr>
            <a:spLocks noChangeShapeType="1"/>
          </p:cNvSpPr>
          <p:nvPr/>
        </p:nvSpPr>
        <p:spPr bwMode="auto">
          <a:xfrm>
            <a:off x="6618064" y="5159326"/>
            <a:ext cx="330200" cy="0"/>
          </a:xfrm>
          <a:prstGeom prst="line">
            <a:avLst/>
          </a:prstGeom>
          <a:noFill/>
          <a:ln w="127000">
            <a:solidFill>
              <a:srgbClr val="FA1B04"/>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10263" name="Rectangle 23"/>
          <p:cNvSpPr>
            <a:spLocks noChangeArrowheads="1"/>
          </p:cNvSpPr>
          <p:nvPr/>
        </p:nvSpPr>
        <p:spPr bwMode="auto">
          <a:xfrm>
            <a:off x="251520" y="4942376"/>
            <a:ext cx="896079" cy="400752"/>
          </a:xfrm>
          <a:prstGeom prst="rect">
            <a:avLst/>
          </a:prstGeom>
          <a:noFill/>
          <a:ln w="9525">
            <a:noFill/>
            <a:miter lim="800000"/>
            <a:headEnd/>
            <a:tailEnd/>
          </a:ln>
        </p:spPr>
        <p:txBody>
          <a:bodyPr wrap="none" lIns="92075" tIns="46038" rIns="92075" bIns="46038">
            <a:spAutoFit/>
          </a:bodyPr>
          <a:lstStyle/>
          <a:p>
            <a:r>
              <a:rPr lang="en-US" sz="2000" b="0" dirty="0">
                <a:solidFill>
                  <a:srgbClr val="FA1B04"/>
                </a:solidFill>
                <a:latin typeface="Times New Roman" pitchFamily="18" charset="0"/>
              </a:rPr>
              <a:t>overall</a:t>
            </a:r>
            <a:endParaRPr lang="en-US" sz="1800" b="0" dirty="0">
              <a:solidFill>
                <a:srgbClr val="FA1B04"/>
              </a:solidFill>
              <a:latin typeface="Times New Roman" pitchFamily="18" charset="0"/>
            </a:endParaRPr>
          </a:p>
        </p:txBody>
      </p:sp>
      <p:sp>
        <p:nvSpPr>
          <p:cNvPr id="10264" name="Rectangle 24"/>
          <p:cNvSpPr>
            <a:spLocks noChangeArrowheads="1"/>
          </p:cNvSpPr>
          <p:nvPr/>
        </p:nvSpPr>
        <p:spPr bwMode="auto">
          <a:xfrm>
            <a:off x="5089525" y="4911080"/>
            <a:ext cx="896079" cy="400752"/>
          </a:xfrm>
          <a:prstGeom prst="rect">
            <a:avLst/>
          </a:prstGeom>
          <a:noFill/>
          <a:ln w="9525">
            <a:noFill/>
            <a:miter lim="800000"/>
            <a:headEnd/>
            <a:tailEnd/>
          </a:ln>
        </p:spPr>
        <p:txBody>
          <a:bodyPr wrap="none" lIns="92075" tIns="46038" rIns="92075" bIns="46038">
            <a:spAutoFit/>
          </a:bodyPr>
          <a:lstStyle/>
          <a:p>
            <a:r>
              <a:rPr lang="en-US" sz="2000" b="0" dirty="0">
                <a:solidFill>
                  <a:srgbClr val="FA1B04"/>
                </a:solidFill>
                <a:latin typeface="Times New Roman" pitchFamily="18" charset="0"/>
              </a:rPr>
              <a:t>overall</a:t>
            </a:r>
          </a:p>
        </p:txBody>
      </p:sp>
      <p:sp>
        <p:nvSpPr>
          <p:cNvPr id="999450" name="Text Box 26"/>
          <p:cNvSpPr txBox="1">
            <a:spLocks noChangeArrowheads="1"/>
          </p:cNvSpPr>
          <p:nvPr/>
        </p:nvSpPr>
        <p:spPr bwMode="auto">
          <a:xfrm>
            <a:off x="3352800" y="2420888"/>
            <a:ext cx="1673705" cy="463846"/>
          </a:xfrm>
          <a:prstGeom prst="rect">
            <a:avLst/>
          </a:prstGeom>
          <a:noFill/>
          <a:ln w="38100">
            <a:noFill/>
            <a:miter lim="800000"/>
            <a:headEnd/>
            <a:tailEnd/>
          </a:ln>
          <a:effectLst/>
        </p:spPr>
        <p:txBody>
          <a:bodyPr wrap="none" lIns="90000" tIns="46800" rIns="90000" bIns="46800">
            <a:spAutoFit/>
          </a:bodyPr>
          <a:lstStyle/>
          <a:p>
            <a:pPr>
              <a:defRPr/>
            </a:pPr>
            <a:r>
              <a:rPr lang="en-US" sz="2400" b="1" dirty="0"/>
              <a:t>Efficacious?</a:t>
            </a:r>
          </a:p>
        </p:txBody>
      </p:sp>
      <p:sp>
        <p:nvSpPr>
          <p:cNvPr id="999451" name="Text Box 27"/>
          <p:cNvSpPr txBox="1">
            <a:spLocks noChangeArrowheads="1"/>
          </p:cNvSpPr>
          <p:nvPr/>
        </p:nvSpPr>
        <p:spPr bwMode="auto">
          <a:xfrm>
            <a:off x="3279775" y="3335288"/>
            <a:ext cx="1888379" cy="1202510"/>
          </a:xfrm>
          <a:prstGeom prst="rect">
            <a:avLst/>
          </a:prstGeom>
          <a:noFill/>
          <a:ln w="38100">
            <a:noFill/>
            <a:miter lim="800000"/>
            <a:headEnd/>
            <a:tailEnd/>
          </a:ln>
          <a:effectLst/>
        </p:spPr>
        <p:txBody>
          <a:bodyPr wrap="none" lIns="90000" tIns="46800" rIns="90000" bIns="46800">
            <a:spAutoFit/>
          </a:bodyPr>
          <a:lstStyle/>
          <a:p>
            <a:pPr>
              <a:defRPr/>
            </a:pPr>
            <a:r>
              <a:rPr lang="en-US" sz="2400" dirty="0"/>
              <a:t>Summarize </a:t>
            </a:r>
            <a:br>
              <a:rPr lang="en-US" sz="2400" dirty="0"/>
            </a:br>
            <a:r>
              <a:rPr lang="en-US" sz="2400" dirty="0"/>
              <a:t>all studies </a:t>
            </a:r>
          </a:p>
          <a:p>
            <a:pPr>
              <a:defRPr/>
            </a:pPr>
            <a:r>
              <a:rPr lang="en-US" sz="2400" dirty="0"/>
              <a:t>in one effect?</a:t>
            </a:r>
          </a:p>
        </p:txBody>
      </p:sp>
      <p:sp>
        <p:nvSpPr>
          <p:cNvPr id="28" name="Rechthoek 17"/>
          <p:cNvSpPr/>
          <p:nvPr/>
        </p:nvSpPr>
        <p:spPr>
          <a:xfrm>
            <a:off x="522000" y="6264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9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9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50" grpId="0" autoUpdateAnimBg="0"/>
      <p:bldP spid="99945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p:cNvSpPr/>
          <p:nvPr/>
        </p:nvSpPr>
        <p:spPr>
          <a:xfrm>
            <a:off x="-180528" y="6165304"/>
            <a:ext cx="9324528" cy="432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Title 27"/>
          <p:cNvSpPr>
            <a:spLocks noGrp="1"/>
          </p:cNvSpPr>
          <p:nvPr>
            <p:ph type="title"/>
          </p:nvPr>
        </p:nvSpPr>
        <p:spPr>
          <a:xfrm>
            <a:off x="522000" y="836712"/>
            <a:ext cx="8100000" cy="533400"/>
          </a:xfrm>
        </p:spPr>
        <p:txBody>
          <a:bodyPr/>
          <a:lstStyle/>
          <a:p>
            <a:r>
              <a:rPr lang="nl-NL" sz="3600" dirty="0" err="1" smtClean="0"/>
              <a:t>Qualitative</a:t>
            </a:r>
            <a:r>
              <a:rPr lang="nl-NL" sz="3600" dirty="0" smtClean="0"/>
              <a:t> </a:t>
            </a:r>
            <a:r>
              <a:rPr lang="nl-NL" sz="3600" dirty="0" err="1" smtClean="0"/>
              <a:t>heterogeneity</a:t>
            </a:r>
            <a:endParaRPr lang="nl-NL" sz="3600" dirty="0"/>
          </a:p>
        </p:txBody>
      </p:sp>
      <p:sp>
        <p:nvSpPr>
          <p:cNvPr id="999427" name="Rectangle 3"/>
          <p:cNvSpPr>
            <a:spLocks noGrp="1" noChangeArrowheads="1"/>
          </p:cNvSpPr>
          <p:nvPr>
            <p:ph idx="1"/>
          </p:nvPr>
        </p:nvSpPr>
        <p:spPr/>
        <p:txBody>
          <a:bodyPr lIns="92075" tIns="46038" rIns="92075" bIns="46038"/>
          <a:lstStyle/>
          <a:p>
            <a:pPr>
              <a:buFontTx/>
              <a:buNone/>
              <a:defRPr/>
            </a:pPr>
            <a:r>
              <a:rPr lang="en-US" sz="2400" b="1" dirty="0" smtClean="0"/>
              <a:t>		Observational </a:t>
            </a:r>
            <a:br>
              <a:rPr lang="en-US" sz="2400" b="1" dirty="0" smtClean="0"/>
            </a:br>
            <a:r>
              <a:rPr lang="en-US" sz="2400" b="1" dirty="0" smtClean="0"/>
              <a:t>		studies</a:t>
            </a:r>
          </a:p>
        </p:txBody>
      </p:sp>
      <p:sp>
        <p:nvSpPr>
          <p:cNvPr id="39" name="Slide Number Placeholder 16"/>
          <p:cNvSpPr>
            <a:spLocks noGrp="1"/>
          </p:cNvSpPr>
          <p:nvPr>
            <p:ph type="sldNum" sz="quarter" idx="4"/>
          </p:nvPr>
        </p:nvSpPr>
        <p:spPr/>
        <p:txBody>
          <a:bodyPr/>
          <a:lstStyle/>
          <a:p>
            <a:r>
              <a:rPr lang="nl-NL" dirty="0" smtClean="0"/>
              <a:t>Page </a:t>
            </a:r>
            <a:fld id="{7FC9B413-936F-403B-BC98-20250EBFF374}" type="slidenum">
              <a:rPr lang="nl-NL" smtClean="0"/>
              <a:pPr/>
              <a:t>8</a:t>
            </a:fld>
            <a:endParaRPr lang="nl-NL" dirty="0"/>
          </a:p>
        </p:txBody>
      </p:sp>
      <p:sp>
        <p:nvSpPr>
          <p:cNvPr id="999428" name="Rectangle 4"/>
          <p:cNvSpPr>
            <a:spLocks noGrp="1" noChangeArrowheads="1"/>
          </p:cNvSpPr>
          <p:nvPr>
            <p:ph type="body" sz="half" idx="4294967295"/>
          </p:nvPr>
        </p:nvSpPr>
        <p:spPr>
          <a:xfrm>
            <a:off x="5334000" y="1844675"/>
            <a:ext cx="3810000" cy="576263"/>
          </a:xfrm>
        </p:spPr>
        <p:txBody>
          <a:bodyPr lIns="92075" tIns="46038" rIns="92075" bIns="46038"/>
          <a:lstStyle/>
          <a:p>
            <a:pPr>
              <a:buFontTx/>
              <a:buNone/>
              <a:defRPr/>
            </a:pPr>
            <a:r>
              <a:rPr lang="en-US" sz="2400" b="1" dirty="0" smtClean="0"/>
              <a:t>Randomized </a:t>
            </a:r>
            <a:br>
              <a:rPr lang="en-US" sz="2400" b="1" dirty="0" smtClean="0"/>
            </a:br>
            <a:r>
              <a:rPr lang="en-US" sz="2400" b="1" dirty="0" smtClean="0"/>
              <a:t>studies</a:t>
            </a:r>
          </a:p>
        </p:txBody>
      </p:sp>
      <p:sp>
        <p:nvSpPr>
          <p:cNvPr id="999429" name="Line 5"/>
          <p:cNvSpPr>
            <a:spLocks noChangeShapeType="1"/>
          </p:cNvSpPr>
          <p:nvPr/>
        </p:nvSpPr>
        <p:spPr bwMode="auto">
          <a:xfrm>
            <a:off x="1287016" y="5375920"/>
            <a:ext cx="3124200" cy="0"/>
          </a:xfrm>
          <a:prstGeom prst="line">
            <a:avLst/>
          </a:prstGeom>
          <a:noFill/>
          <a:ln w="254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0" name="Line 6"/>
          <p:cNvSpPr>
            <a:spLocks noChangeShapeType="1"/>
          </p:cNvSpPr>
          <p:nvPr/>
        </p:nvSpPr>
        <p:spPr bwMode="auto">
          <a:xfrm>
            <a:off x="2811016" y="2708920"/>
            <a:ext cx="0" cy="2667000"/>
          </a:xfrm>
          <a:prstGeom prst="line">
            <a:avLst/>
          </a:prstGeom>
          <a:noFill/>
          <a:ln w="25400">
            <a:solidFill>
              <a:schemeClr val="tx1"/>
            </a:solidFill>
            <a:prstDash val="sysDot"/>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1" name="Rectangle 7"/>
          <p:cNvSpPr>
            <a:spLocks noChangeArrowheads="1"/>
          </p:cNvSpPr>
          <p:nvPr/>
        </p:nvSpPr>
        <p:spPr bwMode="auto">
          <a:xfrm>
            <a:off x="1058416" y="5374927"/>
            <a:ext cx="3657600" cy="770084"/>
          </a:xfrm>
          <a:prstGeom prst="rect">
            <a:avLst/>
          </a:prstGeom>
          <a:noFill/>
          <a:ln w="9525">
            <a:noFill/>
            <a:miter lim="800000"/>
            <a:headEnd/>
            <a:tailEnd/>
          </a:ln>
          <a:effectLst>
            <a:outerShdw algn="ctr" rotWithShape="0">
              <a:srgbClr val="000000"/>
            </a:outerShdw>
          </a:effectLst>
        </p:spPr>
        <p:txBody>
          <a:bodyPr lIns="92075" tIns="46038" rIns="92075" bIns="46038">
            <a:spAutoFit/>
          </a:bodyPr>
          <a:lstStyle/>
          <a:p>
            <a:pPr>
              <a:spcBef>
                <a:spcPct val="50000"/>
              </a:spcBef>
              <a:defRPr/>
            </a:pPr>
            <a:r>
              <a:rPr lang="en-US" sz="1400" b="0" dirty="0">
                <a:latin typeface="Times New Roman" pitchFamily="18" charset="0"/>
              </a:rPr>
              <a:t>0.1      0.5    0.75         1        1.25     1.5     1.75 </a:t>
            </a:r>
          </a:p>
          <a:p>
            <a:pPr algn="ctr">
              <a:spcBef>
                <a:spcPct val="50000"/>
              </a:spcBef>
              <a:defRPr/>
            </a:pPr>
            <a:r>
              <a:rPr lang="en-US" sz="2000" b="0" dirty="0" smtClean="0">
                <a:latin typeface="Times New Roman" pitchFamily="18" charset="0"/>
              </a:rPr>
              <a:t>Risk</a:t>
            </a:r>
            <a:r>
              <a:rPr lang="en-US" b="0" dirty="0" smtClean="0">
                <a:latin typeface="Times New Roman" pitchFamily="18" charset="0"/>
              </a:rPr>
              <a:t>  Ratio</a:t>
            </a:r>
            <a:endParaRPr lang="en-US" b="0" dirty="0">
              <a:latin typeface="Times New Roman" pitchFamily="18" charset="0"/>
            </a:endParaRPr>
          </a:p>
        </p:txBody>
      </p:sp>
      <p:sp>
        <p:nvSpPr>
          <p:cNvPr id="999432" name="Line 8"/>
          <p:cNvSpPr>
            <a:spLocks noChangeShapeType="1"/>
          </p:cNvSpPr>
          <p:nvPr/>
        </p:nvSpPr>
        <p:spPr bwMode="auto">
          <a:xfrm>
            <a:off x="2049016" y="2937520"/>
            <a:ext cx="533400" cy="0"/>
          </a:xfrm>
          <a:prstGeom prst="line">
            <a:avLst/>
          </a:prstGeom>
          <a:noFill/>
          <a:ln w="1016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3" name="Line 9"/>
          <p:cNvSpPr>
            <a:spLocks noChangeShapeType="1"/>
          </p:cNvSpPr>
          <p:nvPr/>
        </p:nvSpPr>
        <p:spPr bwMode="auto">
          <a:xfrm>
            <a:off x="1972816" y="3318520"/>
            <a:ext cx="1447800" cy="0"/>
          </a:xfrm>
          <a:prstGeom prst="line">
            <a:avLst/>
          </a:prstGeom>
          <a:noFill/>
          <a:ln w="508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4" name="Line 10"/>
          <p:cNvSpPr>
            <a:spLocks noChangeShapeType="1"/>
          </p:cNvSpPr>
          <p:nvPr/>
        </p:nvSpPr>
        <p:spPr bwMode="auto">
          <a:xfrm>
            <a:off x="1363216" y="3623320"/>
            <a:ext cx="2057400" cy="0"/>
          </a:xfrm>
          <a:prstGeom prst="line">
            <a:avLst/>
          </a:prstGeom>
          <a:noFill/>
          <a:ln w="254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5" name="Line 11"/>
          <p:cNvSpPr>
            <a:spLocks noChangeShapeType="1"/>
          </p:cNvSpPr>
          <p:nvPr/>
        </p:nvSpPr>
        <p:spPr bwMode="auto">
          <a:xfrm>
            <a:off x="1744216" y="4004320"/>
            <a:ext cx="914400" cy="0"/>
          </a:xfrm>
          <a:prstGeom prst="line">
            <a:avLst/>
          </a:prstGeom>
          <a:noFill/>
          <a:ln w="762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6" name="Line 12"/>
          <p:cNvSpPr>
            <a:spLocks noChangeShapeType="1"/>
          </p:cNvSpPr>
          <p:nvPr/>
        </p:nvSpPr>
        <p:spPr bwMode="auto">
          <a:xfrm>
            <a:off x="1668016" y="4385320"/>
            <a:ext cx="914400" cy="0"/>
          </a:xfrm>
          <a:prstGeom prst="line">
            <a:avLst/>
          </a:prstGeom>
          <a:noFill/>
          <a:ln w="762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7" name="Line 13"/>
          <p:cNvSpPr>
            <a:spLocks noChangeShapeType="1"/>
          </p:cNvSpPr>
          <p:nvPr/>
        </p:nvSpPr>
        <p:spPr bwMode="auto">
          <a:xfrm>
            <a:off x="1591816" y="4766320"/>
            <a:ext cx="990600" cy="0"/>
          </a:xfrm>
          <a:prstGeom prst="line">
            <a:avLst/>
          </a:prstGeom>
          <a:noFill/>
          <a:ln w="76200">
            <a:solidFill>
              <a:schemeClr val="tx1"/>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999438" name="Line 14"/>
          <p:cNvSpPr>
            <a:spLocks noChangeShapeType="1"/>
          </p:cNvSpPr>
          <p:nvPr/>
        </p:nvSpPr>
        <p:spPr bwMode="auto">
          <a:xfrm>
            <a:off x="1972816" y="5147320"/>
            <a:ext cx="304800" cy="0"/>
          </a:xfrm>
          <a:prstGeom prst="line">
            <a:avLst/>
          </a:prstGeom>
          <a:noFill/>
          <a:ln w="127000">
            <a:solidFill>
              <a:srgbClr val="FA1B04"/>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10263" name="Rectangle 23"/>
          <p:cNvSpPr>
            <a:spLocks noChangeArrowheads="1"/>
          </p:cNvSpPr>
          <p:nvPr/>
        </p:nvSpPr>
        <p:spPr bwMode="auto">
          <a:xfrm>
            <a:off x="852736" y="4925608"/>
            <a:ext cx="896079" cy="400752"/>
          </a:xfrm>
          <a:prstGeom prst="rect">
            <a:avLst/>
          </a:prstGeom>
          <a:noFill/>
          <a:ln w="9525">
            <a:noFill/>
            <a:miter lim="800000"/>
            <a:headEnd/>
            <a:tailEnd/>
          </a:ln>
        </p:spPr>
        <p:txBody>
          <a:bodyPr wrap="none" lIns="92075" tIns="46038" rIns="92075" bIns="46038">
            <a:spAutoFit/>
          </a:bodyPr>
          <a:lstStyle/>
          <a:p>
            <a:r>
              <a:rPr lang="en-US" sz="2000" b="0" dirty="0">
                <a:solidFill>
                  <a:srgbClr val="FA1B04"/>
                </a:solidFill>
                <a:latin typeface="Times New Roman" pitchFamily="18" charset="0"/>
              </a:rPr>
              <a:t>overall</a:t>
            </a:r>
            <a:endParaRPr lang="en-US" sz="1800" b="0" dirty="0">
              <a:solidFill>
                <a:srgbClr val="FA1B04"/>
              </a:solidFill>
              <a:latin typeface="Times New Roman" pitchFamily="18" charset="0"/>
            </a:endParaRPr>
          </a:p>
        </p:txBody>
      </p:sp>
      <p:sp>
        <p:nvSpPr>
          <p:cNvPr id="26" name="Line 15"/>
          <p:cNvSpPr>
            <a:spLocks noChangeShapeType="1"/>
          </p:cNvSpPr>
          <p:nvPr/>
        </p:nvSpPr>
        <p:spPr bwMode="auto">
          <a:xfrm>
            <a:off x="5091113" y="5364808"/>
            <a:ext cx="3062287" cy="11112"/>
          </a:xfrm>
          <a:prstGeom prst="line">
            <a:avLst/>
          </a:prstGeom>
          <a:noFill/>
          <a:ln w="254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29" name="Line 16"/>
          <p:cNvSpPr>
            <a:spLocks noChangeShapeType="1"/>
          </p:cNvSpPr>
          <p:nvPr/>
        </p:nvSpPr>
        <p:spPr bwMode="auto">
          <a:xfrm>
            <a:off x="6519863" y="2785120"/>
            <a:ext cx="0" cy="2579688"/>
          </a:xfrm>
          <a:prstGeom prst="line">
            <a:avLst/>
          </a:prstGeom>
          <a:noFill/>
          <a:ln w="25400">
            <a:solidFill>
              <a:schemeClr val="tx1"/>
            </a:solidFill>
            <a:prstDash val="sysDot"/>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30" name="Rectangle 17"/>
          <p:cNvSpPr>
            <a:spLocks noChangeArrowheads="1"/>
          </p:cNvSpPr>
          <p:nvPr/>
        </p:nvSpPr>
        <p:spPr bwMode="auto">
          <a:xfrm>
            <a:off x="4876800" y="5374927"/>
            <a:ext cx="3886200" cy="723917"/>
          </a:xfrm>
          <a:prstGeom prst="rect">
            <a:avLst/>
          </a:prstGeom>
          <a:noFill/>
          <a:ln w="9525">
            <a:noFill/>
            <a:miter lim="800000"/>
            <a:headEnd/>
            <a:tailEnd/>
          </a:ln>
        </p:spPr>
        <p:txBody>
          <a:bodyPr lIns="92075" tIns="46038" rIns="92075" bIns="46038">
            <a:spAutoFit/>
          </a:bodyPr>
          <a:lstStyle/>
          <a:p>
            <a:pPr>
              <a:spcBef>
                <a:spcPct val="50000"/>
              </a:spcBef>
            </a:pPr>
            <a:r>
              <a:rPr lang="en-US" sz="1400" b="1" dirty="0">
                <a:latin typeface="Times New Roman" pitchFamily="18" charset="0"/>
              </a:rPr>
              <a:t>0.1      0.5    0.75         1        1.25     1.5     1.75 </a:t>
            </a:r>
          </a:p>
          <a:p>
            <a:pPr algn="ctr">
              <a:spcBef>
                <a:spcPct val="50000"/>
              </a:spcBef>
            </a:pPr>
            <a:r>
              <a:rPr lang="en-US" b="1" dirty="0" smtClean="0">
                <a:latin typeface="Times New Roman" pitchFamily="18" charset="0"/>
              </a:rPr>
              <a:t>Risk Ratio</a:t>
            </a:r>
            <a:endParaRPr lang="en-US" sz="1600" b="1" dirty="0">
              <a:latin typeface="Times New Roman" pitchFamily="18" charset="0"/>
            </a:endParaRPr>
          </a:p>
        </p:txBody>
      </p:sp>
      <p:sp>
        <p:nvSpPr>
          <p:cNvPr id="31" name="Line 18"/>
          <p:cNvSpPr>
            <a:spLocks noChangeShapeType="1"/>
          </p:cNvSpPr>
          <p:nvPr/>
        </p:nvSpPr>
        <p:spPr bwMode="auto">
          <a:xfrm>
            <a:off x="6516216" y="3394720"/>
            <a:ext cx="457200" cy="1588"/>
          </a:xfrm>
          <a:prstGeom prst="line">
            <a:avLst/>
          </a:prstGeom>
          <a:noFill/>
          <a:ln w="1016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32" name="Line 19"/>
          <p:cNvSpPr>
            <a:spLocks noChangeShapeType="1"/>
          </p:cNvSpPr>
          <p:nvPr/>
        </p:nvSpPr>
        <p:spPr bwMode="auto">
          <a:xfrm>
            <a:off x="5796136" y="3851920"/>
            <a:ext cx="1981200" cy="0"/>
          </a:xfrm>
          <a:prstGeom prst="line">
            <a:avLst/>
          </a:prstGeom>
          <a:noFill/>
          <a:ln w="254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33" name="Line 20"/>
          <p:cNvSpPr>
            <a:spLocks noChangeShapeType="1"/>
          </p:cNvSpPr>
          <p:nvPr/>
        </p:nvSpPr>
        <p:spPr bwMode="auto">
          <a:xfrm>
            <a:off x="6553200" y="4309120"/>
            <a:ext cx="1371600" cy="0"/>
          </a:xfrm>
          <a:prstGeom prst="line">
            <a:avLst/>
          </a:prstGeom>
          <a:noFill/>
          <a:ln w="508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34" name="Line 21"/>
          <p:cNvSpPr>
            <a:spLocks noChangeShapeType="1"/>
          </p:cNvSpPr>
          <p:nvPr/>
        </p:nvSpPr>
        <p:spPr bwMode="auto">
          <a:xfrm>
            <a:off x="6400800" y="4766320"/>
            <a:ext cx="760413" cy="0"/>
          </a:xfrm>
          <a:prstGeom prst="line">
            <a:avLst/>
          </a:prstGeom>
          <a:noFill/>
          <a:ln w="76200">
            <a:solidFill>
              <a:schemeClr val="tx1"/>
            </a:solidFill>
            <a:round/>
            <a:headEnd type="none" w="sm" len="sm"/>
            <a:tailEnd type="none" w="sm" len="sm"/>
          </a:ln>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35" name="Line 22"/>
          <p:cNvSpPr>
            <a:spLocks noChangeShapeType="1"/>
          </p:cNvSpPr>
          <p:nvPr/>
        </p:nvSpPr>
        <p:spPr bwMode="auto">
          <a:xfrm>
            <a:off x="6618064" y="5142558"/>
            <a:ext cx="330200" cy="0"/>
          </a:xfrm>
          <a:prstGeom prst="line">
            <a:avLst/>
          </a:prstGeom>
          <a:noFill/>
          <a:ln w="127000">
            <a:solidFill>
              <a:srgbClr val="FA1B04"/>
            </a:solidFill>
            <a:round/>
            <a:headEnd type="none" w="sm" len="sm"/>
            <a:tailEnd type="none" w="sm" len="sm"/>
          </a:ln>
          <a:effectLst>
            <a:outerShdw algn="ctr" rotWithShape="0">
              <a:srgbClr val="000000"/>
            </a:outerShdw>
          </a:effectLst>
        </p:spPr>
        <p:txBody>
          <a:bodyPr wrap="none" anchor="ctr"/>
          <a:lstStyle/>
          <a:p>
            <a:pPr>
              <a:defRPr/>
            </a:pPr>
            <a:endParaRPr lang="nl-NL">
              <a:effectLst>
                <a:outerShdw blurRad="38100" dist="38100" dir="2700000" algn="tl">
                  <a:srgbClr val="000000">
                    <a:alpha val="43137"/>
                  </a:srgbClr>
                </a:outerShdw>
              </a:effectLst>
            </a:endParaRPr>
          </a:p>
        </p:txBody>
      </p:sp>
      <p:sp>
        <p:nvSpPr>
          <p:cNvPr id="36" name="Rectangle 24"/>
          <p:cNvSpPr>
            <a:spLocks noChangeArrowheads="1"/>
          </p:cNvSpPr>
          <p:nvPr/>
        </p:nvSpPr>
        <p:spPr bwMode="auto">
          <a:xfrm>
            <a:off x="5089525" y="4894312"/>
            <a:ext cx="896079" cy="400752"/>
          </a:xfrm>
          <a:prstGeom prst="rect">
            <a:avLst/>
          </a:prstGeom>
          <a:noFill/>
          <a:ln w="9525">
            <a:noFill/>
            <a:miter lim="800000"/>
            <a:headEnd/>
            <a:tailEnd/>
          </a:ln>
        </p:spPr>
        <p:txBody>
          <a:bodyPr wrap="none" lIns="92075" tIns="46038" rIns="92075" bIns="46038">
            <a:spAutoFit/>
          </a:bodyPr>
          <a:lstStyle/>
          <a:p>
            <a:r>
              <a:rPr lang="en-US" sz="2000" b="0" dirty="0">
                <a:solidFill>
                  <a:srgbClr val="FA1B04"/>
                </a:solidFill>
                <a:latin typeface="Times New Roman" pitchFamily="18" charset="0"/>
              </a:rPr>
              <a:t>overall</a:t>
            </a:r>
          </a:p>
        </p:txBody>
      </p:sp>
      <p:sp>
        <p:nvSpPr>
          <p:cNvPr id="37" name="Rechthoek 17"/>
          <p:cNvSpPr/>
          <p:nvPr/>
        </p:nvSpPr>
        <p:spPr>
          <a:xfrm>
            <a:off x="522000" y="6264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2000" y="1239416"/>
            <a:ext cx="8100000" cy="533400"/>
          </a:xfrm>
        </p:spPr>
        <p:txBody>
          <a:bodyPr/>
          <a:lstStyle/>
          <a:p>
            <a:r>
              <a:rPr lang="en-US" sz="3600" dirty="0" smtClean="0"/>
              <a:t>Statistical heterogeneity </a:t>
            </a:r>
            <a:br>
              <a:rPr lang="en-US" sz="3600" dirty="0" smtClean="0"/>
            </a:br>
            <a:r>
              <a:rPr lang="en-US" sz="3600" dirty="0" smtClean="0"/>
              <a:t>		</a:t>
            </a:r>
            <a:r>
              <a:rPr lang="nl-NL" sz="3600" dirty="0" smtClean="0"/>
              <a:t>(</a:t>
            </a:r>
            <a:r>
              <a:rPr lang="nl-NL" sz="3600" dirty="0" err="1" smtClean="0"/>
              <a:t>known</a:t>
            </a:r>
            <a:r>
              <a:rPr lang="nl-NL" sz="3600" dirty="0" smtClean="0"/>
              <a:t> and </a:t>
            </a:r>
            <a:r>
              <a:rPr lang="nl-NL" sz="3600" dirty="0" err="1" smtClean="0"/>
              <a:t>unknown</a:t>
            </a:r>
            <a:r>
              <a:rPr lang="nl-NL" sz="3600" dirty="0" smtClean="0"/>
              <a:t> </a:t>
            </a:r>
            <a:r>
              <a:rPr lang="nl-NL" sz="3600" dirty="0" err="1" smtClean="0"/>
              <a:t>causes</a:t>
            </a:r>
            <a:r>
              <a:rPr lang="nl-NL" sz="3600" dirty="0" smtClean="0"/>
              <a:t>)</a:t>
            </a:r>
            <a:br>
              <a:rPr lang="nl-NL" sz="3600" dirty="0" smtClean="0"/>
            </a:br>
            <a:endParaRPr lang="nl-NL" sz="3600" dirty="0"/>
          </a:p>
        </p:txBody>
      </p:sp>
      <p:sp>
        <p:nvSpPr>
          <p:cNvPr id="6" name="Content Placeholder 5"/>
          <p:cNvSpPr>
            <a:spLocks noGrp="1"/>
          </p:cNvSpPr>
          <p:nvPr>
            <p:ph idx="1"/>
          </p:nvPr>
        </p:nvSpPr>
        <p:spPr/>
        <p:txBody>
          <a:bodyPr/>
          <a:lstStyle/>
          <a:p>
            <a:endParaRPr lang="nl-NL" sz="2400" dirty="0" smtClean="0"/>
          </a:p>
          <a:p>
            <a:endParaRPr lang="nl-NL" sz="2400" dirty="0" smtClean="0"/>
          </a:p>
          <a:p>
            <a:endParaRPr lang="nl-NL" sz="2400" dirty="0" smtClean="0"/>
          </a:p>
          <a:p>
            <a:pPr algn="ctr">
              <a:lnSpc>
                <a:spcPct val="100000"/>
              </a:lnSpc>
              <a:buNone/>
            </a:pPr>
            <a:r>
              <a:rPr lang="nl-NL" sz="2800" dirty="0" err="1" smtClean="0"/>
              <a:t>Clinical</a:t>
            </a:r>
            <a:r>
              <a:rPr lang="nl-NL" sz="2800" dirty="0" smtClean="0"/>
              <a:t> </a:t>
            </a:r>
            <a:r>
              <a:rPr lang="nl-NL" sz="2800" dirty="0" err="1" smtClean="0"/>
              <a:t>heterogeneity</a:t>
            </a:r>
            <a:endParaRPr lang="nl-NL" sz="2800" dirty="0" smtClean="0"/>
          </a:p>
          <a:p>
            <a:pPr algn="ctr">
              <a:lnSpc>
                <a:spcPct val="100000"/>
              </a:lnSpc>
              <a:buNone/>
            </a:pPr>
            <a:r>
              <a:rPr lang="nl-NL" sz="2800" dirty="0" smtClean="0"/>
              <a:t>+</a:t>
            </a:r>
          </a:p>
          <a:p>
            <a:pPr algn="ctr">
              <a:lnSpc>
                <a:spcPct val="100000"/>
              </a:lnSpc>
              <a:buNone/>
            </a:pPr>
            <a:r>
              <a:rPr lang="nl-NL" sz="2800" dirty="0" err="1" smtClean="0"/>
              <a:t>Methodological</a:t>
            </a:r>
            <a:r>
              <a:rPr lang="nl-NL" sz="2800" dirty="0" smtClean="0"/>
              <a:t> </a:t>
            </a:r>
            <a:r>
              <a:rPr lang="nl-NL" sz="2800" dirty="0" err="1" smtClean="0"/>
              <a:t>heterogeneity</a:t>
            </a:r>
            <a:endParaRPr lang="nl-NL" sz="2800" dirty="0" smtClean="0"/>
          </a:p>
          <a:p>
            <a:pPr algn="ctr">
              <a:lnSpc>
                <a:spcPct val="100000"/>
              </a:lnSpc>
              <a:buNone/>
            </a:pPr>
            <a:endParaRPr lang="nl-NL" sz="2800" dirty="0" smtClean="0"/>
          </a:p>
          <a:p>
            <a:pPr algn="ctr">
              <a:lnSpc>
                <a:spcPct val="100000"/>
              </a:lnSpc>
              <a:buNone/>
            </a:pPr>
            <a:r>
              <a:rPr lang="nl-NL" sz="2800" dirty="0" smtClean="0"/>
              <a:t>= </a:t>
            </a:r>
          </a:p>
          <a:p>
            <a:pPr algn="ctr">
              <a:lnSpc>
                <a:spcPct val="100000"/>
              </a:lnSpc>
              <a:buNone/>
            </a:pPr>
            <a:r>
              <a:rPr lang="nl-NL" sz="2800" dirty="0" smtClean="0"/>
              <a:t>“</a:t>
            </a:r>
            <a:r>
              <a:rPr lang="nl-NL" sz="2800" dirty="0" err="1" smtClean="0"/>
              <a:t>Statistical</a:t>
            </a:r>
            <a:r>
              <a:rPr lang="nl-NL" sz="2800" dirty="0" smtClean="0"/>
              <a:t>” </a:t>
            </a:r>
            <a:r>
              <a:rPr lang="nl-NL" sz="2800" dirty="0" err="1" smtClean="0"/>
              <a:t>heterogeneity</a:t>
            </a:r>
            <a:endParaRPr lang="nl-NL" sz="2800" dirty="0"/>
          </a:p>
        </p:txBody>
      </p:sp>
      <p:sp>
        <p:nvSpPr>
          <p:cNvPr id="8" name="Slide Number Placeholder 16"/>
          <p:cNvSpPr>
            <a:spLocks noGrp="1"/>
          </p:cNvSpPr>
          <p:nvPr>
            <p:ph type="sldNum" sz="quarter" idx="4"/>
          </p:nvPr>
        </p:nvSpPr>
        <p:spPr>
          <a:xfrm>
            <a:off x="522000" y="6414409"/>
            <a:ext cx="810000" cy="152400"/>
          </a:xfrm>
        </p:spPr>
        <p:txBody>
          <a:bodyPr/>
          <a:lstStyle/>
          <a:p>
            <a:r>
              <a:rPr lang="nl-NL" dirty="0" smtClean="0"/>
              <a:t>Page </a:t>
            </a:r>
            <a:fld id="{7FC9B413-936F-403B-BC98-20250EBFF374}" type="slidenum">
              <a:rPr lang="nl-NL" smtClean="0"/>
              <a:pPr/>
              <a:t>9</a:t>
            </a:fld>
            <a:endParaRPr lang="nl-NL"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adboudumc">
  <a:themeElements>
    <a:clrScheme name="Radboudumc">
      <a:dk1>
        <a:srgbClr val="000000"/>
      </a:dk1>
      <a:lt1>
        <a:sysClr val="window" lastClr="FFFFFF"/>
      </a:lt1>
      <a:dk2>
        <a:srgbClr val="00AFDC"/>
      </a:dk2>
      <a:lt2>
        <a:srgbClr val="FFFFFF"/>
      </a:lt2>
      <a:accent1>
        <a:srgbClr val="006991"/>
      </a:accent1>
      <a:accent2>
        <a:srgbClr val="7FB4C8"/>
      </a:accent2>
      <a:accent3>
        <a:srgbClr val="00AFDC"/>
      </a:accent3>
      <a:accent4>
        <a:srgbClr val="7FD7ED"/>
      </a:accent4>
      <a:accent5>
        <a:srgbClr val="CCCCCC"/>
      </a:accent5>
      <a:accent6>
        <a:srgbClr val="E6E6E6"/>
      </a:accent6>
      <a:hlink>
        <a:srgbClr val="000000"/>
      </a:hlink>
      <a:folHlink>
        <a:srgbClr val="00AFDC"/>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3761</Words>
  <Application>Microsoft Office PowerPoint</Application>
  <PresentationFormat>On-screen Show (4:3)</PresentationFormat>
  <Paragraphs>499</Paragraphs>
  <Slides>32</Slides>
  <Notes>17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Radboudumc</vt:lpstr>
      <vt:lpstr>Exploring heterogeneity:     </vt:lpstr>
      <vt:lpstr>Cholesterol-lowering treatment vs. placebo   on  incidence of cardiovascular disease</vt:lpstr>
      <vt:lpstr>Clinical heterogeneity </vt:lpstr>
      <vt:lpstr>How to address clinical heterogeneity</vt:lpstr>
      <vt:lpstr>Methodological heterogeneity </vt:lpstr>
      <vt:lpstr>-carotene reduces mortality?</vt:lpstr>
      <vt:lpstr>-carotene reduces mortality?</vt:lpstr>
      <vt:lpstr>Qualitative heterogeneity</vt:lpstr>
      <vt:lpstr>Statistical heterogeneity    (known and unknown causes) </vt:lpstr>
      <vt:lpstr>How to identify (statistical) heterogeneity?</vt:lpstr>
      <vt:lpstr>Heterogeneity? </vt:lpstr>
      <vt:lpstr>Heterogeneity? </vt:lpstr>
      <vt:lpstr>Quantifying heterogeneity with “Q”</vt:lpstr>
      <vt:lpstr>Quantifying heterogeneity with “Q”</vt:lpstr>
      <vt:lpstr>Other measures for heterogeneity: τ2</vt:lpstr>
      <vt:lpstr>Other measures for heterogeneity : I2</vt:lpstr>
      <vt:lpstr>Rule of thumb for size of  I2</vt:lpstr>
      <vt:lpstr>Effects of Low-Carbohydrate vs.   Low-Fat Diets on Weight Loss (kg)</vt:lpstr>
      <vt:lpstr>How to deal with heterogeneity?</vt:lpstr>
      <vt:lpstr>1. Do not pool at all</vt:lpstr>
      <vt:lpstr>2. If you pool the data: use RE model</vt:lpstr>
      <vt:lpstr>3. Explore heterogeneity: subgroup analysis</vt:lpstr>
      <vt:lpstr>Subgroup analyses</vt:lpstr>
      <vt:lpstr>Omega-3 Supplements for prevention of       All-Cause Mortality  </vt:lpstr>
      <vt:lpstr>Subgroups by indication</vt:lpstr>
      <vt:lpstr>Omega-3 Supplements for prevention of       All-Cause Mortality </vt:lpstr>
      <vt:lpstr>Which subgroups to investigate?</vt:lpstr>
      <vt:lpstr>Interpreting subgroup analyses</vt:lpstr>
      <vt:lpstr>Subgroup Credibility Criteria</vt:lpstr>
      <vt:lpstr>Interpreting subgroup analyses (2)</vt:lpstr>
      <vt:lpstr>Exploring heterogeneity: Statistical heterogeneity measures (group assignment)  (Day 2 – Part 5) </vt:lpstr>
      <vt:lpstr>Exploring heterogeneity: Interpretation  incl. subgroup analysis  (Day 2 – Part 6)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2016-12-01T11:47:37Z</dcterms:created>
  <dcterms:modified xsi:type="dcterms:W3CDTF">2019-02-07T16:55:55Z</dcterms:modified>
</cp:coreProperties>
</file>