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438" r:id="rId2"/>
    <p:sldId id="437" r:id="rId3"/>
    <p:sldId id="439" r:id="rId4"/>
    <p:sldId id="452" r:id="rId5"/>
    <p:sldId id="399" r:id="rId6"/>
    <p:sldId id="442" r:id="rId7"/>
    <p:sldId id="453" r:id="rId8"/>
    <p:sldId id="443" r:id="rId9"/>
    <p:sldId id="444" r:id="rId10"/>
    <p:sldId id="421" r:id="rId11"/>
    <p:sldId id="445" r:id="rId12"/>
    <p:sldId id="450" r:id="rId13"/>
    <p:sldId id="448" r:id="rId14"/>
    <p:sldId id="454" r:id="rId15"/>
    <p:sldId id="446" r:id="rId16"/>
    <p:sldId id="422" r:id="rId17"/>
    <p:sldId id="423" r:id="rId18"/>
    <p:sldId id="449" r:id="rId19"/>
    <p:sldId id="425" r:id="rId20"/>
    <p:sldId id="426" r:id="rId21"/>
    <p:sldId id="427" r:id="rId22"/>
    <p:sldId id="428" r:id="rId23"/>
    <p:sldId id="429" r:id="rId24"/>
    <p:sldId id="430" r:id="rId25"/>
    <p:sldId id="433" r:id="rId26"/>
    <p:sldId id="434" r:id="rId27"/>
    <p:sldId id="435" r:id="rId28"/>
    <p:sldId id="436" r:id="rId29"/>
  </p:sldIdLst>
  <p:sldSz cx="9144000" cy="6858000" type="screen4x3"/>
  <p:notesSz cx="6742113" cy="987266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87" autoAdjust="0"/>
  </p:normalViewPr>
  <p:slideViewPr>
    <p:cSldViewPr>
      <p:cViewPr varScale="1">
        <p:scale>
          <a:sx n="81" d="100"/>
          <a:sy n="81" d="100"/>
        </p:scale>
        <p:origin x="17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0A038-46A2-449A-97DD-1D16371A17AB}" type="datetimeFigureOut">
              <a:rPr lang="nl-NL" smtClean="0"/>
              <a:pPr/>
              <a:t>14-2-2019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E3D8-BBEF-4C2C-91A6-3EA4F6F627A8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E4680-C2B0-42A2-ABE4-ACED6EDD2C0F}" type="datetimeFigureOut">
              <a:rPr lang="nl-NL" smtClean="0"/>
              <a:pPr/>
              <a:t>14-2-2019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69622-0B7C-44D4-801D-08BD6085A6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10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TBC</a:t>
            </a:r>
            <a:r>
              <a:rPr lang="en-US" baseline="0" dirty="0"/>
              <a:t> </a:t>
            </a:r>
            <a:r>
              <a:rPr lang="en-US" baseline="0" dirty="0" err="1"/>
              <a:t>nog</a:t>
            </a:r>
            <a:r>
              <a:rPr lang="en-US" baseline="0" dirty="0"/>
              <a:t> steeds </a:t>
            </a:r>
            <a:r>
              <a:rPr lang="en-US" baseline="0" dirty="0" err="1"/>
              <a:t>wereldwijd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probleem</a:t>
            </a:r>
            <a:endParaRPr lang="en-US" dirty="0"/>
          </a:p>
          <a:p>
            <a:r>
              <a:rPr lang="en-US" dirty="0"/>
              <a:t>Despite 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al </a:t>
            </a:r>
            <a:r>
              <a:rPr lang="en-US" baseline="0" dirty="0" err="1"/>
              <a:t>sinds</a:t>
            </a:r>
            <a:r>
              <a:rPr lang="en-US" baseline="0" dirty="0"/>
              <a:t> 1920’s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medicijn</a:t>
            </a:r>
            <a:r>
              <a:rPr lang="en-US" baseline="0" dirty="0"/>
              <a:t> </a:t>
            </a:r>
            <a:r>
              <a:rPr lang="en-US" baseline="0" dirty="0" err="1"/>
              <a:t>bestaat</a:t>
            </a:r>
            <a:r>
              <a:rPr lang="en-US" baseline="0" dirty="0"/>
              <a:t>: BCG (bacillus </a:t>
            </a:r>
            <a:r>
              <a:rPr lang="en-US" baseline="0" dirty="0" err="1"/>
              <a:t>Calmette</a:t>
            </a:r>
            <a:r>
              <a:rPr lang="en-US" baseline="0" dirty="0"/>
              <a:t>-Guerin).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Six year later, in 1921, Professor </a:t>
            </a:r>
            <a:r>
              <a:rPr lang="en-US" dirty="0" err="1"/>
              <a:t>Arvid</a:t>
            </a:r>
            <a:r>
              <a:rPr lang="en-US" dirty="0"/>
              <a:t> </a:t>
            </a:r>
            <a:r>
              <a:rPr lang="en-US" dirty="0" err="1"/>
              <a:t>Wallgren</a:t>
            </a:r>
            <a:r>
              <a:rPr lang="en-US" dirty="0"/>
              <a:t> started the development of </a:t>
            </a:r>
            <a:r>
              <a:rPr lang="en-US" dirty="0" err="1"/>
              <a:t>intradermal</a:t>
            </a:r>
            <a:r>
              <a:rPr lang="en-US" dirty="0"/>
              <a:t> administration of BCG (6)</a:t>
            </a:r>
          </a:p>
          <a:p>
            <a:endParaRPr lang="en-US" dirty="0"/>
          </a:p>
          <a:p>
            <a:r>
              <a:rPr lang="en-US" dirty="0"/>
              <a:t>Despite nearly a century of use, BCG remains controversial and causes a lot of </a:t>
            </a:r>
            <a:r>
              <a:rPr lang="en-US" b="1" dirty="0"/>
              <a:t>debate</a:t>
            </a:r>
            <a:r>
              <a:rPr lang="en-US" dirty="0"/>
              <a:t> among the scientific community worldwide, mainly related to the </a:t>
            </a:r>
            <a:r>
              <a:rPr lang="en-US" b="1" dirty="0"/>
              <a:t>efficacy</a:t>
            </a:r>
            <a:r>
              <a:rPr lang="en-US" dirty="0"/>
              <a:t> of the vaccine. While there is little doubt about BCG high efficacy shown in many studies conducted in Scandinavia (7-10), the United States (11-12), Great Britain (13) and Canada (14), wherein discrepancies between regions were observed even if a protective effect against severe disseminated forms of TB in children was shown. </a:t>
            </a:r>
          </a:p>
          <a:p>
            <a:r>
              <a:rPr lang="en-US" dirty="0"/>
              <a:t>The discrepancies of BCG efficacy have triggered queries for the need of new vaccines (15), since revaccination with BCG did not offer additional benefit in term </a:t>
            </a:r>
            <a:r>
              <a:rPr lang="nl-NL" dirty="0"/>
              <a:t>of </a:t>
            </a:r>
            <a:r>
              <a:rPr lang="nl-NL" dirty="0" err="1"/>
              <a:t>efficacy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Till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we </a:t>
            </a:r>
            <a:r>
              <a:rPr lang="nl-NL" dirty="0" err="1"/>
              <a:t>showed</a:t>
            </a:r>
            <a:r>
              <a:rPr lang="nl-NL" baseline="0" dirty="0"/>
              <a:t> </a:t>
            </a:r>
            <a:r>
              <a:rPr lang="nl-NL" baseline="0" dirty="0" err="1"/>
              <a:t>tthe</a:t>
            </a:r>
            <a:r>
              <a:rPr lang="nl-NL" baseline="0" dirty="0"/>
              <a:t> </a:t>
            </a:r>
            <a:r>
              <a:rPr lang="nl-NL" baseline="0" dirty="0" err="1"/>
              <a:t>results</a:t>
            </a:r>
            <a:r>
              <a:rPr lang="nl-NL" baseline="0" dirty="0"/>
              <a:t> in </a:t>
            </a:r>
            <a:r>
              <a:rPr lang="nl-NL" baseline="0" dirty="0" err="1"/>
              <a:t>forest</a:t>
            </a:r>
            <a:r>
              <a:rPr lang="nl-NL" baseline="0" dirty="0"/>
              <a:t> plots, </a:t>
            </a:r>
            <a:r>
              <a:rPr lang="nl-NL" baseline="0" dirty="0" err="1"/>
              <a:t>but</a:t>
            </a:r>
            <a:r>
              <a:rPr lang="nl-NL" baseline="0" dirty="0"/>
              <a:t> in </a:t>
            </a:r>
            <a:r>
              <a:rPr lang="nl-NL" baseline="0" dirty="0" err="1"/>
              <a:t>meta-regression</a:t>
            </a:r>
            <a:r>
              <a:rPr lang="nl-NL" baseline="0" dirty="0"/>
              <a:t>, </a:t>
            </a:r>
            <a:r>
              <a:rPr lang="nl-NL" baseline="0" dirty="0" err="1"/>
              <a:t>often</a:t>
            </a:r>
            <a:r>
              <a:rPr lang="nl-NL" baseline="0" dirty="0"/>
              <a:t> the </a:t>
            </a:r>
            <a:r>
              <a:rPr lang="nl-NL" baseline="0" dirty="0" err="1"/>
              <a:t>bubble</a:t>
            </a:r>
            <a:r>
              <a:rPr lang="nl-NL" baseline="0" dirty="0"/>
              <a:t> plot is </a:t>
            </a:r>
            <a:r>
              <a:rPr lang="nl-NL" baseline="0" dirty="0" err="1"/>
              <a:t>used</a:t>
            </a:r>
            <a:r>
              <a:rPr lang="nl-NL" baseline="0" dirty="0"/>
              <a:t>. </a:t>
            </a:r>
            <a:r>
              <a:rPr lang="nl-NL" baseline="0" dirty="0" err="1"/>
              <a:t>Here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the </a:t>
            </a:r>
            <a:r>
              <a:rPr lang="nl-NL" baseline="0" dirty="0" err="1"/>
              <a:t>same</a:t>
            </a:r>
            <a:r>
              <a:rPr lang="nl-NL" baseline="0" dirty="0"/>
              <a:t> </a:t>
            </a:r>
            <a:r>
              <a:rPr lang="nl-NL" baseline="0" dirty="0" err="1"/>
              <a:t>results</a:t>
            </a:r>
            <a:r>
              <a:rPr lang="nl-NL" baseline="0" dirty="0"/>
              <a:t> of the </a:t>
            </a:r>
            <a:r>
              <a:rPr lang="nl-NL" baseline="0" dirty="0" err="1"/>
              <a:t>previous</a:t>
            </a:r>
            <a:r>
              <a:rPr lang="nl-NL" baseline="0" dirty="0"/>
              <a:t> </a:t>
            </a:r>
            <a:r>
              <a:rPr lang="nl-NL" baseline="0" dirty="0" err="1"/>
              <a:t>forest</a:t>
            </a:r>
            <a:r>
              <a:rPr lang="nl-NL" baseline="0" dirty="0"/>
              <a:t> plot </a:t>
            </a:r>
            <a:r>
              <a:rPr lang="nl-NL" baseline="0" dirty="0" err="1"/>
              <a:t>but</a:t>
            </a:r>
            <a:r>
              <a:rPr lang="nl-NL" baseline="0" dirty="0"/>
              <a:t> </a:t>
            </a:r>
            <a:r>
              <a:rPr lang="nl-NL" baseline="0" dirty="0" err="1"/>
              <a:t>now</a:t>
            </a:r>
            <a:r>
              <a:rPr lang="nl-NL" baseline="0" dirty="0"/>
              <a:t> in </a:t>
            </a:r>
            <a:r>
              <a:rPr lang="nl-NL" baseline="0" dirty="0" err="1"/>
              <a:t>bubble</a:t>
            </a:r>
            <a:r>
              <a:rPr lang="nl-NL" baseline="0" dirty="0"/>
              <a:t> plot.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Bubble</a:t>
            </a:r>
            <a:r>
              <a:rPr lang="nl-NL" dirty="0"/>
              <a:t> plot.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bubble</a:t>
            </a:r>
            <a:r>
              <a:rPr lang="nl-NL" dirty="0"/>
              <a:t>,</a:t>
            </a:r>
            <a:r>
              <a:rPr lang="nl-NL" baseline="0" dirty="0"/>
              <a:t> the </a:t>
            </a:r>
            <a:r>
              <a:rPr lang="nl-NL" baseline="0" dirty="0" err="1"/>
              <a:t>larger</a:t>
            </a:r>
            <a:r>
              <a:rPr lang="nl-NL" baseline="0" dirty="0"/>
              <a:t> the </a:t>
            </a:r>
            <a:r>
              <a:rPr lang="nl-NL" baseline="0" dirty="0" err="1"/>
              <a:t>study</a:t>
            </a:r>
            <a:r>
              <a:rPr lang="nl-NL" baseline="0" dirty="0"/>
              <a:t> </a:t>
            </a:r>
            <a:r>
              <a:rPr lang="nl-NL" baseline="0" dirty="0" err="1"/>
              <a:t>weight</a:t>
            </a:r>
            <a:r>
              <a:rPr lang="nl-NL" baseline="0" dirty="0"/>
              <a:t> in the </a:t>
            </a:r>
            <a:r>
              <a:rPr lang="nl-NL" baseline="0" dirty="0" err="1"/>
              <a:t>meta-analysis</a:t>
            </a:r>
            <a:r>
              <a:rPr lang="nl-NL" baseline="0" dirty="0"/>
              <a:t>, the </a:t>
            </a:r>
            <a:r>
              <a:rPr lang="nl-NL" baseline="0" dirty="0" err="1"/>
              <a:t>larger</a:t>
            </a:r>
            <a:r>
              <a:rPr lang="nl-NL" baseline="0" dirty="0"/>
              <a:t> the </a:t>
            </a:r>
            <a:r>
              <a:rPr lang="nl-NL" baseline="0" dirty="0" err="1"/>
              <a:t>bubble</a:t>
            </a:r>
            <a:r>
              <a:rPr lang="nl-NL" baseline="0" dirty="0"/>
              <a:t>.</a:t>
            </a:r>
          </a:p>
          <a:p>
            <a:r>
              <a:rPr lang="nl-NL" baseline="0" dirty="0" err="1"/>
              <a:t>Vertical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the effect of </a:t>
            </a:r>
            <a:r>
              <a:rPr lang="nl-NL" baseline="0" dirty="0" err="1"/>
              <a:t>vaccination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Omdat</a:t>
            </a:r>
            <a:r>
              <a:rPr lang="nl-NL" baseline="0" dirty="0"/>
              <a:t> het leek of de resultaten afhankelijk van </a:t>
            </a:r>
            <a:r>
              <a:rPr lang="nl-NL" baseline="0" dirty="0" err="1"/>
              <a:t>lokatie</a:t>
            </a:r>
            <a:r>
              <a:rPr lang="nl-NL" baseline="0" dirty="0"/>
              <a:t> waren, en dan </a:t>
            </a:r>
            <a:r>
              <a:rPr lang="nl-NL" baseline="0" dirty="0" err="1"/>
              <a:t>mn</a:t>
            </a:r>
            <a:r>
              <a:rPr lang="nl-NL" baseline="0" dirty="0"/>
              <a:t> </a:t>
            </a:r>
            <a:r>
              <a:rPr lang="nl-NL" baseline="0" dirty="0" err="1"/>
              <a:t>distance</a:t>
            </a:r>
            <a:r>
              <a:rPr lang="nl-NL" baseline="0" dirty="0"/>
              <a:t> to equator, (</a:t>
            </a:r>
            <a:r>
              <a:rPr lang="nl-NL" baseline="0" dirty="0" err="1"/>
              <a:t>latitude</a:t>
            </a:r>
            <a:r>
              <a:rPr lang="nl-NL" baseline="0" dirty="0"/>
              <a:t>), zie je hier een </a:t>
            </a:r>
            <a:r>
              <a:rPr lang="nl-NL" baseline="0" dirty="0" err="1"/>
              <a:t>forest</a:t>
            </a:r>
            <a:r>
              <a:rPr lang="nl-NL" baseline="0" dirty="0"/>
              <a:t> plot gesorteerd op </a:t>
            </a:r>
            <a:r>
              <a:rPr lang="nl-NL" baseline="0" dirty="0" err="1"/>
              <a:t>latitude</a:t>
            </a:r>
            <a:endParaRPr lang="nl-NL" baseline="0" dirty="0"/>
          </a:p>
          <a:p>
            <a:r>
              <a:rPr lang="nl-NL" baseline="0" dirty="0" err="1"/>
              <a:t>Here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indeed </a:t>
            </a:r>
            <a:r>
              <a:rPr lang="nl-NL" baseline="0" dirty="0" err="1"/>
              <a:t>that</a:t>
            </a:r>
            <a:r>
              <a:rPr lang="nl-NL" baseline="0" dirty="0"/>
              <a:t> the </a:t>
            </a:r>
            <a:r>
              <a:rPr lang="nl-NL" baseline="0" dirty="0" err="1"/>
              <a:t>further</a:t>
            </a:r>
            <a:r>
              <a:rPr lang="nl-NL" baseline="0" dirty="0"/>
              <a:t> </a:t>
            </a:r>
            <a:r>
              <a:rPr lang="nl-NL" baseline="0" dirty="0" err="1"/>
              <a:t>away</a:t>
            </a:r>
            <a:r>
              <a:rPr lang="nl-NL" baseline="0" dirty="0"/>
              <a:t> </a:t>
            </a:r>
            <a:r>
              <a:rPr lang="nl-NL" baseline="0" dirty="0" err="1"/>
              <a:t>from</a:t>
            </a:r>
            <a:r>
              <a:rPr lang="nl-NL" baseline="0" dirty="0"/>
              <a:t> the equator, the </a:t>
            </a:r>
            <a:r>
              <a:rPr lang="nl-NL" baseline="0" dirty="0" err="1"/>
              <a:t>larger</a:t>
            </a:r>
            <a:r>
              <a:rPr lang="nl-NL" baseline="0" dirty="0"/>
              <a:t> the effect.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meta-regresssion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variation</a:t>
            </a:r>
            <a:r>
              <a:rPr lang="nl-NL" dirty="0"/>
              <a:t> 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to </a:t>
            </a:r>
            <a:r>
              <a:rPr lang="nl-NL" dirty="0" err="1"/>
              <a:t>estimated</a:t>
            </a:r>
            <a:r>
              <a:rPr lang="nl-NL" baseline="0" dirty="0"/>
              <a:t> </a:t>
            </a:r>
            <a:r>
              <a:rPr lang="nl-NL" dirty="0" err="1"/>
              <a:t>summary</a:t>
            </a:r>
            <a:r>
              <a:rPr lang="nl-NL" dirty="0"/>
              <a:t> </a:t>
            </a:r>
            <a:r>
              <a:rPr lang="nl-NL" dirty="0" err="1"/>
              <a:t>line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Rode </a:t>
            </a:r>
            <a:r>
              <a:rPr lang="nl-NL" dirty="0" err="1"/>
              <a:t>circel</a:t>
            </a:r>
            <a:r>
              <a:rPr lang="nl-NL" dirty="0"/>
              <a:t>: </a:t>
            </a:r>
            <a:r>
              <a:rPr lang="nl-NL" dirty="0" err="1"/>
              <a:t>extrapolation</a:t>
            </a:r>
            <a:r>
              <a:rPr lang="nl-NL" dirty="0"/>
              <a:t> </a:t>
            </a:r>
            <a:r>
              <a:rPr lang="nl-NL" dirty="0" err="1"/>
              <a:t>way</a:t>
            </a:r>
            <a:r>
              <a:rPr lang="nl-NL" dirty="0"/>
              <a:t> </a:t>
            </a:r>
            <a:r>
              <a:rPr lang="nl-NL" dirty="0" err="1"/>
              <a:t>beyond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baseline="0" dirty="0"/>
              <a:t> data</a:t>
            </a:r>
            <a:r>
              <a:rPr lang="nl-NL" dirty="0"/>
              <a:t>, must </a:t>
            </a:r>
            <a:r>
              <a:rPr lang="nl-NL" dirty="0" err="1"/>
              <a:t>be</a:t>
            </a:r>
            <a:r>
              <a:rPr lang="nl-NL" dirty="0"/>
              <a:t> incorrect,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at equator the BCG </a:t>
            </a:r>
            <a:r>
              <a:rPr lang="nl-NL" dirty="0" err="1"/>
              <a:t>vaccination</a:t>
            </a:r>
            <a:r>
              <a:rPr lang="nl-NL" baseline="0" dirty="0"/>
              <a:t> </a:t>
            </a:r>
            <a:r>
              <a:rPr lang="nl-NL" baseline="0" dirty="0" err="1"/>
              <a:t>causes</a:t>
            </a:r>
            <a:r>
              <a:rPr lang="nl-NL" baseline="0" dirty="0"/>
              <a:t> </a:t>
            </a:r>
            <a:r>
              <a:rPr lang="nl-NL" baseline="0" dirty="0" err="1"/>
              <a:t>tuberculosis</a:t>
            </a:r>
            <a:endParaRPr lang="nl-NL" baseline="0" dirty="0"/>
          </a:p>
          <a:p>
            <a:r>
              <a:rPr lang="nl-NL" baseline="0" dirty="0"/>
              <a:t>Nijmegen ~ 52</a:t>
            </a:r>
          </a:p>
          <a:p>
            <a:endParaRPr lang="nl-NL" baseline="0" dirty="0"/>
          </a:p>
          <a:p>
            <a:r>
              <a:rPr lang="nl-NL" baseline="0" dirty="0" err="1"/>
              <a:t>This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</a:t>
            </a:r>
            <a:r>
              <a:rPr lang="nl-NL" baseline="0" dirty="0" err="1"/>
              <a:t>prevented</a:t>
            </a:r>
            <a:r>
              <a:rPr lang="nl-NL" baseline="0" dirty="0"/>
              <a:t> </a:t>
            </a:r>
            <a:r>
              <a:rPr lang="nl-NL" baseline="0" dirty="0" err="1"/>
              <a:t>if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first</a:t>
            </a:r>
            <a:r>
              <a:rPr lang="nl-NL" baseline="0" dirty="0"/>
              <a:t> center </a:t>
            </a:r>
            <a:r>
              <a:rPr lang="nl-NL" baseline="0" dirty="0" err="1"/>
              <a:t>your</a:t>
            </a:r>
            <a:r>
              <a:rPr lang="nl-NL" baseline="0" dirty="0"/>
              <a:t> </a:t>
            </a:r>
            <a:r>
              <a:rPr lang="nl-NL" baseline="0" dirty="0" err="1"/>
              <a:t>covariate</a:t>
            </a:r>
            <a:r>
              <a:rPr lang="nl-NL" baseline="0" dirty="0"/>
              <a:t>, </a:t>
            </a:r>
            <a:r>
              <a:rPr lang="nl-NL" baseline="0" dirty="0" err="1"/>
              <a:t>so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the </a:t>
            </a:r>
            <a:r>
              <a:rPr lang="nl-NL" baseline="0" dirty="0" err="1"/>
              <a:t>intercept</a:t>
            </a:r>
            <a:r>
              <a:rPr lang="nl-NL" baseline="0" dirty="0"/>
              <a:t> </a:t>
            </a:r>
            <a:r>
              <a:rPr lang="nl-NL" baseline="0" dirty="0" err="1"/>
              <a:t>will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the </a:t>
            </a:r>
            <a:r>
              <a:rPr lang="nl-NL" baseline="0" dirty="0" err="1"/>
              <a:t>mean</a:t>
            </a:r>
            <a:r>
              <a:rPr lang="nl-NL" baseline="0" dirty="0"/>
              <a:t> </a:t>
            </a:r>
            <a:r>
              <a:rPr lang="nl-NL" baseline="0" dirty="0" err="1"/>
              <a:t>value</a:t>
            </a:r>
            <a:r>
              <a:rPr lang="nl-NL" baseline="0" dirty="0"/>
              <a:t> of the </a:t>
            </a:r>
            <a:r>
              <a:rPr lang="nl-NL" baseline="0" dirty="0" err="1"/>
              <a:t>covariate</a:t>
            </a:r>
            <a:r>
              <a:rPr lang="nl-NL" baseline="0" dirty="0"/>
              <a:t>, e.g. 33.5, </a:t>
            </a:r>
            <a:r>
              <a:rPr lang="nl-NL" baseline="0" dirty="0" err="1"/>
              <a:t>or</a:t>
            </a:r>
            <a:r>
              <a:rPr lang="nl-NL" baseline="0" dirty="0"/>
              <a:t> a </a:t>
            </a:r>
            <a:r>
              <a:rPr lang="nl-NL" baseline="0" dirty="0" err="1"/>
              <a:t>prespecified</a:t>
            </a:r>
            <a:r>
              <a:rPr lang="nl-NL" baseline="0" dirty="0"/>
              <a:t> </a:t>
            </a:r>
            <a:r>
              <a:rPr lang="nl-NL" baseline="0" dirty="0" err="1"/>
              <a:t>value</a:t>
            </a:r>
            <a:r>
              <a:rPr lang="nl-NL" baseline="0" dirty="0"/>
              <a:t> of interest, e.g. 30 </a:t>
            </a:r>
            <a:r>
              <a:rPr lang="nl-NL" baseline="0" dirty="0" err="1"/>
              <a:t>degrees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24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http://informfitness.com/exercise-lose-weight-conundrum/   </a:t>
            </a:r>
            <a:r>
              <a:rPr lang="nl-NL" dirty="0" err="1"/>
              <a:t>downloaded</a:t>
            </a:r>
            <a:r>
              <a:rPr lang="nl-NL" baseline="0" dirty="0"/>
              <a:t> 16 </a:t>
            </a:r>
            <a:r>
              <a:rPr lang="nl-NL" baseline="0" dirty="0" err="1"/>
              <a:t>nov</a:t>
            </a:r>
            <a:r>
              <a:rPr lang="nl-NL" baseline="0" dirty="0"/>
              <a:t> 2016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25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Morgenstern, the estimated rate ratio of 7.6 was probably not because suicide rates were nearly 8 fold higher in Protestants than in non-Protestants. </a:t>
            </a:r>
          </a:p>
          <a:p>
            <a:endParaRPr lang="en-US" dirty="0"/>
          </a:p>
          <a:p>
            <a:r>
              <a:rPr lang="en-US" dirty="0"/>
              <a:t>Rather, because none of the regions was entirely Protestant or non-Protestant, </a:t>
            </a:r>
            <a:r>
              <a:rPr lang="en-US" b="1" dirty="0"/>
              <a:t>it may have been non-Protestants (primarily Catholics) who were committing suicide in predominantly Protestant provinces. It is plausible that members of a religious minority might have been more likely to commit suicide than were members of the majority.</a:t>
            </a:r>
            <a:r>
              <a:rPr lang="en-US" dirty="0"/>
              <a:t> Living in a predominantly Protestant area had a contextual effect on suicide risk among Catholics. </a:t>
            </a:r>
          </a:p>
          <a:p>
            <a:endParaRPr lang="en-US" dirty="0"/>
          </a:p>
          <a:p>
            <a:r>
              <a:rPr lang="en-US" dirty="0"/>
              <a:t>https://www.causeweb.org/wiki/chance/index.php/Chance_News_92</a:t>
            </a:r>
          </a:p>
          <a:p>
            <a:br>
              <a:rPr lang="en-US" dirty="0"/>
            </a:b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26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display shows cancer</a:t>
            </a:r>
            <a:br>
              <a:rPr lang="en-US" sz="1200" dirty="0"/>
            </a:br>
            <a:r>
              <a:rPr lang="en-US" sz="1200" dirty="0"/>
              <a:t> increasing with food consumption.</a:t>
            </a:r>
            <a:br>
              <a:rPr lang="en-US" sz="1200" dirty="0"/>
            </a:br>
            <a:r>
              <a:rPr lang="en-US" sz="1200" dirty="0"/>
              <a:t> But it is people, not countries, who get cancer.</a:t>
            </a:r>
            <a:br>
              <a:rPr lang="en-US" sz="1200" dirty="0"/>
            </a:br>
            <a:r>
              <a:rPr lang="en-US" sz="1200" dirty="0"/>
              <a:t> It could very well be that within countries those who eat more are less likely to develop cancer. </a:t>
            </a:r>
            <a:br>
              <a:rPr lang="en-US" sz="1200" dirty="0"/>
            </a:br>
            <a:r>
              <a:rPr lang="en-US" sz="1200" dirty="0"/>
              <a:t>On the country level, per capita food intake may just be an indicator of overall wealth and industrialization.</a:t>
            </a:r>
            <a:endParaRPr lang="nl-NL" sz="1200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28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521500" y="594000"/>
            <a:ext cx="8100000" cy="4212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9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7"/>
          <p:cNvSpPr/>
          <p:nvPr userDrawn="1"/>
        </p:nvSpPr>
        <p:spPr>
          <a:xfrm>
            <a:off x="521500" y="594000"/>
            <a:ext cx="8100000" cy="4212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359480" y="6183340"/>
            <a:ext cx="8263020" cy="499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0" y="5940000"/>
            <a:ext cx="648000" cy="92924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Rechthoek 6"/>
          <p:cNvSpPr/>
          <p:nvPr userDrawn="1"/>
        </p:nvSpPr>
        <p:spPr>
          <a:xfrm>
            <a:off x="359480" y="6183340"/>
            <a:ext cx="8263020" cy="499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0" y="5940000"/>
            <a:ext cx="648000" cy="9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5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22288" y="1004888"/>
            <a:ext cx="8099425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522288" y="1814513"/>
            <a:ext cx="8099425" cy="41259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22288" y="1004888"/>
            <a:ext cx="8099425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522288" y="1814513"/>
            <a:ext cx="8099425" cy="41259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 userDrawn="1"/>
        </p:nvSpPr>
        <p:spPr>
          <a:xfrm>
            <a:off x="521500" y="594000"/>
            <a:ext cx="8100000" cy="4212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9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441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522000" y="1650209"/>
            <a:ext cx="81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55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001"/>
            <a:ext cx="4039200" cy="4124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451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400"/>
            <a:ext cx="4039200" cy="412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219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1652400"/>
            <a:ext cx="81010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592931"/>
            <a:ext cx="8101000" cy="518506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85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15" name="Rechthoek 8"/>
          <p:cNvSpPr/>
          <p:nvPr userDrawn="1"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441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79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pSp>
        <p:nvGrpSpPr>
          <p:cNvPr id="25" name="Groep 24"/>
          <p:cNvGrpSpPr/>
          <p:nvPr userDrawn="1"/>
        </p:nvGrpSpPr>
        <p:grpSpPr>
          <a:xfrm>
            <a:off x="5867400" y="6264275"/>
            <a:ext cx="2427288" cy="301626"/>
            <a:chOff x="5867400" y="6264275"/>
            <a:chExt cx="2427288" cy="301626"/>
          </a:xfrm>
        </p:grpSpPr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830333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359480" y="6183340"/>
            <a:ext cx="8263020" cy="499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0" y="5940000"/>
            <a:ext cx="648000" cy="92924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1553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dianummer 5"/>
          <p:cNvSpPr txBox="1">
            <a:spLocks/>
          </p:cNvSpPr>
          <p:nvPr userDrawn="1"/>
        </p:nvSpPr>
        <p:spPr>
          <a:xfrm>
            <a:off x="781236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9B413-936F-403B-BC98-20250EBFF374}" type="slidenum">
              <a:rPr kumimoji="0" lang="nl-N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11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196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522000" y="1650209"/>
            <a:ext cx="81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55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001"/>
            <a:ext cx="4039200" cy="4124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45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400"/>
            <a:ext cx="4039200" cy="412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2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1652400"/>
            <a:ext cx="81010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592931"/>
            <a:ext cx="8101000" cy="518506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8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79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pSp>
        <p:nvGrpSpPr>
          <p:cNvPr id="2" name="Groep 24"/>
          <p:cNvGrpSpPr/>
          <p:nvPr/>
        </p:nvGrpSpPr>
        <p:grpSpPr>
          <a:xfrm>
            <a:off x="5867400" y="6264275"/>
            <a:ext cx="2427288" cy="301626"/>
            <a:chOff x="5867400" y="6264275"/>
            <a:chExt cx="2427288" cy="301626"/>
          </a:xfrm>
        </p:grpSpPr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grpSp>
        <p:nvGrpSpPr>
          <p:cNvPr id="14" name="Groep 24"/>
          <p:cNvGrpSpPr/>
          <p:nvPr userDrawn="1"/>
        </p:nvGrpSpPr>
        <p:grpSpPr>
          <a:xfrm>
            <a:off x="5867400" y="6264275"/>
            <a:ext cx="2427288" cy="301626"/>
            <a:chOff x="5867400" y="6264275"/>
            <a:chExt cx="2427288" cy="301626"/>
          </a:xfrm>
        </p:grpSpPr>
        <p:sp>
          <p:nvSpPr>
            <p:cNvPr id="2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83033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2000" y="1814635"/>
            <a:ext cx="8100000" cy="4125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6414409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6414409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522000" y="6264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415200"/>
            <a:ext cx="1104790" cy="1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5" r:id="rId11"/>
    <p:sldLayoutId id="2147483686" r:id="rId12"/>
    <p:sldLayoutId id="2147483649" r:id="rId13"/>
    <p:sldLayoutId id="2147483666" r:id="rId14"/>
    <p:sldLayoutId id="2147483660" r:id="rId15"/>
    <p:sldLayoutId id="2147483652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87" r:id="rId22"/>
  </p:sldLayoutIdLst>
  <p:hf sldNum="0"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2263" indent="-322263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5438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9963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3813" indent="-322263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nl/url?sa=i&amp;rct=j&amp;q=&amp;esrc=s&amp;source=images&amp;cd=&amp;ved=0ahUKEwiI4oX8uK3QAhXL5xoKHRvHBLUQjRwIBw&amp;url=http://informfitness.com/inform-insights/&amp;psig=AFQjCNGU6QPwiOsKoTBxFSYXUIe5n3QUEQ&amp;ust=147939130062944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useweb.org/wiki/chance/images/6/67/Suicide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google.nl/url?sa=i&amp;rct=j&amp;q=&amp;esrc=s&amp;source=images&amp;cd=&amp;cad=rja&amp;uact=8&amp;ved=0ahUKEwil462fuK3QAhXH1xoKHRCNAb8QjRwIBw&amp;url=http://www.buzzle.com/articles/explanation-of-ecological-fallacy-in-research-with-examples.html&amp;psig=AFQjCNGU6QPwiOsKoTBxFSYXUIe5n3QUEQ&amp;ust=1479391300629442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DC5E-DFAD-44F6-A5A7-03B469667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127341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Heterogeneity, Subgroup analysis and meta-regression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35847-0F6D-49E6-8D52-75D779CC0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3848" y="4149080"/>
            <a:ext cx="5346157" cy="635000"/>
          </a:xfrm>
        </p:spPr>
        <p:txBody>
          <a:bodyPr/>
          <a:lstStyle/>
          <a:p>
            <a:pPr algn="r"/>
            <a:r>
              <a:rPr lang="en-GB" dirty="0" err="1">
                <a:solidFill>
                  <a:schemeClr val="tx1"/>
                </a:solidFill>
              </a:rPr>
              <a:t>Michail</a:t>
            </a:r>
            <a:r>
              <a:rPr lang="en-GB" dirty="0">
                <a:solidFill>
                  <a:schemeClr val="tx1"/>
                </a:solidFill>
              </a:rPr>
              <a:t> Belias </a:t>
            </a:r>
          </a:p>
          <a:p>
            <a:pPr algn="r"/>
            <a:r>
              <a:rPr lang="en-GB" dirty="0">
                <a:solidFill>
                  <a:schemeClr val="tx1"/>
                </a:solidFill>
              </a:rPr>
              <a:t>15/02/2019</a:t>
            </a:r>
          </a:p>
        </p:txBody>
      </p:sp>
    </p:spTree>
    <p:extLst>
      <p:ext uri="{BB962C8B-B14F-4D97-AF65-F5344CB8AC3E}">
        <p14:creationId xmlns:p14="http://schemas.microsoft.com/office/powerpoint/2010/main" val="156830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53704"/>
            <a:ext cx="8100000" cy="533400"/>
          </a:xfrm>
        </p:spPr>
        <p:txBody>
          <a:bodyPr/>
          <a:lstStyle/>
          <a:p>
            <a:pPr algn="ctr"/>
            <a:r>
              <a:rPr lang="en-GB" sz="3600" dirty="0"/>
              <a:t>Explore heterogeneity</a:t>
            </a:r>
          </a:p>
        </p:txBody>
      </p:sp>
      <p:sp>
        <p:nvSpPr>
          <p:cNvPr id="45059" name="Tijdelijke aanduiding voor inhoud 2"/>
          <p:cNvSpPr>
            <a:spLocks noGrp="1"/>
          </p:cNvSpPr>
          <p:nvPr>
            <p:ph idx="1"/>
          </p:nvPr>
        </p:nvSpPr>
        <p:spPr>
          <a:xfrm>
            <a:off x="522000" y="1196752"/>
            <a:ext cx="8100000" cy="504055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One task </a:t>
            </a:r>
            <a:r>
              <a:rPr lang="en-GB" sz="2200" dirty="0">
                <a:ea typeface="ＭＳ Ｐゴシック" pitchFamily="34" charset="-128"/>
                <a:cs typeface="Arial" charset="0"/>
              </a:rPr>
              <a:t>is to </a:t>
            </a:r>
            <a:r>
              <a:rPr lang="nl-NL" sz="2200" dirty="0">
                <a:ea typeface="ＭＳ Ｐゴシック" pitchFamily="34" charset="-128"/>
                <a:cs typeface="Arial" charset="0"/>
              </a:rPr>
              <a:t>estimate a pooled treatment effect and take into account it’s heterogeneity </a:t>
            </a: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Another is to find out where does this heterogeneity come from</a:t>
            </a: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Let’s have an example </a:t>
            </a: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There two main methods to achieve that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Subgroup analysis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Meta-regression </a:t>
            </a: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5924-E178-4951-9673-3E33CF8E62A9}" type="datetime10">
              <a:rPr lang="en-US" smtClean="0"/>
              <a:pPr/>
              <a:t>18:15</a:t>
            </a:fld>
            <a:endParaRPr lang="nl-NL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</p:spPr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D0374052-A62A-4EFF-A305-71A1647039A6}"/>
              </a:ext>
            </a:extLst>
          </p:cNvPr>
          <p:cNvSpPr/>
          <p:nvPr/>
        </p:nvSpPr>
        <p:spPr>
          <a:xfrm>
            <a:off x="8132796" y="220486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F713-140B-493E-B74D-CE00CCA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48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Subgroup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6272-086A-46A6-8739-F064A4D4D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103289"/>
          </a:xfrm>
        </p:spPr>
        <p:txBody>
          <a:bodyPr/>
          <a:lstStyle/>
          <a:p>
            <a:pPr marL="322262" lvl="1" indent="0">
              <a:lnSpc>
                <a:spcPct val="110000"/>
              </a:lnSpc>
              <a:buNone/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If we believe that there is a </a:t>
            </a:r>
          </a:p>
          <a:p>
            <a:pPr marL="322262" lvl="1" indent="0">
              <a:lnSpc>
                <a:spcPct val="110000"/>
              </a:lnSpc>
              <a:buNone/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 marL="322262" lvl="1" indent="0">
              <a:lnSpc>
                <a:spcPct val="110000"/>
              </a:lnSpc>
              <a:buNone/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 marL="322262" lvl="1" indent="0">
              <a:lnSpc>
                <a:spcPct val="110000"/>
              </a:lnSpc>
              <a:buNone/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 marL="454025" indent="-457200">
              <a:lnSpc>
                <a:spcPct val="110000"/>
              </a:lnSpc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In subgroup analysis we split our data over the </a:t>
            </a:r>
            <a:r>
              <a:rPr lang="en-US" sz="2200" dirty="0">
                <a:ea typeface="ＭＳ Ｐゴシック" pitchFamily="34" charset="-128"/>
                <a:cs typeface="Arial" charset="0"/>
              </a:rPr>
              <a:t>k</a:t>
            </a:r>
            <a:r>
              <a:rPr lang="en-GB" sz="2200" dirty="0">
                <a:ea typeface="ＭＳ Ｐゴシック" pitchFamily="34" charset="-128"/>
                <a:cs typeface="Arial" charset="0"/>
              </a:rPr>
              <a:t> levels of the categorical variable</a:t>
            </a:r>
          </a:p>
          <a:p>
            <a:pPr marL="454025" indent="-457200">
              <a:lnSpc>
                <a:spcPct val="110000"/>
              </a:lnSpc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We perform k number of meta-analyses</a:t>
            </a:r>
            <a:endParaRPr lang="el-GR" sz="2200" dirty="0">
              <a:ea typeface="ＭＳ Ｐゴシック" pitchFamily="34" charset="-128"/>
              <a:cs typeface="Arial" charset="0"/>
            </a:endParaRPr>
          </a:p>
          <a:p>
            <a:pPr marL="454025" indent="-457200">
              <a:lnSpc>
                <a:spcPct val="110000"/>
              </a:lnSpc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Then we can compare the results per subgroup and calculate the amount of variability we explained by this procedure</a:t>
            </a:r>
          </a:p>
          <a:p>
            <a:pPr marL="454025" indent="-457200">
              <a:lnSpc>
                <a:spcPct val="110000"/>
              </a:lnSpc>
              <a:buFont typeface="+mj-lt"/>
              <a:buAutoNum type="arabicPeriod"/>
            </a:pPr>
            <a:endParaRPr lang="en-GB" sz="2200" dirty="0">
              <a:ea typeface="ＭＳ Ｐゴシック" pitchFamily="34" charset="-128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l-GR" b="1" i="1" dirty="0"/>
          </a:p>
          <a:p>
            <a:pPr marL="0" indent="0">
              <a:buNone/>
            </a:pPr>
            <a:endParaRPr lang="el-G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403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BB5C-F190-4D93-94B5-CE806BCA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r>
              <a:rPr lang="en-GB" dirty="0"/>
              <a:t>Subgroup analysis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0615E2-BD6C-47AA-B8CF-8BE728BA7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18" t="29670" r="13290" b="26699"/>
          <a:stretch/>
        </p:blipFill>
        <p:spPr>
          <a:xfrm>
            <a:off x="89377" y="2132856"/>
            <a:ext cx="8965246" cy="40751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95CD39-775E-4581-B6E9-BB529A69B961}"/>
              </a:ext>
            </a:extLst>
          </p:cNvPr>
          <p:cNvSpPr txBox="1">
            <a:spLocks/>
          </p:cNvSpPr>
          <p:nvPr/>
        </p:nvSpPr>
        <p:spPr>
          <a:xfrm>
            <a:off x="-1" y="764704"/>
            <a:ext cx="9054623" cy="11521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22263" indent="-322263" algn="l" defTabSz="914400" rtl="0" eaLnBrk="1" latinLnBrk="0" hangingPunct="1">
              <a:lnSpc>
                <a:spcPts val="25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indent="-325438" algn="l" defTabSz="914400" rtl="0" eaLnBrk="1" latinLnBrk="0" hangingPunct="1">
              <a:lnSpc>
                <a:spcPts val="2500"/>
              </a:lnSpc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9963" indent="-323850" algn="l" defTabSz="914400" rtl="0" eaLnBrk="1" latinLnBrk="0" hangingPunct="1">
              <a:lnSpc>
                <a:spcPts val="25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3813" indent="-322263" algn="l" defTabSz="914400" rtl="0" eaLnBrk="1" latinLnBrk="0" hangingPunct="1">
              <a:lnSpc>
                <a:spcPts val="2500"/>
              </a:lnSpc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9250" indent="-323850" algn="l" defTabSz="914400" rtl="0" eaLnBrk="1" latinLnBrk="0" hangingPunct="1">
              <a:lnSpc>
                <a:spcPts val="25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2262" lvl="1" indent="0">
              <a:lnSpc>
                <a:spcPct val="110000"/>
              </a:lnSpc>
              <a:buNone/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The </a:t>
            </a:r>
            <a:r>
              <a:rPr lang="en-US" sz="2200" dirty="0">
                <a:ea typeface="ＭＳ Ｐゴシック" pitchFamily="34" charset="-128"/>
                <a:cs typeface="Arial" charset="0"/>
              </a:rPr>
              <a:t>effect of Ketotifen in  the use of rescue bronchodilators </a:t>
            </a:r>
            <a:r>
              <a:rPr lang="nl-NL" sz="2200" dirty="0">
                <a:ea typeface="ＭＳ Ｐゴシック" pitchFamily="34" charset="-128"/>
                <a:cs typeface="Arial" charset="0"/>
              </a:rPr>
              <a:t>Ketotifen has been investigated.</a:t>
            </a:r>
          </a:p>
          <a:p>
            <a:pPr marL="322262" lvl="1" indent="0">
              <a:lnSpc>
                <a:spcPct val="110000"/>
              </a:lnSpc>
              <a:buNone/>
            </a:pPr>
            <a:r>
              <a:rPr lang="nl-NL" sz="2200">
                <a:ea typeface="ＭＳ Ｐゴシック" pitchFamily="34" charset="-128"/>
                <a:cs typeface="Arial" charset="0"/>
              </a:rPr>
              <a:t>10 trials have been analysed</a:t>
            </a:r>
            <a:endParaRPr lang="nl-NL" sz="2200" dirty="0">
              <a:ea typeface="ＭＳ Ｐゴシック" pitchFamily="34" charset="-128"/>
              <a:cs typeface="Arial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16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5169-2664-4CAD-9FC3-E1B154A8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59F8A7-5A50-47F1-989A-5DF155623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49" t="11206" r="22430" b="8512"/>
          <a:stretch/>
        </p:blipFill>
        <p:spPr>
          <a:xfrm>
            <a:off x="522000" y="880437"/>
            <a:ext cx="8100000" cy="596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2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F6AD-54AB-4756-B5CF-97DE282D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C790-4982-4D46-952E-F2260707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subsets of trials</a:t>
            </a:r>
          </a:p>
          <a:p>
            <a:pPr lvl="1"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subsets of patients (This is tricky and sometimes wrong)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29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6167-BB18-4E0A-AD53-2473C0EC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368C-9DE0-481F-8FEE-41DFEDFC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836712"/>
            <a:ext cx="8100000" cy="5472608"/>
          </a:xfrm>
        </p:spPr>
        <p:txBody>
          <a:bodyPr/>
          <a:lstStyle/>
          <a:p>
            <a:r>
              <a:rPr lang="nl-NL" dirty="0">
                <a:ea typeface="ＭＳ Ｐゴシック" pitchFamily="34" charset="-128"/>
                <a:cs typeface="Arial" charset="0"/>
              </a:rPr>
              <a:t>But first, we have to remember about linear regression. </a:t>
            </a:r>
          </a:p>
          <a:p>
            <a:endParaRPr lang="en-US" dirty="0"/>
          </a:p>
          <a:p>
            <a:r>
              <a:rPr lang="en-US" dirty="0"/>
              <a:t>When we have a continuous outcome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r>
              <a:rPr lang="en-US" dirty="0"/>
              <a:t>The standard linear regression model is given by:</a:t>
            </a:r>
            <a:endParaRPr lang="en-GB" sz="2400" dirty="0"/>
          </a:p>
          <a:p>
            <a:pPr marL="0" indent="0" algn="ctr">
              <a:buNone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i1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i2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+…+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n-GB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r>
              <a:rPr lang="en-GB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/>
              <a:t>,</a:t>
            </a:r>
            <a:r>
              <a:rPr lang="el-GR" dirty="0"/>
              <a:t>where ε</a:t>
            </a:r>
            <a:r>
              <a:rPr lang="el-GR" baseline="-25000" dirty="0"/>
              <a:t>i</a:t>
            </a:r>
            <a:r>
              <a:rPr lang="el-GR" dirty="0"/>
              <a:t>∼N(0,σ</a:t>
            </a:r>
            <a:r>
              <a:rPr lang="el-GR" baseline="30000" dirty="0"/>
              <a:t>2</a:t>
            </a:r>
            <a:r>
              <a:rPr lang="el-GR" dirty="0"/>
              <a:t>).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make things simpler lets assume that we have only one independent variable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 </a:t>
            </a:r>
            <a:r>
              <a:rPr lang="en-GB" dirty="0"/>
              <a:t>, then</a:t>
            </a:r>
          </a:p>
          <a:p>
            <a:pPr marL="0" indent="0" algn="ctr">
              <a:buNone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GB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i1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r>
              <a:rPr lang="en-GB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l-GR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GB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/>
              <a:t>We can use our effect estimates</a:t>
            </a:r>
            <a:r>
              <a:rPr lang="el-GR" dirty="0"/>
              <a:t> (</a:t>
            </a:r>
            <a:r>
              <a:rPr lang="en-GB" dirty="0" err="1"/>
              <a:t>logOR</a:t>
            </a:r>
            <a:r>
              <a:rPr lang="en-GB" dirty="0"/>
              <a:t>, </a:t>
            </a:r>
            <a:r>
              <a:rPr lang="en-GB" dirty="0" err="1"/>
              <a:t>logRR</a:t>
            </a:r>
            <a:r>
              <a:rPr lang="en-GB" dirty="0"/>
              <a:t>, MD, SMD…</a:t>
            </a:r>
            <a:r>
              <a:rPr lang="el-GR" dirty="0"/>
              <a:t>)</a:t>
            </a:r>
            <a:r>
              <a:rPr lang="en-GB" dirty="0"/>
              <a:t> as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and fit a linear regression </a:t>
            </a:r>
          </a:p>
          <a:p>
            <a:endParaRPr lang="en-GB" dirty="0"/>
          </a:p>
          <a:p>
            <a:r>
              <a:rPr lang="en-GB" dirty="0"/>
              <a:t>If the x</a:t>
            </a:r>
            <a:r>
              <a:rPr lang="en-GB" baseline="-25000" dirty="0"/>
              <a:t>1</a:t>
            </a:r>
            <a:r>
              <a:rPr lang="en-GB" dirty="0"/>
              <a:t> is categorical the analysis is called subgroup analysis</a:t>
            </a:r>
          </a:p>
          <a:p>
            <a:r>
              <a:rPr lang="en-GB" dirty="0"/>
              <a:t>If the x</a:t>
            </a:r>
            <a:r>
              <a:rPr lang="en-GB" baseline="-25000" dirty="0"/>
              <a:t>1</a:t>
            </a:r>
            <a:r>
              <a:rPr lang="en-GB" dirty="0"/>
              <a:t> is continuous the analysis is called meta-regression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40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19" y="25668"/>
            <a:ext cx="8100000" cy="533400"/>
          </a:xfrm>
        </p:spPr>
        <p:txBody>
          <a:bodyPr/>
          <a:lstStyle/>
          <a:p>
            <a:pPr algn="ctr"/>
            <a:r>
              <a:rPr lang="en-GB" sz="3600" dirty="0"/>
              <a:t>Meta-regression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118" y="764704"/>
            <a:ext cx="8100001" cy="547260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nl-NL" sz="2200" b="1" dirty="0">
                <a:ea typeface="ＭＳ Ｐゴシック" pitchFamily="34" charset="-128"/>
                <a:cs typeface="Arial" charset="0"/>
              </a:rPr>
              <a:t>Meta-regression: 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	In this approach we relate size of effect to continuous characteristics of the trials </a:t>
            </a:r>
          </a:p>
          <a:p>
            <a:pPr algn="ctr">
              <a:lnSpc>
                <a:spcPct val="110000"/>
              </a:lnSpc>
              <a:buFont typeface="Arial" charset="0"/>
              <a:buNone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  <a:cs typeface="Arial" charset="0"/>
              </a:rPr>
              <a:t>Some examples</a:t>
            </a: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The latitude of the country the trial was performed</a:t>
            </a: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The mean age of the participants</a:t>
            </a: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The mean blood pressure of the participants per trial</a:t>
            </a: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The year of publication </a:t>
            </a: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  <a:cs typeface="Arial" charset="0"/>
              </a:rPr>
              <a:t>Note: we use aggregated data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  <a:cs typeface="Arial" charset="0"/>
              </a:rPr>
              <a:t>The continuous variable is calculated on trial level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	</a:t>
            </a:r>
            <a:endParaRPr lang="en-US" sz="2200" dirty="0"/>
          </a:p>
          <a:p>
            <a:pPr marL="322262" lvl="1" indent="0">
              <a:lnSpc>
                <a:spcPct val="100000"/>
              </a:lnSpc>
              <a:buNone/>
            </a:pPr>
            <a:endParaRPr lang="en-US" sz="2200" dirty="0"/>
          </a:p>
          <a:p>
            <a:pPr lvl="1"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nl-NL" sz="220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17:53</a:t>
            </a:fld>
            <a:endParaRPr lang="nl-NL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16</a:t>
            </a:fld>
            <a:endParaRPr lang="nl-N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836637"/>
            <a:ext cx="88868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2000" y="87288"/>
            <a:ext cx="8100000" cy="533400"/>
          </a:xfrm>
        </p:spPr>
        <p:txBody>
          <a:bodyPr/>
          <a:lstStyle/>
          <a:p>
            <a:r>
              <a:rPr lang="nl-NL" sz="3600" dirty="0" err="1"/>
              <a:t>Tuberculosis</a:t>
            </a:r>
            <a:r>
              <a:rPr lang="nl-NL" sz="3600" dirty="0"/>
              <a:t> 2012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17:53</a:t>
            </a:fld>
            <a:endParaRPr lang="nl-NL"/>
          </a:p>
        </p:txBody>
      </p:sp>
      <p:sp>
        <p:nvSpPr>
          <p:cNvPr id="6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EFC8-4930-44FA-9556-4D29822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50E459-F966-431D-8538-E87C71E04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188" t="28659" r="24268" b="25964"/>
          <a:stretch/>
        </p:blipFill>
        <p:spPr>
          <a:xfrm>
            <a:off x="107504" y="908720"/>
            <a:ext cx="903649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89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37803"/>
            <a:ext cx="91725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332656"/>
            <a:ext cx="8100000" cy="533400"/>
          </a:xfrm>
        </p:spPr>
        <p:txBody>
          <a:bodyPr/>
          <a:lstStyle/>
          <a:p>
            <a:r>
              <a:rPr lang="nl-NL" sz="3200" dirty="0" err="1"/>
              <a:t>Bubble</a:t>
            </a:r>
            <a:r>
              <a:rPr lang="nl-NL" sz="3200" dirty="0"/>
              <a:t> plot</a:t>
            </a:r>
            <a:br>
              <a:rPr lang="nl-NL" sz="3600" dirty="0"/>
            </a:br>
            <a:r>
              <a:rPr lang="nl-NL" sz="3600" dirty="0"/>
              <a:t>BCG effect </a:t>
            </a:r>
            <a:r>
              <a:rPr lang="nl-NL" sz="3600" dirty="0" err="1"/>
              <a:t>on</a:t>
            </a:r>
            <a:r>
              <a:rPr lang="nl-NL" sz="3600" dirty="0"/>
              <a:t> </a:t>
            </a:r>
            <a:r>
              <a:rPr lang="nl-NL" sz="3600" dirty="0" err="1"/>
              <a:t>tuberculosis</a:t>
            </a:r>
            <a:r>
              <a:rPr lang="nl-NL" sz="3600" dirty="0"/>
              <a:t> </a:t>
            </a:r>
            <a:r>
              <a:rPr lang="nl-NL" sz="3600" dirty="0" err="1"/>
              <a:t>prevalence</a:t>
            </a:r>
            <a:endParaRPr lang="nl-NL" sz="3600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17:53</a:t>
            </a:fld>
            <a:endParaRPr lang="nl-NL"/>
          </a:p>
        </p:txBody>
      </p:sp>
      <p:sp>
        <p:nvSpPr>
          <p:cNvPr id="14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19</a:t>
            </a:fld>
            <a:endParaRPr lang="nl-NL" dirty="0"/>
          </a:p>
        </p:txBody>
      </p:sp>
      <p:sp useBgFill="1">
        <p:nvSpPr>
          <p:cNvPr id="5" name="Rectangle 4"/>
          <p:cNvSpPr/>
          <p:nvPr/>
        </p:nvSpPr>
        <p:spPr>
          <a:xfrm>
            <a:off x="4067944" y="5661248"/>
            <a:ext cx="144016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6217549" y="3380883"/>
            <a:ext cx="2550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/>
              <a:t>Mean</a:t>
            </a:r>
            <a:r>
              <a:rPr lang="nl-NL" sz="2400" dirty="0"/>
              <a:t> </a:t>
            </a:r>
            <a:r>
              <a:rPr lang="nl-NL" sz="2400" dirty="0" err="1"/>
              <a:t>logRR</a:t>
            </a:r>
            <a:r>
              <a:rPr lang="nl-NL" sz="2400" dirty="0"/>
              <a:t> =-0.72</a:t>
            </a:r>
          </a:p>
          <a:p>
            <a:pPr algn="r"/>
            <a:r>
              <a:rPr lang="nl-NL" sz="2400" dirty="0"/>
              <a:t>RR = 0.49</a:t>
            </a:r>
          </a:p>
        </p:txBody>
      </p:sp>
      <p:sp useBgFill="1">
        <p:nvSpPr>
          <p:cNvPr id="7" name="Rectangle 6"/>
          <p:cNvSpPr/>
          <p:nvPr/>
        </p:nvSpPr>
        <p:spPr>
          <a:xfrm>
            <a:off x="827584" y="5589240"/>
            <a:ext cx="831641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6372200" y="2361738"/>
            <a:ext cx="24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/>
              <a:t>logRR</a:t>
            </a:r>
            <a:r>
              <a:rPr lang="nl-NL" dirty="0"/>
              <a:t>=0 : No effect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4882018"/>
            <a:ext cx="291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Strong </a:t>
            </a:r>
            <a:r>
              <a:rPr lang="nl-NL" dirty="0" err="1"/>
              <a:t>beneficial</a:t>
            </a:r>
            <a:r>
              <a:rPr lang="nl-NL" dirty="0"/>
              <a:t> effect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55576" y="2659062"/>
            <a:ext cx="7992888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TextBox 9"/>
          <p:cNvSpPr txBox="1"/>
          <p:nvPr/>
        </p:nvSpPr>
        <p:spPr>
          <a:xfrm>
            <a:off x="35496" y="1340768"/>
            <a:ext cx="259228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400" dirty="0"/>
              <a:t>Log (RR)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5733256"/>
            <a:ext cx="2861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I</a:t>
            </a:r>
            <a:r>
              <a:rPr lang="nl-NL" sz="2400" baseline="30000" dirty="0"/>
              <a:t>2</a:t>
            </a:r>
            <a:r>
              <a:rPr lang="nl-NL" sz="2400" dirty="0"/>
              <a:t> = 92.1%, </a:t>
            </a:r>
            <a:r>
              <a:rPr lang="nl-NL" sz="2400" dirty="0" err="1"/>
              <a:t>tau</a:t>
            </a:r>
            <a:r>
              <a:rPr lang="nl-NL" sz="2400" dirty="0"/>
              <a:t> = 0.56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C8B9-AC06-4821-A934-E6229457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What have we learned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6BC2-101A-49EA-BE63-3802ACB9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764704"/>
            <a:ext cx="8100000" cy="5175297"/>
          </a:xfrm>
        </p:spPr>
        <p:txBody>
          <a:bodyPr/>
          <a:lstStyle/>
          <a:p>
            <a:endParaRPr lang="en-US" altLang="en-US" dirty="0">
              <a:cs typeface="Calibri" panose="020F0502020204030204" pitchFamily="34" charset="0"/>
            </a:endParaRPr>
          </a:p>
          <a:p>
            <a:pPr marL="0" lvl="1" indent="0" algn="ctr">
              <a:buClr>
                <a:schemeClr val="tx2"/>
              </a:buClr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Meta-analysis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  <a:p>
            <a:endParaRPr lang="en-GB" dirty="0"/>
          </a:p>
          <a:p>
            <a:r>
              <a:rPr lang="en-GB" dirty="0"/>
              <a:t>We can combine a number of aggregated data, in order:</a:t>
            </a:r>
          </a:p>
          <a:p>
            <a:pPr lvl="1"/>
            <a:r>
              <a:rPr lang="en-GB" dirty="0"/>
              <a:t>Observe the consistency of a treatment effect </a:t>
            </a:r>
          </a:p>
          <a:p>
            <a:pPr lvl="1"/>
            <a:r>
              <a:rPr lang="en-GB" dirty="0"/>
              <a:t>To make more powerful inferences </a:t>
            </a:r>
          </a:p>
          <a:p>
            <a:pPr lvl="1"/>
            <a:r>
              <a:rPr lang="en-US" altLang="en-US" dirty="0">
                <a:cs typeface="Calibri" panose="020F0502020204030204" pitchFamily="34" charset="0"/>
              </a:rPr>
              <a:t>To make decisions based on more evidence</a:t>
            </a:r>
          </a:p>
          <a:p>
            <a:pPr lvl="1"/>
            <a:endParaRPr lang="en-US" altLang="en-US" dirty="0">
              <a:cs typeface="Calibri" panose="020F0502020204030204" pitchFamily="34" charset="0"/>
            </a:endParaRPr>
          </a:p>
          <a:p>
            <a:pPr algn="just">
              <a:defRPr/>
            </a:pPr>
            <a:r>
              <a:rPr lang="en-US" dirty="0"/>
              <a:t>Data could be pooled quantitatively if study designs are similar in: </a:t>
            </a:r>
          </a:p>
          <a:p>
            <a:pPr lvl="1" algn="just">
              <a:defRPr/>
            </a:pPr>
            <a:r>
              <a:rPr lang="en-US" dirty="0"/>
              <a:t>outcome definition </a:t>
            </a:r>
          </a:p>
          <a:p>
            <a:pPr lvl="1" algn="just">
              <a:defRPr/>
            </a:pPr>
            <a:r>
              <a:rPr lang="en-US" dirty="0"/>
              <a:t>population sizes</a:t>
            </a:r>
          </a:p>
          <a:p>
            <a:pPr lvl="1" algn="just">
              <a:defRPr/>
            </a:pPr>
            <a:r>
              <a:rPr lang="en-US" dirty="0"/>
              <a:t>population characteristics</a:t>
            </a:r>
          </a:p>
          <a:p>
            <a:pPr lvl="1" algn="just">
              <a:defRPr/>
            </a:pPr>
            <a:r>
              <a:rPr lang="en-US" dirty="0"/>
              <a:t>interventions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96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8720"/>
            <a:ext cx="8748464" cy="509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/>
              <a:t>BCG effect, studies </a:t>
            </a:r>
            <a:r>
              <a:rPr lang="nl-NL" sz="3600" dirty="0" err="1"/>
              <a:t>sorted</a:t>
            </a:r>
            <a:r>
              <a:rPr lang="nl-NL" sz="3600" dirty="0"/>
              <a:t>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latitude</a:t>
            </a:r>
            <a:endParaRPr lang="nl-NL" sz="360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17:53</a:t>
            </a:fld>
            <a:endParaRPr lang="nl-NL"/>
          </a:p>
        </p:txBody>
      </p:sp>
      <p:sp>
        <p:nvSpPr>
          <p:cNvPr id="12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20</a:t>
            </a:fld>
            <a:endParaRPr lang="nl-NL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55576" y="1340768"/>
            <a:ext cx="3744416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5877272"/>
            <a:ext cx="5520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dirty="0"/>
              <a:t>BCG effect </a:t>
            </a:r>
            <a:r>
              <a:rPr lang="nl-NL" sz="2200" dirty="0" err="1"/>
              <a:t>seems</a:t>
            </a:r>
            <a:r>
              <a:rPr lang="nl-NL" sz="2200" dirty="0"/>
              <a:t> </a:t>
            </a:r>
            <a:r>
              <a:rPr lang="nl-NL" sz="2200" dirty="0" err="1"/>
              <a:t>stronger</a:t>
            </a:r>
            <a:r>
              <a:rPr lang="nl-NL" sz="2200" dirty="0"/>
              <a:t> </a:t>
            </a:r>
            <a:r>
              <a:rPr lang="nl-NL" sz="2200" dirty="0" err="1"/>
              <a:t>with</a:t>
            </a:r>
            <a:r>
              <a:rPr lang="nl-NL" sz="2200" dirty="0"/>
              <a:t> </a:t>
            </a:r>
            <a:r>
              <a:rPr lang="nl-NL" sz="2200" dirty="0" err="1"/>
              <a:t>higher</a:t>
            </a:r>
            <a:r>
              <a:rPr lang="nl-NL" sz="2200" dirty="0"/>
              <a:t> </a:t>
            </a:r>
            <a:r>
              <a:rPr lang="nl-NL" sz="2200" dirty="0" err="1"/>
              <a:t>latitude</a:t>
            </a:r>
            <a:endParaRPr lang="nl-NL" sz="2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8" y="980728"/>
            <a:ext cx="9172576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692696"/>
            <a:ext cx="8100000" cy="533400"/>
          </a:xfrm>
        </p:spPr>
        <p:txBody>
          <a:bodyPr/>
          <a:lstStyle/>
          <a:p>
            <a:r>
              <a:rPr lang="nl-NL" sz="3600" dirty="0"/>
              <a:t>BCG effect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latitude</a:t>
            </a:r>
            <a:endParaRPr lang="nl-NL" sz="360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17:53</a:t>
            </a:fld>
            <a:endParaRPr lang="nl-NL"/>
          </a:p>
        </p:txBody>
      </p:sp>
      <p:sp>
        <p:nvSpPr>
          <p:cNvPr id="12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21</a:t>
            </a:fld>
            <a:endParaRPr lang="nl-NL" dirty="0"/>
          </a:p>
        </p:txBody>
      </p:sp>
      <p:pic>
        <p:nvPicPr>
          <p:cNvPr id="11776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822524"/>
            <a:ext cx="523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6" name="TextBox 5"/>
          <p:cNvSpPr txBox="1"/>
          <p:nvPr/>
        </p:nvSpPr>
        <p:spPr>
          <a:xfrm>
            <a:off x="3347864" y="5876207"/>
            <a:ext cx="547260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nl-NL" sz="2400" dirty="0"/>
              <a:t>Absolute </a:t>
            </a:r>
            <a:r>
              <a:rPr lang="nl-NL" sz="2400" dirty="0" err="1"/>
              <a:t>Latitude</a:t>
            </a:r>
            <a:r>
              <a:rPr lang="nl-NL" sz="24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5805264"/>
            <a:ext cx="5797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/>
              <a:t>After</a:t>
            </a:r>
            <a:r>
              <a:rPr lang="nl-NL" sz="2400" dirty="0"/>
              <a:t> </a:t>
            </a:r>
            <a:r>
              <a:rPr lang="nl-NL" sz="2400" dirty="0" err="1"/>
              <a:t>meta-regression</a:t>
            </a:r>
            <a:r>
              <a:rPr lang="nl-NL" sz="2400" dirty="0"/>
              <a:t>: I</a:t>
            </a:r>
            <a:r>
              <a:rPr lang="nl-NL" sz="2400" baseline="30000" dirty="0"/>
              <a:t>2</a:t>
            </a:r>
            <a:r>
              <a:rPr lang="nl-NL" sz="2400" dirty="0"/>
              <a:t> = 64.2%, </a:t>
            </a:r>
            <a:r>
              <a:rPr lang="nl-NL" sz="2400" dirty="0" err="1"/>
              <a:t>tau</a:t>
            </a:r>
            <a:r>
              <a:rPr lang="nl-NL" sz="2400" dirty="0"/>
              <a:t> = 0.25</a:t>
            </a:r>
          </a:p>
          <a:p>
            <a:pPr algn="r"/>
            <a:r>
              <a:rPr lang="nl-NL" sz="2400" dirty="0"/>
              <a:t>		      </a:t>
            </a:r>
            <a:r>
              <a:rPr lang="nl-NL" sz="2400" dirty="0" err="1"/>
              <a:t>Before</a:t>
            </a:r>
            <a:r>
              <a:rPr lang="nl-NL" sz="2400" dirty="0"/>
              <a:t>: I</a:t>
            </a:r>
            <a:r>
              <a:rPr lang="nl-NL" sz="2400" baseline="30000" dirty="0"/>
              <a:t>2</a:t>
            </a:r>
            <a:r>
              <a:rPr lang="nl-NL" sz="2400" dirty="0"/>
              <a:t> = 92.1%, </a:t>
            </a:r>
            <a:r>
              <a:rPr lang="nl-NL" sz="2400" dirty="0" err="1"/>
              <a:t>tau</a:t>
            </a:r>
            <a:r>
              <a:rPr lang="nl-NL" sz="2400" dirty="0"/>
              <a:t> = 0.56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5496" y="1268760"/>
            <a:ext cx="259228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400" dirty="0"/>
              <a:t>Log (RR)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/>
              <a:t>BCG effect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latitude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sz="2200" b="1" dirty="0" err="1"/>
              <a:t>Meta-regression</a:t>
            </a:r>
            <a:r>
              <a:rPr lang="nl-NL" sz="2200" dirty="0"/>
              <a:t> </a:t>
            </a:r>
            <a:r>
              <a:rPr lang="nl-NL" sz="2200" b="1" dirty="0" err="1">
                <a:sym typeface="Wingdings" pitchFamily="2" charset="2"/>
              </a:rPr>
              <a:t>results</a:t>
            </a:r>
            <a:r>
              <a:rPr lang="nl-NL" sz="2200" dirty="0">
                <a:sym typeface="Wingdings" pitchFamily="2" charset="2"/>
              </a:rPr>
              <a:t>   (</a:t>
            </a:r>
            <a:r>
              <a:rPr lang="nl-NL" sz="2200" dirty="0" err="1">
                <a:sym typeface="Wingdings" pitchFamily="2" charset="2"/>
              </a:rPr>
              <a:t>from</a:t>
            </a:r>
            <a:r>
              <a:rPr lang="nl-NL" sz="2200" dirty="0">
                <a:sym typeface="Wingdings" pitchFamily="2" charset="2"/>
              </a:rPr>
              <a:t> R)</a:t>
            </a:r>
          </a:p>
          <a:p>
            <a:endParaRPr lang="nl-NL" sz="1800" dirty="0">
              <a:sym typeface="Wingdings" pitchFamily="2" charset="2"/>
            </a:endParaRPr>
          </a:p>
          <a:p>
            <a:pPr lvl="1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		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estimate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se  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zval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pval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ci.lb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ci.ub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</a:p>
          <a:p>
            <a:pPr lvl="1">
              <a:buNone/>
            </a:pPr>
            <a:r>
              <a:rPr lang="nl-NL" sz="18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Intercept</a:t>
            </a:r>
            <a:r>
              <a:rPr lang="nl-NL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0.26  0.23   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1.12  0.26  -0.20   0.71     </a:t>
            </a:r>
          </a:p>
          <a:p>
            <a:pPr lvl="1">
              <a:buNone/>
            </a:pPr>
            <a:r>
              <a:rPr lang="nl-NL" sz="18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abs.latitude</a:t>
            </a:r>
            <a:r>
              <a:rPr lang="nl-NL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-0.03  0.01  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-4.34  &lt;.01  -0.04  -0.02</a:t>
            </a:r>
          </a:p>
          <a:p>
            <a:pPr lvl="1">
              <a:buNone/>
            </a:pPr>
            <a:endParaRPr lang="nl-NL" sz="22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61950" lvl="1" indent="-39688">
              <a:buNone/>
            </a:pPr>
            <a:r>
              <a:rPr lang="en-GB" sz="2200" dirty="0"/>
              <a:t>The regression coefficient (</a:t>
            </a:r>
            <a:r>
              <a:rPr lang="en-GB" sz="2200" b="1" dirty="0"/>
              <a:t>-0.03</a:t>
            </a:r>
            <a:r>
              <a:rPr lang="en-GB" sz="2200" dirty="0"/>
              <a:t>) describes how </a:t>
            </a:r>
            <a:br>
              <a:rPr lang="en-GB" sz="2200" dirty="0"/>
            </a:br>
            <a:r>
              <a:rPr lang="en-GB" sz="2200" dirty="0"/>
              <a:t>the outcome variable (the BCG effect,  as </a:t>
            </a:r>
            <a:r>
              <a:rPr lang="en-GB" sz="2200" dirty="0" err="1"/>
              <a:t>logRR</a:t>
            </a:r>
            <a:r>
              <a:rPr lang="en-GB" sz="2200" dirty="0"/>
              <a:t>) </a:t>
            </a:r>
            <a:br>
              <a:rPr lang="en-GB" sz="2200" dirty="0"/>
            </a:br>
            <a:r>
              <a:rPr lang="en-GB" sz="2200" dirty="0"/>
              <a:t>changes with a 1 unit increase in the explanatory variable (the latitude)</a:t>
            </a:r>
          </a:p>
          <a:p>
            <a:pPr marL="361950" lvl="1" indent="-39688">
              <a:buNone/>
            </a:pPr>
            <a:endParaRPr lang="en-GB" sz="2200" dirty="0"/>
          </a:p>
          <a:p>
            <a:pPr lvl="1">
              <a:buNone/>
            </a:pPr>
            <a:r>
              <a:rPr lang="nl-NL" sz="2200" b="1" dirty="0" err="1"/>
              <a:t>Formula</a:t>
            </a:r>
            <a:r>
              <a:rPr lang="nl-NL" sz="2200" b="1" dirty="0"/>
              <a:t>: </a:t>
            </a:r>
            <a:r>
              <a:rPr lang="nl-NL" sz="2200" dirty="0" err="1"/>
              <a:t>Estimated</a:t>
            </a:r>
            <a:r>
              <a:rPr lang="nl-NL" sz="2200" dirty="0"/>
              <a:t> Log RR =  0.26 - 0.03 x absolute </a:t>
            </a:r>
            <a:r>
              <a:rPr lang="nl-NL" sz="2200" dirty="0" err="1"/>
              <a:t>latitude</a:t>
            </a:r>
            <a:endParaRPr lang="nl-NL" sz="2200" dirty="0"/>
          </a:p>
          <a:p>
            <a:pPr lvl="1">
              <a:buNone/>
            </a:pPr>
            <a:endParaRPr lang="nl-NL" sz="220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17:53</a:t>
            </a:fld>
            <a:endParaRPr lang="nl-NL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0354" y="2996952"/>
            <a:ext cx="5327933" cy="3103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/>
              <a:t>BCG effect </a:t>
            </a:r>
            <a:r>
              <a:rPr lang="nl-NL" sz="3600" dirty="0" err="1"/>
              <a:t>on</a:t>
            </a:r>
            <a:r>
              <a:rPr lang="nl-NL" sz="3600" dirty="0"/>
              <a:t> </a:t>
            </a:r>
            <a:r>
              <a:rPr lang="nl-NL" sz="3600" dirty="0" err="1"/>
              <a:t>tuberculosis</a:t>
            </a:r>
            <a:r>
              <a:rPr lang="nl-NL" sz="3600" dirty="0"/>
              <a:t> in </a:t>
            </a:r>
            <a:r>
              <a:rPr lang="nl-NL" sz="3600" dirty="0" err="1"/>
              <a:t>Parma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51907"/>
            <a:ext cx="8100000" cy="4125365"/>
          </a:xfrm>
        </p:spPr>
        <p:txBody>
          <a:bodyPr/>
          <a:lstStyle/>
          <a:p>
            <a:pPr lvl="6">
              <a:buNone/>
            </a:pPr>
            <a:r>
              <a:rPr lang="nl-NL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estimate</a:t>
            </a:r>
            <a:r>
              <a:rPr lang="nl-NL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se</a:t>
            </a:r>
          </a:p>
          <a:p>
            <a:pPr lvl="1">
              <a:buNone/>
            </a:pPr>
            <a:r>
              <a:rPr lang="nl-NL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intercept</a:t>
            </a:r>
            <a:r>
              <a:rPr lang="nl-NL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0.26   0.23</a:t>
            </a:r>
          </a:p>
          <a:p>
            <a:pPr lvl="1">
              <a:buNone/>
            </a:pPr>
            <a:r>
              <a:rPr lang="nl-NL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abs.latitude</a:t>
            </a:r>
            <a:r>
              <a:rPr lang="nl-NL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-0.03   0.01</a:t>
            </a:r>
            <a:endParaRPr lang="nl-NL" dirty="0"/>
          </a:p>
          <a:p>
            <a:endParaRPr lang="nl-NL" dirty="0"/>
          </a:p>
          <a:p>
            <a:pPr>
              <a:lnSpc>
                <a:spcPct val="110000"/>
              </a:lnSpc>
            </a:pPr>
            <a:r>
              <a:rPr lang="nl-NL" sz="2200" dirty="0" err="1"/>
              <a:t>Latitude</a:t>
            </a:r>
            <a:r>
              <a:rPr lang="nl-NL" sz="2200" dirty="0"/>
              <a:t> </a:t>
            </a:r>
            <a:r>
              <a:rPr lang="nl-NL" sz="2200" dirty="0" err="1"/>
              <a:t>Parma</a:t>
            </a:r>
            <a:r>
              <a:rPr lang="nl-NL" sz="2200" dirty="0"/>
              <a:t>: 45 </a:t>
            </a:r>
            <a:r>
              <a:rPr lang="nl-NL" sz="2200" dirty="0" err="1"/>
              <a:t>degrees</a:t>
            </a:r>
            <a:endParaRPr lang="nl-NL" sz="2200" dirty="0"/>
          </a:p>
          <a:p>
            <a:pPr>
              <a:lnSpc>
                <a:spcPct val="110000"/>
              </a:lnSpc>
            </a:pPr>
            <a:endParaRPr lang="nl-NL" sz="2200" dirty="0"/>
          </a:p>
          <a:p>
            <a:pPr>
              <a:lnSpc>
                <a:spcPct val="110000"/>
              </a:lnSpc>
            </a:pPr>
            <a:r>
              <a:rPr lang="nl-NL" sz="2200" dirty="0" err="1"/>
              <a:t>Estimated</a:t>
            </a:r>
            <a:r>
              <a:rPr lang="nl-NL" sz="2200" dirty="0"/>
              <a:t> log RR in </a:t>
            </a:r>
            <a:r>
              <a:rPr lang="nl-NL" sz="2200" dirty="0" err="1"/>
              <a:t>Parma</a:t>
            </a:r>
            <a:r>
              <a:rPr lang="nl-NL" sz="2200" dirty="0"/>
              <a:t>: </a:t>
            </a:r>
            <a:br>
              <a:rPr lang="nl-NL" sz="2200" dirty="0"/>
            </a:br>
            <a:r>
              <a:rPr lang="nl-NL" sz="2200" dirty="0"/>
              <a:t>0.26  - 0.03 x 45  = -1.09</a:t>
            </a:r>
          </a:p>
          <a:p>
            <a:pPr>
              <a:lnSpc>
                <a:spcPct val="110000"/>
              </a:lnSpc>
            </a:pPr>
            <a:endParaRPr lang="nl-NL" sz="2200" dirty="0"/>
          </a:p>
          <a:p>
            <a:pPr>
              <a:lnSpc>
                <a:spcPct val="110000"/>
              </a:lnSpc>
            </a:pPr>
            <a:r>
              <a:rPr lang="nl-NL" sz="2200" dirty="0" err="1"/>
              <a:t>Estimated</a:t>
            </a:r>
            <a:r>
              <a:rPr lang="nl-NL" sz="2200" dirty="0"/>
              <a:t> RR in </a:t>
            </a:r>
            <a:r>
              <a:rPr lang="nl-NL" sz="2200" dirty="0" err="1"/>
              <a:t>Parma</a:t>
            </a:r>
            <a:r>
              <a:rPr lang="nl-NL" sz="2200" dirty="0"/>
              <a:t>:</a:t>
            </a:r>
            <a:br>
              <a:rPr lang="nl-NL" sz="2200" dirty="0"/>
            </a:br>
            <a:r>
              <a:rPr lang="nl-NL" sz="2200" dirty="0"/>
              <a:t> </a:t>
            </a:r>
            <a:r>
              <a:rPr lang="nl-NL" sz="2200" dirty="0" err="1"/>
              <a:t>exp</a:t>
            </a:r>
            <a:r>
              <a:rPr lang="nl-NL" sz="2200" dirty="0"/>
              <a:t>(-1.09) = 0.34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17:53</a:t>
            </a:fld>
            <a:endParaRPr lang="nl-NL"/>
          </a:p>
        </p:txBody>
      </p:sp>
      <p:sp>
        <p:nvSpPr>
          <p:cNvPr id="10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23</a:t>
            </a:fld>
            <a:endParaRPr lang="nl-NL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40352" y="4941168"/>
            <a:ext cx="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68344" y="5795972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Parma</a:t>
            </a:r>
            <a:endParaRPr lang="nl-NL" dirty="0"/>
          </a:p>
        </p:txBody>
      </p:sp>
      <p:sp useBgFill="1">
        <p:nvSpPr>
          <p:cNvPr id="12" name="Rectangle 11"/>
          <p:cNvSpPr/>
          <p:nvPr/>
        </p:nvSpPr>
        <p:spPr>
          <a:xfrm>
            <a:off x="3707904" y="3501008"/>
            <a:ext cx="360040" cy="1728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83968" y="4941168"/>
            <a:ext cx="345638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030776" y="1124744"/>
            <a:ext cx="7082448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dirty="0"/>
              <a:t>BCG effect at equator???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17:53</a:t>
            </a:fld>
            <a:endParaRPr lang="nl-NL"/>
          </a:p>
        </p:txBody>
      </p:sp>
      <p:sp>
        <p:nvSpPr>
          <p:cNvPr id="13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274736" y="5229200"/>
            <a:ext cx="8617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intercept</a:t>
            </a:r>
            <a:r>
              <a:rPr lang="nl-NL" sz="2200" dirty="0">
                <a:sym typeface="Wingdings" pitchFamily="2" charset="2"/>
              </a:rPr>
              <a:t> = 0.26  at equator RR = </a:t>
            </a:r>
            <a:r>
              <a:rPr lang="nl-NL" sz="2200" dirty="0" err="1">
                <a:sym typeface="Wingdings" pitchFamily="2" charset="2"/>
              </a:rPr>
              <a:t>exp</a:t>
            </a:r>
            <a:r>
              <a:rPr lang="nl-NL" sz="2200" dirty="0">
                <a:sym typeface="Wingdings" pitchFamily="2" charset="2"/>
              </a:rPr>
              <a:t>(0.26) = 1.3: </a:t>
            </a:r>
            <a:r>
              <a:rPr lang="nl-NL" sz="2200" dirty="0" err="1">
                <a:sym typeface="Wingdings" pitchFamily="2" charset="2"/>
              </a:rPr>
              <a:t>Harmful</a:t>
            </a:r>
            <a:r>
              <a:rPr lang="nl-NL" sz="2200" dirty="0">
                <a:sym typeface="Wingdings" pitchFamily="2" charset="2"/>
              </a:rPr>
              <a:t>!</a:t>
            </a:r>
          </a:p>
          <a:p>
            <a:pPr marL="0" lvl="1"/>
            <a:endParaRPr lang="nl-NL" sz="1600" dirty="0">
              <a:sym typeface="Wingdings" pitchFamily="2" charset="2"/>
            </a:endParaRPr>
          </a:p>
          <a:p>
            <a:pPr marL="0" lvl="1"/>
            <a:r>
              <a:rPr lang="nl-NL" sz="2200" dirty="0" err="1">
                <a:sym typeface="Wingdings" pitchFamily="2" charset="2"/>
              </a:rPr>
              <a:t>Very</a:t>
            </a:r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unreliable</a:t>
            </a:r>
            <a:r>
              <a:rPr lang="nl-NL" sz="2200" dirty="0">
                <a:sym typeface="Wingdings" pitchFamily="2" charset="2"/>
              </a:rPr>
              <a:t> and </a:t>
            </a:r>
            <a:r>
              <a:rPr lang="nl-NL" sz="2200" dirty="0" err="1">
                <a:sym typeface="Wingdings" pitchFamily="2" charset="2"/>
              </a:rPr>
              <a:t>improbable</a:t>
            </a:r>
            <a:r>
              <a:rPr lang="nl-NL" sz="2200" dirty="0">
                <a:sym typeface="Wingdings" pitchFamily="2" charset="2"/>
              </a:rPr>
              <a:t>: </a:t>
            </a:r>
            <a:r>
              <a:rPr lang="nl-NL" sz="2200" dirty="0" err="1">
                <a:sym typeface="Wingdings" pitchFamily="2" charset="2"/>
              </a:rPr>
              <a:t>extrapolation</a:t>
            </a:r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way</a:t>
            </a:r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beyond</a:t>
            </a:r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available</a:t>
            </a:r>
            <a:r>
              <a:rPr lang="nl-NL" sz="2200" dirty="0">
                <a:sym typeface="Wingdings" pitchFamily="2" charset="2"/>
              </a:rPr>
              <a:t> data!</a:t>
            </a:r>
          </a:p>
          <a:p>
            <a:endParaRPr lang="nl-NL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1700808"/>
            <a:ext cx="24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Intercept</a:t>
            </a:r>
            <a:r>
              <a:rPr lang="nl-NL" dirty="0"/>
              <a:t>=0.26, RR = </a:t>
            </a:r>
            <a:r>
              <a:rPr lang="nl-NL" b="1" dirty="0"/>
              <a:t>1.3</a:t>
            </a:r>
            <a:r>
              <a:rPr lang="nl-NL" dirty="0"/>
              <a:t> </a:t>
            </a:r>
          </a:p>
        </p:txBody>
      </p:sp>
      <p:sp>
        <p:nvSpPr>
          <p:cNvPr id="8" name="Oval 7"/>
          <p:cNvSpPr/>
          <p:nvPr/>
        </p:nvSpPr>
        <p:spPr>
          <a:xfrm rot="904360">
            <a:off x="1547664" y="1962398"/>
            <a:ext cx="1368152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24243" y="4509120"/>
            <a:ext cx="0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2235" y="4787860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Parma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284364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RR=0.6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9672" y="34197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RR=0.37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19672" y="39957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RR=0.22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 </a:t>
            </a:r>
            <a:r>
              <a:rPr lang="nl-NL" sz="3600" dirty="0" err="1"/>
              <a:t>Correlation</a:t>
            </a:r>
            <a:r>
              <a:rPr lang="nl-NL" sz="3600" dirty="0"/>
              <a:t> is </a:t>
            </a:r>
            <a:r>
              <a:rPr lang="nl-NL" sz="3600" dirty="0" err="1"/>
              <a:t>not</a:t>
            </a:r>
            <a:r>
              <a:rPr lang="nl-NL" sz="3600" dirty="0"/>
              <a:t> </a:t>
            </a:r>
            <a:r>
              <a:rPr lang="nl-NL" sz="3600" dirty="0" err="1"/>
              <a:t>causation</a:t>
            </a:r>
            <a:endParaRPr lang="nl-NL" sz="360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17:53</a:t>
            </a:fld>
            <a:endParaRPr lang="nl-NL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25</a:t>
            </a:fld>
            <a:endParaRPr lang="nl-NL" dirty="0"/>
          </a:p>
        </p:txBody>
      </p:sp>
      <p:pic>
        <p:nvPicPr>
          <p:cNvPr id="134146" name="Picture 2" descr="Image result for ecological fallacy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492896"/>
            <a:ext cx="6477000" cy="2962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File:Suicid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60648" y="2187291"/>
            <a:ext cx="8352928" cy="4770101"/>
          </a:xfrm>
          <a:prstGeom prst="rect">
            <a:avLst/>
          </a:prstGeom>
          <a:noFill/>
        </p:spPr>
      </p:pic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1" y="1700808"/>
            <a:ext cx="1835696" cy="261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908720"/>
            <a:ext cx="8100000" cy="533400"/>
          </a:xfrm>
        </p:spPr>
        <p:txBody>
          <a:bodyPr/>
          <a:lstStyle/>
          <a:p>
            <a:r>
              <a:rPr lang="nl-NL" sz="3600" dirty="0" err="1"/>
              <a:t>Suicide</a:t>
            </a:r>
            <a:r>
              <a:rPr lang="nl-NL" sz="3600" dirty="0"/>
              <a:t> </a:t>
            </a:r>
            <a:r>
              <a:rPr lang="nl-NL" sz="3600" dirty="0" err="1"/>
              <a:t>rate</a:t>
            </a:r>
            <a:r>
              <a:rPr lang="nl-NL" sz="3600" dirty="0"/>
              <a:t>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proportion</a:t>
            </a:r>
            <a:r>
              <a:rPr lang="nl-NL" sz="3600" dirty="0"/>
              <a:t> Protestant  (</a:t>
            </a:r>
            <a:r>
              <a:rPr lang="nl-NL" sz="3600" dirty="0" err="1"/>
              <a:t>Durkheim</a:t>
            </a:r>
            <a:r>
              <a:rPr lang="nl-NL" sz="3600" dirty="0"/>
              <a:t>, 1897)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17:53</a:t>
            </a:fld>
            <a:endParaRPr lang="nl-NL"/>
          </a:p>
        </p:txBody>
      </p:sp>
      <p:sp>
        <p:nvSpPr>
          <p:cNvPr id="11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26</a:t>
            </a:fld>
            <a:endParaRPr lang="nl-NL" dirty="0"/>
          </a:p>
        </p:txBody>
      </p:sp>
      <p:sp useBgFill="1">
        <p:nvSpPr>
          <p:cNvPr id="7" name="Rectangle 6"/>
          <p:cNvSpPr/>
          <p:nvPr/>
        </p:nvSpPr>
        <p:spPr>
          <a:xfrm>
            <a:off x="-1404664" y="5805264"/>
            <a:ext cx="8568952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17"/>
          <p:cNvSpPr/>
          <p:nvPr/>
        </p:nvSpPr>
        <p:spPr>
          <a:xfrm>
            <a:off x="522000" y="6264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Date Placeholder 4"/>
          <p:cNvSpPr txBox="1">
            <a:spLocks/>
          </p:cNvSpPr>
          <p:nvPr/>
        </p:nvSpPr>
        <p:spPr>
          <a:xfrm>
            <a:off x="1646400" y="6566809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6EAE7-42BA-44B1-984D-E091D180FF10}" type="datetime10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17:53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lide Number Placeholder 16"/>
          <p:cNvSpPr txBox="1">
            <a:spLocks/>
          </p:cNvSpPr>
          <p:nvPr/>
        </p:nvSpPr>
        <p:spPr>
          <a:xfrm>
            <a:off x="674400" y="65668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 </a:t>
            </a:r>
            <a:fld id="{7FC9B413-936F-403B-BC98-20250EBFF374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 err="1"/>
              <a:t>Ecological</a:t>
            </a:r>
            <a:r>
              <a:rPr lang="nl-NL" sz="3600" dirty="0"/>
              <a:t> </a:t>
            </a:r>
            <a:r>
              <a:rPr lang="nl-NL" sz="3600" dirty="0" err="1"/>
              <a:t>fallacy</a:t>
            </a:r>
            <a:r>
              <a:rPr lang="nl-NL" sz="3600" dirty="0"/>
              <a:t>	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17:53</a:t>
            </a:fld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4"/>
          </p:nvPr>
        </p:nvSpPr>
        <p:spPr>
          <a:xfrm>
            <a:off x="522288" y="2255728"/>
            <a:ext cx="4039200" cy="4125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nl-NL" sz="2200" dirty="0" err="1"/>
              <a:t>Studying</a:t>
            </a:r>
            <a:r>
              <a:rPr lang="nl-NL" sz="2200" dirty="0"/>
              <a:t> a </a:t>
            </a:r>
            <a:r>
              <a:rPr lang="nl-NL" sz="2200" dirty="0" err="1"/>
              <a:t>phenomenon</a:t>
            </a:r>
            <a:r>
              <a:rPr lang="nl-NL" sz="2200" dirty="0"/>
              <a:t> </a:t>
            </a:r>
            <a:br>
              <a:rPr lang="nl-NL" sz="2200" dirty="0"/>
            </a:br>
            <a:r>
              <a:rPr lang="nl-NL" sz="2200" dirty="0" err="1"/>
              <a:t>with</a:t>
            </a:r>
            <a:r>
              <a:rPr lang="nl-NL" sz="2200" dirty="0"/>
              <a:t> a </a:t>
            </a:r>
            <a:r>
              <a:rPr lang="nl-NL" sz="2200" b="1" dirty="0" err="1"/>
              <a:t>group</a:t>
            </a:r>
            <a:r>
              <a:rPr lang="nl-NL" sz="2200" dirty="0"/>
              <a:t> (e.g. “</a:t>
            </a:r>
            <a:r>
              <a:rPr lang="nl-NL" sz="2200" dirty="0" err="1"/>
              <a:t>study</a:t>
            </a:r>
            <a:r>
              <a:rPr lang="nl-NL" sz="2200" dirty="0"/>
              <a:t>”)</a:t>
            </a:r>
            <a:br>
              <a:rPr lang="nl-NL" sz="2200" dirty="0"/>
            </a:br>
            <a:r>
              <a:rPr lang="nl-NL" sz="2200" dirty="0"/>
              <a:t> as unit of </a:t>
            </a:r>
            <a:r>
              <a:rPr lang="nl-NL" sz="2200" dirty="0" err="1"/>
              <a:t>analysis</a:t>
            </a:r>
            <a:r>
              <a:rPr lang="nl-NL" sz="2200" dirty="0"/>
              <a:t> </a:t>
            </a:r>
          </a:p>
          <a:p>
            <a:pPr>
              <a:lnSpc>
                <a:spcPct val="110000"/>
              </a:lnSpc>
            </a:pPr>
            <a:endParaRPr lang="nl-NL" sz="2200" dirty="0"/>
          </a:p>
          <a:p>
            <a:pPr>
              <a:lnSpc>
                <a:spcPct val="110000"/>
              </a:lnSpc>
            </a:pPr>
            <a:r>
              <a:rPr lang="nl-NL" sz="2200" dirty="0" err="1"/>
              <a:t>But</a:t>
            </a:r>
            <a:r>
              <a:rPr lang="nl-NL" sz="2200" dirty="0"/>
              <a:t>  </a:t>
            </a:r>
            <a:r>
              <a:rPr lang="nl-NL" sz="2200" dirty="0" err="1"/>
              <a:t>making</a:t>
            </a:r>
            <a:r>
              <a:rPr lang="nl-NL" sz="2200" dirty="0"/>
              <a:t> </a:t>
            </a:r>
            <a:r>
              <a:rPr lang="nl-NL" sz="2200" dirty="0" err="1"/>
              <a:t>inferences</a:t>
            </a:r>
            <a:r>
              <a:rPr lang="nl-NL" sz="2200" dirty="0"/>
              <a:t> </a:t>
            </a:r>
            <a:br>
              <a:rPr lang="nl-NL" sz="2200" dirty="0"/>
            </a:br>
            <a:r>
              <a:rPr lang="nl-NL" sz="2200" dirty="0" err="1"/>
              <a:t>on</a:t>
            </a:r>
            <a:r>
              <a:rPr lang="nl-NL" sz="2200" dirty="0"/>
              <a:t> the </a:t>
            </a:r>
            <a:r>
              <a:rPr lang="nl-NL" sz="2200" b="1" dirty="0" err="1"/>
              <a:t>individual</a:t>
            </a:r>
            <a:r>
              <a:rPr lang="nl-NL" sz="2200" dirty="0"/>
              <a:t> </a:t>
            </a:r>
            <a:r>
              <a:rPr lang="nl-NL" sz="2200" dirty="0" err="1"/>
              <a:t>persons</a:t>
            </a:r>
            <a:endParaRPr lang="nl-NL" sz="2200" dirty="0"/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27</a:t>
            </a:fld>
            <a:endParaRPr lang="nl-NL" dirty="0"/>
          </a:p>
        </p:txBody>
      </p:sp>
      <p:pic>
        <p:nvPicPr>
          <p:cNvPr id="11" name="Picture 2" descr="Image result for ecological fallac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7" y="1013964"/>
            <a:ext cx="4526902" cy="5223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 err="1"/>
              <a:t>Food</a:t>
            </a:r>
            <a:r>
              <a:rPr lang="nl-NL" sz="3600" dirty="0"/>
              <a:t> </a:t>
            </a:r>
            <a:r>
              <a:rPr lang="nl-NL" sz="3600" dirty="0" err="1"/>
              <a:t>consumption</a:t>
            </a:r>
            <a:r>
              <a:rPr lang="nl-NL" sz="3600" dirty="0"/>
              <a:t> vs. </a:t>
            </a:r>
            <a:r>
              <a:rPr lang="nl-NL" sz="3600" dirty="0" err="1"/>
              <a:t>cancer</a:t>
            </a:r>
            <a:r>
              <a:rPr lang="nl-NL" sz="3600" dirty="0"/>
              <a:t> risk?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17:53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2288" y="1751672"/>
            <a:ext cx="7866136" cy="412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Plot 1:</a:t>
            </a:r>
            <a:br>
              <a:rPr lang="en-US" sz="2200" dirty="0"/>
            </a:br>
            <a:r>
              <a:rPr lang="en-US" sz="2200" dirty="0"/>
              <a:t>overall cancer risk per country,</a:t>
            </a:r>
            <a:br>
              <a:rPr lang="en-US" sz="2200" dirty="0"/>
            </a:br>
            <a:r>
              <a:rPr lang="en-US" sz="2200" dirty="0"/>
              <a:t>against per capita daily caloric </a:t>
            </a:r>
            <a:br>
              <a:rPr lang="en-US" sz="2200" dirty="0"/>
            </a:br>
            <a:r>
              <a:rPr lang="en-US" sz="2200" dirty="0"/>
              <a:t>intake (x-axis)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Plot 2: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It could be that within</a:t>
            </a:r>
            <a:br>
              <a:rPr lang="en-US" sz="2200" dirty="0"/>
            </a:br>
            <a:r>
              <a:rPr lang="en-US" sz="2200" dirty="0"/>
              <a:t> countries those who eat more </a:t>
            </a:r>
            <a:br>
              <a:rPr lang="en-US" sz="2200" dirty="0"/>
            </a:br>
            <a:r>
              <a:rPr lang="en-US" sz="2200" dirty="0"/>
              <a:t>are less likely to develop cancer. </a:t>
            </a:r>
            <a:br>
              <a:rPr lang="en-US" sz="2200" dirty="0"/>
            </a:b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On the country level, per capita food intake may just be an indicator of overall wealth and industrialization.</a:t>
            </a:r>
            <a:endParaRPr lang="nl-NL" sz="2200" dirty="0"/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28</a:t>
            </a:fld>
            <a:endParaRPr lang="nl-NL" dirty="0"/>
          </a:p>
        </p:txBody>
      </p:sp>
      <p:pic>
        <p:nvPicPr>
          <p:cNvPr id="137220" name="Picture 4" descr="http://www.jerrydallal.com/lhsp/pix/ecorr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520458"/>
            <a:ext cx="4499992" cy="284765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24128" y="4139788"/>
            <a:ext cx="2751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 err="1"/>
              <a:t>Daily</a:t>
            </a:r>
            <a:r>
              <a:rPr lang="nl-NL" sz="2200" dirty="0"/>
              <a:t> </a:t>
            </a:r>
            <a:r>
              <a:rPr lang="nl-NL" sz="2200" dirty="0" err="1"/>
              <a:t>caloric</a:t>
            </a:r>
            <a:r>
              <a:rPr lang="nl-NL" sz="2200" dirty="0"/>
              <a:t> intake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5148064" y="1628800"/>
            <a:ext cx="158417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200" dirty="0" err="1"/>
              <a:t>Countries</a:t>
            </a:r>
            <a:endParaRPr lang="nl-NL" sz="2200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7236296" y="1628800"/>
            <a:ext cx="158417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200" dirty="0" err="1"/>
              <a:t>Individuals</a:t>
            </a:r>
            <a:endParaRPr lang="nl-NL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E594-C1BF-42AC-9F48-235B51E5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Types of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CEA5-313E-41C3-89BD-514F59D80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908720"/>
            <a:ext cx="8100000" cy="5184575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Fixed (or common) effect meta-analysis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The underline treatment effect </a:t>
            </a:r>
            <a:r>
              <a:rPr lang="en-US" dirty="0"/>
              <a:t>is common for every study;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No heterogeneity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0" indent="0">
              <a:buNone/>
            </a:pPr>
            <a:r>
              <a:rPr lang="en-GB" dirty="0"/>
              <a:t>Can be use also as a summary of our data, without generalising </a:t>
            </a:r>
          </a:p>
          <a:p>
            <a:endParaRPr lang="en-GB" dirty="0"/>
          </a:p>
          <a:p>
            <a:r>
              <a:rPr lang="en-GB" dirty="0"/>
              <a:t>Random effects 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True effect estimate for each study varies;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Heterogeneity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Produces larger Cis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dirty="0"/>
              <a:t>			</a:t>
            </a:r>
            <a:endParaRPr lang="en-GB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29EE1E98-3BE8-40B1-BBDF-2AF124EB7C2F}"/>
              </a:ext>
            </a:extLst>
          </p:cNvPr>
          <p:cNvSpPr/>
          <p:nvPr/>
        </p:nvSpPr>
        <p:spPr>
          <a:xfrm>
            <a:off x="3707904" y="4005064"/>
            <a:ext cx="978408" cy="48463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Why?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58B52A-37D4-45F0-B144-4159EF3256A1}"/>
              </a:ext>
            </a:extLst>
          </p:cNvPr>
          <p:cNvSpPr/>
          <p:nvPr/>
        </p:nvSpPr>
        <p:spPr>
          <a:xfrm>
            <a:off x="522000" y="4902732"/>
            <a:ext cx="8100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Because it takes into account that our data come from a variety of treatment effects and not from one common effect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21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r>
              <a:rPr lang="en-GB" sz="3600" dirty="0"/>
              <a:t>Two approaches: fixed / random effects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3325" t="39586" r="21747" b="22025"/>
          <a:stretch>
            <a:fillRect/>
          </a:stretch>
        </p:blipFill>
        <p:spPr bwMode="auto">
          <a:xfrm>
            <a:off x="467543" y="980728"/>
            <a:ext cx="8379245" cy="50451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472426" y="6361583"/>
            <a:ext cx="42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A79A48-AE0C-459F-9B03-78A8B056779F}" type="slidenum">
              <a:rPr lang="nl-NL" sz="1400" smtClean="0"/>
              <a:pPr/>
              <a:t>4</a:t>
            </a:fld>
            <a:endParaRPr lang="nl-NL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1" name="Text Box 3"/>
          <p:cNvSpPr txBox="1">
            <a:spLocks noChangeArrowheads="1"/>
          </p:cNvSpPr>
          <p:nvPr/>
        </p:nvSpPr>
        <p:spPr bwMode="auto">
          <a:xfrm>
            <a:off x="431035" y="4778128"/>
            <a:ext cx="3140325" cy="13871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sz="2800" b="0" dirty="0"/>
              <a:t>Analysis of</a:t>
            </a:r>
            <a:br>
              <a:rPr lang="en-US" sz="2800" b="0" dirty="0"/>
            </a:br>
            <a:r>
              <a:rPr lang="en-US" sz="2800" b="0" dirty="0"/>
              <a:t>one </a:t>
            </a:r>
            <a:r>
              <a:rPr lang="en-US" sz="2800" dirty="0"/>
              <a:t>overall</a:t>
            </a:r>
            <a:r>
              <a:rPr lang="en-US" sz="2800" b="0" dirty="0"/>
              <a:t> average:</a:t>
            </a:r>
            <a:br>
              <a:rPr lang="en-US" sz="2800" b="0" dirty="0"/>
            </a:br>
            <a:r>
              <a:rPr lang="en-US" sz="2800" b="1" dirty="0">
                <a:solidFill>
                  <a:srgbClr val="FF0000"/>
                </a:solidFill>
              </a:rPr>
              <a:t>fixed-effect analysis</a:t>
            </a:r>
            <a:endParaRPr lang="nl-NL" sz="2800" b="1" dirty="0">
              <a:solidFill>
                <a:srgbClr val="FF0000"/>
              </a:solidFill>
            </a:endParaRPr>
          </a:p>
        </p:txBody>
      </p:sp>
      <p:sp>
        <p:nvSpPr>
          <p:cNvPr id="1036292" name="Text Box 4"/>
          <p:cNvSpPr txBox="1">
            <a:spLocks noChangeArrowheads="1"/>
          </p:cNvSpPr>
          <p:nvPr/>
        </p:nvSpPr>
        <p:spPr bwMode="auto">
          <a:xfrm>
            <a:off x="4652515" y="4347241"/>
            <a:ext cx="4672013" cy="1818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sz="2800" b="0" dirty="0"/>
              <a:t>Analysis assuming a</a:t>
            </a:r>
          </a:p>
          <a:p>
            <a:pPr algn="ctr">
              <a:defRPr/>
            </a:pPr>
            <a:r>
              <a:rPr lang="en-US" sz="2800" b="0" dirty="0"/>
              <a:t> </a:t>
            </a:r>
            <a:r>
              <a:rPr lang="en-US" sz="2800" dirty="0"/>
              <a:t>range</a:t>
            </a:r>
            <a:r>
              <a:rPr lang="en-US" sz="2800" b="0" dirty="0"/>
              <a:t> of effects</a:t>
            </a:r>
          </a:p>
          <a:p>
            <a:pPr algn="ctr">
              <a:defRPr/>
            </a:pPr>
            <a:r>
              <a:rPr lang="en-US" sz="2800" b="0" dirty="0"/>
              <a:t>(heterogeneity):</a:t>
            </a:r>
            <a:br>
              <a:rPr lang="en-US" sz="2800" b="0" dirty="0"/>
            </a:br>
            <a:r>
              <a:rPr lang="en-US" sz="2800" b="1" dirty="0">
                <a:solidFill>
                  <a:srgbClr val="FF0000"/>
                </a:solidFill>
              </a:rPr>
              <a:t>random-effects analysis</a:t>
            </a:r>
            <a:endParaRPr lang="nl-NL" sz="2800" b="1" dirty="0">
              <a:solidFill>
                <a:srgbClr val="FF0000"/>
              </a:solidFill>
            </a:endParaRPr>
          </a:p>
        </p:txBody>
      </p:sp>
      <p:sp>
        <p:nvSpPr>
          <p:cNvPr id="1036371" name="Line 83"/>
          <p:cNvSpPr>
            <a:spLocks noChangeShapeType="1"/>
          </p:cNvSpPr>
          <p:nvPr/>
        </p:nvSpPr>
        <p:spPr bwMode="auto">
          <a:xfrm flipV="1">
            <a:off x="1447800" y="3857464"/>
            <a:ext cx="600075" cy="0"/>
          </a:xfrm>
          <a:prstGeom prst="lin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nl-N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78" name="Rectangle 90"/>
          <p:cNvSpPr>
            <a:spLocks noChangeArrowheads="1"/>
          </p:cNvSpPr>
          <p:nvPr/>
        </p:nvSpPr>
        <p:spPr bwMode="auto">
          <a:xfrm>
            <a:off x="1581150" y="3673314"/>
            <a:ext cx="333375" cy="333375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nl-N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293" name="Line 5"/>
          <p:cNvSpPr>
            <a:spLocks noChangeShapeType="1"/>
          </p:cNvSpPr>
          <p:nvPr/>
        </p:nvSpPr>
        <p:spPr bwMode="auto">
          <a:xfrm>
            <a:off x="1751013" y="1323814"/>
            <a:ext cx="0" cy="2265363"/>
          </a:xfrm>
          <a:prstGeom prst="lin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nl-N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 flipV="1">
            <a:off x="7668344" y="1523839"/>
            <a:ext cx="733425" cy="66675"/>
            <a:chOff x="1584" y="1200"/>
            <a:chExt cx="1536" cy="96"/>
          </a:xfrm>
        </p:grpSpPr>
        <p:sp>
          <p:nvSpPr>
            <p:cNvPr id="1036388" name="Line 100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389" name="Rectangle 101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 flipV="1">
            <a:off x="7164288" y="1857214"/>
            <a:ext cx="733425" cy="66675"/>
            <a:chOff x="1584" y="1200"/>
            <a:chExt cx="1536" cy="96"/>
          </a:xfrm>
        </p:grpSpPr>
        <p:sp>
          <p:nvSpPr>
            <p:cNvPr id="1036391" name="Line 103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392" name="Rectangle 104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 flipV="1">
            <a:off x="7751763" y="2190589"/>
            <a:ext cx="733425" cy="65088"/>
            <a:chOff x="1584" y="1200"/>
            <a:chExt cx="1536" cy="96"/>
          </a:xfrm>
        </p:grpSpPr>
        <p:sp>
          <p:nvSpPr>
            <p:cNvPr id="1036394" name="Line 106"/>
            <p:cNvSpPr>
              <a:spLocks noChangeShapeType="1"/>
            </p:cNvSpPr>
            <p:nvPr/>
          </p:nvSpPr>
          <p:spPr bwMode="auto">
            <a:xfrm flipV="1">
              <a:off x="1584" y="1247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395" name="Rectangle 107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08"/>
          <p:cNvGrpSpPr>
            <a:grpSpLocks/>
          </p:cNvGrpSpPr>
          <p:nvPr/>
        </p:nvGrpSpPr>
        <p:grpSpPr bwMode="auto">
          <a:xfrm flipV="1">
            <a:off x="7418388" y="2589052"/>
            <a:ext cx="733425" cy="66675"/>
            <a:chOff x="1584" y="1200"/>
            <a:chExt cx="1536" cy="96"/>
          </a:xfrm>
        </p:grpSpPr>
        <p:sp>
          <p:nvSpPr>
            <p:cNvPr id="1036397" name="Line 109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398" name="Rectangle 110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11"/>
          <p:cNvGrpSpPr>
            <a:grpSpLocks/>
          </p:cNvGrpSpPr>
          <p:nvPr/>
        </p:nvGrpSpPr>
        <p:grpSpPr bwMode="auto">
          <a:xfrm flipV="1">
            <a:off x="8087047" y="2855752"/>
            <a:ext cx="733425" cy="66675"/>
            <a:chOff x="1584" y="1200"/>
            <a:chExt cx="1536" cy="96"/>
          </a:xfrm>
        </p:grpSpPr>
        <p:sp>
          <p:nvSpPr>
            <p:cNvPr id="1036400" name="Line 112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401" name="Rectangle 113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114"/>
          <p:cNvGrpSpPr>
            <a:grpSpLocks/>
          </p:cNvGrpSpPr>
          <p:nvPr/>
        </p:nvGrpSpPr>
        <p:grpSpPr bwMode="auto">
          <a:xfrm flipV="1">
            <a:off x="7285038" y="3189127"/>
            <a:ext cx="733425" cy="66675"/>
            <a:chOff x="1584" y="1200"/>
            <a:chExt cx="1536" cy="96"/>
          </a:xfrm>
        </p:grpSpPr>
        <p:sp>
          <p:nvSpPr>
            <p:cNvPr id="1036403" name="Line 115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404" name="Rectangle 116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117"/>
          <p:cNvGrpSpPr>
            <a:grpSpLocks/>
          </p:cNvGrpSpPr>
          <p:nvPr/>
        </p:nvGrpSpPr>
        <p:grpSpPr bwMode="auto">
          <a:xfrm flipV="1">
            <a:off x="6214839" y="1523839"/>
            <a:ext cx="733425" cy="66675"/>
            <a:chOff x="1584" y="1200"/>
            <a:chExt cx="1536" cy="96"/>
          </a:xfrm>
        </p:grpSpPr>
        <p:sp>
          <p:nvSpPr>
            <p:cNvPr id="1036406" name="Line 118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407" name="Rectangle 119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120"/>
          <p:cNvGrpSpPr>
            <a:grpSpLocks/>
          </p:cNvGrpSpPr>
          <p:nvPr/>
        </p:nvGrpSpPr>
        <p:grpSpPr bwMode="auto">
          <a:xfrm flipV="1">
            <a:off x="5553075" y="1857214"/>
            <a:ext cx="733425" cy="66675"/>
            <a:chOff x="1584" y="1200"/>
            <a:chExt cx="1536" cy="96"/>
          </a:xfrm>
        </p:grpSpPr>
        <p:sp>
          <p:nvSpPr>
            <p:cNvPr id="1036409" name="Line 121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410" name="Rectangle 122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123"/>
          <p:cNvGrpSpPr>
            <a:grpSpLocks/>
          </p:cNvGrpSpPr>
          <p:nvPr/>
        </p:nvGrpSpPr>
        <p:grpSpPr bwMode="auto">
          <a:xfrm flipV="1">
            <a:off x="5286375" y="2190589"/>
            <a:ext cx="733425" cy="65088"/>
            <a:chOff x="1584" y="1200"/>
            <a:chExt cx="1536" cy="96"/>
          </a:xfrm>
        </p:grpSpPr>
        <p:sp>
          <p:nvSpPr>
            <p:cNvPr id="1036412" name="Line 124"/>
            <p:cNvSpPr>
              <a:spLocks noChangeShapeType="1"/>
            </p:cNvSpPr>
            <p:nvPr/>
          </p:nvSpPr>
          <p:spPr bwMode="auto">
            <a:xfrm flipV="1">
              <a:off x="1584" y="1247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413" name="Rectangle 125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 flipV="1">
            <a:off x="6143017" y="2522377"/>
            <a:ext cx="733425" cy="66675"/>
            <a:chOff x="1886" y="1200"/>
            <a:chExt cx="1536" cy="96"/>
          </a:xfrm>
        </p:grpSpPr>
        <p:sp>
          <p:nvSpPr>
            <p:cNvPr id="1036415" name="Line 127"/>
            <p:cNvSpPr>
              <a:spLocks noChangeShapeType="1"/>
            </p:cNvSpPr>
            <p:nvPr/>
          </p:nvSpPr>
          <p:spPr bwMode="auto">
            <a:xfrm flipV="1">
              <a:off x="1886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416" name="Rectangle 128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29"/>
          <p:cNvGrpSpPr>
            <a:grpSpLocks/>
          </p:cNvGrpSpPr>
          <p:nvPr/>
        </p:nvGrpSpPr>
        <p:grpSpPr bwMode="auto">
          <a:xfrm flipV="1">
            <a:off x="5638775" y="2855752"/>
            <a:ext cx="733425" cy="66675"/>
            <a:chOff x="1584" y="1200"/>
            <a:chExt cx="1536" cy="96"/>
          </a:xfrm>
        </p:grpSpPr>
        <p:sp>
          <p:nvSpPr>
            <p:cNvPr id="1036418" name="Line 130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419" name="Rectangle 131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132"/>
          <p:cNvGrpSpPr>
            <a:grpSpLocks/>
          </p:cNvGrpSpPr>
          <p:nvPr/>
        </p:nvGrpSpPr>
        <p:grpSpPr bwMode="auto">
          <a:xfrm flipV="1">
            <a:off x="5292080" y="3189127"/>
            <a:ext cx="733425" cy="66675"/>
            <a:chOff x="1584" y="1200"/>
            <a:chExt cx="1536" cy="96"/>
          </a:xfrm>
        </p:grpSpPr>
        <p:sp>
          <p:nvSpPr>
            <p:cNvPr id="1036421" name="Line 133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422" name="Rectangle 134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36423" name="Line 135"/>
          <p:cNvSpPr>
            <a:spLocks noChangeShapeType="1"/>
          </p:cNvSpPr>
          <p:nvPr/>
        </p:nvSpPr>
        <p:spPr bwMode="auto">
          <a:xfrm>
            <a:off x="5419725" y="4149080"/>
            <a:ext cx="35988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nl-N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76" name="Line 88"/>
          <p:cNvSpPr>
            <a:spLocks noChangeShapeType="1"/>
          </p:cNvSpPr>
          <p:nvPr/>
        </p:nvSpPr>
        <p:spPr bwMode="auto">
          <a:xfrm flipV="1">
            <a:off x="5943600" y="3743536"/>
            <a:ext cx="1868760" cy="37728"/>
          </a:xfrm>
          <a:prstGeom prst="lin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endParaRPr lang="nl-N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77" name="Rectangle 89"/>
          <p:cNvSpPr>
            <a:spLocks noChangeArrowheads="1"/>
          </p:cNvSpPr>
          <p:nvPr/>
        </p:nvSpPr>
        <p:spPr bwMode="auto">
          <a:xfrm>
            <a:off x="6705600" y="3628864"/>
            <a:ext cx="381000" cy="3810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nl-N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86" name="Line 98"/>
          <p:cNvSpPr>
            <a:spLocks noChangeShapeType="1"/>
          </p:cNvSpPr>
          <p:nvPr/>
        </p:nvSpPr>
        <p:spPr bwMode="auto">
          <a:xfrm>
            <a:off x="6876256" y="1323814"/>
            <a:ext cx="0" cy="2265363"/>
          </a:xfrm>
          <a:prstGeom prst="lin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nl-N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99"/>
          <p:cNvGrpSpPr>
            <a:grpSpLocks/>
          </p:cNvGrpSpPr>
          <p:nvPr/>
        </p:nvGrpSpPr>
        <p:grpSpPr bwMode="auto">
          <a:xfrm flipV="1">
            <a:off x="2573684" y="1576846"/>
            <a:ext cx="733425" cy="66675"/>
            <a:chOff x="1584" y="1200"/>
            <a:chExt cx="1536" cy="96"/>
          </a:xfrm>
        </p:grpSpPr>
        <p:sp>
          <p:nvSpPr>
            <p:cNvPr id="97" name="Line 100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" name="Rectangle 101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02"/>
          <p:cNvGrpSpPr>
            <a:grpSpLocks/>
          </p:cNvGrpSpPr>
          <p:nvPr/>
        </p:nvGrpSpPr>
        <p:grpSpPr bwMode="auto">
          <a:xfrm flipV="1">
            <a:off x="2069628" y="1910221"/>
            <a:ext cx="733425" cy="66675"/>
            <a:chOff x="1584" y="1200"/>
            <a:chExt cx="1536" cy="96"/>
          </a:xfrm>
        </p:grpSpPr>
        <p:sp>
          <p:nvSpPr>
            <p:cNvPr id="100" name="Line 103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" name="Rectangle 104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105"/>
          <p:cNvGrpSpPr>
            <a:grpSpLocks/>
          </p:cNvGrpSpPr>
          <p:nvPr/>
        </p:nvGrpSpPr>
        <p:grpSpPr bwMode="auto">
          <a:xfrm flipV="1">
            <a:off x="2657103" y="2243596"/>
            <a:ext cx="733425" cy="65088"/>
            <a:chOff x="1584" y="1200"/>
            <a:chExt cx="1536" cy="96"/>
          </a:xfrm>
        </p:grpSpPr>
        <p:sp>
          <p:nvSpPr>
            <p:cNvPr id="103" name="Line 106"/>
            <p:cNvSpPr>
              <a:spLocks noChangeShapeType="1"/>
            </p:cNvSpPr>
            <p:nvPr/>
          </p:nvSpPr>
          <p:spPr bwMode="auto">
            <a:xfrm flipV="1">
              <a:off x="1584" y="1247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08"/>
          <p:cNvGrpSpPr>
            <a:grpSpLocks/>
          </p:cNvGrpSpPr>
          <p:nvPr/>
        </p:nvGrpSpPr>
        <p:grpSpPr bwMode="auto">
          <a:xfrm flipV="1">
            <a:off x="2323728" y="2642059"/>
            <a:ext cx="733425" cy="66675"/>
            <a:chOff x="1584" y="1200"/>
            <a:chExt cx="1536" cy="96"/>
          </a:xfrm>
        </p:grpSpPr>
        <p:sp>
          <p:nvSpPr>
            <p:cNvPr id="106" name="Line 109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11"/>
          <p:cNvGrpSpPr>
            <a:grpSpLocks/>
          </p:cNvGrpSpPr>
          <p:nvPr/>
        </p:nvGrpSpPr>
        <p:grpSpPr bwMode="auto">
          <a:xfrm flipV="1">
            <a:off x="2992387" y="2908759"/>
            <a:ext cx="733425" cy="66675"/>
            <a:chOff x="1584" y="1200"/>
            <a:chExt cx="1536" cy="96"/>
          </a:xfrm>
        </p:grpSpPr>
        <p:sp>
          <p:nvSpPr>
            <p:cNvPr id="109" name="Line 112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14"/>
          <p:cNvGrpSpPr>
            <a:grpSpLocks/>
          </p:cNvGrpSpPr>
          <p:nvPr/>
        </p:nvGrpSpPr>
        <p:grpSpPr bwMode="auto">
          <a:xfrm flipV="1">
            <a:off x="2190378" y="3242134"/>
            <a:ext cx="733425" cy="66675"/>
            <a:chOff x="1584" y="1200"/>
            <a:chExt cx="1536" cy="96"/>
          </a:xfrm>
        </p:grpSpPr>
        <p:sp>
          <p:nvSpPr>
            <p:cNvPr id="112" name="Line 115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" name="Rectangle 116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17"/>
          <p:cNvGrpSpPr>
            <a:grpSpLocks/>
          </p:cNvGrpSpPr>
          <p:nvPr/>
        </p:nvGrpSpPr>
        <p:grpSpPr bwMode="auto">
          <a:xfrm flipV="1">
            <a:off x="1120179" y="1576846"/>
            <a:ext cx="733425" cy="66675"/>
            <a:chOff x="1584" y="1200"/>
            <a:chExt cx="1536" cy="96"/>
          </a:xfrm>
        </p:grpSpPr>
        <p:sp>
          <p:nvSpPr>
            <p:cNvPr id="115" name="Line 118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" name="Rectangle 119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oup 120"/>
          <p:cNvGrpSpPr>
            <a:grpSpLocks/>
          </p:cNvGrpSpPr>
          <p:nvPr/>
        </p:nvGrpSpPr>
        <p:grpSpPr bwMode="auto">
          <a:xfrm flipV="1">
            <a:off x="458415" y="1910221"/>
            <a:ext cx="733425" cy="66675"/>
            <a:chOff x="1584" y="1200"/>
            <a:chExt cx="1536" cy="96"/>
          </a:xfrm>
        </p:grpSpPr>
        <p:sp>
          <p:nvSpPr>
            <p:cNvPr id="118" name="Line 121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22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123"/>
          <p:cNvGrpSpPr>
            <a:grpSpLocks/>
          </p:cNvGrpSpPr>
          <p:nvPr/>
        </p:nvGrpSpPr>
        <p:grpSpPr bwMode="auto">
          <a:xfrm flipV="1">
            <a:off x="191715" y="2243596"/>
            <a:ext cx="733425" cy="65088"/>
            <a:chOff x="1584" y="1200"/>
            <a:chExt cx="1536" cy="96"/>
          </a:xfrm>
        </p:grpSpPr>
        <p:sp>
          <p:nvSpPr>
            <p:cNvPr id="121" name="Line 124"/>
            <p:cNvSpPr>
              <a:spLocks noChangeShapeType="1"/>
            </p:cNvSpPr>
            <p:nvPr/>
          </p:nvSpPr>
          <p:spPr bwMode="auto">
            <a:xfrm flipV="1">
              <a:off x="1584" y="1247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Rectangle 125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126"/>
          <p:cNvGrpSpPr>
            <a:grpSpLocks/>
          </p:cNvGrpSpPr>
          <p:nvPr/>
        </p:nvGrpSpPr>
        <p:grpSpPr bwMode="auto">
          <a:xfrm flipV="1">
            <a:off x="1048357" y="2575384"/>
            <a:ext cx="733425" cy="66675"/>
            <a:chOff x="1886" y="1200"/>
            <a:chExt cx="1536" cy="96"/>
          </a:xfrm>
        </p:grpSpPr>
        <p:sp>
          <p:nvSpPr>
            <p:cNvPr id="124" name="Line 127"/>
            <p:cNvSpPr>
              <a:spLocks noChangeShapeType="1"/>
            </p:cNvSpPr>
            <p:nvPr/>
          </p:nvSpPr>
          <p:spPr bwMode="auto">
            <a:xfrm flipV="1">
              <a:off x="1886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" name="Rectangle 128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129"/>
          <p:cNvGrpSpPr>
            <a:grpSpLocks/>
          </p:cNvGrpSpPr>
          <p:nvPr/>
        </p:nvGrpSpPr>
        <p:grpSpPr bwMode="auto">
          <a:xfrm flipV="1">
            <a:off x="544115" y="2908759"/>
            <a:ext cx="733425" cy="66675"/>
            <a:chOff x="1584" y="1200"/>
            <a:chExt cx="1536" cy="96"/>
          </a:xfrm>
        </p:grpSpPr>
        <p:sp>
          <p:nvSpPr>
            <p:cNvPr id="127" name="Line 130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31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Group 132"/>
          <p:cNvGrpSpPr>
            <a:grpSpLocks/>
          </p:cNvGrpSpPr>
          <p:nvPr/>
        </p:nvGrpSpPr>
        <p:grpSpPr bwMode="auto">
          <a:xfrm flipV="1">
            <a:off x="197420" y="3242134"/>
            <a:ext cx="733425" cy="66675"/>
            <a:chOff x="1584" y="1200"/>
            <a:chExt cx="1536" cy="96"/>
          </a:xfrm>
        </p:grpSpPr>
        <p:sp>
          <p:nvSpPr>
            <p:cNvPr id="130" name="Line 133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" name="Rectangle 134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2" name="Line 135"/>
          <p:cNvSpPr>
            <a:spLocks noChangeShapeType="1"/>
          </p:cNvSpPr>
          <p:nvPr/>
        </p:nvSpPr>
        <p:spPr bwMode="auto">
          <a:xfrm>
            <a:off x="325065" y="4149080"/>
            <a:ext cx="35988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nl-N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1" grpId="0" autoUpdateAnimBg="0"/>
      <p:bldP spid="103629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1754-1F09-4492-942F-BBA50F64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67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679A-9D1B-4643-9860-24443AD80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650032"/>
            <a:ext cx="8100000" cy="5515271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US" b="1" dirty="0"/>
              <a:t>Heterogeneity:</a:t>
            </a:r>
            <a:r>
              <a:rPr lang="en-US" i="1" dirty="0"/>
              <a:t> </a:t>
            </a:r>
            <a:r>
              <a:rPr lang="en-GB" i="1" dirty="0"/>
              <a:t>Greek </a:t>
            </a:r>
            <a:r>
              <a:rPr lang="en-GB" dirty="0"/>
              <a:t>word comes from </a:t>
            </a:r>
            <a:r>
              <a:rPr lang="el-GR" dirty="0"/>
              <a:t>Ετερος + γένος.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 a set of things that are made of different structure and </a:t>
            </a:r>
            <a:r>
              <a:rPr lang="en-US" dirty="0"/>
              <a:t>therefore they produce different results</a:t>
            </a:r>
            <a:endParaRPr lang="en-US" b="1" dirty="0"/>
          </a:p>
          <a:p>
            <a:pPr>
              <a:defRPr/>
            </a:pPr>
            <a:r>
              <a:rPr lang="en-US" dirty="0"/>
              <a:t>Trials may vary due to either clinical or methodological reasons</a:t>
            </a:r>
            <a:endParaRPr lang="en-US" b="1" dirty="0"/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b="1" dirty="0"/>
              <a:t>Clinical heterogeneity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Variability in the participants</a:t>
            </a:r>
          </a:p>
          <a:p>
            <a:pPr lvl="1" algn="just">
              <a:defRPr/>
            </a:pPr>
            <a:r>
              <a:rPr lang="en-US" dirty="0"/>
              <a:t>For instance in age, blood pressure, life style…</a:t>
            </a:r>
          </a:p>
          <a:p>
            <a:pPr algn="just">
              <a:defRPr/>
            </a:pPr>
            <a:r>
              <a:rPr lang="en-US" dirty="0"/>
              <a:t>Variability in the interventions</a:t>
            </a:r>
          </a:p>
          <a:p>
            <a:pPr algn="just">
              <a:defRPr/>
            </a:pPr>
            <a:r>
              <a:rPr lang="en-US" dirty="0"/>
              <a:t>Variability in the outcomes studied</a:t>
            </a:r>
          </a:p>
          <a:p>
            <a:pPr algn="just">
              <a:defRPr/>
            </a:pPr>
            <a:r>
              <a:rPr lang="en-US" dirty="0"/>
              <a:t>Different countries (and health systems)</a:t>
            </a:r>
          </a:p>
          <a:p>
            <a:pPr marL="0" indent="0" algn="ctr">
              <a:buNone/>
              <a:defRPr/>
            </a:pPr>
            <a:endParaRPr lang="en-US" b="1" dirty="0"/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b="1" dirty="0"/>
              <a:t>Methodological heterogeneity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variability in study design (RCTs, Observational, blinded, matched….)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Adjustment for confounders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Treatment dosages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Timepoints of outcome measurement (6 months vs 1 year)</a:t>
            </a:r>
          </a:p>
          <a:p>
            <a:pPr algn="just" fontAlgn="auto">
              <a:spcAft>
                <a:spcPts val="0"/>
              </a:spcAft>
              <a:defRPr/>
            </a:pPr>
            <a:endParaRPr lang="en-US" dirty="0"/>
          </a:p>
          <a:p>
            <a:pPr algn="just" fontAlgn="auto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4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031B-351C-434C-8A73-D358309F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34261"/>
            <a:ext cx="8100000" cy="533400"/>
          </a:xfrm>
        </p:spPr>
        <p:txBody>
          <a:bodyPr/>
          <a:lstStyle/>
          <a:p>
            <a:pPr algn="ctr"/>
            <a:r>
              <a:rPr lang="en-US" dirty="0"/>
              <a:t>Statistical heterogeneity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5D7F-8648-4C27-A564-1B0F8B64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980729"/>
            <a:ext cx="8100000" cy="4959272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b="1" dirty="0"/>
              <a:t>Clinical heterogeneity + Methodological heterogeneity</a:t>
            </a:r>
          </a:p>
          <a:p>
            <a:pPr algn="just">
              <a:defRPr/>
            </a:pPr>
            <a:endParaRPr lang="en-US" b="1" dirty="0"/>
          </a:p>
          <a:p>
            <a:pPr algn="just" fontAlgn="auto">
              <a:spcAft>
                <a:spcPts val="0"/>
              </a:spcAft>
              <a:defRPr/>
            </a:pPr>
            <a:endParaRPr lang="en-US" dirty="0"/>
          </a:p>
          <a:p>
            <a:pPr algn="just" fontAlgn="auto">
              <a:spcAft>
                <a:spcPts val="0"/>
              </a:spcAft>
              <a:defRPr/>
            </a:pPr>
            <a:endParaRPr lang="en-US" b="1" dirty="0"/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b="1" dirty="0"/>
              <a:t>Statistical heterogeneity</a:t>
            </a:r>
          </a:p>
          <a:p>
            <a:pPr algn="just" fontAlgn="auto">
              <a:spcAft>
                <a:spcPts val="0"/>
              </a:spcAft>
              <a:defRPr/>
            </a:pPr>
            <a:endParaRPr lang="en-US" b="1" dirty="0"/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Variability in the intervention effects being evaluated in the different studies. It is a consequence of clinical or methodological diversity, or both, among the studies.</a:t>
            </a:r>
            <a:endParaRPr lang="en-GB" dirty="0"/>
          </a:p>
          <a:p>
            <a:r>
              <a:rPr lang="en-GB" dirty="0"/>
              <a:t>This is what we are estimating in our analyses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37CFBD4-08DD-42F1-B57E-E3A2F42F3C6F}"/>
              </a:ext>
            </a:extLst>
          </p:cNvPr>
          <p:cNvSpPr/>
          <p:nvPr/>
        </p:nvSpPr>
        <p:spPr>
          <a:xfrm>
            <a:off x="4329684" y="1412776"/>
            <a:ext cx="4846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67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A64C-BB65-488F-9A14-C07FC272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97" y="116631"/>
            <a:ext cx="8100000" cy="432049"/>
          </a:xfrm>
        </p:spPr>
        <p:txBody>
          <a:bodyPr/>
          <a:lstStyle/>
          <a:p>
            <a:pPr algn="ctr"/>
            <a:r>
              <a:rPr lang="en-GB" dirty="0"/>
              <a:t>Estimate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BA24-0E73-4B0A-A168-FEE53BF6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2196717"/>
          </a:xfrm>
        </p:spPr>
        <p:txBody>
          <a:bodyPr/>
          <a:lstStyle/>
          <a:p>
            <a:r>
              <a:rPr lang="en-GB" dirty="0"/>
              <a:t>There are several measurements to estimate Heterogeneity </a:t>
            </a:r>
          </a:p>
          <a:p>
            <a:r>
              <a:rPr lang="en-GB" dirty="0"/>
              <a:t>Most based on the variance of the estimates ( Cochran’s Q)</a:t>
            </a:r>
          </a:p>
          <a:p>
            <a:endParaRPr lang="en-GB" dirty="0"/>
          </a:p>
          <a:p>
            <a:r>
              <a:rPr lang="en-GB" dirty="0"/>
              <a:t>Cochran’s Q is the weighted mean square distance of all effect estimates from the pooled. (variance of the estimates)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F6439-8227-4E09-9C3E-518E6F86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7405"/>
            <a:ext cx="9144000" cy="40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2341-EC84-4096-98FA-1FC8B650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3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Estimate heterogeneity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8F9AF-438B-4D69-BDFC-2789EB169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000" y="650032"/>
                <a:ext cx="8100000" cy="5587280"/>
              </a:xfrm>
            </p:spPr>
            <p:txBody>
              <a:bodyPr/>
              <a:lstStyle/>
              <a:p>
                <a:r>
                  <a:rPr lang="en-GB" dirty="0"/>
                  <a:t>Q: is the total variability of the estimates.</a:t>
                </a:r>
              </a:p>
              <a:p>
                <a:pPr lvl="1"/>
                <a:r>
                  <a:rPr lang="en-GB" dirty="0"/>
                  <a:t>The expected variance due to randomness is equal to the degrees of freedom, meaning the number of studies -1 (df =  K-1)</a:t>
                </a:r>
              </a:p>
              <a:p>
                <a:pPr lvl="1"/>
                <a:r>
                  <a:rPr lang="en-GB" dirty="0"/>
                  <a:t>One measure of heterogeneity is the excessive variability: Q – df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I</a:t>
                </a:r>
                <a:r>
                  <a:rPr lang="en-GB" baseline="30000" dirty="0"/>
                  <a:t>2</a:t>
                </a:r>
                <a:r>
                  <a:rPr lang="en-GB" dirty="0"/>
                  <a:t> :  is the proportion of excessive variability to the total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I</a:t>
                </a:r>
                <a:r>
                  <a:rPr lang="el-GR" i="1" baseline="30000" dirty="0">
                    <a:latin typeface="Cambria Math" panose="02040503050406030204" pitchFamily="18" charset="0"/>
                  </a:rPr>
                  <a:t>2</a:t>
                </a:r>
                <a:r>
                  <a:rPr lang="el-GR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l-GR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dirty="0"/>
                          <m:t>Q</m:t>
                        </m:r>
                        <m:r>
                          <m:rPr>
                            <m:nor/>
                          </m:rPr>
                          <a:rPr lang="en-GB" dirty="0"/>
                          <m:t> – </m:t>
                        </m:r>
                        <m:r>
                          <m:rPr>
                            <m:nor/>
                          </m:rPr>
                          <a:rPr lang="en-GB" i="1" dirty="0" smtClean="0"/>
                          <m:t>d</m:t>
                        </m:r>
                        <m:r>
                          <m:rPr>
                            <m:nor/>
                          </m:rPr>
                          <a:rPr lang="en-GB" b="0" i="1" dirty="0" smtClean="0"/>
                          <m:t>f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τ</a:t>
                </a:r>
                <a:r>
                  <a:rPr lang="en-US" baseline="30000" dirty="0"/>
                  <a:t>2</a:t>
                </a:r>
                <a:r>
                  <a:rPr lang="en-US" dirty="0"/>
                  <a:t>:  is the variation among the effects observed in different studies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𝑒𝑟𝑆𝑖𝑚𝑜𝑛𝑖𝑎𝑛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𝐿𝑎𝑖𝑟𝑑</m:t>
                        </m:r>
                      </m:sub>
                    </m:sSub>
                  </m:oMath>
                </a14:m>
                <a:r>
                  <a:rPr lang="en-US" sz="1800" dirty="0"/>
                  <a:t>=</a:t>
                </a:r>
                <a:r>
                  <a:rPr lang="el-GR" sz="1800" dirty="0"/>
                  <a:t> </a:t>
                </a:r>
                <a:r>
                  <a:rPr lang="en-GB" sz="1800" dirty="0"/>
                  <a:t>max</a:t>
                </a:r>
                <a:r>
                  <a:rPr lang="en-GB" sz="4400" dirty="0"/>
                  <a:t>{</a:t>
                </a:r>
                <a:r>
                  <a:rPr lang="en-GB" sz="1600" dirty="0"/>
                  <a:t>0 ,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GB" sz="4400" dirty="0"/>
                  <a:t>}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l-GR" dirty="0"/>
                  <a:t>τ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 </a:t>
                </a:r>
                <a:r>
                  <a:rPr lang="en-US" dirty="0"/>
                  <a:t> </a:t>
                </a:r>
                <a:r>
                  <a:rPr lang="el-GR" dirty="0"/>
                  <a:t> </a:t>
                </a:r>
                <a:r>
                  <a:rPr lang="en-GB" dirty="0"/>
                  <a:t>has several methods to be estimated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i="1" dirty="0">
                    <a:latin typeface="Cambria Math" panose="02040503050406030204" pitchFamily="18" charset="0"/>
                  </a:rPr>
                  <a:t>H</a:t>
                </a:r>
                <a:r>
                  <a:rPr lang="el-GR" i="1" baseline="30000" dirty="0">
                    <a:latin typeface="Cambria Math" panose="02040503050406030204" pitchFamily="18" charset="0"/>
                  </a:rPr>
                  <a:t>2</a:t>
                </a:r>
                <a:r>
                  <a:rPr lang="en-GB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𝑑𝑓</m:t>
                        </m:r>
                      </m:den>
                    </m:f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/>
                  <a:t>, </a:t>
                </a:r>
                <a:r>
                  <a:rPr lang="en-US" dirty="0"/>
                  <a:t>is the ratio of Q with the degrees of freedom.</a:t>
                </a:r>
                <a:endParaRPr lang="en-GB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8F9AF-438B-4D69-BDFC-2789EB169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000" y="650032"/>
                <a:ext cx="8100000" cy="5587280"/>
              </a:xfrm>
              <a:blipFill>
                <a:blip r:embed="rId2"/>
                <a:stretch>
                  <a:fillRect l="-1807" t="-1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437542"/>
      </p:ext>
    </p:extLst>
  </p:cSld>
  <p:clrMapOvr>
    <a:masterClrMapping/>
  </p:clrMapOvr>
</p:sld>
</file>

<file path=ppt/theme/theme1.xml><?xml version="1.0" encoding="utf-8"?>
<a:theme xmlns:a="http://schemas.openxmlformats.org/drawingml/2006/main" name="Radboudumc">
  <a:themeElements>
    <a:clrScheme name="Radboudumc">
      <a:dk1>
        <a:srgbClr val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1378</Words>
  <Application>Microsoft Office PowerPoint</Application>
  <PresentationFormat>On-screen Show (4:3)</PresentationFormat>
  <Paragraphs>265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Radboudumc</vt:lpstr>
      <vt:lpstr>Heterogeneity, Subgroup analysis and meta-regression </vt:lpstr>
      <vt:lpstr>What have we learned so far?</vt:lpstr>
      <vt:lpstr>Types of meta-analysis</vt:lpstr>
      <vt:lpstr>Two approaches: fixed / random effects</vt:lpstr>
      <vt:lpstr>PowerPoint Presentation</vt:lpstr>
      <vt:lpstr>Heterogeneity</vt:lpstr>
      <vt:lpstr>Statistical heterogeneity</vt:lpstr>
      <vt:lpstr>Estimate Heterogeneity</vt:lpstr>
      <vt:lpstr>Estimate heterogeneity </vt:lpstr>
      <vt:lpstr>Explore heterogeneity</vt:lpstr>
      <vt:lpstr>Subgroup analysis</vt:lpstr>
      <vt:lpstr>Subgroup analysis example</vt:lpstr>
      <vt:lpstr>Example</vt:lpstr>
      <vt:lpstr>PowerPoint Presentation</vt:lpstr>
      <vt:lpstr>Linear regression</vt:lpstr>
      <vt:lpstr>Meta-regression</vt:lpstr>
      <vt:lpstr>Tuberculosis 2012</vt:lpstr>
      <vt:lpstr>Example </vt:lpstr>
      <vt:lpstr>Bubble plot BCG effect on tuberculosis prevalence</vt:lpstr>
      <vt:lpstr>BCG effect, studies sorted by latitude</vt:lpstr>
      <vt:lpstr>BCG effect by latitude</vt:lpstr>
      <vt:lpstr>BCG effect by latitude</vt:lpstr>
      <vt:lpstr>BCG effect on tuberculosis in Parma</vt:lpstr>
      <vt:lpstr>BCG effect at equator???</vt:lpstr>
      <vt:lpstr> Correlation is not causation</vt:lpstr>
      <vt:lpstr>Suicide rate by proportion Protestant  (Durkheim, 1897)</vt:lpstr>
      <vt:lpstr>Ecological fallacy </vt:lpstr>
      <vt:lpstr>Food consumption vs. cancer risk?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2016-12-01T11:47:37Z</dcterms:created>
  <dcterms:modified xsi:type="dcterms:W3CDTF">2019-02-14T17:28:29Z</dcterms:modified>
</cp:coreProperties>
</file>