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2" r:id="rId6"/>
    <p:sldId id="273" r:id="rId7"/>
    <p:sldId id="261" r:id="rId8"/>
    <p:sldId id="263" r:id="rId9"/>
    <p:sldId id="265" r:id="rId10"/>
    <p:sldId id="266" r:id="rId11"/>
    <p:sldId id="267" r:id="rId12"/>
    <p:sldId id="268" r:id="rId13"/>
    <p:sldId id="269" r:id="rId14"/>
    <p:sldId id="270" r:id="rId15"/>
    <p:sldId id="276" r:id="rId16"/>
    <p:sldId id="275" r:id="rId17"/>
    <p:sldId id="274" r:id="rId18"/>
    <p:sldId id="278" r:id="rId19"/>
    <p:sldId id="279" r:id="rId20"/>
    <p:sldId id="280" r:id="rId21"/>
    <p:sldId id="281" r:id="rId22"/>
    <p:sldId id="282" r:id="rId23"/>
    <p:sldId id="283" r:id="rId24"/>
    <p:sldId id="284" r:id="rId25"/>
    <p:sldId id="271" r:id="rId26"/>
    <p:sldId id="277" r:id="rId27"/>
    <p:sldId id="27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66" d="100"/>
          <a:sy n="66" d="100"/>
        </p:scale>
        <p:origin x="-1470" y="-3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B41A4F4-FE8B-487C-B12E-DA361368F616}" type="datetimeFigureOut">
              <a:rPr lang="en-US" smtClean="0"/>
              <a:pPr/>
              <a:t>9/23/2020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DB924AE-9BDE-45B0-93ED-70095BC6B80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B41A4F4-FE8B-487C-B12E-DA361368F616}" type="datetimeFigureOut">
              <a:rPr lang="en-US" smtClean="0"/>
              <a:pPr/>
              <a:t>9/23/2020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DB924AE-9BDE-45B0-93ED-70095BC6B80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B41A4F4-FE8B-487C-B12E-DA361368F616}" type="datetimeFigureOut">
              <a:rPr lang="en-US" smtClean="0"/>
              <a:pPr/>
              <a:t>9/23/2020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DB924AE-9BDE-45B0-93ED-70095BC6B80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BB41A4F4-FE8B-487C-B12E-DA361368F616}" type="datetimeFigureOut">
              <a:rPr lang="en-US" smtClean="0"/>
              <a:pPr/>
              <a:t>9/23/2020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DB924AE-9BDE-45B0-93ED-70095BC6B80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BB41A4F4-FE8B-487C-B12E-DA361368F616}" type="datetimeFigureOut">
              <a:rPr lang="en-US" smtClean="0"/>
              <a:pPr/>
              <a:t>9/23/2020</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DB924AE-9BDE-45B0-93ED-70095BC6B80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BB41A4F4-FE8B-487C-B12E-DA361368F616}" type="datetimeFigureOut">
              <a:rPr lang="en-US" smtClean="0"/>
              <a:pPr/>
              <a:t>9/23/2020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DB924AE-9BDE-45B0-93ED-70095BC6B80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BB41A4F4-FE8B-487C-B12E-DA361368F616}" type="datetimeFigureOut">
              <a:rPr lang="en-US" smtClean="0"/>
              <a:pPr/>
              <a:t>9/23/2020</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8DB924AE-9BDE-45B0-93ED-70095BC6B80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BB41A4F4-FE8B-487C-B12E-DA361368F616}" type="datetimeFigureOut">
              <a:rPr lang="en-US" smtClean="0"/>
              <a:pPr/>
              <a:t>9/23/2020</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8DB924AE-9BDE-45B0-93ED-70095BC6B80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B41A4F4-FE8B-487C-B12E-DA361368F616}" type="datetimeFigureOut">
              <a:rPr lang="en-US" smtClean="0"/>
              <a:pPr/>
              <a:t>9/23/2020</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8DB924AE-9BDE-45B0-93ED-70095BC6B80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B41A4F4-FE8B-487C-B12E-DA361368F616}" type="datetimeFigureOut">
              <a:rPr lang="en-US" smtClean="0"/>
              <a:pPr/>
              <a:t>9/23/2020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DB924AE-9BDE-45B0-93ED-70095BC6B80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BB41A4F4-FE8B-487C-B12E-DA361368F616}" type="datetimeFigureOut">
              <a:rPr lang="en-US" smtClean="0"/>
              <a:pPr/>
              <a:t>9/23/2020</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DB924AE-9BDE-45B0-93ED-70095BC6B80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s-ES" smtClean="0"/>
              <a:t>Haga clic para cambiar el estilo de título	</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fld id="{BB41A4F4-FE8B-487C-B12E-DA361368F616}" type="datetimeFigureOut">
              <a:rPr lang="en-US" smtClean="0"/>
              <a:pPr/>
              <a:t>9/23/2020</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8DB924AE-9BDE-45B0-93ED-70095BC6B80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cs typeface="Arial" charset="0"/>
        </a:defRPr>
      </a:lvl2pPr>
      <a:lvl3pPr algn="ctr" rtl="0" eaLnBrk="1" fontAlgn="base" hangingPunct="1">
        <a:spcBef>
          <a:spcPct val="0"/>
        </a:spcBef>
        <a:spcAft>
          <a:spcPct val="0"/>
        </a:spcAft>
        <a:defRPr sz="4400">
          <a:solidFill>
            <a:schemeClr val="tx2"/>
          </a:solidFill>
          <a:latin typeface="Arial" charset="0"/>
          <a:cs typeface="Arial" charset="0"/>
        </a:defRPr>
      </a:lvl3pPr>
      <a:lvl4pPr algn="ctr" rtl="0" eaLnBrk="1" fontAlgn="base" hangingPunct="1">
        <a:spcBef>
          <a:spcPct val="0"/>
        </a:spcBef>
        <a:spcAft>
          <a:spcPct val="0"/>
        </a:spcAft>
        <a:defRPr sz="4400">
          <a:solidFill>
            <a:schemeClr val="tx2"/>
          </a:solidFill>
          <a:latin typeface="Arial" charset="0"/>
          <a:cs typeface="Arial" charset="0"/>
        </a:defRPr>
      </a:lvl4pPr>
      <a:lvl5pPr algn="ctr" rtl="0" eaLnBrk="1" fontAlgn="base" hangingPunct="1">
        <a:spcBef>
          <a:spcPct val="0"/>
        </a:spcBef>
        <a:spcAft>
          <a:spcPct val="0"/>
        </a:spcAft>
        <a:defRPr sz="4400">
          <a:solidFill>
            <a:schemeClr val="tx2"/>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5.wmf"/><Relationship Id="rId5" Type="http://schemas.openxmlformats.org/officeDocument/2006/relationships/oleObject" Target="../embeddings/oleObject9.bin"/><Relationship Id="rId4" Type="http://schemas.openxmlformats.org/officeDocument/2006/relationships/image" Target="../media/image14.wmf"/><Relationship Id="rId9"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4.bin"/><Relationship Id="rId4" Type="http://schemas.openxmlformats.org/officeDocument/2006/relationships/image" Target="../media/image6.wmf"/></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esktop\brownian_motion.gif"/>
          <p:cNvPicPr>
            <a:picLocks noGrp="1" noChangeAspect="1" noChangeArrowheads="1" noCrop="1"/>
          </p:cNvPicPr>
          <p:nvPr>
            <p:ph idx="1"/>
          </p:nvPr>
        </p:nvPicPr>
        <p:blipFill>
          <a:blip r:embed="rId2" cstate="print"/>
          <a:srcRect/>
          <a:stretch>
            <a:fillRect/>
          </a:stretch>
        </p:blipFill>
        <p:spPr bwMode="auto">
          <a:xfrm>
            <a:off x="0" y="0"/>
            <a:ext cx="9144000" cy="6858000"/>
          </a:xfrm>
          <a:prstGeom prst="rect">
            <a:avLst/>
          </a:prstGeom>
          <a:noFill/>
        </p:spPr>
      </p:pic>
      <p:sp>
        <p:nvSpPr>
          <p:cNvPr id="6" name="Rectangle 5"/>
          <p:cNvSpPr/>
          <p:nvPr/>
        </p:nvSpPr>
        <p:spPr>
          <a:xfrm>
            <a:off x="1447800" y="2635984"/>
            <a:ext cx="6172200" cy="1631216"/>
          </a:xfrm>
          <a:prstGeom prst="rect">
            <a:avLst/>
          </a:prstGeom>
          <a:noFill/>
        </p:spPr>
        <p:txBody>
          <a:bodyPr wrap="square" lIns="91440" tIns="45720" rIns="91440" bIns="45720">
            <a:spAutoFit/>
          </a:bodyPr>
          <a:lstStyle/>
          <a:p>
            <a:pPr algn="ctr"/>
            <a:r>
              <a:rPr lang="en-US" sz="100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MOTION</a:t>
            </a:r>
            <a:endParaRPr lang="en-US" sz="10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86800" cy="6248400"/>
          </a:xfrm>
        </p:spPr>
        <p:txBody>
          <a:bodyPr/>
          <a:lstStyle/>
          <a:p>
            <a:pPr>
              <a:buNone/>
            </a:pPr>
            <a:endParaRPr lang="en-US" sz="1000" i="1" dirty="0" smtClean="0">
              <a:solidFill>
                <a:schemeClr val="tx1"/>
              </a:solidFill>
              <a:latin typeface="Times New Roman" pitchFamily="18" charset="0"/>
              <a:cs typeface="Times New Roman" pitchFamily="18" charset="0"/>
            </a:endParaRPr>
          </a:p>
          <a:p>
            <a:pPr>
              <a:buNone/>
            </a:pPr>
            <a:r>
              <a:rPr lang="en-US" sz="2400" i="1" dirty="0" smtClean="0">
                <a:solidFill>
                  <a:schemeClr val="tx1"/>
                </a:solidFill>
                <a:latin typeface="Times New Roman" pitchFamily="18" charset="0"/>
                <a:cs typeface="Times New Roman" pitchFamily="18" charset="0"/>
              </a:rPr>
              <a:t>Ex</a:t>
            </a:r>
            <a:r>
              <a:rPr lang="en-US" sz="2400" dirty="0" smtClean="0">
                <a:solidFill>
                  <a:schemeClr val="tx1"/>
                </a:solidFill>
                <a:latin typeface="Times New Roman" pitchFamily="18" charset="0"/>
                <a:cs typeface="Times New Roman" pitchFamily="18" charset="0"/>
              </a:rPr>
              <a:t>) A gurney with a patient on it is pushed </a:t>
            </a:r>
          </a:p>
          <a:p>
            <a:pPr>
              <a:buNone/>
            </a:pP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at a constant acceleration of 2.0 m/s</a:t>
            </a:r>
            <a:r>
              <a:rPr lang="en-US" sz="2400" baseline="30000" dirty="0" smtClean="0">
                <a:solidFill>
                  <a:schemeClr val="tx1"/>
                </a:solidFill>
                <a:latin typeface="Times New Roman" pitchFamily="18" charset="0"/>
                <a:cs typeface="Times New Roman" pitchFamily="18" charset="0"/>
              </a:rPr>
              <a:t>2</a:t>
            </a:r>
            <a:r>
              <a:rPr lang="en-US" sz="2400" dirty="0" smtClean="0">
                <a:solidFill>
                  <a:schemeClr val="tx1"/>
                </a:solidFill>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 If the initial velocity of the gurney is 6.0 m/s, </a:t>
            </a:r>
          </a:p>
          <a:p>
            <a:pPr>
              <a:buNone/>
            </a:pPr>
            <a:r>
              <a:rPr lang="en-US" sz="2400" dirty="0" smtClean="0">
                <a:latin typeface="Times New Roman" pitchFamily="18" charset="0"/>
                <a:cs typeface="Times New Roman" pitchFamily="18" charset="0"/>
              </a:rPr>
              <a:t>	  F</a:t>
            </a:r>
            <a:r>
              <a:rPr lang="en-US" sz="2400" dirty="0" smtClean="0">
                <a:solidFill>
                  <a:schemeClr val="tx1"/>
                </a:solidFill>
                <a:latin typeface="Times New Roman" pitchFamily="18" charset="0"/>
                <a:cs typeface="Times New Roman" pitchFamily="18" charset="0"/>
              </a:rPr>
              <a:t>ind its displacement after 8.0 seconds.</a:t>
            </a:r>
          </a:p>
          <a:p>
            <a:pPr>
              <a:buNone/>
            </a:pPr>
            <a:endParaRPr lang="en-US" sz="2400" dirty="0" smtClean="0">
              <a:latin typeface="Times New Roman" pitchFamily="18" charset="0"/>
              <a:cs typeface="Times New Roman" pitchFamily="18" charset="0"/>
            </a:endParaRPr>
          </a:p>
          <a:p>
            <a:pPr>
              <a:buNone/>
            </a:pPr>
            <a:r>
              <a:rPr lang="en-US" sz="2400" i="1" dirty="0" smtClean="0">
                <a:latin typeface="Times New Roman" pitchFamily="18" charset="0"/>
                <a:cs typeface="Times New Roman" pitchFamily="18" charset="0"/>
              </a:rPr>
              <a:t>				</a:t>
            </a:r>
          </a:p>
          <a:p>
            <a:pPr>
              <a:buNone/>
            </a:pPr>
            <a:r>
              <a:rPr lang="en-US" sz="2400" i="1" dirty="0" smtClean="0">
                <a:latin typeface="Times New Roman" pitchFamily="18" charset="0"/>
                <a:cs typeface="Times New Roman" pitchFamily="18" charset="0"/>
              </a:rPr>
              <a:t>				Ex</a:t>
            </a:r>
            <a:r>
              <a:rPr lang="en-US" sz="2400" dirty="0" smtClean="0">
                <a:latin typeface="Times New Roman" pitchFamily="18" charset="0"/>
                <a:cs typeface="Times New Roman" pitchFamily="18" charset="0"/>
              </a:rPr>
              <a:t>) An ambulance accelerates uniformly from</a:t>
            </a:r>
          </a:p>
          <a:p>
            <a:pPr>
              <a:buNone/>
            </a:pPr>
            <a:r>
              <a:rPr lang="en-US" sz="2400" dirty="0" smtClean="0">
                <a:latin typeface="Times New Roman" pitchFamily="18" charset="0"/>
                <a:cs typeface="Times New Roman" pitchFamily="18" charset="0"/>
              </a:rPr>
              <a:t>				       a standstill to 88 ft/s in 4 seconds.  What is</a:t>
            </a:r>
          </a:p>
          <a:p>
            <a:pPr>
              <a:buNone/>
            </a:pPr>
            <a:r>
              <a:rPr lang="en-US" sz="2400" dirty="0" smtClean="0">
                <a:latin typeface="Times New Roman" pitchFamily="18" charset="0"/>
                <a:cs typeface="Times New Roman" pitchFamily="18" charset="0"/>
              </a:rPr>
              <a:t>				       its acceleration?  How far does it travel </a:t>
            </a:r>
          </a:p>
          <a:p>
            <a:pPr>
              <a:buNone/>
            </a:pPr>
            <a:r>
              <a:rPr lang="en-US" sz="2400" dirty="0" smtClean="0">
                <a:latin typeface="Times New Roman" pitchFamily="18" charset="0"/>
                <a:cs typeface="Times New Roman" pitchFamily="18" charset="0"/>
              </a:rPr>
              <a:t>				       during this time?</a:t>
            </a:r>
          </a:p>
          <a:p>
            <a:pPr>
              <a:buNone/>
            </a:pPr>
            <a:r>
              <a:rPr lang="en-US" sz="2400" dirty="0" smtClean="0">
                <a:latin typeface="Times New Roman" pitchFamily="18" charset="0"/>
                <a:cs typeface="Times New Roman" pitchFamily="18" charset="0"/>
              </a:rPr>
              <a:t> </a:t>
            </a:r>
          </a:p>
        </p:txBody>
      </p:sp>
      <p:pic>
        <p:nvPicPr>
          <p:cNvPr id="4" name="Picture 3" descr="jhghj.jpg"/>
          <p:cNvPicPr>
            <a:picLocks noChangeAspect="1"/>
          </p:cNvPicPr>
          <p:nvPr/>
        </p:nvPicPr>
        <p:blipFill>
          <a:blip r:embed="rId2" cstate="print"/>
          <a:stretch>
            <a:fillRect/>
          </a:stretch>
        </p:blipFill>
        <p:spPr>
          <a:xfrm>
            <a:off x="6324601" y="381000"/>
            <a:ext cx="2743200" cy="2743200"/>
          </a:xfrm>
          <a:prstGeom prst="rect">
            <a:avLst/>
          </a:prstGeom>
        </p:spPr>
      </p:pic>
      <p:pic>
        <p:nvPicPr>
          <p:cNvPr id="5" name="Picture 4" descr="kfhj.jpg"/>
          <p:cNvPicPr>
            <a:picLocks noChangeAspect="1"/>
          </p:cNvPicPr>
          <p:nvPr/>
        </p:nvPicPr>
        <p:blipFill>
          <a:blip r:embed="rId3" cstate="print"/>
          <a:stretch>
            <a:fillRect/>
          </a:stretch>
        </p:blipFill>
        <p:spPr>
          <a:xfrm flipH="1">
            <a:off x="304800" y="3810000"/>
            <a:ext cx="3048000" cy="26955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ox(in)">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 calcmode="lin" valueType="num">
                                      <p:cBhvr>
                                        <p:cTn id="30"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31"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32" dur="1000"/>
                                        <p:tgtEl>
                                          <p:spTgt spid="3">
                                            <p:txEl>
                                              <p:pRg st="7" end="7"/>
                                            </p:txEl>
                                          </p:spTgt>
                                        </p:tgtEl>
                                      </p:cBhvr>
                                    </p:animEffect>
                                  </p:childTnLst>
                                </p:cTn>
                              </p:par>
                              <p:par>
                                <p:cTn id="33" presetID="55"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p:cTn id="35"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36"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8" end="8"/>
                                            </p:txEl>
                                          </p:spTgt>
                                        </p:tgtEl>
                                      </p:cBhvr>
                                    </p:animEffect>
                                  </p:childTnLst>
                                </p:cTn>
                              </p:par>
                              <p:par>
                                <p:cTn id="38" presetID="55"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 calcmode="lin" valueType="num">
                                      <p:cBhvr>
                                        <p:cTn id="40"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41"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42" dur="1000"/>
                                        <p:tgtEl>
                                          <p:spTgt spid="3">
                                            <p:txEl>
                                              <p:pRg st="9" end="9"/>
                                            </p:txEl>
                                          </p:spTgt>
                                        </p:tgtEl>
                                      </p:cBhvr>
                                    </p:animEffect>
                                  </p:childTnLst>
                                </p:cTn>
                              </p:par>
                              <p:par>
                                <p:cTn id="43" presetID="55"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p:cTn id="45" dur="1000" fill="hold"/>
                                        <p:tgtEl>
                                          <p:spTgt spid="3">
                                            <p:txEl>
                                              <p:pRg st="10" end="10"/>
                                            </p:txEl>
                                          </p:spTgt>
                                        </p:tgtEl>
                                        <p:attrNameLst>
                                          <p:attrName>ppt_w</p:attrName>
                                        </p:attrNameLst>
                                      </p:cBhvr>
                                      <p:tavLst>
                                        <p:tav tm="0">
                                          <p:val>
                                            <p:strVal val="#ppt_w*0.70"/>
                                          </p:val>
                                        </p:tav>
                                        <p:tav tm="100000">
                                          <p:val>
                                            <p:strVal val="#ppt_w"/>
                                          </p:val>
                                        </p:tav>
                                      </p:tavLst>
                                    </p:anim>
                                    <p:anim calcmode="lin" valueType="num">
                                      <p:cBhvr>
                                        <p:cTn id="46" dur="1000" fill="hold"/>
                                        <p:tgtEl>
                                          <p:spTgt spid="3">
                                            <p:txEl>
                                              <p:pRg st="10" end="10"/>
                                            </p:txEl>
                                          </p:spTgt>
                                        </p:tgtEl>
                                        <p:attrNameLst>
                                          <p:attrName>ppt_h</p:attrName>
                                        </p:attrNameLst>
                                      </p:cBhvr>
                                      <p:tavLst>
                                        <p:tav tm="0">
                                          <p:val>
                                            <p:strVal val="#ppt_h"/>
                                          </p:val>
                                        </p:tav>
                                        <p:tav tm="100000">
                                          <p:val>
                                            <p:strVal val="#ppt_h"/>
                                          </p:val>
                                        </p:tav>
                                      </p:tavLst>
                                    </p:anim>
                                    <p:animEffect transition="in" filter="fade">
                                      <p:cBhvr>
                                        <p:cTn id="47" dur="10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4" presetClass="entr" presetSubtype="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 from="(-#ppt_w/2)" to="(#ppt_x)" calcmode="lin" valueType="num">
                                      <p:cBhvr>
                                        <p:cTn id="52" dur="600" fill="hold">
                                          <p:stCondLst>
                                            <p:cond delay="0"/>
                                          </p:stCondLst>
                                        </p:cTn>
                                        <p:tgtEl>
                                          <p:spTgt spid="5"/>
                                        </p:tgtEl>
                                        <p:attrNameLst>
                                          <p:attrName>ppt_x</p:attrName>
                                        </p:attrNameLst>
                                      </p:cBhvr>
                                    </p:anim>
                                    <p:anim from="0" to="-1.0" calcmode="lin" valueType="num">
                                      <p:cBhvr>
                                        <p:cTn id="53" dur="200" decel="50000" autoRev="1" fill="hold">
                                          <p:stCondLst>
                                            <p:cond delay="600"/>
                                          </p:stCondLst>
                                        </p:cTn>
                                        <p:tgtEl>
                                          <p:spTgt spid="5"/>
                                        </p:tgtEl>
                                        <p:attrNameLst>
                                          <p:attrName>xshear</p:attrName>
                                        </p:attrNameLst>
                                      </p:cBhvr>
                                    </p:anim>
                                    <p:animScale>
                                      <p:cBhvr>
                                        <p:cTn id="54" dur="200" decel="100000" autoRev="1" fill="hold">
                                          <p:stCondLst>
                                            <p:cond delay="600"/>
                                          </p:stCondLst>
                                        </p:cTn>
                                        <p:tgtEl>
                                          <p:spTgt spid="5"/>
                                        </p:tgtEl>
                                      </p:cBhvr>
                                      <p:from x="100000" y="100000"/>
                                      <p:to x="80000" y="100000"/>
                                    </p:animScale>
                                    <p:anim by="(#ppt_h/3+#ppt_w*0.1)" calcmode="lin" valueType="num">
                                      <p:cBhvr additive="sum">
                                        <p:cTn id="55" dur="200" decel="100000" autoRev="1" fill="hold">
                                          <p:stCondLst>
                                            <p:cond delay="600"/>
                                          </p:stCondLst>
                                        </p:cTn>
                                        <p:tgtEl>
                                          <p:spTgt spid="5"/>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609600"/>
          </a:xfrm>
        </p:spPr>
        <p:txBody>
          <a:bodyPr/>
          <a:lstStyle/>
          <a:p>
            <a:pPr algn="l"/>
            <a:r>
              <a:rPr lang="en-US" sz="2800" b="1" dirty="0" smtClean="0">
                <a:latin typeface="Times New Roman" pitchFamily="18" charset="0"/>
                <a:cs typeface="Times New Roman" pitchFamily="18" charset="0"/>
              </a:rPr>
              <a:t>Special Cases of Uniformly Accelerated Motion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86800" cy="5791200"/>
          </a:xfrm>
        </p:spPr>
        <p:txBody>
          <a:bodyPr/>
          <a:lstStyle/>
          <a:p>
            <a:pPr>
              <a:buNone/>
            </a:pPr>
            <a:r>
              <a:rPr lang="en-US" sz="2400" dirty="0" smtClean="0">
                <a:latin typeface="Times New Roman" pitchFamily="18" charset="0"/>
                <a:cs typeface="Times New Roman" pitchFamily="18" charset="0"/>
              </a:rPr>
              <a:t>1)  </a:t>
            </a:r>
            <a:r>
              <a:rPr lang="en-US" sz="2400" b="1" dirty="0" smtClean="0">
                <a:latin typeface="Times New Roman" pitchFamily="18" charset="0"/>
                <a:cs typeface="Times New Roman" pitchFamily="18" charset="0"/>
              </a:rPr>
              <a:t>Free Falling Bodies</a:t>
            </a:r>
            <a:endParaRPr lang="en-US" sz="2400" b="1" dirty="0" smtClean="0">
              <a:solidFill>
                <a:schemeClr val="tx1"/>
              </a:solidFill>
              <a:latin typeface="Times New Roman" pitchFamily="18" charset="0"/>
              <a:cs typeface="Times New Roman" pitchFamily="18" charset="0"/>
            </a:endParaRPr>
          </a:p>
          <a:p>
            <a:pPr marL="566738" indent="-160338">
              <a:buFontTx/>
              <a:buChar char="-"/>
            </a:pPr>
            <a:r>
              <a:rPr lang="en-US" sz="2400" dirty="0" smtClean="0">
                <a:latin typeface="Times New Roman" pitchFamily="18" charset="0"/>
                <a:cs typeface="Times New Roman" pitchFamily="18" charset="0"/>
              </a:rPr>
              <a:t>is an idealized motion in w/c air resistance is neglected &amp; the</a:t>
            </a:r>
          </a:p>
          <a:p>
            <a:pPr marL="566738" indent="-160338">
              <a:buNone/>
            </a:pPr>
            <a:r>
              <a:rPr lang="en-US" sz="2400" dirty="0" smtClean="0">
                <a:latin typeface="Times New Roman" pitchFamily="18" charset="0"/>
                <a:cs typeface="Times New Roman" pitchFamily="18" charset="0"/>
              </a:rPr>
              <a:t>   acceleration is constant.</a:t>
            </a:r>
          </a:p>
          <a:p>
            <a:pPr marL="566738" indent="-160338">
              <a:buFontTx/>
              <a:buChar char="-"/>
            </a:pPr>
            <a:r>
              <a:rPr lang="en-US" sz="2400" dirty="0" smtClean="0">
                <a:latin typeface="Times New Roman" pitchFamily="18" charset="0"/>
                <a:cs typeface="Times New Roman" pitchFamily="18" charset="0"/>
              </a:rPr>
              <a:t>the acceleration is called the acceleration due to gravity &amp; is</a:t>
            </a:r>
          </a:p>
          <a:p>
            <a:pPr marL="566738" indent="-160338">
              <a:buNone/>
            </a:pPr>
            <a:r>
              <a:rPr lang="en-US" sz="2400" dirty="0" smtClean="0">
                <a:latin typeface="Times New Roman" pitchFamily="18" charset="0"/>
                <a:cs typeface="Times New Roman" pitchFamily="18" charset="0"/>
              </a:rPr>
              <a:t>  directed downward towards the center of the earth.</a:t>
            </a:r>
          </a:p>
          <a:p>
            <a:pPr>
              <a:buNone/>
            </a:pPr>
            <a:r>
              <a:rPr lang="en-US" sz="2400" i="1" dirty="0" smtClean="0">
                <a:solidFill>
                  <a:schemeClr val="tx1"/>
                </a:solidFill>
                <a:latin typeface="Times New Roman" pitchFamily="18" charset="0"/>
                <a:cs typeface="Times New Roman" pitchFamily="18" charset="0"/>
              </a:rPr>
              <a:t>The motion equations become</a:t>
            </a:r>
            <a:r>
              <a:rPr lang="en-US" sz="2400" dirty="0" smtClean="0">
                <a:solidFill>
                  <a:schemeClr val="tx1"/>
                </a:solidFill>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1) </a:t>
            </a:r>
          </a:p>
          <a:p>
            <a:pPr>
              <a:buNone/>
            </a:pPr>
            <a:r>
              <a:rPr lang="en-US" sz="2400" dirty="0" smtClean="0">
                <a:latin typeface="Times New Roman" pitchFamily="18" charset="0"/>
                <a:cs typeface="Times New Roman" pitchFamily="18" charset="0"/>
              </a:rPr>
              <a:t>2)</a:t>
            </a:r>
          </a:p>
          <a:p>
            <a:pPr>
              <a:buNone/>
            </a:pPr>
            <a:r>
              <a:rPr lang="en-US" sz="2400" dirty="0" smtClean="0">
                <a:latin typeface="Times New Roman" pitchFamily="18" charset="0"/>
                <a:cs typeface="Times New Roman" pitchFamily="18" charset="0"/>
              </a:rPr>
              <a:t>3)</a:t>
            </a:r>
          </a:p>
          <a:p>
            <a:pPr>
              <a:buNone/>
            </a:pPr>
            <a:r>
              <a:rPr lang="en-US" sz="2400" i="1" dirty="0" smtClean="0">
                <a:latin typeface="Times New Roman" pitchFamily="18" charset="0"/>
                <a:cs typeface="Times New Roman" pitchFamily="18" charset="0"/>
              </a:rPr>
              <a:t>Ex</a:t>
            </a:r>
            <a:r>
              <a:rPr lang="en-US" sz="2400" dirty="0" smtClean="0">
                <a:latin typeface="Times New Roman" pitchFamily="18" charset="0"/>
                <a:cs typeface="Times New Roman" pitchFamily="18" charset="0"/>
              </a:rPr>
              <a:t>.  A stone is dropped from rest from the</a:t>
            </a:r>
          </a:p>
          <a:p>
            <a:pPr>
              <a:buNone/>
            </a:pPr>
            <a:r>
              <a:rPr lang="en-US" sz="2400" dirty="0" smtClean="0">
                <a:latin typeface="Times New Roman" pitchFamily="18" charset="0"/>
                <a:cs typeface="Times New Roman" pitchFamily="18" charset="0"/>
              </a:rPr>
              <a:t>	   top of a tall building.  After 3.0 sec</a:t>
            </a:r>
          </a:p>
          <a:p>
            <a:pPr>
              <a:buNone/>
            </a:pPr>
            <a:r>
              <a:rPr lang="en-US" sz="2400" dirty="0" smtClean="0">
                <a:latin typeface="Times New Roman" pitchFamily="18" charset="0"/>
                <a:cs typeface="Times New Roman" pitchFamily="18" charset="0"/>
              </a:rPr>
              <a:t>	   of free fall, what is the displacement</a:t>
            </a:r>
          </a:p>
          <a:p>
            <a:pPr>
              <a:buNone/>
            </a:pPr>
            <a:r>
              <a:rPr lang="en-US" sz="2400" dirty="0" smtClean="0">
                <a:latin typeface="Times New Roman" pitchFamily="18" charset="0"/>
                <a:cs typeface="Times New Roman" pitchFamily="18" charset="0"/>
              </a:rPr>
              <a:t>       of the stone? What is its velocity?</a:t>
            </a:r>
          </a:p>
          <a:p>
            <a:pPr>
              <a:buNone/>
            </a:pPr>
            <a:endParaRPr lang="en-US"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graphicFrame>
        <p:nvGraphicFramePr>
          <p:cNvPr id="2052" name="Object 4"/>
          <p:cNvGraphicFramePr>
            <a:graphicFrameLocks noChangeAspect="1"/>
          </p:cNvGraphicFramePr>
          <p:nvPr/>
        </p:nvGraphicFramePr>
        <p:xfrm>
          <a:off x="773113" y="3721100"/>
          <a:ext cx="1666875" cy="485775"/>
        </p:xfrm>
        <a:graphic>
          <a:graphicData uri="http://schemas.openxmlformats.org/presentationml/2006/ole">
            <mc:AlternateContent xmlns:mc="http://schemas.openxmlformats.org/markup-compatibility/2006">
              <mc:Choice xmlns:v="urn:schemas-microsoft-com:vml" Requires="v">
                <p:oleObj spid="_x0000_s22542" name="Equation" r:id="rId3" imgW="825480" imgH="241200" progId="Equation.DSMT4">
                  <p:embed/>
                </p:oleObj>
              </mc:Choice>
              <mc:Fallback>
                <p:oleObj name="Equation" r:id="rId3" imgW="82548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113" y="3721100"/>
                        <a:ext cx="166687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3" name="Object 5"/>
          <p:cNvGraphicFramePr>
            <a:graphicFrameLocks noChangeAspect="1"/>
          </p:cNvGraphicFramePr>
          <p:nvPr/>
        </p:nvGraphicFramePr>
        <p:xfrm>
          <a:off x="852488" y="4102100"/>
          <a:ext cx="1982787" cy="515938"/>
        </p:xfrm>
        <a:graphic>
          <a:graphicData uri="http://schemas.openxmlformats.org/presentationml/2006/ole">
            <mc:AlternateContent xmlns:mc="http://schemas.openxmlformats.org/markup-compatibility/2006">
              <mc:Choice xmlns:v="urn:schemas-microsoft-com:vml" Requires="v">
                <p:oleObj spid="_x0000_s22543" name="Equation" r:id="rId5" imgW="850680" imgH="253800" progId="Equation.DSMT4">
                  <p:embed/>
                </p:oleObj>
              </mc:Choice>
              <mc:Fallback>
                <p:oleObj name="Equation" r:id="rId5" imgW="850680" imgH="2538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488" y="4102100"/>
                        <a:ext cx="1982787" cy="51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6"/>
          <p:cNvGraphicFramePr>
            <a:graphicFrameLocks noChangeAspect="1"/>
          </p:cNvGraphicFramePr>
          <p:nvPr/>
        </p:nvGraphicFramePr>
        <p:xfrm>
          <a:off x="876300" y="4495800"/>
          <a:ext cx="1727200" cy="482600"/>
        </p:xfrm>
        <a:graphic>
          <a:graphicData uri="http://schemas.openxmlformats.org/presentationml/2006/ole">
            <mc:AlternateContent xmlns:mc="http://schemas.openxmlformats.org/markup-compatibility/2006">
              <mc:Choice xmlns:v="urn:schemas-microsoft-com:vml" Requires="v">
                <p:oleObj spid="_x0000_s22544" name="Equation" r:id="rId7" imgW="863280" imgH="241200" progId="Equation.DSMT4">
                  <p:embed/>
                </p:oleObj>
              </mc:Choice>
              <mc:Fallback>
                <p:oleObj name="Equation" r:id="rId7" imgW="863280" imgH="2412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6300" y="4495800"/>
                        <a:ext cx="17272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7" name="Picture 6" descr="hjthfg.jpg"/>
          <p:cNvPicPr>
            <a:picLocks noChangeAspect="1"/>
          </p:cNvPicPr>
          <p:nvPr/>
        </p:nvPicPr>
        <p:blipFill>
          <a:blip r:embed="rId9" cstate="print"/>
          <a:stretch>
            <a:fillRect/>
          </a:stretch>
        </p:blipFill>
        <p:spPr>
          <a:xfrm>
            <a:off x="5525076" y="3200400"/>
            <a:ext cx="3542724" cy="36575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slide(fromBottom)">
                                      <p:cBhvr>
                                        <p:cTn id="14" dur="500"/>
                                        <p:tgtEl>
                                          <p:spTgt spid="3">
                                            <p:txEl>
                                              <p:pRg st="1" end="1"/>
                                            </p:txEl>
                                          </p:spTgt>
                                        </p:tgtEl>
                                      </p:cBhvr>
                                    </p:animEffect>
                                  </p:childTnLst>
                                </p:cTn>
                              </p:par>
                              <p:par>
                                <p:cTn id="15" presetID="1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lide(fromBottom)">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p:cTn id="32"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3"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 calcmode="lin" valueType="num">
                                      <p:cBhvr additive="base">
                                        <p:cTn id="3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55" presetClass="entr" presetSubtype="0" fill="hold" nodeType="clickEffect">
                                  <p:stCondLst>
                                    <p:cond delay="0"/>
                                  </p:stCondLst>
                                  <p:childTnLst>
                                    <p:set>
                                      <p:cBhvr>
                                        <p:cTn id="68" dur="1" fill="hold">
                                          <p:stCondLst>
                                            <p:cond delay="0"/>
                                          </p:stCondLst>
                                        </p:cTn>
                                        <p:tgtEl>
                                          <p:spTgt spid="2052"/>
                                        </p:tgtEl>
                                        <p:attrNameLst>
                                          <p:attrName>style.visibility</p:attrName>
                                        </p:attrNameLst>
                                      </p:cBhvr>
                                      <p:to>
                                        <p:strVal val="visible"/>
                                      </p:to>
                                    </p:set>
                                    <p:anim calcmode="lin" valueType="num">
                                      <p:cBhvr>
                                        <p:cTn id="69" dur="1000" fill="hold"/>
                                        <p:tgtEl>
                                          <p:spTgt spid="2052"/>
                                        </p:tgtEl>
                                        <p:attrNameLst>
                                          <p:attrName>ppt_w</p:attrName>
                                        </p:attrNameLst>
                                      </p:cBhvr>
                                      <p:tavLst>
                                        <p:tav tm="0">
                                          <p:val>
                                            <p:strVal val="#ppt_w*0.70"/>
                                          </p:val>
                                        </p:tav>
                                        <p:tav tm="100000">
                                          <p:val>
                                            <p:strVal val="#ppt_w"/>
                                          </p:val>
                                        </p:tav>
                                      </p:tavLst>
                                    </p:anim>
                                    <p:anim calcmode="lin" valueType="num">
                                      <p:cBhvr>
                                        <p:cTn id="70" dur="1000" fill="hold"/>
                                        <p:tgtEl>
                                          <p:spTgt spid="2052"/>
                                        </p:tgtEl>
                                        <p:attrNameLst>
                                          <p:attrName>ppt_h</p:attrName>
                                        </p:attrNameLst>
                                      </p:cBhvr>
                                      <p:tavLst>
                                        <p:tav tm="0">
                                          <p:val>
                                            <p:strVal val="#ppt_h"/>
                                          </p:val>
                                        </p:tav>
                                        <p:tav tm="100000">
                                          <p:val>
                                            <p:strVal val="#ppt_h"/>
                                          </p:val>
                                        </p:tav>
                                      </p:tavLst>
                                    </p:anim>
                                    <p:animEffect transition="in" filter="fade">
                                      <p:cBhvr>
                                        <p:cTn id="71" dur="1000"/>
                                        <p:tgtEl>
                                          <p:spTgt spid="2052"/>
                                        </p:tgtEl>
                                      </p:cBhvr>
                                    </p:animEffect>
                                  </p:childTnLst>
                                </p:cTn>
                              </p:par>
                            </p:childTnLst>
                          </p:cTn>
                        </p:par>
                      </p:childTnLst>
                    </p:cTn>
                  </p:par>
                  <p:par>
                    <p:cTn id="72" fill="hold">
                      <p:stCondLst>
                        <p:cond delay="indefinite"/>
                      </p:stCondLst>
                      <p:childTnLst>
                        <p:par>
                          <p:cTn id="73" fill="hold">
                            <p:stCondLst>
                              <p:cond delay="0"/>
                            </p:stCondLst>
                            <p:childTnLst>
                              <p:par>
                                <p:cTn id="74" presetID="55" presetClass="entr" presetSubtype="0" fill="hold" nodeType="clickEffect">
                                  <p:stCondLst>
                                    <p:cond delay="0"/>
                                  </p:stCondLst>
                                  <p:childTnLst>
                                    <p:set>
                                      <p:cBhvr>
                                        <p:cTn id="75" dur="1" fill="hold">
                                          <p:stCondLst>
                                            <p:cond delay="0"/>
                                          </p:stCondLst>
                                        </p:cTn>
                                        <p:tgtEl>
                                          <p:spTgt spid="2053"/>
                                        </p:tgtEl>
                                        <p:attrNameLst>
                                          <p:attrName>style.visibility</p:attrName>
                                        </p:attrNameLst>
                                      </p:cBhvr>
                                      <p:to>
                                        <p:strVal val="visible"/>
                                      </p:to>
                                    </p:set>
                                    <p:anim calcmode="lin" valueType="num">
                                      <p:cBhvr>
                                        <p:cTn id="76" dur="1000" fill="hold"/>
                                        <p:tgtEl>
                                          <p:spTgt spid="2053"/>
                                        </p:tgtEl>
                                        <p:attrNameLst>
                                          <p:attrName>ppt_w</p:attrName>
                                        </p:attrNameLst>
                                      </p:cBhvr>
                                      <p:tavLst>
                                        <p:tav tm="0">
                                          <p:val>
                                            <p:strVal val="#ppt_w*0.70"/>
                                          </p:val>
                                        </p:tav>
                                        <p:tav tm="100000">
                                          <p:val>
                                            <p:strVal val="#ppt_w"/>
                                          </p:val>
                                        </p:tav>
                                      </p:tavLst>
                                    </p:anim>
                                    <p:anim calcmode="lin" valueType="num">
                                      <p:cBhvr>
                                        <p:cTn id="77" dur="1000" fill="hold"/>
                                        <p:tgtEl>
                                          <p:spTgt spid="2053"/>
                                        </p:tgtEl>
                                        <p:attrNameLst>
                                          <p:attrName>ppt_h</p:attrName>
                                        </p:attrNameLst>
                                      </p:cBhvr>
                                      <p:tavLst>
                                        <p:tav tm="0">
                                          <p:val>
                                            <p:strVal val="#ppt_h"/>
                                          </p:val>
                                        </p:tav>
                                        <p:tav tm="100000">
                                          <p:val>
                                            <p:strVal val="#ppt_h"/>
                                          </p:val>
                                        </p:tav>
                                      </p:tavLst>
                                    </p:anim>
                                    <p:animEffect transition="in" filter="fade">
                                      <p:cBhvr>
                                        <p:cTn id="78" dur="1000"/>
                                        <p:tgtEl>
                                          <p:spTgt spid="2053"/>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20486"/>
                                        </p:tgtEl>
                                        <p:attrNameLst>
                                          <p:attrName>style.visibility</p:attrName>
                                        </p:attrNameLst>
                                      </p:cBhvr>
                                      <p:to>
                                        <p:strVal val="visible"/>
                                      </p:to>
                                    </p:set>
                                    <p:anim calcmode="lin" valueType="num">
                                      <p:cBhvr additive="base">
                                        <p:cTn id="83" dur="500" fill="hold"/>
                                        <p:tgtEl>
                                          <p:spTgt spid="20486"/>
                                        </p:tgtEl>
                                        <p:attrNameLst>
                                          <p:attrName>ppt_x</p:attrName>
                                        </p:attrNameLst>
                                      </p:cBhvr>
                                      <p:tavLst>
                                        <p:tav tm="0">
                                          <p:val>
                                            <p:strVal val="#ppt_x"/>
                                          </p:val>
                                        </p:tav>
                                        <p:tav tm="100000">
                                          <p:val>
                                            <p:strVal val="#ppt_x"/>
                                          </p:val>
                                        </p:tav>
                                      </p:tavLst>
                                    </p:anim>
                                    <p:anim calcmode="lin" valueType="num">
                                      <p:cBhvr additive="base">
                                        <p:cTn id="84" dur="500" fill="hold"/>
                                        <p:tgtEl>
                                          <p:spTgt spid="2048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2" presetClass="entr" presetSubtype="4" fill="hold" nodeType="clickEffect">
                                  <p:stCondLst>
                                    <p:cond delay="0"/>
                                  </p:stCondLst>
                                  <p:childTnLst>
                                    <p:set>
                                      <p:cBhvr>
                                        <p:cTn id="88" dur="1" fill="hold">
                                          <p:stCondLst>
                                            <p:cond delay="0"/>
                                          </p:stCondLst>
                                        </p:cTn>
                                        <p:tgtEl>
                                          <p:spTgt spid="3">
                                            <p:txEl>
                                              <p:pRg st="9" end="9"/>
                                            </p:txEl>
                                          </p:spTgt>
                                        </p:tgtEl>
                                        <p:attrNameLst>
                                          <p:attrName>style.visibility</p:attrName>
                                        </p:attrNameLst>
                                      </p:cBhvr>
                                      <p:to>
                                        <p:strVal val="visible"/>
                                      </p:to>
                                    </p:set>
                                    <p:animEffect transition="in" filter="slide(fromBottom)">
                                      <p:cBhvr>
                                        <p:cTn id="89" dur="500"/>
                                        <p:tgtEl>
                                          <p:spTgt spid="3">
                                            <p:txEl>
                                              <p:pRg st="9" end="9"/>
                                            </p:txEl>
                                          </p:spTgt>
                                        </p:tgtEl>
                                      </p:cBhvr>
                                    </p:animEffect>
                                  </p:childTnLst>
                                </p:cTn>
                              </p:par>
                              <p:par>
                                <p:cTn id="90" presetID="12" presetClass="entr" presetSubtype="4" fill="hold" nodeType="withEffect">
                                  <p:stCondLst>
                                    <p:cond delay="0"/>
                                  </p:stCondLst>
                                  <p:childTnLst>
                                    <p:set>
                                      <p:cBhvr>
                                        <p:cTn id="91" dur="1" fill="hold">
                                          <p:stCondLst>
                                            <p:cond delay="0"/>
                                          </p:stCondLst>
                                        </p:cTn>
                                        <p:tgtEl>
                                          <p:spTgt spid="3">
                                            <p:txEl>
                                              <p:pRg st="10" end="10"/>
                                            </p:txEl>
                                          </p:spTgt>
                                        </p:tgtEl>
                                        <p:attrNameLst>
                                          <p:attrName>style.visibility</p:attrName>
                                        </p:attrNameLst>
                                      </p:cBhvr>
                                      <p:to>
                                        <p:strVal val="visible"/>
                                      </p:to>
                                    </p:set>
                                    <p:animEffect transition="in" filter="slide(fromBottom)">
                                      <p:cBhvr>
                                        <p:cTn id="92" dur="500"/>
                                        <p:tgtEl>
                                          <p:spTgt spid="3">
                                            <p:txEl>
                                              <p:pRg st="10" end="10"/>
                                            </p:txEl>
                                          </p:spTgt>
                                        </p:tgtEl>
                                      </p:cBhvr>
                                    </p:animEffect>
                                  </p:childTnLst>
                                </p:cTn>
                              </p:par>
                              <p:par>
                                <p:cTn id="93" presetID="12" presetClass="entr" presetSubtype="4" fill="hold" nodeType="withEffect">
                                  <p:stCondLst>
                                    <p:cond delay="0"/>
                                  </p:stCondLst>
                                  <p:childTnLst>
                                    <p:set>
                                      <p:cBhvr>
                                        <p:cTn id="94" dur="1" fill="hold">
                                          <p:stCondLst>
                                            <p:cond delay="0"/>
                                          </p:stCondLst>
                                        </p:cTn>
                                        <p:tgtEl>
                                          <p:spTgt spid="3">
                                            <p:txEl>
                                              <p:pRg st="11" end="11"/>
                                            </p:txEl>
                                          </p:spTgt>
                                        </p:tgtEl>
                                        <p:attrNameLst>
                                          <p:attrName>style.visibility</p:attrName>
                                        </p:attrNameLst>
                                      </p:cBhvr>
                                      <p:to>
                                        <p:strVal val="visible"/>
                                      </p:to>
                                    </p:set>
                                    <p:animEffect transition="in" filter="slide(fromBottom)">
                                      <p:cBhvr>
                                        <p:cTn id="95" dur="500"/>
                                        <p:tgtEl>
                                          <p:spTgt spid="3">
                                            <p:txEl>
                                              <p:pRg st="11" end="11"/>
                                            </p:txEl>
                                          </p:spTgt>
                                        </p:tgtEl>
                                      </p:cBhvr>
                                    </p:animEffect>
                                  </p:childTnLst>
                                </p:cTn>
                              </p:par>
                              <p:par>
                                <p:cTn id="96" presetID="12" presetClass="entr" presetSubtype="4" fill="hold" nodeType="withEffect">
                                  <p:stCondLst>
                                    <p:cond delay="0"/>
                                  </p:stCondLst>
                                  <p:childTnLst>
                                    <p:set>
                                      <p:cBhvr>
                                        <p:cTn id="97" dur="1" fill="hold">
                                          <p:stCondLst>
                                            <p:cond delay="0"/>
                                          </p:stCondLst>
                                        </p:cTn>
                                        <p:tgtEl>
                                          <p:spTgt spid="3">
                                            <p:txEl>
                                              <p:pRg st="12" end="12"/>
                                            </p:txEl>
                                          </p:spTgt>
                                        </p:tgtEl>
                                        <p:attrNameLst>
                                          <p:attrName>style.visibility</p:attrName>
                                        </p:attrNameLst>
                                      </p:cBhvr>
                                      <p:to>
                                        <p:strVal val="visible"/>
                                      </p:to>
                                    </p:set>
                                    <p:animEffect transition="in" filter="slide(fromBottom)">
                                      <p:cBhvr>
                                        <p:cTn id="98" dur="500"/>
                                        <p:tgtEl>
                                          <p:spTgt spid="3">
                                            <p:txEl>
                                              <p:pRg st="12" end="1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55" presetClass="entr" presetSubtype="0" fill="hold" nodeType="clickEffect">
                                  <p:stCondLst>
                                    <p:cond delay="0"/>
                                  </p:stCondLst>
                                  <p:childTnLst>
                                    <p:set>
                                      <p:cBhvr>
                                        <p:cTn id="102" dur="1" fill="hold">
                                          <p:stCondLst>
                                            <p:cond delay="0"/>
                                          </p:stCondLst>
                                        </p:cTn>
                                        <p:tgtEl>
                                          <p:spTgt spid="7"/>
                                        </p:tgtEl>
                                        <p:attrNameLst>
                                          <p:attrName>style.visibility</p:attrName>
                                        </p:attrNameLst>
                                      </p:cBhvr>
                                      <p:to>
                                        <p:strVal val="visible"/>
                                      </p:to>
                                    </p:set>
                                    <p:anim calcmode="lin" valueType="num">
                                      <p:cBhvr>
                                        <p:cTn id="103" dur="1000" fill="hold"/>
                                        <p:tgtEl>
                                          <p:spTgt spid="7"/>
                                        </p:tgtEl>
                                        <p:attrNameLst>
                                          <p:attrName>ppt_w</p:attrName>
                                        </p:attrNameLst>
                                      </p:cBhvr>
                                      <p:tavLst>
                                        <p:tav tm="0">
                                          <p:val>
                                            <p:strVal val="#ppt_w*0.70"/>
                                          </p:val>
                                        </p:tav>
                                        <p:tav tm="100000">
                                          <p:val>
                                            <p:strVal val="#ppt_w"/>
                                          </p:val>
                                        </p:tav>
                                      </p:tavLst>
                                    </p:anim>
                                    <p:anim calcmode="lin" valueType="num">
                                      <p:cBhvr>
                                        <p:cTn id="104" dur="1000" fill="hold"/>
                                        <p:tgtEl>
                                          <p:spTgt spid="7"/>
                                        </p:tgtEl>
                                        <p:attrNameLst>
                                          <p:attrName>ppt_h</p:attrName>
                                        </p:attrNameLst>
                                      </p:cBhvr>
                                      <p:tavLst>
                                        <p:tav tm="0">
                                          <p:val>
                                            <p:strVal val="#ppt_h"/>
                                          </p:val>
                                        </p:tav>
                                        <p:tav tm="100000">
                                          <p:val>
                                            <p:strVal val="#ppt_h"/>
                                          </p:val>
                                        </p:tav>
                                      </p:tavLst>
                                    </p:anim>
                                    <p:animEffect transition="in" filter="fade">
                                      <p:cBhvr>
                                        <p:cTn id="10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marL="457200" indent="-457200">
              <a:buNone/>
            </a:pPr>
            <a:r>
              <a:rPr lang="en-US" sz="2400" dirty="0" smtClean="0">
                <a:latin typeface="Times New Roman" pitchFamily="18" charset="0"/>
                <a:cs typeface="Times New Roman" pitchFamily="18" charset="0"/>
              </a:rPr>
              <a:t>2)  </a:t>
            </a:r>
            <a:r>
              <a:rPr lang="en-US" sz="2400" b="1" dirty="0" smtClean="0">
                <a:latin typeface="Times New Roman" pitchFamily="18" charset="0"/>
                <a:cs typeface="Times New Roman" pitchFamily="18" charset="0"/>
              </a:rPr>
              <a:t>Object Thrown Vertically Downward</a:t>
            </a:r>
            <a:endParaRPr lang="en-US" sz="2400" dirty="0" smtClean="0">
              <a:latin typeface="Times New Roman" pitchFamily="18" charset="0"/>
              <a:cs typeface="Times New Roman" pitchFamily="18" charset="0"/>
            </a:endParaRPr>
          </a:p>
          <a:p>
            <a:pPr>
              <a:buNone/>
            </a:pPr>
            <a:endParaRPr lang="en-US" sz="2400" dirty="0" smtClean="0">
              <a:solidFill>
                <a:schemeClr val="tx1"/>
              </a:solidFill>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2400" b="1" i="1" dirty="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2400" b="1" i="1" dirty="0" smtClean="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3)  </a:t>
            </a:r>
            <a:r>
              <a:rPr lang="en-US" sz="2400" b="1" dirty="0" smtClean="0">
                <a:latin typeface="Times New Roman" pitchFamily="18" charset="0"/>
                <a:cs typeface="Times New Roman" pitchFamily="18" charset="0"/>
              </a:rPr>
              <a:t>Object Thrown Vertically Upward</a:t>
            </a:r>
            <a:endParaRPr lang="en-US" sz="2400" dirty="0" smtClean="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1000" i="1" dirty="0" smtClean="0">
              <a:solidFill>
                <a:schemeClr val="tx1"/>
              </a:solidFill>
              <a:latin typeface="Times New Roman" pitchFamily="18" charset="0"/>
              <a:cs typeface="Times New Roman" pitchFamily="18" charset="0"/>
            </a:endParaRPr>
          </a:p>
        </p:txBody>
      </p:sp>
      <p:pic>
        <p:nvPicPr>
          <p:cNvPr id="7" name="Picture 6" descr="kjhjkhk.jpg"/>
          <p:cNvPicPr>
            <a:picLocks noChangeAspect="1"/>
          </p:cNvPicPr>
          <p:nvPr/>
        </p:nvPicPr>
        <p:blipFill>
          <a:blip r:embed="rId2" cstate="print"/>
          <a:stretch>
            <a:fillRect/>
          </a:stretch>
        </p:blipFill>
        <p:spPr>
          <a:xfrm>
            <a:off x="3429000" y="914400"/>
            <a:ext cx="1511808" cy="2362200"/>
          </a:xfrm>
          <a:prstGeom prst="rect">
            <a:avLst/>
          </a:prstGeom>
        </p:spPr>
      </p:pic>
      <p:pic>
        <p:nvPicPr>
          <p:cNvPr id="8" name="Picture 7" descr="straightup.gif"/>
          <p:cNvPicPr>
            <a:picLocks noChangeAspect="1"/>
          </p:cNvPicPr>
          <p:nvPr/>
        </p:nvPicPr>
        <p:blipFill>
          <a:blip r:embed="rId3" cstate="print"/>
          <a:stretch>
            <a:fillRect/>
          </a:stretch>
        </p:blipFill>
        <p:spPr>
          <a:xfrm>
            <a:off x="2461404" y="3886200"/>
            <a:ext cx="3786996" cy="2743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ox(in)">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p:cTn id="19"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20"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21" dur="10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slide(fromBottom)">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248400"/>
          </a:xfrm>
        </p:spPr>
        <p:txBody>
          <a:bodyPr/>
          <a:lstStyle/>
          <a:p>
            <a:pPr>
              <a:buNone/>
            </a:pPr>
            <a:endParaRPr lang="en-US" sz="1000" i="1" dirty="0" smtClean="0">
              <a:solidFill>
                <a:schemeClr val="tx1"/>
              </a:solidFill>
              <a:latin typeface="Times New Roman" pitchFamily="18" charset="0"/>
              <a:cs typeface="Times New Roman" pitchFamily="18" charset="0"/>
            </a:endParaRPr>
          </a:p>
          <a:p>
            <a:pPr>
              <a:buNone/>
            </a:pPr>
            <a:r>
              <a:rPr lang="en-US" sz="2400" i="1" dirty="0" smtClean="0">
                <a:solidFill>
                  <a:schemeClr val="tx1"/>
                </a:solidFill>
                <a:latin typeface="Times New Roman" pitchFamily="18" charset="0"/>
                <a:cs typeface="Times New Roman" pitchFamily="18" charset="0"/>
              </a:rPr>
              <a:t>Ex</a:t>
            </a:r>
            <a:r>
              <a:rPr lang="en-US" sz="2400" dirty="0" smtClean="0">
                <a:solidFill>
                  <a:schemeClr val="tx1"/>
                </a:solidFill>
                <a:latin typeface="Times New Roman" pitchFamily="18" charset="0"/>
                <a:cs typeface="Times New Roman" pitchFamily="18" charset="0"/>
              </a:rPr>
              <a:t>) A coin is being tossed upward with an initial speed of</a:t>
            </a:r>
          </a:p>
          <a:p>
            <a:pPr>
              <a:buNone/>
            </a:pPr>
            <a:r>
              <a:rPr lang="en-US" sz="2400" dirty="0" smtClean="0">
                <a:latin typeface="Times New Roman" pitchFamily="18" charset="0"/>
                <a:cs typeface="Times New Roman" pitchFamily="18" charset="0"/>
              </a:rPr>
              <a:t>	  8 m/s.  In the absence of air resistance, </a:t>
            </a:r>
          </a:p>
          <a:p>
            <a:pPr>
              <a:buNone/>
            </a:pPr>
            <a:r>
              <a:rPr lang="en-US" sz="2400" dirty="0" smtClean="0">
                <a:solidFill>
                  <a:schemeClr val="tx1"/>
                </a:solidFill>
                <a:latin typeface="Times New Roman" pitchFamily="18" charset="0"/>
                <a:cs typeface="Times New Roman" pitchFamily="18" charset="0"/>
              </a:rPr>
              <a:t>	 (a)  how high does the coin go above its point of release;</a:t>
            </a:r>
          </a:p>
          <a:p>
            <a:pPr>
              <a:buNone/>
            </a:pPr>
            <a:r>
              <a:rPr lang="en-US" sz="2400" dirty="0" smtClean="0">
                <a:latin typeface="Times New Roman" pitchFamily="18" charset="0"/>
                <a:cs typeface="Times New Roman" pitchFamily="18" charset="0"/>
              </a:rPr>
              <a:t>	 (b)  what is the total time the coin is in the air before returning</a:t>
            </a:r>
          </a:p>
          <a:p>
            <a:pPr>
              <a:buNone/>
            </a:pPr>
            <a:r>
              <a:rPr lang="en-US" sz="2400" dirty="0" smtClean="0">
                <a:solidFill>
                  <a:schemeClr val="tx1"/>
                </a:solidFill>
                <a:latin typeface="Times New Roman" pitchFamily="18" charset="0"/>
                <a:cs typeface="Times New Roman" pitchFamily="18" charset="0"/>
              </a:rPr>
              <a:t>	        to its release point?</a:t>
            </a:r>
          </a:p>
          <a:p>
            <a:pPr>
              <a:buNone/>
            </a:pPr>
            <a:endParaRPr lang="en-US" sz="2400" dirty="0" smtClean="0">
              <a:latin typeface="Times New Roman" pitchFamily="18" charset="0"/>
              <a:cs typeface="Times New Roman" pitchFamily="18" charset="0"/>
            </a:endParaRPr>
          </a:p>
          <a:p>
            <a:pPr>
              <a:buNone/>
            </a:pPr>
            <a:r>
              <a:rPr lang="en-US" sz="2400" i="1" dirty="0" smtClean="0">
                <a:latin typeface="Times New Roman" pitchFamily="18" charset="0"/>
                <a:cs typeface="Times New Roman" pitchFamily="18" charset="0"/>
              </a:rPr>
              <a:t>				</a:t>
            </a:r>
          </a:p>
          <a:p>
            <a:pPr>
              <a:buNone/>
            </a:pPr>
            <a:r>
              <a:rPr lang="en-US" sz="2400" i="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pic>
        <p:nvPicPr>
          <p:cNvPr id="6" name="Picture 5" descr="cxvcv.jpg"/>
          <p:cNvPicPr>
            <a:picLocks noChangeAspect="1"/>
          </p:cNvPicPr>
          <p:nvPr/>
        </p:nvPicPr>
        <p:blipFill>
          <a:blip r:embed="rId2" cstate="print"/>
          <a:stretch>
            <a:fillRect/>
          </a:stretch>
        </p:blipFill>
        <p:spPr>
          <a:xfrm>
            <a:off x="4267200" y="2362200"/>
            <a:ext cx="2695575" cy="4114800"/>
          </a:xfrm>
          <a:prstGeom prst="rect">
            <a:avLst/>
          </a:prstGeom>
        </p:spPr>
      </p:pic>
      <p:sp>
        <p:nvSpPr>
          <p:cNvPr id="7" name="TextBox 6"/>
          <p:cNvSpPr txBox="1"/>
          <p:nvPr/>
        </p:nvSpPr>
        <p:spPr>
          <a:xfrm>
            <a:off x="6916056" y="4419600"/>
            <a:ext cx="457200" cy="369332"/>
          </a:xfrm>
          <a:prstGeom prst="rect">
            <a:avLst/>
          </a:prstGeom>
          <a:solidFill>
            <a:schemeClr val="bg1"/>
          </a:solidFill>
        </p:spPr>
        <p:txBody>
          <a:bodyPr wrap="square" rtlCol="0">
            <a:spAutoFit/>
          </a:bodyPr>
          <a:lstStyle/>
          <a:p>
            <a:r>
              <a:rPr lang="en-US" dirty="0" smtClean="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p:cTn id="37"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38"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39" dur="1000"/>
                                        <p:tgtEl>
                                          <p:spTgt spid="3">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 calcmode="lin" valueType="num">
                                      <p:cBhvr additive="base">
                                        <p:cTn id="44" dur="500" fill="hold"/>
                                        <p:tgtEl>
                                          <p:spTgt spid="6"/>
                                        </p:tgtEl>
                                        <p:attrNameLst>
                                          <p:attrName>ppt_x</p:attrName>
                                        </p:attrNameLst>
                                      </p:cBhvr>
                                      <p:tavLst>
                                        <p:tav tm="0">
                                          <p:val>
                                            <p:strVal val="#ppt_x"/>
                                          </p:val>
                                        </p:tav>
                                        <p:tav tm="100000">
                                          <p:val>
                                            <p:strVal val="#ppt_x"/>
                                          </p:val>
                                        </p:tav>
                                      </p:tavLst>
                                    </p:anim>
                                    <p:anim calcmode="lin" valueType="num">
                                      <p:cBhvr additive="base">
                                        <p:cTn id="4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marL="457200" indent="-457200">
              <a:buAutoNum type="arabicParenR" startAt="4"/>
            </a:pPr>
            <a:r>
              <a:rPr lang="en-US" sz="2400" b="1" dirty="0" smtClean="0">
                <a:latin typeface="Times New Roman" pitchFamily="18" charset="0"/>
                <a:cs typeface="Times New Roman" pitchFamily="18" charset="0"/>
              </a:rPr>
              <a:t>Projectile motion</a:t>
            </a:r>
          </a:p>
          <a:p>
            <a:pPr marL="457200" indent="-225425">
              <a:buFontTx/>
              <a:buChar char="-"/>
            </a:pPr>
            <a:r>
              <a:rPr lang="en-US" sz="2000" dirty="0" smtClean="0">
                <a:latin typeface="Times New Roman" pitchFamily="18" charset="0"/>
                <a:cs typeface="Times New Roman" pitchFamily="18" charset="0"/>
              </a:rPr>
              <a:t>A projectile is any body that is given an initial velocity and then follows a path determined entirely by the effects of gravitational acceleration and air resistance. </a:t>
            </a:r>
          </a:p>
          <a:p>
            <a:pPr marL="457200" indent="-225425">
              <a:buFontTx/>
              <a:buChar char="-"/>
            </a:pPr>
            <a:r>
              <a:rPr lang="en-US" sz="2000" dirty="0" smtClean="0">
                <a:latin typeface="Times New Roman" pitchFamily="18" charset="0"/>
                <a:cs typeface="Times New Roman" pitchFamily="18" charset="0"/>
              </a:rPr>
              <a:t>A batted baseball, a thrown football, a package dropped from an airplane, and a bullet shot from a rifle are all projectiles. </a:t>
            </a:r>
          </a:p>
          <a:p>
            <a:pPr>
              <a:buNone/>
            </a:pPr>
            <a:endParaRPr lang="en-US" sz="2400" dirty="0" smtClean="0">
              <a:solidFill>
                <a:schemeClr val="tx1"/>
              </a:solidFill>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2400" b="1" i="1" dirty="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2400" b="1" i="1"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1000" i="1" dirty="0" smtClean="0">
              <a:solidFill>
                <a:schemeClr val="tx1"/>
              </a:solidFill>
              <a:latin typeface="Times New Roman" pitchFamily="18" charset="0"/>
              <a:cs typeface="Times New Roman" pitchFamily="18" charset="0"/>
            </a:endParaRPr>
          </a:p>
        </p:txBody>
      </p:sp>
      <p:pic>
        <p:nvPicPr>
          <p:cNvPr id="28673" name="Picture 1" descr="C:\Users\user\Desktop\proj.jpg"/>
          <p:cNvPicPr>
            <a:picLocks noChangeAspect="1" noChangeArrowheads="1"/>
          </p:cNvPicPr>
          <p:nvPr/>
        </p:nvPicPr>
        <p:blipFill>
          <a:blip r:embed="rId2" cstate="print"/>
          <a:srcRect/>
          <a:stretch>
            <a:fillRect/>
          </a:stretch>
        </p:blipFill>
        <p:spPr bwMode="auto">
          <a:xfrm>
            <a:off x="1524000" y="2590800"/>
            <a:ext cx="6048375" cy="308004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marL="457200" indent="-457200">
              <a:buAutoNum type="arabicParenR" startAt="4"/>
            </a:pPr>
            <a:r>
              <a:rPr lang="en-US" sz="2400" b="1" dirty="0" smtClean="0">
                <a:latin typeface="Times New Roman" pitchFamily="18" charset="0"/>
                <a:cs typeface="Times New Roman" pitchFamily="18" charset="0"/>
              </a:rPr>
              <a:t>Projectile motion</a:t>
            </a:r>
          </a:p>
          <a:p>
            <a:pPr marL="457200" indent="-225425">
              <a:buNone/>
            </a:pPr>
            <a:endParaRPr lang="en-US" sz="2000" dirty="0" smtClean="0">
              <a:latin typeface="Times New Roman" pitchFamily="18" charset="0"/>
              <a:cs typeface="Times New Roman" pitchFamily="18" charset="0"/>
            </a:endParaRPr>
          </a:p>
          <a:p>
            <a:pPr marL="457200" indent="-225425">
              <a:buFontTx/>
              <a:buChar char="-"/>
            </a:pPr>
            <a:r>
              <a:rPr lang="en-US" sz="2000" dirty="0" smtClean="0">
                <a:latin typeface="Times New Roman" pitchFamily="18" charset="0"/>
                <a:cs typeface="Times New Roman" pitchFamily="18" charset="0"/>
              </a:rPr>
              <a:t>is a form of motion where an object is thrown obliquely near the earth's surface, &amp; it moves along a curved path under the action of gravity. The path followed by a projectile motion is called its </a:t>
            </a:r>
            <a:r>
              <a:rPr lang="en-US" sz="2000" b="1" dirty="0" smtClean="0">
                <a:latin typeface="Times New Roman" pitchFamily="18" charset="0"/>
                <a:cs typeface="Times New Roman" pitchFamily="18" charset="0"/>
              </a:rPr>
              <a:t>trajectory</a:t>
            </a:r>
            <a:r>
              <a:rPr lang="en-US" sz="2000" dirty="0" smtClean="0">
                <a:latin typeface="Times New Roman" pitchFamily="18" charset="0"/>
                <a:cs typeface="Times New Roman" pitchFamily="18" charset="0"/>
              </a:rPr>
              <a:t>. </a:t>
            </a:r>
          </a:p>
          <a:p>
            <a:pPr marL="457200" indent="-225425">
              <a:buFontTx/>
              <a:buChar char="-"/>
            </a:pPr>
            <a:r>
              <a:rPr lang="en-US" sz="2000" dirty="0" smtClean="0">
                <a:latin typeface="Times New Roman" pitchFamily="18" charset="0"/>
                <a:cs typeface="Times New Roman" pitchFamily="18" charset="0"/>
              </a:rPr>
              <a:t>Projectile motion only occurs when there is one force applied at the beginning of the trajectory after which there is no interference apart.</a:t>
            </a:r>
          </a:p>
          <a:p>
            <a:pPr>
              <a:buNone/>
            </a:pPr>
            <a:endParaRPr lang="en-US" sz="2400" dirty="0" smtClean="0">
              <a:solidFill>
                <a:schemeClr val="tx1"/>
              </a:solidFill>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2400" b="1" i="1" dirty="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2400" b="1" i="1"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1000" i="1" dirty="0" smtClean="0">
              <a:solidFill>
                <a:schemeClr val="tx1"/>
              </a:solidFill>
              <a:latin typeface="Times New Roman" pitchFamily="18" charset="0"/>
              <a:cs typeface="Times New Roman" pitchFamily="18" charset="0"/>
            </a:endParaRPr>
          </a:p>
        </p:txBody>
      </p:sp>
      <p:pic>
        <p:nvPicPr>
          <p:cNvPr id="5" name="Picture 4" descr="Projectile-Motion_1.jpg"/>
          <p:cNvPicPr>
            <a:picLocks noChangeAspect="1"/>
          </p:cNvPicPr>
          <p:nvPr/>
        </p:nvPicPr>
        <p:blipFill>
          <a:blip r:embed="rId2" cstate="print"/>
          <a:stretch>
            <a:fillRect/>
          </a:stretch>
        </p:blipFill>
        <p:spPr>
          <a:xfrm>
            <a:off x="304800" y="2971800"/>
            <a:ext cx="3962400" cy="1812770"/>
          </a:xfrm>
          <a:prstGeom prst="rect">
            <a:avLst/>
          </a:prstGeom>
        </p:spPr>
      </p:pic>
      <p:pic>
        <p:nvPicPr>
          <p:cNvPr id="6" name="Picture 5" descr="fgdfg.jpg"/>
          <p:cNvPicPr>
            <a:picLocks noChangeAspect="1"/>
          </p:cNvPicPr>
          <p:nvPr/>
        </p:nvPicPr>
        <p:blipFill>
          <a:blip r:embed="rId3" cstate="print"/>
          <a:stretch>
            <a:fillRect/>
          </a:stretch>
        </p:blipFill>
        <p:spPr>
          <a:xfrm>
            <a:off x="4267200" y="2743200"/>
            <a:ext cx="4572000" cy="25701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slide(fromBottom)">
                                      <p:cBhvr>
                                        <p:cTn id="28" dur="500"/>
                                        <p:tgtEl>
                                          <p:spTgt spid="5"/>
                                        </p:tgtEl>
                                      </p:cBhvr>
                                    </p:animEffect>
                                  </p:childTnLst>
                                </p:cTn>
                              </p:par>
                              <p:par>
                                <p:cTn id="29" presetID="12" presetClass="entr" presetSubtype="4"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slide(fromBottom)">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marL="457200" indent="-457200">
              <a:buAutoNum type="arabicParenR" startAt="4"/>
            </a:pPr>
            <a:r>
              <a:rPr lang="en-US" sz="2400" b="1" dirty="0" smtClean="0">
                <a:latin typeface="Times New Roman" pitchFamily="18" charset="0"/>
                <a:cs typeface="Times New Roman" pitchFamily="18" charset="0"/>
              </a:rPr>
              <a:t>Projectile motion</a:t>
            </a:r>
          </a:p>
          <a:p>
            <a:pPr marL="457200" indent="-457200">
              <a:buNone/>
            </a:pPr>
            <a:r>
              <a:rPr lang="en-US" sz="2400" b="1"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buNone/>
            </a:pPr>
            <a:endParaRPr lang="en-US" sz="2400" dirty="0" smtClean="0">
              <a:solidFill>
                <a:schemeClr val="tx1"/>
              </a:solidFill>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2400" b="1" i="1" dirty="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2400" b="1" i="1"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1000" i="1" dirty="0" smtClean="0">
              <a:solidFill>
                <a:schemeClr val="tx1"/>
              </a:solidFill>
              <a:latin typeface="Times New Roman" pitchFamily="18" charset="0"/>
              <a:cs typeface="Times New Roman" pitchFamily="18" charset="0"/>
            </a:endParaRPr>
          </a:p>
        </p:txBody>
      </p:sp>
      <p:pic>
        <p:nvPicPr>
          <p:cNvPr id="7" name="Picture 6" descr="Untitled.jpg"/>
          <p:cNvPicPr>
            <a:picLocks noChangeAspect="1"/>
          </p:cNvPicPr>
          <p:nvPr/>
        </p:nvPicPr>
        <p:blipFill>
          <a:blip r:embed="rId2" cstate="print"/>
          <a:stretch>
            <a:fillRect/>
          </a:stretch>
        </p:blipFill>
        <p:spPr>
          <a:xfrm>
            <a:off x="304800" y="866775"/>
            <a:ext cx="8658225" cy="4162425"/>
          </a:xfrm>
          <a:prstGeom prst="rect">
            <a:avLst/>
          </a:prstGeom>
        </p:spPr>
      </p:pic>
      <p:sp>
        <p:nvSpPr>
          <p:cNvPr id="8" name="Rectangle 7"/>
          <p:cNvSpPr/>
          <p:nvPr/>
        </p:nvSpPr>
        <p:spPr>
          <a:xfrm>
            <a:off x="152400" y="838200"/>
            <a:ext cx="533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534400" cy="6324600"/>
          </a:xfrm>
        </p:spPr>
        <p:txBody>
          <a:bodyPr/>
          <a:lstStyle/>
          <a:p>
            <a:pPr marL="457200" indent="-457200">
              <a:buNone/>
            </a:pPr>
            <a:r>
              <a:rPr lang="en-US" sz="2400" b="1" dirty="0" smtClean="0">
                <a:latin typeface="Times New Roman" pitchFamily="18" charset="0"/>
                <a:cs typeface="Times New Roman" pitchFamily="18" charset="0"/>
              </a:rPr>
              <a:t>Projectile motion</a:t>
            </a:r>
          </a:p>
          <a:p>
            <a:pPr marL="457200" indent="-457200">
              <a:buNone/>
            </a:pPr>
            <a:endParaRPr lang="en-US" sz="2000" b="1" dirty="0" smtClean="0">
              <a:latin typeface="Times New Roman" pitchFamily="18" charset="0"/>
              <a:cs typeface="Times New Roman" pitchFamily="18" charset="0"/>
            </a:endParaRPr>
          </a:p>
          <a:p>
            <a:pPr algn="just">
              <a:buNone/>
            </a:pPr>
            <a:r>
              <a:rPr lang="en-US" sz="2000" dirty="0" smtClean="0"/>
              <a:t>The important facts of projectile motion can be summarized as follows:</a:t>
            </a:r>
          </a:p>
          <a:p>
            <a:pPr algn="just">
              <a:buNone/>
            </a:pPr>
            <a:r>
              <a:rPr lang="en-US" sz="2000" dirty="0" smtClean="0"/>
              <a:t>1. Provided air resistance is negligible, the horizontal component of the velocity </a:t>
            </a:r>
            <a:r>
              <a:rPr lang="en-US" sz="2000" i="1" dirty="0" err="1" smtClean="0"/>
              <a:t>vx</a:t>
            </a:r>
            <a:r>
              <a:rPr lang="en-US" sz="2000" i="1" dirty="0" smtClean="0"/>
              <a:t> remains constant because there is no horizontal component of acceleration.</a:t>
            </a:r>
          </a:p>
          <a:p>
            <a:pPr algn="just">
              <a:buNone/>
            </a:pPr>
            <a:r>
              <a:rPr lang="en-US" sz="2000" dirty="0" smtClean="0"/>
              <a:t>2. The vertical component of the acceleration is equal to the free fall acceleration </a:t>
            </a:r>
            <a:r>
              <a:rPr lang="en-US" sz="2000" i="1" dirty="0" smtClean="0"/>
              <a:t>g.</a:t>
            </a:r>
          </a:p>
          <a:p>
            <a:pPr algn="just">
              <a:buNone/>
            </a:pPr>
            <a:r>
              <a:rPr lang="en-US" sz="2000" dirty="0" smtClean="0"/>
              <a:t>3. The vertical component of the velocity </a:t>
            </a:r>
            <a:r>
              <a:rPr lang="en-US" sz="2000" i="1" dirty="0" err="1" smtClean="0"/>
              <a:t>vy</a:t>
            </a:r>
            <a:r>
              <a:rPr lang="en-US" sz="2000" i="1" dirty="0" smtClean="0"/>
              <a:t> and the displacement in the y -direction are identical to those of a freely falling body.</a:t>
            </a:r>
          </a:p>
          <a:p>
            <a:pPr algn="just">
              <a:buNone/>
            </a:pPr>
            <a:r>
              <a:rPr lang="en-US" sz="2000" dirty="0" smtClean="0"/>
              <a:t>4. Projectile motion can be described as a superposition of two independent motions in the </a:t>
            </a:r>
            <a:r>
              <a:rPr lang="en-US" sz="2000" i="1" dirty="0" smtClean="0"/>
              <a:t>x - and y -directions.</a:t>
            </a:r>
            <a:endParaRPr lang="en-US" sz="2000" dirty="0" smtClean="0">
              <a:latin typeface="Times New Roman" pitchFamily="18" charset="0"/>
              <a:cs typeface="Times New Roman" pitchFamily="18" charset="0"/>
            </a:endParaRPr>
          </a:p>
          <a:p>
            <a:pPr>
              <a:buNone/>
            </a:pPr>
            <a:endParaRPr lang="en-US" sz="2400" dirty="0" smtClean="0">
              <a:solidFill>
                <a:schemeClr val="tx1"/>
              </a:solidFill>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2400" b="1" i="1" dirty="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2400" b="1" i="1"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1000" i="1"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15"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6" dur="1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22"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3" dur="10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9"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0" dur="10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p:cTn id="35"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36"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p:cTn id="42"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43"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4"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324600"/>
          </a:xfrm>
        </p:spPr>
        <p:txBody>
          <a:bodyPr/>
          <a:lstStyle/>
          <a:p>
            <a:pPr marL="0" indent="0">
              <a:buNone/>
            </a:pPr>
            <a:r>
              <a:rPr lang="en-US" b="1" dirty="0">
                <a:latin typeface="Times New Roman" pitchFamily="18" charset="0"/>
                <a:cs typeface="Times New Roman" pitchFamily="18" charset="0"/>
              </a:rPr>
              <a:t>Projectile </a:t>
            </a:r>
            <a:r>
              <a:rPr lang="en-US" b="1" dirty="0" smtClean="0">
                <a:latin typeface="Times New Roman" pitchFamily="18" charset="0"/>
                <a:cs typeface="Times New Roman" pitchFamily="18" charset="0"/>
              </a:rPr>
              <a:t>Motion</a:t>
            </a:r>
            <a:endParaRPr lang="en-US" b="1" dirty="0">
              <a:latin typeface="Times New Roman" pitchFamily="18" charset="0"/>
              <a:cs typeface="Times New Roman" pitchFamily="18" charset="0"/>
            </a:endParaRPr>
          </a:p>
          <a:p>
            <a:pPr algn="just"/>
            <a:r>
              <a:rPr lang="en-US" sz="2400" dirty="0"/>
              <a:t>A body thrown horizontally with an initial velocity from a certain height. In this motion, there is no horizontal acceleration but there is vertical acceleration following the free fall acceleration. Further, the horizontal velocity is constant while the vertical velocity is increasing at the same time directed downward.</a:t>
            </a:r>
          </a:p>
        </p:txBody>
      </p:sp>
      <p:pic>
        <p:nvPicPr>
          <p:cNvPr id="4" name="Picture 3" descr="PowerSchool Learning : 8th Grade Science : Projectile motion"/>
          <p:cNvPicPr/>
          <p:nvPr/>
        </p:nvPicPr>
        <p:blipFill>
          <a:blip r:embed="rId2">
            <a:extLst>
              <a:ext uri="{28A0092B-C50C-407E-A947-70E740481C1C}">
                <a14:useLocalDpi xmlns:a14="http://schemas.microsoft.com/office/drawing/2010/main" val="0"/>
              </a:ext>
            </a:extLst>
          </a:blip>
          <a:srcRect/>
          <a:stretch>
            <a:fillRect/>
          </a:stretch>
        </p:blipFill>
        <p:spPr bwMode="auto">
          <a:xfrm>
            <a:off x="762000" y="3429000"/>
            <a:ext cx="7848600" cy="3276600"/>
          </a:xfrm>
          <a:prstGeom prst="rect">
            <a:avLst/>
          </a:prstGeom>
          <a:noFill/>
          <a:ln>
            <a:noFill/>
          </a:ln>
        </p:spPr>
      </p:pic>
    </p:spTree>
    <p:extLst>
      <p:ext uri="{BB962C8B-B14F-4D97-AF65-F5344CB8AC3E}">
        <p14:creationId xmlns:p14="http://schemas.microsoft.com/office/powerpoint/2010/main" val="1588482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6200" y="609600"/>
            <a:ext cx="69342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593771" y="838200"/>
            <a:ext cx="4550229" cy="5016758"/>
          </a:xfrm>
          <a:prstGeom prst="rect">
            <a:avLst/>
          </a:prstGeom>
        </p:spPr>
        <p:txBody>
          <a:bodyPr wrap="square">
            <a:spAutoFit/>
          </a:bodyPr>
          <a:lstStyle/>
          <a:p>
            <a:r>
              <a:rPr lang="en-US" sz="2000" b="1" dirty="0"/>
              <a:t>The following equations are used to determine the kinematic descriptions of the projectile motion </a:t>
            </a:r>
          </a:p>
          <a:p>
            <a:r>
              <a:rPr lang="en-US" sz="2000" b="1" dirty="0" smtClean="0"/>
              <a:t>Projected Horizontally</a:t>
            </a:r>
          </a:p>
          <a:p>
            <a:endParaRPr lang="en-US" sz="2000" b="1" dirty="0"/>
          </a:p>
          <a:p>
            <a:r>
              <a:rPr lang="en-US" sz="2000" b="1" dirty="0"/>
              <a:t>Velocity along x-axis = </a:t>
            </a:r>
            <a:r>
              <a:rPr lang="en-US" sz="2000" b="1" dirty="0" err="1"/>
              <a:t>Vx</a:t>
            </a:r>
            <a:r>
              <a:rPr lang="en-US" sz="2000" b="1" dirty="0"/>
              <a:t> = Vo</a:t>
            </a:r>
          </a:p>
          <a:p>
            <a:endParaRPr lang="en-US" sz="2000" b="1" dirty="0"/>
          </a:p>
          <a:p>
            <a:r>
              <a:rPr lang="en-US" sz="2000" b="1" dirty="0"/>
              <a:t>Velocity along y-axis = </a:t>
            </a:r>
            <a:r>
              <a:rPr lang="en-US" sz="2000" b="1" dirty="0" err="1"/>
              <a:t>Vy</a:t>
            </a:r>
            <a:r>
              <a:rPr lang="en-US" sz="2000" b="1" dirty="0"/>
              <a:t> = </a:t>
            </a:r>
            <a:r>
              <a:rPr lang="en-US" sz="2000" b="1" dirty="0" err="1"/>
              <a:t>gt</a:t>
            </a:r>
            <a:endParaRPr lang="en-US" sz="2000" b="1" dirty="0"/>
          </a:p>
          <a:p>
            <a:endParaRPr lang="en-US" sz="2000" b="1" dirty="0"/>
          </a:p>
          <a:p>
            <a:r>
              <a:rPr lang="en-US" sz="2000" b="1" dirty="0"/>
              <a:t>Actually velocity at any time </a:t>
            </a:r>
            <a:r>
              <a:rPr lang="en-US" sz="2000" b="1" dirty="0" smtClean="0"/>
              <a:t>t</a:t>
            </a:r>
            <a:r>
              <a:rPr lang="en-US" sz="2000" b="1" dirty="0"/>
              <a:t>:</a:t>
            </a:r>
            <a:endParaRPr lang="en-US" sz="2000" b="1" dirty="0" smtClean="0"/>
          </a:p>
          <a:p>
            <a:r>
              <a:rPr lang="en-US" sz="2000" b="1" dirty="0"/>
              <a:t> </a:t>
            </a:r>
            <a:r>
              <a:rPr lang="en-US" sz="2000" b="1" dirty="0" smtClean="0"/>
              <a:t>              </a:t>
            </a:r>
            <a:r>
              <a:rPr lang="en-US" sz="2000" b="1" dirty="0"/>
              <a:t>V =  Vo2 + (</a:t>
            </a:r>
            <a:r>
              <a:rPr lang="en-US" sz="2000" b="1" dirty="0" err="1"/>
              <a:t>gt</a:t>
            </a:r>
            <a:r>
              <a:rPr lang="en-US" sz="2000" b="1" dirty="0"/>
              <a:t>)2</a:t>
            </a:r>
          </a:p>
          <a:p>
            <a:endParaRPr lang="en-US" sz="2000" b="1" dirty="0"/>
          </a:p>
          <a:p>
            <a:r>
              <a:rPr lang="en-US" sz="2000" b="1" dirty="0"/>
              <a:t>Angle </a:t>
            </a:r>
            <a:r>
              <a:rPr lang="el-GR" sz="2000" b="1" dirty="0"/>
              <a:t>ϴ,   ϴ = </a:t>
            </a:r>
            <a:r>
              <a:rPr lang="en-US" sz="2000" b="1" dirty="0" err="1"/>
              <a:t>arctan</a:t>
            </a:r>
            <a:r>
              <a:rPr lang="en-US" sz="2000" b="1" dirty="0"/>
              <a:t> </a:t>
            </a:r>
            <a:r>
              <a:rPr lang="en-US" sz="2000" b="1" dirty="0" err="1"/>
              <a:t>gt</a:t>
            </a:r>
            <a:r>
              <a:rPr lang="en-US" sz="2000" b="1" dirty="0"/>
              <a:t>/Vo</a:t>
            </a:r>
          </a:p>
          <a:p>
            <a:endParaRPr lang="en-US" sz="2000" b="1" dirty="0"/>
          </a:p>
          <a:p>
            <a:r>
              <a:rPr lang="en-US" sz="2000" b="1" dirty="0"/>
              <a:t>Maximum Height : H = ½gt2</a:t>
            </a:r>
          </a:p>
        </p:txBody>
      </p:sp>
    </p:spTree>
    <p:extLst>
      <p:ext uri="{BB962C8B-B14F-4D97-AF65-F5344CB8AC3E}">
        <p14:creationId xmlns:p14="http://schemas.microsoft.com/office/powerpoint/2010/main" val="390148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609600"/>
          </a:xfrm>
        </p:spPr>
        <p:txBody>
          <a:bodyPr/>
          <a:lstStyle/>
          <a:p>
            <a:pPr algn="l"/>
            <a:r>
              <a:rPr lang="en-US" sz="2800" b="1" dirty="0" smtClean="0">
                <a:latin typeface="Times New Roman" pitchFamily="18" charset="0"/>
                <a:cs typeface="Times New Roman" pitchFamily="18" charset="0"/>
              </a:rPr>
              <a:t>Motion </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86800" cy="5562600"/>
          </a:xfrm>
        </p:spPr>
        <p:txBody>
          <a:bodyPr/>
          <a:lstStyle/>
          <a:p>
            <a:pPr>
              <a:buNone/>
            </a:pPr>
            <a:r>
              <a:rPr lang="en-US"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an act, process, or instance of changing place.</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movement</a:t>
            </a:r>
          </a:p>
          <a:p>
            <a:pPr>
              <a:buNone/>
            </a:pPr>
            <a:endParaRPr lang="en-US" sz="1000" dirty="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2 Aspects to any Motion:</a:t>
            </a:r>
          </a:p>
          <a:p>
            <a:pPr>
              <a:buNone/>
            </a:pPr>
            <a:endParaRPr lang="en-US" sz="1000" dirty="0" smtClean="0">
              <a:latin typeface="Times New Roman" pitchFamily="18" charset="0"/>
              <a:cs typeface="Times New Roman" pitchFamily="18" charset="0"/>
            </a:endParaRPr>
          </a:p>
          <a:p>
            <a:pPr marL="457200" indent="-282575">
              <a:buAutoNum type="arabicParenR"/>
            </a:pPr>
            <a:r>
              <a:rPr lang="en-US" sz="2400" dirty="0" smtClean="0">
                <a:latin typeface="Times New Roman" pitchFamily="18" charset="0"/>
                <a:cs typeface="Times New Roman" pitchFamily="18" charset="0"/>
              </a:rPr>
              <a:t> The movement itself, whether it is rapid or slow.</a:t>
            </a:r>
          </a:p>
          <a:p>
            <a:pPr marL="457200" indent="-457200">
              <a:buAutoNum type="arabicParenR"/>
            </a:pPr>
            <a:endParaRPr lang="en-US" sz="1000" dirty="0" smtClean="0">
              <a:latin typeface="Times New Roman" pitchFamily="18" charset="0"/>
              <a:cs typeface="Times New Roman" pitchFamily="18" charset="0"/>
            </a:endParaRPr>
          </a:p>
          <a:p>
            <a:pPr marL="457200" indent="-282575">
              <a:buAutoNum type="arabicParenR"/>
            </a:pPr>
            <a:r>
              <a:rPr lang="en-US" sz="2400" dirty="0" smtClean="0">
                <a:latin typeface="Times New Roman" pitchFamily="18" charset="0"/>
                <a:cs typeface="Times New Roman" pitchFamily="18" charset="0"/>
              </a:rPr>
              <a:t> The issue of what causes the motion or what changes it.</a:t>
            </a:r>
          </a:p>
          <a:p>
            <a:pPr marL="457200" indent="-457200">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 calcmode="lin" valueType="num">
                                      <p:cBhvr additive="base">
                                        <p:cTn id="1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 calcmode="lin" valueType="num">
                                      <p:cBhvr additive="base">
                                        <p:cTn id="1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648200"/>
          </a:xfrm>
        </p:spPr>
        <p:txBody>
          <a:bodyPr/>
          <a:lstStyle/>
          <a:p>
            <a:pPr marL="0" marR="0" indent="457200">
              <a:lnSpc>
                <a:spcPct val="115000"/>
              </a:lnSpc>
              <a:spcBef>
                <a:spcPts val="0"/>
              </a:spcBef>
              <a:spcAft>
                <a:spcPts val="0"/>
              </a:spcAft>
            </a:pPr>
            <a:r>
              <a:rPr lang="en-US" sz="3200" dirty="0">
                <a:ea typeface="Arial"/>
                <a:cs typeface="Times New Roman"/>
              </a:rPr>
              <a:t>Maximum horizontal displacement, Range (R) = </a:t>
            </a:r>
            <a:r>
              <a:rPr lang="en-US" sz="3200" dirty="0" err="1">
                <a:ea typeface="Arial"/>
                <a:cs typeface="Times New Roman"/>
              </a:rPr>
              <a:t>Vxt</a:t>
            </a:r>
            <a:r>
              <a:rPr lang="en-US" sz="3200" dirty="0">
                <a:ea typeface="Arial"/>
                <a:cs typeface="Times New Roman"/>
              </a:rPr>
              <a:t>, where t is the total time of flight.</a:t>
            </a:r>
            <a:r>
              <a:rPr lang="en-US" sz="3200" dirty="0">
                <a:latin typeface="Calibri"/>
                <a:ea typeface="Calibri"/>
                <a:cs typeface="Times New Roman"/>
              </a:rPr>
              <a:t/>
            </a:r>
            <a:br>
              <a:rPr lang="en-US" sz="3200" dirty="0">
                <a:latin typeface="Calibri"/>
                <a:ea typeface="Calibri"/>
                <a:cs typeface="Times New Roman"/>
              </a:rPr>
            </a:br>
            <a:r>
              <a:rPr lang="en-US" sz="3200" dirty="0">
                <a:ea typeface="Arial"/>
                <a:cs typeface="Times New Roman"/>
              </a:rPr>
              <a:t> </a:t>
            </a:r>
            <a:r>
              <a:rPr lang="en-US" sz="3200" dirty="0">
                <a:latin typeface="Calibri"/>
                <a:ea typeface="Calibri"/>
                <a:cs typeface="Times New Roman"/>
              </a:rPr>
              <a:t/>
            </a:r>
            <a:br>
              <a:rPr lang="en-US" sz="3200" dirty="0">
                <a:latin typeface="Calibri"/>
                <a:ea typeface="Calibri"/>
                <a:cs typeface="Times New Roman"/>
              </a:rPr>
            </a:br>
            <a:r>
              <a:rPr lang="en-US" sz="3200" dirty="0"/>
              <a:t/>
            </a:r>
            <a:br>
              <a:rPr lang="en-US" sz="3200" dirty="0"/>
            </a:br>
            <a:r>
              <a:rPr lang="en-US" sz="3200" dirty="0">
                <a:ea typeface="Arial"/>
                <a:cs typeface="Times New Roman"/>
              </a:rPr>
              <a:t>Total time of flight:   T =    </a:t>
            </a:r>
            <a:r>
              <a:rPr lang="en-US" sz="3200" u="sng" dirty="0">
                <a:ea typeface="Arial"/>
                <a:cs typeface="Times New Roman"/>
              </a:rPr>
              <a:t>2H </a:t>
            </a:r>
            <a:r>
              <a:rPr lang="en-US" sz="3200" dirty="0">
                <a:latin typeface="Calibri"/>
                <a:ea typeface="Calibri"/>
                <a:cs typeface="Times New Roman"/>
              </a:rPr>
              <a:t/>
            </a:r>
            <a:br>
              <a:rPr lang="en-US" sz="3200" dirty="0">
                <a:latin typeface="Calibri"/>
                <a:ea typeface="Calibri"/>
                <a:cs typeface="Times New Roman"/>
              </a:rPr>
            </a:br>
            <a:r>
              <a:rPr lang="en-US" sz="3200" dirty="0" smtClean="0">
                <a:latin typeface="Calibri"/>
                <a:ea typeface="Calibri"/>
                <a:cs typeface="Times New Roman"/>
              </a:rPr>
              <a:t>					</a:t>
            </a:r>
            <a:r>
              <a:rPr lang="en-US" sz="3200" dirty="0" smtClean="0">
                <a:ea typeface="Arial"/>
                <a:cs typeface="Times New Roman"/>
              </a:rPr>
              <a:t>g</a:t>
            </a:r>
            <a:r>
              <a:rPr lang="en-US" sz="3200" dirty="0">
                <a:latin typeface="Calibri"/>
                <a:ea typeface="Calibri"/>
                <a:cs typeface="Times New Roman"/>
              </a:rPr>
              <a:t/>
            </a:r>
            <a:br>
              <a:rPr lang="en-US" sz="3200" dirty="0">
                <a:latin typeface="Calibri"/>
                <a:ea typeface="Calibri"/>
                <a:cs typeface="Times New Roman"/>
              </a:rPr>
            </a:br>
            <a:endParaRPr lang="en-US" sz="3200" dirty="0"/>
          </a:p>
        </p:txBody>
      </p:sp>
      <p:cxnSp>
        <p:nvCxnSpPr>
          <p:cNvPr id="4" name="Straight Connector 3"/>
          <p:cNvCxnSpPr/>
          <p:nvPr/>
        </p:nvCxnSpPr>
        <p:spPr>
          <a:xfrm flipV="1">
            <a:off x="6400800" y="3276600"/>
            <a:ext cx="228600" cy="971550"/>
          </a:xfrm>
          <a:prstGeom prst="line">
            <a:avLst/>
          </a:prstGeom>
          <a:noFill/>
          <a:ln w="6350" cap="flat" cmpd="sng" algn="ctr">
            <a:solidFill>
              <a:sysClr val="windowText" lastClr="000000"/>
            </a:solidFill>
            <a:prstDash val="solid"/>
            <a:miter lim="800000"/>
          </a:ln>
          <a:effectLst/>
        </p:spPr>
      </p:cxnSp>
      <p:cxnSp>
        <p:nvCxnSpPr>
          <p:cNvPr id="6" name="Straight Connector 5"/>
          <p:cNvCxnSpPr/>
          <p:nvPr/>
        </p:nvCxnSpPr>
        <p:spPr>
          <a:xfrm>
            <a:off x="6096000" y="4038600"/>
            <a:ext cx="304800" cy="209551"/>
          </a:xfrm>
          <a:prstGeom prst="line">
            <a:avLst/>
          </a:prstGeom>
          <a:noFill/>
          <a:ln w="6350" cap="flat" cmpd="sng" algn="ctr">
            <a:solidFill>
              <a:sysClr val="windowText" lastClr="000000"/>
            </a:solidFill>
            <a:prstDash val="solid"/>
            <a:miter lim="800000"/>
          </a:ln>
          <a:effectLst/>
        </p:spPr>
      </p:cxnSp>
      <p:cxnSp>
        <p:nvCxnSpPr>
          <p:cNvPr id="12" name="Straight Connector 11"/>
          <p:cNvCxnSpPr/>
          <p:nvPr/>
        </p:nvCxnSpPr>
        <p:spPr>
          <a:xfrm flipV="1">
            <a:off x="6629400" y="3276600"/>
            <a:ext cx="590550" cy="1"/>
          </a:xfrm>
          <a:prstGeom prst="line">
            <a:avLst/>
          </a:prstGeom>
          <a:noFill/>
          <a:ln w="6350" cap="flat" cmpd="sng" algn="ctr">
            <a:solidFill>
              <a:sysClr val="windowText" lastClr="000000"/>
            </a:solidFill>
            <a:prstDash val="solid"/>
            <a:miter lim="800000"/>
          </a:ln>
          <a:effectLst/>
        </p:spPr>
      </p:cxnSp>
    </p:spTree>
    <p:extLst>
      <p:ext uri="{BB962C8B-B14F-4D97-AF65-F5344CB8AC3E}">
        <p14:creationId xmlns:p14="http://schemas.microsoft.com/office/powerpoint/2010/main" val="2903132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533400"/>
            <a:ext cx="8686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819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3820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2313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pPr marL="0" indent="0">
              <a:buNone/>
            </a:pPr>
            <a:r>
              <a:rPr lang="en-US" dirty="0" smtClean="0"/>
              <a:t>Ex. 2</a:t>
            </a:r>
          </a:p>
          <a:p>
            <a:pPr marL="0" indent="0">
              <a:buNone/>
            </a:pPr>
            <a:r>
              <a:rPr lang="en-US" sz="2400" dirty="0" smtClean="0"/>
              <a:t>A ball is projected horizontally with a velocity </a:t>
            </a:r>
            <a:r>
              <a:rPr lang="en-US" sz="2400" dirty="0" err="1" smtClean="0">
                <a:ea typeface="Calibri"/>
                <a:cs typeface="Times New Roman"/>
              </a:rPr>
              <a:t>v</a:t>
            </a:r>
            <a:r>
              <a:rPr lang="en-US" sz="2400" baseline="-25000" dirty="0" err="1" smtClean="0">
                <a:ea typeface="Calibri"/>
                <a:cs typeface="Times New Roman"/>
              </a:rPr>
              <a:t>o</a:t>
            </a:r>
            <a:r>
              <a:rPr lang="en-US" sz="2400" baseline="-25000" dirty="0" smtClean="0">
                <a:ea typeface="Calibri"/>
                <a:cs typeface="Times New Roman"/>
              </a:rPr>
              <a:t> </a:t>
            </a:r>
            <a:r>
              <a:rPr lang="en-US" sz="2400" dirty="0" smtClean="0">
                <a:ea typeface="Calibri"/>
                <a:cs typeface="Times New Roman"/>
              </a:rPr>
              <a:t> of 8ft/s. Find it’s position and velocity after ¼ sec?</a:t>
            </a:r>
          </a:p>
          <a:p>
            <a:pPr marL="0" indent="0">
              <a:buNone/>
            </a:pPr>
            <a:endParaRPr lang="en-US" sz="2400" dirty="0">
              <a:latin typeface="Calibri"/>
              <a:ea typeface="Calibri"/>
              <a:cs typeface="Times New Roman"/>
            </a:endParaRPr>
          </a:p>
          <a:p>
            <a:pPr marL="0" indent="0">
              <a:buNone/>
            </a:pPr>
            <a:r>
              <a:rPr lang="en-US" dirty="0" smtClean="0"/>
              <a:t>                                          </a:t>
            </a:r>
            <a:r>
              <a:rPr lang="en-US" sz="2400" dirty="0" smtClean="0"/>
              <a:t>Given: </a:t>
            </a:r>
            <a:r>
              <a:rPr lang="en-US" sz="2400" dirty="0" err="1">
                <a:solidFill>
                  <a:srgbClr val="000000"/>
                </a:solidFill>
                <a:ea typeface="Calibri"/>
                <a:cs typeface="Times New Roman"/>
              </a:rPr>
              <a:t>v</a:t>
            </a:r>
            <a:r>
              <a:rPr lang="en-US" sz="2400" baseline="-25000" dirty="0" err="1">
                <a:solidFill>
                  <a:srgbClr val="000000"/>
                </a:solidFill>
                <a:ea typeface="Calibri"/>
                <a:cs typeface="Times New Roman"/>
              </a:rPr>
              <a:t>o</a:t>
            </a:r>
            <a:r>
              <a:rPr lang="en-US" sz="2400" baseline="-25000" dirty="0">
                <a:solidFill>
                  <a:srgbClr val="000000"/>
                </a:solidFill>
                <a:ea typeface="Calibri"/>
                <a:cs typeface="Times New Roman"/>
              </a:rPr>
              <a:t>  </a:t>
            </a:r>
            <a:r>
              <a:rPr lang="en-US" sz="2400" dirty="0">
                <a:solidFill>
                  <a:srgbClr val="000000"/>
                </a:solidFill>
                <a:ea typeface="Calibri"/>
                <a:cs typeface="Times New Roman"/>
              </a:rPr>
              <a:t> </a:t>
            </a:r>
            <a:r>
              <a:rPr lang="en-US" sz="2400" dirty="0" smtClean="0">
                <a:solidFill>
                  <a:srgbClr val="000000"/>
                </a:solidFill>
                <a:ea typeface="Calibri"/>
                <a:cs typeface="Times New Roman"/>
              </a:rPr>
              <a:t>= 8 </a:t>
            </a:r>
            <a:r>
              <a:rPr lang="en-US" sz="2400" dirty="0" err="1" smtClean="0">
                <a:solidFill>
                  <a:srgbClr val="000000"/>
                </a:solidFill>
                <a:ea typeface="Calibri"/>
                <a:cs typeface="Times New Roman"/>
              </a:rPr>
              <a:t>ft</a:t>
            </a:r>
            <a:r>
              <a:rPr lang="en-US" sz="2400" dirty="0" smtClean="0">
                <a:solidFill>
                  <a:srgbClr val="000000"/>
                </a:solidFill>
                <a:ea typeface="Calibri"/>
                <a:cs typeface="Times New Roman"/>
              </a:rPr>
              <a:t>/s</a:t>
            </a:r>
          </a:p>
          <a:p>
            <a:pPr marL="0" indent="0">
              <a:buNone/>
            </a:pPr>
            <a:r>
              <a:rPr lang="en-US" sz="2400" dirty="0">
                <a:solidFill>
                  <a:srgbClr val="000000"/>
                </a:solidFill>
                <a:cs typeface="Times New Roman"/>
              </a:rPr>
              <a:t>	</a:t>
            </a:r>
            <a:r>
              <a:rPr lang="en-US" sz="2400" dirty="0" smtClean="0">
                <a:solidFill>
                  <a:srgbClr val="000000"/>
                </a:solidFill>
                <a:cs typeface="Times New Roman"/>
              </a:rPr>
              <a:t>					   t = ¼ sec</a:t>
            </a:r>
            <a:endParaRPr lang="en-US" sz="2400" dirty="0"/>
          </a:p>
        </p:txBody>
      </p:sp>
      <p:sp>
        <p:nvSpPr>
          <p:cNvPr id="10" name="Rectangle 9"/>
          <p:cNvSpPr/>
          <p:nvPr/>
        </p:nvSpPr>
        <p:spPr>
          <a:xfrm>
            <a:off x="3921866" y="2537759"/>
            <a:ext cx="385042" cy="410882"/>
          </a:xfrm>
          <a:prstGeom prst="rect">
            <a:avLst/>
          </a:prstGeom>
        </p:spPr>
        <p:txBody>
          <a:bodyPr wrap="none">
            <a:spAutoFit/>
          </a:bodyPr>
          <a:lstStyle/>
          <a:p>
            <a:pPr>
              <a:lnSpc>
                <a:spcPct val="115000"/>
              </a:lnSpc>
            </a:pPr>
            <a:r>
              <a:rPr lang="en-US" dirty="0" err="1">
                <a:ea typeface="Calibri"/>
                <a:cs typeface="Times New Roman"/>
              </a:rPr>
              <a:t>v</a:t>
            </a:r>
            <a:r>
              <a:rPr lang="en-US" baseline="-25000" dirty="0" err="1">
                <a:ea typeface="Calibri"/>
                <a:cs typeface="Times New Roman"/>
              </a:rPr>
              <a:t>o</a:t>
            </a:r>
            <a:endParaRPr lang="en-US" sz="1600" dirty="0">
              <a:effectLst/>
              <a:latin typeface="Calibri"/>
              <a:ea typeface="Calibri"/>
              <a:cs typeface="Times New Roman"/>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10468"/>
            <a:ext cx="3905250"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56374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marL="0" indent="0">
              <a:buNone/>
            </a:pPr>
            <a:r>
              <a:rPr lang="en-US" dirty="0" smtClean="0"/>
              <a:t>Solution:</a:t>
            </a:r>
          </a:p>
          <a:p>
            <a:pPr marL="0" indent="0">
              <a:buNone/>
            </a:pPr>
            <a:r>
              <a:rPr lang="en-US" sz="2400" dirty="0" smtClean="0"/>
              <a:t>The components of velocity are:</a:t>
            </a:r>
          </a:p>
          <a:p>
            <a:pPr marL="0" indent="0">
              <a:buNone/>
            </a:pPr>
            <a:r>
              <a:rPr lang="en-US" sz="2400" dirty="0" err="1" smtClean="0">
                <a:ea typeface="Calibri"/>
              </a:rPr>
              <a:t>V</a:t>
            </a:r>
            <a:r>
              <a:rPr lang="en-US" sz="2400" baseline="-25000" dirty="0" err="1" smtClean="0">
                <a:ea typeface="Calibri"/>
              </a:rPr>
              <a:t>x</a:t>
            </a:r>
            <a:r>
              <a:rPr lang="en-US" sz="2400" baseline="-25000" dirty="0">
                <a:ea typeface="Calibri"/>
              </a:rPr>
              <a:t> </a:t>
            </a:r>
            <a:r>
              <a:rPr lang="en-US" sz="2400" dirty="0" smtClean="0">
                <a:ea typeface="Calibri"/>
              </a:rPr>
              <a:t> = </a:t>
            </a:r>
            <a:r>
              <a:rPr lang="en-US" sz="2400" dirty="0" err="1" smtClean="0">
                <a:solidFill>
                  <a:srgbClr val="000000"/>
                </a:solidFill>
                <a:ea typeface="Calibri"/>
              </a:rPr>
              <a:t>v</a:t>
            </a:r>
            <a:r>
              <a:rPr lang="en-US" sz="2400" baseline="-25000" dirty="0" err="1" smtClean="0">
                <a:solidFill>
                  <a:srgbClr val="000000"/>
                </a:solidFill>
                <a:ea typeface="Calibri"/>
              </a:rPr>
              <a:t>o</a:t>
            </a:r>
            <a:r>
              <a:rPr lang="en-US" sz="2400" baseline="-25000" dirty="0">
                <a:solidFill>
                  <a:srgbClr val="000000"/>
                </a:solidFill>
                <a:ea typeface="Calibri"/>
              </a:rPr>
              <a:t> </a:t>
            </a:r>
            <a:r>
              <a:rPr lang="en-US" sz="2400" dirty="0" smtClean="0">
                <a:solidFill>
                  <a:srgbClr val="000000"/>
                </a:solidFill>
                <a:ea typeface="Calibri"/>
              </a:rPr>
              <a:t> = 8ft/s</a:t>
            </a:r>
          </a:p>
          <a:p>
            <a:pPr marL="0" marR="0" indent="0">
              <a:lnSpc>
                <a:spcPct val="115000"/>
              </a:lnSpc>
              <a:spcBef>
                <a:spcPts val="0"/>
              </a:spcBef>
              <a:spcAft>
                <a:spcPts val="0"/>
              </a:spcAft>
              <a:buNone/>
            </a:pPr>
            <a:r>
              <a:rPr lang="en-US" sz="2400" dirty="0" err="1" smtClean="0">
                <a:ea typeface="Calibri"/>
              </a:rPr>
              <a:t>V</a:t>
            </a:r>
            <a:r>
              <a:rPr lang="en-US" sz="2400" baseline="-25000" dirty="0" err="1" smtClean="0">
                <a:ea typeface="Calibri"/>
              </a:rPr>
              <a:t>y</a:t>
            </a:r>
            <a:r>
              <a:rPr lang="en-US" sz="2400" baseline="-25000" dirty="0">
                <a:ea typeface="Calibri"/>
              </a:rPr>
              <a:t> </a:t>
            </a:r>
            <a:r>
              <a:rPr lang="en-US" sz="2400" dirty="0" smtClean="0">
                <a:ea typeface="Calibri"/>
              </a:rPr>
              <a:t> = -</a:t>
            </a:r>
            <a:r>
              <a:rPr lang="en-US" sz="2400" dirty="0" err="1" smtClean="0">
                <a:ea typeface="Calibri"/>
              </a:rPr>
              <a:t>gt</a:t>
            </a:r>
            <a:r>
              <a:rPr lang="en-US" sz="2400" dirty="0" smtClean="0">
                <a:ea typeface="Calibri"/>
              </a:rPr>
              <a:t> = -32ft/</a:t>
            </a:r>
            <a:r>
              <a:rPr lang="en-US" sz="2400" dirty="0">
                <a:ea typeface="Calibri"/>
                <a:cs typeface="Times New Roman"/>
              </a:rPr>
              <a:t> </a:t>
            </a:r>
            <a:r>
              <a:rPr lang="en-US" sz="2400" dirty="0" smtClean="0">
                <a:ea typeface="Calibri"/>
                <a:cs typeface="Times New Roman"/>
              </a:rPr>
              <a:t>s</a:t>
            </a:r>
            <a:r>
              <a:rPr lang="en-US" sz="2400" baseline="30000" dirty="0" smtClean="0">
                <a:ea typeface="Calibri"/>
                <a:cs typeface="Times New Roman"/>
              </a:rPr>
              <a:t>2 </a:t>
            </a:r>
            <a:r>
              <a:rPr lang="en-US" sz="2400" dirty="0" smtClean="0">
                <a:ea typeface="Calibri"/>
                <a:cs typeface="Times New Roman"/>
              </a:rPr>
              <a:t> (1/4 s) = -8ft/s</a:t>
            </a:r>
          </a:p>
          <a:p>
            <a:pPr marL="0" marR="0" indent="0">
              <a:lnSpc>
                <a:spcPct val="115000"/>
              </a:lnSpc>
              <a:spcBef>
                <a:spcPts val="0"/>
              </a:spcBef>
              <a:spcAft>
                <a:spcPts val="0"/>
              </a:spcAft>
              <a:buNone/>
            </a:pPr>
            <a:endParaRPr lang="en-US" sz="2400" dirty="0" smtClean="0">
              <a:effectLst/>
              <a:latin typeface="Calibri"/>
              <a:ea typeface="Calibri"/>
              <a:cs typeface="Times New Roman"/>
            </a:endParaRPr>
          </a:p>
          <a:p>
            <a:pPr marL="0" marR="0" indent="0">
              <a:lnSpc>
                <a:spcPct val="115000"/>
              </a:lnSpc>
              <a:spcBef>
                <a:spcPts val="0"/>
              </a:spcBef>
              <a:spcAft>
                <a:spcPts val="0"/>
              </a:spcAft>
              <a:buNone/>
            </a:pPr>
            <a:r>
              <a:rPr lang="en-US" sz="2400" dirty="0" smtClean="0">
                <a:effectLst/>
                <a:latin typeface="Calibri"/>
                <a:ea typeface="Calibri"/>
                <a:cs typeface="Times New Roman"/>
              </a:rPr>
              <a:t>The resultant velocity is</a:t>
            </a:r>
          </a:p>
          <a:p>
            <a:pPr marL="0" marR="0" indent="0">
              <a:lnSpc>
                <a:spcPct val="115000"/>
              </a:lnSpc>
              <a:spcBef>
                <a:spcPts val="0"/>
              </a:spcBef>
              <a:spcAft>
                <a:spcPts val="0"/>
              </a:spcAft>
              <a:buNone/>
            </a:pPr>
            <a:r>
              <a:rPr lang="en-US" sz="2400" dirty="0">
                <a:latin typeface="Calibri"/>
                <a:ea typeface="Calibri"/>
                <a:cs typeface="Times New Roman"/>
              </a:rPr>
              <a:t>	</a:t>
            </a:r>
            <a:r>
              <a:rPr lang="en-US" sz="2400" dirty="0" smtClean="0">
                <a:latin typeface="Calibri"/>
                <a:ea typeface="Calibri"/>
                <a:cs typeface="Times New Roman"/>
              </a:rPr>
              <a:t>v  = </a:t>
            </a:r>
            <a:r>
              <a:rPr lang="en-US" sz="2400" dirty="0" smtClean="0">
                <a:effectLst/>
                <a:latin typeface="Calibri"/>
                <a:ea typeface="Calibri"/>
                <a:cs typeface="Times New Roman"/>
              </a:rPr>
              <a:t>                        </a:t>
            </a:r>
          </a:p>
          <a:p>
            <a:pPr marL="0" marR="0" indent="0">
              <a:lnSpc>
                <a:spcPct val="115000"/>
              </a:lnSpc>
              <a:spcBef>
                <a:spcPts val="0"/>
              </a:spcBef>
              <a:spcAft>
                <a:spcPts val="0"/>
              </a:spcAft>
              <a:buNone/>
            </a:pPr>
            <a:r>
              <a:rPr lang="en-US" sz="2400" dirty="0">
                <a:latin typeface="Calibri"/>
                <a:ea typeface="Calibri"/>
                <a:cs typeface="Times New Roman"/>
              </a:rPr>
              <a:t>	</a:t>
            </a:r>
            <a:r>
              <a:rPr lang="en-US" sz="2400" dirty="0">
                <a:solidFill>
                  <a:srgbClr val="000000"/>
                </a:solidFill>
                <a:latin typeface="Calibri"/>
                <a:ea typeface="Calibri"/>
                <a:cs typeface="Times New Roman"/>
              </a:rPr>
              <a:t> </a:t>
            </a:r>
            <a:endParaRPr lang="en-US" sz="2400" dirty="0" smtClean="0">
              <a:solidFill>
                <a:srgbClr val="000000"/>
              </a:solidFill>
              <a:latin typeface="Calibri"/>
              <a:ea typeface="Calibri"/>
              <a:cs typeface="Times New Roman"/>
            </a:endParaRPr>
          </a:p>
          <a:p>
            <a:pPr marL="0" marR="0" indent="0">
              <a:lnSpc>
                <a:spcPct val="115000"/>
              </a:lnSpc>
              <a:spcBef>
                <a:spcPts val="0"/>
              </a:spcBef>
              <a:spcAft>
                <a:spcPts val="0"/>
              </a:spcAft>
              <a:buNone/>
            </a:pPr>
            <a:r>
              <a:rPr lang="en-US" sz="2400" dirty="0" smtClean="0">
                <a:solidFill>
                  <a:srgbClr val="000000"/>
                </a:solidFill>
                <a:latin typeface="Calibri"/>
                <a:ea typeface="Calibri"/>
                <a:cs typeface="Times New Roman"/>
              </a:rPr>
              <a:t> 	v  =                                      </a:t>
            </a:r>
          </a:p>
          <a:p>
            <a:pPr marL="0" marR="0" indent="0">
              <a:lnSpc>
                <a:spcPct val="115000"/>
              </a:lnSpc>
              <a:spcBef>
                <a:spcPts val="0"/>
              </a:spcBef>
              <a:spcAft>
                <a:spcPts val="0"/>
              </a:spcAft>
              <a:buNone/>
            </a:pPr>
            <a:r>
              <a:rPr lang="en-US" sz="2400" dirty="0">
                <a:latin typeface="Calibri"/>
                <a:ea typeface="Calibri"/>
                <a:cs typeface="Times New Roman"/>
              </a:rPr>
              <a:t> </a:t>
            </a:r>
            <a:r>
              <a:rPr lang="en-US" sz="2400" dirty="0" smtClean="0">
                <a:latin typeface="Calibri"/>
                <a:ea typeface="Calibri"/>
                <a:cs typeface="Times New Roman"/>
              </a:rPr>
              <a:t>              =                                                  </a:t>
            </a:r>
          </a:p>
          <a:p>
            <a:pPr marL="0" marR="0" indent="0">
              <a:lnSpc>
                <a:spcPct val="115000"/>
              </a:lnSpc>
              <a:spcBef>
                <a:spcPts val="0"/>
              </a:spcBef>
              <a:spcAft>
                <a:spcPts val="0"/>
              </a:spcAft>
              <a:buNone/>
            </a:pPr>
            <a:r>
              <a:rPr lang="en-US" sz="2400" dirty="0" smtClean="0">
                <a:solidFill>
                  <a:srgbClr val="000000"/>
                </a:solidFill>
                <a:latin typeface="Calibri"/>
                <a:ea typeface="Calibri"/>
                <a:cs typeface="Times New Roman"/>
              </a:rPr>
              <a:t>               </a:t>
            </a:r>
          </a:p>
          <a:p>
            <a:pPr marL="0" marR="0" indent="0">
              <a:lnSpc>
                <a:spcPct val="115000"/>
              </a:lnSpc>
              <a:spcBef>
                <a:spcPts val="0"/>
              </a:spcBef>
              <a:spcAft>
                <a:spcPts val="0"/>
              </a:spcAft>
              <a:buNone/>
            </a:pPr>
            <a:r>
              <a:rPr lang="en-US" sz="2400" dirty="0">
                <a:solidFill>
                  <a:srgbClr val="000000"/>
                </a:solidFill>
                <a:latin typeface="Calibri"/>
                <a:ea typeface="Calibri"/>
                <a:cs typeface="Times New Roman"/>
              </a:rPr>
              <a:t>	</a:t>
            </a:r>
            <a:r>
              <a:rPr lang="en-US" sz="2400" dirty="0" smtClean="0">
                <a:solidFill>
                  <a:srgbClr val="000000"/>
                </a:solidFill>
                <a:latin typeface="Calibri"/>
                <a:ea typeface="Calibri"/>
                <a:cs typeface="Times New Roman"/>
              </a:rPr>
              <a:t> =                                </a:t>
            </a:r>
          </a:p>
          <a:p>
            <a:pPr marL="0" marR="0" indent="0">
              <a:lnSpc>
                <a:spcPct val="115000"/>
              </a:lnSpc>
              <a:spcBef>
                <a:spcPts val="0"/>
              </a:spcBef>
              <a:spcAft>
                <a:spcPts val="0"/>
              </a:spcAft>
              <a:buNone/>
            </a:pPr>
            <a:endParaRPr lang="en-US" sz="2400" dirty="0">
              <a:solidFill>
                <a:srgbClr val="000000"/>
              </a:solidFill>
              <a:effectLst/>
              <a:latin typeface="Calibri"/>
              <a:ea typeface="Calibri"/>
              <a:cs typeface="Times New Roman"/>
            </a:endParaRPr>
          </a:p>
          <a:p>
            <a:pPr marL="0" marR="0" indent="0">
              <a:lnSpc>
                <a:spcPct val="115000"/>
              </a:lnSpc>
              <a:spcBef>
                <a:spcPts val="0"/>
              </a:spcBef>
              <a:spcAft>
                <a:spcPts val="0"/>
              </a:spcAft>
              <a:buNone/>
            </a:pPr>
            <a:r>
              <a:rPr lang="en-US" sz="2800" b="1" dirty="0" smtClean="0">
                <a:solidFill>
                  <a:srgbClr val="FF0000"/>
                </a:solidFill>
                <a:latin typeface="Calibri"/>
                <a:ea typeface="Calibri"/>
                <a:cs typeface="Times New Roman"/>
              </a:rPr>
              <a:t>          v 	 =   11.3 </a:t>
            </a:r>
            <a:r>
              <a:rPr lang="en-US" sz="2800" b="1" dirty="0" err="1" smtClean="0">
                <a:solidFill>
                  <a:srgbClr val="FF0000"/>
                </a:solidFill>
                <a:latin typeface="Calibri"/>
                <a:ea typeface="Calibri"/>
                <a:cs typeface="Times New Roman"/>
              </a:rPr>
              <a:t>ft</a:t>
            </a:r>
            <a:r>
              <a:rPr lang="en-US" sz="2800" b="1" dirty="0" smtClean="0">
                <a:solidFill>
                  <a:srgbClr val="FF0000"/>
                </a:solidFill>
                <a:latin typeface="Calibri"/>
                <a:ea typeface="Calibri"/>
                <a:cs typeface="Times New Roman"/>
              </a:rPr>
              <a:t>/s</a:t>
            </a:r>
            <a:endParaRPr lang="en-US" sz="2800" b="1" dirty="0">
              <a:solidFill>
                <a:srgbClr val="FF0000"/>
              </a:solidFill>
              <a:effectLst/>
              <a:latin typeface="Calibri"/>
              <a:ea typeface="Calibri"/>
              <a:cs typeface="Times New Roman"/>
            </a:endParaRPr>
          </a:p>
        </p:txBody>
      </p:sp>
      <p:pic>
        <p:nvPicPr>
          <p:cNvPr id="296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5000" y="3015340"/>
            <a:ext cx="1600200" cy="794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41556" y="3207227"/>
            <a:ext cx="934615" cy="410882"/>
          </a:xfrm>
          <a:prstGeom prst="rect">
            <a:avLst/>
          </a:prstGeom>
        </p:spPr>
        <p:txBody>
          <a:bodyPr wrap="none">
            <a:spAutoFit/>
          </a:bodyPr>
          <a:lstStyle/>
          <a:p>
            <a:pPr fontAlgn="base">
              <a:lnSpc>
                <a:spcPct val="115000"/>
              </a:lnSpc>
            </a:pPr>
            <a:r>
              <a:rPr lang="en-US" i="1" dirty="0">
                <a:latin typeface="Calibri"/>
                <a:ea typeface="Calibri"/>
              </a:rPr>
              <a:t>V</a:t>
            </a:r>
            <a:r>
              <a:rPr lang="en-US" i="1" baseline="-25000" dirty="0">
                <a:latin typeface="Calibri"/>
                <a:ea typeface="Calibri"/>
              </a:rPr>
              <a:t>x</a:t>
            </a:r>
            <a:r>
              <a:rPr lang="en-US" i="1" baseline="30000" dirty="0">
                <a:latin typeface="Calibri"/>
                <a:ea typeface="Calibri"/>
              </a:rPr>
              <a:t>2</a:t>
            </a:r>
            <a:r>
              <a:rPr lang="en-US" i="1" dirty="0">
                <a:latin typeface="Calibri"/>
                <a:ea typeface="Calibri"/>
              </a:rPr>
              <a:t> + v</a:t>
            </a:r>
            <a:r>
              <a:rPr lang="en-US" i="1" baseline="-25000" dirty="0">
                <a:latin typeface="Calibri"/>
                <a:ea typeface="Calibri"/>
              </a:rPr>
              <a:t>y</a:t>
            </a:r>
            <a:r>
              <a:rPr lang="en-US" i="1" baseline="30000" dirty="0">
                <a:latin typeface="Calibri"/>
                <a:ea typeface="Calibri"/>
              </a:rPr>
              <a:t>2</a:t>
            </a:r>
            <a:endParaRPr lang="en-US" dirty="0">
              <a:effectLst/>
              <a:latin typeface="Calibri"/>
              <a:ea typeface="Calibri"/>
              <a:cs typeface="Times New Roman"/>
            </a:endParaRPr>
          </a:p>
        </p:txBody>
      </p:sp>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824649"/>
            <a:ext cx="2742162" cy="587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705100" y="3987084"/>
            <a:ext cx="1796774" cy="410882"/>
          </a:xfrm>
          <a:prstGeom prst="rect">
            <a:avLst/>
          </a:prstGeom>
        </p:spPr>
        <p:txBody>
          <a:bodyPr wrap="none">
            <a:spAutoFit/>
          </a:bodyPr>
          <a:lstStyle/>
          <a:p>
            <a:pPr fontAlgn="base">
              <a:lnSpc>
                <a:spcPct val="115000"/>
              </a:lnSpc>
            </a:pPr>
            <a:r>
              <a:rPr lang="en-US" i="1" dirty="0">
                <a:latin typeface="Calibri"/>
                <a:ea typeface="Calibri"/>
              </a:rPr>
              <a:t>(8ft/s)</a:t>
            </a:r>
            <a:r>
              <a:rPr lang="en-US" i="1" baseline="30000" dirty="0">
                <a:latin typeface="Calibri"/>
                <a:ea typeface="Calibri"/>
              </a:rPr>
              <a:t>2</a:t>
            </a:r>
            <a:r>
              <a:rPr lang="en-US" i="1" dirty="0">
                <a:latin typeface="Calibri"/>
                <a:ea typeface="Calibri"/>
              </a:rPr>
              <a:t> + (-8ft/s)</a:t>
            </a:r>
            <a:r>
              <a:rPr lang="en-US" i="1" baseline="30000" dirty="0">
                <a:latin typeface="Calibri"/>
                <a:ea typeface="Calibri"/>
              </a:rPr>
              <a:t>2</a:t>
            </a:r>
            <a:endParaRPr lang="en-US" dirty="0">
              <a:effectLst/>
              <a:latin typeface="Calibri"/>
              <a:ea typeface="Calibri"/>
              <a:cs typeface="Times New Roman"/>
            </a:endParaRPr>
          </a:p>
        </p:txBody>
      </p:sp>
      <p:pic>
        <p:nvPicPr>
          <p:cNvPr id="297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412618"/>
            <a:ext cx="2736850" cy="59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008863" y="4597926"/>
            <a:ext cx="1782347" cy="410882"/>
          </a:xfrm>
          <a:prstGeom prst="rect">
            <a:avLst/>
          </a:prstGeom>
        </p:spPr>
        <p:txBody>
          <a:bodyPr wrap="none">
            <a:spAutoFit/>
          </a:bodyPr>
          <a:lstStyle/>
          <a:p>
            <a:pPr fontAlgn="base">
              <a:lnSpc>
                <a:spcPct val="115000"/>
              </a:lnSpc>
            </a:pPr>
            <a:r>
              <a:rPr lang="en-US" i="1" dirty="0">
                <a:latin typeface="Calibri"/>
                <a:ea typeface="Calibri"/>
              </a:rPr>
              <a:t>64ft</a:t>
            </a:r>
            <a:r>
              <a:rPr lang="en-US" i="1" baseline="30000" dirty="0">
                <a:latin typeface="Calibri"/>
                <a:ea typeface="Calibri"/>
              </a:rPr>
              <a:t>2</a:t>
            </a:r>
            <a:r>
              <a:rPr lang="en-US" i="1" dirty="0">
                <a:latin typeface="Calibri"/>
                <a:ea typeface="Calibri"/>
              </a:rPr>
              <a:t>/s</a:t>
            </a:r>
            <a:r>
              <a:rPr lang="en-US" i="1" baseline="30000" dirty="0">
                <a:latin typeface="Calibri"/>
                <a:ea typeface="Calibri"/>
              </a:rPr>
              <a:t>2</a:t>
            </a:r>
            <a:r>
              <a:rPr lang="en-US" i="1" dirty="0">
                <a:latin typeface="Calibri"/>
                <a:ea typeface="Calibri"/>
              </a:rPr>
              <a:t> +64ft</a:t>
            </a:r>
            <a:r>
              <a:rPr lang="en-US" i="1" baseline="30000" dirty="0">
                <a:latin typeface="Calibri"/>
                <a:ea typeface="Calibri"/>
              </a:rPr>
              <a:t>2</a:t>
            </a:r>
            <a:r>
              <a:rPr lang="en-US" i="1" dirty="0">
                <a:latin typeface="Calibri"/>
                <a:ea typeface="Calibri"/>
              </a:rPr>
              <a:t>/s</a:t>
            </a:r>
            <a:r>
              <a:rPr lang="en-US" i="1" baseline="30000" dirty="0">
                <a:latin typeface="Calibri"/>
                <a:ea typeface="Calibri"/>
              </a:rPr>
              <a:t>2</a:t>
            </a:r>
            <a:endParaRPr lang="en-US" dirty="0">
              <a:effectLst/>
              <a:latin typeface="Calibri"/>
              <a:ea typeface="Calibri"/>
              <a:cs typeface="Times New Roman"/>
            </a:endParaRPr>
          </a:p>
        </p:txBody>
      </p:sp>
      <p:pic>
        <p:nvPicPr>
          <p:cNvPr id="297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8930" y="5008808"/>
            <a:ext cx="1597025"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767897" y="5199448"/>
            <a:ext cx="1016368" cy="410882"/>
          </a:xfrm>
          <a:prstGeom prst="rect">
            <a:avLst/>
          </a:prstGeom>
        </p:spPr>
        <p:txBody>
          <a:bodyPr wrap="none">
            <a:spAutoFit/>
          </a:bodyPr>
          <a:lstStyle/>
          <a:p>
            <a:pPr fontAlgn="base">
              <a:lnSpc>
                <a:spcPct val="115000"/>
              </a:lnSpc>
            </a:pPr>
            <a:r>
              <a:rPr lang="en-US" i="1" dirty="0">
                <a:latin typeface="Calibri"/>
                <a:ea typeface="Calibri"/>
              </a:rPr>
              <a:t>128ft</a:t>
            </a:r>
            <a:r>
              <a:rPr lang="en-US" i="1" baseline="30000" dirty="0">
                <a:latin typeface="Calibri"/>
                <a:ea typeface="Calibri"/>
              </a:rPr>
              <a:t>2</a:t>
            </a:r>
            <a:r>
              <a:rPr lang="en-US" i="1" dirty="0">
                <a:latin typeface="Calibri"/>
                <a:ea typeface="Calibri"/>
              </a:rPr>
              <a:t>/s</a:t>
            </a:r>
            <a:r>
              <a:rPr lang="en-US" i="1" baseline="30000" dirty="0">
                <a:latin typeface="Calibri"/>
                <a:ea typeface="Calibri"/>
              </a:rPr>
              <a:t>2</a:t>
            </a:r>
            <a:endParaRPr lang="en-US" dirty="0">
              <a:effectLst/>
              <a:latin typeface="Calibri"/>
              <a:ea typeface="Calibri"/>
              <a:cs typeface="Times New Roman"/>
            </a:endParaRPr>
          </a:p>
        </p:txBody>
      </p:sp>
      <p:sp>
        <p:nvSpPr>
          <p:cNvPr id="8" name="Rectangle 7"/>
          <p:cNvSpPr/>
          <p:nvPr/>
        </p:nvSpPr>
        <p:spPr>
          <a:xfrm>
            <a:off x="5334000" y="2892458"/>
            <a:ext cx="3505200" cy="2746906"/>
          </a:xfrm>
          <a:prstGeom prst="rect">
            <a:avLst/>
          </a:prstGeom>
        </p:spPr>
        <p:txBody>
          <a:bodyPr wrap="square">
            <a:spAutoFit/>
          </a:bodyPr>
          <a:lstStyle/>
          <a:p>
            <a:pPr fontAlgn="base">
              <a:lnSpc>
                <a:spcPct val="115000"/>
              </a:lnSpc>
            </a:pPr>
            <a:r>
              <a:rPr lang="en-US" i="1" dirty="0">
                <a:latin typeface="Calibri"/>
                <a:ea typeface="Calibri"/>
              </a:rPr>
              <a:t>The angle Ɵ is</a:t>
            </a:r>
            <a:endParaRPr lang="en-US" dirty="0">
              <a:latin typeface="Calibri"/>
              <a:ea typeface="Calibri"/>
              <a:cs typeface="Times New Roman"/>
            </a:endParaRPr>
          </a:p>
          <a:p>
            <a:pPr indent="457200" fontAlgn="base">
              <a:lnSpc>
                <a:spcPct val="115000"/>
              </a:lnSpc>
            </a:pPr>
            <a:r>
              <a:rPr lang="en-US" i="1" dirty="0">
                <a:latin typeface="Calibri"/>
                <a:ea typeface="Calibri"/>
              </a:rPr>
              <a:t> Ɵ = tan</a:t>
            </a:r>
            <a:r>
              <a:rPr lang="en-US" i="1" baseline="30000" dirty="0">
                <a:latin typeface="Calibri"/>
                <a:ea typeface="Calibri"/>
              </a:rPr>
              <a:t>-1</a:t>
            </a:r>
            <a:r>
              <a:rPr lang="en-US" i="1" dirty="0">
                <a:latin typeface="Calibri"/>
                <a:ea typeface="Calibri"/>
              </a:rPr>
              <a:t> </a:t>
            </a:r>
            <a:r>
              <a:rPr lang="en-US" i="1" u="sng" dirty="0" err="1">
                <a:latin typeface="Calibri"/>
                <a:ea typeface="Calibri"/>
              </a:rPr>
              <a:t>v</a:t>
            </a:r>
            <a:r>
              <a:rPr lang="en-US" i="1" u="sng" baseline="-25000" dirty="0" err="1">
                <a:latin typeface="Calibri"/>
                <a:ea typeface="Calibri"/>
              </a:rPr>
              <a:t>y</a:t>
            </a:r>
            <a:endParaRPr lang="en-US" dirty="0">
              <a:latin typeface="Calibri"/>
              <a:ea typeface="Calibri"/>
              <a:cs typeface="Times New Roman"/>
            </a:endParaRPr>
          </a:p>
          <a:p>
            <a:pPr indent="457200" fontAlgn="base">
              <a:lnSpc>
                <a:spcPct val="115000"/>
              </a:lnSpc>
            </a:pPr>
            <a:r>
              <a:rPr lang="en-US" i="1" dirty="0">
                <a:latin typeface="Calibri"/>
                <a:ea typeface="Calibri"/>
              </a:rPr>
              <a:t>                </a:t>
            </a:r>
            <a:r>
              <a:rPr lang="en-US" i="1" dirty="0" err="1">
                <a:latin typeface="Calibri"/>
                <a:ea typeface="Calibri"/>
              </a:rPr>
              <a:t>v</a:t>
            </a:r>
            <a:r>
              <a:rPr lang="en-US" i="1" baseline="-25000" dirty="0" err="1">
                <a:latin typeface="Calibri"/>
                <a:ea typeface="Calibri"/>
              </a:rPr>
              <a:t>x</a:t>
            </a:r>
            <a:endParaRPr lang="en-US" dirty="0">
              <a:latin typeface="Calibri"/>
              <a:ea typeface="Calibri"/>
              <a:cs typeface="Times New Roman"/>
            </a:endParaRPr>
          </a:p>
          <a:p>
            <a:pPr fontAlgn="base">
              <a:lnSpc>
                <a:spcPct val="115000"/>
              </a:lnSpc>
            </a:pPr>
            <a:r>
              <a:rPr lang="en-US" i="1" dirty="0">
                <a:latin typeface="Calibri"/>
                <a:ea typeface="Calibri"/>
              </a:rPr>
              <a:t> </a:t>
            </a:r>
            <a:endParaRPr lang="en-US" dirty="0">
              <a:latin typeface="Calibri"/>
              <a:ea typeface="Calibri"/>
              <a:cs typeface="Times New Roman"/>
            </a:endParaRPr>
          </a:p>
          <a:p>
            <a:pPr indent="457200" fontAlgn="base">
              <a:lnSpc>
                <a:spcPct val="115000"/>
              </a:lnSpc>
            </a:pPr>
            <a:r>
              <a:rPr lang="en-US" i="1" dirty="0">
                <a:latin typeface="Calibri"/>
                <a:ea typeface="Calibri"/>
              </a:rPr>
              <a:t>Ɵ = tan</a:t>
            </a:r>
            <a:r>
              <a:rPr lang="en-US" i="1" baseline="30000" dirty="0">
                <a:latin typeface="Calibri"/>
                <a:ea typeface="Calibri"/>
              </a:rPr>
              <a:t>-1</a:t>
            </a:r>
            <a:r>
              <a:rPr lang="en-US" i="1" u="sng" dirty="0">
                <a:latin typeface="Calibri"/>
                <a:ea typeface="Calibri"/>
              </a:rPr>
              <a:t>-8ft/s</a:t>
            </a:r>
            <a:endParaRPr lang="en-US" dirty="0">
              <a:latin typeface="Calibri"/>
              <a:ea typeface="Calibri"/>
              <a:cs typeface="Times New Roman"/>
            </a:endParaRPr>
          </a:p>
          <a:p>
            <a:pPr fontAlgn="base">
              <a:lnSpc>
                <a:spcPct val="115000"/>
              </a:lnSpc>
            </a:pPr>
            <a:r>
              <a:rPr lang="en-US" i="1" dirty="0">
                <a:latin typeface="Calibri"/>
                <a:ea typeface="Calibri"/>
              </a:rPr>
              <a:t>		 8ft/s</a:t>
            </a:r>
            <a:endParaRPr lang="en-US" dirty="0">
              <a:latin typeface="Calibri"/>
              <a:ea typeface="Calibri"/>
              <a:cs typeface="Times New Roman"/>
            </a:endParaRPr>
          </a:p>
          <a:p>
            <a:pPr fontAlgn="base">
              <a:lnSpc>
                <a:spcPct val="115000"/>
              </a:lnSpc>
            </a:pPr>
            <a:r>
              <a:rPr lang="en-US" i="1" dirty="0">
                <a:latin typeface="Calibri"/>
                <a:ea typeface="Calibri"/>
              </a:rPr>
              <a:t> </a:t>
            </a:r>
            <a:r>
              <a:rPr lang="en-US" sz="2400" b="1" dirty="0" smtClean="0">
                <a:solidFill>
                  <a:srgbClr val="FF0000"/>
                </a:solidFill>
                <a:latin typeface="Calibri"/>
                <a:ea typeface="Calibri"/>
                <a:cs typeface="Times New Roman"/>
              </a:rPr>
              <a:t>        </a:t>
            </a:r>
            <a:r>
              <a:rPr lang="en-US" sz="2400" b="1" i="1" dirty="0" smtClean="0">
                <a:solidFill>
                  <a:srgbClr val="FF0000"/>
                </a:solidFill>
                <a:latin typeface="Calibri"/>
                <a:ea typeface="Calibri"/>
              </a:rPr>
              <a:t>Ɵ </a:t>
            </a:r>
            <a:r>
              <a:rPr lang="en-US" sz="2400" b="1" i="1" dirty="0">
                <a:solidFill>
                  <a:srgbClr val="FF0000"/>
                </a:solidFill>
                <a:latin typeface="Calibri"/>
                <a:ea typeface="Calibri"/>
              </a:rPr>
              <a:t>= 45˚</a:t>
            </a:r>
            <a:endParaRPr lang="en-US" sz="2400" b="1" dirty="0">
              <a:solidFill>
                <a:srgbClr val="FF0000"/>
              </a:solidFill>
              <a:latin typeface="Calibri"/>
              <a:ea typeface="Calibri"/>
              <a:cs typeface="Times New Roman"/>
            </a:endParaRPr>
          </a:p>
          <a:p>
            <a:pPr indent="457200" fontAlgn="base">
              <a:lnSpc>
                <a:spcPct val="115000"/>
              </a:lnSpc>
            </a:pPr>
            <a:r>
              <a:rPr lang="en-US" i="1" dirty="0">
                <a:latin typeface="Calibri"/>
                <a:ea typeface="Calibri"/>
              </a:rPr>
              <a:t> </a:t>
            </a:r>
            <a:endParaRPr lang="en-US" dirty="0">
              <a:effectLst/>
              <a:latin typeface="Calibri"/>
              <a:ea typeface="Calibri"/>
              <a:cs typeface="Times New Roman"/>
            </a:endParaRPr>
          </a:p>
        </p:txBody>
      </p:sp>
    </p:spTree>
    <p:extLst>
      <p:ext uri="{BB962C8B-B14F-4D97-AF65-F5344CB8AC3E}">
        <p14:creationId xmlns:p14="http://schemas.microsoft.com/office/powerpoint/2010/main" val="1791021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algn="ctr">
              <a:buNone/>
            </a:pPr>
            <a:r>
              <a:rPr lang="en-US" sz="2400" b="1" dirty="0" smtClean="0">
                <a:solidFill>
                  <a:schemeClr val="tx1"/>
                </a:solidFill>
                <a:latin typeface="Times New Roman" pitchFamily="18" charset="0"/>
                <a:cs typeface="Times New Roman" pitchFamily="18" charset="0"/>
              </a:rPr>
              <a:t>Problem Set No. 3</a:t>
            </a:r>
          </a:p>
          <a:p>
            <a:pPr algn="ctr">
              <a:buNone/>
            </a:pPr>
            <a:r>
              <a:rPr lang="en-US" sz="2400" b="1" dirty="0" smtClean="0">
                <a:latin typeface="Times New Roman" pitchFamily="18" charset="0"/>
                <a:cs typeface="Times New Roman" pitchFamily="18" charset="0"/>
              </a:rPr>
              <a:t>Motion</a:t>
            </a:r>
            <a:endParaRPr lang="en-US" sz="2400" b="1" dirty="0" smtClean="0">
              <a:solidFill>
                <a:schemeClr val="tx1"/>
              </a:solidFill>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marL="457200" indent="-457200">
              <a:buAutoNum type="arabicParenR"/>
            </a:pPr>
            <a:r>
              <a:rPr lang="en-US" sz="2400" dirty="0" smtClean="0">
                <a:latin typeface="Times New Roman" pitchFamily="18" charset="0"/>
                <a:cs typeface="Times New Roman" pitchFamily="18" charset="0"/>
              </a:rPr>
              <a:t>You step onto a hot beach with your bare feet. A nerve impulse, generated in your foot, travels through your nervous system at an average speed of 110 m/s. How much time does it take for the impulse, which travels a distance of 1.8 m, to reach your brain?</a:t>
            </a:r>
          </a:p>
          <a:p>
            <a:pPr>
              <a:buNone/>
            </a:pPr>
            <a:endParaRPr lang="en-US" sz="2400" dirty="0" smtClean="0">
              <a:latin typeface="Times New Roman" pitchFamily="18" charset="0"/>
              <a:cs typeface="Times New Roman" pitchFamily="18" charset="0"/>
            </a:endParaRPr>
          </a:p>
          <a:p>
            <a:pPr marL="457200" indent="-457200">
              <a:buAutoNum type="arabicParenR" startAt="2"/>
            </a:pPr>
            <a:r>
              <a:rPr lang="en-US" sz="2400" dirty="0" smtClean="0">
                <a:latin typeface="Times New Roman" pitchFamily="18" charset="0"/>
                <a:cs typeface="Times New Roman" pitchFamily="18" charset="0"/>
              </a:rPr>
              <a:t>The left ventricle of the heart accelerates blood from rest to a velocity of +26 cm/s. </a:t>
            </a:r>
          </a:p>
          <a:p>
            <a:pPr marL="855663" indent="-449263">
              <a:buNone/>
            </a:pPr>
            <a:r>
              <a:rPr lang="en-US" sz="2400" dirty="0" smtClean="0">
                <a:latin typeface="Times New Roman" pitchFamily="18" charset="0"/>
                <a:cs typeface="Times New Roman" pitchFamily="18" charset="0"/>
              </a:rPr>
              <a:t>(a) If the displacement of the blood during the acceleration is +2.0 cm, determine its acceleration (in cm/s</a:t>
            </a:r>
            <a:r>
              <a:rPr lang="en-US" sz="2400" baseline="30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a:t>
            </a:r>
            <a:r>
              <a:rPr lang="en-US" sz="2400" b="1" dirty="0" smtClean="0"/>
              <a:t> </a:t>
            </a:r>
          </a:p>
          <a:p>
            <a:pPr marL="457200" indent="-457200">
              <a:buNone/>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(b) How much time does blood take to reach its final velocity?</a:t>
            </a:r>
          </a:p>
          <a:p>
            <a:pPr marL="457200" indent="-457200">
              <a:buAutoNum type="arabicParenR"/>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1000" i="1"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user\Desktop\0009194.gif.jpg"/>
          <p:cNvPicPr>
            <a:picLocks noGrp="1" noChangeAspect="1" noChangeArrowheads="1"/>
          </p:cNvPicPr>
          <p:nvPr>
            <p:ph idx="1"/>
          </p:nvPr>
        </p:nvPicPr>
        <p:blipFill>
          <a:blip r:embed="rId2" cstate="print"/>
          <a:srcRect/>
          <a:stretch>
            <a:fillRect/>
          </a:stretch>
        </p:blipFill>
        <p:spPr bwMode="auto">
          <a:xfrm>
            <a:off x="805347" y="606077"/>
            <a:ext cx="3461853" cy="3889723"/>
          </a:xfrm>
          <a:prstGeom prst="rect">
            <a:avLst/>
          </a:prstGeom>
          <a:noFill/>
        </p:spPr>
      </p:pic>
      <p:pic>
        <p:nvPicPr>
          <p:cNvPr id="32771" name="Picture 3" descr="C:\Users\user\Desktop\centrifuge-high-speed.png"/>
          <p:cNvPicPr>
            <a:picLocks noChangeAspect="1" noChangeArrowheads="1"/>
          </p:cNvPicPr>
          <p:nvPr/>
        </p:nvPicPr>
        <p:blipFill>
          <a:blip r:embed="rId3" cstate="print"/>
          <a:srcRect/>
          <a:stretch>
            <a:fillRect/>
          </a:stretch>
        </p:blipFill>
        <p:spPr bwMode="auto">
          <a:xfrm>
            <a:off x="4800600" y="769741"/>
            <a:ext cx="3810000" cy="3497459"/>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lstStyle/>
          <a:p>
            <a:pPr>
              <a:buNone/>
            </a:pPr>
            <a:endParaRPr lang="en-US" sz="2400" dirty="0" smtClean="0">
              <a:latin typeface="Times New Roman" pitchFamily="18" charset="0"/>
              <a:cs typeface="Times New Roman" pitchFamily="18" charset="0"/>
            </a:endParaRPr>
          </a:p>
          <a:p>
            <a:pPr marL="457200" indent="-457200">
              <a:buAutoNum type="arabicParenR" startAt="3"/>
            </a:pPr>
            <a:r>
              <a:rPr lang="en-US" sz="2400" dirty="0" smtClean="0">
                <a:latin typeface="Times New Roman" pitchFamily="18" charset="0"/>
                <a:cs typeface="Times New Roman" pitchFamily="18" charset="0"/>
              </a:rPr>
              <a:t>The drawing shows a device that you can</a:t>
            </a:r>
          </a:p>
          <a:p>
            <a:pPr marL="457200" indent="-457200">
              <a:buNone/>
            </a:pPr>
            <a:r>
              <a:rPr lang="en-US" sz="2400" dirty="0" smtClean="0">
                <a:latin typeface="Times New Roman" pitchFamily="18" charset="0"/>
                <a:cs typeface="Times New Roman" pitchFamily="18" charset="0"/>
              </a:rPr>
              <a:t>	make with a piece of cardboard, which </a:t>
            </a:r>
          </a:p>
          <a:p>
            <a:pPr marL="457200" indent="-457200">
              <a:buNone/>
            </a:pPr>
            <a:r>
              <a:rPr lang="en-US" sz="2400" dirty="0" smtClean="0">
                <a:latin typeface="Times New Roman" pitchFamily="18" charset="0"/>
                <a:cs typeface="Times New Roman" pitchFamily="18" charset="0"/>
              </a:rPr>
              <a:t>	can be used to measure a person’s reaction</a:t>
            </a:r>
          </a:p>
          <a:p>
            <a:pPr marL="457200" indent="-457200">
              <a:buNone/>
            </a:pPr>
            <a:r>
              <a:rPr lang="en-US" sz="2400" dirty="0" smtClean="0">
                <a:latin typeface="Times New Roman" pitchFamily="18" charset="0"/>
                <a:cs typeface="Times New Roman" pitchFamily="18" charset="0"/>
              </a:rPr>
              <a:t>	time. Hold the card at the top and suddenly drop it. Ask a friend</a:t>
            </a:r>
          </a:p>
          <a:p>
            <a:pPr marL="457200" indent="-457200">
              <a:buNone/>
            </a:pPr>
            <a:r>
              <a:rPr lang="en-US" sz="2400" dirty="0" smtClean="0">
                <a:latin typeface="Times New Roman" pitchFamily="18" charset="0"/>
                <a:cs typeface="Times New Roman" pitchFamily="18" charset="0"/>
              </a:rPr>
              <a:t>	to try to catch the card between his or her </a:t>
            </a:r>
          </a:p>
          <a:p>
            <a:pPr marL="457200" indent="-457200">
              <a:buNone/>
            </a:pPr>
            <a:r>
              <a:rPr lang="en-US" sz="2400" dirty="0" smtClean="0">
                <a:latin typeface="Times New Roman" pitchFamily="18" charset="0"/>
                <a:cs typeface="Times New Roman" pitchFamily="18" charset="0"/>
              </a:rPr>
              <a:t>	thumb and index finger. Initially, your </a:t>
            </a:r>
          </a:p>
          <a:p>
            <a:pPr marL="457200" indent="-457200">
              <a:buNone/>
            </a:pPr>
            <a:r>
              <a:rPr lang="en-US" sz="2400" dirty="0" smtClean="0">
                <a:latin typeface="Times New Roman" pitchFamily="18" charset="0"/>
                <a:cs typeface="Times New Roman" pitchFamily="18" charset="0"/>
              </a:rPr>
              <a:t>	friend’s fingers must be level with the </a:t>
            </a:r>
          </a:p>
          <a:p>
            <a:pPr marL="457200" indent="-457200">
              <a:buNone/>
            </a:pPr>
            <a:r>
              <a:rPr lang="en-US" sz="2400" dirty="0" smtClean="0">
                <a:latin typeface="Times New Roman" pitchFamily="18" charset="0"/>
                <a:cs typeface="Times New Roman" pitchFamily="18" charset="0"/>
              </a:rPr>
              <a:t>	asterisks at the bottom. By noting where</a:t>
            </a:r>
          </a:p>
          <a:p>
            <a:pPr marL="457200" indent="-457200">
              <a:buNone/>
            </a:pPr>
            <a:r>
              <a:rPr lang="en-US" sz="2400" dirty="0" smtClean="0">
                <a:latin typeface="Times New Roman" pitchFamily="18" charset="0"/>
                <a:cs typeface="Times New Roman" pitchFamily="18" charset="0"/>
              </a:rPr>
              <a:t>	your friend catches the card, you can </a:t>
            </a:r>
          </a:p>
          <a:p>
            <a:pPr marL="457200" indent="-457200">
              <a:buNone/>
            </a:pPr>
            <a:r>
              <a:rPr lang="en-US" sz="2400" dirty="0" smtClean="0">
                <a:latin typeface="Times New Roman" pitchFamily="18" charset="0"/>
                <a:cs typeface="Times New Roman" pitchFamily="18" charset="0"/>
              </a:rPr>
              <a:t>	determine his or her reaction time in </a:t>
            </a:r>
          </a:p>
          <a:p>
            <a:pPr>
              <a:buNone/>
            </a:pPr>
            <a:r>
              <a:rPr lang="en-US" sz="2400" dirty="0" smtClean="0">
                <a:latin typeface="Times New Roman" pitchFamily="18" charset="0"/>
                <a:cs typeface="Times New Roman" pitchFamily="18" charset="0"/>
              </a:rPr>
              <a:t>	  milliseconds (ms).</a:t>
            </a:r>
            <a:r>
              <a:rPr lang="en-US" sz="2400" dirty="0" smtClean="0"/>
              <a:t> </a:t>
            </a:r>
            <a:r>
              <a:rPr lang="en-US" sz="2400" dirty="0" smtClean="0">
                <a:latin typeface="Times New Roman" pitchFamily="18" charset="0"/>
                <a:cs typeface="Times New Roman" pitchFamily="18" charset="0"/>
              </a:rPr>
              <a:t>Calculate the distances</a:t>
            </a:r>
          </a:p>
          <a:p>
            <a:pPr>
              <a:buNone/>
            </a:pPr>
            <a:r>
              <a:rPr lang="en-US" sz="2400" i="1" dirty="0" smtClean="0">
                <a:latin typeface="Times New Roman" pitchFamily="18" charset="0"/>
                <a:cs typeface="Times New Roman" pitchFamily="18" charset="0"/>
              </a:rPr>
              <a:t>	 d</a:t>
            </a:r>
            <a:r>
              <a:rPr lang="en-US" sz="2400" i="1" baseline="-25000" dirty="0" smtClean="0">
                <a:latin typeface="Times New Roman" pitchFamily="18" charset="0"/>
                <a:cs typeface="Times New Roman" pitchFamily="18" charset="0"/>
              </a:rPr>
              <a:t>1</a:t>
            </a:r>
            <a:r>
              <a:rPr lang="en-US" sz="2400" i="1" dirty="0" smtClean="0">
                <a:latin typeface="Times New Roman" pitchFamily="18" charset="0"/>
                <a:cs typeface="Times New Roman" pitchFamily="18" charset="0"/>
              </a:rPr>
              <a:t>, d</a:t>
            </a:r>
            <a:r>
              <a:rPr lang="en-US" sz="2400" i="1" baseline="-25000" dirty="0" smtClean="0">
                <a:latin typeface="Times New Roman" pitchFamily="18" charset="0"/>
                <a:cs typeface="Times New Roman" pitchFamily="18" charset="0"/>
              </a:rPr>
              <a:t>2</a:t>
            </a:r>
            <a:r>
              <a:rPr lang="en-US" sz="2400" i="1" dirty="0" smtClean="0">
                <a:latin typeface="Times New Roman" pitchFamily="18" charset="0"/>
                <a:cs typeface="Times New Roman" pitchFamily="18" charset="0"/>
              </a:rPr>
              <a:t>, and d</a:t>
            </a:r>
            <a:r>
              <a:rPr lang="en-US" sz="2400" i="1" baseline="-25000" dirty="0" smtClean="0">
                <a:latin typeface="Times New Roman" pitchFamily="18" charset="0"/>
                <a:cs typeface="Times New Roman" pitchFamily="18" charset="0"/>
              </a:rPr>
              <a:t>3</a:t>
            </a:r>
            <a:r>
              <a:rPr lang="en-US" sz="2400" i="1" dirty="0" smtClean="0">
                <a:latin typeface="Times New Roman" pitchFamily="18" charset="0"/>
                <a:cs typeface="Times New Roman" pitchFamily="18" charset="0"/>
              </a:rPr>
              <a:t>.</a:t>
            </a:r>
            <a:endParaRPr lang="en-US" sz="2400" dirty="0" smtClean="0">
              <a:latin typeface="Times New Roman" pitchFamily="18" charset="0"/>
              <a:cs typeface="Times New Roman" pitchFamily="18" charset="0"/>
            </a:endParaRPr>
          </a:p>
          <a:p>
            <a:pPr marL="457200" indent="-457200">
              <a:buAutoNum type="arabicParenR"/>
            </a:pPr>
            <a:endParaRPr lang="en-US" sz="2400" dirty="0" smtClean="0">
              <a:latin typeface="Times New Roman" pitchFamily="18" charset="0"/>
              <a:cs typeface="Times New Roman" pitchFamily="18" charset="0"/>
            </a:endParaRPr>
          </a:p>
          <a:p>
            <a:pPr>
              <a:buNone/>
            </a:pPr>
            <a:endParaRPr lang="en-US" sz="2400" dirty="0" smtClean="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1000" i="1" dirty="0" smtClean="0">
              <a:solidFill>
                <a:schemeClr val="tx1"/>
              </a:solidFill>
              <a:latin typeface="Times New Roman" pitchFamily="18" charset="0"/>
              <a:cs typeface="Times New Roman" pitchFamily="18" charset="0"/>
            </a:endParaRPr>
          </a:p>
        </p:txBody>
      </p:sp>
      <p:pic>
        <p:nvPicPr>
          <p:cNvPr id="4" name="Picture 3" descr="fgfdgdf.jpg"/>
          <p:cNvPicPr>
            <a:picLocks noChangeAspect="1"/>
          </p:cNvPicPr>
          <p:nvPr/>
        </p:nvPicPr>
        <p:blipFill>
          <a:blip r:embed="rId2" cstate="print"/>
          <a:stretch>
            <a:fillRect/>
          </a:stretch>
        </p:blipFill>
        <p:spPr>
          <a:xfrm>
            <a:off x="6096000" y="762000"/>
            <a:ext cx="3076575" cy="495300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609600"/>
          </a:xfrm>
        </p:spPr>
        <p:txBody>
          <a:bodyPr/>
          <a:lstStyle/>
          <a:p>
            <a:pPr algn="l"/>
            <a:r>
              <a:rPr lang="en-US" sz="2800" b="1" dirty="0" smtClean="0">
                <a:latin typeface="Times New Roman" pitchFamily="18" charset="0"/>
                <a:cs typeface="Times New Roman" pitchFamily="18" charset="0"/>
              </a:rPr>
              <a:t>Mechanics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86800" cy="5562600"/>
          </a:xfrm>
        </p:spPr>
        <p:txBody>
          <a:bodyPr/>
          <a:lstStyle/>
          <a:p>
            <a:pPr>
              <a:buNone/>
            </a:pPr>
            <a:r>
              <a:rPr lang="en-US" dirty="0" smtClean="0"/>
              <a:t>	</a:t>
            </a:r>
            <a:r>
              <a:rPr lang="en-US" sz="2400" dirty="0" smtClean="0">
                <a:latin typeface="Times New Roman" pitchFamily="18" charset="0"/>
                <a:cs typeface="Times New Roman" pitchFamily="18" charset="0"/>
              </a:rPr>
              <a:t>- a branch of physics that focuses on the motion of objects and the </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forces that caused the change.</a:t>
            </a:r>
          </a:p>
          <a:p>
            <a:pPr>
              <a:buNone/>
            </a:pPr>
            <a:endParaRPr lang="en-US" sz="1000" dirty="0" smtClean="0">
              <a:latin typeface="Times New Roman" pitchFamily="18" charset="0"/>
              <a:cs typeface="Times New Roman" pitchFamily="18" charset="0"/>
            </a:endParaRPr>
          </a:p>
          <a:p>
            <a:pPr>
              <a:buNone/>
            </a:pPr>
            <a:r>
              <a:rPr lang="en-US" sz="2400" b="1" dirty="0" smtClean="0">
                <a:latin typeface="Times New Roman" pitchFamily="18" charset="0"/>
                <a:cs typeface="Times New Roman" pitchFamily="18" charset="0"/>
              </a:rPr>
              <a:t>2 Parts of Mechanics</a:t>
            </a:r>
            <a:r>
              <a:rPr lang="en-US" sz="2400" dirty="0" smtClean="0">
                <a:latin typeface="Times New Roman" pitchFamily="18" charset="0"/>
                <a:cs typeface="Times New Roman" pitchFamily="18" charset="0"/>
              </a:rPr>
              <a:t>:</a:t>
            </a:r>
          </a:p>
          <a:p>
            <a:pPr marL="457200" indent="-457200">
              <a:buAutoNum type="arabicParenR"/>
            </a:pPr>
            <a:r>
              <a:rPr lang="en-US" sz="2400" b="1" dirty="0" smtClean="0">
                <a:latin typeface="Times New Roman" pitchFamily="18" charset="0"/>
                <a:cs typeface="Times New Roman" pitchFamily="18" charset="0"/>
              </a:rPr>
              <a:t>Kinematics</a:t>
            </a:r>
            <a:r>
              <a:rPr lang="en-US" sz="2400" dirty="0" smtClean="0">
                <a:latin typeface="Times New Roman" pitchFamily="18" charset="0"/>
                <a:cs typeface="Times New Roman" pitchFamily="18" charset="0"/>
              </a:rPr>
              <a:t> – deals with concepts that are needed to describe motion w/o references to forces. </a:t>
            </a:r>
          </a:p>
          <a:p>
            <a:pPr marL="457200" indent="-45720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(One- dimensional motion)</a:t>
            </a:r>
          </a:p>
          <a:p>
            <a:pPr marL="457200" indent="-457200">
              <a:buNone/>
            </a:pPr>
            <a:r>
              <a:rPr lang="en-US" sz="2400" dirty="0" smtClean="0">
                <a:latin typeface="Times New Roman" pitchFamily="18" charset="0"/>
                <a:cs typeface="Times New Roman" pitchFamily="18" charset="0"/>
              </a:rPr>
              <a:t>2)  </a:t>
            </a:r>
            <a:r>
              <a:rPr lang="en-US" sz="2400" b="1" dirty="0" smtClean="0">
                <a:latin typeface="Times New Roman" pitchFamily="18" charset="0"/>
                <a:cs typeface="Times New Roman" pitchFamily="18" charset="0"/>
              </a:rPr>
              <a:t>Dynamics</a:t>
            </a:r>
            <a:r>
              <a:rPr lang="en-US" sz="2400" dirty="0" smtClean="0">
                <a:latin typeface="Times New Roman" pitchFamily="18" charset="0"/>
                <a:cs typeface="Times New Roman" pitchFamily="18" charset="0"/>
              </a:rPr>
              <a:t> – deals with the effect that forces have on motion. (Two-dimensional motion)</a:t>
            </a:r>
          </a:p>
          <a:p>
            <a:pPr marL="457200" indent="-457200">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16"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p:cTn id="22"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23"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4" end="4"/>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p:cTn id="27"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609600"/>
          </a:xfrm>
        </p:spPr>
        <p:txBody>
          <a:bodyPr/>
          <a:lstStyle/>
          <a:p>
            <a:pPr algn="l"/>
            <a:r>
              <a:rPr lang="en-US" sz="2800" b="1" dirty="0" smtClean="0">
                <a:latin typeface="Times New Roman" pitchFamily="18" charset="0"/>
                <a:cs typeface="Times New Roman" pitchFamily="18" charset="0"/>
              </a:rPr>
              <a:t>Kinematics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86800" cy="5562600"/>
          </a:xfrm>
        </p:spPr>
        <p:txBody>
          <a:bodyPr/>
          <a:lstStyle/>
          <a:p>
            <a:pPr marL="457200" indent="-457200">
              <a:buAutoNum type="arabicParenR"/>
            </a:pPr>
            <a:r>
              <a:rPr lang="en-US" sz="2400" b="1" dirty="0" smtClean="0">
                <a:latin typeface="Times New Roman" pitchFamily="18" charset="0"/>
                <a:cs typeface="Times New Roman" pitchFamily="18" charset="0"/>
              </a:rPr>
              <a:t>Displacement</a:t>
            </a:r>
            <a:r>
              <a:rPr lang="en-US" sz="2400" dirty="0" smtClean="0">
                <a:latin typeface="Times New Roman" pitchFamily="18" charset="0"/>
                <a:cs typeface="Times New Roman" pitchFamily="18" charset="0"/>
              </a:rPr>
              <a:t> (s)</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 </a:t>
            </a:r>
            <a:r>
              <a:rPr lang="en-US" sz="2400" dirty="0" smtClean="0">
                <a:solidFill>
                  <a:schemeClr val="tx1"/>
                </a:solidFill>
                <a:latin typeface="Times New Roman" pitchFamily="18" charset="0"/>
                <a:cs typeface="Times New Roman" pitchFamily="18" charset="0"/>
              </a:rPr>
              <a:t>is </a:t>
            </a:r>
            <a:r>
              <a:rPr lang="en-US" sz="2400" dirty="0">
                <a:solidFill>
                  <a:schemeClr val="tx1"/>
                </a:solidFill>
                <a:latin typeface="Times New Roman" pitchFamily="18" charset="0"/>
                <a:cs typeface="Times New Roman" pitchFamily="18" charset="0"/>
              </a:rPr>
              <a:t>a vector that points from an object’s initial position to </a:t>
            </a:r>
            <a:r>
              <a:rPr lang="en-US" sz="2400" dirty="0" smtClean="0">
                <a:solidFill>
                  <a:schemeClr val="tx1"/>
                </a:solidFill>
                <a:latin typeface="Times New Roman" pitchFamily="18" charset="0"/>
                <a:cs typeface="Times New Roman" pitchFamily="18" charset="0"/>
              </a:rPr>
              <a:t>its  </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final position and </a:t>
            </a:r>
            <a:r>
              <a:rPr lang="en-US" sz="2400" dirty="0">
                <a:solidFill>
                  <a:schemeClr val="tx1"/>
                </a:solidFill>
                <a:latin typeface="Times New Roman" pitchFamily="18" charset="0"/>
                <a:cs typeface="Times New Roman" pitchFamily="18" charset="0"/>
              </a:rPr>
              <a:t>has a magnitude that equals </a:t>
            </a:r>
            <a:r>
              <a:rPr lang="en-US" sz="2400" dirty="0" smtClean="0">
                <a:solidFill>
                  <a:schemeClr val="tx1"/>
                </a:solidFill>
                <a:latin typeface="Times New Roman" pitchFamily="18" charset="0"/>
                <a:cs typeface="Times New Roman" pitchFamily="18" charset="0"/>
              </a:rPr>
              <a:t>the shortest </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distance </a:t>
            </a:r>
            <a:r>
              <a:rPr lang="en-US" sz="2400" dirty="0">
                <a:solidFill>
                  <a:schemeClr val="tx1"/>
                </a:solidFill>
                <a:latin typeface="Times New Roman" pitchFamily="18" charset="0"/>
                <a:cs typeface="Times New Roman" pitchFamily="18" charset="0"/>
              </a:rPr>
              <a:t>between the two positions</a:t>
            </a:r>
            <a:r>
              <a:rPr lang="en-US" sz="2400" dirty="0" smtClean="0">
                <a:solidFill>
                  <a:schemeClr val="tx1"/>
                </a:solidFill>
                <a:latin typeface="Times New Roman" pitchFamily="18" charset="0"/>
                <a:cs typeface="Times New Roman" pitchFamily="18" charset="0"/>
              </a:rPr>
              <a:t>.</a:t>
            </a:r>
          </a:p>
          <a:p>
            <a:pPr>
              <a:buNone/>
            </a:pPr>
            <a:r>
              <a:rPr lang="en-US" sz="2400" b="1" i="1" dirty="0" smtClean="0">
                <a:solidFill>
                  <a:schemeClr val="tx1"/>
                </a:solidFill>
                <a:latin typeface="Times New Roman" pitchFamily="18" charset="0"/>
                <a:cs typeface="Times New Roman" pitchFamily="18" charset="0"/>
              </a:rPr>
              <a:t>SI Unit:   </a:t>
            </a:r>
            <a:r>
              <a:rPr lang="en-US" sz="2400" dirty="0" smtClean="0">
                <a:solidFill>
                  <a:schemeClr val="tx1"/>
                </a:solidFill>
                <a:latin typeface="Times New Roman" pitchFamily="18" charset="0"/>
                <a:cs typeface="Times New Roman" pitchFamily="18" charset="0"/>
              </a:rPr>
              <a:t>meter </a:t>
            </a:r>
            <a:r>
              <a:rPr lang="en-US" sz="2400" dirty="0">
                <a:solidFill>
                  <a:schemeClr val="tx1"/>
                </a:solidFill>
                <a:latin typeface="Times New Roman" pitchFamily="18" charset="0"/>
                <a:cs typeface="Times New Roman" pitchFamily="18" charset="0"/>
              </a:rPr>
              <a:t>(m</a:t>
            </a:r>
            <a:r>
              <a:rPr lang="en-US" sz="2400" dirty="0" smtClean="0">
                <a:solidFill>
                  <a:schemeClr val="tx1"/>
                </a:solidFill>
                <a:latin typeface="Times New Roman" pitchFamily="18" charset="0"/>
                <a:cs typeface="Times New Roman" pitchFamily="18" charset="0"/>
              </a:rPr>
              <a:t>)</a:t>
            </a:r>
          </a:p>
          <a:p>
            <a:pPr>
              <a:buNone/>
            </a:pPr>
            <a:endParaRPr lang="en-US" sz="1000" dirty="0" smtClean="0">
              <a:solidFill>
                <a:schemeClr val="tx1"/>
              </a:solidFill>
              <a:latin typeface="+mn-lt"/>
              <a:ea typeface="+mn-ea"/>
              <a:cs typeface="+mn-cs"/>
            </a:endParaRPr>
          </a:p>
          <a:p>
            <a:pPr>
              <a:buNone/>
            </a:pPr>
            <a:r>
              <a:rPr lang="en-US" sz="2400" i="1" dirty="0" smtClean="0">
                <a:solidFill>
                  <a:schemeClr val="tx1"/>
                </a:solidFill>
                <a:latin typeface="Times New Roman" pitchFamily="18" charset="0"/>
                <a:cs typeface="Times New Roman" pitchFamily="18" charset="0"/>
              </a:rPr>
              <a:t>Ex</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A honeybee leaves the hive </a:t>
            </a:r>
            <a:r>
              <a:rPr lang="en-US" sz="2400" dirty="0" smtClean="0">
                <a:solidFill>
                  <a:schemeClr val="tx1"/>
                </a:solidFill>
                <a:latin typeface="Times New Roman" pitchFamily="18" charset="0"/>
                <a:cs typeface="Times New Roman" pitchFamily="18" charset="0"/>
              </a:rPr>
              <a:t>and </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travels </a:t>
            </a:r>
            <a:r>
              <a:rPr lang="en-US" sz="2400" dirty="0">
                <a:solidFill>
                  <a:schemeClr val="tx1"/>
                </a:solidFill>
                <a:latin typeface="Times New Roman" pitchFamily="18" charset="0"/>
                <a:cs typeface="Times New Roman" pitchFamily="18" charset="0"/>
              </a:rPr>
              <a:t>a total distance of </a:t>
            </a:r>
            <a:r>
              <a:rPr lang="en-US" sz="2400" dirty="0" smtClean="0">
                <a:solidFill>
                  <a:schemeClr val="tx1"/>
                </a:solidFill>
                <a:latin typeface="Times New Roman" pitchFamily="18" charset="0"/>
                <a:cs typeface="Times New Roman" pitchFamily="18" charset="0"/>
              </a:rPr>
              <a:t>2 </a:t>
            </a:r>
            <a:r>
              <a:rPr lang="en-US" sz="2400" dirty="0">
                <a:solidFill>
                  <a:schemeClr val="tx1"/>
                </a:solidFill>
                <a:latin typeface="Times New Roman" pitchFamily="18" charset="0"/>
                <a:cs typeface="Times New Roman" pitchFamily="18" charset="0"/>
              </a:rPr>
              <a:t>km </a:t>
            </a:r>
            <a:endParaRPr lang="en-US" sz="2400" dirty="0" smtClean="0">
              <a:solidFill>
                <a:schemeClr val="tx1"/>
              </a:solidFill>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before </a:t>
            </a:r>
            <a:r>
              <a:rPr lang="en-US" sz="2400" dirty="0">
                <a:solidFill>
                  <a:schemeClr val="tx1"/>
                </a:solidFill>
                <a:latin typeface="Times New Roman" pitchFamily="18" charset="0"/>
                <a:cs typeface="Times New Roman" pitchFamily="18" charset="0"/>
              </a:rPr>
              <a:t>returning to </a:t>
            </a:r>
            <a:r>
              <a:rPr lang="en-US" sz="2400" dirty="0" smtClean="0">
                <a:solidFill>
                  <a:schemeClr val="tx1"/>
                </a:solidFill>
                <a:latin typeface="Times New Roman" pitchFamily="18" charset="0"/>
                <a:cs typeface="Times New Roman" pitchFamily="18" charset="0"/>
              </a:rPr>
              <a:t>the hive</a:t>
            </a:r>
            <a:r>
              <a:rPr lang="en-US" sz="2400" dirty="0">
                <a:solidFill>
                  <a:schemeClr val="tx1"/>
                </a:solidFill>
                <a:latin typeface="Times New Roman" pitchFamily="18" charset="0"/>
                <a:cs typeface="Times New Roman" pitchFamily="18" charset="0"/>
              </a:rPr>
              <a:t>. </a:t>
            </a:r>
            <a:endParaRPr lang="en-US" sz="2400" dirty="0" smtClean="0">
              <a:solidFill>
                <a:schemeClr val="tx1"/>
              </a:solidFill>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What </a:t>
            </a:r>
            <a:r>
              <a:rPr lang="en-US" sz="2400" dirty="0">
                <a:solidFill>
                  <a:schemeClr val="tx1"/>
                </a:solidFill>
                <a:latin typeface="Times New Roman" pitchFamily="18" charset="0"/>
                <a:cs typeface="Times New Roman" pitchFamily="18" charset="0"/>
              </a:rPr>
              <a:t>is the magnitude </a:t>
            </a:r>
            <a:r>
              <a:rPr lang="en-US" sz="2400" dirty="0" smtClean="0">
                <a:solidFill>
                  <a:schemeClr val="tx1"/>
                </a:solidFill>
                <a:latin typeface="Times New Roman" pitchFamily="18" charset="0"/>
                <a:cs typeface="Times New Roman" pitchFamily="18" charset="0"/>
              </a:rPr>
              <a:t>of </a:t>
            </a:r>
            <a:r>
              <a:rPr lang="en-US" sz="2400" dirty="0">
                <a:solidFill>
                  <a:schemeClr val="tx1"/>
                </a:solidFill>
                <a:latin typeface="Times New Roman" pitchFamily="18" charset="0"/>
                <a:cs typeface="Times New Roman" pitchFamily="18" charset="0"/>
              </a:rPr>
              <a:t>the </a:t>
            </a:r>
            <a:endParaRPr lang="en-US" sz="2400" dirty="0" smtClean="0">
              <a:solidFill>
                <a:schemeClr val="tx1"/>
              </a:solidFill>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displacement </a:t>
            </a:r>
            <a:r>
              <a:rPr lang="en-US" sz="2400" dirty="0">
                <a:solidFill>
                  <a:schemeClr val="tx1"/>
                </a:solidFill>
                <a:latin typeface="Times New Roman" pitchFamily="18" charset="0"/>
                <a:cs typeface="Times New Roman" pitchFamily="18" charset="0"/>
              </a:rPr>
              <a:t>vector </a:t>
            </a:r>
            <a:r>
              <a:rPr lang="en-US" sz="2400" dirty="0" smtClean="0">
                <a:solidFill>
                  <a:schemeClr val="tx1"/>
                </a:solidFill>
                <a:latin typeface="Times New Roman" pitchFamily="18" charset="0"/>
                <a:cs typeface="Times New Roman" pitchFamily="18" charset="0"/>
              </a:rPr>
              <a:t>of the </a:t>
            </a:r>
            <a:r>
              <a:rPr lang="en-US" sz="2400" dirty="0">
                <a:solidFill>
                  <a:schemeClr val="tx1"/>
                </a:solidFill>
                <a:latin typeface="Times New Roman" pitchFamily="18" charset="0"/>
                <a:cs typeface="Times New Roman" pitchFamily="18" charset="0"/>
              </a:rPr>
              <a:t>bee?</a:t>
            </a:r>
            <a:endParaRPr lang="en-US" sz="2400" dirty="0" smtClean="0">
              <a:solidFill>
                <a:schemeClr val="tx1"/>
              </a:solidFill>
              <a:latin typeface="Times New Roman" pitchFamily="18" charset="0"/>
              <a:cs typeface="Times New Roman" pitchFamily="18" charset="0"/>
            </a:endParaRPr>
          </a:p>
          <a:p>
            <a:pPr>
              <a:buNone/>
            </a:pPr>
            <a:endParaRPr lang="en-US" sz="2400" dirty="0" smtClean="0"/>
          </a:p>
        </p:txBody>
      </p:sp>
      <p:pic>
        <p:nvPicPr>
          <p:cNvPr id="4" name="Picture 3" descr="gfdgf.jpg"/>
          <p:cNvPicPr>
            <a:picLocks noChangeAspect="1"/>
          </p:cNvPicPr>
          <p:nvPr/>
        </p:nvPicPr>
        <p:blipFill>
          <a:blip r:embed="rId2" cstate="print"/>
          <a:stretch>
            <a:fillRect/>
          </a:stretch>
        </p:blipFill>
        <p:spPr>
          <a:xfrm>
            <a:off x="5010562" y="2743200"/>
            <a:ext cx="4104410" cy="2514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slide(fromBottom)">
                                      <p:cBhvr>
                                        <p:cTn id="15" dur="500"/>
                                        <p:tgtEl>
                                          <p:spTgt spid="3">
                                            <p:txEl>
                                              <p:pRg st="2" end="2"/>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slide(fromBottom)">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checkerboard(across)">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ox(in)">
                                      <p:cBhvr>
                                        <p:cTn id="28" dur="500"/>
                                        <p:tgtEl>
                                          <p:spTgt spid="3">
                                            <p:txEl>
                                              <p:pRg st="4" end="4"/>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p:cTn id="33"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34"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35" dur="1000"/>
                                        <p:tgtEl>
                                          <p:spTgt spid="3">
                                            <p:txEl>
                                              <p:pRg st="6" end="6"/>
                                            </p:txEl>
                                          </p:spTgt>
                                        </p:tgtEl>
                                      </p:cBhvr>
                                    </p:animEffect>
                                  </p:childTnLst>
                                </p:cTn>
                              </p:par>
                              <p:par>
                                <p:cTn id="36" presetID="55"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 calcmode="lin" valueType="num">
                                      <p:cBhvr>
                                        <p:cTn id="38"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39"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40" dur="1000"/>
                                        <p:tgtEl>
                                          <p:spTgt spid="3">
                                            <p:txEl>
                                              <p:pRg st="7" end="7"/>
                                            </p:txEl>
                                          </p:spTgt>
                                        </p:tgtEl>
                                      </p:cBhvr>
                                    </p:animEffect>
                                  </p:childTnLst>
                                </p:cTn>
                              </p:par>
                              <p:par>
                                <p:cTn id="41" presetID="55"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p:cTn id="43"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44"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45" dur="1000"/>
                                        <p:tgtEl>
                                          <p:spTgt spid="3">
                                            <p:txEl>
                                              <p:pRg st="8" end="8"/>
                                            </p:txEl>
                                          </p:spTgt>
                                        </p:tgtEl>
                                      </p:cBhvr>
                                    </p:animEffect>
                                  </p:childTnLst>
                                </p:cTn>
                              </p:par>
                              <p:par>
                                <p:cTn id="46" presetID="55" presetClass="entr" presetSubtype="0" fill="hold" nodeType="withEffect">
                                  <p:stCondLst>
                                    <p:cond delay="0"/>
                                  </p:stCondLst>
                                  <p:childTnLst>
                                    <p:set>
                                      <p:cBhvr>
                                        <p:cTn id="47" dur="1" fill="hold">
                                          <p:stCondLst>
                                            <p:cond delay="0"/>
                                          </p:stCondLst>
                                        </p:cTn>
                                        <p:tgtEl>
                                          <p:spTgt spid="3">
                                            <p:txEl>
                                              <p:pRg st="9" end="9"/>
                                            </p:txEl>
                                          </p:spTgt>
                                        </p:tgtEl>
                                        <p:attrNameLst>
                                          <p:attrName>style.visibility</p:attrName>
                                        </p:attrNameLst>
                                      </p:cBhvr>
                                      <p:to>
                                        <p:strVal val="visible"/>
                                      </p:to>
                                    </p:set>
                                    <p:anim calcmode="lin" valueType="num">
                                      <p:cBhvr>
                                        <p:cTn id="48"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49"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50" dur="1000"/>
                                        <p:tgtEl>
                                          <p:spTgt spid="3">
                                            <p:txEl>
                                              <p:pRg st="9" end="9"/>
                                            </p:txEl>
                                          </p:spTgt>
                                        </p:tgtEl>
                                      </p:cBhvr>
                                    </p:animEffect>
                                  </p:childTnLst>
                                </p:cTn>
                              </p:par>
                              <p:par>
                                <p:cTn id="51" presetID="55" presetClass="entr" presetSubtype="0" fill="hold"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p:cTn id="53" dur="1000" fill="hold"/>
                                        <p:tgtEl>
                                          <p:spTgt spid="3">
                                            <p:txEl>
                                              <p:pRg st="10" end="10"/>
                                            </p:txEl>
                                          </p:spTgt>
                                        </p:tgtEl>
                                        <p:attrNameLst>
                                          <p:attrName>ppt_w</p:attrName>
                                        </p:attrNameLst>
                                      </p:cBhvr>
                                      <p:tavLst>
                                        <p:tav tm="0">
                                          <p:val>
                                            <p:strVal val="#ppt_w*0.70"/>
                                          </p:val>
                                        </p:tav>
                                        <p:tav tm="100000">
                                          <p:val>
                                            <p:strVal val="#ppt_w"/>
                                          </p:val>
                                        </p:tav>
                                      </p:tavLst>
                                    </p:anim>
                                    <p:anim calcmode="lin" valueType="num">
                                      <p:cBhvr>
                                        <p:cTn id="54" dur="1000" fill="hold"/>
                                        <p:tgtEl>
                                          <p:spTgt spid="3">
                                            <p:txEl>
                                              <p:pRg st="10" end="10"/>
                                            </p:txEl>
                                          </p:spTgt>
                                        </p:tgtEl>
                                        <p:attrNameLst>
                                          <p:attrName>ppt_h</p:attrName>
                                        </p:attrNameLst>
                                      </p:cBhvr>
                                      <p:tavLst>
                                        <p:tav tm="0">
                                          <p:val>
                                            <p:strVal val="#ppt_h"/>
                                          </p:val>
                                        </p:tav>
                                        <p:tav tm="100000">
                                          <p:val>
                                            <p:strVal val="#ppt_h"/>
                                          </p:val>
                                        </p:tav>
                                      </p:tavLst>
                                    </p:anim>
                                    <p:animEffect transition="in" filter="fade">
                                      <p:cBhvr>
                                        <p:cTn id="55" dur="1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609600"/>
          </a:xfrm>
        </p:spPr>
        <p:txBody>
          <a:bodyPr/>
          <a:lstStyle/>
          <a:p>
            <a:pPr algn="l"/>
            <a:r>
              <a:rPr lang="en-US" sz="2800" b="1" dirty="0" smtClean="0">
                <a:latin typeface="Times New Roman" pitchFamily="18" charset="0"/>
                <a:cs typeface="Times New Roman" pitchFamily="18" charset="0"/>
              </a:rPr>
              <a:t>Kinematics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86800" cy="5562600"/>
          </a:xfrm>
        </p:spPr>
        <p:txBody>
          <a:bodyPr/>
          <a:lstStyle/>
          <a:p>
            <a:pPr marL="457200" indent="-457200">
              <a:buNone/>
            </a:pPr>
            <a:r>
              <a:rPr lang="en-US" sz="2400" b="1" dirty="0" smtClean="0">
                <a:latin typeface="Times New Roman" pitchFamily="18" charset="0"/>
                <a:cs typeface="Times New Roman" pitchFamily="18" charset="0"/>
              </a:rPr>
              <a:t>2)  Average Speed </a:t>
            </a:r>
            <a:r>
              <a:rPr lang="en-US" sz="2400" dirty="0" smtClean="0">
                <a:latin typeface="Times New Roman" pitchFamily="18" charset="0"/>
                <a:cs typeface="Times New Roman" pitchFamily="18" charset="0"/>
              </a:rPr>
              <a:t>(</a:t>
            </a:r>
            <a:r>
              <a:rPr lang="en-US" sz="2400" b="1" i="1" dirty="0" smtClean="0">
                <a:latin typeface="Times New Roman" pitchFamily="18" charset="0"/>
                <a:cs typeface="Times New Roman" pitchFamily="18" charset="0"/>
              </a:rPr>
              <a:t>v</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 </a:t>
            </a:r>
            <a:r>
              <a:rPr lang="en-US" sz="2400" dirty="0">
                <a:solidFill>
                  <a:schemeClr val="tx1"/>
                </a:solidFill>
                <a:latin typeface="Times New Roman" pitchFamily="18" charset="0"/>
                <a:cs typeface="Times New Roman" pitchFamily="18" charset="0"/>
              </a:rPr>
              <a:t>being the distance traveled divided by the </a:t>
            </a:r>
            <a:r>
              <a:rPr lang="en-US" sz="2400" dirty="0" smtClean="0">
                <a:solidFill>
                  <a:schemeClr val="tx1"/>
                </a:solidFill>
                <a:latin typeface="Times New Roman" pitchFamily="18" charset="0"/>
                <a:cs typeface="Times New Roman" pitchFamily="18" charset="0"/>
              </a:rPr>
              <a:t>time required </a:t>
            </a:r>
            <a:r>
              <a:rPr lang="en-US" sz="2400" dirty="0">
                <a:solidFill>
                  <a:schemeClr val="tx1"/>
                </a:solidFill>
                <a:latin typeface="Times New Roman" pitchFamily="18" charset="0"/>
                <a:cs typeface="Times New Roman" pitchFamily="18" charset="0"/>
              </a:rPr>
              <a:t>to </a:t>
            </a:r>
            <a:r>
              <a:rPr lang="en-US" sz="2400" dirty="0" smtClean="0">
                <a:solidFill>
                  <a:schemeClr val="tx1"/>
                </a:solidFill>
                <a:latin typeface="Times New Roman" pitchFamily="18" charset="0"/>
                <a:cs typeface="Times New Roman" pitchFamily="18" charset="0"/>
              </a:rPr>
              <a:t>cover </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the </a:t>
            </a:r>
            <a:r>
              <a:rPr lang="en-US" sz="2400" dirty="0">
                <a:solidFill>
                  <a:schemeClr val="tx1"/>
                </a:solidFill>
                <a:latin typeface="Times New Roman" pitchFamily="18" charset="0"/>
                <a:cs typeface="Times New Roman" pitchFamily="18" charset="0"/>
              </a:rPr>
              <a:t>distance</a:t>
            </a:r>
            <a:r>
              <a:rPr lang="en-US" sz="2400" dirty="0" smtClean="0">
                <a:solidFill>
                  <a:schemeClr val="tx1"/>
                </a:solidFill>
                <a:latin typeface="Times New Roman" pitchFamily="18" charset="0"/>
                <a:cs typeface="Times New Roman" pitchFamily="18" charset="0"/>
              </a:rPr>
              <a:t>:</a:t>
            </a:r>
          </a:p>
          <a:p>
            <a:pPr>
              <a:buNone/>
            </a:pPr>
            <a:endParaRPr lang="en-US" sz="2400" dirty="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r>
              <a:rPr lang="en-US" sz="2400" b="1" i="1" dirty="0" smtClean="0">
                <a:solidFill>
                  <a:schemeClr val="tx1"/>
                </a:solidFill>
                <a:latin typeface="Times New Roman" pitchFamily="18" charset="0"/>
                <a:cs typeface="Times New Roman" pitchFamily="18" charset="0"/>
              </a:rPr>
              <a:t>SI Unit:   </a:t>
            </a:r>
            <a:r>
              <a:rPr lang="en-US" sz="2400" dirty="0" smtClean="0">
                <a:solidFill>
                  <a:schemeClr val="tx1"/>
                </a:solidFill>
                <a:latin typeface="Times New Roman" pitchFamily="18" charset="0"/>
                <a:cs typeface="Times New Roman" pitchFamily="18" charset="0"/>
              </a:rPr>
              <a:t>meter per second (m/s)</a:t>
            </a:r>
          </a:p>
          <a:p>
            <a:pPr>
              <a:buNone/>
            </a:pPr>
            <a:endParaRPr lang="en-US" sz="1000" i="1" dirty="0" smtClean="0">
              <a:solidFill>
                <a:schemeClr val="tx1"/>
              </a:solidFill>
              <a:latin typeface="Times New Roman" pitchFamily="18" charset="0"/>
              <a:cs typeface="Times New Roman" pitchFamily="18" charset="0"/>
            </a:endParaRPr>
          </a:p>
          <a:p>
            <a:pPr>
              <a:buNone/>
            </a:pPr>
            <a:r>
              <a:rPr lang="en-US" sz="2400" i="1" dirty="0" smtClean="0">
                <a:solidFill>
                  <a:schemeClr val="tx1"/>
                </a:solidFill>
                <a:latin typeface="Times New Roman" pitchFamily="18" charset="0"/>
                <a:cs typeface="Times New Roman" pitchFamily="18" charset="0"/>
              </a:rPr>
              <a:t>Ex</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How far does a jogger run in 1.5 hours (5400 s) if his average speed is 2.22 m/s?</a:t>
            </a:r>
            <a:endParaRPr lang="en-US" sz="2400" dirty="0" smtClean="0">
              <a:latin typeface="Times New Roman" pitchFamily="18" charset="0"/>
              <a:cs typeface="Times New Roman" pitchFamily="18" charset="0"/>
            </a:endParaRPr>
          </a:p>
        </p:txBody>
      </p:sp>
      <p:graphicFrame>
        <p:nvGraphicFramePr>
          <p:cNvPr id="2050" name="Object 2"/>
          <p:cNvGraphicFramePr>
            <a:graphicFrameLocks noChangeAspect="1"/>
          </p:cNvGraphicFramePr>
          <p:nvPr/>
        </p:nvGraphicFramePr>
        <p:xfrm>
          <a:off x="2514600" y="2362200"/>
          <a:ext cx="4204855" cy="925068"/>
        </p:xfrm>
        <a:graphic>
          <a:graphicData uri="http://schemas.openxmlformats.org/presentationml/2006/ole">
            <mc:AlternateContent xmlns:mc="http://schemas.openxmlformats.org/markup-compatibility/2006">
              <mc:Choice xmlns:v="urn:schemas-microsoft-com:vml" Requires="v">
                <p:oleObj spid="_x0000_s3078" name="Equation" r:id="rId3" imgW="1904760" imgH="419040" progId="Equation.DSMT4">
                  <p:embed/>
                </p:oleObj>
              </mc:Choice>
              <mc:Fallback>
                <p:oleObj name="Equation" r:id="rId3" imgW="1904760" imgH="419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362200"/>
                        <a:ext cx="4204855" cy="925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box(in)">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slide(fromBottom)">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609600"/>
          </a:xfrm>
        </p:spPr>
        <p:txBody>
          <a:bodyPr/>
          <a:lstStyle/>
          <a:p>
            <a:pPr algn="l"/>
            <a:r>
              <a:rPr lang="en-US" sz="2800" b="1" dirty="0" smtClean="0">
                <a:latin typeface="Times New Roman" pitchFamily="18" charset="0"/>
                <a:cs typeface="Times New Roman" pitchFamily="18" charset="0"/>
              </a:rPr>
              <a:t>Kinematics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86800" cy="5562600"/>
          </a:xfrm>
        </p:spPr>
        <p:txBody>
          <a:bodyPr/>
          <a:lstStyle/>
          <a:p>
            <a:pPr marL="457200" indent="-457200">
              <a:buNone/>
            </a:pPr>
            <a:r>
              <a:rPr lang="en-US" sz="2400" b="1" dirty="0" smtClean="0">
                <a:latin typeface="Times New Roman" pitchFamily="18" charset="0"/>
                <a:cs typeface="Times New Roman" pitchFamily="18" charset="0"/>
              </a:rPr>
              <a:t>3)  Average Velocity</a:t>
            </a:r>
            <a:r>
              <a:rPr lang="en-US"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v</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 </a:t>
            </a:r>
            <a:r>
              <a:rPr lang="en-US" sz="2400" dirty="0" smtClean="0">
                <a:solidFill>
                  <a:schemeClr val="tx1"/>
                </a:solidFill>
                <a:latin typeface="Times New Roman" pitchFamily="18" charset="0"/>
                <a:cs typeface="Times New Roman" pitchFamily="18" charset="0"/>
              </a:rPr>
              <a:t>is the displacement of an object divided </a:t>
            </a:r>
            <a:r>
              <a:rPr lang="en-US" sz="2400" dirty="0">
                <a:solidFill>
                  <a:schemeClr val="tx1"/>
                </a:solidFill>
                <a:latin typeface="Times New Roman" pitchFamily="18" charset="0"/>
                <a:cs typeface="Times New Roman" pitchFamily="18" charset="0"/>
              </a:rPr>
              <a:t>by the </a:t>
            </a:r>
            <a:r>
              <a:rPr lang="en-US" sz="2400" dirty="0" smtClean="0">
                <a:solidFill>
                  <a:schemeClr val="tx1"/>
                </a:solidFill>
                <a:latin typeface="Times New Roman" pitchFamily="18" charset="0"/>
                <a:cs typeface="Times New Roman" pitchFamily="18" charset="0"/>
              </a:rPr>
              <a:t>time required </a:t>
            </a:r>
            <a:r>
              <a:rPr lang="en-US" sz="2400" dirty="0">
                <a:solidFill>
                  <a:schemeClr val="tx1"/>
                </a:solidFill>
                <a:latin typeface="Times New Roman" pitchFamily="18" charset="0"/>
                <a:cs typeface="Times New Roman" pitchFamily="18" charset="0"/>
              </a:rPr>
              <a:t>to </a:t>
            </a:r>
            <a:r>
              <a:rPr lang="en-US" sz="2400" dirty="0" smtClean="0">
                <a:solidFill>
                  <a:schemeClr val="tx1"/>
                </a:solidFill>
                <a:latin typeface="Times New Roman" pitchFamily="18" charset="0"/>
                <a:cs typeface="Times New Roman" pitchFamily="18" charset="0"/>
              </a:rPr>
              <a:t>cover the </a:t>
            </a:r>
            <a:r>
              <a:rPr lang="en-US" sz="2400" dirty="0">
                <a:solidFill>
                  <a:schemeClr val="tx1"/>
                </a:solidFill>
                <a:latin typeface="Times New Roman" pitchFamily="18" charset="0"/>
                <a:cs typeface="Times New Roman" pitchFamily="18" charset="0"/>
              </a:rPr>
              <a:t>distance</a:t>
            </a:r>
            <a:r>
              <a:rPr lang="en-US" sz="2400" dirty="0" smtClean="0">
                <a:solidFill>
                  <a:schemeClr val="tx1"/>
                </a:solidFill>
                <a:latin typeface="Times New Roman" pitchFamily="18" charset="0"/>
                <a:cs typeface="Times New Roman" pitchFamily="18" charset="0"/>
              </a:rPr>
              <a:t>:</a:t>
            </a:r>
          </a:p>
          <a:p>
            <a:pPr>
              <a:buNone/>
            </a:pPr>
            <a:endParaRPr lang="en-US" sz="2400" dirty="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r>
              <a:rPr lang="en-US" sz="2400" b="1" i="1" dirty="0" smtClean="0">
                <a:solidFill>
                  <a:schemeClr val="tx1"/>
                </a:solidFill>
                <a:latin typeface="Times New Roman" pitchFamily="18" charset="0"/>
                <a:cs typeface="Times New Roman" pitchFamily="18" charset="0"/>
              </a:rPr>
              <a:t>SI Unit:   </a:t>
            </a:r>
            <a:r>
              <a:rPr lang="en-US" sz="2400" dirty="0" smtClean="0">
                <a:solidFill>
                  <a:schemeClr val="tx1"/>
                </a:solidFill>
                <a:latin typeface="Times New Roman" pitchFamily="18" charset="0"/>
                <a:cs typeface="Times New Roman" pitchFamily="18" charset="0"/>
              </a:rPr>
              <a:t>meter per second (m/s)</a:t>
            </a:r>
          </a:p>
          <a:p>
            <a:pPr>
              <a:buNone/>
            </a:pPr>
            <a:endParaRPr lang="en-US" sz="1000" i="1" dirty="0" smtClean="0">
              <a:solidFill>
                <a:schemeClr val="tx1"/>
              </a:solidFill>
              <a:latin typeface="Times New Roman" pitchFamily="18" charset="0"/>
              <a:cs typeface="Times New Roman" pitchFamily="18" charset="0"/>
            </a:endParaRPr>
          </a:p>
          <a:p>
            <a:pPr>
              <a:buNone/>
            </a:pPr>
            <a:r>
              <a:rPr lang="en-US" sz="2400" i="1" dirty="0" smtClean="0">
                <a:solidFill>
                  <a:schemeClr val="tx1"/>
                </a:solidFill>
                <a:latin typeface="Times New Roman" pitchFamily="18" charset="0"/>
                <a:cs typeface="Times New Roman" pitchFamily="18" charset="0"/>
              </a:rPr>
              <a:t>Ex</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How far does a jogger run in 1.5 hours (5400 s) if his average speed is 2.22 m/s?</a:t>
            </a:r>
            <a:endParaRPr lang="en-US" sz="2400" dirty="0" smtClean="0">
              <a:latin typeface="Times New Roman" pitchFamily="18" charset="0"/>
              <a:cs typeface="Times New Roman" pitchFamily="18" charset="0"/>
            </a:endParaRPr>
          </a:p>
        </p:txBody>
      </p:sp>
      <p:graphicFrame>
        <p:nvGraphicFramePr>
          <p:cNvPr id="2050" name="Object 2"/>
          <p:cNvGraphicFramePr>
            <a:graphicFrameLocks noChangeAspect="1"/>
          </p:cNvGraphicFramePr>
          <p:nvPr/>
        </p:nvGraphicFramePr>
        <p:xfrm>
          <a:off x="2319338" y="2362200"/>
          <a:ext cx="4597400" cy="925513"/>
        </p:xfrm>
        <a:graphic>
          <a:graphicData uri="http://schemas.openxmlformats.org/presentationml/2006/ole">
            <mc:AlternateContent xmlns:mc="http://schemas.openxmlformats.org/markup-compatibility/2006">
              <mc:Choice xmlns:v="urn:schemas-microsoft-com:vml" Requires="v">
                <p:oleObj spid="_x0000_s24582" name="Equation" r:id="rId3" imgW="2082600" imgH="419040" progId="Equation.DSMT4">
                  <p:embed/>
                </p:oleObj>
              </mc:Choice>
              <mc:Fallback>
                <p:oleObj name="Equation" r:id="rId3" imgW="2082600" imgH="41904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9338" y="2362200"/>
                        <a:ext cx="45974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box(in)">
                                      <p:cBhvr>
                                        <p:cTn id="20" dur="5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slide(fromBottom)">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609600"/>
          </a:xfrm>
        </p:spPr>
        <p:txBody>
          <a:bodyPr/>
          <a:lstStyle/>
          <a:p>
            <a:pPr algn="l"/>
            <a:r>
              <a:rPr lang="en-US" sz="2800" b="1" dirty="0" smtClean="0">
                <a:latin typeface="Times New Roman" pitchFamily="18" charset="0"/>
                <a:cs typeface="Times New Roman" pitchFamily="18" charset="0"/>
              </a:rPr>
              <a:t>Kinematics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86800" cy="5562600"/>
          </a:xfrm>
        </p:spPr>
        <p:txBody>
          <a:bodyPr/>
          <a:lstStyle/>
          <a:p>
            <a:pPr marL="457200" indent="-457200">
              <a:buNone/>
            </a:pPr>
            <a:r>
              <a:rPr lang="en-US" sz="2400" b="1" dirty="0" smtClean="0">
                <a:latin typeface="Times New Roman" pitchFamily="18" charset="0"/>
                <a:cs typeface="Times New Roman" pitchFamily="18" charset="0"/>
              </a:rPr>
              <a:t>4)  Average Acceleration</a:t>
            </a:r>
            <a:r>
              <a:rPr lang="en-US" sz="24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a</a:t>
            </a:r>
            <a:r>
              <a:rPr lang="en-US" sz="2400" dirty="0" smtClean="0">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 	 - </a:t>
            </a:r>
            <a:r>
              <a:rPr lang="en-US" sz="2400" dirty="0" smtClean="0">
                <a:solidFill>
                  <a:schemeClr val="tx1"/>
                </a:solidFill>
                <a:latin typeface="Times New Roman" pitchFamily="18" charset="0"/>
                <a:cs typeface="Times New Roman" pitchFamily="18" charset="0"/>
              </a:rPr>
              <a:t>is the time rate at which the velocity changes:</a:t>
            </a:r>
          </a:p>
          <a:p>
            <a:pPr>
              <a:buNone/>
            </a:pPr>
            <a:endParaRPr lang="en-US" sz="2400" dirty="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2400" b="1" i="1" dirty="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r>
              <a:rPr lang="en-US" sz="2400" b="1" i="1" dirty="0" smtClean="0">
                <a:solidFill>
                  <a:schemeClr val="tx1"/>
                </a:solidFill>
                <a:latin typeface="Times New Roman" pitchFamily="18" charset="0"/>
                <a:cs typeface="Times New Roman" pitchFamily="18" charset="0"/>
              </a:rPr>
              <a:t>SI Unit:   </a:t>
            </a:r>
            <a:r>
              <a:rPr lang="en-US" sz="2400" dirty="0" smtClean="0">
                <a:solidFill>
                  <a:schemeClr val="tx1"/>
                </a:solidFill>
                <a:latin typeface="Times New Roman" pitchFamily="18" charset="0"/>
                <a:cs typeface="Times New Roman" pitchFamily="18" charset="0"/>
              </a:rPr>
              <a:t>meter per second squared (m/s</a:t>
            </a:r>
            <a:r>
              <a:rPr lang="en-US" sz="2400" baseline="30000" dirty="0" smtClean="0">
                <a:solidFill>
                  <a:schemeClr val="tx1"/>
                </a:solidFill>
                <a:latin typeface="Times New Roman" pitchFamily="18" charset="0"/>
                <a:cs typeface="Times New Roman" pitchFamily="18" charset="0"/>
              </a:rPr>
              <a:t>2</a:t>
            </a:r>
            <a:r>
              <a:rPr lang="en-US" sz="2400" dirty="0" smtClean="0">
                <a:solidFill>
                  <a:schemeClr val="tx1"/>
                </a:solidFill>
                <a:latin typeface="Times New Roman" pitchFamily="18" charset="0"/>
                <a:cs typeface="Times New Roman" pitchFamily="18" charset="0"/>
              </a:rPr>
              <a:t>)</a:t>
            </a:r>
          </a:p>
          <a:p>
            <a:pPr>
              <a:buNone/>
            </a:pPr>
            <a:endParaRPr lang="en-US" sz="1000" i="1" dirty="0" smtClean="0">
              <a:solidFill>
                <a:schemeClr val="tx1"/>
              </a:solidFill>
              <a:latin typeface="Times New Roman" pitchFamily="18" charset="0"/>
              <a:cs typeface="Times New Roman" pitchFamily="18" charset="0"/>
            </a:endParaRPr>
          </a:p>
          <a:p>
            <a:pPr>
              <a:buNone/>
            </a:pPr>
            <a:r>
              <a:rPr lang="en-US" sz="2400" i="1" dirty="0" smtClean="0">
                <a:solidFill>
                  <a:schemeClr val="tx1"/>
                </a:solidFill>
                <a:latin typeface="Times New Roman" pitchFamily="18" charset="0"/>
                <a:cs typeface="Times New Roman" pitchFamily="18" charset="0"/>
              </a:rPr>
              <a:t>Ex</a:t>
            </a:r>
            <a:r>
              <a:rPr lang="en-US" sz="2400" dirty="0" smtClean="0">
                <a:solidFill>
                  <a:schemeClr val="tx1"/>
                </a:solidFill>
                <a:latin typeface="Times New Roman" pitchFamily="18" charset="0"/>
                <a:cs typeface="Times New Roman" pitchFamily="18" charset="0"/>
              </a:rPr>
              <a:t>) An automobile accelerates at a constant rate from 15 mi/h to </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45 mi/h in 10 seconds while travelling in a straight line.  </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What is the average acceleration? </a:t>
            </a:r>
            <a:endParaRPr lang="en-US" sz="2400" dirty="0" smtClean="0">
              <a:latin typeface="Times New Roman" pitchFamily="18" charset="0"/>
              <a:cs typeface="Times New Roman" pitchFamily="18" charset="0"/>
            </a:endParaRPr>
          </a:p>
        </p:txBody>
      </p:sp>
      <p:graphicFrame>
        <p:nvGraphicFramePr>
          <p:cNvPr id="2052" name="Object 4"/>
          <p:cNvGraphicFramePr>
            <a:graphicFrameLocks noChangeAspect="1"/>
          </p:cNvGraphicFramePr>
          <p:nvPr/>
        </p:nvGraphicFramePr>
        <p:xfrm>
          <a:off x="1066800" y="1981200"/>
          <a:ext cx="5334000" cy="846260"/>
        </p:xfrm>
        <a:graphic>
          <a:graphicData uri="http://schemas.openxmlformats.org/presentationml/2006/ole">
            <mc:AlternateContent xmlns:mc="http://schemas.openxmlformats.org/markup-compatibility/2006">
              <mc:Choice xmlns:v="urn:schemas-microsoft-com:vml" Requires="v">
                <p:oleObj spid="_x0000_s2060" name="Equation" r:id="rId3" imgW="2641320" imgH="419040" progId="Equation.DSMT4">
                  <p:embed/>
                </p:oleObj>
              </mc:Choice>
              <mc:Fallback>
                <p:oleObj name="Equation" r:id="rId3" imgW="2641320" imgH="419040" progId="Equation.DSMT4">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981200"/>
                        <a:ext cx="5334000" cy="846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3" name="Object 5"/>
          <p:cNvGraphicFramePr>
            <a:graphicFrameLocks noChangeAspect="1"/>
          </p:cNvGraphicFramePr>
          <p:nvPr/>
        </p:nvGraphicFramePr>
        <p:xfrm>
          <a:off x="3505200" y="2819400"/>
          <a:ext cx="1746250" cy="951747"/>
        </p:xfrm>
        <a:graphic>
          <a:graphicData uri="http://schemas.openxmlformats.org/presentationml/2006/ole">
            <mc:AlternateContent xmlns:mc="http://schemas.openxmlformats.org/markup-compatibility/2006">
              <mc:Choice xmlns:v="urn:schemas-microsoft-com:vml" Requires="v">
                <p:oleObj spid="_x0000_s2061" name="Equation" r:id="rId5" imgW="749160" imgH="469800" progId="Equation.DSMT4">
                  <p:embed/>
                </p:oleObj>
              </mc:Choice>
              <mc:Fallback>
                <p:oleObj name="Equation" r:id="rId5" imgW="749160" imgH="469800" progId="Equation.DSMT4">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2819400"/>
                        <a:ext cx="1746250" cy="951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additive="base">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box(in)">
                                      <p:cBhvr>
                                        <p:cTn id="20" dur="500"/>
                                        <p:tgtEl>
                                          <p:spTgt spid="205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2053"/>
                                        </p:tgtEl>
                                        <p:attrNameLst>
                                          <p:attrName>style.visibility</p:attrName>
                                        </p:attrNameLst>
                                      </p:cBhvr>
                                      <p:to>
                                        <p:strVal val="visible"/>
                                      </p:to>
                                    </p:set>
                                    <p:animEffect transition="in" filter="box(in)">
                                      <p:cBhvr>
                                        <p:cTn id="25" dur="500"/>
                                        <p:tgtEl>
                                          <p:spTgt spid="2053"/>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slide(fromBottom)">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85800"/>
            <a:ext cx="8686800" cy="5943600"/>
          </a:xfrm>
        </p:spPr>
        <p:txBody>
          <a:bodyPr/>
          <a:lstStyle/>
          <a:p>
            <a:pPr>
              <a:buNone/>
            </a:pPr>
            <a:endParaRPr lang="en-US" sz="1000" i="1" dirty="0" smtClean="0">
              <a:solidFill>
                <a:schemeClr val="tx1"/>
              </a:solidFill>
              <a:latin typeface="Times New Roman" pitchFamily="18" charset="0"/>
              <a:cs typeface="Times New Roman" pitchFamily="18" charset="0"/>
            </a:endParaRPr>
          </a:p>
          <a:p>
            <a:pPr>
              <a:buNone/>
            </a:pPr>
            <a:r>
              <a:rPr lang="en-US" sz="2400" i="1" dirty="0" smtClean="0">
                <a:solidFill>
                  <a:schemeClr val="tx1"/>
                </a:solidFill>
                <a:latin typeface="Times New Roman" pitchFamily="18" charset="0"/>
                <a:cs typeface="Times New Roman" pitchFamily="18" charset="0"/>
              </a:rPr>
              <a:t>Ex</a:t>
            </a:r>
            <a:r>
              <a:rPr lang="en-US" sz="2400" dirty="0" smtClean="0">
                <a:solidFill>
                  <a:schemeClr val="tx1"/>
                </a:solidFill>
                <a:latin typeface="Times New Roman" pitchFamily="18" charset="0"/>
                <a:cs typeface="Times New Roman" pitchFamily="18" charset="0"/>
              </a:rPr>
              <a:t>) The initial speed of a car having excellent brakes is 30 mi/h.  </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When the brakes are applied, it stops in 2.0 seconds.  Find the </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acceleration.</a:t>
            </a:r>
            <a:endParaRPr lang="en-US" sz="2400" dirty="0" smtClean="0">
              <a:latin typeface="Times New Roman" pitchFamily="18" charset="0"/>
              <a:cs typeface="Times New Roman" pitchFamily="18" charset="0"/>
            </a:endParaRPr>
          </a:p>
        </p:txBody>
      </p:sp>
      <p:pic>
        <p:nvPicPr>
          <p:cNvPr id="5" name="Picture 4" descr="bcvc.jpg"/>
          <p:cNvPicPr>
            <a:picLocks noChangeAspect="1"/>
          </p:cNvPicPr>
          <p:nvPr/>
        </p:nvPicPr>
        <p:blipFill>
          <a:blip r:embed="rId2" cstate="print"/>
          <a:stretch>
            <a:fillRect/>
          </a:stretch>
        </p:blipFill>
        <p:spPr>
          <a:xfrm>
            <a:off x="2590800" y="2416693"/>
            <a:ext cx="3810000" cy="322210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57200"/>
            <a:ext cx="8229600" cy="609600"/>
          </a:xfrm>
        </p:spPr>
        <p:txBody>
          <a:bodyPr/>
          <a:lstStyle/>
          <a:p>
            <a:pPr algn="l"/>
            <a:r>
              <a:rPr lang="en-US" sz="2800" b="1" dirty="0" smtClean="0">
                <a:latin typeface="Times New Roman" pitchFamily="18" charset="0"/>
                <a:cs typeface="Times New Roman" pitchFamily="18" charset="0"/>
              </a:rPr>
              <a:t>Uniformly Accelerated Motion </a:t>
            </a:r>
            <a:r>
              <a:rPr lang="en-US" sz="2800" dirty="0" smtClean="0">
                <a:latin typeface="Times New Roman" pitchFamily="18" charset="0"/>
                <a:cs typeface="Times New Roman" pitchFamily="18" charset="0"/>
              </a:rPr>
              <a:t>(</a:t>
            </a:r>
            <a:r>
              <a:rPr lang="en-US" sz="2800" i="1" dirty="0" smtClean="0">
                <a:latin typeface="Times New Roman" pitchFamily="18" charset="0"/>
                <a:cs typeface="Times New Roman" pitchFamily="18" charset="0"/>
              </a:rPr>
              <a:t>Rectilinear Motion</a:t>
            </a:r>
            <a:r>
              <a:rPr lang="en-US" sz="2800"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228600" y="1066800"/>
            <a:ext cx="8686800" cy="5562600"/>
          </a:xfrm>
        </p:spPr>
        <p:txBody>
          <a:bodyPr/>
          <a:lstStyle/>
          <a:p>
            <a:pPr>
              <a:buNone/>
            </a:pPr>
            <a:r>
              <a:rPr lang="en-US" sz="2400" dirty="0" smtClean="0">
                <a:latin typeface="Times New Roman" pitchFamily="18" charset="0"/>
                <a:cs typeface="Times New Roman" pitchFamily="18" charset="0"/>
              </a:rPr>
              <a:t> 	 - </a:t>
            </a:r>
            <a:r>
              <a:rPr lang="en-US" sz="2400" dirty="0" smtClean="0">
                <a:solidFill>
                  <a:schemeClr val="tx1"/>
                </a:solidFill>
                <a:latin typeface="Times New Roman" pitchFamily="18" charset="0"/>
                <a:cs typeface="Times New Roman" pitchFamily="18" charset="0"/>
              </a:rPr>
              <a:t>is the simplest type of accelerated motions.</a:t>
            </a:r>
          </a:p>
          <a:p>
            <a:pPr marL="566738" indent="-160338">
              <a:buNone/>
            </a:pPr>
            <a:r>
              <a:rPr lang="en-US" sz="2400" dirty="0" smtClean="0">
                <a:latin typeface="Times New Roman" pitchFamily="18" charset="0"/>
                <a:cs typeface="Times New Roman" pitchFamily="18" charset="0"/>
              </a:rPr>
              <a:t>- is a motion in a straight line in w/c the direction is always the same and the speed changes at a constant rate.</a:t>
            </a:r>
          </a:p>
          <a:p>
            <a:pPr>
              <a:buNone/>
            </a:pPr>
            <a:endParaRPr lang="en-US" sz="2400" dirty="0" smtClean="0">
              <a:solidFill>
                <a:schemeClr val="tx1"/>
              </a:solidFill>
              <a:latin typeface="Times New Roman" pitchFamily="18" charset="0"/>
              <a:cs typeface="Times New Roman" pitchFamily="18" charset="0"/>
            </a:endParaRPr>
          </a:p>
          <a:p>
            <a:pPr>
              <a:buNone/>
            </a:pPr>
            <a:r>
              <a:rPr lang="en-US" sz="2400" i="1" dirty="0" smtClean="0">
                <a:solidFill>
                  <a:schemeClr val="tx1"/>
                </a:solidFill>
                <a:latin typeface="Times New Roman" pitchFamily="18" charset="0"/>
                <a:cs typeface="Times New Roman" pitchFamily="18" charset="0"/>
              </a:rPr>
              <a:t>Motion Equations</a:t>
            </a:r>
            <a:r>
              <a:rPr lang="en-US" sz="2400" dirty="0" smtClean="0">
                <a:solidFill>
                  <a:schemeClr val="tx1"/>
                </a:solidFill>
                <a:latin typeface="Times New Roman" pitchFamily="18" charset="0"/>
                <a:cs typeface="Times New Roman" pitchFamily="18" charset="0"/>
              </a:rPr>
              <a:t>:</a:t>
            </a:r>
          </a:p>
          <a:p>
            <a:pPr>
              <a:buNone/>
            </a:pPr>
            <a:r>
              <a:rPr lang="en-US" sz="2400" dirty="0" smtClean="0">
                <a:latin typeface="Times New Roman" pitchFamily="18" charset="0"/>
                <a:cs typeface="Times New Roman" pitchFamily="18" charset="0"/>
              </a:rPr>
              <a:t>1) </a:t>
            </a:r>
          </a:p>
          <a:p>
            <a:pPr>
              <a:buNone/>
            </a:pPr>
            <a:r>
              <a:rPr lang="en-US" sz="2400" dirty="0" smtClean="0">
                <a:latin typeface="Times New Roman" pitchFamily="18" charset="0"/>
                <a:cs typeface="Times New Roman" pitchFamily="18" charset="0"/>
              </a:rPr>
              <a:t>2)</a:t>
            </a:r>
          </a:p>
          <a:p>
            <a:pPr>
              <a:buNone/>
            </a:pPr>
            <a:r>
              <a:rPr lang="en-US" sz="2400" dirty="0" smtClean="0">
                <a:latin typeface="Times New Roman" pitchFamily="18" charset="0"/>
                <a:cs typeface="Times New Roman" pitchFamily="18" charset="0"/>
              </a:rPr>
              <a:t>3)</a:t>
            </a:r>
          </a:p>
          <a:p>
            <a:pPr>
              <a:buNone/>
            </a:pPr>
            <a:r>
              <a:rPr lang="en-US" sz="2400" i="1" dirty="0" smtClean="0">
                <a:latin typeface="Times New Roman" pitchFamily="18" charset="0"/>
                <a:cs typeface="Times New Roman" pitchFamily="18" charset="0"/>
              </a:rPr>
              <a:t>where:		</a:t>
            </a:r>
            <a:r>
              <a:rPr lang="en-US" sz="2400" i="1" dirty="0" err="1" smtClean="0">
                <a:latin typeface="Times New Roman" pitchFamily="18" charset="0"/>
                <a:cs typeface="Times New Roman" pitchFamily="18" charset="0"/>
              </a:rPr>
              <a:t>v</a:t>
            </a:r>
            <a:r>
              <a:rPr lang="en-US" sz="2400" i="1" baseline="-25000" dirty="0" err="1" smtClean="0">
                <a:latin typeface="Times New Roman" pitchFamily="18" charset="0"/>
                <a:cs typeface="Times New Roman" pitchFamily="18" charset="0"/>
              </a:rPr>
              <a:t>f</a:t>
            </a:r>
            <a:r>
              <a:rPr lang="en-US" sz="2400" i="1" dirty="0" smtClean="0">
                <a:latin typeface="Times New Roman" pitchFamily="18" charset="0"/>
                <a:cs typeface="Times New Roman" pitchFamily="18" charset="0"/>
              </a:rPr>
              <a:t> = final velocity</a:t>
            </a:r>
          </a:p>
          <a:p>
            <a:pPr>
              <a:buNone/>
            </a:pPr>
            <a:r>
              <a:rPr lang="en-US" sz="2400" i="1" dirty="0" smtClean="0">
                <a:latin typeface="Times New Roman" pitchFamily="18" charset="0"/>
                <a:cs typeface="Times New Roman" pitchFamily="18" charset="0"/>
              </a:rPr>
              <a:t>			v</a:t>
            </a:r>
            <a:r>
              <a:rPr lang="en-US" sz="2400" baseline="-25000" dirty="0" smtClean="0">
                <a:latin typeface="Times New Roman" pitchFamily="18" charset="0"/>
                <a:cs typeface="Times New Roman" pitchFamily="18" charset="0"/>
              </a:rPr>
              <a:t>0</a:t>
            </a:r>
            <a:r>
              <a:rPr lang="en-US" sz="2400" i="1" dirty="0" smtClean="0">
                <a:latin typeface="Times New Roman" pitchFamily="18" charset="0"/>
                <a:cs typeface="Times New Roman" pitchFamily="18" charset="0"/>
              </a:rPr>
              <a:t>= initial velocity</a:t>
            </a:r>
          </a:p>
          <a:p>
            <a:pPr>
              <a:buNone/>
            </a:pPr>
            <a:r>
              <a:rPr lang="en-US" sz="2400" i="1" baseline="-250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 	t  = elapsed time</a:t>
            </a:r>
          </a:p>
          <a:p>
            <a:pPr>
              <a:buNone/>
            </a:pPr>
            <a:r>
              <a:rPr lang="en-US" sz="2400" i="1" baseline="-250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s = displacement</a:t>
            </a:r>
            <a:endParaRPr lang="en-US" sz="2400" baseline="-250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endParaRPr lang="en-US" sz="2400" b="1" i="1" dirty="0">
              <a:latin typeface="Times New Roman" pitchFamily="18" charset="0"/>
              <a:cs typeface="Times New Roman" pitchFamily="18" charset="0"/>
            </a:endParaRPr>
          </a:p>
          <a:p>
            <a:pPr>
              <a:buNone/>
            </a:pPr>
            <a:endParaRPr lang="en-US" sz="2400" b="1" i="1" dirty="0" smtClean="0">
              <a:solidFill>
                <a:schemeClr val="tx1"/>
              </a:solidFill>
              <a:latin typeface="Times New Roman" pitchFamily="18" charset="0"/>
              <a:cs typeface="Times New Roman" pitchFamily="18" charset="0"/>
            </a:endParaRPr>
          </a:p>
          <a:p>
            <a:pPr>
              <a:buNone/>
            </a:pPr>
            <a:r>
              <a:rPr lang="en-US" sz="2400" b="1" i="1" dirty="0" smtClean="0">
                <a:solidFill>
                  <a:schemeClr val="tx1"/>
                </a:solidFill>
                <a:latin typeface="Times New Roman" pitchFamily="18" charset="0"/>
                <a:cs typeface="Times New Roman" pitchFamily="18" charset="0"/>
              </a:rPr>
              <a:t>SI Unit:   </a:t>
            </a:r>
            <a:r>
              <a:rPr lang="en-US" sz="2400" dirty="0" smtClean="0">
                <a:solidFill>
                  <a:schemeClr val="tx1"/>
                </a:solidFill>
                <a:latin typeface="Times New Roman" pitchFamily="18" charset="0"/>
                <a:cs typeface="Times New Roman" pitchFamily="18" charset="0"/>
              </a:rPr>
              <a:t>meter per second squared (m/s</a:t>
            </a:r>
            <a:r>
              <a:rPr lang="en-US" sz="2400" baseline="30000" dirty="0" smtClean="0">
                <a:solidFill>
                  <a:schemeClr val="tx1"/>
                </a:solidFill>
                <a:latin typeface="Times New Roman" pitchFamily="18" charset="0"/>
                <a:cs typeface="Times New Roman" pitchFamily="18" charset="0"/>
              </a:rPr>
              <a:t>2</a:t>
            </a:r>
            <a:r>
              <a:rPr lang="en-US" sz="2400" dirty="0" smtClean="0">
                <a:solidFill>
                  <a:schemeClr val="tx1"/>
                </a:solidFill>
                <a:latin typeface="Times New Roman" pitchFamily="18" charset="0"/>
                <a:cs typeface="Times New Roman" pitchFamily="18" charset="0"/>
              </a:rPr>
              <a:t>)</a:t>
            </a:r>
          </a:p>
          <a:p>
            <a:pPr>
              <a:buNone/>
            </a:pPr>
            <a:endParaRPr lang="en-US" sz="1000" i="1" dirty="0" smtClean="0">
              <a:solidFill>
                <a:schemeClr val="tx1"/>
              </a:solidFill>
              <a:latin typeface="Times New Roman" pitchFamily="18" charset="0"/>
              <a:cs typeface="Times New Roman" pitchFamily="18" charset="0"/>
            </a:endParaRPr>
          </a:p>
          <a:p>
            <a:pPr>
              <a:buNone/>
            </a:pPr>
            <a:r>
              <a:rPr lang="en-US" sz="2400" i="1" dirty="0" smtClean="0">
                <a:solidFill>
                  <a:schemeClr val="tx1"/>
                </a:solidFill>
                <a:latin typeface="Times New Roman" pitchFamily="18" charset="0"/>
                <a:cs typeface="Times New Roman" pitchFamily="18" charset="0"/>
              </a:rPr>
              <a:t>Ex</a:t>
            </a:r>
            <a:r>
              <a:rPr lang="en-US" sz="2400" dirty="0" smtClean="0">
                <a:solidFill>
                  <a:schemeClr val="tx1"/>
                </a:solidFill>
                <a:latin typeface="Times New Roman" pitchFamily="18" charset="0"/>
                <a:cs typeface="Times New Roman" pitchFamily="18" charset="0"/>
              </a:rPr>
              <a:t>) An automobile accelerates at a constant rate from 15 mi/h to </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45 mi/h in 10 seconds while travelling in a straight line.  </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What is the average acceleration? </a:t>
            </a:r>
            <a:endParaRPr lang="en-US" sz="2400" dirty="0" smtClean="0">
              <a:latin typeface="Times New Roman" pitchFamily="18" charset="0"/>
              <a:cs typeface="Times New Roman" pitchFamily="18" charset="0"/>
            </a:endParaRPr>
          </a:p>
        </p:txBody>
      </p:sp>
      <p:graphicFrame>
        <p:nvGraphicFramePr>
          <p:cNvPr id="2052" name="Object 4"/>
          <p:cNvGraphicFramePr>
            <a:graphicFrameLocks noChangeAspect="1"/>
          </p:cNvGraphicFramePr>
          <p:nvPr/>
        </p:nvGraphicFramePr>
        <p:xfrm>
          <a:off x="712788" y="3219450"/>
          <a:ext cx="1665287" cy="485775"/>
        </p:xfrm>
        <a:graphic>
          <a:graphicData uri="http://schemas.openxmlformats.org/presentationml/2006/ole">
            <mc:AlternateContent xmlns:mc="http://schemas.openxmlformats.org/markup-compatibility/2006">
              <mc:Choice xmlns:v="urn:schemas-microsoft-com:vml" Requires="v">
                <p:oleObj spid="_x0000_s20496" name="Equation" r:id="rId3" imgW="825480" imgH="241200" progId="Equation.DSMT4">
                  <p:embed/>
                </p:oleObj>
              </mc:Choice>
              <mc:Fallback>
                <p:oleObj name="Equation" r:id="rId3" imgW="82548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788" y="3219450"/>
                        <a:ext cx="1665287"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3" name="Object 5"/>
          <p:cNvGraphicFramePr>
            <a:graphicFrameLocks noChangeAspect="1"/>
          </p:cNvGraphicFramePr>
          <p:nvPr/>
        </p:nvGraphicFramePr>
        <p:xfrm>
          <a:off x="776288" y="3609975"/>
          <a:ext cx="1981200" cy="514350"/>
        </p:xfrm>
        <a:graphic>
          <a:graphicData uri="http://schemas.openxmlformats.org/presentationml/2006/ole">
            <mc:AlternateContent xmlns:mc="http://schemas.openxmlformats.org/markup-compatibility/2006">
              <mc:Choice xmlns:v="urn:schemas-microsoft-com:vml" Requires="v">
                <p:oleObj spid="_x0000_s20497" name="Equation" r:id="rId5" imgW="850680" imgH="253800" progId="Equation.DSMT4">
                  <p:embed/>
                </p:oleObj>
              </mc:Choice>
              <mc:Fallback>
                <p:oleObj name="Equation" r:id="rId5" imgW="850680" imgH="2538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88" y="3609975"/>
                        <a:ext cx="19812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6"/>
          <p:cNvGraphicFramePr>
            <a:graphicFrameLocks noChangeAspect="1"/>
          </p:cNvGraphicFramePr>
          <p:nvPr/>
        </p:nvGraphicFramePr>
        <p:xfrm>
          <a:off x="777875" y="4038600"/>
          <a:ext cx="1701800" cy="482600"/>
        </p:xfrm>
        <a:graphic>
          <a:graphicData uri="http://schemas.openxmlformats.org/presentationml/2006/ole">
            <mc:AlternateContent xmlns:mc="http://schemas.openxmlformats.org/markup-compatibility/2006">
              <mc:Choice xmlns:v="urn:schemas-microsoft-com:vml" Requires="v">
                <p:oleObj spid="_x0000_s20498" name="Equation" r:id="rId7" imgW="850680" imgH="241200" progId="Equation.DSMT4">
                  <p:embed/>
                </p:oleObj>
              </mc:Choice>
              <mc:Fallback>
                <p:oleObj name="Equation" r:id="rId7" imgW="850680" imgH="241200" progId="Equation.DSMT4">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875" y="4038600"/>
                        <a:ext cx="17018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slide(fromBottom)">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p:cTn id="15"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16"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heckerboard(across)">
                                      <p:cBhvr>
                                        <p:cTn id="22" dur="500"/>
                                        <p:tgtEl>
                                          <p:spTgt spid="3">
                                            <p:txEl>
                                              <p:pRg st="4" end="4"/>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checkerboard(across)">
                                      <p:cBhvr>
                                        <p:cTn id="25" dur="500"/>
                                        <p:tgtEl>
                                          <p:spTgt spid="3">
                                            <p:txEl>
                                              <p:pRg st="5" end="5"/>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checkerboard(across)">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2052"/>
                                        </p:tgtEl>
                                        <p:attrNameLst>
                                          <p:attrName>style.visibility</p:attrName>
                                        </p:attrNameLst>
                                      </p:cBhvr>
                                      <p:to>
                                        <p:strVal val="visible"/>
                                      </p:to>
                                    </p:set>
                                    <p:animEffect transition="in" filter="box(in)">
                                      <p:cBhvr>
                                        <p:cTn id="33" dur="500"/>
                                        <p:tgtEl>
                                          <p:spTgt spid="2052"/>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2053"/>
                                        </p:tgtEl>
                                        <p:attrNameLst>
                                          <p:attrName>style.visibility</p:attrName>
                                        </p:attrNameLst>
                                      </p:cBhvr>
                                      <p:to>
                                        <p:strVal val="visible"/>
                                      </p:to>
                                    </p:set>
                                    <p:animEffect transition="in" filter="box(in)">
                                      <p:cBhvr>
                                        <p:cTn id="38" dur="500"/>
                                        <p:tgtEl>
                                          <p:spTgt spid="2053"/>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20486"/>
                                        </p:tgtEl>
                                        <p:attrNameLst>
                                          <p:attrName>style.visibility</p:attrName>
                                        </p:attrNameLst>
                                      </p:cBhvr>
                                      <p:to>
                                        <p:strVal val="visible"/>
                                      </p:to>
                                    </p:set>
                                    <p:animEffect transition="in" filter="box(in)">
                                      <p:cBhvr>
                                        <p:cTn id="43" dur="500"/>
                                        <p:tgtEl>
                                          <p:spTgt spid="20486"/>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slide(fromBottom)">
                                      <p:cBhvr>
                                        <p:cTn id="48" dur="500"/>
                                        <p:tgtEl>
                                          <p:spTgt spid="3">
                                            <p:txEl>
                                              <p:pRg st="7" end="7"/>
                                            </p:txEl>
                                          </p:spTgt>
                                        </p:tgtEl>
                                      </p:cBhvr>
                                    </p:animEffect>
                                  </p:childTnLst>
                                </p:cTn>
                              </p:par>
                              <p:par>
                                <p:cTn id="49" presetID="12" presetClass="entr" presetSubtype="4"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Effect transition="in" filter="slide(fromBottom)">
                                      <p:cBhvr>
                                        <p:cTn id="51" dur="500"/>
                                        <p:tgtEl>
                                          <p:spTgt spid="3">
                                            <p:txEl>
                                              <p:pRg st="8" end="8"/>
                                            </p:txEl>
                                          </p:spTgt>
                                        </p:tgtEl>
                                      </p:cBhvr>
                                    </p:animEffect>
                                  </p:childTnLst>
                                </p:cTn>
                              </p:par>
                              <p:par>
                                <p:cTn id="52" presetID="12" presetClass="entr" presetSubtype="4"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slide(fromBottom)">
                                      <p:cBhvr>
                                        <p:cTn id="54" dur="500"/>
                                        <p:tgtEl>
                                          <p:spTgt spid="3">
                                            <p:txEl>
                                              <p:pRg st="9" end="9"/>
                                            </p:txEl>
                                          </p:spTgt>
                                        </p:tgtEl>
                                      </p:cBhvr>
                                    </p:animEffect>
                                  </p:childTnLst>
                                </p:cTn>
                              </p:par>
                              <p:par>
                                <p:cTn id="55" presetID="12" presetClass="entr" presetSubtype="4" fill="hold" nodeType="with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slide(fromBottom)">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1137</Template>
  <TotalTime>378</TotalTime>
  <Words>726</Words>
  <Application>Microsoft Office PowerPoint</Application>
  <PresentationFormat>On-screen Show (4:3)</PresentationFormat>
  <Paragraphs>246</Paragraphs>
  <Slides>27</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Diseño predeterminado</vt:lpstr>
      <vt:lpstr>Equation</vt:lpstr>
      <vt:lpstr>PowerPoint Presentation</vt:lpstr>
      <vt:lpstr>Motion </vt:lpstr>
      <vt:lpstr>Mechanics</vt:lpstr>
      <vt:lpstr>Kinematics</vt:lpstr>
      <vt:lpstr>Kinematics</vt:lpstr>
      <vt:lpstr>Kinematics</vt:lpstr>
      <vt:lpstr>Kinematics</vt:lpstr>
      <vt:lpstr>PowerPoint Presentation</vt:lpstr>
      <vt:lpstr>Uniformly Accelerated Motion (Rectilinear Motion)</vt:lpstr>
      <vt:lpstr>PowerPoint Presentation</vt:lpstr>
      <vt:lpstr>Special Cases of Uniformly Accelerated Motion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Maximum horizontal displacement, Range (R) = Vxt, where t is the total time of flight.    Total time of flight:   T =    2H       g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MARIFE</cp:lastModifiedBy>
  <cp:revision>53</cp:revision>
  <dcterms:created xsi:type="dcterms:W3CDTF">2013-04-14T10:23:32Z</dcterms:created>
  <dcterms:modified xsi:type="dcterms:W3CDTF">2020-09-23T13:43:23Z</dcterms:modified>
</cp:coreProperties>
</file>