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Work Sans" pitchFamily="2" charset="0"/>
      <p:regular r:id="rId8"/>
      <p:bold r:id="rId9"/>
      <p:italic r:id="rId10"/>
      <p:boldItalic r:id="rId11"/>
    </p:embeddedFont>
    <p:embeddedFont>
      <p:font typeface="Work Sans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4UghhRUdI6fjnOcBj2qhuHqB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8F55C2-C6A8-4F32-9173-006296CE9A14}">
  <a:tblStyle styleId="{EB8F55C2-C6A8-4F32-9173-006296CE9A1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95" name="Google Shape;95;p1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 i="0" u="none" strike="noStrike" cap="non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0EBFBF7-3733-CA63-8230-5D6B42930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17546"/>
              </p:ext>
            </p:extLst>
          </p:nvPr>
        </p:nvGraphicFramePr>
        <p:xfrm>
          <a:off x="1246353" y="1719346"/>
          <a:ext cx="9699294" cy="4370369"/>
        </p:xfrm>
        <a:graphic>
          <a:graphicData uri="http://schemas.openxmlformats.org/drawingml/2006/table">
            <a:tbl>
              <a:tblPr firstRow="1" bandRow="1">
                <a:tableStyleId>{EB8F55C2-C6A8-4F32-9173-006296CE9A14}</a:tableStyleId>
              </a:tblPr>
              <a:tblGrid>
                <a:gridCol w="2058321">
                  <a:extLst>
                    <a:ext uri="{9D8B030D-6E8A-4147-A177-3AD203B41FA5}">
                      <a16:colId xmlns:a16="http://schemas.microsoft.com/office/drawing/2014/main" val="2067888340"/>
                    </a:ext>
                  </a:extLst>
                </a:gridCol>
                <a:gridCol w="4407875">
                  <a:extLst>
                    <a:ext uri="{9D8B030D-6E8A-4147-A177-3AD203B41FA5}">
                      <a16:colId xmlns:a16="http://schemas.microsoft.com/office/drawing/2014/main" val="1587512246"/>
                    </a:ext>
                  </a:extLst>
                </a:gridCol>
                <a:gridCol w="3233098">
                  <a:extLst>
                    <a:ext uri="{9D8B030D-6E8A-4147-A177-3AD203B41FA5}">
                      <a16:colId xmlns:a16="http://schemas.microsoft.com/office/drawing/2014/main" val="1629972675"/>
                    </a:ext>
                  </a:extLst>
                </a:gridCol>
              </a:tblGrid>
              <a:tr h="1346990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RF1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permitir registrar nuevos estudiantes.</a:t>
                      </a:r>
                      <a:endParaRPr lang="es-MX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1266036"/>
                  </a:ext>
                </a:extLst>
              </a:tr>
              <a:tr h="11025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RF2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permitir editar la información de un estudiante existente.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 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540249119"/>
                  </a:ext>
                </a:extLst>
              </a:tr>
              <a:tr h="754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RF3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permitir eliminar un estudiante de la base de datos.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2712697655"/>
                  </a:ext>
                </a:extLst>
              </a:tr>
              <a:tr h="5524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RF4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ES" sz="1800" dirty="0"/>
                        <a:t>El sistema debe mostrar la lista completa de estudiantes registrados.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>
                          <a:effectLst/>
                        </a:rPr>
                        <a:t>Alta</a:t>
                      </a:r>
                      <a:endParaRPr lang="es-CO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3565707950"/>
                  </a:ext>
                </a:extLst>
              </a:tr>
              <a:tr h="61357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RF5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MX" sz="1800" u="none" strike="noStrike" dirty="0">
                          <a:effectLst/>
                        </a:rPr>
                        <a:t>El sistema debe permitir filtrar/buscar estudiantes por nombre, documento o curso</a:t>
                      </a:r>
                      <a:endParaRPr lang="es-MX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800" u="none" strike="noStrike" dirty="0">
                          <a:effectLst/>
                        </a:rPr>
                        <a:t>Media</a:t>
                      </a:r>
                      <a:endParaRPr lang="es-CO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87" marR="2387" marT="2387" marB="0" anchor="ctr"/>
                </a:tc>
                <a:extLst>
                  <a:ext uri="{0D108BD9-81ED-4DB2-BD59-A6C34878D82A}">
                    <a16:rowId xmlns:a16="http://schemas.microsoft.com/office/drawing/2014/main" val="11014138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3"/>
          <p:cNvGraphicFramePr/>
          <p:nvPr>
            <p:extLst>
              <p:ext uri="{D42A27DB-BD31-4B8C-83A1-F6EECF244321}">
                <p14:modId xmlns:p14="http://schemas.microsoft.com/office/powerpoint/2010/main" val="3185611688"/>
              </p:ext>
            </p:extLst>
          </p:nvPr>
        </p:nvGraphicFramePr>
        <p:xfrm>
          <a:off x="667158" y="121795"/>
          <a:ext cx="9997500" cy="5902191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867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RF6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debe calcular automáticamente el valor total pagado por el estudiante.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9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calcular automáticamente el valor esperado y la deuda del estudiante.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Alta 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16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RF8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permitir seleccionar los meses que el estudiante ha pagado.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RF9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reducir a la mitad la pensión si el acudiente es docente.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1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RF10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mostrar los meses que faltan por pagar.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108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RF11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debe mostrar los pagos realizados por el estudiante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1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RF12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permitir exportar los datos de los estudiantes a un archivo Excel.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RF13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impedir el registro de estudiantes con documentos duplicados.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771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RF14 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calcular los valores de matrícula, pensión, carné, agenda y seguro según el grado.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CCC274B-1AC9-53CC-418E-1B3F0C0E0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61414"/>
              </p:ext>
            </p:extLst>
          </p:nvPr>
        </p:nvGraphicFramePr>
        <p:xfrm>
          <a:off x="667158" y="5923807"/>
          <a:ext cx="9997500" cy="744525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937800">
                  <a:extLst>
                    <a:ext uri="{9D8B030D-6E8A-4147-A177-3AD203B41FA5}">
                      <a16:colId xmlns:a16="http://schemas.microsoft.com/office/drawing/2014/main" val="3058243064"/>
                    </a:ext>
                  </a:extLst>
                </a:gridCol>
                <a:gridCol w="5256325">
                  <a:extLst>
                    <a:ext uri="{9D8B030D-6E8A-4147-A177-3AD203B41FA5}">
                      <a16:colId xmlns:a16="http://schemas.microsoft.com/office/drawing/2014/main" val="3216781812"/>
                    </a:ext>
                  </a:extLst>
                </a:gridCol>
                <a:gridCol w="2803375">
                  <a:extLst>
                    <a:ext uri="{9D8B030D-6E8A-4147-A177-3AD203B41FA5}">
                      <a16:colId xmlns:a16="http://schemas.microsoft.com/office/drawing/2014/main" val="725256212"/>
                    </a:ext>
                  </a:extLst>
                </a:gridCol>
              </a:tblGrid>
              <a:tr h="744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tx1"/>
                          </a:solidFill>
                        </a:rPr>
                        <a:t>RF15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b="0" dirty="0">
                          <a:solidFill>
                            <a:schemeClr val="dk1"/>
                          </a:solidFill>
                        </a:rPr>
                        <a:t>El sistema debe mostrar un calendario académico al hacer clic en el botón correspondiente.</a:t>
                      </a:r>
                      <a:endParaRPr sz="16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0" dirty="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800" b="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79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-559208" y="2598003"/>
            <a:ext cx="1349018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Work Sans"/>
              <a:buNone/>
            </a:pPr>
            <a:r>
              <a:rPr lang="es-ES" sz="4800" b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800" b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5013630" y="3555133"/>
            <a:ext cx="2247544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-1105451" y="303448"/>
            <a:ext cx="1212019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		</a:t>
            </a:r>
            <a:r>
              <a:rPr lang="es-ES" sz="4000" b="1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Requerimientos NO Funcionales</a:t>
            </a:r>
            <a:endParaRPr sz="4000" b="1">
              <a:solidFill>
                <a:srgbClr val="38AA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" name="Google Shape;120;p5"/>
          <p:cNvCxnSpPr/>
          <p:nvPr/>
        </p:nvCxnSpPr>
        <p:spPr>
          <a:xfrm>
            <a:off x="941723" y="1072889"/>
            <a:ext cx="2247544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21" name="Google Shape;121;p5"/>
          <p:cNvGraphicFramePr/>
          <p:nvPr>
            <p:extLst>
              <p:ext uri="{D42A27DB-BD31-4B8C-83A1-F6EECF244321}">
                <p14:modId xmlns:p14="http://schemas.microsoft.com/office/powerpoint/2010/main" val="2760949984"/>
              </p:ext>
            </p:extLst>
          </p:nvPr>
        </p:nvGraphicFramePr>
        <p:xfrm>
          <a:off x="781683" y="1405994"/>
          <a:ext cx="10509900" cy="5374650"/>
        </p:xfrm>
        <a:graphic>
          <a:graphicData uri="http://schemas.openxmlformats.org/drawingml/2006/table">
            <a:tbl>
              <a:tblPr firstRow="1" bandRow="1">
                <a:noFill/>
                <a:tableStyleId>{EB8F55C2-C6A8-4F32-9173-006296CE9A14}</a:tableStyleId>
              </a:tblPr>
              <a:tblGrid>
                <a:gridCol w="14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2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No. de requisitos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Nombre de requisito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>
                          <a:solidFill>
                            <a:schemeClr val="dk1"/>
                          </a:solidFill>
                        </a:rPr>
                        <a:t>Categoría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responder de forma rápida y eficiente.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Rendimiento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proteger información personal de los clientes y garantizar su confidencialidad.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Seguridad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tener disponibilidad las 24 horas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Disponibilidad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29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estar en actualización frecuentemente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Escalabilidad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/>
                        <a:t>El sistema debe adaptarse a los diferentes hardware 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Usabilidad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ser compatible con los principales navegadores web (Chrome, Firefox, Edge, Safari).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Compatibilidad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RNF 7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El sistema debe contar con tiempos de recuperación ante fallos menores a 5 minutos.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Fiabilidad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8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/>
                        <a:t>RNF 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600" dirty="0"/>
                        <a:t>La interfaz de usuario debe ser intuitiva y fácil de usar.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dirty="0"/>
                        <a:t>Usabilidad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365</Words>
  <Application>Microsoft Office PowerPoint</Application>
  <PresentationFormat>Panorámica</PresentationFormat>
  <Paragraphs>76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Work Sans Medium</vt:lpstr>
      <vt:lpstr>Arial</vt:lpstr>
      <vt:lpstr>Work Sans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Admin</cp:lastModifiedBy>
  <cp:revision>4</cp:revision>
  <dcterms:created xsi:type="dcterms:W3CDTF">2020-10-01T23:51:28Z</dcterms:created>
  <dcterms:modified xsi:type="dcterms:W3CDTF">2025-07-24T13:59:26Z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