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98" r:id="rId4"/>
    <p:sldId id="267" r:id="rId5"/>
    <p:sldId id="268" r:id="rId6"/>
    <p:sldId id="292" r:id="rId7"/>
    <p:sldId id="291" r:id="rId8"/>
    <p:sldId id="258" r:id="rId9"/>
    <p:sldId id="259" r:id="rId10"/>
    <p:sldId id="260" r:id="rId11"/>
    <p:sldId id="288" r:id="rId12"/>
    <p:sldId id="289" r:id="rId13"/>
    <p:sldId id="261" r:id="rId14"/>
    <p:sldId id="290" r:id="rId15"/>
    <p:sldId id="263" r:id="rId16"/>
    <p:sldId id="264" r:id="rId17"/>
    <p:sldId id="265" r:id="rId18"/>
    <p:sldId id="266" r:id="rId19"/>
    <p:sldId id="299" r:id="rId20"/>
    <p:sldId id="300" r:id="rId21"/>
    <p:sldId id="284" r:id="rId22"/>
  </p:sldIdLst>
  <p:sldSz cx="12192000" cy="6858000"/>
  <p:notesSz cx="6858000" cy="9144000"/>
  <p:embeddedFontLst>
    <p:embeddedFont>
      <p:font typeface="Work Sans" pitchFamily="2" charset="0"/>
      <p:regular r:id="rId24"/>
      <p:bold r:id="rId25"/>
      <p:italic r:id="rId26"/>
      <p:boldItalic r:id="rId27"/>
    </p:embeddedFont>
    <p:embeddedFont>
      <p:font typeface="Work Sans Medium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9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87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i7HwvW2x/uPdzjakfDI4jAB7LR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9E849-1789-492E-AAAF-E0C966B507EE}">
  <a:tblStyle styleId="{6029E849-1789-492E-AAAF-E0C966B507E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9DC7D7-11BD-4224-B14F-F56D6294CAA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822" y="96"/>
      </p:cViewPr>
      <p:guideLst>
        <p:guide orient="horz" pos="595"/>
        <p:guide pos="3840"/>
        <p:guide orient="horz"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D9112138-BE70-3A04-AD86-EBD1051CE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>
            <a:extLst>
              <a:ext uri="{FF2B5EF4-FFF2-40B4-BE49-F238E27FC236}">
                <a16:creationId xmlns:a16="http://schemas.microsoft.com/office/drawing/2014/main" id="{5A41C7F3-CB59-3477-31DF-AC5D8BF23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>
            <a:extLst>
              <a:ext uri="{FF2B5EF4-FFF2-40B4-BE49-F238E27FC236}">
                <a16:creationId xmlns:a16="http://schemas.microsoft.com/office/drawing/2014/main" id="{4D57EE46-5BCA-26B1-FF7B-DE79B39DBF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1564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05E0989B-6298-B1F5-F0E9-B78F508FE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>
            <a:extLst>
              <a:ext uri="{FF2B5EF4-FFF2-40B4-BE49-F238E27FC236}">
                <a16:creationId xmlns:a16="http://schemas.microsoft.com/office/drawing/2014/main" id="{EEAA240E-DAF1-B0A8-43C6-67E5415A89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>
            <a:extLst>
              <a:ext uri="{FF2B5EF4-FFF2-40B4-BE49-F238E27FC236}">
                <a16:creationId xmlns:a16="http://schemas.microsoft.com/office/drawing/2014/main" id="{FD4C01DD-48A8-9828-BB8D-D8569DEAB7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990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85DFC9F2-59C9-CADA-3DC0-6286F61D9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>
            <a:extLst>
              <a:ext uri="{FF2B5EF4-FFF2-40B4-BE49-F238E27FC236}">
                <a16:creationId xmlns:a16="http://schemas.microsoft.com/office/drawing/2014/main" id="{FFB53D52-3F80-DB7C-AB91-3A34E1AB6A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>
            <a:extLst>
              <a:ext uri="{FF2B5EF4-FFF2-40B4-BE49-F238E27FC236}">
                <a16:creationId xmlns:a16="http://schemas.microsoft.com/office/drawing/2014/main" id="{09169E2D-4681-E32F-06CB-16575F65CA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6644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787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601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0201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0823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oysena-my.sharepoint.com/:b:/g/personal/cdrueda28_soy_sena_edu_co/EQ2EI15lGURGg4ZZ8yBlfXUBT2wjqOad_ZJsVKfsE8gdug?e=S5IH3c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hyperlink" Target="../../Mater%20Barber/HTML-CSS/MASTER%20BARBER.html" TargetMode="Externa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ocalhost:5173/" TargetMode="Externa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FidelSmoke/Practicas" TargetMode="Externa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ocalhost/phpmyadmin/index.php?route=/database/structure&amp;db=master_barber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1062329" y="3075057"/>
            <a:ext cx="379960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Work Sans"/>
              <a:buNone/>
            </a:pPr>
            <a:r>
              <a:rPr lang="es-ES" sz="4000" b="1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MASTER</a:t>
            </a:r>
            <a:r>
              <a:rPr lang="es-ES" sz="4000" b="1" i="0" u="none" strike="noStrike" cap="non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s-ES" sz="4000" b="1" i="0" u="none" strike="noStrike" cap="none">
                <a:solidFill>
                  <a:srgbClr val="7030A0"/>
                </a:solidFill>
                <a:latin typeface="Work Sans"/>
                <a:ea typeface="Work Sans"/>
                <a:cs typeface="Work Sans"/>
                <a:sym typeface="Work Sans"/>
              </a:rPr>
              <a:t>BARBER</a:t>
            </a:r>
            <a:r>
              <a:rPr lang="es-ES" sz="4000" b="1" i="0" u="none" strike="noStrike" cap="non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4000" b="1" i="0" u="none" strike="noStrike" cap="non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5943600" y="3276600"/>
            <a:ext cx="2839792" cy="2839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7454" y="1434921"/>
            <a:ext cx="3588657" cy="368335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062329" y="4385781"/>
            <a:ext cx="326331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CORTES precisos RESULTADOS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Impresionantes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780621" y="820584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 dirty="0">
                <a:solidFill>
                  <a:srgbClr val="38AA00"/>
                </a:solidFill>
                <a:latin typeface="Times New Roman"/>
                <a:ea typeface="Work Sans"/>
                <a:cs typeface="Times New Roman"/>
                <a:sym typeface="Times New Roman"/>
              </a:rPr>
              <a:t>CONSULTAS</a:t>
            </a:r>
            <a:endParaRPr dirty="0"/>
          </a:p>
        </p:txBody>
      </p:sp>
      <p:cxnSp>
        <p:nvCxnSpPr>
          <p:cNvPr id="123" name="Google Shape;123;p5"/>
          <p:cNvCxnSpPr/>
          <p:nvPr/>
        </p:nvCxnSpPr>
        <p:spPr>
          <a:xfrm>
            <a:off x="1201331" y="1577587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48C21D6C-A861-830F-751C-550F988DD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905" y="1707720"/>
            <a:ext cx="7088863" cy="4267796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1D9130A-C873-3184-EB43-E05C8692E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9555" y="3656952"/>
            <a:ext cx="23267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es-419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CONSULTAS.pdf</a:t>
            </a:r>
            <a:endParaRPr kumimoji="0" lang="es-419" altLang="es-419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>
          <a:extLst>
            <a:ext uri="{FF2B5EF4-FFF2-40B4-BE49-F238E27FC236}">
              <a16:creationId xmlns:a16="http://schemas.microsoft.com/office/drawing/2014/main" id="{86C79FB3-FBEB-548D-A4F0-1F97B8E8E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>
            <a:extLst>
              <a:ext uri="{FF2B5EF4-FFF2-40B4-BE49-F238E27FC236}">
                <a16:creationId xmlns:a16="http://schemas.microsoft.com/office/drawing/2014/main" id="{152FF929-A724-7336-0566-A022ED5C93BF}"/>
              </a:ext>
            </a:extLst>
          </p:cNvPr>
          <p:cNvSpPr txBox="1"/>
          <p:nvPr/>
        </p:nvSpPr>
        <p:spPr>
          <a:xfrm>
            <a:off x="-545231" y="80814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 dirty="0">
                <a:solidFill>
                  <a:srgbClr val="38AA00"/>
                </a:solidFill>
                <a:latin typeface="Times New Roman"/>
                <a:ea typeface="Work Sans"/>
                <a:cs typeface="Times New Roman"/>
                <a:sym typeface="Times New Roman"/>
              </a:rPr>
              <a:t>CONSULTAS</a:t>
            </a:r>
            <a:endParaRPr dirty="0"/>
          </a:p>
        </p:txBody>
      </p:sp>
      <p:cxnSp>
        <p:nvCxnSpPr>
          <p:cNvPr id="123" name="Google Shape;123;p5">
            <a:extLst>
              <a:ext uri="{FF2B5EF4-FFF2-40B4-BE49-F238E27FC236}">
                <a16:creationId xmlns:a16="http://schemas.microsoft.com/office/drawing/2014/main" id="{A6834567-7015-B7A4-2578-6B92D399A46A}"/>
              </a:ext>
            </a:extLst>
          </p:cNvPr>
          <p:cNvCxnSpPr/>
          <p:nvPr/>
        </p:nvCxnSpPr>
        <p:spPr>
          <a:xfrm>
            <a:off x="1436721" y="1561764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BEDF102F-ACC7-2D10-FA8E-CDC43D864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574" y="2046083"/>
            <a:ext cx="7058897" cy="412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1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>
          <a:extLst>
            <a:ext uri="{FF2B5EF4-FFF2-40B4-BE49-F238E27FC236}">
              <a16:creationId xmlns:a16="http://schemas.microsoft.com/office/drawing/2014/main" id="{DEFCC976-587A-5478-54E7-1A0F3C7AD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>
            <a:extLst>
              <a:ext uri="{FF2B5EF4-FFF2-40B4-BE49-F238E27FC236}">
                <a16:creationId xmlns:a16="http://schemas.microsoft.com/office/drawing/2014/main" id="{2AA2815B-30BD-2A8B-923B-A4BFFE49B7B1}"/>
              </a:ext>
            </a:extLst>
          </p:cNvPr>
          <p:cNvSpPr txBox="1"/>
          <p:nvPr/>
        </p:nvSpPr>
        <p:spPr>
          <a:xfrm>
            <a:off x="-545232" y="658455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 dirty="0">
                <a:solidFill>
                  <a:srgbClr val="38AA00"/>
                </a:solidFill>
                <a:latin typeface="Times New Roman"/>
                <a:ea typeface="Work Sans"/>
                <a:cs typeface="Times New Roman"/>
                <a:sym typeface="Times New Roman"/>
              </a:rPr>
              <a:t>CONSULTAS</a:t>
            </a:r>
            <a:endParaRPr dirty="0"/>
          </a:p>
        </p:txBody>
      </p:sp>
      <p:cxnSp>
        <p:nvCxnSpPr>
          <p:cNvPr id="123" name="Google Shape;123;p5">
            <a:extLst>
              <a:ext uri="{FF2B5EF4-FFF2-40B4-BE49-F238E27FC236}">
                <a16:creationId xmlns:a16="http://schemas.microsoft.com/office/drawing/2014/main" id="{98FD127C-E215-96AF-19F2-952A2D731E52}"/>
              </a:ext>
            </a:extLst>
          </p:cNvPr>
          <p:cNvCxnSpPr/>
          <p:nvPr/>
        </p:nvCxnSpPr>
        <p:spPr>
          <a:xfrm>
            <a:off x="1436720" y="1346415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4294A9F2-4877-E8C4-4527-000B3D16E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095" y="1759007"/>
            <a:ext cx="6781850" cy="47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7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MX" sz="48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ENCRIPTACION DE DATOS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31" name="Google Shape;131;p6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>
          <a:extLst>
            <a:ext uri="{FF2B5EF4-FFF2-40B4-BE49-F238E27FC236}">
              <a16:creationId xmlns:a16="http://schemas.microsoft.com/office/drawing/2014/main" id="{FE6552F6-4ABB-9983-5141-C49770636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>
            <a:extLst>
              <a:ext uri="{FF2B5EF4-FFF2-40B4-BE49-F238E27FC236}">
                <a16:creationId xmlns:a16="http://schemas.microsoft.com/office/drawing/2014/main" id="{1DF5B715-91CE-0E0E-4414-37201820611F}"/>
              </a:ext>
            </a:extLst>
          </p:cNvPr>
          <p:cNvSpPr txBox="1"/>
          <p:nvPr/>
        </p:nvSpPr>
        <p:spPr>
          <a:xfrm>
            <a:off x="601003" y="385367"/>
            <a:ext cx="985821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b="1" dirty="0">
                <a:solidFill>
                  <a:srgbClr val="38A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ENCRIPTACION DE PASSWORD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>
            <a:extLst>
              <a:ext uri="{FF2B5EF4-FFF2-40B4-BE49-F238E27FC236}">
                <a16:creationId xmlns:a16="http://schemas.microsoft.com/office/drawing/2014/main" id="{7E31F812-6574-86BA-ADD8-EB9DA7CA34FB}"/>
              </a:ext>
            </a:extLst>
          </p:cNvPr>
          <p:cNvCxnSpPr/>
          <p:nvPr/>
        </p:nvCxnSpPr>
        <p:spPr>
          <a:xfrm>
            <a:off x="738219" y="109321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5E3F189D-6E9A-F79F-D353-8EECEE0D1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309" y="1910127"/>
            <a:ext cx="9183382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71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</a:t>
            </a:r>
            <a:r>
              <a:rPr lang="es-ES" sz="48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ROTOTIPO HTML-CSS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46" name="Google Shape;146;p8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/>
        </p:nvSpPr>
        <p:spPr>
          <a:xfrm>
            <a:off x="-1064834" y="869211"/>
            <a:ext cx="845899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VISTA HTML Y CSS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p9"/>
          <p:cNvCxnSpPr/>
          <p:nvPr/>
        </p:nvCxnSpPr>
        <p:spPr>
          <a:xfrm>
            <a:off x="917118" y="1638612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72FA63B7-23EE-A8BE-F682-8216E05F1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716" y="1771187"/>
            <a:ext cx="8872396" cy="410414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69ABB7F-B23F-49DC-80AA-75D5FC73D721}"/>
              </a:ext>
            </a:extLst>
          </p:cNvPr>
          <p:cNvSpPr txBox="1"/>
          <p:nvPr/>
        </p:nvSpPr>
        <p:spPr>
          <a:xfrm>
            <a:off x="1826959" y="6007901"/>
            <a:ext cx="81699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file:///C:/Users/Aprendiz/Documents/GitHub/Practicas/Mater%20Barber/</a:t>
            </a:r>
            <a:r>
              <a:rPr lang="en-US" sz="1100" dirty="0">
                <a:hlinkClick r:id="rId5" action="ppaction://hlinkfile"/>
              </a:rPr>
              <a:t>HTML-CSS</a:t>
            </a:r>
            <a:r>
              <a:rPr lang="en-US" sz="1100" dirty="0"/>
              <a:t>/MASTER%20BARBER.html</a:t>
            </a:r>
            <a:endParaRPr lang="es-CO" sz="11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FRONTEND FUNCIONAL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60" name="Google Shape;160;p10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/>
        </p:nvSpPr>
        <p:spPr>
          <a:xfrm>
            <a:off x="-1124000" y="670034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FRONTEND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6" name="Google Shape;166;p11"/>
          <p:cNvCxnSpPr/>
          <p:nvPr/>
        </p:nvCxnSpPr>
        <p:spPr>
          <a:xfrm>
            <a:off x="857952" y="143383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C5BEA3DE-CC70-74F9-4556-8D8C5DB7B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737" y="1780084"/>
            <a:ext cx="8990526" cy="4232789"/>
          </a:xfrm>
          <a:prstGeom prst="rect">
            <a:avLst/>
          </a:prstGeom>
        </p:spPr>
      </p:pic>
      <p:sp>
        <p:nvSpPr>
          <p:cNvPr id="4" name="CuadroTexto 3">
            <a:hlinkClick r:id="rId5"/>
            <a:extLst>
              <a:ext uri="{FF2B5EF4-FFF2-40B4-BE49-F238E27FC236}">
                <a16:creationId xmlns:a16="http://schemas.microsoft.com/office/drawing/2014/main" id="{49C9C72F-993B-3E34-4547-A9B19E73E484}"/>
              </a:ext>
            </a:extLst>
          </p:cNvPr>
          <p:cNvSpPr txBox="1"/>
          <p:nvPr/>
        </p:nvSpPr>
        <p:spPr>
          <a:xfrm>
            <a:off x="5309756" y="6187966"/>
            <a:ext cx="6657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http://localhost:5173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CONTROL DE VERSIONES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60" name="Google Shape;160;p10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8488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812958" y="2199764"/>
            <a:ext cx="8566081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MX" sz="60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OBJETIVOS ESPECIFICOS</a:t>
            </a:r>
          </a:p>
        </p:txBody>
      </p:sp>
      <p:cxnSp>
        <p:nvCxnSpPr>
          <p:cNvPr id="103" name="Google Shape;103;p2"/>
          <p:cNvCxnSpPr/>
          <p:nvPr/>
        </p:nvCxnSpPr>
        <p:spPr>
          <a:xfrm>
            <a:off x="4972227" y="405307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/>
        </p:nvSpPr>
        <p:spPr>
          <a:xfrm>
            <a:off x="-1124001" y="796782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CONTROL DE VERSIONES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6" name="Google Shape;166;p11"/>
          <p:cNvCxnSpPr/>
          <p:nvPr/>
        </p:nvCxnSpPr>
        <p:spPr>
          <a:xfrm>
            <a:off x="857952" y="143383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E8CF4EF5-47F8-E217-4346-DBEEDFE93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810" y="1629623"/>
            <a:ext cx="8557034" cy="4010685"/>
          </a:xfrm>
          <a:prstGeom prst="rect">
            <a:avLst/>
          </a:prstGeom>
        </p:spPr>
      </p:pic>
      <p:sp>
        <p:nvSpPr>
          <p:cNvPr id="7" name="CuadroTexto 6">
            <a:hlinkClick r:id="rId5"/>
            <a:extLst>
              <a:ext uri="{FF2B5EF4-FFF2-40B4-BE49-F238E27FC236}">
                <a16:creationId xmlns:a16="http://schemas.microsoft.com/office/drawing/2014/main" id="{D9C85CE8-983B-9F66-DEAF-3703C6A61703}"/>
              </a:ext>
            </a:extLst>
          </p:cNvPr>
          <p:cNvSpPr txBox="1"/>
          <p:nvPr/>
        </p:nvSpPr>
        <p:spPr>
          <a:xfrm>
            <a:off x="4171384" y="5922718"/>
            <a:ext cx="6658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https://github.com/FidelSmoke/Practicas</a:t>
            </a:r>
          </a:p>
        </p:txBody>
      </p:sp>
    </p:spTree>
    <p:extLst>
      <p:ext uri="{BB962C8B-B14F-4D97-AF65-F5344CB8AC3E}">
        <p14:creationId xmlns:p14="http://schemas.microsoft.com/office/powerpoint/2010/main" val="889433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>
                <a:solidFill>
                  <a:srgbClr val="38A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específicos</a:t>
            </a:r>
            <a:endParaRPr/>
          </a:p>
        </p:txBody>
      </p:sp>
      <p:cxnSp>
        <p:nvCxnSpPr>
          <p:cNvPr id="123" name="Google Shape;123;p5"/>
          <p:cNvCxnSpPr/>
          <p:nvPr/>
        </p:nvCxnSpPr>
        <p:spPr>
          <a:xfrm>
            <a:off x="1025378" y="2463396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5"/>
          <p:cNvSpPr txBox="1"/>
          <p:nvPr/>
        </p:nvSpPr>
        <p:spPr>
          <a:xfrm>
            <a:off x="1025378" y="3256417"/>
            <a:ext cx="8170137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inventario: Para poder llevar un mejor orden y especificar productos vendidos o recibidos, también ayudar a supervisar posibles robos y perdidas.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Facilitar la reserva de turnos: Esto sirve para simplificar las perdidas de clientes y agilizar el proceso de reserva y así evitar aglomeraciones.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ventas: Poder tener unas estadísticas claras sobre productos que ya se han vendido e ingresos que se reciben por las compras de estos productos.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73" name="Google Shape;173;p12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JU</a:t>
            </a:r>
            <a:r>
              <a:rPr lang="es-ES" sz="48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STIFICACIÓN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74" name="Google Shape;174;p12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Justificación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0" name="Google Shape;180;p13"/>
          <p:cNvCxnSpPr/>
          <p:nvPr/>
        </p:nvCxnSpPr>
        <p:spPr>
          <a:xfrm>
            <a:off x="935225" y="2290501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13"/>
          <p:cNvSpPr txBox="1"/>
          <p:nvPr/>
        </p:nvSpPr>
        <p:spPr>
          <a:xfrm>
            <a:off x="780679" y="2967335"/>
            <a:ext cx="9903854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 logro de sus objetivos misionales y mejorar el rendimiento en la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calidad y prestación de los servicios que brinda Master Barber es necesario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construir un sistema de información que de solución a las reservas de turnos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de a conocer los productos que están a la venta, esto genera un gran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beneficio para la Barberia en cuanto su reconocimiento y mejoras en sus funciones.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clientes al contar con un sistema de información realizaran reservas y compras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 seguras y eficaces. 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812958" y="2888875"/>
            <a:ext cx="856608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ES" sz="60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BASE DE DATOS</a:t>
            </a:r>
            <a:r>
              <a:rPr lang="es-ES" sz="60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72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4972227" y="405307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949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-1269320" y="783127"/>
            <a:ext cx="12758354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 dirty="0">
                <a:solidFill>
                  <a:srgbClr val="38AA00"/>
                </a:solidFill>
                <a:latin typeface="Times New Roman"/>
                <a:ea typeface="Work Sans"/>
                <a:cs typeface="Times New Roman"/>
                <a:sym typeface="Times New Roman"/>
              </a:rPr>
              <a:t>Creación Base De Datos</a:t>
            </a:r>
            <a:endParaRPr dirty="0"/>
          </a:p>
        </p:txBody>
      </p:sp>
      <p:cxnSp>
        <p:nvCxnSpPr>
          <p:cNvPr id="109" name="Google Shape;109;p3"/>
          <p:cNvCxnSpPr/>
          <p:nvPr/>
        </p:nvCxnSpPr>
        <p:spPr>
          <a:xfrm>
            <a:off x="730675" y="1552528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81F63EEE-2D5E-EC1B-72FC-460C25394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75" y="2020279"/>
            <a:ext cx="10588489" cy="382634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7B4962B-3A80-FBB3-1058-6CE1BAC683E8}"/>
              </a:ext>
            </a:extLst>
          </p:cNvPr>
          <p:cNvSpPr txBox="1"/>
          <p:nvPr/>
        </p:nvSpPr>
        <p:spPr>
          <a:xfrm>
            <a:off x="2847041" y="6065817"/>
            <a:ext cx="67333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200" dirty="0">
                <a:hlinkClick r:id="rId5"/>
              </a:rPr>
              <a:t>//localhost/phpmyadmin/index.php?route=/database/structure&amp;db=master_barber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827180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-1043169" y="1378463"/>
            <a:ext cx="12758354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 dirty="0">
                <a:solidFill>
                  <a:srgbClr val="38AA00"/>
                </a:solidFill>
                <a:latin typeface="Times New Roman"/>
                <a:ea typeface="Work Sans"/>
                <a:cs typeface="Times New Roman"/>
                <a:sym typeface="Times New Roman"/>
              </a:rPr>
              <a:t>MER (MODELO ENTIDAD RELACION)</a:t>
            </a:r>
            <a:endParaRPr dirty="0"/>
          </a:p>
        </p:txBody>
      </p:sp>
      <p:cxnSp>
        <p:nvCxnSpPr>
          <p:cNvPr id="109" name="Google Shape;109;p3"/>
          <p:cNvCxnSpPr/>
          <p:nvPr/>
        </p:nvCxnSpPr>
        <p:spPr>
          <a:xfrm>
            <a:off x="896930" y="2147864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E96466D8-BD15-F7CF-4D92-BD2BA646E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786" y="2772983"/>
            <a:ext cx="9216428" cy="33548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2230402" y="2015098"/>
            <a:ext cx="781399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ES" sz="60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CONSULTAS BASE DE DATOS </a:t>
            </a:r>
            <a:endParaRPr sz="72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17" name="Google Shape;117;p4"/>
          <p:cNvCxnSpPr/>
          <p:nvPr/>
        </p:nvCxnSpPr>
        <p:spPr>
          <a:xfrm>
            <a:off x="5013629" y="3960225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298</Words>
  <Application>Microsoft Office PowerPoint</Application>
  <PresentationFormat>Panorámica</PresentationFormat>
  <Paragraphs>39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Work Sans Medium</vt:lpstr>
      <vt:lpstr>Times New Roman</vt:lpstr>
      <vt:lpstr>Work Sans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Cesar Luis</cp:lastModifiedBy>
  <cp:revision>5</cp:revision>
  <dcterms:created xsi:type="dcterms:W3CDTF">2020-10-01T23:51:28Z</dcterms:created>
  <dcterms:modified xsi:type="dcterms:W3CDTF">2024-09-16T16:26:06Z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