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85" r:id="rId5"/>
    <p:sldId id="259" r:id="rId6"/>
    <p:sldId id="260" r:id="rId7"/>
    <p:sldId id="288" r:id="rId8"/>
    <p:sldId id="289" r:id="rId9"/>
    <p:sldId id="261" r:id="rId10"/>
    <p:sldId id="262" r:id="rId11"/>
    <p:sldId id="286" r:id="rId12"/>
    <p:sldId id="287" r:id="rId13"/>
    <p:sldId id="290" r:id="rId14"/>
    <p:sldId id="263" r:id="rId15"/>
    <p:sldId id="264" r:id="rId16"/>
    <p:sldId id="265" r:id="rId17"/>
    <p:sldId id="266" r:id="rId18"/>
    <p:sldId id="291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</p:sldIdLst>
  <p:sldSz cx="12192000" cy="6858000"/>
  <p:notesSz cx="6858000" cy="9144000"/>
  <p:embeddedFontLst>
    <p:embeddedFont>
      <p:font typeface="Work Sans" pitchFamily="2" charset="0"/>
      <p:regular r:id="rId39"/>
      <p:bold r:id="rId40"/>
      <p:italic r:id="rId41"/>
      <p:boldItalic r:id="rId42"/>
    </p:embeddedFont>
    <p:embeddedFont>
      <p:font typeface="Work Sans Medium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95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87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7" roundtripDataSignature="AMtx7mi7HwvW2x/uPdzjakfDI4jAB7LR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29E849-1789-492E-AAAF-E0C966B507EE}">
  <a:tblStyle styleId="{6029E849-1789-492E-AAAF-E0C966B507E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9DC7D7-11BD-4224-B14F-F56D6294CAA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822" y="96"/>
      </p:cViewPr>
      <p:guideLst>
        <p:guide orient="horz" pos="595"/>
        <p:guide pos="3840"/>
        <p:guide orient="horz" pos="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>
          <a:extLst>
            <a:ext uri="{FF2B5EF4-FFF2-40B4-BE49-F238E27FC236}">
              <a16:creationId xmlns:a16="http://schemas.microsoft.com/office/drawing/2014/main" id="{DBD74C2F-9610-BD32-C1AD-E6427C2E6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>
            <a:extLst>
              <a:ext uri="{FF2B5EF4-FFF2-40B4-BE49-F238E27FC236}">
                <a16:creationId xmlns:a16="http://schemas.microsoft.com/office/drawing/2014/main" id="{0E42693C-38A9-56EC-97E8-14F9CF95AE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>
            <a:extLst>
              <a:ext uri="{FF2B5EF4-FFF2-40B4-BE49-F238E27FC236}">
                <a16:creationId xmlns:a16="http://schemas.microsoft.com/office/drawing/2014/main" id="{9CAE08D0-455E-45CE-248E-D66197F821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5787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>
          <a:extLst>
            <a:ext uri="{FF2B5EF4-FFF2-40B4-BE49-F238E27FC236}">
              <a16:creationId xmlns:a16="http://schemas.microsoft.com/office/drawing/2014/main" id="{1581F013-37C0-A3EC-48AB-01AB34ADE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>
            <a:extLst>
              <a:ext uri="{FF2B5EF4-FFF2-40B4-BE49-F238E27FC236}">
                <a16:creationId xmlns:a16="http://schemas.microsoft.com/office/drawing/2014/main" id="{4B8A372F-6D69-F14B-A860-FE6FC581A8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>
            <a:extLst>
              <a:ext uri="{FF2B5EF4-FFF2-40B4-BE49-F238E27FC236}">
                <a16:creationId xmlns:a16="http://schemas.microsoft.com/office/drawing/2014/main" id="{81687FDC-F641-25C4-2534-6AB95FF4BD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0724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>
          <a:extLst>
            <a:ext uri="{FF2B5EF4-FFF2-40B4-BE49-F238E27FC236}">
              <a16:creationId xmlns:a16="http://schemas.microsoft.com/office/drawing/2014/main" id="{85DFC9F2-59C9-CADA-3DC0-6286F61D9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>
            <a:extLst>
              <a:ext uri="{FF2B5EF4-FFF2-40B4-BE49-F238E27FC236}">
                <a16:creationId xmlns:a16="http://schemas.microsoft.com/office/drawing/2014/main" id="{FFB53D52-3F80-DB7C-AB91-3A34E1AB6A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>
            <a:extLst>
              <a:ext uri="{FF2B5EF4-FFF2-40B4-BE49-F238E27FC236}">
                <a16:creationId xmlns:a16="http://schemas.microsoft.com/office/drawing/2014/main" id="{09169E2D-4681-E32F-06CB-16575F65CA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6644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>
          <a:extLst>
            <a:ext uri="{FF2B5EF4-FFF2-40B4-BE49-F238E27FC236}">
              <a16:creationId xmlns:a16="http://schemas.microsoft.com/office/drawing/2014/main" id="{4D88A8B9-3AEE-2F7D-2E85-5AF1DE72E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>
            <a:extLst>
              <a:ext uri="{FF2B5EF4-FFF2-40B4-BE49-F238E27FC236}">
                <a16:creationId xmlns:a16="http://schemas.microsoft.com/office/drawing/2014/main" id="{85A5999A-CA82-DE9A-8AA3-8A061A6ECA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>
            <a:extLst>
              <a:ext uri="{FF2B5EF4-FFF2-40B4-BE49-F238E27FC236}">
                <a16:creationId xmlns:a16="http://schemas.microsoft.com/office/drawing/2014/main" id="{9A88D23D-8103-BE1E-2D0F-49791617A7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56937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AD09BE60-9991-7076-0868-602113017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>
            <a:extLst>
              <a:ext uri="{FF2B5EF4-FFF2-40B4-BE49-F238E27FC236}">
                <a16:creationId xmlns:a16="http://schemas.microsoft.com/office/drawing/2014/main" id="{1A237B4F-B18F-C0DF-15E5-584AC99A0B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>
            <a:extLst>
              <a:ext uri="{FF2B5EF4-FFF2-40B4-BE49-F238E27FC236}">
                <a16:creationId xmlns:a16="http://schemas.microsoft.com/office/drawing/2014/main" id="{15EF7117-28BD-38DD-7B29-C878DA98F1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1711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D9112138-BE70-3A04-AD86-EBD1051CE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>
            <a:extLst>
              <a:ext uri="{FF2B5EF4-FFF2-40B4-BE49-F238E27FC236}">
                <a16:creationId xmlns:a16="http://schemas.microsoft.com/office/drawing/2014/main" id="{5A41C7F3-CB59-3477-31DF-AC5D8BF239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>
            <a:extLst>
              <a:ext uri="{FF2B5EF4-FFF2-40B4-BE49-F238E27FC236}">
                <a16:creationId xmlns:a16="http://schemas.microsoft.com/office/drawing/2014/main" id="{4D57EE46-5BCA-26B1-FF7B-DE79B39DBF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1564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05E0989B-6298-B1F5-F0E9-B78F508FE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>
            <a:extLst>
              <a:ext uri="{FF2B5EF4-FFF2-40B4-BE49-F238E27FC236}">
                <a16:creationId xmlns:a16="http://schemas.microsoft.com/office/drawing/2014/main" id="{EEAA240E-DAF1-B0A8-43C6-67E5415A89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>
            <a:extLst>
              <a:ext uri="{FF2B5EF4-FFF2-40B4-BE49-F238E27FC236}">
                <a16:creationId xmlns:a16="http://schemas.microsoft.com/office/drawing/2014/main" id="{FD4C01DD-48A8-9828-BB8D-D8569DEAB7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990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.xls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oysena-my.sharepoint.com/:b:/g/personal/cdrueda28_soy_sena_edu_co/EQ2EI15lGURGg4ZZ8yBlfXUBT2wjqOad_ZJsVKfsE8gdug?e=S5IH3c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/>
        </p:nvSpPr>
        <p:spPr>
          <a:xfrm>
            <a:off x="1062329" y="3075057"/>
            <a:ext cx="379960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Work Sans"/>
              <a:buNone/>
            </a:pPr>
            <a:r>
              <a:rPr lang="es-ES" sz="4000" b="1" i="0" u="none" strike="noStrike" cap="none">
                <a:solidFill>
                  <a:schemeClr val="accent4"/>
                </a:solidFill>
                <a:latin typeface="Work Sans"/>
                <a:ea typeface="Work Sans"/>
                <a:cs typeface="Work Sans"/>
                <a:sym typeface="Work Sans"/>
              </a:rPr>
              <a:t>MASTER</a:t>
            </a:r>
            <a:r>
              <a:rPr lang="es-ES" sz="4000" b="1" i="0" u="none" strike="noStrike" cap="non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s-ES" sz="4000" b="1" i="0" u="none" strike="noStrike" cap="none">
                <a:solidFill>
                  <a:srgbClr val="7030A0"/>
                </a:solidFill>
                <a:latin typeface="Work Sans"/>
                <a:ea typeface="Work Sans"/>
                <a:cs typeface="Work Sans"/>
                <a:sym typeface="Work Sans"/>
              </a:rPr>
              <a:t>BARBER</a:t>
            </a:r>
            <a:r>
              <a:rPr lang="es-ES" sz="4000" b="1" i="0" u="none" strike="noStrike" cap="non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4000" b="1" i="0" u="none" strike="noStrike" cap="non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5943600" y="3276600"/>
            <a:ext cx="2839792" cy="2839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7454" y="1434921"/>
            <a:ext cx="3588657" cy="368335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1062329" y="4385781"/>
            <a:ext cx="326331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CORTES precisos RESULTADOS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Impresionantes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/>
        </p:nvSpPr>
        <p:spPr>
          <a:xfrm>
            <a:off x="646271" y="1182072"/>
            <a:ext cx="985821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b="1" dirty="0">
                <a:solidFill>
                  <a:srgbClr val="38AA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DIAGRAMAS DE PROCESOS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7" name="Google Shape;137;p7"/>
          <p:cNvCxnSpPr/>
          <p:nvPr/>
        </p:nvCxnSpPr>
        <p:spPr>
          <a:xfrm>
            <a:off x="729166" y="1947656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221D9053-7645-210A-E0A1-C7643AE7E1A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44" t="4187"/>
          <a:stretch/>
        </p:blipFill>
        <p:spPr>
          <a:xfrm>
            <a:off x="1122630" y="2544026"/>
            <a:ext cx="4336610" cy="368023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D538C3C-2558-C90C-576C-F2CD68502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5182" y="2383205"/>
            <a:ext cx="5330826" cy="423122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>
          <a:extLst>
            <a:ext uri="{FF2B5EF4-FFF2-40B4-BE49-F238E27FC236}">
              <a16:creationId xmlns:a16="http://schemas.microsoft.com/office/drawing/2014/main" id="{02EB017E-7EC9-FBA7-FA19-C392FAA05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>
            <a:extLst>
              <a:ext uri="{FF2B5EF4-FFF2-40B4-BE49-F238E27FC236}">
                <a16:creationId xmlns:a16="http://schemas.microsoft.com/office/drawing/2014/main" id="{D7F30C97-3841-73EA-BEDD-DA460257D996}"/>
              </a:ext>
            </a:extLst>
          </p:cNvPr>
          <p:cNvSpPr txBox="1"/>
          <p:nvPr/>
        </p:nvSpPr>
        <p:spPr>
          <a:xfrm>
            <a:off x="601003" y="385367"/>
            <a:ext cx="985821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b="1" dirty="0">
                <a:solidFill>
                  <a:srgbClr val="38AA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DIAGRAMAS DE PROCESOS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7" name="Google Shape;137;p7">
            <a:extLst>
              <a:ext uri="{FF2B5EF4-FFF2-40B4-BE49-F238E27FC236}">
                <a16:creationId xmlns:a16="http://schemas.microsoft.com/office/drawing/2014/main" id="{D98AAB7B-DF65-DC64-08AB-D11801EFD204}"/>
              </a:ext>
            </a:extLst>
          </p:cNvPr>
          <p:cNvCxnSpPr/>
          <p:nvPr/>
        </p:nvCxnSpPr>
        <p:spPr>
          <a:xfrm>
            <a:off x="738219" y="1093213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4E31E2AD-7741-4228-0BA7-8550740E9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291" y="1204111"/>
            <a:ext cx="6563762" cy="512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19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>
          <a:extLst>
            <a:ext uri="{FF2B5EF4-FFF2-40B4-BE49-F238E27FC236}">
              <a16:creationId xmlns:a16="http://schemas.microsoft.com/office/drawing/2014/main" id="{F3464A45-13EF-ED31-C4FC-58A6E0521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>
            <a:extLst>
              <a:ext uri="{FF2B5EF4-FFF2-40B4-BE49-F238E27FC236}">
                <a16:creationId xmlns:a16="http://schemas.microsoft.com/office/drawing/2014/main" id="{EC094EDB-EE5B-5A8F-1F3F-7C6ECE5AE873}"/>
              </a:ext>
            </a:extLst>
          </p:cNvPr>
          <p:cNvSpPr txBox="1"/>
          <p:nvPr/>
        </p:nvSpPr>
        <p:spPr>
          <a:xfrm>
            <a:off x="601003" y="385367"/>
            <a:ext cx="985821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b="1" dirty="0">
                <a:solidFill>
                  <a:srgbClr val="38AA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DIAGRAMAS DE PROCESOS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7" name="Google Shape;137;p7">
            <a:extLst>
              <a:ext uri="{FF2B5EF4-FFF2-40B4-BE49-F238E27FC236}">
                <a16:creationId xmlns:a16="http://schemas.microsoft.com/office/drawing/2014/main" id="{83139400-111A-8F13-C356-27E0E48B387D}"/>
              </a:ext>
            </a:extLst>
          </p:cNvPr>
          <p:cNvCxnSpPr/>
          <p:nvPr/>
        </p:nvCxnSpPr>
        <p:spPr>
          <a:xfrm>
            <a:off x="738219" y="1093213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49C07401-C4E2-BEFF-52B0-618E25C81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703" y="1445276"/>
            <a:ext cx="7043595" cy="534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94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>
          <a:extLst>
            <a:ext uri="{FF2B5EF4-FFF2-40B4-BE49-F238E27FC236}">
              <a16:creationId xmlns:a16="http://schemas.microsoft.com/office/drawing/2014/main" id="{FE6552F6-4ABB-9983-5141-C49770636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>
            <a:extLst>
              <a:ext uri="{FF2B5EF4-FFF2-40B4-BE49-F238E27FC236}">
                <a16:creationId xmlns:a16="http://schemas.microsoft.com/office/drawing/2014/main" id="{1DF5B715-91CE-0E0E-4414-37201820611F}"/>
              </a:ext>
            </a:extLst>
          </p:cNvPr>
          <p:cNvSpPr txBox="1"/>
          <p:nvPr/>
        </p:nvSpPr>
        <p:spPr>
          <a:xfrm>
            <a:off x="601003" y="385367"/>
            <a:ext cx="985821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b="1" dirty="0">
                <a:solidFill>
                  <a:srgbClr val="38AA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ENCRIPTACION DE PASSWORD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7" name="Google Shape;137;p7">
            <a:extLst>
              <a:ext uri="{FF2B5EF4-FFF2-40B4-BE49-F238E27FC236}">
                <a16:creationId xmlns:a16="http://schemas.microsoft.com/office/drawing/2014/main" id="{7E31F812-6574-86BA-ADD8-EB9DA7CA34FB}"/>
              </a:ext>
            </a:extLst>
          </p:cNvPr>
          <p:cNvCxnSpPr/>
          <p:nvPr/>
        </p:nvCxnSpPr>
        <p:spPr>
          <a:xfrm>
            <a:off x="738219" y="1093213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5E3F189D-6E9A-F79F-D353-8EECEE0D1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309" y="1910127"/>
            <a:ext cx="9183382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71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P</a:t>
            </a:r>
            <a:r>
              <a:rPr lang="es-ES" sz="4800" b="1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ROTOTIPO HTML-CSS</a:t>
            </a:r>
            <a:endParaRPr sz="48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46" name="Google Shape;146;p8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/>
        </p:nvSpPr>
        <p:spPr>
          <a:xfrm>
            <a:off x="-1064834" y="869211"/>
            <a:ext cx="845899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VISTA HTML Y CSS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2" name="Google Shape;152;p9"/>
          <p:cNvCxnSpPr/>
          <p:nvPr/>
        </p:nvCxnSpPr>
        <p:spPr>
          <a:xfrm>
            <a:off x="917118" y="1638612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72FA63B7-23EE-A8BE-F682-8216E05F1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716" y="2117550"/>
            <a:ext cx="8872396" cy="41041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59" name="Google Shape;159;p10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FRONTEND FUNCIONAL</a:t>
            </a:r>
            <a:endParaRPr sz="48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60" name="Google Shape;160;p10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/>
        </p:nvSpPr>
        <p:spPr>
          <a:xfrm>
            <a:off x="-1124000" y="670034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FRONTEND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6" name="Google Shape;166;p11"/>
          <p:cNvCxnSpPr/>
          <p:nvPr/>
        </p:nvCxnSpPr>
        <p:spPr>
          <a:xfrm>
            <a:off x="857952" y="1433839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C5BEA3DE-CC70-74F9-4556-8D8C5DB7B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737" y="1928387"/>
            <a:ext cx="8990526" cy="440788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>
          <a:extLst>
            <a:ext uri="{FF2B5EF4-FFF2-40B4-BE49-F238E27FC236}">
              <a16:creationId xmlns:a16="http://schemas.microsoft.com/office/drawing/2014/main" id="{5D6CE777-674B-13DE-DEA7-3E415B64F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>
            <a:extLst>
              <a:ext uri="{FF2B5EF4-FFF2-40B4-BE49-F238E27FC236}">
                <a16:creationId xmlns:a16="http://schemas.microsoft.com/office/drawing/2014/main" id="{BBD6FA40-CB7C-80CC-89AF-00A8C114B181}"/>
              </a:ext>
            </a:extLst>
          </p:cNvPr>
          <p:cNvSpPr txBox="1"/>
          <p:nvPr/>
        </p:nvSpPr>
        <p:spPr>
          <a:xfrm>
            <a:off x="-1124000" y="670034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FRONTEND</a:t>
            </a:r>
            <a:endParaRPr sz="4000" b="1" dirty="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6" name="Google Shape;166;p11">
            <a:extLst>
              <a:ext uri="{FF2B5EF4-FFF2-40B4-BE49-F238E27FC236}">
                <a16:creationId xmlns:a16="http://schemas.microsoft.com/office/drawing/2014/main" id="{589C9D11-57DD-527D-434D-21A035B076D2}"/>
              </a:ext>
            </a:extLst>
          </p:cNvPr>
          <p:cNvCxnSpPr/>
          <p:nvPr/>
        </p:nvCxnSpPr>
        <p:spPr>
          <a:xfrm>
            <a:off x="857952" y="1433839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538521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73" name="Google Shape;173;p12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JU</a:t>
            </a:r>
            <a:r>
              <a:rPr lang="es-ES" sz="48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STIFICACIÓN</a:t>
            </a:r>
            <a:endParaRPr sz="4800" b="1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74" name="Google Shape;174;p12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812958" y="2888875"/>
            <a:ext cx="856608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</a:pPr>
            <a:r>
              <a:rPr lang="es-ES" sz="6000" b="1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BASE DE DATOS</a:t>
            </a:r>
            <a:r>
              <a:rPr lang="es-ES" sz="6000" b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72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4972227" y="405307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Justificación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0" name="Google Shape;180;p13"/>
          <p:cNvCxnSpPr/>
          <p:nvPr/>
        </p:nvCxnSpPr>
        <p:spPr>
          <a:xfrm>
            <a:off x="935225" y="2290501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1" name="Google Shape;181;p13"/>
          <p:cNvSpPr txBox="1"/>
          <p:nvPr/>
        </p:nvSpPr>
        <p:spPr>
          <a:xfrm>
            <a:off x="780679" y="2967335"/>
            <a:ext cx="9903854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el logro de sus objetivos misionales y mejorar el rendimiento en la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calidad y prestación de los servicios que brinda Master Barber es necesario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construir un sistema de información que de solución a las reservas de turnos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de a conocer los productos que están a la venta, esto genera un gran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beneficio para la Barberia en cuanto su reconocimiento y mejoras en sus funciones.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clientes al contar con un sistema de información realizaran reservas y compras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 seguras y eficaces. 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87" name="Google Shape;187;p14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MAPA DE PROCESOS</a:t>
            </a:r>
            <a:endParaRPr sz="4800" b="1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88" name="Google Shape;188;p14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/>
        </p:nvSpPr>
        <p:spPr>
          <a:xfrm>
            <a:off x="-1128609" y="0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Mapa de procesos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4" name="Google Shape;194;p15"/>
          <p:cNvCxnSpPr/>
          <p:nvPr/>
        </p:nvCxnSpPr>
        <p:spPr>
          <a:xfrm>
            <a:off x="1016308" y="769441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5" name="Google Shape;195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1361" y="965916"/>
            <a:ext cx="9869277" cy="5675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/>
        </p:nvSpPr>
        <p:spPr>
          <a:xfrm>
            <a:off x="-1128609" y="0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Mapa de procesos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1" name="Google Shape;201;p16"/>
          <p:cNvCxnSpPr/>
          <p:nvPr/>
        </p:nvCxnSpPr>
        <p:spPr>
          <a:xfrm>
            <a:off x="1016308" y="769441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2" name="Google Shape;20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32678" y="862887"/>
            <a:ext cx="9069066" cy="5853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Método de recolección de información</a:t>
            </a:r>
            <a:endParaRPr sz="4800" b="1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209" name="Google Shape;209;p17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/>
        </p:nvSpPr>
        <p:spPr>
          <a:xfrm>
            <a:off x="-1071895" y="1092013"/>
            <a:ext cx="1212019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Método de recolección de información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5" name="Google Shape;215;p18"/>
          <p:cNvCxnSpPr/>
          <p:nvPr/>
        </p:nvCxnSpPr>
        <p:spPr>
          <a:xfrm>
            <a:off x="1067558" y="1861454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6" name="Google Shape;216;p18"/>
          <p:cNvSpPr txBox="1"/>
          <p:nvPr/>
        </p:nvSpPr>
        <p:spPr>
          <a:xfrm>
            <a:off x="994775" y="2330957"/>
            <a:ext cx="5436066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ENCUESTA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https://docs.google.com/forms/d/e/1FAIpQLSfIGmHP4l45tozP01t-_Ppv3uEt2U2hG1OTClSOt68Wj8-bTg/viewform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222" name="Google Shape;222;p19"/>
          <p:cNvSpPr txBox="1"/>
          <p:nvPr/>
        </p:nvSpPr>
        <p:spPr>
          <a:xfrm>
            <a:off x="-391428" y="1985473"/>
            <a:ext cx="12726041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REQUERIMINETOS FUNCIONALES Y NO FUNCIONALES</a:t>
            </a:r>
            <a:endParaRPr sz="4800" b="1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223" name="Google Shape;223;p19"/>
          <p:cNvCxnSpPr/>
          <p:nvPr/>
        </p:nvCxnSpPr>
        <p:spPr>
          <a:xfrm>
            <a:off x="484782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Requerimientos Funcionales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9" name="Google Shape;229;p20"/>
          <p:cNvCxnSpPr/>
          <p:nvPr/>
        </p:nvCxnSpPr>
        <p:spPr>
          <a:xfrm>
            <a:off x="941723" y="1072889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230" name="Google Shape;230;p20"/>
          <p:cNvGraphicFramePr/>
          <p:nvPr/>
        </p:nvGraphicFramePr>
        <p:xfrm>
          <a:off x="706044" y="131276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{6029E849-1789-492E-AAAF-E0C966B507EE}</a:tableStyleId>
              </a:tblPr>
              <a:tblGrid>
                <a:gridCol w="193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7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dk1"/>
                          </a:solidFill>
                        </a:rPr>
                        <a:t>No.de Requisito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dk1"/>
                          </a:solidFill>
                        </a:rPr>
                        <a:t>Nombre de requisito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dk1"/>
                          </a:solidFill>
                        </a:rPr>
                        <a:t>Prioridad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RF1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strike="noStrike" cap="none"/>
                        <a:t>El sistema permitirá a los clientes registrarse proporcionando información (Nombre de usuario, Fecha de nacimiento, Correo electrónico, Contraseña) .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Alta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RF2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s-ES" sz="1600" b="0">
                          <a:solidFill>
                            <a:schemeClr val="dk1"/>
                          </a:solidFill>
                        </a:rPr>
                        <a:t>El sistema permitirá a los clientes iniciar sesión proporcionando los datos requeridos como lo son (Correo electrónico y Contraseña)</a:t>
                      </a:r>
                      <a:endParaRPr sz="1600" b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Alta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permitirá a los barberos ingresar y obtener sus propias funciones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Alta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permitirá al Administrador generar estadísticas de las ventas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Alta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permitirá a los barberos asignar su disponibilidad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Alta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permitirá a los clientes hacer compras de los productos en venta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Alta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RF7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permitirá al cliente modificar o especificar su perfil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Media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Requerimientos NO Funcionales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6" name="Google Shape;236;p21"/>
          <p:cNvCxnSpPr/>
          <p:nvPr/>
        </p:nvCxnSpPr>
        <p:spPr>
          <a:xfrm>
            <a:off x="941723" y="1072889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237" name="Google Shape;237;p21"/>
          <p:cNvGraphicFramePr/>
          <p:nvPr/>
        </p:nvGraphicFramePr>
        <p:xfrm>
          <a:off x="781683" y="14059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{6029E849-1789-492E-AAAF-E0C966B507EE}</a:tableStyleId>
              </a:tblPr>
              <a:tblGrid>
                <a:gridCol w="147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2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No. de requisitos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Nombre de requisito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Categoría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responder de forma rápida y eficiente.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Rendimiento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proteger información personal de los clientes y garantizar su confidencialidad.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Seguridad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tener disponibilidad las 24 horas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Disponibilidad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estar en actualización frecuentemente(actualizar nuevos productos, nuevos servicios, etc.)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Escalabilidad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adaptarse a los diferentes hardware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Usabilidad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almacenar los datos que se solicitan al ingresar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Eficiencia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RNF7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mantener los datos personales del cliente encriptados o cifrados 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Seguridad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8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RNF8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La interfaz de usuario debe ser intuitiva y fácil de usar para los empelados y clientes.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Usabilidad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243" name="Google Shape;243;p22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HISTORIAS DE USUARIO</a:t>
            </a:r>
            <a:endParaRPr sz="4800" b="1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244" name="Google Shape;244;p22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-1043169" y="1378463"/>
            <a:ext cx="12758354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400" b="1" dirty="0">
                <a:solidFill>
                  <a:srgbClr val="38AA00"/>
                </a:solidFill>
                <a:latin typeface="Times New Roman"/>
                <a:ea typeface="Work Sans"/>
                <a:cs typeface="Times New Roman"/>
                <a:sym typeface="Times New Roman"/>
              </a:rPr>
              <a:t>MER (MODELO ENTIDAD RELACION)</a:t>
            </a:r>
            <a:endParaRPr dirty="0"/>
          </a:p>
        </p:txBody>
      </p:sp>
      <p:cxnSp>
        <p:nvCxnSpPr>
          <p:cNvPr id="109" name="Google Shape;109;p3"/>
          <p:cNvCxnSpPr/>
          <p:nvPr/>
        </p:nvCxnSpPr>
        <p:spPr>
          <a:xfrm>
            <a:off x="896930" y="2147864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E96466D8-BD15-F7CF-4D92-BD2BA646E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786" y="2772983"/>
            <a:ext cx="9216428" cy="335482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" name="Google Shape;249;p23"/>
          <p:cNvGraphicFramePr/>
          <p:nvPr/>
        </p:nvGraphicFramePr>
        <p:xfrm>
          <a:off x="440404" y="15329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{799DC7D7-11BD-4224-B14F-F56D6294CAA8}</a:tableStyleId>
              </a:tblPr>
              <a:tblGrid>
                <a:gridCol w="11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CODIGO HISTORIA DE USUARIO</a:t>
                      </a:r>
                      <a:endParaRPr sz="1000"/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CODIGO CASO DE USO</a:t>
                      </a:r>
                      <a:endParaRPr sz="1000"/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HISTORIA DE USUARIO</a:t>
                      </a:r>
                      <a:endParaRPr sz="1000"/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CRITERIOS DE ACEPTACION</a:t>
                      </a:r>
                      <a:endParaRPr sz="1000"/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CU001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COMO usuario NECESITO poder ingresar al sistema 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Escenarios: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Que se cuente con un botón de Inicio de Sesión el cual despliega un formulario que diga correo y contraseña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El campo correo electrónico debe ser único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La contraseña debe estar oculta con círculos negros y debe estar encriptada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/>
                        <a:t>Necesitamos</a:t>
                      </a:r>
                      <a:r>
                        <a:rPr lang="es-ES" sz="1000"/>
                        <a:t>: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Correo electrónico, contraseña</a:t>
                      </a: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CU002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COMO usuario NECESITO recuperar la contraseña para poder ingresar en caso de olvidarla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Escenarios: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Solicitar el cambio de contraseña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Se  debe ingresar el correo en el cual desea recibir el código de recuperación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Se ingresa el código y se hace el cambio de contraseña</a:t>
                      </a:r>
                      <a:endParaRPr/>
                    </a:p>
                    <a:p>
                      <a:pPr marL="171450" marR="0" lvl="0" indent="-1079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/>
                        <a:t>Necesitamos</a:t>
                      </a:r>
                      <a:r>
                        <a:rPr lang="es-ES" sz="1000"/>
                        <a:t>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Correo electrónico</a:t>
                      </a: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6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US003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CU003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COMO Administrador NECESITO agregar nuevos productos para disponibilidad de la Barbería 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Escenarios: 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Se pueden agregar productos ingresando el código, nombre del producto, precio, cantidades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Después de agregar un producto, el producto debería ser reflejado en el stock.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/>
                        <a:t>Necesitamos</a:t>
                      </a:r>
                      <a:r>
                        <a:rPr lang="es-ES" sz="1000"/>
                        <a:t>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 Productos, nombre del producto, cantidad del producto y precio del producto.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US004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CU004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COMO Administrador NECESITO generar estadísticas de las ventas de los productos de la Barbería  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Escenarios: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Que se cuente con una opción de hacer estadísticas sobre los productos mas vendidos, menos vendidos y los no vendidos  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Después de ser generada las estadísticas poder visualizarlas solo en el rol de Administrador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/>
                        <a:t>Necesitamos</a:t>
                      </a:r>
                      <a:r>
                        <a:rPr lang="es-ES" sz="1000"/>
                        <a:t>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Nombres de los productos, precios y las cantidades vendidas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4" name="Google Shape;254;p24"/>
          <p:cNvGraphicFramePr/>
          <p:nvPr/>
        </p:nvGraphicFramePr>
        <p:xfrm>
          <a:off x="359769" y="20133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{799DC7D7-11BD-4224-B14F-F56D6294CAA8}</a:tableStyleId>
              </a:tblPr>
              <a:tblGrid>
                <a:gridCol w="11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1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US005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CU005</a:t>
                      </a:r>
                      <a:endParaRPr sz="10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COMO barbero NECESITO poder agendar la disponibilidad de turnos </a:t>
                      </a:r>
                      <a:endParaRPr sz="10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Escenarios: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Tendrá un botón para poder asignar su disponibilidad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Deberá escoger el mes, el día y las horas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Por último podrá publicar su disponibilidad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Que se genere una disponibilidad actualizada para los clientes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Necesitamos: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Establecer fechas y horarios actuales </a:t>
                      </a:r>
                      <a:endParaRPr sz="10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8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CU006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COMO cliente NECESITO poder hacer compras de productos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Escenarios: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Poder contar con un stock para poder visualizar los productos que estén en venta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Que se pueda hacer la compra de un producto dependiendo de la cantidad y el precio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Contar con un apartado de carrito de ventas para poder hacer compras después de un tiempo  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/>
                        <a:t>Necesitamos</a:t>
                      </a:r>
                      <a:r>
                        <a:rPr lang="es-ES" sz="1000"/>
                        <a:t>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Contar con los productos actuales en venta </a:t>
                      </a: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8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US007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CU007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COMO cliente NECESITO poder tener una opcion para hacer las reservas de turnos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Escenarios: 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Contar con un apartado donde se pueda reservar 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Asignar el barbero de confianza o el que esté disponible  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 Seleccionar el día y la hora disponible y seleccionar el tipo de corte a realizar 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Se hace la reserva del turno 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Contará con un recordatorio de su reserva</a:t>
                      </a:r>
                      <a:endParaRPr/>
                    </a:p>
                    <a:p>
                      <a:pPr marL="285750" marR="0" lvl="0" indent="-222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/>
                        <a:t>Necesitamos</a:t>
                      </a:r>
                      <a:r>
                        <a:rPr lang="es-ES" sz="1000"/>
                        <a:t>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 Seleccionar la fecha, hora y día que esté disponible, corte a realizar,  el barbero el cual desea o esté disponible 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9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CU008</a:t>
                      </a:r>
                      <a:endParaRPr sz="1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COMO cliente NECESITO poder registrarme en el sistema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Escenarios: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/>
                        <a:t>Contará</a:t>
                      </a:r>
                      <a:r>
                        <a:rPr lang="es-ES" sz="1000" b="0"/>
                        <a:t> con un botón de registro que desplegara un formulario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/>
                        <a:t>Deberá seguir los pasos para hacer su registro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 b="1"/>
                        <a:t>Necesitamos</a:t>
                      </a:r>
                      <a:r>
                        <a:rPr lang="es-ES" sz="1000"/>
                        <a:t>: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s-ES" sz="1000"/>
                        <a:t>Nombre de usuario, fecha de nacimiento, correo electrónico, contraseña.</a:t>
                      </a:r>
                      <a:endParaRPr sz="10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" name="Google Shape;259;p25"/>
          <p:cNvGraphicFramePr/>
          <p:nvPr/>
        </p:nvGraphicFramePr>
        <p:xfrm>
          <a:off x="573619" y="135584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{799DC7D7-11BD-4224-B14F-F56D6294CAA8}</a:tableStyleId>
              </a:tblPr>
              <a:tblGrid>
                <a:gridCol w="11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US009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CU009</a:t>
                      </a:r>
                      <a:endParaRPr sz="10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COMO cliente NECESITO agregar productos al carrito de compras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Escenarios: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Deberá seleccionar el producto que desea agregar al carrito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Que ingrese la cantidad que desea agregar al carrito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Que los productos agregados se almacenen en el carrito 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Que se pueda comprar dentro del carrito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Necesitamos: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Seleccionar los productos y la cantidad.</a:t>
                      </a:r>
                      <a:endParaRPr sz="10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D5D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lt1"/>
                          </a:solidFill>
                        </a:rPr>
                        <a:t>US0010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CU0010</a:t>
                      </a:r>
                      <a:endParaRPr sz="10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COMO Administrador NECESITO actualizar la cantidad de productos que se encuentran disponibles en el inventario para tener un Stock real </a:t>
                      </a:r>
                      <a:endParaRPr sz="10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Escenarios: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Que cuando se registre una venta se disminuya la cantidad del producto en el inventario y genere una alerta de esto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Que el inventario se pueda mantener actualizado  </a:t>
                      </a:r>
                      <a:endParaRPr/>
                    </a:p>
                    <a:p>
                      <a:pPr marL="171450" marR="0" lvl="0" indent="-1079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s-ES" sz="1000" b="0">
                          <a:solidFill>
                            <a:schemeClr val="dk1"/>
                          </a:solidFill>
                        </a:rPr>
                        <a:t>Necesitamos: nombre , precio y cantidades del producto vendido </a:t>
                      </a:r>
                      <a:endParaRPr sz="10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D5D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/>
          <p:nvPr/>
        </p:nvSpPr>
        <p:spPr>
          <a:xfrm>
            <a:off x="-895727" y="438791"/>
            <a:ext cx="1212019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Mockups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5" name="Google Shape;265;p26"/>
          <p:cNvCxnSpPr/>
          <p:nvPr/>
        </p:nvCxnSpPr>
        <p:spPr>
          <a:xfrm>
            <a:off x="950112" y="1189650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6" name="Google Shape;266;p26"/>
          <p:cNvSpPr txBox="1"/>
          <p:nvPr/>
        </p:nvSpPr>
        <p:spPr>
          <a:xfrm>
            <a:off x="847290" y="1400853"/>
            <a:ext cx="64595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https://balsamiq.cloud/so6p1a7/p8zkyv4/r9DE6</a:t>
            </a:r>
            <a:endParaRPr/>
          </a:p>
        </p:txBody>
      </p:sp>
      <p:pic>
        <p:nvPicPr>
          <p:cNvPr id="267" name="Google Shape;267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6175" y="1949189"/>
            <a:ext cx="8764223" cy="483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1844" y="4283221"/>
            <a:ext cx="8583223" cy="771633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7"/>
          <p:cNvSpPr txBox="1"/>
          <p:nvPr/>
        </p:nvSpPr>
        <p:spPr>
          <a:xfrm>
            <a:off x="1120231" y="5226234"/>
            <a:ext cx="60946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https://github.com/DavidV4iss/Master-Barber.git</a:t>
            </a:r>
            <a:endParaRPr/>
          </a:p>
        </p:txBody>
      </p:sp>
      <p:pic>
        <p:nvPicPr>
          <p:cNvPr id="274" name="Google Shape;274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1844" y="91636"/>
            <a:ext cx="8583223" cy="4191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/>
        </p:nvSpPr>
        <p:spPr>
          <a:xfrm>
            <a:off x="626378" y="1357834"/>
            <a:ext cx="8836404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Empresa: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 Barber (Barberia)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Áreas las cuales serán apoyadas: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inventario 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las reservas de turnos 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Administrar ventas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Funcionalidades principales del software: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Poder ofrecer una variedad de funcionalidades que ayuden a mejorar la eficacia operativa y la experiencia del cliente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>
          <a:extLst>
            <a:ext uri="{FF2B5EF4-FFF2-40B4-BE49-F238E27FC236}">
              <a16:creationId xmlns:a16="http://schemas.microsoft.com/office/drawing/2014/main" id="{63627A55-A78F-6550-25BD-1012D666B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>
            <a:extLst>
              <a:ext uri="{FF2B5EF4-FFF2-40B4-BE49-F238E27FC236}">
                <a16:creationId xmlns:a16="http://schemas.microsoft.com/office/drawing/2014/main" id="{C53FECFC-EF37-4155-FEDD-D7AB1CC42C21}"/>
              </a:ext>
            </a:extLst>
          </p:cNvPr>
          <p:cNvSpPr txBox="1"/>
          <p:nvPr/>
        </p:nvSpPr>
        <p:spPr>
          <a:xfrm>
            <a:off x="-1043169" y="1378463"/>
            <a:ext cx="12758354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400" b="1" dirty="0">
                <a:solidFill>
                  <a:srgbClr val="38AA00"/>
                </a:solidFill>
                <a:latin typeface="Times New Roman"/>
                <a:ea typeface="Work Sans"/>
                <a:cs typeface="Times New Roman"/>
                <a:sym typeface="Times New Roman"/>
              </a:rPr>
              <a:t>DICCIONARIO BD</a:t>
            </a:r>
            <a:endParaRPr dirty="0"/>
          </a:p>
        </p:txBody>
      </p:sp>
      <p:cxnSp>
        <p:nvCxnSpPr>
          <p:cNvPr id="109" name="Google Shape;109;p3">
            <a:extLst>
              <a:ext uri="{FF2B5EF4-FFF2-40B4-BE49-F238E27FC236}">
                <a16:creationId xmlns:a16="http://schemas.microsoft.com/office/drawing/2014/main" id="{7E57B038-A4AF-3DD7-B649-43E6BFF52EDB}"/>
              </a:ext>
            </a:extLst>
          </p:cNvPr>
          <p:cNvCxnSpPr/>
          <p:nvPr/>
        </p:nvCxnSpPr>
        <p:spPr>
          <a:xfrm>
            <a:off x="896930" y="2147864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76D720A9-85E6-3FB1-B3D4-58D006512C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094393"/>
              </p:ext>
            </p:extLst>
          </p:nvPr>
        </p:nvGraphicFramePr>
        <p:xfrm>
          <a:off x="1341988" y="2745338"/>
          <a:ext cx="9182100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9182010" imgH="1819380" progId="Excel.Sheet.12">
                  <p:embed/>
                </p:oleObj>
              </mc:Choice>
              <mc:Fallback>
                <p:oleObj name="Worksheet" r:id="rId4" imgW="9182010" imgH="18193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41988" y="2745338"/>
                        <a:ext cx="9182100" cy="181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005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2230402" y="2015098"/>
            <a:ext cx="7813999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</a:pPr>
            <a:r>
              <a:rPr lang="es-ES" sz="6000" b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CONSULTAS BASE DE DATOS </a:t>
            </a:r>
            <a:endParaRPr sz="72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17" name="Google Shape;117;p4"/>
          <p:cNvCxnSpPr/>
          <p:nvPr/>
        </p:nvCxnSpPr>
        <p:spPr>
          <a:xfrm>
            <a:off x="5013629" y="3960225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-780621" y="820584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400" b="1" dirty="0">
                <a:solidFill>
                  <a:srgbClr val="38AA00"/>
                </a:solidFill>
                <a:latin typeface="Times New Roman"/>
                <a:ea typeface="Work Sans"/>
                <a:cs typeface="Times New Roman"/>
                <a:sym typeface="Times New Roman"/>
              </a:rPr>
              <a:t>CONSULTAS</a:t>
            </a:r>
            <a:endParaRPr dirty="0"/>
          </a:p>
        </p:txBody>
      </p:sp>
      <p:cxnSp>
        <p:nvCxnSpPr>
          <p:cNvPr id="123" name="Google Shape;123;p5"/>
          <p:cNvCxnSpPr/>
          <p:nvPr/>
        </p:nvCxnSpPr>
        <p:spPr>
          <a:xfrm>
            <a:off x="1201331" y="1577587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48C21D6C-A861-830F-751C-550F988DD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905" y="1707720"/>
            <a:ext cx="7088863" cy="4267796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11D9130A-C873-3184-EB43-E05C8692E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9555" y="3656952"/>
            <a:ext cx="23267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altLang="es-419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CONSULTAS.pdf</a:t>
            </a:r>
            <a:endParaRPr kumimoji="0" lang="es-419" altLang="es-419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>
          <a:extLst>
            <a:ext uri="{FF2B5EF4-FFF2-40B4-BE49-F238E27FC236}">
              <a16:creationId xmlns:a16="http://schemas.microsoft.com/office/drawing/2014/main" id="{86C79FB3-FBEB-548D-A4F0-1F97B8E8E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>
            <a:extLst>
              <a:ext uri="{FF2B5EF4-FFF2-40B4-BE49-F238E27FC236}">
                <a16:creationId xmlns:a16="http://schemas.microsoft.com/office/drawing/2014/main" id="{152FF929-A724-7336-0566-A022ED5C93BF}"/>
              </a:ext>
            </a:extLst>
          </p:cNvPr>
          <p:cNvSpPr txBox="1"/>
          <p:nvPr/>
        </p:nvSpPr>
        <p:spPr>
          <a:xfrm>
            <a:off x="-545231" y="808146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400" b="1" dirty="0">
                <a:solidFill>
                  <a:srgbClr val="38AA00"/>
                </a:solidFill>
                <a:latin typeface="Times New Roman"/>
                <a:ea typeface="Work Sans"/>
                <a:cs typeface="Times New Roman"/>
                <a:sym typeface="Times New Roman"/>
              </a:rPr>
              <a:t>CONSULTAS</a:t>
            </a:r>
            <a:endParaRPr dirty="0"/>
          </a:p>
        </p:txBody>
      </p:sp>
      <p:cxnSp>
        <p:nvCxnSpPr>
          <p:cNvPr id="123" name="Google Shape;123;p5">
            <a:extLst>
              <a:ext uri="{FF2B5EF4-FFF2-40B4-BE49-F238E27FC236}">
                <a16:creationId xmlns:a16="http://schemas.microsoft.com/office/drawing/2014/main" id="{A6834567-7015-B7A4-2578-6B92D399A46A}"/>
              </a:ext>
            </a:extLst>
          </p:cNvPr>
          <p:cNvCxnSpPr/>
          <p:nvPr/>
        </p:nvCxnSpPr>
        <p:spPr>
          <a:xfrm>
            <a:off x="1436721" y="1561764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BEDF102F-ACC7-2D10-FA8E-CDC43D864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574" y="2046083"/>
            <a:ext cx="7058897" cy="412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14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>
          <a:extLst>
            <a:ext uri="{FF2B5EF4-FFF2-40B4-BE49-F238E27FC236}">
              <a16:creationId xmlns:a16="http://schemas.microsoft.com/office/drawing/2014/main" id="{DEFCC976-587A-5478-54E7-1A0F3C7AD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>
            <a:extLst>
              <a:ext uri="{FF2B5EF4-FFF2-40B4-BE49-F238E27FC236}">
                <a16:creationId xmlns:a16="http://schemas.microsoft.com/office/drawing/2014/main" id="{2AA2815B-30BD-2A8B-923B-A4BFFE49B7B1}"/>
              </a:ext>
            </a:extLst>
          </p:cNvPr>
          <p:cNvSpPr txBox="1"/>
          <p:nvPr/>
        </p:nvSpPr>
        <p:spPr>
          <a:xfrm>
            <a:off x="-545232" y="658455"/>
            <a:ext cx="845899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400" b="1" dirty="0">
                <a:solidFill>
                  <a:srgbClr val="38AA00"/>
                </a:solidFill>
                <a:latin typeface="Times New Roman"/>
                <a:ea typeface="Work Sans"/>
                <a:cs typeface="Times New Roman"/>
                <a:sym typeface="Times New Roman"/>
              </a:rPr>
              <a:t>CONSULTAS</a:t>
            </a:r>
            <a:endParaRPr dirty="0"/>
          </a:p>
        </p:txBody>
      </p:sp>
      <p:cxnSp>
        <p:nvCxnSpPr>
          <p:cNvPr id="123" name="Google Shape;123;p5">
            <a:extLst>
              <a:ext uri="{FF2B5EF4-FFF2-40B4-BE49-F238E27FC236}">
                <a16:creationId xmlns:a16="http://schemas.microsoft.com/office/drawing/2014/main" id="{98FD127C-E215-96AF-19F2-952A2D731E52}"/>
              </a:ext>
            </a:extLst>
          </p:cNvPr>
          <p:cNvCxnSpPr/>
          <p:nvPr/>
        </p:nvCxnSpPr>
        <p:spPr>
          <a:xfrm>
            <a:off x="1436720" y="1346415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4294A9F2-4877-E8C4-4527-000B3D16E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095" y="1759007"/>
            <a:ext cx="6781850" cy="475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73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MX" sz="4800" b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ENCRIPTACION DE DATOS</a:t>
            </a:r>
            <a:endParaRPr sz="4800" b="1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31" name="Google Shape;131;p6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1155</Words>
  <Application>Microsoft Office PowerPoint</Application>
  <PresentationFormat>Panorámica</PresentationFormat>
  <Paragraphs>201</Paragraphs>
  <Slides>36</Slides>
  <Notes>36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3" baseType="lpstr">
      <vt:lpstr>Arial</vt:lpstr>
      <vt:lpstr>Work Sans</vt:lpstr>
      <vt:lpstr>Calibri</vt:lpstr>
      <vt:lpstr>Work Sans Medium</vt:lpstr>
      <vt:lpstr>Times New Roman</vt:lpstr>
      <vt:lpstr>Tema de Office</vt:lpstr>
      <vt:lpstr>Worksheet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SENA</cp:lastModifiedBy>
  <cp:revision>3</cp:revision>
  <dcterms:created xsi:type="dcterms:W3CDTF">2020-10-01T23:51:28Z</dcterms:created>
  <dcterms:modified xsi:type="dcterms:W3CDTF">2024-09-10T18:39:13Z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