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90932D-9709-4D97-8044-BA0F82913084}">
  <a:tblStyle styleId="{4490932D-9709-4D97-8044-BA0F829130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4.xml"/><Relationship Id="rId41" Type="http://schemas.openxmlformats.org/officeDocument/2006/relationships/font" Target="fonts/MavenPro-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4017582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4017582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730d435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730d435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4017582e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4017582e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4017582e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4017582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7277a2d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7277a2d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730d435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730d435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730d435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730d435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730d435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730d435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730d435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730d435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730d435d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730d435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1c142e3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1c142e3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7277a2d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7277a2d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730d435d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730d435d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730d435d8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730d435d8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730d435d8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730d435d8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730d435d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730d435d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730d435d8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730d435d8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730d435d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730d435d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1d9e1aa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1d9e1aa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730d435d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730d435d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1d9e1aa9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1d9e1aa9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1c142e3f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1c142e3f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1c142e3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1c142e3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1c142e3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1c142e3f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207a15d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207a15d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7277a2d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7277a2d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1d9e1aa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1d9e1aa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4017582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4017582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a:t>Machine Learning</a:t>
            </a:r>
            <a:endParaRPr/>
          </a:p>
          <a:p>
            <a:pPr indent="0" lvl="0" marL="0" rtl="0" algn="l">
              <a:spcBef>
                <a:spcPts val="0"/>
              </a:spcBef>
              <a:spcAft>
                <a:spcPts val="0"/>
              </a:spcAft>
              <a:buNone/>
            </a:pPr>
            <a:r>
              <a:rPr lang="de"/>
              <a:t>Assignment 2</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de" sz="4086"/>
              <a:t>Group 1</a:t>
            </a:r>
            <a:endParaRPr sz="4086"/>
          </a:p>
          <a:p>
            <a:pPr indent="0" lvl="0" marL="0" rtl="0" algn="l">
              <a:spcBef>
                <a:spcPts val="0"/>
              </a:spcBef>
              <a:spcAft>
                <a:spcPts val="0"/>
              </a:spcAft>
              <a:buNone/>
            </a:pPr>
            <a:r>
              <a:rPr lang="de" sz="4086"/>
              <a:t>Jonas Kompauer, 11776872</a:t>
            </a:r>
            <a:endParaRPr sz="4086"/>
          </a:p>
          <a:p>
            <a:pPr indent="0" lvl="0" marL="0" rtl="0" algn="l">
              <a:spcBef>
                <a:spcPts val="0"/>
              </a:spcBef>
              <a:spcAft>
                <a:spcPts val="0"/>
              </a:spcAft>
              <a:buNone/>
            </a:pPr>
            <a:r>
              <a:rPr lang="de" sz="4086"/>
              <a:t>Lukasz Sobocinski, 12123563</a:t>
            </a:r>
            <a:endParaRPr sz="4086"/>
          </a:p>
          <a:p>
            <a:pPr indent="0" lvl="0" marL="0" rtl="0" algn="l">
              <a:spcBef>
                <a:spcPts val="0"/>
              </a:spcBef>
              <a:spcAft>
                <a:spcPts val="0"/>
              </a:spcAft>
              <a:buNone/>
            </a:pPr>
            <a:r>
              <a:rPr lang="de" sz="4086"/>
              <a:t>Florian Lackner, 11704916</a:t>
            </a:r>
            <a:endParaRPr sz="4086"/>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Implementation - Lessons Learned</a:t>
            </a:r>
            <a:endParaRPr/>
          </a:p>
        </p:txBody>
      </p:sp>
      <p:sp>
        <p:nvSpPr>
          <p:cNvPr id="332" name="Google Shape;332;p22"/>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Finding a good neighbourhood structure was not easy</a:t>
            </a:r>
            <a:endParaRPr/>
          </a:p>
          <a:p>
            <a:pPr indent="-311150" lvl="0" marL="457200" rtl="0" algn="l">
              <a:spcBef>
                <a:spcPts val="0"/>
              </a:spcBef>
              <a:spcAft>
                <a:spcPts val="0"/>
              </a:spcAft>
              <a:buSzPts val="1300"/>
              <a:buChar char="●"/>
            </a:pPr>
            <a:r>
              <a:rPr lang="de"/>
              <a:t>Tweaking of simulated annealing parameters took some time</a:t>
            </a:r>
            <a:endParaRPr/>
          </a:p>
          <a:p>
            <a:pPr indent="-298450" lvl="1" marL="914400" rtl="0" algn="l">
              <a:spcBef>
                <a:spcPts val="0"/>
              </a:spcBef>
              <a:spcAft>
                <a:spcPts val="0"/>
              </a:spcAft>
              <a:buSzPts val="1100"/>
              <a:buChar char="○"/>
            </a:pPr>
            <a:r>
              <a:rPr lang="de"/>
              <a:t>could also be meta learned</a:t>
            </a:r>
            <a:endParaRPr/>
          </a:p>
          <a:p>
            <a:pPr indent="-311150" lvl="0" marL="457200" rtl="0" algn="l">
              <a:spcBef>
                <a:spcPts val="0"/>
              </a:spcBef>
              <a:spcAft>
                <a:spcPts val="0"/>
              </a:spcAft>
              <a:buSzPts val="1300"/>
              <a:buChar char="●"/>
            </a:pPr>
            <a:r>
              <a:rPr lang="de"/>
              <a:t>We had problems that simulated annealing did not try every ML algorithm so we came up with the solution to choose </a:t>
            </a:r>
            <a:r>
              <a:rPr lang="de"/>
              <a:t>hyperparameters</a:t>
            </a:r>
            <a:r>
              <a:rPr lang="de"/>
              <a:t> for every ML algorithm in every iteration, to get a better variation.</a:t>
            </a:r>
            <a:endParaRPr/>
          </a:p>
          <a:p>
            <a:pPr indent="-311150" lvl="0" marL="457200" rtl="0" algn="l">
              <a:spcBef>
                <a:spcPts val="0"/>
              </a:spcBef>
              <a:spcAft>
                <a:spcPts val="0"/>
              </a:spcAft>
              <a:buSzPts val="1300"/>
              <a:buChar char="●"/>
            </a:pPr>
            <a:r>
              <a:rPr lang="de"/>
              <a:t>Finding good parameter ranges took some time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State of the art approaches</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After implementing the algorithm, we wanted to test it. To do it, we used two state of the art AutoML approaches:  Auto-Sklearn and Tpot. Comparing our algorithm with them allowed us to see how it performs in general and on what datasets it has the best results.</a:t>
            </a:r>
            <a:endParaRPr/>
          </a:p>
          <a:p>
            <a:pPr indent="0" lvl="0" marL="0" rtl="0" algn="l">
              <a:spcBef>
                <a:spcPts val="1200"/>
              </a:spcBef>
              <a:spcAft>
                <a:spcPts val="1200"/>
              </a:spcAft>
              <a:buNone/>
            </a:pPr>
            <a:r>
              <a:rPr lang="de"/>
              <a:t>Running these algorithms is a task on its own. They have some parameters that need to be set up. Also, they provide results in different formats, so we had to parse them for each algorithm separately to visualize and analyse the outcome.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State of the Art Approach </a:t>
            </a:r>
            <a:r>
              <a:rPr lang="de"/>
              <a:t>- Auto Sklearn</a:t>
            </a:r>
            <a:endParaRPr/>
          </a:p>
        </p:txBody>
      </p:sp>
      <p:sp>
        <p:nvSpPr>
          <p:cNvPr id="344" name="Google Shape;344;p24"/>
          <p:cNvSpPr txBox="1"/>
          <p:nvPr>
            <p:ph idx="1" type="body"/>
          </p:nvPr>
        </p:nvSpPr>
        <p:spPr>
          <a:xfrm>
            <a:off x="1303800" y="1597875"/>
            <a:ext cx="7030500" cy="299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E101A"/>
              </a:buClr>
              <a:buSzPts val="1200"/>
              <a:buFont typeface="Arial"/>
              <a:buChar char="●"/>
            </a:pPr>
            <a:r>
              <a:rPr lang="de" sz="1200">
                <a:solidFill>
                  <a:srgbClr val="0E101A"/>
                </a:solidFill>
                <a:latin typeface="Arial"/>
                <a:ea typeface="Arial"/>
                <a:cs typeface="Arial"/>
                <a:sym typeface="Arial"/>
              </a:rPr>
              <a:t>It doesn’t support custom ranges</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de" sz="1200">
                <a:solidFill>
                  <a:srgbClr val="0E101A"/>
                </a:solidFill>
                <a:latin typeface="Arial"/>
                <a:ea typeface="Arial"/>
                <a:cs typeface="Arial"/>
                <a:sym typeface="Arial"/>
              </a:rPr>
              <a:t>Can include a data/feature preprocessor, but was not used by us as we preprocess our data before.</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de" sz="1200">
                <a:solidFill>
                  <a:srgbClr val="0E101A"/>
                </a:solidFill>
                <a:latin typeface="Arial"/>
                <a:ea typeface="Arial"/>
                <a:cs typeface="Arial"/>
                <a:sym typeface="Arial"/>
              </a:rPr>
              <a:t>Performance measured with MSE.</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de" sz="1200">
                <a:solidFill>
                  <a:srgbClr val="0E101A"/>
                </a:solidFill>
                <a:latin typeface="Arial"/>
                <a:ea typeface="Arial"/>
                <a:cs typeface="Arial"/>
                <a:sym typeface="Arial"/>
              </a:rPr>
              <a:t>It needs a lot of memory, significantly more than two other algorithms.</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de" sz="1200">
                <a:solidFill>
                  <a:srgbClr val="0E101A"/>
                </a:solidFill>
                <a:latin typeface="Arial"/>
                <a:ea typeface="Arial"/>
                <a:cs typeface="Arial"/>
                <a:sym typeface="Arial"/>
              </a:rPr>
              <a:t>It has meta-learning implemented which helps the algorithm to arrive at good results faster.</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de" sz="1200">
                <a:solidFill>
                  <a:srgbClr val="0E101A"/>
                </a:solidFill>
                <a:latin typeface="Arial"/>
                <a:ea typeface="Arial"/>
                <a:cs typeface="Arial"/>
                <a:sym typeface="Arial"/>
              </a:rPr>
              <a:t>The holdout method with train size = 0.67 is used here as the resampling method. We decided not to change it for Cross-Validation to observe what is the difference between these two ideas.</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de" sz="1200">
                <a:solidFill>
                  <a:srgbClr val="0E101A"/>
                </a:solidFill>
                <a:latin typeface="Arial"/>
                <a:ea typeface="Arial"/>
                <a:cs typeface="Arial"/>
                <a:sym typeface="Arial"/>
              </a:rPr>
              <a:t>It evaluates if models that it creates are better than Dummy Regressor to assess if they are useful at all.</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de" sz="1200">
                <a:solidFill>
                  <a:srgbClr val="0E101A"/>
                </a:solidFill>
                <a:latin typeface="Arial"/>
                <a:ea typeface="Arial"/>
                <a:cs typeface="Arial"/>
                <a:sym typeface="Arial"/>
              </a:rPr>
              <a:t>It cannot be installed on Windows in a simple way.</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State of the Art Approach - Tpot</a:t>
            </a:r>
            <a:endParaRPr/>
          </a:p>
        </p:txBody>
      </p:sp>
      <p:sp>
        <p:nvSpPr>
          <p:cNvPr id="350" name="Google Shape;350;p25"/>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E101A"/>
              </a:buClr>
              <a:buSzPts val="1300"/>
              <a:buFont typeface="Arial"/>
              <a:buChar char="●"/>
            </a:pPr>
            <a:r>
              <a:rPr lang="de">
                <a:solidFill>
                  <a:srgbClr val="0E101A"/>
                </a:solidFill>
                <a:latin typeface="Arial"/>
                <a:ea typeface="Arial"/>
                <a:cs typeface="Arial"/>
                <a:sym typeface="Arial"/>
              </a:rPr>
              <a:t>Performance measured with negative MSE. Negative MSE is used because Tpot logic is always trying to maximize the performance metric.</a:t>
            </a:r>
            <a:endParaRPr>
              <a:solidFill>
                <a:srgbClr val="0E101A"/>
              </a:solidFill>
              <a:latin typeface="Arial"/>
              <a:ea typeface="Arial"/>
              <a:cs typeface="Arial"/>
              <a:sym typeface="Arial"/>
            </a:endParaRPr>
          </a:p>
          <a:p>
            <a:pPr indent="-311150" lvl="0" marL="457200" rtl="0" algn="l">
              <a:spcBef>
                <a:spcPts val="0"/>
              </a:spcBef>
              <a:spcAft>
                <a:spcPts val="0"/>
              </a:spcAft>
              <a:buClr>
                <a:srgbClr val="0E101A"/>
              </a:buClr>
              <a:buSzPts val="1300"/>
              <a:buFont typeface="Arial"/>
              <a:buChar char="●"/>
            </a:pPr>
            <a:r>
              <a:rPr lang="de">
                <a:solidFill>
                  <a:srgbClr val="0E101A"/>
                </a:solidFill>
                <a:latin typeface="Arial"/>
                <a:ea typeface="Arial"/>
                <a:cs typeface="Arial"/>
                <a:sym typeface="Arial"/>
              </a:rPr>
              <a:t>Cross-validation with 5 folds was used there, so it is the same as one we used in Simulated Annealing.</a:t>
            </a:r>
            <a:endParaRPr>
              <a:solidFill>
                <a:srgbClr val="0E101A"/>
              </a:solidFill>
              <a:latin typeface="Arial"/>
              <a:ea typeface="Arial"/>
              <a:cs typeface="Arial"/>
              <a:sym typeface="Arial"/>
            </a:endParaRPr>
          </a:p>
          <a:p>
            <a:pPr indent="-311150" lvl="0" marL="457200" rtl="0" algn="l">
              <a:spcBef>
                <a:spcPts val="0"/>
              </a:spcBef>
              <a:spcAft>
                <a:spcPts val="0"/>
              </a:spcAft>
              <a:buClr>
                <a:srgbClr val="0E101A"/>
              </a:buClr>
              <a:buSzPts val="1300"/>
              <a:buFont typeface="Arial"/>
              <a:buChar char="●"/>
            </a:pPr>
            <a:r>
              <a:rPr lang="de">
                <a:solidFill>
                  <a:srgbClr val="0E101A"/>
                </a:solidFill>
                <a:latin typeface="Arial"/>
                <a:ea typeface="Arial"/>
                <a:cs typeface="Arial"/>
                <a:sym typeface="Arial"/>
              </a:rPr>
              <a:t>Almost everything can be configured in the algorithm, which is not the case in auto-sklearn, where ranges can’t be changed easily.</a:t>
            </a:r>
            <a:endParaRPr>
              <a:solidFill>
                <a:srgbClr val="0E101A"/>
              </a:solidFill>
              <a:latin typeface="Arial"/>
              <a:ea typeface="Arial"/>
              <a:cs typeface="Arial"/>
              <a:sym typeface="Arial"/>
            </a:endParaRPr>
          </a:p>
          <a:p>
            <a:pPr indent="-311150" lvl="0" marL="457200" rtl="0" algn="l">
              <a:spcBef>
                <a:spcPts val="0"/>
              </a:spcBef>
              <a:spcAft>
                <a:spcPts val="0"/>
              </a:spcAft>
              <a:buClr>
                <a:srgbClr val="0E101A"/>
              </a:buClr>
              <a:buSzPts val="1300"/>
              <a:buFont typeface="Arial"/>
              <a:buChar char="●"/>
            </a:pPr>
            <a:r>
              <a:rPr lang="de">
                <a:solidFill>
                  <a:srgbClr val="0E101A"/>
                </a:solidFill>
                <a:latin typeface="Arial"/>
                <a:ea typeface="Arial"/>
                <a:cs typeface="Arial"/>
                <a:sym typeface="Arial"/>
              </a:rPr>
              <a:t>In some articles that we have learnt, it is stated that it can be pretty slow</a:t>
            </a:r>
            <a:endParaRPr>
              <a:solidFill>
                <a:srgbClr val="0E101A"/>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Experimental setup</a:t>
            </a:r>
            <a:endParaRPr/>
          </a:p>
        </p:txBody>
      </p:sp>
      <p:sp>
        <p:nvSpPr>
          <p:cNvPr id="356" name="Google Shape;356;p26"/>
          <p:cNvSpPr txBox="1"/>
          <p:nvPr>
            <p:ph idx="1" type="body"/>
          </p:nvPr>
        </p:nvSpPr>
        <p:spPr>
          <a:xfrm>
            <a:off x="1303800" y="1370925"/>
            <a:ext cx="7030500" cy="3302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E101A"/>
              </a:buClr>
              <a:buSzPts val="1100"/>
              <a:buFont typeface="Arial"/>
              <a:buAutoNum type="arabicPeriod"/>
            </a:pPr>
            <a:r>
              <a:rPr lang="de" sz="1100">
                <a:solidFill>
                  <a:srgbClr val="0E101A"/>
                </a:solidFill>
                <a:latin typeface="Arial"/>
                <a:ea typeface="Arial"/>
                <a:cs typeface="Arial"/>
                <a:sym typeface="Arial"/>
              </a:rPr>
              <a:t>Data preparation</a:t>
            </a:r>
            <a:endParaRPr sz="1100">
              <a:solidFill>
                <a:srgbClr val="0E101A"/>
              </a:solidFill>
              <a:latin typeface="Arial"/>
              <a:ea typeface="Arial"/>
              <a:cs typeface="Arial"/>
              <a:sym typeface="Arial"/>
            </a:endParaRPr>
          </a:p>
          <a:p>
            <a:pPr indent="0" lvl="0" marL="0" rtl="0" algn="l">
              <a:spcBef>
                <a:spcPts val="0"/>
              </a:spcBef>
              <a:spcAft>
                <a:spcPts val="0"/>
              </a:spcAft>
              <a:buNone/>
            </a:pPr>
            <a:r>
              <a:rPr lang="de" sz="1100">
                <a:solidFill>
                  <a:srgbClr val="0E101A"/>
                </a:solidFill>
                <a:latin typeface="Arial"/>
                <a:ea typeface="Arial"/>
                <a:cs typeface="Arial"/>
                <a:sym typeface="Arial"/>
              </a:rPr>
              <a:t>We preprocessed datasets and disabled searching for the best preprocessing techniques in Tpot and Auto-Sklearn. We decided to do it to make the comparison of the algorithms easier.</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AutoNum type="arabicPeriod"/>
            </a:pPr>
            <a:r>
              <a:rPr lang="de" sz="1100">
                <a:solidFill>
                  <a:srgbClr val="0E101A"/>
                </a:solidFill>
                <a:latin typeface="Arial"/>
                <a:ea typeface="Arial"/>
                <a:cs typeface="Arial"/>
                <a:sym typeface="Arial"/>
              </a:rPr>
              <a:t>Data split</a:t>
            </a:r>
            <a:endParaRPr sz="1100">
              <a:solidFill>
                <a:srgbClr val="0E101A"/>
              </a:solidFill>
              <a:latin typeface="Arial"/>
              <a:ea typeface="Arial"/>
              <a:cs typeface="Arial"/>
              <a:sym typeface="Arial"/>
            </a:endParaRPr>
          </a:p>
          <a:p>
            <a:pPr indent="0" lvl="0" marL="0" rtl="0" algn="l">
              <a:spcBef>
                <a:spcPts val="0"/>
              </a:spcBef>
              <a:spcAft>
                <a:spcPts val="0"/>
              </a:spcAft>
              <a:buNone/>
            </a:pPr>
            <a:r>
              <a:rPr lang="de" sz="1100">
                <a:solidFill>
                  <a:srgbClr val="0E101A"/>
                </a:solidFill>
                <a:latin typeface="Arial"/>
                <a:ea typeface="Arial"/>
                <a:cs typeface="Arial"/>
                <a:sym typeface="Arial"/>
              </a:rPr>
              <a:t>We decided to split our data into two parts:</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Char char="●"/>
            </a:pPr>
            <a:r>
              <a:rPr lang="de" sz="1100">
                <a:solidFill>
                  <a:srgbClr val="0E101A"/>
                </a:solidFill>
                <a:latin typeface="Arial"/>
                <a:ea typeface="Arial"/>
                <a:cs typeface="Arial"/>
                <a:sym typeface="Arial"/>
              </a:rPr>
              <a:t>The first split was used by the algorithms to get the optimal hyperparameters (so it contained train+validation).</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Char char="●"/>
            </a:pPr>
            <a:r>
              <a:rPr lang="de" sz="1100">
                <a:solidFill>
                  <a:srgbClr val="0E101A"/>
                </a:solidFill>
                <a:latin typeface="Arial"/>
                <a:ea typeface="Arial"/>
                <a:cs typeface="Arial"/>
                <a:sym typeface="Arial"/>
              </a:rPr>
              <a:t>The second split (20% of the data) was used to evaluate the final model (so acted as the test data). We decided that we need it because the first set was already used for hyperparameter tuning.</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AutoNum type="arabicPeriod"/>
            </a:pPr>
            <a:r>
              <a:rPr lang="de" sz="1100">
                <a:solidFill>
                  <a:srgbClr val="0E101A"/>
                </a:solidFill>
                <a:latin typeface="Arial"/>
                <a:ea typeface="Arial"/>
                <a:cs typeface="Arial"/>
                <a:sym typeface="Arial"/>
              </a:rPr>
              <a:t>Running the experiment</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Char char="●"/>
            </a:pPr>
            <a:r>
              <a:rPr lang="de" sz="1100">
                <a:solidFill>
                  <a:srgbClr val="0E101A"/>
                </a:solidFill>
                <a:latin typeface="Arial"/>
                <a:ea typeface="Arial"/>
                <a:cs typeface="Arial"/>
                <a:sym typeface="Arial"/>
              </a:rPr>
              <a:t>We ran all three different approaches for each dataset for 1 hour on the same machine.</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Char char="●"/>
            </a:pPr>
            <a:r>
              <a:rPr lang="de" sz="1100">
                <a:solidFill>
                  <a:srgbClr val="0E101A"/>
                </a:solidFill>
                <a:latin typeface="Arial"/>
                <a:ea typeface="Arial"/>
                <a:cs typeface="Arial"/>
                <a:sym typeface="Arial"/>
              </a:rPr>
              <a:t>We saved the best algorithm for each dataset with its best parameters.</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Char char="●"/>
            </a:pPr>
            <a:r>
              <a:rPr lang="de" sz="1100">
                <a:solidFill>
                  <a:srgbClr val="0E101A"/>
                </a:solidFill>
                <a:latin typeface="Arial"/>
                <a:ea typeface="Arial"/>
                <a:cs typeface="Arial"/>
                <a:sym typeface="Arial"/>
              </a:rPr>
              <a:t>As the result, we output the MSE and the R^2 of the best algorithm/parameters combination.</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Char char="●"/>
            </a:pPr>
            <a:r>
              <a:rPr lang="de" sz="1100">
                <a:solidFill>
                  <a:srgbClr val="0E101A"/>
                </a:solidFill>
                <a:latin typeface="Arial"/>
                <a:ea typeface="Arial"/>
                <a:cs typeface="Arial"/>
                <a:sym typeface="Arial"/>
              </a:rPr>
              <a:t>We also saved how does best MSE found by the algorithm changes over time.</a:t>
            </a:r>
            <a:endParaRPr sz="1100">
              <a:solidFill>
                <a:srgbClr val="0E101A"/>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Results agenda</a:t>
            </a:r>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400">
                <a:solidFill>
                  <a:srgbClr val="0E101A"/>
                </a:solidFill>
                <a:latin typeface="Arial"/>
                <a:ea typeface="Arial"/>
                <a:cs typeface="Arial"/>
                <a:sym typeface="Arial"/>
              </a:rPr>
              <a:t>The next step was to analyse the results. To get more insights into them, we decided to focus on the following outcomes:</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AutoNum type="arabicPeriod"/>
            </a:pPr>
            <a:r>
              <a:rPr lang="de" sz="1400">
                <a:solidFill>
                  <a:srgbClr val="0E101A"/>
                </a:solidFill>
                <a:latin typeface="Arial"/>
                <a:ea typeface="Arial"/>
                <a:cs typeface="Arial"/>
                <a:sym typeface="Arial"/>
              </a:rPr>
              <a:t>Plots of how does the model’s MSE calculated by the algorithm change over time for each algorithm and dataset.</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AutoNum type="arabicPeriod"/>
            </a:pPr>
            <a:r>
              <a:rPr lang="de" sz="1400">
                <a:solidFill>
                  <a:srgbClr val="0E101A"/>
                </a:solidFill>
                <a:latin typeface="Arial"/>
                <a:ea typeface="Arial"/>
                <a:cs typeface="Arial"/>
                <a:sym typeface="Arial"/>
              </a:rPr>
              <a:t>Comparison of train and test data MSE for each model.</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AutoNum type="arabicPeriod"/>
            </a:pPr>
            <a:r>
              <a:rPr lang="de" sz="1400">
                <a:solidFill>
                  <a:srgbClr val="0E101A"/>
                </a:solidFill>
                <a:latin typeface="Arial"/>
                <a:ea typeface="Arial"/>
                <a:cs typeface="Arial"/>
                <a:sym typeface="Arial"/>
              </a:rPr>
              <a:t>Comparison of train and test data R^2 for each model.</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MSE of currently evaluated model</a:t>
            </a:r>
            <a:endParaRPr/>
          </a:p>
        </p:txBody>
      </p:sp>
      <p:sp>
        <p:nvSpPr>
          <p:cNvPr id="368" name="Google Shape;368;p28"/>
          <p:cNvSpPr txBox="1"/>
          <p:nvPr>
            <p:ph idx="1" type="body"/>
          </p:nvPr>
        </p:nvSpPr>
        <p:spPr>
          <a:xfrm>
            <a:off x="1303800" y="3849225"/>
            <a:ext cx="7030500" cy="9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de"/>
              <a:t>First of all, we plotted how does MSE look for each model that was evaluated by the algorithm. Unfortunately, from these graphs, we couldn’t really get a good insight into how does the MSE of the best model found by the algorithm changes. However, we could observe that algorithms are analysing many different models, some of which are really bad. </a:t>
            </a:r>
            <a:endParaRPr/>
          </a:p>
        </p:txBody>
      </p:sp>
      <p:pic>
        <p:nvPicPr>
          <p:cNvPr id="369" name="Google Shape;369;p28"/>
          <p:cNvPicPr preferRelativeResize="0"/>
          <p:nvPr/>
        </p:nvPicPr>
        <p:blipFill>
          <a:blip r:embed="rId3">
            <a:alphaModFix/>
          </a:blip>
          <a:stretch>
            <a:fillRect/>
          </a:stretch>
        </p:blipFill>
        <p:spPr>
          <a:xfrm>
            <a:off x="176475" y="1329750"/>
            <a:ext cx="9144000" cy="228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idx="1" type="body"/>
          </p:nvPr>
        </p:nvSpPr>
        <p:spPr>
          <a:xfrm>
            <a:off x="1261775" y="3507725"/>
            <a:ext cx="7218300" cy="151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de"/>
              <a:t>For the insurance dataset, we could observe that algorithms have a similar “learning curve”. The shape of it is very similar in each case. They started from some bad model, improved quickly in the beginning and then after some time, they arrived at some solution that can’t be beaten easily. However, curves start from different points. It might be caused by different resampling methods used by the algorithm and different splits made inside them. We will see it in the next part of the results: in the end, the error of each algorithm on the whole training+validation set was very similar in each case.</a:t>
            </a:r>
            <a:endParaRPr/>
          </a:p>
          <a:p>
            <a:pPr indent="0" lvl="0" marL="0" rtl="0" algn="l">
              <a:spcBef>
                <a:spcPts val="1200"/>
              </a:spcBef>
              <a:spcAft>
                <a:spcPts val="1200"/>
              </a:spcAft>
              <a:buNone/>
            </a:pPr>
            <a:r>
              <a:rPr lang="de"/>
              <a:t>We can also see that our algorithm evaluated much more models than others, which can be a good sign.</a:t>
            </a:r>
            <a:endParaRPr/>
          </a:p>
        </p:txBody>
      </p:sp>
      <p:pic>
        <p:nvPicPr>
          <p:cNvPr id="375" name="Google Shape;375;p29"/>
          <p:cNvPicPr preferRelativeResize="0"/>
          <p:nvPr/>
        </p:nvPicPr>
        <p:blipFill>
          <a:blip r:embed="rId3">
            <a:alphaModFix/>
          </a:blip>
          <a:stretch>
            <a:fillRect/>
          </a:stretch>
        </p:blipFill>
        <p:spPr>
          <a:xfrm>
            <a:off x="1664838" y="311550"/>
            <a:ext cx="5814325" cy="3196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txBox="1"/>
          <p:nvPr>
            <p:ph idx="1" type="body"/>
          </p:nvPr>
        </p:nvSpPr>
        <p:spPr>
          <a:xfrm>
            <a:off x="748100" y="3169000"/>
            <a:ext cx="7544100" cy="1724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de"/>
              <a:t>For the Paris Housing dataset, we decided to include two plots with different y-axis limits because MSE for each algorithm is much different.</a:t>
            </a:r>
            <a:endParaRPr/>
          </a:p>
          <a:p>
            <a:pPr indent="0" lvl="0" marL="0" rtl="0" algn="l">
              <a:spcBef>
                <a:spcPts val="1200"/>
              </a:spcBef>
              <a:spcAft>
                <a:spcPts val="0"/>
              </a:spcAft>
              <a:buNone/>
            </a:pPr>
            <a:r>
              <a:rPr lang="de"/>
              <a:t>The result of our algorithm was very bad, it couldn’t improve after the first optimal hyperparameters. Also, Tpot struggled in the beginning; however, then it has managed to find much better parameters. Auto-sklearn performed very well, maybe because of its good meta-learning capabilities.</a:t>
            </a:r>
            <a:endParaRPr/>
          </a:p>
          <a:p>
            <a:pPr indent="0" lvl="0" marL="0" rtl="0" algn="l">
              <a:spcBef>
                <a:spcPts val="1200"/>
              </a:spcBef>
              <a:spcAft>
                <a:spcPts val="1200"/>
              </a:spcAft>
              <a:buNone/>
            </a:pPr>
            <a:r>
              <a:rPr lang="de"/>
              <a:t>Maybe the bad performance of algorithms was caused by the big number of features in the algorithm.</a:t>
            </a:r>
            <a:endParaRPr/>
          </a:p>
        </p:txBody>
      </p:sp>
      <p:pic>
        <p:nvPicPr>
          <p:cNvPr id="381" name="Google Shape;381;p30"/>
          <p:cNvPicPr preferRelativeResize="0"/>
          <p:nvPr/>
        </p:nvPicPr>
        <p:blipFill>
          <a:blip r:embed="rId3">
            <a:alphaModFix/>
          </a:blip>
          <a:stretch>
            <a:fillRect/>
          </a:stretch>
        </p:blipFill>
        <p:spPr>
          <a:xfrm>
            <a:off x="228025" y="875175"/>
            <a:ext cx="3940650" cy="2223425"/>
          </a:xfrm>
          <a:prstGeom prst="rect">
            <a:avLst/>
          </a:prstGeom>
          <a:noFill/>
          <a:ln>
            <a:noFill/>
          </a:ln>
        </p:spPr>
      </p:pic>
      <p:pic>
        <p:nvPicPr>
          <p:cNvPr id="382" name="Google Shape;382;p30"/>
          <p:cNvPicPr preferRelativeResize="0"/>
          <p:nvPr/>
        </p:nvPicPr>
        <p:blipFill>
          <a:blip r:embed="rId4">
            <a:alphaModFix/>
          </a:blip>
          <a:stretch>
            <a:fillRect/>
          </a:stretch>
        </p:blipFill>
        <p:spPr>
          <a:xfrm>
            <a:off x="4749700" y="892275"/>
            <a:ext cx="3940649" cy="21892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txBox="1"/>
          <p:nvPr>
            <p:ph idx="1" type="body"/>
          </p:nvPr>
        </p:nvSpPr>
        <p:spPr>
          <a:xfrm>
            <a:off x="1261775" y="3757325"/>
            <a:ext cx="7030500" cy="113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de"/>
              <a:t>For the Financial Indicators dataset, we can see that the first configuration found by algorithms was in every case almost the best one. The results don’t improve over time that much as in the case of the Insurance dataset. Also, Tpot and our algorithm seem to have quite a similar approach. It is satisfying as it might mean that we are close to the state of the art approach.</a:t>
            </a:r>
            <a:endParaRPr/>
          </a:p>
        </p:txBody>
      </p:sp>
      <p:pic>
        <p:nvPicPr>
          <p:cNvPr id="388" name="Google Shape;388;p31"/>
          <p:cNvPicPr preferRelativeResize="0"/>
          <p:nvPr/>
        </p:nvPicPr>
        <p:blipFill>
          <a:blip r:embed="rId3">
            <a:alphaModFix/>
          </a:blip>
          <a:stretch>
            <a:fillRect/>
          </a:stretch>
        </p:blipFill>
        <p:spPr>
          <a:xfrm>
            <a:off x="1383925" y="177600"/>
            <a:ext cx="6376152" cy="345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Dataset - Medical Cost Personal</a:t>
            </a:r>
            <a:endParaRPr/>
          </a:p>
        </p:txBody>
      </p:sp>
      <p:sp>
        <p:nvSpPr>
          <p:cNvPr id="284" name="Google Shape;284;p14"/>
          <p:cNvSpPr txBox="1"/>
          <p:nvPr>
            <p:ph idx="1" type="body"/>
          </p:nvPr>
        </p:nvSpPr>
        <p:spPr>
          <a:xfrm>
            <a:off x="1303800" y="1598400"/>
            <a:ext cx="54612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de" sz="1400"/>
              <a:t>S</a:t>
            </a:r>
            <a:r>
              <a:rPr lang="de" sz="1400"/>
              <a:t>mall Dataset: 1338 rows</a:t>
            </a:r>
            <a:endParaRPr sz="1400"/>
          </a:p>
          <a:p>
            <a:pPr indent="-317500" lvl="0" marL="457200" rtl="0" algn="l">
              <a:spcBef>
                <a:spcPts val="0"/>
              </a:spcBef>
              <a:spcAft>
                <a:spcPts val="0"/>
              </a:spcAft>
              <a:buSzPts val="1400"/>
              <a:buChar char="●"/>
            </a:pPr>
            <a:r>
              <a:rPr lang="de" sz="1400"/>
              <a:t>3 numeric features and 3 </a:t>
            </a:r>
            <a:r>
              <a:rPr lang="de"/>
              <a:t>nominal features</a:t>
            </a:r>
            <a:endParaRPr sz="1400"/>
          </a:p>
          <a:p>
            <a:pPr indent="-317500" lvl="0" marL="457200" rtl="0" algn="l">
              <a:spcBef>
                <a:spcPts val="0"/>
              </a:spcBef>
              <a:spcAft>
                <a:spcPts val="0"/>
              </a:spcAft>
              <a:buSzPts val="1400"/>
              <a:buChar char="●"/>
            </a:pPr>
            <a:r>
              <a:rPr lang="de" sz="1400"/>
              <a:t>No missing values</a:t>
            </a:r>
            <a:endParaRPr sz="1400"/>
          </a:p>
          <a:p>
            <a:pPr indent="-317500" lvl="0" marL="457200" rtl="0" algn="l">
              <a:spcBef>
                <a:spcPts val="0"/>
              </a:spcBef>
              <a:spcAft>
                <a:spcPts val="0"/>
              </a:spcAft>
              <a:buSzPts val="1400"/>
              <a:buChar char="●"/>
            </a:pPr>
            <a:r>
              <a:rPr lang="de" sz="1400"/>
              <a:t>Preprocessing:</a:t>
            </a:r>
            <a:endParaRPr sz="1400"/>
          </a:p>
          <a:p>
            <a:pPr indent="-317500" lvl="1" marL="914400" rtl="0" algn="l">
              <a:spcBef>
                <a:spcPts val="0"/>
              </a:spcBef>
              <a:spcAft>
                <a:spcPts val="0"/>
              </a:spcAft>
              <a:buSzPts val="1400"/>
              <a:buChar char="○"/>
            </a:pPr>
            <a:r>
              <a:rPr lang="de" sz="1400"/>
              <a:t>Z-score standardisation for numerical features</a:t>
            </a:r>
            <a:endParaRPr sz="1400"/>
          </a:p>
          <a:p>
            <a:pPr indent="-317500" lvl="1" marL="914400" rtl="0" algn="l">
              <a:spcBef>
                <a:spcPts val="0"/>
              </a:spcBef>
              <a:spcAft>
                <a:spcPts val="0"/>
              </a:spcAft>
              <a:buSzPts val="1400"/>
              <a:buChar char="○"/>
            </a:pPr>
            <a:r>
              <a:rPr lang="de" sz="1400"/>
              <a:t>One-hot encoding “region” feature</a:t>
            </a:r>
            <a:endParaRPr sz="1400"/>
          </a:p>
          <a:p>
            <a:pPr indent="-317500" lvl="1" marL="914400" rtl="0" algn="l">
              <a:spcBef>
                <a:spcPts val="0"/>
              </a:spcBef>
              <a:spcAft>
                <a:spcPts val="0"/>
              </a:spcAft>
              <a:buSzPts val="1400"/>
              <a:buChar char="○"/>
            </a:pPr>
            <a:r>
              <a:rPr lang="de" sz="1400"/>
              <a:t>“Sex” and “smoker” both contain only 2 categories -&gt; transform into boolean features with 0 and 1</a:t>
            </a:r>
            <a:endParaRPr sz="14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type="title"/>
          </p:nvPr>
        </p:nvSpPr>
        <p:spPr>
          <a:xfrm>
            <a:off x="1278163" y="282275"/>
            <a:ext cx="7030500" cy="999300"/>
          </a:xfrm>
          <a:prstGeom prst="rect">
            <a:avLst/>
          </a:prstGeom>
          <a:ln cap="flat" cmpd="sng" w="9525">
            <a:solidFill>
              <a:srgbClr val="FFFFFE"/>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de"/>
              <a:t>Results - MSE</a:t>
            </a:r>
            <a:endParaRPr/>
          </a:p>
        </p:txBody>
      </p:sp>
      <p:graphicFrame>
        <p:nvGraphicFramePr>
          <p:cNvPr id="394" name="Google Shape;394;p32"/>
          <p:cNvGraphicFramePr/>
          <p:nvPr/>
        </p:nvGraphicFramePr>
        <p:xfrm>
          <a:off x="299225" y="1598935"/>
          <a:ext cx="3000000" cy="3000000"/>
        </p:xfrm>
        <a:graphic>
          <a:graphicData uri="http://schemas.openxmlformats.org/drawingml/2006/table">
            <a:tbl>
              <a:tblPr>
                <a:noFill/>
                <a:tableStyleId>{4490932D-9709-4D97-8044-BA0F82913084}</a:tableStyleId>
              </a:tblPr>
              <a:tblGrid>
                <a:gridCol w="978950"/>
                <a:gridCol w="1099625"/>
                <a:gridCol w="1081725"/>
                <a:gridCol w="1666175"/>
                <a:gridCol w="1762275"/>
                <a:gridCol w="936450"/>
                <a:gridCol w="749275"/>
              </a:tblGrid>
              <a:tr h="719875">
                <a:tc>
                  <a:txBody>
                    <a:bodyPr/>
                    <a:lstStyle/>
                    <a:p>
                      <a:pPr indent="0" lvl="0" marL="0" rtl="0" algn="ctr">
                        <a:spcBef>
                          <a:spcPts val="0"/>
                        </a:spcBef>
                        <a:spcAft>
                          <a:spcPts val="0"/>
                        </a:spcAft>
                        <a:buNone/>
                      </a:pPr>
                      <a:r>
                        <a:t/>
                      </a:r>
                      <a:endParaRPr b="1"/>
                    </a:p>
                  </a:txBody>
                  <a:tcPr marT="91425" marB="91425" marR="91425" marL="91425">
                    <a:lnR cap="flat" cmpd="sng" w="28575">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Training</a:t>
                      </a:r>
                      <a:r>
                        <a:rPr b="1" lang="de"/>
                        <a:t> Data</a:t>
                      </a:r>
                      <a:endParaRPr b="1"/>
                    </a:p>
                  </a:txBody>
                  <a:tcPr marT="91425" marB="91425" marR="91425" marL="91425">
                    <a:lnL cap="flat" cmpd="sng" w="28575">
                      <a:solidFill>
                        <a:srgbClr val="000000"/>
                      </a:solidFill>
                      <a:prstDash val="solid"/>
                      <a:round/>
                      <a:headEnd len="sm" w="sm" type="none"/>
                      <a:tailEnd len="sm" w="sm" type="none"/>
                    </a:lnL>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Test Data</a:t>
                      </a:r>
                      <a:endParaRPr b="1"/>
                    </a:p>
                  </a:txBody>
                  <a:tcPr marT="91425" marB="91425" marR="91425" marL="91425">
                    <a:lnR cap="flat" cmpd="sng" w="19050">
                      <a:solidFill>
                        <a:srgbClr val="9E9E9E"/>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Training Data</a:t>
                      </a:r>
                      <a:endParaRPr b="1"/>
                    </a:p>
                  </a:txBody>
                  <a:tcPr marT="91425" marB="91425" marR="91425" marL="91425">
                    <a:lnL cap="flat" cmpd="sng" w="19050">
                      <a:solidFill>
                        <a:srgbClr val="9E9E9E"/>
                      </a:solidFill>
                      <a:prstDash val="solid"/>
                      <a:round/>
                      <a:headEnd len="sm" w="sm" type="none"/>
                      <a:tailEnd len="sm" w="sm" type="none"/>
                    </a:lnL>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Test Data</a:t>
                      </a:r>
                      <a:endParaRPr b="1"/>
                    </a:p>
                  </a:txBody>
                  <a:tcPr marT="91425" marB="91425" marR="91425" marL="91425">
                    <a:lnR cap="flat" cmpd="sng" w="19050">
                      <a:solidFill>
                        <a:srgbClr val="9E9E9E"/>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Training Data</a:t>
                      </a:r>
                      <a:endParaRPr b="1"/>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Test Data</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000000"/>
                      </a:solidFill>
                      <a:prstDash val="solid"/>
                      <a:round/>
                      <a:headEnd len="sm" w="sm" type="none"/>
                      <a:tailEnd len="sm" w="sm" type="none"/>
                    </a:lnB>
                  </a:tcPr>
                </a:tc>
              </a:tr>
              <a:tr h="725475">
                <a:tc>
                  <a:txBody>
                    <a:bodyPr/>
                    <a:lstStyle/>
                    <a:p>
                      <a:pPr indent="0" lvl="0" marL="0" rtl="0" algn="l">
                        <a:spcBef>
                          <a:spcPts val="0"/>
                        </a:spcBef>
                        <a:spcAft>
                          <a:spcPts val="0"/>
                        </a:spcAft>
                        <a:buNone/>
                      </a:pPr>
                      <a:r>
                        <a:rPr lang="de"/>
                        <a:t>Auto Sklearn</a:t>
                      </a:r>
                      <a:endParaRPr/>
                    </a:p>
                  </a:txBody>
                  <a:tcPr marT="91425" marB="91425" marR="91425" marL="91425">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16 374 348</a:t>
                      </a:r>
                      <a:endParaRPr/>
                    </a:p>
                  </a:txBody>
                  <a:tcPr marT="91425" marB="91425" marR="91425" marL="91425">
                    <a:lnL cap="flat" cmpd="sng" w="28575">
                      <a:solidFill>
                        <a:srgbClr val="000000"/>
                      </a:solidFill>
                      <a:prstDash val="solid"/>
                      <a:round/>
                      <a:headEnd len="sm" w="sm" type="none"/>
                      <a:tailEnd len="sm" w="sm" type="none"/>
                    </a:lnL>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25 278 442</a:t>
                      </a:r>
                      <a:endParaRPr/>
                    </a:p>
                  </a:txBody>
                  <a:tcPr marT="91425" marB="91425" marR="91425" marL="91425">
                    <a:lnR cap="flat" cmpd="sng" w="19050">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14 814 281</a:t>
                      </a:r>
                      <a:endParaRPr/>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16 001 654 158</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6 151</a:t>
                      </a:r>
                      <a:endParaRPr/>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5 970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r>
              <a:tr h="725475">
                <a:tc>
                  <a:txBody>
                    <a:bodyPr/>
                    <a:lstStyle/>
                    <a:p>
                      <a:pPr indent="0" lvl="0" marL="0" rtl="0" algn="l">
                        <a:spcBef>
                          <a:spcPts val="0"/>
                        </a:spcBef>
                        <a:spcAft>
                          <a:spcPts val="0"/>
                        </a:spcAft>
                        <a:buNone/>
                      </a:pPr>
                      <a:r>
                        <a:rPr lang="de"/>
                        <a:t>Tpot</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14 794 747</a:t>
                      </a:r>
                      <a:endParaRPr/>
                    </a:p>
                  </a:txBody>
                  <a:tcPr marT="91425" marB="91425" marR="91425" marL="91425">
                    <a:lnL cap="flat" cmpd="sng" w="2857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25 930 551</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892 226 344</a:t>
                      </a:r>
                      <a:endParaRPr/>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16 785 709 006</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5 287</a:t>
                      </a:r>
                      <a:endParaRPr/>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15 903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6525">
                <a:tc>
                  <a:txBody>
                    <a:bodyPr/>
                    <a:lstStyle/>
                    <a:p>
                      <a:pPr indent="0" lvl="0" marL="0" rtl="0" algn="l">
                        <a:spcBef>
                          <a:spcPts val="0"/>
                        </a:spcBef>
                        <a:spcAft>
                          <a:spcPts val="0"/>
                        </a:spcAft>
                        <a:buNone/>
                      </a:pPr>
                      <a:r>
                        <a:rPr lang="de"/>
                        <a:t>Our Algorithm</a:t>
                      </a:r>
                      <a:endParaRPr/>
                    </a:p>
                  </a:txBody>
                  <a:tcPr marT="91425" marB="91425" marR="91425" marL="91425">
                    <a:lnR cap="flat" cmpd="sng" w="2857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14 906 028</a:t>
                      </a:r>
                      <a:endParaRPr/>
                    </a:p>
                  </a:txBody>
                  <a:tcPr marT="91425" marB="91425" marR="91425" marL="91425">
                    <a:lnL cap="flat" cmpd="sng" w="28575">
                      <a:solidFill>
                        <a:srgbClr val="000000"/>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25 381 165</a:t>
                      </a:r>
                      <a:endParaRPr/>
                    </a:p>
                  </a:txBody>
                  <a:tcPr marT="91425" marB="91425" marR="91425" marL="91425">
                    <a:lnR cap="flat" cmpd="sng" w="1905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8 162 471 254 448</a:t>
                      </a:r>
                      <a:endParaRPr/>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8 039 413 156 428</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7 909</a:t>
                      </a:r>
                      <a:endParaRPr/>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4 653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95" name="Google Shape;395;p32"/>
          <p:cNvGraphicFramePr/>
          <p:nvPr/>
        </p:nvGraphicFramePr>
        <p:xfrm>
          <a:off x="1278175" y="989350"/>
          <a:ext cx="3000000" cy="3000000"/>
        </p:xfrm>
        <a:graphic>
          <a:graphicData uri="http://schemas.openxmlformats.org/drawingml/2006/table">
            <a:tbl>
              <a:tblPr>
                <a:noFill/>
                <a:tableStyleId>{4490932D-9709-4D97-8044-BA0F82913084}</a:tableStyleId>
              </a:tblPr>
              <a:tblGrid>
                <a:gridCol w="2181350"/>
                <a:gridCol w="3428450"/>
                <a:gridCol w="1685725"/>
              </a:tblGrid>
              <a:tr h="381000">
                <a:tc>
                  <a:txBody>
                    <a:bodyPr/>
                    <a:lstStyle/>
                    <a:p>
                      <a:pPr indent="0" lvl="0" marL="0" rtl="0" algn="ctr">
                        <a:spcBef>
                          <a:spcPts val="0"/>
                        </a:spcBef>
                        <a:spcAft>
                          <a:spcPts val="0"/>
                        </a:spcAft>
                        <a:buNone/>
                      </a:pPr>
                      <a:r>
                        <a:rPr b="1" lang="de"/>
                        <a:t>Medical Cost Personal</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a:t>Paris Housing Prices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a:t>Financial Indicators</a:t>
                      </a:r>
                      <a:endParaRPr/>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idx="1" type="body"/>
          </p:nvPr>
        </p:nvSpPr>
        <p:spPr>
          <a:xfrm>
            <a:off x="1273675" y="1597875"/>
            <a:ext cx="7030500" cy="2875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de"/>
              <a:t>The Table on the slide before shows for each dataset and approach the best MSE on the training set and how it performed on the testing set.</a:t>
            </a:r>
            <a:endParaRPr/>
          </a:p>
          <a:p>
            <a:pPr indent="-311150" lvl="0" marL="457200" rtl="0" algn="l">
              <a:spcBef>
                <a:spcPts val="0"/>
              </a:spcBef>
              <a:spcAft>
                <a:spcPts val="0"/>
              </a:spcAft>
              <a:buSzPts val="1300"/>
              <a:buChar char="●"/>
            </a:pPr>
            <a:r>
              <a:rPr lang="de"/>
              <a:t>For almost ever approach and dataset the MSE on the test set is worse, </a:t>
            </a:r>
            <a:r>
              <a:rPr lang="de"/>
              <a:t>especially</a:t>
            </a:r>
            <a:r>
              <a:rPr lang="de"/>
              <a:t> for the auto sklearn and Tpot for the “paris housing” dataset</a:t>
            </a:r>
            <a:endParaRPr/>
          </a:p>
          <a:p>
            <a:pPr indent="-311150" lvl="0" marL="457200" rtl="0" algn="l">
              <a:spcBef>
                <a:spcPts val="0"/>
              </a:spcBef>
              <a:spcAft>
                <a:spcPts val="0"/>
              </a:spcAft>
              <a:buSzPts val="1300"/>
              <a:buChar char="●"/>
            </a:pPr>
            <a:r>
              <a:rPr lang="de"/>
              <a:t>We see that our approach worked quite well for “</a:t>
            </a:r>
            <a:r>
              <a:rPr lang="de"/>
              <a:t>Medical Cost Personal” and “Financial Indicators” dataset, in the second case better than state of the art approaches</a:t>
            </a:r>
            <a:endParaRPr/>
          </a:p>
          <a:p>
            <a:pPr indent="-311150" lvl="0" marL="457200" rtl="0" algn="l">
              <a:spcBef>
                <a:spcPts val="0"/>
              </a:spcBef>
              <a:spcAft>
                <a:spcPts val="0"/>
              </a:spcAft>
              <a:buSzPts val="1300"/>
              <a:buChar char="●"/>
            </a:pPr>
            <a:r>
              <a:rPr lang="de"/>
              <a:t>Our approach has really bad results on “paris housing” both on train and test </a:t>
            </a:r>
            <a:r>
              <a:rPr lang="de"/>
              <a:t>set</a:t>
            </a:r>
            <a:r>
              <a:rPr lang="de"/>
              <a:t>.</a:t>
            </a:r>
            <a:endParaRPr b="1"/>
          </a:p>
          <a:p>
            <a:pPr indent="-311150" lvl="0" marL="457200" rtl="0" algn="l">
              <a:spcBef>
                <a:spcPts val="0"/>
              </a:spcBef>
              <a:spcAft>
                <a:spcPts val="0"/>
              </a:spcAft>
              <a:buSzPts val="1300"/>
              <a:buChar char="●"/>
            </a:pPr>
            <a:r>
              <a:rPr lang="de"/>
              <a:t>We see overfitting for auto sklearn for the “Paris Housing Prices” Dataset, but also tpot overfits at the “Financial Indicators” dataset.</a:t>
            </a:r>
            <a:endParaRPr/>
          </a:p>
          <a:p>
            <a:pPr indent="-311150" lvl="0" marL="457200" rtl="0" algn="l">
              <a:spcBef>
                <a:spcPts val="0"/>
              </a:spcBef>
              <a:spcAft>
                <a:spcPts val="0"/>
              </a:spcAft>
              <a:buSzPts val="1300"/>
              <a:buChar char="●"/>
            </a:pPr>
            <a:r>
              <a:rPr lang="de"/>
              <a:t>For our algorithm on the “Financial indicators” we got a quite “bad” result on the train set but a good result on the test set, which could indicate that our algorithm does not overfit that much than other algorithms.</a:t>
            </a:r>
            <a:endParaRPr/>
          </a:p>
        </p:txBody>
      </p:sp>
      <p:sp>
        <p:nvSpPr>
          <p:cNvPr id="401" name="Google Shape;401;p33"/>
          <p:cNvSpPr txBox="1"/>
          <p:nvPr>
            <p:ph type="title"/>
          </p:nvPr>
        </p:nvSpPr>
        <p:spPr>
          <a:xfrm>
            <a:off x="1278163" y="478075"/>
            <a:ext cx="7030500" cy="999300"/>
          </a:xfrm>
          <a:prstGeom prst="rect">
            <a:avLst/>
          </a:prstGeom>
          <a:ln cap="flat" cmpd="sng" w="9525">
            <a:solidFill>
              <a:srgbClr val="FFFFFE"/>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de"/>
              <a:t>Results - MSE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4"/>
          <p:cNvSpPr txBox="1"/>
          <p:nvPr>
            <p:ph type="title"/>
          </p:nvPr>
        </p:nvSpPr>
        <p:spPr>
          <a:xfrm>
            <a:off x="1278163" y="478075"/>
            <a:ext cx="7030500" cy="999300"/>
          </a:xfrm>
          <a:prstGeom prst="rect">
            <a:avLst/>
          </a:prstGeom>
          <a:ln cap="flat" cmpd="sng" w="9525">
            <a:solidFill>
              <a:srgbClr val="FFFFFE"/>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de"/>
              <a:t>Results - </a:t>
            </a:r>
            <a:r>
              <a:rPr lang="de"/>
              <a:t>R^2</a:t>
            </a:r>
            <a:endParaRPr/>
          </a:p>
        </p:txBody>
      </p:sp>
      <p:graphicFrame>
        <p:nvGraphicFramePr>
          <p:cNvPr id="407" name="Google Shape;407;p34"/>
          <p:cNvGraphicFramePr/>
          <p:nvPr/>
        </p:nvGraphicFramePr>
        <p:xfrm>
          <a:off x="299225" y="1598935"/>
          <a:ext cx="3000000" cy="3000000"/>
        </p:xfrm>
        <a:graphic>
          <a:graphicData uri="http://schemas.openxmlformats.org/drawingml/2006/table">
            <a:tbl>
              <a:tblPr>
                <a:noFill/>
                <a:tableStyleId>{4490932D-9709-4D97-8044-BA0F82913084}</a:tableStyleId>
              </a:tblPr>
              <a:tblGrid>
                <a:gridCol w="978950"/>
                <a:gridCol w="1099625"/>
                <a:gridCol w="1081725"/>
                <a:gridCol w="1410125"/>
                <a:gridCol w="1408325"/>
                <a:gridCol w="1192550"/>
                <a:gridCol w="1103175"/>
              </a:tblGrid>
              <a:tr h="719875">
                <a:tc>
                  <a:txBody>
                    <a:bodyPr/>
                    <a:lstStyle/>
                    <a:p>
                      <a:pPr indent="0" lvl="0" marL="0" rtl="0" algn="ctr">
                        <a:spcBef>
                          <a:spcPts val="0"/>
                        </a:spcBef>
                        <a:spcAft>
                          <a:spcPts val="0"/>
                        </a:spcAft>
                        <a:buNone/>
                      </a:pPr>
                      <a:r>
                        <a:t/>
                      </a:r>
                      <a:endParaRPr b="1"/>
                    </a:p>
                  </a:txBody>
                  <a:tcPr marT="91425" marB="91425" marR="91425" marL="91425">
                    <a:lnR cap="flat" cmpd="sng" w="28575">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Training Data</a:t>
                      </a:r>
                      <a:endParaRPr b="1"/>
                    </a:p>
                  </a:txBody>
                  <a:tcPr marT="91425" marB="91425" marR="91425" marL="91425">
                    <a:lnL cap="flat" cmpd="sng" w="28575">
                      <a:solidFill>
                        <a:srgbClr val="000000"/>
                      </a:solidFill>
                      <a:prstDash val="solid"/>
                      <a:round/>
                      <a:headEnd len="sm" w="sm" type="none"/>
                      <a:tailEnd len="sm" w="sm" type="none"/>
                    </a:lnL>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Test Data</a:t>
                      </a:r>
                      <a:endParaRPr b="1"/>
                    </a:p>
                  </a:txBody>
                  <a:tcPr marT="91425" marB="91425" marR="91425" marL="91425">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Training Data</a:t>
                      </a:r>
                      <a:endParaRPr b="1"/>
                    </a:p>
                  </a:txBody>
                  <a:tcPr marT="91425" marB="91425" marR="91425" marL="91425">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Test Data</a:t>
                      </a:r>
                      <a:endParaRPr b="1"/>
                    </a:p>
                  </a:txBody>
                  <a:tcPr marT="91425" marB="91425" marR="91425" marL="91425">
                    <a:lnR cap="flat" cmpd="sng" w="9525">
                      <a:solidFill>
                        <a:srgbClr val="9E9E9E"/>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Training Data</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Test Data</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000000"/>
                      </a:solidFill>
                      <a:prstDash val="solid"/>
                      <a:round/>
                      <a:headEnd len="sm" w="sm" type="none"/>
                      <a:tailEnd len="sm" w="sm" type="none"/>
                    </a:lnB>
                  </a:tcPr>
                </a:tc>
              </a:tr>
              <a:tr h="725475">
                <a:tc>
                  <a:txBody>
                    <a:bodyPr/>
                    <a:lstStyle/>
                    <a:p>
                      <a:pPr indent="0" lvl="0" marL="0" rtl="0" algn="l">
                        <a:spcBef>
                          <a:spcPts val="0"/>
                        </a:spcBef>
                        <a:spcAft>
                          <a:spcPts val="0"/>
                        </a:spcAft>
                        <a:buNone/>
                      </a:pPr>
                      <a:r>
                        <a:rPr lang="de"/>
                        <a:t>Auto Sklearn</a:t>
                      </a:r>
                      <a:endParaRPr/>
                    </a:p>
                  </a:txBody>
                  <a:tcPr marT="91425" marB="91425" marR="91425" marL="91425">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 0.8899</a:t>
                      </a:r>
                      <a:endParaRPr/>
                    </a:p>
                  </a:txBody>
                  <a:tcPr marT="91425" marB="91425" marR="91425" marL="91425">
                    <a:lnL cap="flat" cmpd="sng" w="28575">
                      <a:solidFill>
                        <a:srgbClr val="000000"/>
                      </a:solidFill>
                      <a:prstDash val="solid"/>
                      <a:round/>
                      <a:headEnd len="sm" w="sm" type="none"/>
                      <a:tailEnd len="sm" w="sm" type="none"/>
                    </a:lnL>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0.8160</a:t>
                      </a:r>
                      <a:endParaRPr/>
                    </a:p>
                  </a:txBody>
                  <a:tcPr marT="91425" marB="91425" marR="91425" marL="91425">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0.9999</a:t>
                      </a:r>
                      <a:endParaRPr/>
                    </a:p>
                  </a:txBody>
                  <a:tcPr marT="91425" marB="91425" marR="91425" marL="91425">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0.9980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0.1790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-0.4381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r>
              <a:tr h="725475">
                <a:tc>
                  <a:txBody>
                    <a:bodyPr/>
                    <a:lstStyle/>
                    <a:p>
                      <a:pPr indent="0" lvl="0" marL="0" rtl="0" algn="l">
                        <a:spcBef>
                          <a:spcPts val="0"/>
                        </a:spcBef>
                        <a:spcAft>
                          <a:spcPts val="0"/>
                        </a:spcAft>
                        <a:buNone/>
                      </a:pPr>
                      <a:r>
                        <a:rPr lang="de"/>
                        <a:t>Tpot</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0.9005</a:t>
                      </a:r>
                      <a:endParaRPr/>
                    </a:p>
                  </a:txBody>
                  <a:tcPr marT="91425" marB="91425" marR="91425" marL="91425">
                    <a:lnL cap="flat" cmpd="sng" w="2857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0.8153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0.9998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0.9979</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0.2943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-2.8308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6525">
                <a:tc>
                  <a:txBody>
                    <a:bodyPr/>
                    <a:lstStyle/>
                    <a:p>
                      <a:pPr indent="0" lvl="0" marL="0" rtl="0" algn="l">
                        <a:spcBef>
                          <a:spcPts val="0"/>
                        </a:spcBef>
                        <a:spcAft>
                          <a:spcPts val="0"/>
                        </a:spcAft>
                        <a:buNone/>
                      </a:pPr>
                      <a:r>
                        <a:rPr lang="de"/>
                        <a:t>Our Algorithm</a:t>
                      </a:r>
                      <a:endParaRPr/>
                    </a:p>
                  </a:txBody>
                  <a:tcPr marT="91425" marB="91425" marR="91425" marL="91425">
                    <a:lnR cap="flat" cmpd="sng" w="2857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0.8997</a:t>
                      </a:r>
                      <a:endParaRPr/>
                    </a:p>
                  </a:txBody>
                  <a:tcPr marT="91425" marB="91425" marR="91425" marL="91425">
                    <a:lnL cap="flat" cmpd="sng" w="28575">
                      <a:solidFill>
                        <a:srgbClr val="000000"/>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0.8113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0.0171</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0.0150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-0.0555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-0.1210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408" name="Google Shape;408;p34"/>
          <p:cNvGraphicFramePr/>
          <p:nvPr/>
        </p:nvGraphicFramePr>
        <p:xfrm>
          <a:off x="1278175" y="1202725"/>
          <a:ext cx="3000000" cy="3000000"/>
        </p:xfrm>
        <a:graphic>
          <a:graphicData uri="http://schemas.openxmlformats.org/drawingml/2006/table">
            <a:tbl>
              <a:tblPr>
                <a:noFill/>
                <a:tableStyleId>{4490932D-9709-4D97-8044-BA0F82913084}</a:tableStyleId>
              </a:tblPr>
              <a:tblGrid>
                <a:gridCol w="2181350"/>
                <a:gridCol w="2818450"/>
                <a:gridCol w="2295725"/>
              </a:tblGrid>
              <a:tr h="381000">
                <a:tc>
                  <a:txBody>
                    <a:bodyPr/>
                    <a:lstStyle/>
                    <a:p>
                      <a:pPr indent="0" lvl="0" marL="0" rtl="0" algn="ctr">
                        <a:spcBef>
                          <a:spcPts val="0"/>
                        </a:spcBef>
                        <a:spcAft>
                          <a:spcPts val="0"/>
                        </a:spcAft>
                        <a:buNone/>
                      </a:pPr>
                      <a:r>
                        <a:rPr b="1" lang="de"/>
                        <a:t>Medical Cost Personal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a:t>Paris Housing Prices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a:t>Financial Indicators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idx="1" type="body"/>
          </p:nvPr>
        </p:nvSpPr>
        <p:spPr>
          <a:xfrm>
            <a:off x="1273675"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The Table on the slide before shows again for each dataset and approach the returned best R^2 value on the training set and how it performed on the testing set.</a:t>
            </a:r>
            <a:endParaRPr/>
          </a:p>
          <a:p>
            <a:pPr indent="-311150" lvl="0" marL="457200" rtl="0" algn="l">
              <a:spcBef>
                <a:spcPts val="0"/>
              </a:spcBef>
              <a:spcAft>
                <a:spcPts val="0"/>
              </a:spcAft>
              <a:buSzPts val="1300"/>
              <a:buChar char="●"/>
            </a:pPr>
            <a:r>
              <a:rPr lang="de"/>
              <a:t>With R^2 we can now compare the results of different datasets and see that easiest dataset is the “paris housing” dataset, at least for the auto sklearn and tpot, as their R^2 values are close to 1</a:t>
            </a:r>
            <a:endParaRPr/>
          </a:p>
          <a:p>
            <a:pPr indent="-311150" lvl="0" marL="457200" rtl="0" algn="l">
              <a:spcBef>
                <a:spcPts val="0"/>
              </a:spcBef>
              <a:spcAft>
                <a:spcPts val="0"/>
              </a:spcAft>
              <a:buSzPts val="1300"/>
              <a:buChar char="●"/>
            </a:pPr>
            <a:r>
              <a:rPr lang="de"/>
              <a:t>On the “medical cost personal” dataset every approach got also decent results</a:t>
            </a:r>
            <a:endParaRPr/>
          </a:p>
          <a:p>
            <a:pPr indent="-311150" lvl="0" marL="457200" rtl="0" algn="l">
              <a:spcBef>
                <a:spcPts val="0"/>
              </a:spcBef>
              <a:spcAft>
                <a:spcPts val="0"/>
              </a:spcAft>
              <a:buSzPts val="1300"/>
              <a:buChar char="●"/>
            </a:pPr>
            <a:r>
              <a:rPr lang="de"/>
              <a:t>The “financial indicator” dataset seems to be the hardest, probably because it has over 200 features</a:t>
            </a:r>
            <a:endParaRPr/>
          </a:p>
        </p:txBody>
      </p:sp>
      <p:sp>
        <p:nvSpPr>
          <p:cNvPr id="414" name="Google Shape;414;p35"/>
          <p:cNvSpPr txBox="1"/>
          <p:nvPr>
            <p:ph type="title"/>
          </p:nvPr>
        </p:nvSpPr>
        <p:spPr>
          <a:xfrm>
            <a:off x="1278163" y="478075"/>
            <a:ext cx="7030500" cy="999300"/>
          </a:xfrm>
          <a:prstGeom prst="rect">
            <a:avLst/>
          </a:prstGeom>
          <a:ln cap="flat" cmpd="sng" w="9525">
            <a:solidFill>
              <a:srgbClr val="FFFFFE"/>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de"/>
              <a:t>Results - R^2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Results - ML Algorithms</a:t>
            </a:r>
            <a:endParaRPr/>
          </a:p>
        </p:txBody>
      </p:sp>
      <p:graphicFrame>
        <p:nvGraphicFramePr>
          <p:cNvPr id="420" name="Google Shape;420;p36"/>
          <p:cNvGraphicFramePr/>
          <p:nvPr/>
        </p:nvGraphicFramePr>
        <p:xfrm>
          <a:off x="639700" y="1519815"/>
          <a:ext cx="3000000" cy="3000000"/>
        </p:xfrm>
        <a:graphic>
          <a:graphicData uri="http://schemas.openxmlformats.org/drawingml/2006/table">
            <a:tbl>
              <a:tblPr>
                <a:noFill/>
                <a:tableStyleId>{4490932D-9709-4D97-8044-BA0F82913084}</a:tableStyleId>
              </a:tblPr>
              <a:tblGrid>
                <a:gridCol w="1121625"/>
                <a:gridCol w="2175925"/>
                <a:gridCol w="2032875"/>
                <a:gridCol w="2364175"/>
              </a:tblGrid>
              <a:tr h="686675">
                <a:tc>
                  <a:txBody>
                    <a:bodyPr/>
                    <a:lstStyle/>
                    <a:p>
                      <a:pPr indent="0" lvl="0" marL="0" rtl="0" algn="ctr">
                        <a:spcBef>
                          <a:spcPts val="0"/>
                        </a:spcBef>
                        <a:spcAft>
                          <a:spcPts val="0"/>
                        </a:spcAft>
                        <a:buNone/>
                      </a:pPr>
                      <a:r>
                        <a:t/>
                      </a:r>
                      <a:endParaRPr b="1"/>
                    </a:p>
                  </a:txBody>
                  <a:tcPr marT="91425" marB="91425" marR="91425" marL="91425">
                    <a:lnR cap="flat" cmpd="sng" w="28575">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Medical Cost Personal</a:t>
                      </a:r>
                      <a:endParaRPr b="1"/>
                    </a:p>
                  </a:txBody>
                  <a:tcPr marT="91425" marB="91425" marR="91425" marL="91425">
                    <a:lnL cap="flat" cmpd="sng" w="28575">
                      <a:solidFill>
                        <a:srgbClr val="000000"/>
                      </a:solidFill>
                      <a:prstDash val="solid"/>
                      <a:round/>
                      <a:headEnd len="sm" w="sm" type="none"/>
                      <a:tailEnd len="sm" w="sm" type="none"/>
                    </a:lnL>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Paris Housing Prices</a:t>
                      </a:r>
                      <a:endParaRPr b="1"/>
                    </a:p>
                  </a:txBody>
                  <a:tcPr marT="91425" marB="91425" marR="91425" marL="91425">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a:t>Financial Indicators</a:t>
                      </a:r>
                      <a:endParaRPr b="1"/>
                    </a:p>
                  </a:txBody>
                  <a:tcPr marT="91425" marB="91425" marR="91425" marL="91425">
                    <a:lnB cap="flat" cmpd="sng" w="28575">
                      <a:solidFill>
                        <a:srgbClr val="000000"/>
                      </a:solidFill>
                      <a:prstDash val="solid"/>
                      <a:round/>
                      <a:headEnd len="sm" w="sm" type="none"/>
                      <a:tailEnd len="sm" w="sm" type="none"/>
                    </a:lnB>
                  </a:tcPr>
                </a:tc>
              </a:tr>
              <a:tr h="723425">
                <a:tc>
                  <a:txBody>
                    <a:bodyPr/>
                    <a:lstStyle/>
                    <a:p>
                      <a:pPr indent="0" lvl="0" marL="0" rtl="0" algn="l">
                        <a:spcBef>
                          <a:spcPts val="0"/>
                        </a:spcBef>
                        <a:spcAft>
                          <a:spcPts val="0"/>
                        </a:spcAft>
                        <a:buNone/>
                      </a:pPr>
                      <a:r>
                        <a:rPr lang="de"/>
                        <a:t>Auto Sklearn</a:t>
                      </a:r>
                      <a:endParaRPr/>
                    </a:p>
                  </a:txBody>
                  <a:tcPr marT="91425" marB="91425" marR="91425" marL="91425">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Random  Forest</a:t>
                      </a:r>
                      <a:endParaRPr/>
                    </a:p>
                  </a:txBody>
                  <a:tcPr marT="91425" marB="91425" marR="91425" marL="91425">
                    <a:lnL cap="flat" cmpd="sng" w="2857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Random  Forest</a:t>
                      </a:r>
                      <a:endParaRPr/>
                    </a:p>
                  </a:txBody>
                  <a:tcPr marT="91425" marB="91425" marR="91425" marL="91425">
                    <a:lnL cap="flat" cmpd="sng" w="9525">
                      <a:solidFill>
                        <a:srgbClr val="9E9E9E"/>
                      </a:solidFill>
                      <a:prstDash val="solid"/>
                      <a:round/>
                      <a:headEnd len="sm" w="sm" type="none"/>
                      <a:tailEnd len="sm" w="sm" type="none"/>
                    </a:lnL>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Random  Forest</a:t>
                      </a:r>
                      <a:endParaRPr/>
                    </a:p>
                  </a:txBody>
                  <a:tcPr marT="91425" marB="91425" marR="91425" marL="91425">
                    <a:lnT cap="flat" cmpd="sng" w="2857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r>
              <a:tr h="723425">
                <a:tc>
                  <a:txBody>
                    <a:bodyPr/>
                    <a:lstStyle/>
                    <a:p>
                      <a:pPr indent="0" lvl="0" marL="0" rtl="0" algn="l">
                        <a:spcBef>
                          <a:spcPts val="0"/>
                        </a:spcBef>
                        <a:spcAft>
                          <a:spcPts val="0"/>
                        </a:spcAft>
                        <a:buNone/>
                      </a:pPr>
                      <a:r>
                        <a:rPr lang="de"/>
                        <a:t>Tpot</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SGDRegressor</a:t>
                      </a:r>
                      <a:endParaRPr/>
                    </a:p>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SGDRegressor</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SGDRegressor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6675">
                <a:tc>
                  <a:txBody>
                    <a:bodyPr/>
                    <a:lstStyle/>
                    <a:p>
                      <a:pPr indent="0" lvl="0" marL="0" rtl="0" algn="l">
                        <a:spcBef>
                          <a:spcPts val="0"/>
                        </a:spcBef>
                        <a:spcAft>
                          <a:spcPts val="0"/>
                        </a:spcAft>
                        <a:buNone/>
                      </a:pPr>
                      <a:r>
                        <a:rPr lang="de"/>
                        <a:t>Our Algorithm</a:t>
                      </a:r>
                      <a:endParaRPr/>
                    </a:p>
                  </a:txBody>
                  <a:tcPr marT="91425" marB="91425" marR="91425" marL="91425">
                    <a:lnR cap="flat" cmpd="sng" w="2857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Random  Forest</a:t>
                      </a:r>
                      <a:endParaRPr/>
                    </a:p>
                  </a:txBody>
                  <a:tcPr marT="91425" marB="91425" marR="91425" marL="91425">
                    <a:lnL cap="flat" cmpd="sng" w="2857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t>Random  Forest</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
                        <a:t>SGDRegressor</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Results - ML Algorithms</a:t>
            </a:r>
            <a:endParaRPr/>
          </a:p>
        </p:txBody>
      </p:sp>
      <p:sp>
        <p:nvSpPr>
          <p:cNvPr id="426" name="Google Shape;426;p37"/>
          <p:cNvSpPr txBox="1"/>
          <p:nvPr>
            <p:ph idx="1" type="body"/>
          </p:nvPr>
        </p:nvSpPr>
        <p:spPr>
          <a:xfrm>
            <a:off x="1273675"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The Table on the slide before shows the chosen machine learning algorithm for each dataset/approach combination. </a:t>
            </a:r>
            <a:endParaRPr/>
          </a:p>
          <a:p>
            <a:pPr indent="-311150" lvl="0" marL="457200" rtl="0" algn="l">
              <a:spcBef>
                <a:spcPts val="0"/>
              </a:spcBef>
              <a:spcAft>
                <a:spcPts val="0"/>
              </a:spcAft>
              <a:buSzPts val="1300"/>
              <a:buChar char="●"/>
            </a:pPr>
            <a:r>
              <a:rPr lang="de"/>
              <a:t>We see that auto sklearn always chose Random Forest and tpot always chose SGDRegressor</a:t>
            </a:r>
            <a:endParaRPr/>
          </a:p>
          <a:p>
            <a:pPr indent="-311150" lvl="0" marL="457200" rtl="0" algn="l">
              <a:spcBef>
                <a:spcPts val="0"/>
              </a:spcBef>
              <a:spcAft>
                <a:spcPts val="0"/>
              </a:spcAft>
              <a:buSzPts val="1300"/>
              <a:buChar char="●"/>
            </a:pPr>
            <a:r>
              <a:rPr lang="de"/>
              <a:t>Our approach chose 2 time Random Forest and for “Financial indicator” he chose SGDRegressor</a:t>
            </a:r>
            <a:endParaRPr/>
          </a:p>
          <a:p>
            <a:pPr indent="-311150" lvl="0" marL="457200" rtl="0" algn="l">
              <a:spcBef>
                <a:spcPts val="0"/>
              </a:spcBef>
              <a:spcAft>
                <a:spcPts val="0"/>
              </a:spcAft>
              <a:buSzPts val="1300"/>
              <a:buChar char="●"/>
            </a:pPr>
            <a:r>
              <a:rPr lang="de"/>
              <a:t>The LinearSVR was never chosen, probably because the SGDRegressor can optimize the same cost function as LinearSVR by adjusting the penalty and loss parameters and has additional features like various loss functions and less memory usage.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8"/>
          <p:cNvSpPr txBox="1"/>
          <p:nvPr>
            <p:ph idx="1" type="body"/>
          </p:nvPr>
        </p:nvSpPr>
        <p:spPr>
          <a:xfrm>
            <a:off x="1303800" y="3839025"/>
            <a:ext cx="7030500" cy="85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sz="1100"/>
              <a:t>MSEs needed to be normalized as they are from very different ranges for each dataset. Also, please note that for Paris Housing dataset bars for Auto-sklearn and Tpot are so small that they don’t appear in the plot (because MSE for our algorithm is so big). For the exact values, please consult the tables we have provided.</a:t>
            </a:r>
            <a:endParaRPr sz="1100"/>
          </a:p>
        </p:txBody>
      </p:sp>
      <p:pic>
        <p:nvPicPr>
          <p:cNvPr id="432" name="Google Shape;432;p38"/>
          <p:cNvPicPr preferRelativeResize="0"/>
          <p:nvPr/>
        </p:nvPicPr>
        <p:blipFill>
          <a:blip r:embed="rId3">
            <a:alphaModFix/>
          </a:blip>
          <a:stretch>
            <a:fillRect/>
          </a:stretch>
        </p:blipFill>
        <p:spPr>
          <a:xfrm>
            <a:off x="1592818" y="111425"/>
            <a:ext cx="6452469" cy="358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Summary</a:t>
            </a:r>
            <a:endParaRPr/>
          </a:p>
        </p:txBody>
      </p:sp>
      <p:sp>
        <p:nvSpPr>
          <p:cNvPr id="438" name="Google Shape;438;p39"/>
          <p:cNvSpPr txBox="1"/>
          <p:nvPr>
            <p:ph idx="1" type="body"/>
          </p:nvPr>
        </p:nvSpPr>
        <p:spPr>
          <a:xfrm>
            <a:off x="1303800" y="159840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de"/>
              <a:t>Overall good results for our AutoML approach compared to state-of-the-art approaches, except for </a:t>
            </a:r>
            <a:r>
              <a:rPr lang="de"/>
              <a:t>“Paris Housing” where our approach did not work at all. We could not find out why it performed so poorly.</a:t>
            </a:r>
            <a:endParaRPr/>
          </a:p>
          <a:p>
            <a:pPr indent="-311150" lvl="0" marL="457200" rtl="0" algn="l">
              <a:spcBef>
                <a:spcPts val="0"/>
              </a:spcBef>
              <a:spcAft>
                <a:spcPts val="0"/>
              </a:spcAft>
              <a:buSzPts val="1300"/>
              <a:buChar char="●"/>
            </a:pPr>
            <a:r>
              <a:rPr lang="de"/>
              <a:t>Meta learning for simulated annealing maybe can improve results for Paris.</a:t>
            </a:r>
            <a:endParaRPr/>
          </a:p>
          <a:p>
            <a:pPr indent="-311150" lvl="0" marL="457200" rtl="0" algn="l">
              <a:spcBef>
                <a:spcPts val="0"/>
              </a:spcBef>
              <a:spcAft>
                <a:spcPts val="0"/>
              </a:spcAft>
              <a:buSzPts val="1300"/>
              <a:buChar char="●"/>
            </a:pPr>
            <a:r>
              <a:rPr lang="de"/>
              <a:t>LinearSVR was outclassed by other algorithms.</a:t>
            </a:r>
            <a:endParaRPr/>
          </a:p>
          <a:p>
            <a:pPr indent="-311150" lvl="0" marL="457200" rtl="0" algn="l">
              <a:spcBef>
                <a:spcPts val="0"/>
              </a:spcBef>
              <a:spcAft>
                <a:spcPts val="0"/>
              </a:spcAft>
              <a:buSzPts val="1300"/>
              <a:buChar char="●"/>
            </a:pPr>
            <a:r>
              <a:rPr lang="de"/>
              <a:t>The “Financial Indicators” was the hardest to get good results on.</a:t>
            </a:r>
            <a:endParaRPr/>
          </a:p>
          <a:p>
            <a:pPr indent="-311150" lvl="0" marL="457200" rtl="0" algn="l">
              <a:spcBef>
                <a:spcPts val="0"/>
              </a:spcBef>
              <a:spcAft>
                <a:spcPts val="0"/>
              </a:spcAft>
              <a:buSzPts val="1300"/>
              <a:buChar char="●"/>
            </a:pPr>
            <a:r>
              <a:rPr lang="de"/>
              <a:t>It would be interesting to include different preprocessing methods in the algorithms as probably it could improve the results somehow.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Lessons learned</a:t>
            </a:r>
            <a:endParaRPr/>
          </a:p>
        </p:txBody>
      </p:sp>
      <p:sp>
        <p:nvSpPr>
          <p:cNvPr id="444" name="Google Shape;444;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Good performing hardware required </a:t>
            </a:r>
            <a:endParaRPr/>
          </a:p>
          <a:p>
            <a:pPr indent="-311150" lvl="0" marL="457200" rtl="0" algn="l">
              <a:spcBef>
                <a:spcPts val="0"/>
              </a:spcBef>
              <a:spcAft>
                <a:spcPts val="0"/>
              </a:spcAft>
              <a:buSzPts val="1300"/>
              <a:buChar char="●"/>
            </a:pPr>
            <a:r>
              <a:rPr lang="de"/>
              <a:t>Simulated annealing also needed tweaking of parameters</a:t>
            </a:r>
            <a:endParaRPr/>
          </a:p>
          <a:p>
            <a:pPr indent="-311150" lvl="0" marL="457200" rtl="0" algn="l">
              <a:spcBef>
                <a:spcPts val="0"/>
              </a:spcBef>
              <a:spcAft>
                <a:spcPts val="0"/>
              </a:spcAft>
              <a:buSzPts val="1300"/>
              <a:buChar char="●"/>
            </a:pPr>
            <a:r>
              <a:rPr lang="de"/>
              <a:t>The performance of the AutoML approach depends on the dataset</a:t>
            </a:r>
            <a:endParaRPr/>
          </a:p>
          <a:p>
            <a:pPr indent="-311150" lvl="0" marL="457200" rtl="0" algn="l">
              <a:spcBef>
                <a:spcPts val="0"/>
              </a:spcBef>
              <a:spcAft>
                <a:spcPts val="0"/>
              </a:spcAft>
              <a:buSzPts val="1300"/>
              <a:buChar char="●"/>
            </a:pPr>
            <a:r>
              <a:rPr lang="de"/>
              <a:t>It is good to try multiple AutoMl approaches because they can return different results.</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1348000" y="628050"/>
            <a:ext cx="6220200" cy="357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sz="4300"/>
              <a:t>Thank you for </a:t>
            </a:r>
            <a:endParaRPr sz="4300"/>
          </a:p>
          <a:p>
            <a:pPr indent="0" lvl="0" marL="0" rtl="0" algn="ctr">
              <a:spcBef>
                <a:spcPts val="0"/>
              </a:spcBef>
              <a:spcAft>
                <a:spcPts val="0"/>
              </a:spcAft>
              <a:buNone/>
            </a:pPr>
            <a:r>
              <a:rPr lang="de" sz="4300"/>
              <a:t>your attention!</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Dataset</a:t>
            </a:r>
            <a:r>
              <a:rPr lang="de"/>
              <a:t> - Paris Housing Prices</a:t>
            </a:r>
            <a:endParaRPr/>
          </a:p>
        </p:txBody>
      </p:sp>
      <p:sp>
        <p:nvSpPr>
          <p:cNvPr id="290" name="Google Shape;290;p15"/>
          <p:cNvSpPr txBox="1"/>
          <p:nvPr/>
        </p:nvSpPr>
        <p:spPr>
          <a:xfrm>
            <a:off x="1303800" y="1597875"/>
            <a:ext cx="59913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Nunito"/>
              <a:buChar char="●"/>
            </a:pPr>
            <a:r>
              <a:rPr lang="de">
                <a:solidFill>
                  <a:schemeClr val="dk2"/>
                </a:solidFill>
                <a:latin typeface="Nunito"/>
                <a:ea typeface="Nunito"/>
                <a:cs typeface="Nunito"/>
                <a:sym typeface="Nunito"/>
              </a:rPr>
              <a:t>Big </a:t>
            </a:r>
            <a:r>
              <a:rPr lang="de">
                <a:solidFill>
                  <a:schemeClr val="dk2"/>
                </a:solidFill>
                <a:latin typeface="Nunito"/>
                <a:ea typeface="Nunito"/>
                <a:cs typeface="Nunito"/>
                <a:sym typeface="Nunito"/>
              </a:rPr>
              <a:t>Dataset: 10000 rows</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de">
                <a:solidFill>
                  <a:schemeClr val="dk2"/>
                </a:solidFill>
                <a:latin typeface="Nunito"/>
                <a:ea typeface="Nunito"/>
                <a:cs typeface="Nunito"/>
                <a:sym typeface="Nunito"/>
              </a:rPr>
              <a:t>14 numeric features and 2 </a:t>
            </a:r>
            <a:r>
              <a:rPr lang="de" sz="1300">
                <a:solidFill>
                  <a:schemeClr val="dk2"/>
                </a:solidFill>
                <a:latin typeface="Nunito"/>
                <a:ea typeface="Nunito"/>
                <a:cs typeface="Nunito"/>
                <a:sym typeface="Nunito"/>
              </a:rPr>
              <a:t>nominal features</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de">
                <a:solidFill>
                  <a:schemeClr val="dk2"/>
                </a:solidFill>
                <a:latin typeface="Nunito"/>
                <a:ea typeface="Nunito"/>
                <a:cs typeface="Nunito"/>
                <a:sym typeface="Nunito"/>
              </a:rPr>
              <a:t>No missing values</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de">
                <a:solidFill>
                  <a:schemeClr val="dk2"/>
                </a:solidFill>
                <a:latin typeface="Nunito"/>
                <a:ea typeface="Nunito"/>
                <a:cs typeface="Nunito"/>
                <a:sym typeface="Nunito"/>
              </a:rPr>
              <a:t>Preprocessing:</a:t>
            </a:r>
            <a:endParaRPr>
              <a:solidFill>
                <a:schemeClr val="dk2"/>
              </a:solidFill>
              <a:latin typeface="Nunito"/>
              <a:ea typeface="Nunito"/>
              <a:cs typeface="Nunito"/>
              <a:sym typeface="Nunito"/>
            </a:endParaRPr>
          </a:p>
          <a:p>
            <a:pPr indent="-317500" lvl="1" marL="914400" rtl="0" algn="l">
              <a:lnSpc>
                <a:spcPct val="115000"/>
              </a:lnSpc>
              <a:spcBef>
                <a:spcPts val="0"/>
              </a:spcBef>
              <a:spcAft>
                <a:spcPts val="0"/>
              </a:spcAft>
              <a:buClr>
                <a:schemeClr val="dk2"/>
              </a:buClr>
              <a:buSzPts val="1400"/>
              <a:buFont typeface="Nunito"/>
              <a:buChar char="○"/>
            </a:pPr>
            <a:r>
              <a:rPr lang="de">
                <a:solidFill>
                  <a:schemeClr val="dk2"/>
                </a:solidFill>
                <a:latin typeface="Nunito"/>
                <a:ea typeface="Nunito"/>
                <a:cs typeface="Nunito"/>
                <a:sym typeface="Nunito"/>
              </a:rPr>
              <a:t>Z-score standardisation for numerical features</a:t>
            </a:r>
            <a:endParaRPr>
              <a:solidFill>
                <a:schemeClr val="dk2"/>
              </a:solidFill>
              <a:latin typeface="Nunito"/>
              <a:ea typeface="Nunito"/>
              <a:cs typeface="Nunito"/>
              <a:sym typeface="Nunito"/>
            </a:endParaRPr>
          </a:p>
          <a:p>
            <a:pPr indent="-317500" lvl="1" marL="914400" rtl="0" algn="l">
              <a:lnSpc>
                <a:spcPct val="115000"/>
              </a:lnSpc>
              <a:spcBef>
                <a:spcPts val="0"/>
              </a:spcBef>
              <a:spcAft>
                <a:spcPts val="0"/>
              </a:spcAft>
              <a:buClr>
                <a:schemeClr val="dk2"/>
              </a:buClr>
              <a:buSzPts val="1400"/>
              <a:buFont typeface="Nunito"/>
              <a:buChar char="○"/>
            </a:pPr>
            <a:r>
              <a:rPr lang="de">
                <a:solidFill>
                  <a:schemeClr val="dk2"/>
                </a:solidFill>
                <a:latin typeface="Nunito"/>
                <a:ea typeface="Nunito"/>
                <a:cs typeface="Nunito"/>
                <a:sym typeface="Nunito"/>
              </a:rPr>
              <a:t>One-hot encoding for “cityCode” and “made”</a:t>
            </a:r>
            <a:endParaRPr>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12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Dataset - Financial Indicators of US Stock</a:t>
            </a:r>
            <a:endParaRPr/>
          </a:p>
        </p:txBody>
      </p:sp>
      <p:sp>
        <p:nvSpPr>
          <p:cNvPr id="296" name="Google Shape;296;p16"/>
          <p:cNvSpPr txBox="1"/>
          <p:nvPr>
            <p:ph idx="1" type="body"/>
          </p:nvPr>
        </p:nvSpPr>
        <p:spPr>
          <a:xfrm>
            <a:off x="1303800" y="172740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de" sz="1400"/>
              <a:t>We only used the “2018_Financial_Data.csv”</a:t>
            </a:r>
            <a:endParaRPr sz="1400"/>
          </a:p>
          <a:p>
            <a:pPr indent="-317500" lvl="0" marL="457200" rtl="0" algn="l">
              <a:spcBef>
                <a:spcPts val="0"/>
              </a:spcBef>
              <a:spcAft>
                <a:spcPts val="0"/>
              </a:spcAft>
              <a:buSzPts val="1400"/>
              <a:buChar char="●"/>
            </a:pPr>
            <a:r>
              <a:rPr lang="de" sz="1400"/>
              <a:t>Small </a:t>
            </a:r>
            <a:r>
              <a:rPr lang="de" sz="1400"/>
              <a:t>Dataset: 4392 rows</a:t>
            </a:r>
            <a:endParaRPr sz="1400"/>
          </a:p>
          <a:p>
            <a:pPr indent="-317500" lvl="0" marL="457200" rtl="0" algn="l">
              <a:spcBef>
                <a:spcPts val="0"/>
              </a:spcBef>
              <a:spcAft>
                <a:spcPts val="0"/>
              </a:spcAft>
              <a:buSzPts val="1400"/>
              <a:buChar char="●"/>
            </a:pPr>
            <a:r>
              <a:rPr lang="de" sz="1400"/>
              <a:t>222 numeric features and 1 </a:t>
            </a:r>
            <a:r>
              <a:rPr lang="de"/>
              <a:t>nominal features</a:t>
            </a:r>
            <a:endParaRPr sz="1400"/>
          </a:p>
          <a:p>
            <a:pPr indent="-317500" lvl="0" marL="457200" rtl="0" algn="l">
              <a:spcBef>
                <a:spcPts val="0"/>
              </a:spcBef>
              <a:spcAft>
                <a:spcPts val="0"/>
              </a:spcAft>
              <a:buSzPts val="1400"/>
              <a:buChar char="●"/>
            </a:pPr>
            <a:r>
              <a:rPr lang="de" sz="1400"/>
              <a:t>Missing values as NaN</a:t>
            </a:r>
            <a:endParaRPr sz="1400"/>
          </a:p>
          <a:p>
            <a:pPr indent="-317500" lvl="0" marL="457200" rtl="0" algn="l">
              <a:spcBef>
                <a:spcPts val="0"/>
              </a:spcBef>
              <a:spcAft>
                <a:spcPts val="0"/>
              </a:spcAft>
              <a:buSzPts val="1400"/>
              <a:buChar char="●"/>
            </a:pPr>
            <a:r>
              <a:rPr lang="de" sz="1400"/>
              <a:t>Preprocessing:</a:t>
            </a:r>
            <a:endParaRPr sz="1400"/>
          </a:p>
          <a:p>
            <a:pPr indent="-317500" lvl="1" marL="914400" rtl="0" algn="l">
              <a:spcBef>
                <a:spcPts val="0"/>
              </a:spcBef>
              <a:spcAft>
                <a:spcPts val="0"/>
              </a:spcAft>
              <a:buSzPts val="1400"/>
              <a:buChar char="○"/>
            </a:pPr>
            <a:r>
              <a:rPr lang="de" sz="1400"/>
              <a:t>One-hot encoding for “sector”</a:t>
            </a:r>
            <a:endParaRPr sz="1400"/>
          </a:p>
          <a:p>
            <a:pPr indent="-317500" lvl="1" marL="914400" rtl="0" algn="l">
              <a:spcBef>
                <a:spcPts val="0"/>
              </a:spcBef>
              <a:spcAft>
                <a:spcPts val="0"/>
              </a:spcAft>
              <a:buSzPts val="1400"/>
              <a:buChar char="○"/>
            </a:pPr>
            <a:r>
              <a:rPr lang="de" sz="1400"/>
              <a:t>Impute missing values with mean value of column</a:t>
            </a:r>
            <a:endParaRPr sz="1400"/>
          </a:p>
          <a:p>
            <a:pPr indent="-317500" lvl="1" marL="914400" rtl="0" algn="l">
              <a:spcBef>
                <a:spcPts val="0"/>
              </a:spcBef>
              <a:spcAft>
                <a:spcPts val="0"/>
              </a:spcAft>
              <a:buSzPts val="1400"/>
              <a:buChar char="○"/>
            </a:pPr>
            <a:r>
              <a:rPr lang="de" sz="1400"/>
              <a:t>Z-score standardisation for numerical features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6136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Regression Algorithms</a:t>
            </a:r>
            <a:endParaRPr/>
          </a:p>
        </p:txBody>
      </p:sp>
      <p:sp>
        <p:nvSpPr>
          <p:cNvPr id="302" name="Google Shape;302;p17"/>
          <p:cNvSpPr txBox="1"/>
          <p:nvPr>
            <p:ph idx="1" type="body"/>
          </p:nvPr>
        </p:nvSpPr>
        <p:spPr>
          <a:xfrm>
            <a:off x="1303200" y="1598400"/>
            <a:ext cx="7030500" cy="30453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de" sz="1400"/>
              <a:t>Random Forest Regressor</a:t>
            </a:r>
            <a:endParaRPr sz="1400"/>
          </a:p>
          <a:p>
            <a:pPr indent="-317500" lvl="1" marL="914400" rtl="0" algn="l">
              <a:spcBef>
                <a:spcPts val="0"/>
              </a:spcBef>
              <a:spcAft>
                <a:spcPts val="0"/>
              </a:spcAft>
              <a:buSzPts val="1400"/>
              <a:buChar char="○"/>
            </a:pPr>
            <a:r>
              <a:rPr lang="de" sz="1400"/>
              <a:t>6 </a:t>
            </a:r>
            <a:r>
              <a:rPr lang="de" sz="1400"/>
              <a:t>hyperparameters</a:t>
            </a:r>
            <a:r>
              <a:rPr lang="de" sz="1400"/>
              <a:t> to optimize </a:t>
            </a:r>
            <a:endParaRPr sz="1400"/>
          </a:p>
          <a:p>
            <a:pPr indent="-317500" lvl="2" marL="1371600" rtl="0" algn="l">
              <a:spcBef>
                <a:spcPts val="0"/>
              </a:spcBef>
              <a:spcAft>
                <a:spcPts val="0"/>
              </a:spcAft>
              <a:buSzPts val="1400"/>
              <a:buChar char="■"/>
            </a:pPr>
            <a:r>
              <a:rPr lang="de" sz="1400"/>
              <a:t>“max_depth”, “min_sample_split”, etc.</a:t>
            </a:r>
            <a:endParaRPr sz="1400"/>
          </a:p>
          <a:p>
            <a:pPr indent="-317500" lvl="0" marL="457200" rtl="0" algn="l">
              <a:spcBef>
                <a:spcPts val="0"/>
              </a:spcBef>
              <a:spcAft>
                <a:spcPts val="0"/>
              </a:spcAft>
              <a:buSzPts val="1400"/>
              <a:buChar char="●"/>
            </a:pPr>
            <a:r>
              <a:rPr lang="de" sz="1400"/>
              <a:t>LinearSVR</a:t>
            </a:r>
            <a:endParaRPr sz="1400"/>
          </a:p>
          <a:p>
            <a:pPr indent="-317500" lvl="1" marL="914400" rtl="0" algn="l">
              <a:spcBef>
                <a:spcPts val="0"/>
              </a:spcBef>
              <a:spcAft>
                <a:spcPts val="0"/>
              </a:spcAft>
              <a:buSzPts val="1400"/>
              <a:buChar char="○"/>
            </a:pPr>
            <a:r>
              <a:rPr lang="de" sz="1400"/>
              <a:t>5 </a:t>
            </a:r>
            <a:r>
              <a:rPr lang="de" sz="1400"/>
              <a:t>hyperparameters</a:t>
            </a:r>
            <a:r>
              <a:rPr lang="de" sz="1400"/>
              <a:t> to optimize</a:t>
            </a:r>
            <a:endParaRPr sz="1400"/>
          </a:p>
          <a:p>
            <a:pPr indent="-317500" lvl="2" marL="1371600" rtl="0" algn="l">
              <a:spcBef>
                <a:spcPts val="0"/>
              </a:spcBef>
              <a:spcAft>
                <a:spcPts val="0"/>
              </a:spcAft>
              <a:buSzPts val="1400"/>
              <a:buChar char="■"/>
            </a:pPr>
            <a:r>
              <a:rPr lang="de" sz="1400"/>
              <a:t>“epsilon”, “loss”, etc.</a:t>
            </a:r>
            <a:endParaRPr sz="1400"/>
          </a:p>
          <a:p>
            <a:pPr indent="-317500" lvl="0" marL="457200" rtl="0" algn="l">
              <a:spcBef>
                <a:spcPts val="0"/>
              </a:spcBef>
              <a:spcAft>
                <a:spcPts val="0"/>
              </a:spcAft>
              <a:buSzPts val="1400"/>
              <a:buChar char="●"/>
            </a:pPr>
            <a:r>
              <a:rPr lang="de" sz="1400"/>
              <a:t>SGDRegressor</a:t>
            </a:r>
            <a:endParaRPr sz="1400"/>
          </a:p>
          <a:p>
            <a:pPr indent="-317500" lvl="1" marL="914400" rtl="0" algn="l">
              <a:spcBef>
                <a:spcPts val="0"/>
              </a:spcBef>
              <a:spcAft>
                <a:spcPts val="0"/>
              </a:spcAft>
              <a:buSzPts val="1400"/>
              <a:buChar char="○"/>
            </a:pPr>
            <a:r>
              <a:rPr lang="de" sz="1400"/>
              <a:t>8 </a:t>
            </a:r>
            <a:r>
              <a:rPr lang="de" sz="1400"/>
              <a:t>hyperparameters</a:t>
            </a:r>
            <a:r>
              <a:rPr lang="de" sz="1400"/>
              <a:t> to optimize</a:t>
            </a:r>
            <a:endParaRPr sz="1400"/>
          </a:p>
          <a:p>
            <a:pPr indent="-317500" lvl="2" marL="1371600" rtl="0" algn="l">
              <a:spcBef>
                <a:spcPts val="0"/>
              </a:spcBef>
              <a:spcAft>
                <a:spcPts val="0"/>
              </a:spcAft>
              <a:buSzPts val="1400"/>
              <a:buChar char="■"/>
            </a:pPr>
            <a:r>
              <a:rPr lang="de" sz="1400"/>
              <a:t>“loss”, “alpha”, etc.</a:t>
            </a:r>
            <a:endParaRPr sz="1400"/>
          </a:p>
          <a:p>
            <a:pPr indent="0" lvl="0" marL="0" rtl="0" algn="l">
              <a:spcBef>
                <a:spcPts val="1200"/>
              </a:spcBef>
              <a:spcAft>
                <a:spcPts val="0"/>
              </a:spcAft>
              <a:buNone/>
            </a:pPr>
            <a:r>
              <a:rPr lang="de" sz="1400"/>
              <a:t>Full list of Hyperparameters can be found in the code</a:t>
            </a:r>
            <a:endParaRPr sz="1400"/>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Implementation</a:t>
            </a:r>
            <a:endParaRPr/>
          </a:p>
        </p:txBody>
      </p:sp>
      <p:sp>
        <p:nvSpPr>
          <p:cNvPr id="308" name="Google Shape;308;p18"/>
          <p:cNvSpPr txBox="1"/>
          <p:nvPr>
            <p:ph idx="1" type="body"/>
          </p:nvPr>
        </p:nvSpPr>
        <p:spPr>
          <a:xfrm>
            <a:off x="1303800" y="15984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We use a </a:t>
            </a:r>
            <a:r>
              <a:rPr lang="de"/>
              <a:t>Simulated</a:t>
            </a:r>
            <a:r>
              <a:rPr lang="de"/>
              <a:t> Annealing variant</a:t>
            </a:r>
            <a:endParaRPr/>
          </a:p>
          <a:p>
            <a:pPr indent="-311150" lvl="0" marL="457200" rtl="0" algn="l">
              <a:spcBef>
                <a:spcPts val="0"/>
              </a:spcBef>
              <a:spcAft>
                <a:spcPts val="0"/>
              </a:spcAft>
              <a:buSzPts val="1300"/>
              <a:buChar char="●"/>
            </a:pPr>
            <a:r>
              <a:rPr lang="de"/>
              <a:t>Each iteration all 3 Regression algorithms generate new parameters from their Neighbourhood</a:t>
            </a:r>
            <a:endParaRPr/>
          </a:p>
          <a:p>
            <a:pPr indent="-311150" lvl="0" marL="457200" rtl="0" algn="l">
              <a:spcBef>
                <a:spcPts val="0"/>
              </a:spcBef>
              <a:spcAft>
                <a:spcPts val="0"/>
              </a:spcAft>
              <a:buSzPts val="1300"/>
              <a:buChar char="●"/>
            </a:pPr>
            <a:r>
              <a:rPr lang="de"/>
              <a:t>The Neighbourhood are values which are close to the </a:t>
            </a:r>
            <a:r>
              <a:rPr lang="de"/>
              <a:t>parameter</a:t>
            </a:r>
            <a:endParaRPr/>
          </a:p>
          <a:p>
            <a:pPr indent="-311150" lvl="0" marL="457200" rtl="0" algn="l">
              <a:spcBef>
                <a:spcPts val="0"/>
              </a:spcBef>
              <a:spcAft>
                <a:spcPts val="0"/>
              </a:spcAft>
              <a:buSzPts val="1300"/>
              <a:buChar char="●"/>
            </a:pPr>
            <a:r>
              <a:rPr lang="de"/>
              <a:t>The best solution is updated if the new solution is better, but there is a small </a:t>
            </a:r>
            <a:r>
              <a:rPr lang="de"/>
              <a:t>probability</a:t>
            </a:r>
            <a:r>
              <a:rPr lang="de"/>
              <a:t> that we take the new solution if its worse</a:t>
            </a:r>
            <a:endParaRPr/>
          </a:p>
          <a:p>
            <a:pPr indent="-311150" lvl="0" marL="457200" rtl="0" algn="l">
              <a:spcBef>
                <a:spcPts val="0"/>
              </a:spcBef>
              <a:spcAft>
                <a:spcPts val="0"/>
              </a:spcAft>
              <a:buSzPts val="1300"/>
              <a:buChar char="●"/>
            </a:pPr>
            <a:r>
              <a:rPr lang="de"/>
              <a:t>This probability gets lower after more iterations</a:t>
            </a:r>
            <a:endParaRPr/>
          </a:p>
          <a:p>
            <a:pPr indent="-311150" lvl="0" marL="457200" rtl="0" algn="l">
              <a:spcBef>
                <a:spcPts val="0"/>
              </a:spcBef>
              <a:spcAft>
                <a:spcPts val="0"/>
              </a:spcAft>
              <a:buSzPts val="1300"/>
              <a:buChar char="●"/>
            </a:pPr>
            <a:r>
              <a:rPr lang="de"/>
              <a:t>The scoring is based on the mean squared error (MSE)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Implementation - Neighbourhood</a:t>
            </a:r>
            <a:endParaRPr/>
          </a:p>
        </p:txBody>
      </p:sp>
      <p:sp>
        <p:nvSpPr>
          <p:cNvPr id="314" name="Google Shape;314;p19"/>
          <p:cNvSpPr txBox="1"/>
          <p:nvPr>
            <p:ph idx="1" type="body"/>
          </p:nvPr>
        </p:nvSpPr>
        <p:spPr>
          <a:xfrm>
            <a:off x="1303800" y="15984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Neighbourhood is designed to get similar Values for each parameter in every iteration</a:t>
            </a:r>
            <a:endParaRPr/>
          </a:p>
          <a:p>
            <a:pPr indent="-311150" lvl="0" marL="457200" rtl="0" algn="l">
              <a:spcBef>
                <a:spcPts val="0"/>
              </a:spcBef>
              <a:spcAft>
                <a:spcPts val="0"/>
              </a:spcAft>
              <a:buSzPts val="1300"/>
              <a:buChar char="●"/>
            </a:pPr>
            <a:r>
              <a:rPr lang="de"/>
              <a:t>Parameter Ranges are lists of values </a:t>
            </a:r>
            <a:endParaRPr/>
          </a:p>
          <a:p>
            <a:pPr indent="-311150" lvl="0" marL="457200" rtl="0" algn="l">
              <a:spcBef>
                <a:spcPts val="0"/>
              </a:spcBef>
              <a:spcAft>
                <a:spcPts val="0"/>
              </a:spcAft>
              <a:buSzPts val="1300"/>
              <a:buChar char="●"/>
            </a:pPr>
            <a:r>
              <a:rPr lang="de"/>
              <a:t>We construct our neighbourhood for a </a:t>
            </a:r>
            <a:r>
              <a:rPr lang="de"/>
              <a:t>parameter</a:t>
            </a:r>
            <a:r>
              <a:rPr lang="de"/>
              <a:t> by taking X values before and after the current </a:t>
            </a:r>
            <a:r>
              <a:rPr lang="de"/>
              <a:t>parameter</a:t>
            </a:r>
            <a:r>
              <a:rPr lang="de"/>
              <a:t> in the list</a:t>
            </a:r>
            <a:endParaRPr/>
          </a:p>
          <a:p>
            <a:pPr indent="-311150" lvl="0" marL="457200" rtl="0" algn="l">
              <a:spcBef>
                <a:spcPts val="0"/>
              </a:spcBef>
              <a:spcAft>
                <a:spcPts val="0"/>
              </a:spcAft>
              <a:buSzPts val="1300"/>
              <a:buChar char="●"/>
            </a:pPr>
            <a:r>
              <a:rPr lang="de"/>
              <a:t>X was tested with values 1, 2 and 3; The best results where with X=2</a:t>
            </a:r>
            <a:endParaRPr/>
          </a:p>
          <a:p>
            <a:pPr indent="-311150" lvl="0" marL="457200" rtl="0" algn="l">
              <a:spcBef>
                <a:spcPts val="0"/>
              </a:spcBef>
              <a:spcAft>
                <a:spcPts val="0"/>
              </a:spcAft>
              <a:buSzPts val="1300"/>
              <a:buChar char="●"/>
            </a:pPr>
            <a:r>
              <a:rPr lang="de"/>
              <a:t>T</a:t>
            </a:r>
            <a:r>
              <a:rPr lang="de"/>
              <a:t>he neighborhood of “3” in [1,2,3,4,5,6] would then be [1,2,3,4,5]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Implementation - Pseudocode</a:t>
            </a:r>
            <a:endParaRPr/>
          </a:p>
        </p:txBody>
      </p:sp>
      <p:sp>
        <p:nvSpPr>
          <p:cNvPr id="320" name="Google Shape;320;p20"/>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The next Slide shows the pseudocode for the basics of our algorithm</a:t>
            </a:r>
            <a:endParaRPr/>
          </a:p>
          <a:p>
            <a:pPr indent="-311150" lvl="0" marL="457200" rtl="0" algn="l">
              <a:spcBef>
                <a:spcPts val="0"/>
              </a:spcBef>
              <a:spcAft>
                <a:spcPts val="0"/>
              </a:spcAft>
              <a:buSzPts val="1300"/>
              <a:buChar char="●"/>
            </a:pPr>
            <a:r>
              <a:rPr lang="de"/>
              <a:t>Note that a Solution always consists of each of the three Regression algorithm combined with a specific parameter selection</a:t>
            </a:r>
            <a:endParaRPr/>
          </a:p>
          <a:p>
            <a:pPr indent="-311150" lvl="0" marL="457200" rtl="0" algn="l">
              <a:spcBef>
                <a:spcPts val="0"/>
              </a:spcBef>
              <a:spcAft>
                <a:spcPts val="0"/>
              </a:spcAft>
              <a:buSzPts val="1300"/>
              <a:buChar char="●"/>
            </a:pPr>
            <a:r>
              <a:rPr lang="de"/>
              <a:t>The score of a solution is the MSE of the algorithm with the lowest MSE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Implementation - Pseudocode</a:t>
            </a:r>
            <a:endParaRPr/>
          </a:p>
        </p:txBody>
      </p:sp>
      <p:sp>
        <p:nvSpPr>
          <p:cNvPr id="326" name="Google Shape;326;p21"/>
          <p:cNvSpPr txBox="1"/>
          <p:nvPr>
            <p:ph idx="1" type="body"/>
          </p:nvPr>
        </p:nvSpPr>
        <p:spPr>
          <a:xfrm>
            <a:off x="1303800" y="1101400"/>
            <a:ext cx="7030500" cy="3876300"/>
          </a:xfrm>
          <a:prstGeom prst="rect">
            <a:avLst/>
          </a:prstGeom>
        </p:spPr>
        <p:txBody>
          <a:bodyPr anchorCtr="0" anchor="t" bIns="91425" lIns="91425" spcFirstLastPara="1" rIns="91425" wrap="square" tIns="91425">
            <a:normAutofit/>
          </a:bodyPr>
          <a:lstStyle/>
          <a:p>
            <a:pPr indent="0" lvl="0" marL="0" rtl="0" algn="l">
              <a:lnSpc>
                <a:spcPct val="135000"/>
              </a:lnSpc>
              <a:spcBef>
                <a:spcPts val="0"/>
              </a:spcBef>
              <a:spcAft>
                <a:spcPts val="0"/>
              </a:spcAft>
              <a:buNone/>
            </a:pPr>
            <a:r>
              <a:rPr lang="de" sz="1000">
                <a:solidFill>
                  <a:srgbClr val="000000"/>
                </a:solidFill>
                <a:highlight>
                  <a:srgbClr val="FFFFFE"/>
                </a:highlight>
              </a:rPr>
              <a:t>T = T_init</a:t>
            </a:r>
            <a:endParaRPr sz="1000">
              <a:solidFill>
                <a:srgbClr val="000000"/>
              </a:solidFill>
              <a:highlight>
                <a:srgbClr val="FFFFFE"/>
              </a:highlight>
            </a:endParaRPr>
          </a:p>
          <a:p>
            <a:pPr indent="0" lvl="0" marL="0" rtl="0" algn="l">
              <a:lnSpc>
                <a:spcPct val="135000"/>
              </a:lnSpc>
              <a:spcBef>
                <a:spcPts val="0"/>
              </a:spcBef>
              <a:spcAft>
                <a:spcPts val="0"/>
              </a:spcAft>
              <a:buNone/>
            </a:pPr>
            <a:r>
              <a:rPr lang="de" sz="1000">
                <a:solidFill>
                  <a:srgbClr val="000000"/>
                </a:solidFill>
                <a:highlight>
                  <a:srgbClr val="FFFFFE"/>
                </a:highlight>
              </a:rPr>
              <a:t>x = initialSolutions()</a:t>
            </a:r>
            <a:endParaRPr sz="1000">
              <a:solidFill>
                <a:srgbClr val="000000"/>
              </a:solidFill>
              <a:highlight>
                <a:srgbClr val="FFFFFE"/>
              </a:highlight>
            </a:endParaRPr>
          </a:p>
          <a:p>
            <a:pPr indent="0" lvl="0" marL="0" rtl="0" algn="l">
              <a:lnSpc>
                <a:spcPct val="135000"/>
              </a:lnSpc>
              <a:spcBef>
                <a:spcPts val="0"/>
              </a:spcBef>
              <a:spcAft>
                <a:spcPts val="0"/>
              </a:spcAft>
              <a:buNone/>
            </a:pPr>
            <a:r>
              <a:rPr lang="de" sz="1000">
                <a:solidFill>
                  <a:srgbClr val="000000"/>
                </a:solidFill>
                <a:highlight>
                  <a:srgbClr val="FFFFFE"/>
                </a:highlight>
              </a:rPr>
              <a:t>best = x</a:t>
            </a:r>
            <a:endParaRPr sz="1000">
              <a:solidFill>
                <a:srgbClr val="000000"/>
              </a:solidFill>
              <a:highlight>
                <a:srgbClr val="FFFFFE"/>
              </a:highlight>
            </a:endParaRPr>
          </a:p>
          <a:p>
            <a:pPr indent="0" lvl="0" marL="0" rtl="0" algn="l">
              <a:lnSpc>
                <a:spcPct val="135000"/>
              </a:lnSpc>
              <a:spcBef>
                <a:spcPts val="0"/>
              </a:spcBef>
              <a:spcAft>
                <a:spcPts val="0"/>
              </a:spcAft>
              <a:buNone/>
            </a:pPr>
            <a:r>
              <a:rPr lang="de" sz="1000">
                <a:solidFill>
                  <a:srgbClr val="000000"/>
                </a:solidFill>
                <a:highlight>
                  <a:srgbClr val="FFFFFE"/>
                </a:highlight>
              </a:rPr>
              <a:t>P = 0.97		</a:t>
            </a:r>
            <a:endParaRPr sz="900"/>
          </a:p>
          <a:p>
            <a:pPr indent="0" lvl="0" marL="0" rtl="0" algn="l">
              <a:lnSpc>
                <a:spcPct val="100000"/>
              </a:lnSpc>
              <a:spcBef>
                <a:spcPts val="0"/>
              </a:spcBef>
              <a:spcAft>
                <a:spcPts val="0"/>
              </a:spcAft>
              <a:buNone/>
            </a:pPr>
            <a:r>
              <a:rPr b="1" lang="de" sz="900"/>
              <a:t>while </a:t>
            </a:r>
            <a:r>
              <a:rPr lang="de" sz="900"/>
              <a:t>Time Limit</a:t>
            </a:r>
            <a:r>
              <a:rPr lang="de" sz="900"/>
              <a:t> not reached:</a:t>
            </a:r>
            <a:endParaRPr sz="900"/>
          </a:p>
          <a:p>
            <a:pPr indent="0" lvl="0" marL="0" rtl="0" algn="l">
              <a:lnSpc>
                <a:spcPct val="100000"/>
              </a:lnSpc>
              <a:spcBef>
                <a:spcPts val="1200"/>
              </a:spcBef>
              <a:spcAft>
                <a:spcPts val="0"/>
              </a:spcAft>
              <a:buNone/>
            </a:pPr>
            <a:r>
              <a:rPr lang="de" sz="900"/>
              <a:t>	</a:t>
            </a:r>
            <a:r>
              <a:rPr b="1" lang="de" sz="900"/>
              <a:t>while </a:t>
            </a:r>
            <a:r>
              <a:rPr lang="de" sz="900"/>
              <a:t>no</a:t>
            </a:r>
            <a:r>
              <a:rPr b="1" lang="de" sz="900"/>
              <a:t> </a:t>
            </a:r>
            <a:r>
              <a:rPr lang="de" sz="900"/>
              <a:t>Changes </a:t>
            </a:r>
            <a:r>
              <a:rPr lang="de" sz="900"/>
              <a:t>happened</a:t>
            </a:r>
            <a:r>
              <a:rPr lang="de" sz="900"/>
              <a:t> in the last 10 iterations</a:t>
            </a:r>
            <a:endParaRPr sz="900"/>
          </a:p>
          <a:p>
            <a:pPr indent="0" lvl="0" marL="0" rtl="0" algn="l">
              <a:lnSpc>
                <a:spcPct val="100000"/>
              </a:lnSpc>
              <a:spcBef>
                <a:spcPts val="1200"/>
              </a:spcBef>
              <a:spcAft>
                <a:spcPts val="0"/>
              </a:spcAft>
              <a:buNone/>
            </a:pPr>
            <a:r>
              <a:rPr lang="de" sz="900"/>
              <a:t>		newSolutions = </a:t>
            </a:r>
            <a:r>
              <a:rPr lang="de" sz="1000">
                <a:solidFill>
                  <a:srgbClr val="000000"/>
                </a:solidFill>
                <a:highlight>
                  <a:srgbClr val="FFFFFE"/>
                </a:highlight>
              </a:rPr>
              <a:t>x.</a:t>
            </a:r>
            <a:r>
              <a:rPr lang="de" sz="900"/>
              <a:t>getNeighbors()</a:t>
            </a:r>
            <a:endParaRPr sz="900"/>
          </a:p>
          <a:p>
            <a:pPr indent="0" lvl="0" marL="0" rtl="0" algn="l">
              <a:lnSpc>
                <a:spcPct val="100000"/>
              </a:lnSpc>
              <a:spcBef>
                <a:spcPts val="1200"/>
              </a:spcBef>
              <a:spcAft>
                <a:spcPts val="0"/>
              </a:spcAft>
              <a:buNone/>
            </a:pPr>
            <a:r>
              <a:rPr lang="de" sz="900"/>
              <a:t>		if newSolutions &lt; x:</a:t>
            </a:r>
            <a:endParaRPr sz="900"/>
          </a:p>
          <a:p>
            <a:pPr indent="0" lvl="0" marL="0" rtl="0" algn="l">
              <a:lnSpc>
                <a:spcPct val="100000"/>
              </a:lnSpc>
              <a:spcBef>
                <a:spcPts val="1200"/>
              </a:spcBef>
              <a:spcAft>
                <a:spcPts val="0"/>
              </a:spcAft>
              <a:buNone/>
            </a:pPr>
            <a:r>
              <a:rPr lang="de" sz="900"/>
              <a:t>			best = newSolutions</a:t>
            </a:r>
            <a:endParaRPr sz="900">
              <a:solidFill>
                <a:srgbClr val="000000"/>
              </a:solidFill>
              <a:highlight>
                <a:srgbClr val="FFFFFE"/>
              </a:highlight>
            </a:endParaRPr>
          </a:p>
          <a:p>
            <a:pPr indent="0" lvl="0" marL="0" rtl="0" algn="l">
              <a:lnSpc>
                <a:spcPct val="100000"/>
              </a:lnSpc>
              <a:spcBef>
                <a:spcPts val="1200"/>
              </a:spcBef>
              <a:spcAft>
                <a:spcPts val="0"/>
              </a:spcAft>
              <a:buNone/>
            </a:pPr>
            <a:r>
              <a:rPr lang="de" sz="900">
                <a:solidFill>
                  <a:srgbClr val="000000"/>
                </a:solidFill>
                <a:highlight>
                  <a:srgbClr val="FFFFFE"/>
                </a:highlight>
              </a:rPr>
              <a:t>			x = newSolutions</a:t>
            </a:r>
            <a:endParaRPr sz="900"/>
          </a:p>
          <a:p>
            <a:pPr indent="0" lvl="0" marL="0" rtl="0" algn="l">
              <a:lnSpc>
                <a:spcPct val="100000"/>
              </a:lnSpc>
              <a:spcBef>
                <a:spcPts val="1200"/>
              </a:spcBef>
              <a:spcAft>
                <a:spcPts val="0"/>
              </a:spcAft>
              <a:buNone/>
            </a:pPr>
            <a:r>
              <a:rPr lang="de" sz="900"/>
              <a:t>		else:</a:t>
            </a:r>
            <a:endParaRPr sz="900"/>
          </a:p>
          <a:p>
            <a:pPr indent="0" lvl="0" marL="0" rtl="0" algn="l">
              <a:lnSpc>
                <a:spcPct val="100000"/>
              </a:lnSpc>
              <a:spcBef>
                <a:spcPts val="1200"/>
              </a:spcBef>
              <a:spcAft>
                <a:spcPts val="0"/>
              </a:spcAft>
              <a:buNone/>
            </a:pPr>
            <a:r>
              <a:rPr lang="de" sz="900"/>
              <a:t>			if </a:t>
            </a:r>
            <a:r>
              <a:rPr lang="de" sz="900">
                <a:solidFill>
                  <a:srgbClr val="000000"/>
                </a:solidFill>
                <a:highlight>
                  <a:srgbClr val="FFFFFE"/>
                </a:highlight>
              </a:rPr>
              <a:t>(P &lt; e**(-</a:t>
            </a:r>
            <a:r>
              <a:rPr lang="de" sz="900">
                <a:solidFill>
                  <a:srgbClr val="2060A0"/>
                </a:solidFill>
                <a:highlight>
                  <a:srgbClr val="FFFFFE"/>
                </a:highlight>
              </a:rPr>
              <a:t>abs</a:t>
            </a:r>
            <a:r>
              <a:rPr lang="de" sz="900">
                <a:solidFill>
                  <a:srgbClr val="000000"/>
                </a:solidFill>
                <a:highlight>
                  <a:srgbClr val="FFFFFE"/>
                </a:highlight>
              </a:rPr>
              <a:t>(</a:t>
            </a:r>
            <a:r>
              <a:rPr lang="de" sz="900"/>
              <a:t>newSolutions</a:t>
            </a:r>
            <a:r>
              <a:rPr lang="de" sz="900">
                <a:solidFill>
                  <a:srgbClr val="000000"/>
                </a:solidFill>
                <a:highlight>
                  <a:srgbClr val="FFFFFE"/>
                </a:highlight>
              </a:rPr>
              <a:t> - x) / T)):</a:t>
            </a:r>
            <a:endParaRPr sz="900">
              <a:solidFill>
                <a:srgbClr val="000000"/>
              </a:solidFill>
              <a:highlight>
                <a:srgbClr val="FFFFFE"/>
              </a:highlight>
            </a:endParaRPr>
          </a:p>
          <a:p>
            <a:pPr indent="0" lvl="0" marL="0" rtl="0" algn="l">
              <a:lnSpc>
                <a:spcPct val="100000"/>
              </a:lnSpc>
              <a:spcBef>
                <a:spcPts val="1200"/>
              </a:spcBef>
              <a:spcAft>
                <a:spcPts val="0"/>
              </a:spcAft>
              <a:buNone/>
            </a:pPr>
            <a:r>
              <a:rPr lang="de" sz="900">
                <a:solidFill>
                  <a:srgbClr val="000000"/>
                </a:solidFill>
                <a:highlight>
                  <a:srgbClr val="FFFFFE"/>
                </a:highlight>
              </a:rPr>
              <a:t>				x = newSolutions</a:t>
            </a:r>
            <a:endParaRPr sz="900">
              <a:solidFill>
                <a:srgbClr val="000000"/>
              </a:solidFill>
              <a:highlight>
                <a:srgbClr val="FFFFFE"/>
              </a:highlight>
            </a:endParaRPr>
          </a:p>
          <a:p>
            <a:pPr indent="0" lvl="0" marL="0" rtl="0" algn="l">
              <a:lnSpc>
                <a:spcPct val="100000"/>
              </a:lnSpc>
              <a:spcBef>
                <a:spcPts val="1200"/>
              </a:spcBef>
              <a:spcAft>
                <a:spcPts val="1200"/>
              </a:spcAft>
              <a:buNone/>
            </a:pPr>
            <a:r>
              <a:rPr lang="de" sz="900">
                <a:solidFill>
                  <a:srgbClr val="000000"/>
                </a:solidFill>
                <a:highlight>
                  <a:srgbClr val="FFFFFE"/>
                </a:highlight>
              </a:rPr>
              <a:t>	T = updateTemperature(T)	</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