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6EBA2A-C21E-4A3E-8263-22EBA59AA191}">
  <a:tblStyle styleId="{E16EBA2A-C21E-4A3E-8263-22EBA59AA1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1c142e3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1c142e3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1d9e1aa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1d9e1aa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207a15d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207a15d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1d9e1aa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1d9e1aa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1d9e1aa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1d9e1aa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1d9e1aa9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1d9e1aa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1c142e3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1c142e3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1c142e3f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1c142e3f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1c142e3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1c142e3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207a15d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207a15d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1c142e3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1c142e3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1c142e3f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1c142e3f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1c142e3f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1c142e3f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1c142e3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1c142e3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Assignment 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86"/>
              <a:t>Group 1</a:t>
            </a:r>
            <a:endParaRPr sz="40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86"/>
              <a:t>Jonas Kompauer, 11776872</a:t>
            </a:r>
            <a:endParaRPr sz="40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86"/>
              <a:t>Lukasz Sobocinski, 12123563</a:t>
            </a:r>
            <a:endParaRPr sz="40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86"/>
              <a:t>Florian Lackner, 11704916</a:t>
            </a:r>
            <a:endParaRPr sz="40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Usefulness Decision Tree</a:t>
            </a: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1303800" y="1598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 sz="1300"/>
              <a:t>Short classification time, when the model is trained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Too complex with </a:t>
            </a:r>
            <a:r>
              <a:rPr lang="de"/>
              <a:t>large number of features/data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“Purchase” with 600 features bad 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“Speed Dating” with ~120 feature still good results, accuracy of ~0.86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 rotWithShape="1">
          <a:blip r:embed="rId3">
            <a:alphaModFix/>
          </a:blip>
          <a:srcRect b="0" l="9420" r="81507" t="0"/>
          <a:stretch/>
        </p:blipFill>
        <p:spPr>
          <a:xfrm>
            <a:off x="7504700" y="1419800"/>
            <a:ext cx="829599" cy="304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 rotWithShape="1">
          <a:blip r:embed="rId3">
            <a:alphaModFix/>
          </a:blip>
          <a:srcRect b="0" l="45464" r="45463" t="0"/>
          <a:stretch/>
        </p:blipFill>
        <p:spPr>
          <a:xfrm>
            <a:off x="7504700" y="1419800"/>
            <a:ext cx="829599" cy="30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Findings</a:t>
            </a:r>
            <a:endParaRPr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1303800" y="1598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Scaling had close to no effect for kNN on accuracy</a:t>
            </a:r>
            <a:endParaRPr/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425" y="2108200"/>
            <a:ext cx="3575150" cy="26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425" y="2161850"/>
            <a:ext cx="3432026" cy="25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3"/>
          <p:cNvSpPr txBox="1"/>
          <p:nvPr/>
        </p:nvSpPr>
        <p:spPr>
          <a:xfrm>
            <a:off x="1390350" y="2108200"/>
            <a:ext cx="22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Scaling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5219788" y="2161850"/>
            <a:ext cx="22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No 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Scaling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Findings</a:t>
            </a:r>
            <a:endParaRPr/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1303800" y="1598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except...</a:t>
            </a:r>
            <a:endParaRPr/>
          </a:p>
        </p:txBody>
      </p:sp>
      <p:pic>
        <p:nvPicPr>
          <p:cNvPr id="360" name="Google Shape;3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425" y="2108200"/>
            <a:ext cx="3575150" cy="26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3425" y="2161850"/>
            <a:ext cx="3432026" cy="25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4"/>
          <p:cNvSpPr txBox="1"/>
          <p:nvPr/>
        </p:nvSpPr>
        <p:spPr>
          <a:xfrm>
            <a:off x="1390350" y="2108200"/>
            <a:ext cx="22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Scaling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5219775" y="2161850"/>
            <a:ext cx="22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No Scaling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Issues</a:t>
            </a:r>
            <a:endParaRPr/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1303800" y="1598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Hard to know on what to focus with experiments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Find important parameters to compare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4 datasets for 3 group members - difficult to split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Some classifiers were unstable - difficult to get the reliable performance measures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</a:t>
            </a:r>
            <a:endParaRPr/>
          </a:p>
        </p:txBody>
      </p:sp>
      <p:sp>
        <p:nvSpPr>
          <p:cNvPr id="375" name="Google Shape;375;p26"/>
          <p:cNvSpPr txBox="1"/>
          <p:nvPr>
            <p:ph idx="1" type="body"/>
          </p:nvPr>
        </p:nvSpPr>
        <p:spPr>
          <a:xfrm>
            <a:off x="1303800" y="1598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Decent results for the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All Algorithms performed equally good on the datasets except for “Purchase”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CV is much more reliable than holdout for smaller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There are no “universal” optimal tuning parameters, they depend on dataset and preprocessing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type="title"/>
          </p:nvPr>
        </p:nvSpPr>
        <p:spPr>
          <a:xfrm>
            <a:off x="1348000" y="628050"/>
            <a:ext cx="62202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300"/>
              <a:t>Thank you for 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300"/>
              <a:t>your attention!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- Diabetes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8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</a:t>
            </a:r>
            <a:r>
              <a:rPr lang="de"/>
              <a:t>mall Dataset, ~770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8 numeric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5" name="Google Shape;285;p14"/>
          <p:cNvGraphicFramePr/>
          <p:nvPr/>
        </p:nvGraphicFramePr>
        <p:xfrm>
          <a:off x="322738" y="301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{E16EBA2A-C21E-4A3E-8263-22EBA59AA191}</a:tableStyleId>
              </a:tblPr>
              <a:tblGrid>
                <a:gridCol w="849850"/>
                <a:gridCol w="849850"/>
                <a:gridCol w="849850"/>
                <a:gridCol w="849850"/>
                <a:gridCol w="849850"/>
                <a:gridCol w="849850"/>
                <a:gridCol w="849850"/>
                <a:gridCol w="849850"/>
                <a:gridCol w="849850"/>
                <a:gridCol w="8498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Index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Pregnancies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Glucose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Blood</a:t>
                      </a:r>
                      <a:endParaRPr b="1"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Presure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Skin</a:t>
                      </a:r>
                      <a:endParaRPr b="1"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Thickness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Insulin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BMI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Diabetes</a:t>
                      </a:r>
                      <a:endParaRPr b="1"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Pedigree</a:t>
                      </a:r>
                      <a:endParaRPr b="1"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Function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Age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Outcome</a:t>
                      </a:r>
                      <a:endParaRPr b="1" sz="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148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72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33.6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0.627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85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66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26.6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0.351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183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23.3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0.672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89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66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94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28.1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0.167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</a:t>
            </a:r>
            <a:r>
              <a:rPr lang="de"/>
              <a:t> - Diabetes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0" y="1440000"/>
            <a:ext cx="8640000" cy="148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40000"/>
            <a:ext cx="2520000" cy="168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0000" y="3240000"/>
            <a:ext cx="2520000" cy="171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000" y="3240000"/>
            <a:ext cx="2520000" cy="171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- Breast Cancer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598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Small Dataset, ~280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30 numeric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No missing values</a:t>
            </a:r>
            <a:endParaRPr/>
          </a:p>
        </p:txBody>
      </p:sp>
      <p:graphicFrame>
        <p:nvGraphicFramePr>
          <p:cNvPr id="301" name="Google Shape;301;p16"/>
          <p:cNvGraphicFramePr/>
          <p:nvPr/>
        </p:nvGraphicFramePr>
        <p:xfrm>
          <a:off x="322738" y="301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{E16EBA2A-C21E-4A3E-8263-22EBA59AA191}</a:tableStyleId>
              </a:tblPr>
              <a:tblGrid>
                <a:gridCol w="849850"/>
                <a:gridCol w="849850"/>
                <a:gridCol w="849850"/>
                <a:gridCol w="849850"/>
                <a:gridCol w="849850"/>
                <a:gridCol w="849850"/>
                <a:gridCol w="849850"/>
                <a:gridCol w="849850"/>
                <a:gridCol w="849850"/>
                <a:gridCol w="8498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ID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class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radiusMean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textureMean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perimeter</a:t>
                      </a:r>
                      <a:endParaRPr b="1"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Mean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smoothnes</a:t>
                      </a:r>
                      <a:endParaRPr b="1"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Mean</a:t>
                      </a:r>
                      <a:endParaRPr b="1" sz="8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compactnes</a:t>
                      </a:r>
                      <a:endParaRPr b="1"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Mean</a:t>
                      </a:r>
                      <a:endParaRPr b="1" sz="8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...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symmetry</a:t>
                      </a:r>
                      <a:endParaRPr b="1"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Worst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fractal</a:t>
                      </a:r>
                      <a:endParaRPr b="1"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Dimension</a:t>
                      </a:r>
                      <a:endParaRPr b="1"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Worst</a:t>
                      </a:r>
                      <a:endParaRPr b="1" sz="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913102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false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14.64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16.85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94.21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0.08641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0.06698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0.2455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0.06596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89511501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false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12.2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15.21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78.01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0.08673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0.06545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0.2661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0.07961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87163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true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13.43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19.63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85.84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0.09048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0.06288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0.2884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0.07371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894047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false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8.597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18.6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54.09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0.1074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0.05847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...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0.3142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0.08116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- Purchase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598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Large Dataset, 10k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600 binary attributes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Target attribute consists of 100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No missing values</a:t>
            </a:r>
            <a:endParaRPr/>
          </a:p>
        </p:txBody>
      </p:sp>
      <p:graphicFrame>
        <p:nvGraphicFramePr>
          <p:cNvPr id="308" name="Google Shape;308;p17"/>
          <p:cNvGraphicFramePr/>
          <p:nvPr/>
        </p:nvGraphicFramePr>
        <p:xfrm>
          <a:off x="322738" y="301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{E16EBA2A-C21E-4A3E-8263-22EBA59AA191}</a:tableStyleId>
              </a:tblPr>
              <a:tblGrid>
                <a:gridCol w="849850"/>
                <a:gridCol w="849850"/>
                <a:gridCol w="849850"/>
                <a:gridCol w="849850"/>
                <a:gridCol w="849850"/>
                <a:gridCol w="849850"/>
                <a:gridCol w="849850"/>
                <a:gridCol w="849850"/>
                <a:gridCol w="849850"/>
                <a:gridCol w="849850"/>
              </a:tblGrid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ID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0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1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2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3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4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5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...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599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class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86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81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0,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- Speeddating ❤️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2661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Data about 2 Persons -&gt; find out if they match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Large Dataset, ~8k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Mixture of numerical and nominal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121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5" name="Google Shape;315;p18"/>
          <p:cNvGraphicFramePr/>
          <p:nvPr/>
        </p:nvGraphicFramePr>
        <p:xfrm>
          <a:off x="322738" y="334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{E16EBA2A-C21E-4A3E-8263-22EBA59AA191}</a:tableStyleId>
              </a:tblPr>
              <a:tblGrid>
                <a:gridCol w="849850"/>
                <a:gridCol w="849850"/>
                <a:gridCol w="849850"/>
                <a:gridCol w="849850"/>
                <a:gridCol w="849850"/>
                <a:gridCol w="849850"/>
                <a:gridCol w="849850"/>
                <a:gridCol w="849850"/>
                <a:gridCol w="849850"/>
                <a:gridCol w="8498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wave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gender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age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race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importance_</a:t>
                      </a:r>
                      <a:endParaRPr b="1" sz="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same_race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attractive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funny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...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met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match</a:t>
                      </a:r>
                      <a:endParaRPr b="1" sz="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female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/>
                        <a:t>Asian/Pacific Islander/Asian-American</a:t>
                      </a:r>
                      <a:endParaRPr sz="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male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/>
                        <a:t>European/Caucasian-American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female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600"/>
                        <a:t>'Latino/Hispanic American'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Classifier</a:t>
            </a:r>
            <a:endParaRPr/>
          </a:p>
        </p:txBody>
      </p:sp>
      <p:graphicFrame>
        <p:nvGraphicFramePr>
          <p:cNvPr id="321" name="Google Shape;321;p19"/>
          <p:cNvGraphicFramePr/>
          <p:nvPr/>
        </p:nvGraphicFramePr>
        <p:xfrm>
          <a:off x="504425" y="1519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{E16EBA2A-C21E-4A3E-8263-22EBA59AA191}</a:tableStyleId>
              </a:tblPr>
              <a:tblGrid>
                <a:gridCol w="1121625"/>
                <a:gridCol w="2175925"/>
                <a:gridCol w="2032875"/>
                <a:gridCol w="2364175"/>
              </a:tblGrid>
              <a:tr h="68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kNN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Gaussian </a:t>
                      </a:r>
                      <a:r>
                        <a:rPr b="1" lang="de"/>
                        <a:t>Naive Bayes</a:t>
                      </a:r>
                      <a:endParaRPr b="1"/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Decision Tree</a:t>
                      </a:r>
                      <a:endParaRPr b="1"/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Parameters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k, distance function, weighting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smoothing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depth, sample split, split selection, criterion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Results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mostly good results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best results for Purchase Dataset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less accurate, but still mostly good results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Time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fast fitting, slow predicting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more or less fast in both fitting and predicting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slow fitting, fast predicting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613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Usefulness kNN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200" y="1598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Feature Scaling needed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Not Useful for large number of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“</a:t>
            </a:r>
            <a:r>
              <a:rPr lang="de"/>
              <a:t>Purchase</a:t>
            </a:r>
            <a:r>
              <a:rPr lang="de"/>
              <a:t>” with 600 features no good results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“Speed Dating” with ~120 feature still good 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Otherwise very good results</a:t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 rotWithShape="1">
          <a:blip r:embed="rId3">
            <a:alphaModFix/>
          </a:blip>
          <a:srcRect b="0" l="9420" r="81507" t="0"/>
          <a:stretch/>
        </p:blipFill>
        <p:spPr>
          <a:xfrm>
            <a:off x="7504700" y="1419800"/>
            <a:ext cx="829599" cy="30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Usefulness Gaussian Naive Bayes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598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Assumes independence of variables and their normal distribution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Not 100% given in our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Still has the best results for “Purchase”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Accuracy of ~0.5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For other Datasets also good results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Diabetes with accuracy of 0.73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Speed Dating </a:t>
            </a:r>
            <a:r>
              <a:rPr lang="de"/>
              <a:t>with accuracy of 0.859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Breast Cancer with accuracy of 0.947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 rotWithShape="1">
          <a:blip r:embed="rId3">
            <a:alphaModFix/>
          </a:blip>
          <a:srcRect b="0" l="81742" r="9185" t="0"/>
          <a:stretch/>
        </p:blipFill>
        <p:spPr>
          <a:xfrm>
            <a:off x="7504700" y="1419800"/>
            <a:ext cx="829599" cy="30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