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2" r:id="rId1"/>
    <p:sldMasterId id="2147484077" r:id="rId2"/>
    <p:sldMasterId id="2147484112" r:id="rId3"/>
  </p:sldMasterIdLst>
  <p:notesMasterIdLst>
    <p:notesMasterId r:id="rId51"/>
  </p:notesMasterIdLst>
  <p:handoutMasterIdLst>
    <p:handoutMasterId r:id="rId52"/>
  </p:handoutMasterIdLst>
  <p:sldIdLst>
    <p:sldId id="383" r:id="rId4"/>
    <p:sldId id="762" r:id="rId5"/>
    <p:sldId id="707" r:id="rId6"/>
    <p:sldId id="708" r:id="rId7"/>
    <p:sldId id="723" r:id="rId8"/>
    <p:sldId id="710" r:id="rId9"/>
    <p:sldId id="711" r:id="rId10"/>
    <p:sldId id="712" r:id="rId11"/>
    <p:sldId id="713" r:id="rId12"/>
    <p:sldId id="714" r:id="rId13"/>
    <p:sldId id="716" r:id="rId14"/>
    <p:sldId id="717" r:id="rId15"/>
    <p:sldId id="718" r:id="rId16"/>
    <p:sldId id="722" r:id="rId17"/>
    <p:sldId id="720" r:id="rId18"/>
    <p:sldId id="721" r:id="rId19"/>
    <p:sldId id="725" r:id="rId20"/>
    <p:sldId id="764" r:id="rId21"/>
    <p:sldId id="763" r:id="rId22"/>
    <p:sldId id="778" r:id="rId23"/>
    <p:sldId id="753" r:id="rId24"/>
    <p:sldId id="770" r:id="rId25"/>
    <p:sldId id="771" r:id="rId26"/>
    <p:sldId id="772" r:id="rId27"/>
    <p:sldId id="773" r:id="rId28"/>
    <p:sldId id="769" r:id="rId29"/>
    <p:sldId id="768" r:id="rId30"/>
    <p:sldId id="776" r:id="rId31"/>
    <p:sldId id="774" r:id="rId32"/>
    <p:sldId id="766" r:id="rId33"/>
    <p:sldId id="767" r:id="rId34"/>
    <p:sldId id="779" r:id="rId35"/>
    <p:sldId id="1004" r:id="rId36"/>
    <p:sldId id="1005" r:id="rId37"/>
    <p:sldId id="1006" r:id="rId38"/>
    <p:sldId id="1007" r:id="rId39"/>
    <p:sldId id="765" r:id="rId40"/>
    <p:sldId id="777" r:id="rId41"/>
    <p:sldId id="1009" r:id="rId42"/>
    <p:sldId id="775" r:id="rId43"/>
    <p:sldId id="1008" r:id="rId44"/>
    <p:sldId id="754" r:id="rId45"/>
    <p:sldId id="1010" r:id="rId46"/>
    <p:sldId id="760" r:id="rId47"/>
    <p:sldId id="761" r:id="rId48"/>
    <p:sldId id="1011" r:id="rId49"/>
    <p:sldId id="1013" r:id="rId50"/>
  </p:sldIdLst>
  <p:sldSz cx="9144000" cy="6858000" type="screen4x3"/>
  <p:notesSz cx="6985000" cy="92837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ark Contents" id="{2848E705-1542-465F-B5EB-3E8E4C9E6925}">
          <p14:sldIdLst>
            <p14:sldId id="383"/>
            <p14:sldId id="762"/>
            <p14:sldId id="707"/>
            <p14:sldId id="708"/>
            <p14:sldId id="723"/>
          </p14:sldIdLst>
        </p14:section>
        <p14:section name="Intro to Spark" id="{60572E41-FFF2-4552-AA64-BAE07F188D65}">
          <p14:sldIdLst>
            <p14:sldId id="710"/>
            <p14:sldId id="711"/>
            <p14:sldId id="712"/>
            <p14:sldId id="713"/>
            <p14:sldId id="714"/>
            <p14:sldId id="716"/>
            <p14:sldId id="717"/>
            <p14:sldId id="718"/>
            <p14:sldId id="722"/>
            <p14:sldId id="720"/>
            <p14:sldId id="721"/>
            <p14:sldId id="725"/>
            <p14:sldId id="764"/>
            <p14:sldId id="763"/>
            <p14:sldId id="778"/>
            <p14:sldId id="753"/>
            <p14:sldId id="770"/>
            <p14:sldId id="771"/>
            <p14:sldId id="772"/>
            <p14:sldId id="773"/>
            <p14:sldId id="769"/>
            <p14:sldId id="768"/>
            <p14:sldId id="776"/>
            <p14:sldId id="774"/>
            <p14:sldId id="766"/>
            <p14:sldId id="767"/>
            <p14:sldId id="779"/>
            <p14:sldId id="1004"/>
            <p14:sldId id="1005"/>
            <p14:sldId id="1006"/>
            <p14:sldId id="1007"/>
            <p14:sldId id="765"/>
            <p14:sldId id="777"/>
            <p14:sldId id="1009"/>
            <p14:sldId id="775"/>
            <p14:sldId id="1008"/>
            <p14:sldId id="754"/>
            <p14:sldId id="1010"/>
            <p14:sldId id="760"/>
            <p14:sldId id="761"/>
            <p14:sldId id="1011"/>
            <p14:sldId id="10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24">
          <p15:clr>
            <a:srgbClr val="A4A3A4"/>
          </p15:clr>
        </p15:guide>
        <p15:guide id="2" pos="5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 Horst" initials="BH" lastIdx="4" clrIdx="0">
    <p:extLst/>
  </p:cmAuthor>
  <p:cmAuthor id="2" name="Jennifer Valdez" initials="JV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B21"/>
    <a:srgbClr val="F3A10D"/>
    <a:srgbClr val="009900"/>
    <a:srgbClr val="E1F4FF"/>
    <a:srgbClr val="DEF0B2"/>
    <a:srgbClr val="D8EDA3"/>
    <a:srgbClr val="E1EDC1"/>
    <a:srgbClr val="CC9900"/>
    <a:srgbClr val="EFEF7D"/>
    <a:srgbClr val="005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5550" autoAdjust="0"/>
  </p:normalViewPr>
  <p:slideViewPr>
    <p:cSldViewPr snapToGrid="0">
      <p:cViewPr varScale="1">
        <p:scale>
          <a:sx n="64" d="100"/>
          <a:sy n="64" d="100"/>
        </p:scale>
        <p:origin x="1185" y="84"/>
      </p:cViewPr>
      <p:guideLst>
        <p:guide orient="horz" pos="724"/>
        <p:guide pos="547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472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21.xml"/><Relationship Id="rId7" Type="http://schemas.openxmlformats.org/officeDocument/2006/relationships/slide" Target="slides/slide40.xml"/><Relationship Id="rId2" Type="http://schemas.openxmlformats.org/officeDocument/2006/relationships/slide" Target="slides/slide14.xml"/><Relationship Id="rId1" Type="http://schemas.openxmlformats.org/officeDocument/2006/relationships/slide" Target="slides/slide6.xml"/><Relationship Id="rId6" Type="http://schemas.openxmlformats.org/officeDocument/2006/relationships/slide" Target="slides/slide37.xml"/><Relationship Id="rId5" Type="http://schemas.openxmlformats.org/officeDocument/2006/relationships/slide" Target="slides/slide30.xml"/><Relationship Id="rId4" Type="http://schemas.openxmlformats.org/officeDocument/2006/relationships/slide" Target="slides/slide26.xml"/><Relationship Id="rId9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i="0">
                <a:latin typeface="Arial" charset="0"/>
              </a:defRPr>
            </a:lvl1pPr>
          </a:lstStyle>
          <a:p>
            <a:pPr>
              <a:defRPr/>
            </a:pPr>
            <a:fld id="{A61C934C-BCDF-46BD-A825-7797818965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5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10" tIns="44804" rIns="89610" bIns="44804" numCol="1" anchor="t" anchorCtr="0" compatLnSpc="1">
            <a:prstTxWarp prst="textNoShape">
              <a:avLst/>
            </a:prstTxWarp>
          </a:bodyPr>
          <a:lstStyle>
            <a:lvl1pPr algn="l" defTabSz="896938">
              <a:defRPr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10" tIns="44804" rIns="89610" bIns="44804" numCol="1" anchor="t" anchorCtr="0" compatLnSpc="1">
            <a:prstTxWarp prst="textNoShape">
              <a:avLst/>
            </a:prstTxWarp>
          </a:bodyPr>
          <a:lstStyle>
            <a:lvl1pPr algn="r" defTabSz="896938">
              <a:defRPr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0075"/>
            <a:ext cx="55880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10" tIns="44804" rIns="89610" bIns="448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10" tIns="44804" rIns="89610" bIns="44804" numCol="1" anchor="b" anchorCtr="0" compatLnSpc="1">
            <a:prstTxWarp prst="textNoShape">
              <a:avLst/>
            </a:prstTxWarp>
          </a:bodyPr>
          <a:lstStyle>
            <a:lvl1pPr algn="l" defTabSz="896938">
              <a:defRPr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10" tIns="44804" rIns="89610" bIns="44804" numCol="1" anchor="b" anchorCtr="0" compatLnSpc="1">
            <a:prstTxWarp prst="textNoShape">
              <a:avLst/>
            </a:prstTxWarp>
          </a:bodyPr>
          <a:lstStyle>
            <a:lvl1pPr algn="r" defTabSz="896938">
              <a:defRPr i="0">
                <a:latin typeface="Arial" charset="0"/>
              </a:defRPr>
            </a:lvl1pPr>
          </a:lstStyle>
          <a:p>
            <a:pPr>
              <a:defRPr/>
            </a:pPr>
            <a:fld id="{179EC492-49DC-4FE4-A840-F7735A06BB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84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6938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6938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6938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6938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0F13D2-3333-400E-8EB2-60176DC6D636}" type="slidenum">
              <a:rPr lang="en-US" altLang="en-US" i="0" smtClean="0"/>
              <a:pPr eaLnBrk="1" hangingPunct="1"/>
              <a:t>1</a:t>
            </a:fld>
            <a:endParaRPr lang="en-US" altLang="en-US" i="0" dirty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93738"/>
            <a:ext cx="4648200" cy="34861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1663"/>
            <a:ext cx="51593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0079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29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47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69947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32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71" tIns="47686" rIns="95371" bIns="47686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839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47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78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56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00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4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09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71" tIns="47686" rIns="95371" bIns="47686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731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9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62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57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39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71" tIns="47686" rIns="95371" bIns="47686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75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4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9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71" tIns="47686" rIns="95371" bIns="47686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121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38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9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809625" y="296863"/>
            <a:ext cx="5675313" cy="4256087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18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809625" y="296863"/>
            <a:ext cx="5675313" cy="4256087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6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809625" y="296863"/>
            <a:ext cx="5675313" cy="4256087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32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809625" y="296863"/>
            <a:ext cx="5675313" cy="4256087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07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71" tIns="47686" rIns="95371" bIns="47686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66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71" tIns="47686" rIns="95371" bIns="47686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557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71" tIns="47686" rIns="95371" bIns="47686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282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71" tIns="47686" rIns="95371" bIns="47686"/>
          <a:lstStyle/>
          <a:p>
            <a:pPr eaLnBrk="1" hangingPunct="1"/>
            <a:endParaRPr lang="en-GB" baseline="0" dirty="0"/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7992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82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809625" y="296863"/>
            <a:ext cx="5675313" cy="4256087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4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1"/>
            <a:ext cx="3169427" cy="480550"/>
          </a:xfrm>
          <a:prstGeom prst="rect">
            <a:avLst/>
          </a:prstGeom>
        </p:spPr>
        <p:txBody>
          <a:bodyPr lIns="94237" tIns="47118" rIns="94237" bIns="47118"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</p:spTree>
    <p:extLst>
      <p:ext uri="{BB962C8B-B14F-4D97-AF65-F5344CB8AC3E}">
        <p14:creationId xmlns:p14="http://schemas.microsoft.com/office/powerpoint/2010/main" val="1400410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809625" y="296863"/>
            <a:ext cx="5675313" cy="4256087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21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baseline="0" dirty="0"/>
              <a:t>he last two chapters are mainly self-study, but that we’ll cover if we have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84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71" tIns="47686" rIns="95371" bIns="47686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722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1"/>
            <a:ext cx="3169427" cy="480550"/>
          </a:xfrm>
          <a:prstGeom prst="rect">
            <a:avLst/>
          </a:prstGeom>
        </p:spPr>
        <p:txBody>
          <a:bodyPr lIns="94237" tIns="47118" rIns="94237" bIns="47118"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</p:spTree>
    <p:extLst>
      <p:ext uri="{BB962C8B-B14F-4D97-AF65-F5344CB8AC3E}">
        <p14:creationId xmlns:p14="http://schemas.microsoft.com/office/powerpoint/2010/main" val="161705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8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144000" cy="576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6005823"/>
            <a:ext cx="21113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4363" y="1160463"/>
            <a:ext cx="8105775" cy="525462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92138" y="1755775"/>
            <a:ext cx="8169275" cy="863600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88" y="76200"/>
            <a:ext cx="2556512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3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10E10DA7-36FC-45C1-A9EB-26CFFA20F469}" type="slidenum">
              <a:rPr lang="en-US" sz="1800" i="0" smtClean="0">
                <a:solidFill>
                  <a:srgbClr val="000000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i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75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0"/>
            <a:ext cx="21336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2484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10E10DA7-36FC-45C1-A9EB-26CFFA20F469}" type="slidenum">
              <a:rPr lang="en-US" sz="1800" i="0" smtClean="0">
                <a:solidFill>
                  <a:srgbClr val="000000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i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89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70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23900" y="1600200"/>
            <a:ext cx="8039100" cy="4876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10E10DA7-36FC-45C1-A9EB-26CFFA20F469}" type="slidenum">
              <a:rPr lang="en-US" sz="1800" i="0" smtClean="0">
                <a:solidFill>
                  <a:srgbClr val="000000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i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494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65904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797051"/>
            <a:ext cx="8345488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47531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5357" y="1508400"/>
            <a:ext cx="8275203" cy="4615200"/>
          </a:xfrm>
          <a:prstGeom prst="rect">
            <a:avLst/>
          </a:prstGeom>
        </p:spPr>
        <p:txBody>
          <a:bodyPr lIns="79361" tIns="39680" rIns="79361" bIns="39680"/>
          <a:lstStyle>
            <a:lvl2pPr>
              <a:buSzPct val="80000"/>
              <a:defRPr/>
            </a:lvl2pPr>
            <a:lvl3pPr>
              <a:buSzPct val="80000"/>
              <a:defRPr/>
            </a:lvl3pPr>
            <a:lvl4pPr>
              <a:buSzPct val="80000"/>
              <a:defRPr/>
            </a:lvl4pPr>
            <a:lvl5pP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41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7497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302039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27127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319674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10E10DA7-36FC-45C1-A9EB-26CFFA20F469}" type="slidenum">
              <a:rPr lang="en-US" sz="1800" i="0" smtClean="0">
                <a:solidFill>
                  <a:srgbClr val="000000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i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842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8050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13325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3235500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36609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6686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4883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4891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797051"/>
            <a:ext cx="8277344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760003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139006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17261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10E10DA7-36FC-45C1-A9EB-26CFFA20F469}" type="slidenum">
              <a:rPr lang="en-US" sz="1800" i="0" smtClean="0">
                <a:solidFill>
                  <a:srgbClr val="000000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i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7289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042739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152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34459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33922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3231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144000" cy="576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6005823"/>
            <a:ext cx="21113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4363" y="1160463"/>
            <a:ext cx="8105775" cy="525462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92138" y="1755775"/>
            <a:ext cx="8169275" cy="863600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88" y="76200"/>
            <a:ext cx="2556512" cy="74066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8" y="6132356"/>
            <a:ext cx="887716" cy="60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8657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1F6D8-BADB-42C1-90CE-53C0774B81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51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EB2A3-9C43-4E1E-A4B9-C10DDB3B15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171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600200"/>
            <a:ext cx="39433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600200"/>
            <a:ext cx="39433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9C0FA-5936-49BA-BB4F-1B8C122793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92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5A9A1-13CF-471D-8870-280D6853B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3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600200"/>
            <a:ext cx="39433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600200"/>
            <a:ext cx="39433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10E10DA7-36FC-45C1-A9EB-26CFFA20F469}" type="slidenum">
              <a:rPr lang="en-US" sz="1800" i="0" smtClean="0">
                <a:solidFill>
                  <a:srgbClr val="000000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i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71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64C39-6595-4286-BD57-6646420664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925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50A36-9D36-427D-ABF9-ACB2BC01EA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4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B752F-A1D3-4F7E-A8CE-4EE1465FF2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102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6C6B8-380A-41C3-BEAB-95BF44C90A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7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A828E-31AD-4D56-960B-3F0F519F03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735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0"/>
            <a:ext cx="21336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2484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C4531-13F4-4A3C-B0A8-420BB85651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18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70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23900" y="1600200"/>
            <a:ext cx="8039100" cy="4876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24665-7771-4B5F-84AF-DCE623AD2C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324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797051"/>
            <a:ext cx="8345488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819258"/>
      </p:ext>
    </p:extLst>
  </p:cSld>
  <p:clrMapOvr>
    <a:masterClrMapping/>
  </p:clrMapOvr>
  <p:transition spd="med">
    <p:fade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5357" y="1508400"/>
            <a:ext cx="8275203" cy="4615200"/>
          </a:xfrm>
          <a:prstGeom prst="rect">
            <a:avLst/>
          </a:prstGeom>
        </p:spPr>
        <p:txBody>
          <a:bodyPr lIns="79361" tIns="39680" rIns="79361" bIns="39680"/>
          <a:lstStyle>
            <a:lvl2pPr>
              <a:buSzPct val="80000"/>
              <a:defRPr/>
            </a:lvl2pPr>
            <a:lvl3pPr>
              <a:buSzPct val="80000"/>
              <a:defRPr/>
            </a:lvl3pPr>
            <a:lvl4pPr>
              <a:buSzPct val="80000"/>
              <a:defRPr/>
            </a:lvl4pPr>
            <a:lvl5pP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353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10E10DA7-36FC-45C1-A9EB-26CFFA20F469}" type="slidenum">
              <a:rPr lang="en-US" sz="1800" i="0" smtClean="0">
                <a:solidFill>
                  <a:srgbClr val="000000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i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850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389880"/>
      </p:ext>
    </p:extLst>
  </p:cSld>
  <p:clrMapOvr>
    <a:masterClrMapping/>
  </p:clrMapOvr>
  <p:transition spd="med">
    <p:fade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3787432245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10E10DA7-36FC-45C1-A9EB-26CFFA20F469}" type="slidenum">
              <a:rPr lang="en-US" sz="1800" i="0" smtClean="0">
                <a:solidFill>
                  <a:srgbClr val="000000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i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7680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797051"/>
            <a:ext cx="8277344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935262"/>
      </p:ext>
    </p:extLst>
  </p:cSld>
  <p:clrMapOvr>
    <a:masterClrMapping/>
  </p:clrMapOvr>
  <p:transition spd="med">
    <p:fade/>
  </p:transition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014133"/>
      </p:ext>
    </p:extLst>
  </p:cSld>
  <p:clrMapOvr>
    <a:masterClrMapping/>
  </p:clrMapOvr>
  <p:transition spd="med">
    <p:fade/>
  </p:transition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153657356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9013" y="5783638"/>
            <a:ext cx="2424997" cy="230298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Objective # 2.2.2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5783638"/>
            <a:ext cx="4953000" cy="228600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content source e.g. Wikipedia, 2009</a:t>
            </a:r>
          </a:p>
        </p:txBody>
      </p:sp>
    </p:spTree>
    <p:extLst>
      <p:ext uri="{BB962C8B-B14F-4D97-AF65-F5344CB8AC3E}">
        <p14:creationId xmlns:p14="http://schemas.microsoft.com/office/powerpoint/2010/main" val="27612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26EAE-D5C4-412D-8FC2-E8A32AE6EF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4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10E10DA7-36FC-45C1-A9EB-26CFFA20F469}" type="slidenum">
              <a:rPr lang="en-US" sz="1800" i="0" smtClean="0">
                <a:solidFill>
                  <a:srgbClr val="000000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i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03655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67671-4C9F-46F9-A83C-96E13E85A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57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52D9B-53DF-4A2C-8B9C-86DF488F5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69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600200"/>
            <a:ext cx="39433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600200"/>
            <a:ext cx="39433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8B4DF-B566-40F5-A793-A7CE5CCF9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14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62CD6-9E2C-4758-A795-88EDD416D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42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ABBDE-B1AA-4438-B8ED-F7C37A646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872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94F7B-9950-4DAA-841A-4FDEBB4C2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08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3CCFC-B64B-4A20-B8E4-03F662674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55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708BF-2D45-47B0-BF51-59C50FF00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91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BE30D-CF93-4335-951C-1F393CEE0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34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0"/>
            <a:ext cx="21336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2484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B58F1-DE24-472C-A24F-FC98AFE4D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10E10DA7-36FC-45C1-A9EB-26CFFA20F469}" type="slidenum">
              <a:rPr lang="en-US" sz="1800" i="0" smtClean="0">
                <a:solidFill>
                  <a:srgbClr val="000000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i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87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10E10DA7-36FC-45C1-A9EB-26CFFA20F469}" type="slidenum">
              <a:rPr lang="en-US" sz="1800" i="0" smtClean="0">
                <a:solidFill>
                  <a:srgbClr val="000000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i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38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jpeg"/><Relationship Id="rId40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9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68.xml"/><Relationship Id="rId42" Type="http://schemas.openxmlformats.org/officeDocument/2006/relationships/image" Target="../media/image9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38" Type="http://schemas.openxmlformats.org/officeDocument/2006/relationships/image" Target="../media/image3.png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37" Type="http://schemas.openxmlformats.org/officeDocument/2006/relationships/image" Target="../media/image2.jpeg"/><Relationship Id="rId40" Type="http://schemas.openxmlformats.org/officeDocument/2006/relationships/image" Target="../media/image5.jpeg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35" Type="http://schemas.openxmlformats.org/officeDocument/2006/relationships/theme" Target="../theme/theme2.xml"/><Relationship Id="rId43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3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11.jpe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387350"/>
            <a:ext cx="9144000" cy="630238"/>
            <a:chOff x="0" y="418"/>
            <a:chExt cx="5760" cy="397"/>
          </a:xfrm>
        </p:grpSpPr>
        <p:pic>
          <p:nvPicPr>
            <p:cNvPr id="2060" name="Picture 3" descr="Txt_DropShadow"/>
            <p:cNvPicPr>
              <a:picLocks noChangeAspect="1" noChangeArrowheads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1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497669" name="Picture 5" descr="90708_Grid"/>
          <p:cNvPicPr>
            <a:picLocks noChangeAspect="1" noChangeArrowheads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3900" y="1600200"/>
            <a:ext cx="80391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First level</a:t>
            </a:r>
          </a:p>
          <a:p>
            <a:pPr lvl="2"/>
            <a:r>
              <a:rPr lang="en-US" altLang="en-US"/>
              <a:t>Second level</a:t>
            </a:r>
          </a:p>
          <a:p>
            <a:pPr lvl="3"/>
            <a:r>
              <a:rPr lang="en-US" altLang="en-US"/>
              <a:t>Third level</a:t>
            </a:r>
          </a:p>
          <a:p>
            <a:pPr lvl="4"/>
            <a:r>
              <a:rPr lang="en-US" altLang="en-US"/>
              <a:t>Fourth level</a:t>
            </a:r>
          </a:p>
        </p:txBody>
      </p:sp>
      <p:pic>
        <p:nvPicPr>
          <p:cNvPr id="497674" name="Picture 10" descr="New_Greendisc copy"/>
          <p:cNvPicPr>
            <a:picLocks noChangeAspect="1" noChangeArrowheads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31825"/>
            <a:ext cx="571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4410075" y="6565900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BFA5BA6-917C-4D9E-BCD3-51AF4EBE3126}" type="slidenum">
              <a:rPr lang="en-US" sz="1000" i="0" smtClean="0">
                <a:solidFill>
                  <a:srgbClr val="000000"/>
                </a:solidFill>
              </a:rPr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i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35" y="173736"/>
            <a:ext cx="1767465" cy="5120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9" descr="fidlogo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2" y="6324600"/>
            <a:ext cx="12017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97195"/>
            <a:ext cx="731679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1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  <p:sldLayoutId id="2147484060" r:id="rId18"/>
    <p:sldLayoutId id="2147484061" r:id="rId19"/>
    <p:sldLayoutId id="2147484062" r:id="rId20"/>
    <p:sldLayoutId id="2147484063" r:id="rId21"/>
    <p:sldLayoutId id="2147484064" r:id="rId22"/>
    <p:sldLayoutId id="2147484065" r:id="rId23"/>
    <p:sldLayoutId id="2147484066" r:id="rId24"/>
    <p:sldLayoutId id="2147484067" r:id="rId25"/>
    <p:sldLayoutId id="2147484068" r:id="rId26"/>
    <p:sldLayoutId id="2147484069" r:id="rId27"/>
    <p:sldLayoutId id="2147484070" r:id="rId28"/>
    <p:sldLayoutId id="2147484071" r:id="rId29"/>
    <p:sldLayoutId id="2147484072" r:id="rId30"/>
    <p:sldLayoutId id="2147484073" r:id="rId31"/>
    <p:sldLayoutId id="2147484074" r:id="rId32"/>
    <p:sldLayoutId id="2147484075" r:id="rId33"/>
    <p:sldLayoutId id="2147484076" r:id="rId3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347663" indent="-233363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Font typeface="Arial" charset="0"/>
        <a:buChar char="►"/>
        <a:defRPr sz="2400">
          <a:solidFill>
            <a:srgbClr val="000000"/>
          </a:solidFill>
          <a:latin typeface="+mn-lt"/>
        </a:defRPr>
      </a:lvl2pPr>
      <a:lvl3pPr marL="682625" indent="-220663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3pPr>
      <a:lvl4pPr marL="1030288" indent="-230188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–"/>
        <a:defRPr sz="2000">
          <a:solidFill>
            <a:srgbClr val="000000"/>
          </a:solidFill>
          <a:latin typeface="+mn-lt"/>
        </a:defRPr>
      </a:lvl4pPr>
      <a:lvl5pPr marL="13795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5pPr>
      <a:lvl6pPr marL="18367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6pPr>
      <a:lvl7pPr marL="22939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7pPr>
      <a:lvl8pPr marL="27511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8pPr>
      <a:lvl9pPr marL="32083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387350"/>
            <a:ext cx="9144000" cy="630238"/>
            <a:chOff x="0" y="418"/>
            <a:chExt cx="5760" cy="397"/>
          </a:xfrm>
        </p:grpSpPr>
        <p:pic>
          <p:nvPicPr>
            <p:cNvPr id="2060" name="Picture 3" descr="Txt_DropShadow"/>
            <p:cNvPicPr>
              <a:picLocks noChangeAspect="1" noChangeArrowheads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1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497669" name="Picture 5" descr="90708_Grid"/>
          <p:cNvPicPr>
            <a:picLocks noChangeAspect="1" noChangeArrowheads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3900" y="1600200"/>
            <a:ext cx="80391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First level</a:t>
            </a:r>
          </a:p>
          <a:p>
            <a:pPr lvl="2"/>
            <a:r>
              <a:rPr lang="en-US" altLang="en-US"/>
              <a:t>Second level</a:t>
            </a:r>
          </a:p>
          <a:p>
            <a:pPr lvl="3"/>
            <a:r>
              <a:rPr lang="en-US" altLang="en-US"/>
              <a:t>Third level</a:t>
            </a:r>
          </a:p>
          <a:p>
            <a:pPr lvl="4"/>
            <a:r>
              <a:rPr lang="en-US" altLang="en-US"/>
              <a:t>Fourth level</a:t>
            </a:r>
          </a:p>
        </p:txBody>
      </p:sp>
      <p:pic>
        <p:nvPicPr>
          <p:cNvPr id="497674" name="Picture 10" descr="New_Greendisc copy"/>
          <p:cNvPicPr>
            <a:picLocks noChangeAspect="1" noChangeArrowheads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31825"/>
            <a:ext cx="571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4410075" y="6565900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1BFA5BA6-917C-4D9E-BCD3-51AF4EBE3126}" type="slidenum">
              <a:rPr lang="en-US" sz="1000" i="0" smtClean="0"/>
              <a:pPr algn="l" eaLnBrk="1" hangingPunct="1">
                <a:defRPr/>
              </a:pPr>
              <a:t>‹#›</a:t>
            </a:fld>
            <a:endParaRPr lang="en-US" sz="1000" i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35" y="173736"/>
            <a:ext cx="1767465" cy="5120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9" descr="fidlogo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2" y="6324600"/>
            <a:ext cx="12017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97195"/>
            <a:ext cx="731679" cy="420624"/>
          </a:xfrm>
          <a:prstGeom prst="rect">
            <a:avLst/>
          </a:prstGeom>
        </p:spPr>
      </p:pic>
      <p:pic>
        <p:nvPicPr>
          <p:cNvPr id="14" name="Picture 13" descr="Tech_Leap_logo"/>
          <p:cNvPicPr>
            <a:picLocks noChangeAspect="1" noChangeArrowheads="1"/>
          </p:cNvPicPr>
          <p:nvPr userDrawn="1"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0"/>
            <a:ext cx="14065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4" y="6132356"/>
            <a:ext cx="887716" cy="60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  <p:sldLayoutId id="2147484098" r:id="rId21"/>
    <p:sldLayoutId id="2147484099" r:id="rId22"/>
    <p:sldLayoutId id="2147484100" r:id="rId23"/>
    <p:sldLayoutId id="2147484101" r:id="rId24"/>
    <p:sldLayoutId id="2147484102" r:id="rId25"/>
    <p:sldLayoutId id="2147484103" r:id="rId26"/>
    <p:sldLayoutId id="2147484104" r:id="rId27"/>
    <p:sldLayoutId id="2147484105" r:id="rId28"/>
    <p:sldLayoutId id="2147484106" r:id="rId29"/>
    <p:sldLayoutId id="2147484107" r:id="rId30"/>
    <p:sldLayoutId id="2147484108" r:id="rId31"/>
    <p:sldLayoutId id="2147484109" r:id="rId32"/>
    <p:sldLayoutId id="2147484110" r:id="rId33"/>
    <p:sldLayoutId id="2147484111" r:id="rId3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347663" indent="-233363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Font typeface="Arial" charset="0"/>
        <a:buChar char="►"/>
        <a:defRPr sz="2400">
          <a:solidFill>
            <a:srgbClr val="000000"/>
          </a:solidFill>
          <a:latin typeface="+mn-lt"/>
        </a:defRPr>
      </a:lvl2pPr>
      <a:lvl3pPr marL="682625" indent="-220663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3pPr>
      <a:lvl4pPr marL="1030288" indent="-230188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–"/>
        <a:defRPr sz="2000">
          <a:solidFill>
            <a:srgbClr val="000000"/>
          </a:solidFill>
          <a:latin typeface="+mn-lt"/>
        </a:defRPr>
      </a:lvl4pPr>
      <a:lvl5pPr marL="13795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5pPr>
      <a:lvl6pPr marL="18367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6pPr>
      <a:lvl7pPr marL="22939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7pPr>
      <a:lvl8pPr marL="27511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8pPr>
      <a:lvl9pPr marL="32083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387350"/>
            <a:ext cx="9144000" cy="630238"/>
            <a:chOff x="0" y="418"/>
            <a:chExt cx="5760" cy="397"/>
          </a:xfrm>
        </p:grpSpPr>
        <p:pic>
          <p:nvPicPr>
            <p:cNvPr id="3084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5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497669" name="Picture 5" descr="90708_Grid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3900" y="1600200"/>
            <a:ext cx="80391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First level</a:t>
            </a:r>
          </a:p>
          <a:p>
            <a:pPr lvl="2"/>
            <a:r>
              <a:rPr lang="en-US" altLang="en-US"/>
              <a:t>Second level</a:t>
            </a:r>
          </a:p>
          <a:p>
            <a:pPr lvl="3"/>
            <a:r>
              <a:rPr lang="en-US" altLang="en-US"/>
              <a:t>Third level</a:t>
            </a:r>
          </a:p>
          <a:p>
            <a:pPr lvl="4"/>
            <a:r>
              <a:rPr lang="en-US" altLang="en-US"/>
              <a:t>Fourth level</a:t>
            </a:r>
          </a:p>
        </p:txBody>
      </p:sp>
      <p:sp>
        <p:nvSpPr>
          <p:cNvPr id="4976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0">
                <a:solidFill>
                  <a:srgbClr val="FFFFFF"/>
                </a:solidFill>
                <a:latin typeface="+mn-lt"/>
                <a:ea typeface="ＭＳ Ｐゴシック" pitchFamily="-65" charset="-128"/>
              </a:defRPr>
            </a:lvl1pPr>
          </a:lstStyle>
          <a:p>
            <a:pPr>
              <a:defRPr/>
            </a:pPr>
            <a:fld id="{7684DBB7-70A3-47F2-82BD-2D444EB91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9" descr="fidlogo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6438900"/>
            <a:ext cx="12017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7674" name="Picture 10" descr="New_Greendisc copy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31825"/>
            <a:ext cx="571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Text Box 11"/>
          <p:cNvSpPr txBox="1">
            <a:spLocks noChangeArrowheads="1"/>
          </p:cNvSpPr>
          <p:nvPr/>
        </p:nvSpPr>
        <p:spPr bwMode="auto">
          <a:xfrm>
            <a:off x="4410075" y="6565900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fld id="{429FE960-ABD6-4CAE-8C16-0E5D29813417}" type="slidenum">
              <a:rPr lang="en-US" sz="1000" i="0" smtClean="0"/>
              <a:pPr algn="l" eaLnBrk="1" hangingPunct="1">
                <a:defRPr/>
              </a:pPr>
              <a:t>‹#›</a:t>
            </a:fld>
            <a:endParaRPr lang="en-US" sz="1000" i="0"/>
          </a:p>
        </p:txBody>
      </p:sp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484188" y="6535738"/>
            <a:ext cx="1708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000"/>
              <a:t>Fidelity Internal Information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06" y="18622"/>
            <a:ext cx="2401281" cy="695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70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347663" indent="-233363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Font typeface="Arial" charset="0"/>
        <a:buChar char="►"/>
        <a:defRPr sz="2400">
          <a:solidFill>
            <a:srgbClr val="000000"/>
          </a:solidFill>
          <a:latin typeface="+mn-lt"/>
        </a:defRPr>
      </a:lvl2pPr>
      <a:lvl3pPr marL="682625" indent="-220663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3pPr>
      <a:lvl4pPr marL="1030288" indent="-230188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–"/>
        <a:defRPr sz="2000">
          <a:solidFill>
            <a:srgbClr val="000000"/>
          </a:solidFill>
          <a:latin typeface="+mn-lt"/>
        </a:defRPr>
      </a:lvl4pPr>
      <a:lvl5pPr marL="13795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5pPr>
      <a:lvl6pPr marL="18367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6pPr>
      <a:lvl7pPr marL="22939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7pPr>
      <a:lvl8pPr marL="27511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8pPr>
      <a:lvl9pPr marL="3208338" indent="-234950" algn="l" rtl="0" eaLnBrk="1" fontAlgn="base" hangingPunct="1">
        <a:spcBef>
          <a:spcPct val="20000"/>
        </a:spcBef>
        <a:spcAft>
          <a:spcPct val="0"/>
        </a:spcAft>
        <a:buClr>
          <a:srgbClr val="5C9731"/>
        </a:buClr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400" dirty="0"/>
              <a:t>Leap Data Engineering Track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/>
              <a:t>Working with data in Spark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Spark Adds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06" y="1309816"/>
            <a:ext cx="8039100" cy="4557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Fast performance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Automatic load balancing across nodes and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Based on Map-Reduce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Recovers automatically from lost nodes </a:t>
            </a:r>
          </a:p>
        </p:txBody>
      </p:sp>
      <p:pic>
        <p:nvPicPr>
          <p:cNvPr id="4" name="Picture 2" descr="S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2330" r="7560" b="8590"/>
          <a:stretch/>
        </p:blipFill>
        <p:spPr bwMode="auto">
          <a:xfrm>
            <a:off x="1964064" y="3739977"/>
            <a:ext cx="5038096" cy="30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75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122" y="1172308"/>
            <a:ext cx="8006863" cy="5304692"/>
          </a:xfrm>
        </p:spPr>
        <p:txBody>
          <a:bodyPr/>
          <a:lstStyle/>
          <a:p>
            <a:r>
              <a:rPr lang="en-US" b="1" dirty="0"/>
              <a:t>Strengths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Makes parallel code easy to write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Tons of supporting libraries for python, ML,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Automatic error handling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/>
            <a:r>
              <a:rPr lang="en-US" b="1" dirty="0"/>
              <a:t>Weaknesses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well suited to all computational 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May not be the most efficient for all use cases</a:t>
            </a:r>
          </a:p>
        </p:txBody>
      </p:sp>
    </p:spTree>
    <p:extLst>
      <p:ext uri="{BB962C8B-B14F-4D97-AF65-F5344CB8AC3E}">
        <p14:creationId xmlns:p14="http://schemas.microsoft.com/office/powerpoint/2010/main" val="341358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interacts with driver.  </a:t>
            </a:r>
          </a:p>
          <a:p>
            <a:r>
              <a:rPr lang="en-US" dirty="0"/>
              <a:t>Driver gathers resources and distributes work.  </a:t>
            </a:r>
          </a:p>
          <a:p>
            <a:r>
              <a:rPr lang="en-US" dirty="0"/>
              <a:t>Workers handle the load and communicate progress.  </a:t>
            </a:r>
          </a:p>
        </p:txBody>
      </p:sp>
      <p:pic>
        <p:nvPicPr>
          <p:cNvPr id="3074" name="Picture 2" descr="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3103733"/>
            <a:ext cx="57435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2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>
          <a:xfrm>
            <a:off x="377827" y="150814"/>
            <a:ext cx="8550275" cy="693737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Working with Spark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9114" y="1425146"/>
            <a:ext cx="7823886" cy="508274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dirty="0"/>
              <a:t>Spark can be deployed…</a:t>
            </a:r>
          </a:p>
          <a:p>
            <a:pPr marL="796925" lvl="2" indent="-457200">
              <a:buFont typeface="Wingdings" panose="05000000000000000000" pitchFamily="2" charset="2"/>
              <a:buChar char="Ø"/>
              <a:defRPr/>
            </a:pPr>
            <a:r>
              <a:rPr lang="en-US" dirty="0"/>
              <a:t>On a single machine (local)</a:t>
            </a:r>
          </a:p>
          <a:p>
            <a:pPr marL="796925" lvl="2" indent="-457200">
              <a:buFont typeface="Wingdings" panose="05000000000000000000" pitchFamily="2" charset="2"/>
              <a:buChar char="Ø"/>
              <a:defRPr/>
            </a:pPr>
            <a:r>
              <a:rPr lang="en-US" dirty="0"/>
              <a:t>On a dedicated cluster (stand-alone)</a:t>
            </a:r>
          </a:p>
          <a:p>
            <a:pPr marL="796925" lvl="2" indent="-457200">
              <a:buFont typeface="Wingdings" panose="05000000000000000000" pitchFamily="2" charset="2"/>
              <a:buChar char="Ø"/>
              <a:defRPr/>
            </a:pPr>
            <a:r>
              <a:rPr lang="en-US" dirty="0"/>
              <a:t>Shared resources with Hadoop using Yarn </a:t>
            </a:r>
          </a:p>
          <a:p>
            <a:pPr marL="796925" lvl="2" indent="-457200">
              <a:buFont typeface="Wingdings" panose="05000000000000000000" pitchFamily="2" charset="2"/>
              <a:buChar char="Ø"/>
              <a:defRPr/>
            </a:pPr>
            <a:r>
              <a:rPr lang="en-US" dirty="0"/>
              <a:t>Shared OS using </a:t>
            </a:r>
            <a:r>
              <a:rPr lang="en-US" dirty="0" err="1"/>
              <a:t>Mesos</a:t>
            </a:r>
            <a:endParaRPr lang="en-US" dirty="0"/>
          </a:p>
          <a:p>
            <a:pPr marL="796925" lvl="2" indent="-457200">
              <a:buFont typeface="Wingdings" panose="05000000000000000000" pitchFamily="2" charset="2"/>
              <a:buChar char="Ø"/>
              <a:defRPr/>
            </a:pPr>
            <a:r>
              <a:rPr lang="en-US" dirty="0"/>
              <a:t>Cloud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defRPr/>
            </a:pPr>
            <a:r>
              <a:rPr lang="en-US" dirty="0"/>
              <a:t>You can start local and scale up as needed.</a:t>
            </a:r>
          </a:p>
          <a:p>
            <a:pPr marL="0" indent="0">
              <a:defRPr/>
            </a:pPr>
            <a:r>
              <a:rPr lang="en-US" dirty="0"/>
              <a:t>The same code should run on any of the above solutions!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0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Working with data in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Introducing RDD</a:t>
            </a:r>
          </a:p>
          <a:p>
            <a:r>
              <a:rPr lang="en-US" dirty="0">
                <a:latin typeface="Tahoma" charset="0"/>
              </a:rPr>
              <a:t>(Resilient Distributed Dataset)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2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>
          <a:xfrm>
            <a:off x="377827" y="150814"/>
            <a:ext cx="8550275" cy="693737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RDD (Resilient Distributed Dataset)</a:t>
            </a:r>
          </a:p>
        </p:txBody>
      </p:sp>
      <p:sp>
        <p:nvSpPr>
          <p:cNvPr id="17409" name="Content Placeholder 1"/>
          <p:cNvSpPr>
            <a:spLocks noGrp="1"/>
          </p:cNvSpPr>
          <p:nvPr>
            <p:ph idx="1"/>
          </p:nvPr>
        </p:nvSpPr>
        <p:spPr>
          <a:xfrm>
            <a:off x="705793" y="1260695"/>
            <a:ext cx="80391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charset="0"/>
              </a:rPr>
              <a:t>Resilient = can rebuild data if a node fails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charset="0"/>
              </a:rPr>
              <a:t>Distributed = can scale by splitting data across nodes and can track the state of the data as work completes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charset="0"/>
              </a:rPr>
              <a:t>Dataset = supports semi-structured collections of records or 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charset="0"/>
              </a:rPr>
              <a:t>Developer creates RDD so Spark can manage data at scale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ahoma" charset="0"/>
              </a:rPr>
              <a:t>RDD cannot be changed once created.  Changes to data require a new RDD.  This is a good thing for parallelization and reproducibility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ahoma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19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</a:t>
            </a:r>
            <a:r>
              <a:rPr lang="en-US" dirty="0">
                <a:latin typeface="Tahoma" charset="0"/>
              </a:rPr>
              <a:t>(Resilient Distributed Dataset)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60057" y="1021492"/>
            <a:ext cx="7823886" cy="36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76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Arial" charset="0"/>
              <a:buChar char="►"/>
              <a:defRPr sz="2400">
                <a:solidFill>
                  <a:srgbClr val="000000"/>
                </a:solidFill>
                <a:latin typeface="+mn-lt"/>
              </a:defRPr>
            </a:lvl2pPr>
            <a:lvl3pPr marL="6826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0302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1379538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18367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2939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27511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2083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Data loaded into Spark is turned into an RDD</a:t>
            </a:r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The driver breaks the RDD into chunks </a:t>
            </a:r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Chunks are distributed to workers</a:t>
            </a:r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RDD is lazily created</a:t>
            </a:r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RDD can be cached in memory for re-use</a:t>
            </a:r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i="0" kern="0" dirty="0"/>
          </a:p>
          <a:p>
            <a:pPr>
              <a:defRPr/>
            </a:pPr>
            <a:endParaRPr lang="en-US" i="0" kern="0" dirty="0"/>
          </a:p>
        </p:txBody>
      </p:sp>
      <p:pic>
        <p:nvPicPr>
          <p:cNvPr id="3" name="Picture 2" descr="R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54" y="2946686"/>
            <a:ext cx="7298724" cy="361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6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Transformations and Actions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74140" y="1606378"/>
            <a:ext cx="8765060" cy="36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76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Arial" charset="0"/>
              <a:buChar char="►"/>
              <a:defRPr sz="2400">
                <a:solidFill>
                  <a:srgbClr val="000000"/>
                </a:solidFill>
                <a:latin typeface="+mn-lt"/>
              </a:defRPr>
            </a:lvl2pPr>
            <a:lvl3pPr marL="6826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0302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1379538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18367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2939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27511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2083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Once an RDD is created it is immutable</a:t>
            </a:r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endParaRPr lang="en-US" sz="2000" dirty="0"/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Transformations</a:t>
            </a:r>
            <a:r>
              <a:rPr lang="en-US" sz="2000" dirty="0"/>
              <a:t> allow you to access/change the data and then store it in a new RDD</a:t>
            </a:r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endParaRPr lang="en-US" sz="2000" dirty="0"/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Transformations</a:t>
            </a:r>
            <a:r>
              <a:rPr lang="en-US" sz="2000" dirty="0"/>
              <a:t> don’t occur until an </a:t>
            </a:r>
            <a:r>
              <a:rPr lang="en-US" sz="2000" b="1" dirty="0"/>
              <a:t>Action</a:t>
            </a:r>
            <a:r>
              <a:rPr lang="en-US" sz="2000" dirty="0"/>
              <a:t> is called  </a:t>
            </a:r>
            <a:r>
              <a:rPr lang="en-US" sz="1600" dirty="0"/>
              <a:t>(lazy execution)</a:t>
            </a:r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endParaRPr lang="en-US" sz="2000" dirty="0"/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endParaRPr lang="en-US" sz="2000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i="0" kern="0" dirty="0"/>
          </a:p>
          <a:p>
            <a:pPr>
              <a:defRPr/>
            </a:pP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384479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Transformations and Actions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81232" y="1021492"/>
            <a:ext cx="8765060" cy="36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76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Arial" charset="0"/>
              <a:buChar char="►"/>
              <a:defRPr sz="2400">
                <a:solidFill>
                  <a:srgbClr val="000000"/>
                </a:solidFill>
                <a:latin typeface="+mn-lt"/>
              </a:defRPr>
            </a:lvl2pPr>
            <a:lvl3pPr marL="6826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0302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1379538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18367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2939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27511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2083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sz="2800" b="1" dirty="0"/>
              <a:t>Common Transformations</a:t>
            </a:r>
            <a:r>
              <a:rPr lang="en-US" sz="2000" dirty="0"/>
              <a:t>:</a:t>
            </a:r>
          </a:p>
          <a:p>
            <a:pPr marL="1022349" lvl="2" indent="-342900">
              <a:defRPr/>
            </a:pPr>
            <a:r>
              <a:rPr lang="en-US" sz="2400" b="1" dirty="0"/>
              <a:t>map</a:t>
            </a:r>
            <a:r>
              <a:rPr lang="en-US" sz="1800" dirty="0"/>
              <a:t>: the most basic component of map/reduce with 1:1 correspondence to the original data</a:t>
            </a:r>
          </a:p>
          <a:p>
            <a:pPr marL="1022349" lvl="2" indent="-342900">
              <a:defRPr/>
            </a:pPr>
            <a:r>
              <a:rPr lang="en-US" sz="2400" b="1" dirty="0" err="1"/>
              <a:t>flatMap</a:t>
            </a:r>
            <a:r>
              <a:rPr lang="en-US" sz="1800" dirty="0"/>
              <a:t>: returns a number of items different from the original data</a:t>
            </a:r>
          </a:p>
          <a:p>
            <a:pPr marL="1022349" lvl="2" indent="-342900">
              <a:defRPr/>
            </a:pPr>
            <a:r>
              <a:rPr lang="en-US" sz="2400" b="1" dirty="0"/>
              <a:t>filter</a:t>
            </a:r>
            <a:r>
              <a:rPr lang="en-US" sz="1800" dirty="0"/>
              <a:t>: only keep those elements for which the filter function is TRUE</a:t>
            </a:r>
          </a:p>
          <a:p>
            <a:pPr marL="1022349" lvl="2" indent="-342900">
              <a:defRPr/>
            </a:pPr>
            <a:r>
              <a:rPr lang="en-US" sz="2400" b="1" dirty="0"/>
              <a:t>distinct</a:t>
            </a:r>
            <a:r>
              <a:rPr lang="en-US" sz="1800" dirty="0"/>
              <a:t>: only retain the unique elements of the entire RDD</a:t>
            </a:r>
          </a:p>
          <a:p>
            <a:pPr marL="1022349" lvl="2" indent="-342900">
              <a:defRPr/>
            </a:pPr>
            <a:r>
              <a:rPr lang="en-US" sz="2400" b="1" dirty="0" err="1"/>
              <a:t>reduceByKey</a:t>
            </a:r>
            <a:r>
              <a:rPr lang="en-US" sz="1800" dirty="0"/>
              <a:t>: group elements by key and keep the data distributed</a:t>
            </a:r>
          </a:p>
          <a:p>
            <a:pPr marL="1022349" lvl="2" indent="-342900">
              <a:defRPr/>
            </a:pPr>
            <a:r>
              <a:rPr lang="en-US" sz="2400" b="1" dirty="0" err="1"/>
              <a:t>mapPartitions</a:t>
            </a:r>
            <a:r>
              <a:rPr lang="en-US" sz="1800" dirty="0"/>
              <a:t>: similar to map but done on a per-partition basis (requires a generator function)</a:t>
            </a:r>
          </a:p>
          <a:p>
            <a:pPr marL="1022349" lvl="2" indent="-342900">
              <a:defRPr/>
            </a:pPr>
            <a:r>
              <a:rPr lang="en-US" sz="2400" b="1" dirty="0" err="1"/>
              <a:t>sortBy</a:t>
            </a:r>
            <a:r>
              <a:rPr lang="en-US" sz="1800" dirty="0"/>
              <a:t>: sort using the provided function</a:t>
            </a:r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i="0" kern="0" dirty="0"/>
          </a:p>
          <a:p>
            <a:pPr>
              <a:defRPr/>
            </a:pP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157008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Transformations and Actions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81232" y="1021492"/>
            <a:ext cx="8765060" cy="36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76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Arial" charset="0"/>
              <a:buChar char="►"/>
              <a:defRPr sz="2400">
                <a:solidFill>
                  <a:srgbClr val="000000"/>
                </a:solidFill>
                <a:latin typeface="+mn-lt"/>
              </a:defRPr>
            </a:lvl2pPr>
            <a:lvl3pPr marL="6826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0302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1379538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18367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2939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27511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2083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sz="2800" b="1" dirty="0"/>
              <a:t>Common Actions</a:t>
            </a:r>
            <a:r>
              <a:rPr lang="en-US" sz="2000" dirty="0"/>
              <a:t>:</a:t>
            </a:r>
          </a:p>
          <a:p>
            <a:pPr lvl="2"/>
            <a:r>
              <a:rPr lang="en-US" sz="2400" b="1" i="0" dirty="0"/>
              <a:t>collect</a:t>
            </a:r>
            <a:r>
              <a:rPr lang="en-US" sz="1800" i="0" dirty="0"/>
              <a:t>: pulls all elements of the RDD to the driver (often a bad idea...)</a:t>
            </a:r>
          </a:p>
          <a:p>
            <a:pPr lvl="2"/>
            <a:r>
              <a:rPr lang="en-US" sz="2400" b="1" i="0" dirty="0" err="1"/>
              <a:t>collectAsMap</a:t>
            </a:r>
            <a:r>
              <a:rPr lang="en-US" sz="1800" i="0" dirty="0"/>
              <a:t>: like collect but returns a dictionary to the driver which makes it easy to lookup the keys</a:t>
            </a:r>
          </a:p>
          <a:p>
            <a:pPr lvl="2"/>
            <a:r>
              <a:rPr lang="en-US" sz="2400" b="1" i="0" dirty="0"/>
              <a:t>reduce</a:t>
            </a:r>
            <a:r>
              <a:rPr lang="en-US" sz="1800" i="0" dirty="0"/>
              <a:t>: reduces the entire RDD to a single value</a:t>
            </a:r>
          </a:p>
          <a:p>
            <a:pPr lvl="2"/>
            <a:r>
              <a:rPr lang="en-US" sz="2400" b="1" i="0" dirty="0" err="1"/>
              <a:t>countByKey</a:t>
            </a:r>
            <a:r>
              <a:rPr lang="en-US" sz="2400" b="1" i="0" dirty="0"/>
              <a:t>/</a:t>
            </a:r>
            <a:r>
              <a:rPr lang="en-US" sz="2400" b="1" i="0" dirty="0" err="1"/>
              <a:t>countByValue</a:t>
            </a:r>
            <a:endParaRPr lang="en-US" sz="1800" i="0" dirty="0"/>
          </a:p>
          <a:p>
            <a:pPr lvl="2"/>
            <a:r>
              <a:rPr lang="en-US" sz="2400" b="1" i="0" dirty="0"/>
              <a:t>take</a:t>
            </a:r>
            <a:r>
              <a:rPr lang="en-US" sz="1800" i="0" dirty="0"/>
              <a:t>: yields a desired number of items to the driver</a:t>
            </a:r>
          </a:p>
          <a:p>
            <a:pPr lvl="2"/>
            <a:r>
              <a:rPr lang="en-US" sz="2400" b="1" i="0" dirty="0"/>
              <a:t>first</a:t>
            </a:r>
            <a:r>
              <a:rPr lang="en-US" sz="1800" i="0" dirty="0"/>
              <a:t>: returns the first element of the RDD to the driver (useful to inspect your data)</a:t>
            </a:r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i="0" kern="0" dirty="0"/>
          </a:p>
          <a:p>
            <a:pPr>
              <a:defRPr/>
            </a:pP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380643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0" y="902058"/>
            <a:ext cx="9144000" cy="4616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defTabSz="914332" fontAlgn="auto">
              <a:spcBef>
                <a:spcPts val="0"/>
              </a:spcBef>
              <a:spcAft>
                <a:spcPts val="0"/>
              </a:spcAft>
            </a:pPr>
            <a:endParaRPr lang="en-US" sz="2400" i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86172" y="3651651"/>
            <a:ext cx="2710228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Data </a:t>
            </a:r>
          </a:p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Visualization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62400" y="1981200"/>
            <a:ext cx="1972108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Normalization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81400" y="4050272"/>
            <a:ext cx="1999315" cy="36932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PL/SQL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52926" y="3200400"/>
            <a:ext cx="1709674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Statistical </a:t>
            </a:r>
          </a:p>
          <a:p>
            <a:pPr algn="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Programming</a:t>
            </a:r>
          </a:p>
        </p:txBody>
      </p:sp>
      <p:cxnSp>
        <p:nvCxnSpPr>
          <p:cNvPr id="4" name="Curved Connector 3"/>
          <p:cNvCxnSpPr>
            <a:stCxn id="62" idx="3"/>
          </p:cNvCxnSpPr>
          <p:nvPr/>
        </p:nvCxnSpPr>
        <p:spPr bwMode="auto">
          <a:xfrm>
            <a:off x="705829" y="1693246"/>
            <a:ext cx="4810509" cy="2139362"/>
          </a:xfrm>
          <a:prstGeom prst="curvedConnector3">
            <a:avLst>
              <a:gd name="adj1" fmla="val 157809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 bwMode="auto">
          <a:xfrm rot="10800000">
            <a:off x="5516339" y="3832608"/>
            <a:ext cx="2789465" cy="2413279"/>
          </a:xfrm>
          <a:prstGeom prst="curvedConnector3">
            <a:avLst>
              <a:gd name="adj1" fmla="val 240322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Roadmap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43400" y="1371600"/>
            <a:ext cx="1348640" cy="36932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Reporting 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38" y="1676400"/>
            <a:ext cx="365762" cy="6400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90" y="1508760"/>
            <a:ext cx="365762" cy="64008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019800" y="2514600"/>
            <a:ext cx="2039043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Data Analytics	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60" y="2286000"/>
            <a:ext cx="365762" cy="64008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398520"/>
            <a:ext cx="365762" cy="64008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8" y="2971800"/>
            <a:ext cx="365762" cy="64008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38" y="3703320"/>
            <a:ext cx="365762" cy="640080"/>
          </a:xfrm>
          <a:prstGeom prst="rect">
            <a:avLst/>
          </a:prstGeom>
        </p:spPr>
      </p:pic>
      <p:sp>
        <p:nvSpPr>
          <p:cNvPr id="62" name="Right Arrow 61"/>
          <p:cNvSpPr/>
          <p:nvPr/>
        </p:nvSpPr>
        <p:spPr bwMode="auto">
          <a:xfrm>
            <a:off x="170952" y="1234706"/>
            <a:ext cx="534877" cy="91707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defTabSz="914332" fontAlgn="auto">
              <a:spcBef>
                <a:spcPts val="0"/>
              </a:spcBef>
              <a:spcAft>
                <a:spcPts val="0"/>
              </a:spcAft>
            </a:pPr>
            <a:endParaRPr lang="en-US" sz="2400" i="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400" y="1137051"/>
            <a:ext cx="1772015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Business Requirements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60120"/>
            <a:ext cx="365762" cy="6400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90" y="1112520"/>
            <a:ext cx="365762" cy="64008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974317" y="1795050"/>
            <a:ext cx="1941083" cy="36932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Data Modeling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69720" y="1752600"/>
            <a:ext cx="1783080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Data </a:t>
            </a:r>
          </a:p>
          <a:p>
            <a:pPr algn="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Fundamentals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AA5A6-090C-4289-A3B5-998693AC50AE}"/>
              </a:ext>
            </a:extLst>
          </p:cNvPr>
          <p:cNvSpPr txBox="1"/>
          <p:nvPr/>
        </p:nvSpPr>
        <p:spPr>
          <a:xfrm>
            <a:off x="381000" y="3886200"/>
            <a:ext cx="1835129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NOSQL</a:t>
            </a:r>
          </a:p>
          <a:p>
            <a:pPr algn="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 &amp; Big Data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2DC0A9F-2372-45CB-A00C-97ED4A9A31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06" y="3657600"/>
            <a:ext cx="365762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15CB0C8-E287-4701-89D1-4AFCC4F468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38" y="2971800"/>
            <a:ext cx="365762" cy="6400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A768195-242C-448B-B601-61FE8B1C04CF}"/>
              </a:ext>
            </a:extLst>
          </p:cNvPr>
          <p:cNvSpPr txBox="1"/>
          <p:nvPr/>
        </p:nvSpPr>
        <p:spPr>
          <a:xfrm>
            <a:off x="7772400" y="3288272"/>
            <a:ext cx="1324332" cy="36932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Core 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9E6AA6-80A3-4502-A8E7-98FF13FCC5E9}"/>
              </a:ext>
            </a:extLst>
          </p:cNvPr>
          <p:cNvSpPr txBox="1"/>
          <p:nvPr/>
        </p:nvSpPr>
        <p:spPr>
          <a:xfrm>
            <a:off x="2115485" y="5040872"/>
            <a:ext cx="1999315" cy="36932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FF0000"/>
                </a:solidFill>
                <a:latin typeface="Arial"/>
              </a:rPr>
              <a:t>Spark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6A8F6E-4189-40AB-A5C4-EA04684A8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52" y="4764928"/>
            <a:ext cx="365762" cy="6400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47800"/>
            <a:ext cx="365762" cy="64008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86A8F6E-4189-40AB-A5C4-EA04684A8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486400"/>
            <a:ext cx="365762" cy="6400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9E6AA6-80A3-4502-A8E7-98FF13FCC5E9}"/>
              </a:ext>
            </a:extLst>
          </p:cNvPr>
          <p:cNvSpPr txBox="1"/>
          <p:nvPr/>
        </p:nvSpPr>
        <p:spPr>
          <a:xfrm>
            <a:off x="1066800" y="5715000"/>
            <a:ext cx="1999315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Web Services &amp; MongoDB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86A8F6E-4189-40AB-A5C4-EA04684A8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30" y="5257800"/>
            <a:ext cx="365762" cy="6400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69E6AA6-80A3-4502-A8E7-98FF13FCC5E9}"/>
              </a:ext>
            </a:extLst>
          </p:cNvPr>
          <p:cNvSpPr txBox="1"/>
          <p:nvPr/>
        </p:nvSpPr>
        <p:spPr>
          <a:xfrm>
            <a:off x="4325285" y="5465806"/>
            <a:ext cx="1999315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Cloud </a:t>
            </a:r>
          </a:p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Data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86A8F6E-4189-40AB-A5C4-EA04684A8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90" y="5971568"/>
            <a:ext cx="365762" cy="6400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86A8F6E-4189-40AB-A5C4-EA04684A8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51" y="5455920"/>
            <a:ext cx="365762" cy="64008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69E6AA6-80A3-4502-A8E7-98FF13FCC5E9}"/>
              </a:ext>
            </a:extLst>
          </p:cNvPr>
          <p:cNvSpPr txBox="1"/>
          <p:nvPr/>
        </p:nvSpPr>
        <p:spPr>
          <a:xfrm>
            <a:off x="3962400" y="6260072"/>
            <a:ext cx="1999315" cy="36932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Data Integration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9E6AA6-80A3-4502-A8E7-98FF13FCC5E9}"/>
              </a:ext>
            </a:extLst>
          </p:cNvPr>
          <p:cNvSpPr txBox="1"/>
          <p:nvPr/>
        </p:nvSpPr>
        <p:spPr>
          <a:xfrm>
            <a:off x="6916085" y="5638800"/>
            <a:ext cx="1999315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latin typeface="Arial"/>
              </a:rPr>
              <a:t>Data Quality &amp; Cleansing</a:t>
            </a:r>
          </a:p>
        </p:txBody>
      </p:sp>
    </p:spTree>
    <p:extLst>
      <p:ext uri="{BB962C8B-B14F-4D97-AF65-F5344CB8AC3E}">
        <p14:creationId xmlns:p14="http://schemas.microsoft.com/office/powerpoint/2010/main" val="138476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DD52-6F82-4C76-8C94-0691B701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RDD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FA4D-7D61-4F0F-A177-4A8F517D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	#Create context to access spark driver</a:t>
            </a:r>
          </a:p>
          <a:p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pyspark.SparkContext</a:t>
            </a:r>
            <a:r>
              <a:rPr lang="en-US" dirty="0"/>
              <a:t>('local[*]’)</a:t>
            </a:r>
          </a:p>
          <a:p>
            <a:r>
              <a:rPr lang="en-US" dirty="0"/>
              <a:t>	#Add data to context creating an RDD</a:t>
            </a:r>
          </a:p>
          <a:p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(range(1000))</a:t>
            </a:r>
          </a:p>
          <a:p>
            <a:r>
              <a:rPr lang="en-US" dirty="0"/>
              <a:t>	#Display a random sample of data from RDD</a:t>
            </a:r>
          </a:p>
          <a:p>
            <a:r>
              <a:rPr lang="en-US" dirty="0" err="1"/>
              <a:t>rdd.takeSample</a:t>
            </a:r>
            <a:r>
              <a:rPr lang="en-US" dirty="0"/>
              <a:t>(False, 5)</a:t>
            </a:r>
          </a:p>
          <a:p>
            <a:endParaRPr lang="en-US" dirty="0"/>
          </a:p>
          <a:p>
            <a:r>
              <a:rPr lang="en-US" dirty="0" err="1"/>
              <a:t>rdd.take</a:t>
            </a:r>
            <a:r>
              <a:rPr lang="en-US" dirty="0"/>
              <a:t>(2) #Show first 2</a:t>
            </a:r>
          </a:p>
          <a:p>
            <a:r>
              <a:rPr lang="en-US" dirty="0" err="1"/>
              <a:t>rdd.collect</a:t>
            </a:r>
            <a:r>
              <a:rPr lang="en-US" dirty="0"/>
              <a:t>() #Show all </a:t>
            </a:r>
            <a:r>
              <a:rPr lang="en-US"/>
              <a:t>– bad </a:t>
            </a:r>
            <a:r>
              <a:rPr lang="en-US" dirty="0"/>
              <a:t>if there is a lot </a:t>
            </a:r>
            <a:r>
              <a:rPr lang="en-US"/>
              <a:t>of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9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Working with Spark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68052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anonymous functions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81232" y="1021492"/>
            <a:ext cx="8765060" cy="36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76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Arial" charset="0"/>
              <a:buChar char="►"/>
              <a:defRPr sz="2400">
                <a:solidFill>
                  <a:srgbClr val="000000"/>
                </a:solidFill>
                <a:latin typeface="+mn-lt"/>
              </a:defRPr>
            </a:lvl2pPr>
            <a:lvl3pPr marL="6826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0302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1379538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18367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2939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27511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2083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dirty="0"/>
              <a:t>Lambda allows us to create anonymous functions </a:t>
            </a:r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dirty="0"/>
              <a:t>Spark can easily parallelize these functions </a:t>
            </a:r>
          </a:p>
          <a:p>
            <a:pPr marL="344487" lvl="1" indent="0">
              <a:buNone/>
              <a:defRPr/>
            </a:pPr>
            <a:r>
              <a:rPr lang="en-US" b="1" dirty="0"/>
              <a:t>Here is a python function:</a:t>
            </a:r>
          </a:p>
          <a:p>
            <a:pPr marL="679449" lvl="2" indent="0">
              <a:buNone/>
              <a:defRPr/>
            </a:pPr>
            <a:r>
              <a:rPr lang="pt-BR" i="0" dirty="0"/>
              <a:t>def fn_multiply (num1,num2):</a:t>
            </a:r>
          </a:p>
          <a:p>
            <a:pPr marL="679449" lvl="2" indent="0">
              <a:buNone/>
              <a:defRPr/>
            </a:pPr>
            <a:r>
              <a:rPr lang="pt-BR" i="0" dirty="0"/>
              <a:t>    return num1 * num2</a:t>
            </a:r>
          </a:p>
          <a:p>
            <a:pPr marL="344487" lvl="1" indent="0">
              <a:buNone/>
              <a:defRPr/>
            </a:pPr>
            <a:r>
              <a:rPr lang="en-US" b="1" dirty="0"/>
              <a:t>Here is a Lambda function:</a:t>
            </a:r>
          </a:p>
          <a:p>
            <a:pPr marL="344487" lvl="1" indent="0">
              <a:buNone/>
              <a:defRPr/>
            </a:pPr>
            <a:r>
              <a:rPr lang="pt-BR" i="0" dirty="0"/>
              <a:t>    fn_multiply = lambda num1, num2 : num1 * num2</a:t>
            </a:r>
          </a:p>
          <a:p>
            <a:pPr marL="344487" lvl="1" indent="0">
              <a:buNone/>
              <a:defRPr/>
            </a:pPr>
            <a:endParaRPr lang="pt-BR" i="0" dirty="0"/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pt-BR" i="0" dirty="0"/>
              <a:t>Calling the function is the same for both: </a:t>
            </a:r>
            <a:r>
              <a:rPr lang="pt-BR" b="1" i="0" dirty="0"/>
              <a:t>fn_multiply(2,3)</a:t>
            </a:r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pt-BR" i="0" dirty="0"/>
              <a:t>You can use lambda directly – no need to assign it to a variable.  </a:t>
            </a:r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pt-BR" i="0" dirty="0"/>
              <a:t>It always has a single expression that is returned</a:t>
            </a:r>
          </a:p>
          <a:p>
            <a:pPr marL="344487" lvl="1" indent="0">
              <a:buNone/>
              <a:defRPr/>
            </a:pPr>
            <a:endParaRPr lang="en-US" b="1" dirty="0"/>
          </a:p>
          <a:p>
            <a:pPr marL="344487" lvl="1" indent="0">
              <a:buNone/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i="0" kern="0" dirty="0"/>
          </a:p>
          <a:p>
            <a:pPr>
              <a:defRPr/>
            </a:pP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399537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transformations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81232" y="1021492"/>
            <a:ext cx="8765060" cy="36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76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Arial" charset="0"/>
              <a:buChar char="►"/>
              <a:defRPr sz="2400">
                <a:solidFill>
                  <a:srgbClr val="000000"/>
                </a:solidFill>
                <a:latin typeface="+mn-lt"/>
              </a:defRPr>
            </a:lvl2pPr>
            <a:lvl3pPr marL="6826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0302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1379538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18367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2939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27511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2083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344487" lvl="1" indent="0">
              <a:buNone/>
              <a:defRPr/>
            </a:pPr>
            <a:r>
              <a:rPr lang="en-US" b="1" i="0" dirty="0"/>
              <a:t>#Conditionals</a:t>
            </a:r>
          </a:p>
          <a:p>
            <a:pPr marL="344487" lvl="1" indent="0">
              <a:buNone/>
              <a:defRPr/>
            </a:pPr>
            <a:r>
              <a:rPr lang="en-US" sz="2000" i="0" dirty="0" err="1"/>
              <a:t>fn</a:t>
            </a:r>
            <a:r>
              <a:rPr lang="en-US" sz="2000" i="0" dirty="0"/>
              <a:t> = lambda </a:t>
            </a:r>
            <a:r>
              <a:rPr lang="en-US" sz="2000" i="0" dirty="0" err="1"/>
              <a:t>x,y</a:t>
            </a:r>
            <a:r>
              <a:rPr lang="en-US" sz="2000" i="0" dirty="0"/>
              <a:t>: ['Pass', (</a:t>
            </a:r>
            <a:r>
              <a:rPr lang="en-US" sz="2000" i="0" dirty="0" err="1"/>
              <a:t>x+y</a:t>
            </a:r>
            <a:r>
              <a:rPr lang="en-US" sz="2000" i="0" dirty="0"/>
              <a:t>)/2] if x&gt;=85 and y&gt;=85 else ['Fail', (</a:t>
            </a:r>
            <a:r>
              <a:rPr lang="en-US" sz="2000" i="0" dirty="0" err="1"/>
              <a:t>x+y</a:t>
            </a:r>
            <a:r>
              <a:rPr lang="en-US" sz="2000" i="0" dirty="0"/>
              <a:t>)/2]</a:t>
            </a:r>
          </a:p>
          <a:p>
            <a:pPr marL="344487" lvl="1" indent="0">
              <a:buNone/>
              <a:defRPr/>
            </a:pPr>
            <a:r>
              <a:rPr lang="en-US" sz="2000" i="0" dirty="0"/>
              <a:t>print( </a:t>
            </a:r>
            <a:r>
              <a:rPr lang="en-US" sz="2000" i="0" dirty="0" err="1"/>
              <a:t>fn</a:t>
            </a:r>
            <a:r>
              <a:rPr lang="en-US" sz="2000" i="0" dirty="0"/>
              <a:t> (75,95) )</a:t>
            </a:r>
          </a:p>
          <a:p>
            <a:pPr marL="344487" lvl="1" indent="0">
              <a:buNone/>
              <a:defRPr/>
            </a:pPr>
            <a:endParaRPr lang="en-US" sz="2000" i="0" dirty="0"/>
          </a:p>
          <a:p>
            <a:pPr marL="344487" lvl="1" indent="0">
              <a:buNone/>
              <a:defRPr/>
            </a:pPr>
            <a:r>
              <a:rPr lang="en-US" b="1" i="0" dirty="0"/>
              <a:t>#Filter </a:t>
            </a:r>
          </a:p>
          <a:p>
            <a:pPr marL="344487" lvl="1" indent="0">
              <a:buNone/>
              <a:defRPr/>
            </a:pPr>
            <a:r>
              <a:rPr lang="en-US" sz="2000" i="0" dirty="0"/>
              <a:t>n = range (-10,10)</a:t>
            </a:r>
          </a:p>
          <a:p>
            <a:pPr marL="344487" lvl="1" indent="0">
              <a:buNone/>
              <a:defRPr/>
            </a:pPr>
            <a:r>
              <a:rPr lang="en-US" sz="2000" i="0" dirty="0" err="1"/>
              <a:t>neg</a:t>
            </a:r>
            <a:r>
              <a:rPr lang="en-US" sz="2000" i="0" dirty="0"/>
              <a:t>  = list(filter(lambda x: x&lt;0, n))</a:t>
            </a:r>
          </a:p>
          <a:p>
            <a:pPr marL="344487" lvl="1" indent="0">
              <a:buNone/>
              <a:defRPr/>
            </a:pPr>
            <a:r>
              <a:rPr lang="en-US" sz="2000" i="0" dirty="0"/>
              <a:t>print(</a:t>
            </a:r>
            <a:r>
              <a:rPr lang="en-US" sz="2000" i="0" dirty="0" err="1"/>
              <a:t>neg</a:t>
            </a:r>
            <a:r>
              <a:rPr lang="en-US" sz="2000" i="0" dirty="0"/>
              <a:t>)</a:t>
            </a:r>
          </a:p>
          <a:p>
            <a:pPr marL="344487" lvl="1" indent="0">
              <a:buNone/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i="0" kern="0" dirty="0"/>
          </a:p>
          <a:p>
            <a:pPr>
              <a:defRPr/>
            </a:pP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2880129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Actions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81232" y="1021492"/>
            <a:ext cx="8765060" cy="36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76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Arial" charset="0"/>
              <a:buChar char="►"/>
              <a:defRPr sz="2400">
                <a:solidFill>
                  <a:srgbClr val="000000"/>
                </a:solidFill>
                <a:latin typeface="+mn-lt"/>
              </a:defRPr>
            </a:lvl2pPr>
            <a:lvl3pPr marL="6826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0302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1379538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18367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2939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27511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2083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344487" lvl="1" indent="0">
              <a:buNone/>
              <a:defRPr/>
            </a:pPr>
            <a:r>
              <a:rPr lang="en-US" b="1" i="0" dirty="0"/>
              <a:t>#Reduce</a:t>
            </a:r>
          </a:p>
          <a:p>
            <a:pPr marL="344487" lvl="1" indent="0">
              <a:buNone/>
              <a:defRPr/>
            </a:pPr>
            <a:r>
              <a:rPr lang="en-US" sz="2000" i="0" dirty="0"/>
              <a:t># we define a list of integers</a:t>
            </a:r>
          </a:p>
          <a:p>
            <a:pPr marL="344487" lvl="1" indent="0">
              <a:buNone/>
              <a:defRPr/>
            </a:pPr>
            <a:r>
              <a:rPr lang="en-US" sz="2000" i="0" dirty="0"/>
              <a:t>numbers = [1, 4, 6, 2, 9, 10]</a:t>
            </a:r>
          </a:p>
          <a:p>
            <a:pPr marL="344487" lvl="1" indent="0">
              <a:buNone/>
              <a:defRPr/>
            </a:pPr>
            <a:endParaRPr lang="en-US" sz="2000" i="0" dirty="0"/>
          </a:p>
          <a:p>
            <a:pPr marL="344487" lvl="1" indent="0">
              <a:buNone/>
              <a:defRPr/>
            </a:pPr>
            <a:r>
              <a:rPr lang="en-US" sz="2000" i="0" dirty="0"/>
              <a:t># Define a new lambda function to combine values and wrap in parenthesis</a:t>
            </a:r>
          </a:p>
          <a:p>
            <a:pPr marL="344487" lvl="1" indent="0">
              <a:buNone/>
              <a:defRPr/>
            </a:pPr>
            <a:r>
              <a:rPr lang="en-US" sz="2000" i="0" dirty="0"/>
              <a:t># Convert x and y to strings and create a tuple from </a:t>
            </a:r>
            <a:r>
              <a:rPr lang="en-US" sz="2000" i="0" dirty="0" err="1"/>
              <a:t>x,y</a:t>
            </a:r>
            <a:endParaRPr lang="en-US" sz="2000" i="0" dirty="0"/>
          </a:p>
          <a:p>
            <a:pPr marL="344487" lvl="1" indent="0">
              <a:buNone/>
              <a:defRPr/>
            </a:pPr>
            <a:r>
              <a:rPr lang="en-US" sz="2000" i="0" dirty="0"/>
              <a:t>Combine = lambda </a:t>
            </a:r>
            <a:r>
              <a:rPr lang="en-US" sz="2000" i="0" dirty="0" err="1"/>
              <a:t>x,y</a:t>
            </a:r>
            <a:r>
              <a:rPr lang="en-US" sz="2000" i="0" dirty="0"/>
              <a:t> : "(" + </a:t>
            </a:r>
            <a:r>
              <a:rPr lang="en-US" sz="2000" i="0" dirty="0" err="1"/>
              <a:t>str</a:t>
            </a:r>
            <a:r>
              <a:rPr lang="en-US" sz="2000" i="0" dirty="0"/>
              <a:t>(x) + ", " + </a:t>
            </a:r>
            <a:r>
              <a:rPr lang="en-US" sz="2000" i="0" dirty="0" err="1"/>
              <a:t>str</a:t>
            </a:r>
            <a:r>
              <a:rPr lang="en-US" sz="2000" i="0" dirty="0"/>
              <a:t>(y) + ")"</a:t>
            </a:r>
          </a:p>
          <a:p>
            <a:pPr marL="344487" lvl="1" indent="0">
              <a:buNone/>
              <a:defRPr/>
            </a:pPr>
            <a:endParaRPr lang="en-US" sz="2000" i="0" dirty="0"/>
          </a:p>
          <a:p>
            <a:pPr marL="344487" lvl="1" indent="0">
              <a:buNone/>
              <a:defRPr/>
            </a:pPr>
            <a:r>
              <a:rPr lang="en-US" sz="2000" i="0" dirty="0"/>
              <a:t># Use reduce to apply combine function to numbers data</a:t>
            </a:r>
          </a:p>
          <a:p>
            <a:pPr marL="344487" lvl="1" indent="0">
              <a:buNone/>
              <a:defRPr/>
            </a:pPr>
            <a:r>
              <a:rPr lang="en-US" sz="2000" i="0" dirty="0"/>
              <a:t>from </a:t>
            </a:r>
            <a:r>
              <a:rPr lang="en-US" sz="2000" i="0" dirty="0" err="1"/>
              <a:t>functools</a:t>
            </a:r>
            <a:r>
              <a:rPr lang="en-US" sz="2000" i="0" dirty="0"/>
              <a:t> import reduce</a:t>
            </a:r>
          </a:p>
          <a:p>
            <a:pPr marL="344487" lvl="1" indent="0">
              <a:buNone/>
              <a:defRPr/>
            </a:pPr>
            <a:endParaRPr lang="en-US" sz="2000" i="0" dirty="0"/>
          </a:p>
          <a:p>
            <a:pPr marL="344487" lvl="1" indent="0">
              <a:buNone/>
              <a:defRPr/>
            </a:pPr>
            <a:r>
              <a:rPr lang="en-US" sz="2000" i="0" dirty="0"/>
              <a:t>reduce(</a:t>
            </a:r>
            <a:r>
              <a:rPr lang="en-US" sz="2000" i="0" dirty="0" err="1"/>
              <a:t>combine,numbers</a:t>
            </a:r>
            <a:r>
              <a:rPr lang="en-US" sz="2000" i="0" dirty="0"/>
              <a:t>)</a:t>
            </a:r>
            <a:endParaRPr lang="en-US" sz="2000" dirty="0"/>
          </a:p>
          <a:p>
            <a:pPr marL="687387" lvl="1" indent="-342900">
              <a:defRPr/>
            </a:pPr>
            <a:endParaRPr lang="en-US" sz="2000" dirty="0"/>
          </a:p>
          <a:p>
            <a:pPr marL="687387" lvl="1" indent="-342900">
              <a:defRPr/>
            </a:pPr>
            <a:endParaRPr lang="en-US" sz="2000" dirty="0"/>
          </a:p>
          <a:p>
            <a:pPr marL="687387" lvl="1" indent="-342900">
              <a:defRPr/>
            </a:pPr>
            <a:endParaRPr lang="en-US" sz="2000" dirty="0"/>
          </a:p>
          <a:p>
            <a:pPr marL="687387" lvl="1" indent="-342900">
              <a:defRPr/>
            </a:pPr>
            <a:endParaRPr lang="en-US" sz="2000" i="0" kern="0" dirty="0"/>
          </a:p>
          <a:p>
            <a:pPr>
              <a:defRPr/>
            </a:pPr>
            <a:endParaRPr lang="en-US" sz="2000" i="0" kern="0" dirty="0"/>
          </a:p>
        </p:txBody>
      </p:sp>
    </p:spTree>
    <p:extLst>
      <p:ext uri="{BB962C8B-B14F-4D97-AF65-F5344CB8AC3E}">
        <p14:creationId xmlns:p14="http://schemas.microsoft.com/office/powerpoint/2010/main" val="419790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Spark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81232" y="1021492"/>
            <a:ext cx="8765060" cy="36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76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Arial" charset="0"/>
              <a:buChar char="►"/>
              <a:defRPr sz="2400">
                <a:solidFill>
                  <a:srgbClr val="000000"/>
                </a:solidFill>
                <a:latin typeface="+mn-lt"/>
              </a:defRPr>
            </a:lvl2pPr>
            <a:lvl3pPr marL="6826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0302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1379538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18367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2939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27511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2083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344487" lvl="1" indent="0">
              <a:buNone/>
              <a:defRPr/>
            </a:pPr>
            <a:r>
              <a:rPr lang="en-US" sz="2000" i="0" dirty="0"/>
              <a:t># Using Map and Reduce with Spark to convert Celsius to Kelvin</a:t>
            </a:r>
          </a:p>
          <a:p>
            <a:pPr marL="344487" lvl="1" indent="0">
              <a:buNone/>
              <a:defRPr/>
            </a:pPr>
            <a:endParaRPr lang="en-US" sz="2000" i="0" dirty="0"/>
          </a:p>
          <a:p>
            <a:pPr marL="344487" lvl="1" indent="0">
              <a:buNone/>
              <a:defRPr/>
            </a:pPr>
            <a:r>
              <a:rPr lang="en-US" sz="2000" i="0" dirty="0"/>
              <a:t># First we create an object that Spark will manage</a:t>
            </a:r>
          </a:p>
          <a:p>
            <a:pPr marL="344487" lvl="1" indent="0">
              <a:buNone/>
              <a:defRPr/>
            </a:pPr>
            <a:r>
              <a:rPr lang="en-US" sz="2000" i="0" dirty="0"/>
              <a:t>from </a:t>
            </a:r>
            <a:r>
              <a:rPr lang="en-US" sz="2000" i="0" dirty="0" err="1"/>
              <a:t>pyspark</a:t>
            </a:r>
            <a:r>
              <a:rPr lang="en-US" sz="2000" i="0" dirty="0"/>
              <a:t> import </a:t>
            </a:r>
            <a:r>
              <a:rPr lang="en-US" sz="2000" i="0" dirty="0" err="1"/>
              <a:t>SparkContext</a:t>
            </a:r>
            <a:endParaRPr lang="en-US" sz="2000" i="0" dirty="0"/>
          </a:p>
          <a:p>
            <a:pPr marL="344487" lvl="1" indent="0">
              <a:buNone/>
              <a:defRPr/>
            </a:pPr>
            <a:r>
              <a:rPr lang="en-US" sz="2000" i="0" dirty="0" err="1"/>
              <a:t>sc</a:t>
            </a:r>
            <a:r>
              <a:rPr lang="en-US" sz="2000" i="0" dirty="0"/>
              <a:t> = </a:t>
            </a:r>
            <a:r>
              <a:rPr lang="en-US" sz="2000" i="0" dirty="0" err="1"/>
              <a:t>SparkContext.getOrCreate</a:t>
            </a:r>
            <a:r>
              <a:rPr lang="en-US" sz="2000" i="0" dirty="0"/>
              <a:t>()</a:t>
            </a:r>
          </a:p>
          <a:p>
            <a:pPr marL="344487" lvl="1" indent="0">
              <a:buNone/>
              <a:defRPr/>
            </a:pPr>
            <a:endParaRPr lang="en-US" sz="2000" i="0" dirty="0"/>
          </a:p>
          <a:p>
            <a:pPr marL="344487" lvl="1" indent="0">
              <a:buNone/>
              <a:defRPr/>
            </a:pPr>
            <a:r>
              <a:rPr lang="en-US" sz="2000" i="0" dirty="0" err="1"/>
              <a:t>temp_c</a:t>
            </a:r>
            <a:r>
              <a:rPr lang="en-US" sz="2000" i="0" dirty="0"/>
              <a:t> = [10, 3, -5, 25, 1, 9, 29, -10, 5]</a:t>
            </a:r>
          </a:p>
          <a:p>
            <a:pPr marL="344487" lvl="1" indent="0">
              <a:buNone/>
              <a:defRPr/>
            </a:pPr>
            <a:r>
              <a:rPr lang="en-US" sz="2000" i="0" dirty="0"/>
              <a:t># Create an RDD of the data</a:t>
            </a:r>
          </a:p>
          <a:p>
            <a:pPr marL="344487" lvl="1" indent="0">
              <a:buNone/>
              <a:defRPr/>
            </a:pPr>
            <a:r>
              <a:rPr lang="en-US" sz="2000" i="0" dirty="0" err="1"/>
              <a:t>rdd_temp_c</a:t>
            </a:r>
            <a:r>
              <a:rPr lang="en-US" sz="2000" i="0" dirty="0"/>
              <a:t> = </a:t>
            </a:r>
            <a:r>
              <a:rPr lang="en-US" sz="2000" i="0" dirty="0" err="1"/>
              <a:t>sc.parallelize</a:t>
            </a:r>
            <a:r>
              <a:rPr lang="en-US" sz="2000" i="0" dirty="0"/>
              <a:t>(</a:t>
            </a:r>
            <a:r>
              <a:rPr lang="en-US" sz="2000" i="0" dirty="0" err="1"/>
              <a:t>temp_c</a:t>
            </a:r>
            <a:r>
              <a:rPr lang="en-US" sz="2000" i="0" dirty="0"/>
              <a:t>)</a:t>
            </a:r>
          </a:p>
          <a:p>
            <a:pPr marL="344487" lvl="1" indent="0">
              <a:buNone/>
              <a:defRPr/>
            </a:pPr>
            <a:endParaRPr lang="en-US" sz="2000" i="0" dirty="0"/>
          </a:p>
          <a:p>
            <a:pPr marL="344487" lvl="1" indent="0">
              <a:buNone/>
              <a:defRPr/>
            </a:pPr>
            <a:r>
              <a:rPr lang="en-US" sz="2000" i="0" dirty="0"/>
              <a:t># Spark will now do the work!</a:t>
            </a:r>
          </a:p>
          <a:p>
            <a:pPr marL="344487" lvl="1" indent="0">
              <a:buNone/>
              <a:defRPr/>
            </a:pPr>
            <a:r>
              <a:rPr lang="en-US" sz="2000" i="0" dirty="0" err="1"/>
              <a:t>rdd_temp_K</a:t>
            </a:r>
            <a:r>
              <a:rPr lang="en-US" sz="2000" i="0" dirty="0"/>
              <a:t> = </a:t>
            </a:r>
            <a:r>
              <a:rPr lang="en-US" sz="2000" i="0" dirty="0" err="1"/>
              <a:t>rdd_temp_c.map</a:t>
            </a:r>
            <a:r>
              <a:rPr lang="en-US" sz="2000" i="0" dirty="0"/>
              <a:t>(lambda x: x + 273.15).take(5)</a:t>
            </a:r>
          </a:p>
          <a:p>
            <a:pPr marL="344487" lvl="1" indent="0">
              <a:buNone/>
              <a:defRPr/>
            </a:pPr>
            <a:r>
              <a:rPr lang="en-US" sz="2000" i="0" dirty="0"/>
              <a:t>print(</a:t>
            </a:r>
            <a:r>
              <a:rPr lang="en-US" sz="2000" i="0" dirty="0" err="1"/>
              <a:t>rdd_temp_K</a:t>
            </a:r>
            <a:r>
              <a:rPr lang="en-US" sz="2000" i="0" dirty="0"/>
              <a:t>)  </a:t>
            </a:r>
          </a:p>
          <a:p>
            <a:pPr marL="344487" lvl="1" indent="0">
              <a:buNone/>
              <a:defRPr/>
            </a:pPr>
            <a:r>
              <a:rPr lang="en-US" sz="2000" i="0" dirty="0"/>
              <a:t>reduce(lambda </a:t>
            </a:r>
            <a:r>
              <a:rPr lang="en-US" sz="2000" i="0" dirty="0" err="1"/>
              <a:t>x,y:x+y,rdd_temp_K</a:t>
            </a:r>
            <a:r>
              <a:rPr lang="en-US" sz="2000" i="0" dirty="0"/>
              <a:t>)</a:t>
            </a:r>
            <a:endParaRPr lang="en-US" sz="2000" dirty="0"/>
          </a:p>
          <a:p>
            <a:pPr marL="687387" lvl="1" indent="-342900">
              <a:defRPr/>
            </a:pPr>
            <a:endParaRPr lang="en-US" sz="2000" dirty="0"/>
          </a:p>
          <a:p>
            <a:pPr marL="687387" lvl="1" indent="-342900">
              <a:defRPr/>
            </a:pPr>
            <a:endParaRPr lang="en-US" sz="2000" dirty="0"/>
          </a:p>
          <a:p>
            <a:pPr marL="687387" lvl="1" indent="-342900">
              <a:defRPr/>
            </a:pPr>
            <a:endParaRPr lang="en-US" sz="2000" i="0" kern="0" dirty="0"/>
          </a:p>
          <a:p>
            <a:pPr>
              <a:defRPr/>
            </a:pPr>
            <a:endParaRPr lang="en-US" sz="2000" i="0" kern="0" dirty="0"/>
          </a:p>
        </p:txBody>
      </p:sp>
    </p:spTree>
    <p:extLst>
      <p:ext uri="{BB962C8B-B14F-4D97-AF65-F5344CB8AC3E}">
        <p14:creationId xmlns:p14="http://schemas.microsoft.com/office/powerpoint/2010/main" val="604644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Working with Spark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53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first Spark objects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81232" y="1021492"/>
            <a:ext cx="8765060" cy="36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76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Arial" charset="0"/>
              <a:buChar char="►"/>
              <a:defRPr sz="2400">
                <a:solidFill>
                  <a:srgbClr val="000000"/>
                </a:solidFill>
                <a:latin typeface="+mn-lt"/>
              </a:defRPr>
            </a:lvl2pPr>
            <a:lvl3pPr marL="6826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0302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1379538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18367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2939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27511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2083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dirty="0" err="1"/>
              <a:t>PySpark</a:t>
            </a:r>
            <a:r>
              <a:rPr lang="en-US" dirty="0"/>
              <a:t> allows us to write python code that scales</a:t>
            </a:r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dirty="0"/>
              <a:t>To do this we need a spark driver and a context</a:t>
            </a:r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 marL="344487" lvl="1" indent="0">
              <a:buNone/>
              <a:defRPr/>
            </a:pPr>
            <a:r>
              <a:rPr lang="en-US" sz="2000" dirty="0"/>
              <a:t>from </a:t>
            </a:r>
            <a:r>
              <a:rPr lang="en-US" sz="2000" dirty="0" err="1"/>
              <a:t>pyspark</a:t>
            </a:r>
            <a:r>
              <a:rPr lang="en-US" sz="2000" dirty="0"/>
              <a:t> import </a:t>
            </a:r>
            <a:r>
              <a:rPr lang="en-US" sz="2000" dirty="0" err="1"/>
              <a:t>SparkConf</a:t>
            </a:r>
            <a:r>
              <a:rPr lang="en-US" sz="2000" dirty="0"/>
              <a:t>, </a:t>
            </a:r>
            <a:r>
              <a:rPr lang="en-US" sz="2000" dirty="0" err="1"/>
              <a:t>SparkContext</a:t>
            </a:r>
            <a:endParaRPr lang="en-US" sz="2000" dirty="0"/>
          </a:p>
          <a:p>
            <a:pPr marL="344487" lvl="1" indent="0">
              <a:buNone/>
              <a:defRPr/>
            </a:pPr>
            <a:endParaRPr lang="en-US" sz="2000" dirty="0"/>
          </a:p>
          <a:p>
            <a:pPr marL="344487" lvl="1" indent="0">
              <a:buNone/>
              <a:defRPr/>
            </a:pPr>
            <a:r>
              <a:rPr lang="en-US" sz="2000" dirty="0" err="1"/>
              <a:t>conf</a:t>
            </a:r>
            <a:r>
              <a:rPr lang="en-US" sz="2000" dirty="0"/>
              <a:t> = </a:t>
            </a:r>
            <a:r>
              <a:rPr lang="en-US" sz="2000" dirty="0" err="1"/>
              <a:t>SparkConf</a:t>
            </a:r>
            <a:r>
              <a:rPr lang="en-US" sz="2000" dirty="0"/>
              <a:t>().</a:t>
            </a:r>
            <a:r>
              <a:rPr lang="en-US" sz="2000" dirty="0" err="1"/>
              <a:t>setAppName</a:t>
            </a:r>
            <a:r>
              <a:rPr lang="en-US" sz="2000" dirty="0"/>
              <a:t>('Word Counts').</a:t>
            </a:r>
            <a:r>
              <a:rPr lang="en-US" sz="2000" dirty="0" err="1"/>
              <a:t>setMaster</a:t>
            </a:r>
            <a:r>
              <a:rPr lang="en-US" sz="2000" dirty="0"/>
              <a:t>("local[*]")</a:t>
            </a:r>
          </a:p>
          <a:p>
            <a:pPr marL="344487" lvl="1" indent="0">
              <a:buNone/>
              <a:defRPr/>
            </a:pPr>
            <a:endParaRPr lang="en-US" sz="2000" dirty="0"/>
          </a:p>
          <a:p>
            <a:pPr marL="344487" lvl="1" indent="0">
              <a:buNone/>
              <a:defRPr/>
            </a:pPr>
            <a:r>
              <a:rPr lang="en-US" sz="2000" dirty="0" err="1"/>
              <a:t>SparkContext.getOrCreate</a:t>
            </a:r>
            <a:r>
              <a:rPr lang="en-US" sz="2000" dirty="0"/>
              <a:t>(</a:t>
            </a:r>
            <a:r>
              <a:rPr lang="en-US" sz="2000" dirty="0" err="1"/>
              <a:t>conf</a:t>
            </a:r>
            <a:r>
              <a:rPr lang="en-US" sz="2000" dirty="0"/>
              <a:t>=</a:t>
            </a:r>
            <a:r>
              <a:rPr lang="en-US" sz="2000" dirty="0" err="1"/>
              <a:t>conf</a:t>
            </a:r>
            <a:r>
              <a:rPr lang="en-US" sz="2000" dirty="0"/>
              <a:t>)</a:t>
            </a:r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i="0" kern="0" dirty="0"/>
          </a:p>
          <a:p>
            <a:pPr>
              <a:defRPr/>
            </a:pP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4280673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608F-C532-4E73-B907-788F0972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parse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7798-291A-4D41-B6F8-369E1CB7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be, or not to be, that is the question: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Whether 'tis nobler in the mind to suffer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slings and arrows of outrageous fortune,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 to take arms against a sea of troubles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by opposing end them. To die—to sleep,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more; and by a sleep to say we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55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WordCount</a:t>
            </a:r>
            <a:r>
              <a:rPr lang="en-US" dirty="0"/>
              <a:t> example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81232" y="1021492"/>
            <a:ext cx="8765060" cy="36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76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Arial" charset="0"/>
              <a:buChar char="►"/>
              <a:defRPr sz="2400">
                <a:solidFill>
                  <a:srgbClr val="000000"/>
                </a:solidFill>
                <a:latin typeface="+mn-lt"/>
              </a:defRPr>
            </a:lvl2pPr>
            <a:lvl3pPr marL="6826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0302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1379538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18367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2939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27511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2083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344487" lvl="1" indent="0">
              <a:buNone/>
              <a:defRPr/>
            </a:pPr>
            <a:r>
              <a:rPr lang="en-US" sz="1600" dirty="0"/>
              <a:t>import sys, re</a:t>
            </a:r>
          </a:p>
          <a:p>
            <a:pPr marL="344487" lvl="1" indent="0">
              <a:buNone/>
              <a:defRPr/>
            </a:pPr>
            <a:r>
              <a:rPr lang="en-US" sz="1600" dirty="0"/>
              <a:t>from </a:t>
            </a:r>
            <a:r>
              <a:rPr lang="en-US" sz="1600" dirty="0" err="1"/>
              <a:t>pyspark</a:t>
            </a:r>
            <a:r>
              <a:rPr lang="en-US" sz="1600" dirty="0"/>
              <a:t> import </a:t>
            </a:r>
            <a:r>
              <a:rPr lang="en-US" sz="1600" dirty="0" err="1"/>
              <a:t>SparkConf</a:t>
            </a:r>
            <a:r>
              <a:rPr lang="en-US" sz="1600" dirty="0"/>
              <a:t>, </a:t>
            </a:r>
            <a:r>
              <a:rPr lang="en-US" sz="1600" dirty="0" err="1"/>
              <a:t>SparkContext</a:t>
            </a:r>
            <a:endParaRPr lang="en-US" sz="1600" dirty="0"/>
          </a:p>
          <a:p>
            <a:pPr marL="344487" lvl="1" indent="0">
              <a:buNone/>
              <a:defRPr/>
            </a:pPr>
            <a:r>
              <a:rPr lang="en-US" sz="1600" dirty="0" err="1"/>
              <a:t>conf</a:t>
            </a:r>
            <a:r>
              <a:rPr lang="en-US" sz="1600" dirty="0"/>
              <a:t> = </a:t>
            </a:r>
            <a:r>
              <a:rPr lang="en-US" sz="1600" dirty="0" err="1"/>
              <a:t>SparkConf</a:t>
            </a:r>
            <a:r>
              <a:rPr lang="en-US" sz="1600" dirty="0"/>
              <a:t>().</a:t>
            </a:r>
            <a:r>
              <a:rPr lang="en-US" sz="1600" dirty="0" err="1"/>
              <a:t>setAppName</a:t>
            </a:r>
            <a:r>
              <a:rPr lang="en-US" sz="1600" dirty="0"/>
              <a:t>('Word Counts')</a:t>
            </a:r>
          </a:p>
          <a:p>
            <a:pPr marL="344487" lvl="1" indent="0">
              <a:buNone/>
              <a:defRPr/>
            </a:pPr>
            <a:r>
              <a:rPr lang="en-US" sz="1600" dirty="0" err="1"/>
              <a:t>sc</a:t>
            </a:r>
            <a:r>
              <a:rPr lang="en-US" sz="1600" dirty="0"/>
              <a:t> = </a:t>
            </a:r>
            <a:r>
              <a:rPr lang="en-US" sz="1600" dirty="0" err="1"/>
              <a:t>SparkContext.getOrCreate</a:t>
            </a:r>
            <a:r>
              <a:rPr lang="en-US" sz="1600" dirty="0"/>
              <a:t>(</a:t>
            </a:r>
            <a:r>
              <a:rPr lang="en-US" sz="1600" dirty="0" err="1"/>
              <a:t>conf</a:t>
            </a:r>
            <a:r>
              <a:rPr lang="en-US" sz="1600" dirty="0"/>
              <a:t>=</a:t>
            </a:r>
            <a:r>
              <a:rPr lang="en-US" sz="1600" dirty="0" err="1"/>
              <a:t>conf</a:t>
            </a:r>
            <a:r>
              <a:rPr lang="en-US" sz="1600" dirty="0"/>
              <a:t>)</a:t>
            </a:r>
          </a:p>
          <a:p>
            <a:pPr marL="344487" lvl="1" indent="0">
              <a:buNone/>
              <a:defRPr/>
            </a:pPr>
            <a:r>
              <a:rPr lang="en-US" sz="1600" dirty="0"/>
              <a:t>	</a:t>
            </a:r>
          </a:p>
          <a:p>
            <a:pPr marL="344487" lvl="1" indent="0">
              <a:buNone/>
              <a:defRPr/>
            </a:pPr>
            <a:r>
              <a:rPr lang="en-US" sz="1600" dirty="0" err="1"/>
              <a:t>wordcounts</a:t>
            </a:r>
            <a:r>
              <a:rPr lang="en-US" sz="1600" dirty="0"/>
              <a:t> = </a:t>
            </a:r>
            <a:r>
              <a:rPr lang="en-US" sz="1600" dirty="0" err="1"/>
              <a:t>sc.textFile</a:t>
            </a:r>
            <a:r>
              <a:rPr lang="en-US" sz="1600" dirty="0"/>
              <a:t>("file:///home/foryou/shakespeare.txt") \</a:t>
            </a:r>
          </a:p>
          <a:p>
            <a:pPr marL="344487" lvl="1" indent="0">
              <a:buNone/>
              <a:defRPr/>
            </a:pPr>
            <a:r>
              <a:rPr lang="en-US" sz="1600" dirty="0"/>
              <a:t>			   .filter(lambda line: </a:t>
            </a:r>
            <a:r>
              <a:rPr lang="en-US" sz="1600" dirty="0" err="1"/>
              <a:t>len</a:t>
            </a:r>
            <a:r>
              <a:rPr lang="en-US" sz="1600" dirty="0"/>
              <a:t>(line) &gt; 0) \</a:t>
            </a:r>
          </a:p>
          <a:p>
            <a:pPr marL="344487" lvl="1" indent="0">
              <a:buNone/>
              <a:defRPr/>
            </a:pPr>
            <a:r>
              <a:rPr lang="en-US" sz="1600" dirty="0"/>
              <a:t>			   .</a:t>
            </a:r>
            <a:r>
              <a:rPr lang="en-US" sz="1600" dirty="0" err="1"/>
              <a:t>flatMap</a:t>
            </a:r>
            <a:r>
              <a:rPr lang="en-US" sz="1600" dirty="0"/>
              <a:t>(lambda line: </a:t>
            </a:r>
            <a:r>
              <a:rPr lang="en-US" sz="1600" dirty="0" err="1"/>
              <a:t>re.split</a:t>
            </a:r>
            <a:r>
              <a:rPr lang="en-US" sz="1600" dirty="0"/>
              <a:t>('\W+', line)) \</a:t>
            </a:r>
          </a:p>
          <a:p>
            <a:pPr marL="344487" lvl="1" indent="0">
              <a:buNone/>
              <a:defRPr/>
            </a:pPr>
            <a:r>
              <a:rPr lang="en-US" sz="1600" dirty="0"/>
              <a:t>			   .filter(lambda word: </a:t>
            </a:r>
            <a:r>
              <a:rPr lang="en-US" sz="1600" dirty="0" err="1"/>
              <a:t>len</a:t>
            </a:r>
            <a:r>
              <a:rPr lang="en-US" sz="1600" dirty="0"/>
              <a:t>(word) &gt; 0) \</a:t>
            </a:r>
          </a:p>
          <a:p>
            <a:pPr marL="344487" lvl="1" indent="0">
              <a:buNone/>
              <a:defRPr/>
            </a:pPr>
            <a:r>
              <a:rPr lang="en-US" sz="1600" dirty="0"/>
              <a:t>			   .map(lambda word:(</a:t>
            </a:r>
            <a:r>
              <a:rPr lang="en-US" sz="1600" dirty="0" err="1"/>
              <a:t>word.lower</a:t>
            </a:r>
            <a:r>
              <a:rPr lang="en-US" sz="1600" dirty="0"/>
              <a:t>(),1)) \</a:t>
            </a:r>
          </a:p>
          <a:p>
            <a:pPr marL="344487" lvl="1" indent="0">
              <a:buNone/>
              <a:defRPr/>
            </a:pPr>
            <a:r>
              <a:rPr lang="en-US" sz="1600" dirty="0"/>
              <a:t>			   .</a:t>
            </a:r>
            <a:r>
              <a:rPr lang="en-US" sz="1600" dirty="0" err="1"/>
              <a:t>reduceByKey</a:t>
            </a:r>
            <a:r>
              <a:rPr lang="en-US" sz="1600" dirty="0"/>
              <a:t>(lambda t1, t2: t1 + t2) \	</a:t>
            </a:r>
          </a:p>
          <a:p>
            <a:pPr marL="344487" lvl="1" indent="0">
              <a:buNone/>
              <a:defRPr/>
            </a:pPr>
            <a:r>
              <a:rPr lang="en-US" sz="1600" dirty="0"/>
              <a:t>			   .map(lambda x: (x[1],x[0])) \</a:t>
            </a:r>
          </a:p>
          <a:p>
            <a:pPr marL="344487" lvl="1" indent="0">
              <a:buNone/>
              <a:defRPr/>
            </a:pPr>
            <a:r>
              <a:rPr lang="en-US" sz="1600" dirty="0"/>
              <a:t>			   .</a:t>
            </a:r>
            <a:r>
              <a:rPr lang="en-US" sz="1600" dirty="0" err="1"/>
              <a:t>sortByKey</a:t>
            </a:r>
            <a:r>
              <a:rPr lang="en-US" sz="1600" dirty="0"/>
              <a:t>(ascending=False)\</a:t>
            </a:r>
          </a:p>
          <a:p>
            <a:pPr marL="344487" lvl="1" indent="0">
              <a:buNone/>
              <a:defRPr/>
            </a:pPr>
            <a:r>
              <a:rPr lang="en-US" sz="1600" dirty="0"/>
              <a:t>			   .persist()</a:t>
            </a:r>
          </a:p>
          <a:p>
            <a:pPr marL="344487" lvl="1" indent="0">
              <a:buNone/>
              <a:defRPr/>
            </a:pPr>
            <a:r>
              <a:rPr lang="en-US" sz="1600" dirty="0"/>
              <a:t>top5words = </a:t>
            </a:r>
            <a:r>
              <a:rPr lang="en-US" sz="1600" dirty="0" err="1"/>
              <a:t>wordcounts.take</a:t>
            </a:r>
            <a:r>
              <a:rPr lang="en-US" sz="1600" dirty="0"/>
              <a:t>(5)</a:t>
            </a:r>
          </a:p>
          <a:p>
            <a:pPr marL="344487" lvl="1" indent="0">
              <a:buNone/>
              <a:defRPr/>
            </a:pPr>
            <a:r>
              <a:rPr lang="en-US" sz="1600" dirty="0"/>
              <a:t>print(top5words)</a:t>
            </a:r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i="0" kern="0" dirty="0"/>
          </a:p>
          <a:p>
            <a:pPr>
              <a:defRPr/>
            </a:pP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320582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19190"/>
            <a:ext cx="8039100" cy="4876800"/>
          </a:xfrm>
        </p:spPr>
        <p:txBody>
          <a:bodyPr/>
          <a:lstStyle/>
          <a:p>
            <a:pPr marL="0" indent="0"/>
            <a:r>
              <a:rPr lang="en-US" sz="2800" dirty="0"/>
              <a:t>How is this course valuable to a Data Engineer?</a:t>
            </a:r>
          </a:p>
          <a:p>
            <a:pPr marL="0" indent="0"/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Understand how Spark fits into Big Data and NOSQL solutions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Learn benefits and limitations of each tool for a given set of requirements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Report against LARGE datasets in real time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Store and retrieve data at scale 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/>
              <a:t>Solve enterprise problems with best in class tools</a:t>
            </a:r>
          </a:p>
          <a:p>
            <a:pPr lvl="2">
              <a:buFont typeface="Arial" pitchFamily="34" charset="0"/>
              <a:buChar char="•"/>
            </a:pPr>
            <a:endParaRPr lang="en-US" sz="1600" dirty="0"/>
          </a:p>
          <a:p>
            <a:pPr lvl="2"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4453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Working with Spark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79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81232" y="1021492"/>
            <a:ext cx="8765060" cy="36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76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Arial" charset="0"/>
              <a:buChar char="►"/>
              <a:defRPr sz="2400">
                <a:solidFill>
                  <a:srgbClr val="000000"/>
                </a:solidFill>
                <a:latin typeface="+mn-lt"/>
              </a:defRPr>
            </a:lvl2pPr>
            <a:lvl3pPr marL="6826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0302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1379538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18367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2939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27511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2083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r>
              <a:rPr lang="en-US" sz="2800" dirty="0" err="1"/>
              <a:t>DataFrames</a:t>
            </a:r>
            <a:r>
              <a:rPr lang="en-US" sz="2800" dirty="0"/>
              <a:t> vs RDD vs </a:t>
            </a:r>
            <a:r>
              <a:rPr lang="en-US" sz="2800" dirty="0" err="1"/>
              <a:t>DataSets</a:t>
            </a:r>
            <a:endParaRPr lang="en-US" sz="2000" dirty="0"/>
          </a:p>
          <a:p>
            <a:pPr marL="687387" lvl="1" indent="-342900">
              <a:buFont typeface="Wingdings" panose="05000000000000000000" pitchFamily="2" charset="2"/>
              <a:buChar char="Ø"/>
              <a:defRPr/>
            </a:pPr>
            <a:endParaRPr lang="en-US" sz="2000" dirty="0"/>
          </a:p>
          <a:p>
            <a:pPr marL="687387" lvl="1" indent="-342900">
              <a:defRPr/>
            </a:pPr>
            <a:r>
              <a:rPr lang="en-US" dirty="0" err="1"/>
              <a:t>DataFrames</a:t>
            </a:r>
            <a:r>
              <a:rPr lang="en-US" dirty="0"/>
              <a:t> and </a:t>
            </a:r>
            <a:r>
              <a:rPr lang="en-US" dirty="0" err="1"/>
              <a:t>DataSets</a:t>
            </a:r>
            <a:r>
              <a:rPr lang="en-US" dirty="0"/>
              <a:t> are built on top of RDD</a:t>
            </a:r>
          </a:p>
          <a:p>
            <a:pPr marL="687387" lvl="1" indent="-342900">
              <a:defRPr/>
            </a:pPr>
            <a:r>
              <a:rPr lang="en-US" dirty="0"/>
              <a:t>In Spark 2.0, </a:t>
            </a:r>
            <a:r>
              <a:rPr lang="en-US" dirty="0" err="1"/>
              <a:t>DataFrames</a:t>
            </a:r>
            <a:r>
              <a:rPr lang="en-US" dirty="0"/>
              <a:t> and </a:t>
            </a:r>
            <a:r>
              <a:rPr lang="en-US" dirty="0" err="1"/>
              <a:t>DataSets</a:t>
            </a:r>
            <a:r>
              <a:rPr lang="en-US" dirty="0"/>
              <a:t> are merged</a:t>
            </a:r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r>
              <a:rPr lang="en-US" dirty="0"/>
              <a:t>So… what is a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i="0" kern="0" dirty="0"/>
          </a:p>
          <a:p>
            <a:pPr>
              <a:defRPr/>
            </a:pP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374781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23E1-E2BD-42A5-8AEB-CFCF9BCF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0E7E-705A-4C5A-9711-C6A1BACE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are like tables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Built on top of RDD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Improved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err="1"/>
              <a:t>DataSet</a:t>
            </a:r>
            <a:r>
              <a:rPr lang="en-US" dirty="0"/>
              <a:t> with named columns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38386-8AAD-44CF-AE83-3F29D898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82" y="3513303"/>
            <a:ext cx="5836358" cy="29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83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06" y="990584"/>
            <a:ext cx="8430994" cy="4876800"/>
          </a:xfrm>
        </p:spPr>
        <p:txBody>
          <a:bodyPr/>
          <a:lstStyle/>
          <a:p>
            <a:pPr marL="0" indent="0"/>
            <a:r>
              <a:rPr lang="en-US" sz="1800" dirty="0"/>
              <a:t>Create a context for working with spark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/>
              <a:t>SparkSession</a:t>
            </a:r>
            <a:r>
              <a:rPr lang="en-US" sz="1800" dirty="0"/>
              <a:t> replaces </a:t>
            </a:r>
            <a:r>
              <a:rPr lang="en-US" sz="1800" dirty="0" err="1"/>
              <a:t>SparkContext</a:t>
            </a:r>
            <a:r>
              <a:rPr lang="en-US" sz="1800" dirty="0"/>
              <a:t>, </a:t>
            </a:r>
            <a:r>
              <a:rPr lang="en-US" sz="1800" dirty="0" err="1"/>
              <a:t>SQLContext</a:t>
            </a:r>
            <a:r>
              <a:rPr lang="en-US" sz="1800" dirty="0"/>
              <a:t>, </a:t>
            </a:r>
            <a:r>
              <a:rPr lang="en-US" sz="1800" dirty="0" err="1"/>
              <a:t>HiveContext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Can read from CSV, JSON, JDBC, stream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/>
            <a:r>
              <a:rPr lang="en-US" sz="1800" dirty="0"/>
              <a:t>import </a:t>
            </a:r>
            <a:r>
              <a:rPr lang="en-US" sz="1800" dirty="0" err="1"/>
              <a:t>org.apache.spark.sql.types</a:t>
            </a:r>
            <a:r>
              <a:rPr lang="en-US" sz="1800" dirty="0"/>
              <a:t>._</a:t>
            </a:r>
          </a:p>
          <a:p>
            <a:pPr marL="0" indent="0"/>
            <a:r>
              <a:rPr lang="en-US" sz="1800" dirty="0"/>
              <a:t>    </a:t>
            </a:r>
          </a:p>
          <a:p>
            <a:pPr marL="0" indent="0"/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b="1" dirty="0" err="1"/>
              <a:t>mySchema</a:t>
            </a:r>
            <a:r>
              <a:rPr lang="en-US" sz="1800" dirty="0"/>
              <a:t> = new </a:t>
            </a:r>
            <a:r>
              <a:rPr lang="en-US" sz="1800" dirty="0" err="1"/>
              <a:t>StructType</a:t>
            </a:r>
            <a:r>
              <a:rPr lang="en-US" sz="1800" dirty="0"/>
              <a:t>().add(“ID", "long").add(“Age", "integer")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6091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06" y="990584"/>
            <a:ext cx="8430994" cy="4876800"/>
          </a:xfrm>
        </p:spPr>
        <p:txBody>
          <a:bodyPr/>
          <a:lstStyle/>
          <a:p>
            <a:pPr marL="0" indent="0"/>
            <a:endParaRPr lang="en-US" sz="1800" dirty="0"/>
          </a:p>
          <a:p>
            <a:pPr marL="0" indent="0"/>
            <a:r>
              <a:rPr lang="en-US" sz="1800" b="1" dirty="0"/>
              <a:t>Pull some CSV data into a </a:t>
            </a:r>
            <a:r>
              <a:rPr lang="en-US" sz="1800" b="1" dirty="0" err="1"/>
              <a:t>DataFrame</a:t>
            </a:r>
            <a:r>
              <a:rPr lang="en-US" sz="1800" b="1" dirty="0"/>
              <a:t> (using schema we just created)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b="1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spark.read.format</a:t>
            </a:r>
            <a:r>
              <a:rPr lang="en-US" sz="1800" dirty="0"/>
              <a:t>("csv").option("header", false).schema(</a:t>
            </a:r>
            <a:r>
              <a:rPr lang="en-US" sz="1800" b="1" dirty="0" err="1"/>
              <a:t>mySchema</a:t>
            </a:r>
            <a:r>
              <a:rPr lang="en-US" sz="1800" dirty="0"/>
              <a:t>).load("file:///myData/coolFile.csv")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Show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/>
            <a:r>
              <a:rPr lang="en-US" sz="1800" dirty="0" err="1"/>
              <a:t>df.show</a:t>
            </a:r>
            <a:r>
              <a:rPr lang="en-US" sz="1800" dirty="0"/>
              <a:t>()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+--+---+</a:t>
            </a:r>
          </a:p>
          <a:p>
            <a:pPr marL="0" indent="0"/>
            <a:r>
              <a:rPr lang="en-US" sz="1800" dirty="0"/>
              <a:t>|</a:t>
            </a:r>
            <a:r>
              <a:rPr lang="en-US" sz="1800" dirty="0" err="1"/>
              <a:t>ID|Age</a:t>
            </a:r>
            <a:r>
              <a:rPr lang="en-US" sz="1800" dirty="0"/>
              <a:t>|</a:t>
            </a:r>
          </a:p>
          <a:p>
            <a:pPr marL="0" indent="0"/>
            <a:r>
              <a:rPr lang="en-US" sz="1800" dirty="0"/>
              <a:t>| 1 |  29|</a:t>
            </a:r>
          </a:p>
          <a:p>
            <a:pPr marL="0" indent="0"/>
            <a:r>
              <a:rPr lang="en-US" sz="1800" dirty="0"/>
              <a:t>| 2 |  36|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4113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some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06" y="990584"/>
            <a:ext cx="8430994" cy="4876800"/>
          </a:xfrm>
        </p:spPr>
        <p:txBody>
          <a:bodyPr/>
          <a:lstStyle/>
          <a:p>
            <a:pPr marL="0" indent="0"/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Create a temporary view 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 err="1"/>
              <a:t>df.createOrReplaceTempView</a:t>
            </a:r>
            <a:r>
              <a:rPr lang="en-US" sz="1800" dirty="0"/>
              <a:t>(“</a:t>
            </a:r>
            <a:r>
              <a:rPr lang="en-US" sz="1800" dirty="0" err="1"/>
              <a:t>ageTable</a:t>
            </a:r>
            <a:r>
              <a:rPr lang="en-US" sz="1800" dirty="0"/>
              <a:t>”)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sqlDF</a:t>
            </a:r>
            <a:r>
              <a:rPr lang="en-US" sz="1800" dirty="0"/>
              <a:t> = </a:t>
            </a:r>
            <a:r>
              <a:rPr lang="en-US" sz="1800" dirty="0" err="1"/>
              <a:t>spark.sql</a:t>
            </a:r>
            <a:r>
              <a:rPr lang="en-US" sz="1800" dirty="0"/>
              <a:t>(“SELECT ID, Age from </a:t>
            </a:r>
            <a:r>
              <a:rPr lang="en-US" sz="1800" dirty="0" err="1"/>
              <a:t>ageTable</a:t>
            </a:r>
            <a:r>
              <a:rPr lang="en-US" sz="1800" dirty="0"/>
              <a:t> where ID = 2”)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Show the results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/>
            <a:r>
              <a:rPr lang="en-US" sz="1800" dirty="0" err="1"/>
              <a:t>sqlDF.show</a:t>
            </a:r>
            <a:r>
              <a:rPr lang="en-US" sz="1800" dirty="0"/>
              <a:t>()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+--+---+</a:t>
            </a:r>
          </a:p>
          <a:p>
            <a:pPr marL="0" indent="0"/>
            <a:r>
              <a:rPr lang="en-US" sz="1800" dirty="0"/>
              <a:t>|</a:t>
            </a:r>
            <a:r>
              <a:rPr lang="en-US" sz="1800" dirty="0" err="1"/>
              <a:t>ID|Age</a:t>
            </a:r>
            <a:r>
              <a:rPr lang="en-US" sz="1800" dirty="0"/>
              <a:t>|</a:t>
            </a:r>
          </a:p>
          <a:p>
            <a:pPr marL="0" indent="0"/>
            <a:r>
              <a:rPr lang="en-US" sz="1800" dirty="0"/>
              <a:t>| 2 |  36|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895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get started but powerful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06" y="990584"/>
            <a:ext cx="8430994" cy="4876800"/>
          </a:xfrm>
        </p:spPr>
        <p:txBody>
          <a:bodyPr/>
          <a:lstStyle/>
          <a:p>
            <a:pPr marL="0" indent="0"/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Create functions and reusable 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Cache data for fast re-use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Add and remove temporary views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Clear cache quickly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6414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Working with Spark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SparkSQL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30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4E9E-3A89-4E86-8BD3-3C143C2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53CC-3DD6-4AC3-A1BD-55CB93AD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2" y="1056807"/>
            <a:ext cx="8919147" cy="5420193"/>
          </a:xfrm>
        </p:spPr>
        <p:txBody>
          <a:bodyPr/>
          <a:lstStyle/>
          <a:p>
            <a:r>
              <a:rPr lang="en-US" sz="1800" dirty="0"/>
              <a:t>from </a:t>
            </a:r>
            <a:r>
              <a:rPr lang="en-US" sz="1800" dirty="0" err="1"/>
              <a:t>pyspark</a:t>
            </a:r>
            <a:r>
              <a:rPr lang="en-US" sz="1800" dirty="0"/>
              <a:t> import </a:t>
            </a:r>
            <a:r>
              <a:rPr lang="en-US" sz="1800" dirty="0" err="1"/>
              <a:t>SparkConf</a:t>
            </a:r>
            <a:r>
              <a:rPr lang="en-US" sz="1800" dirty="0"/>
              <a:t>, </a:t>
            </a:r>
            <a:r>
              <a:rPr lang="en-US" sz="1800" dirty="0" err="1"/>
              <a:t>SparkContext</a:t>
            </a:r>
            <a:r>
              <a:rPr lang="en-US" sz="1800" dirty="0"/>
              <a:t>, </a:t>
            </a:r>
            <a:r>
              <a:rPr lang="en-US" sz="1800" dirty="0" err="1"/>
              <a:t>SQLContext</a:t>
            </a:r>
            <a:endParaRPr lang="en-US" sz="1800" dirty="0"/>
          </a:p>
          <a:p>
            <a:r>
              <a:rPr lang="en-US" sz="1800" dirty="0" err="1"/>
              <a:t>sc</a:t>
            </a:r>
            <a:r>
              <a:rPr lang="en-US" sz="1800" dirty="0"/>
              <a:t> = </a:t>
            </a:r>
            <a:r>
              <a:rPr lang="en-US" sz="1800" dirty="0" err="1"/>
              <a:t>SparkContext.getOrCreate</a:t>
            </a:r>
            <a:r>
              <a:rPr lang="en-US" sz="1800" dirty="0"/>
              <a:t>()</a:t>
            </a:r>
          </a:p>
          <a:p>
            <a:r>
              <a:rPr lang="en-US" sz="1800" dirty="0" err="1"/>
              <a:t>sqlCon</a:t>
            </a:r>
            <a:r>
              <a:rPr lang="en-US" sz="1800" dirty="0"/>
              <a:t> = </a:t>
            </a:r>
            <a:r>
              <a:rPr lang="en-US" sz="1800" dirty="0" err="1"/>
              <a:t>SQLContext</a:t>
            </a:r>
            <a:r>
              <a:rPr lang="en-US" sz="1800" dirty="0"/>
              <a:t>(</a:t>
            </a:r>
            <a:r>
              <a:rPr lang="en-US" sz="1800" dirty="0" err="1"/>
              <a:t>sc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data = </a:t>
            </a:r>
            <a:r>
              <a:rPr lang="en-US" sz="1800" dirty="0" err="1"/>
              <a:t>sqlCon.read.format</a:t>
            </a:r>
            <a:r>
              <a:rPr lang="en-US" sz="1800" dirty="0"/>
              <a:t>("csv")\</a:t>
            </a:r>
          </a:p>
          <a:p>
            <a:r>
              <a:rPr lang="en-US" sz="1800" dirty="0"/>
              <a:t>    .option("header", "true")\</a:t>
            </a:r>
          </a:p>
          <a:p>
            <a:r>
              <a:rPr lang="en-US" sz="1800" dirty="0"/>
              <a:t>    .option("</a:t>
            </a:r>
            <a:r>
              <a:rPr lang="en-US" sz="1800" dirty="0" err="1"/>
              <a:t>inferSchema</a:t>
            </a:r>
            <a:r>
              <a:rPr lang="en-US" sz="1800" dirty="0"/>
              <a:t>", "true")\</a:t>
            </a:r>
          </a:p>
          <a:p>
            <a:r>
              <a:rPr lang="en-US" sz="1800" dirty="0"/>
              <a:t>    .load("file:///home/jovyan/foryou/mega city.csv")</a:t>
            </a:r>
          </a:p>
          <a:p>
            <a:endParaRPr lang="en-US" sz="1800" dirty="0"/>
          </a:p>
          <a:p>
            <a:r>
              <a:rPr lang="en-US" sz="1800" dirty="0" err="1"/>
              <a:t>data.registerTempTable</a:t>
            </a:r>
            <a:r>
              <a:rPr lang="en-US" sz="1800" dirty="0"/>
              <a:t>("</a:t>
            </a:r>
            <a:r>
              <a:rPr lang="en-US" sz="1800" dirty="0" err="1"/>
              <a:t>testData</a:t>
            </a:r>
            <a:r>
              <a:rPr lang="en-US" sz="1800" dirty="0"/>
              <a:t>")</a:t>
            </a:r>
          </a:p>
          <a:p>
            <a:endParaRPr lang="en-US" sz="1800" dirty="0"/>
          </a:p>
          <a:p>
            <a:r>
              <a:rPr lang="en-US" sz="1800" dirty="0" err="1"/>
              <a:t>mySQL</a:t>
            </a:r>
            <a:r>
              <a:rPr lang="en-US" sz="1800" dirty="0"/>
              <a:t> = </a:t>
            </a:r>
            <a:r>
              <a:rPr lang="en-US" sz="1800" dirty="0" err="1"/>
              <a:t>sqlCon.sql</a:t>
            </a:r>
            <a:r>
              <a:rPr lang="en-US" sz="1800" dirty="0"/>
              <a:t>("select * from </a:t>
            </a:r>
            <a:r>
              <a:rPr lang="en-US" sz="1800" dirty="0" err="1"/>
              <a:t>testData</a:t>
            </a:r>
            <a:r>
              <a:rPr lang="en-US" sz="1800" dirty="0"/>
              <a:t> where Patio &gt; 300 order by Patio desc")</a:t>
            </a:r>
          </a:p>
          <a:p>
            <a:endParaRPr lang="en-US" sz="1800" dirty="0"/>
          </a:p>
          <a:p>
            <a:r>
              <a:rPr lang="en-US" sz="1800" dirty="0" err="1"/>
              <a:t>mySQL.show</a:t>
            </a:r>
            <a:r>
              <a:rPr lang="en-US" sz="1800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194415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E585-A2A9-4A4D-933C-4AE49817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D5E9-9B20-4372-9BE3-416BF1D5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120140"/>
            <a:ext cx="8039100" cy="5356860"/>
          </a:xfrm>
        </p:spPr>
        <p:txBody>
          <a:bodyPr/>
          <a:lstStyle/>
          <a:p>
            <a:r>
              <a:rPr lang="en-US" sz="2000" dirty="0" err="1"/>
              <a:t>myStates</a:t>
            </a:r>
            <a:r>
              <a:rPr lang="en-US" sz="2000" dirty="0"/>
              <a:t> = "Alabama Alaska Arizona Arkansas California Colorado“</a:t>
            </a:r>
          </a:p>
          <a:p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pyspark</a:t>
            </a:r>
            <a:r>
              <a:rPr lang="en-US" sz="2000" dirty="0"/>
              <a:t> import </a:t>
            </a:r>
            <a:r>
              <a:rPr lang="en-US" sz="2000" dirty="0" err="1"/>
              <a:t>SparkConf</a:t>
            </a:r>
            <a:r>
              <a:rPr lang="en-US" sz="2000" dirty="0"/>
              <a:t>, </a:t>
            </a:r>
            <a:r>
              <a:rPr lang="en-US" sz="2000" dirty="0" err="1"/>
              <a:t>SparkContext</a:t>
            </a:r>
            <a:r>
              <a:rPr lang="en-US" sz="2000" dirty="0"/>
              <a:t>, </a:t>
            </a:r>
            <a:r>
              <a:rPr lang="en-US" sz="2000" dirty="0" err="1"/>
              <a:t>SQLContext</a:t>
            </a:r>
            <a:endParaRPr lang="en-US" sz="2000" dirty="0"/>
          </a:p>
          <a:p>
            <a:r>
              <a:rPr lang="en-US" sz="2000" dirty="0" err="1"/>
              <a:t>sc</a:t>
            </a:r>
            <a:r>
              <a:rPr lang="en-US" sz="2000" dirty="0"/>
              <a:t> = </a:t>
            </a:r>
            <a:r>
              <a:rPr lang="en-US" sz="2000" dirty="0" err="1"/>
              <a:t>SparkContext.getOrCreate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sqlCon</a:t>
            </a:r>
            <a:r>
              <a:rPr lang="en-US" sz="2000" dirty="0"/>
              <a:t> = </a:t>
            </a:r>
            <a:r>
              <a:rPr lang="en-US" sz="2000" dirty="0" err="1"/>
              <a:t>SQLContext</a:t>
            </a:r>
            <a:r>
              <a:rPr lang="en-US" sz="2000" dirty="0"/>
              <a:t>(</a:t>
            </a:r>
            <a:r>
              <a:rPr lang="en-US" sz="2000" dirty="0" err="1"/>
              <a:t>sc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 err="1"/>
              <a:t>rdd</a:t>
            </a:r>
            <a:r>
              <a:rPr lang="en-US" sz="2000" dirty="0"/>
              <a:t> = </a:t>
            </a:r>
            <a:r>
              <a:rPr lang="en-US" sz="2000" dirty="0" err="1"/>
              <a:t>sc.parallelize</a:t>
            </a:r>
            <a:r>
              <a:rPr lang="en-US" sz="2000" dirty="0"/>
              <a:t>(</a:t>
            </a:r>
            <a:r>
              <a:rPr lang="en-US" sz="2000" dirty="0" err="1"/>
              <a:t>myStates.split</a:t>
            </a:r>
            <a:r>
              <a:rPr lang="en-US" sz="2000" dirty="0"/>
              <a:t>(" "))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pyspark.sql</a:t>
            </a:r>
            <a:r>
              <a:rPr lang="en-US" sz="2000" dirty="0"/>
              <a:t> import Row</a:t>
            </a:r>
          </a:p>
          <a:p>
            <a:r>
              <a:rPr lang="en-US" sz="2000" dirty="0" err="1"/>
              <a:t>rowData</a:t>
            </a:r>
            <a:r>
              <a:rPr lang="en-US" sz="2000" dirty="0"/>
              <a:t> = </a:t>
            </a:r>
            <a:r>
              <a:rPr lang="en-US" sz="2000" dirty="0" err="1"/>
              <a:t>rdd.map</a:t>
            </a:r>
            <a:r>
              <a:rPr lang="en-US" sz="2000" dirty="0"/>
              <a:t>(lambda x: Row(</a:t>
            </a:r>
            <a:r>
              <a:rPr lang="en-US" sz="2000" dirty="0" err="1"/>
              <a:t>StateName</a:t>
            </a:r>
            <a:r>
              <a:rPr lang="en-US" sz="2000" dirty="0"/>
              <a:t>=x))</a:t>
            </a:r>
          </a:p>
          <a:p>
            <a:r>
              <a:rPr lang="en-US" sz="2000" dirty="0"/>
              <a:t>df = </a:t>
            </a:r>
            <a:r>
              <a:rPr lang="en-US" sz="2000" dirty="0" err="1"/>
              <a:t>sqlCon.createDataFrame</a:t>
            </a:r>
            <a:r>
              <a:rPr lang="en-US" sz="2000" dirty="0"/>
              <a:t>(</a:t>
            </a:r>
            <a:r>
              <a:rPr lang="en-US" sz="2000" dirty="0" err="1"/>
              <a:t>rowData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df.registerTempTable</a:t>
            </a:r>
            <a:r>
              <a:rPr lang="en-US" sz="2000" dirty="0"/>
              <a:t>("</a:t>
            </a:r>
            <a:r>
              <a:rPr lang="en-US" sz="2000" dirty="0" err="1"/>
              <a:t>tblStates</a:t>
            </a:r>
            <a:r>
              <a:rPr lang="en-US" sz="2000" dirty="0"/>
              <a:t>")</a:t>
            </a:r>
          </a:p>
          <a:p>
            <a:r>
              <a:rPr lang="en-US" sz="2000" dirty="0" err="1"/>
              <a:t>mySQL</a:t>
            </a:r>
            <a:r>
              <a:rPr lang="en-US" sz="2000" dirty="0"/>
              <a:t> = </a:t>
            </a:r>
            <a:r>
              <a:rPr lang="en-US" sz="2000" dirty="0" err="1"/>
              <a:t>sqlCon.sql</a:t>
            </a:r>
            <a:r>
              <a:rPr lang="en-US" sz="2000" dirty="0"/>
              <a:t>("select </a:t>
            </a:r>
            <a:r>
              <a:rPr lang="en-US" sz="2000" dirty="0" err="1"/>
              <a:t>StateName</a:t>
            </a:r>
            <a:r>
              <a:rPr lang="en-US" sz="2000" dirty="0"/>
              <a:t> from </a:t>
            </a:r>
            <a:r>
              <a:rPr lang="en-US" sz="2000" dirty="0" err="1"/>
              <a:t>tblStates</a:t>
            </a:r>
            <a:r>
              <a:rPr lang="en-US" sz="2000" dirty="0"/>
              <a:t>")</a:t>
            </a:r>
          </a:p>
          <a:p>
            <a:r>
              <a:rPr lang="en-US" sz="2000" dirty="0" err="1"/>
              <a:t>mySQL.show</a:t>
            </a:r>
            <a:r>
              <a:rPr lang="en-US" sz="2000" dirty="0"/>
              <a:t>(10)</a:t>
            </a:r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93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dirty="0"/>
              <a:t>Introduce the architecture, operation, and business benefits of Spark</a:t>
            </a:r>
            <a:endParaRPr lang="en-GB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Explain how Spark differs from traditional database solutions</a:t>
            </a:r>
            <a:endParaRPr lang="en-GB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Explore the role and functionality of the core components of Spark</a:t>
            </a:r>
            <a:endParaRPr lang="en-GB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53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Working with Spark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SparkStreaming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30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36C4-2673-4359-8989-72878FE9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data with Spark?!?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6C31-F63A-437C-8431-F6AF672A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80160"/>
            <a:ext cx="8039100" cy="5196840"/>
          </a:xfrm>
        </p:spPr>
        <p:txBody>
          <a:bodyPr/>
          <a:lstStyle/>
          <a:p>
            <a:r>
              <a:rPr lang="en-US" dirty="0"/>
              <a:t>Yup. </a:t>
            </a:r>
          </a:p>
          <a:p>
            <a:endParaRPr lang="en-US" dirty="0"/>
          </a:p>
          <a:p>
            <a:r>
              <a:rPr lang="en-US" dirty="0" err="1"/>
              <a:t>TwitterUtils.createStream</a:t>
            </a:r>
            <a:r>
              <a:rPr lang="en-US" dirty="0"/>
              <a:t>(...)</a:t>
            </a:r>
            <a:br>
              <a:rPr lang="en-US" dirty="0"/>
            </a:br>
            <a:r>
              <a:rPr lang="en-US" dirty="0"/>
              <a:t>    .filter(_.</a:t>
            </a:r>
            <a:r>
              <a:rPr lang="en-US" dirty="0" err="1"/>
              <a:t>getText.contains</a:t>
            </a:r>
            <a:r>
              <a:rPr lang="en-US" dirty="0"/>
              <a:t>("Spark"))</a:t>
            </a:r>
            <a:br>
              <a:rPr lang="en-US" dirty="0"/>
            </a:br>
            <a:r>
              <a:rPr lang="en-US" dirty="0"/>
              <a:t>    .</a:t>
            </a:r>
            <a:r>
              <a:rPr lang="en-US" dirty="0" err="1"/>
              <a:t>countByWindow</a:t>
            </a:r>
            <a:r>
              <a:rPr lang="en-US" dirty="0"/>
              <a:t>(Seconds(5)) </a:t>
            </a:r>
          </a:p>
        </p:txBody>
      </p:sp>
      <p:pic>
        <p:nvPicPr>
          <p:cNvPr id="1026" name="Picture 2" descr="https://spark.apache.org/docs/2.2.0/img/streaming-arch.png">
            <a:extLst>
              <a:ext uri="{FF2B5EF4-FFF2-40B4-BE49-F238E27FC236}">
                <a16:creationId xmlns:a16="http://schemas.microsoft.com/office/drawing/2014/main" id="{63EC04AE-8A72-4387-9432-BD46B6DF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3325675"/>
            <a:ext cx="7985760" cy="29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19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Working with semi-structured data in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Importing CSV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69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BF83-60E5-4F02-8E82-3F2430A7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Allowing </a:t>
            </a:r>
            <a:r>
              <a:rPr lang="en-US" dirty="0" err="1"/>
              <a:t>SparkSQL</a:t>
            </a:r>
            <a:r>
              <a:rPr lang="en-US" dirty="0"/>
              <a:t> to infer 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44A8-3BAE-474D-B45B-0A7BAF66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013460"/>
            <a:ext cx="8039100" cy="5463540"/>
          </a:xfrm>
        </p:spPr>
        <p:txBody>
          <a:bodyPr/>
          <a:lstStyle/>
          <a:p>
            <a:r>
              <a:rPr lang="en-US" sz="1800" dirty="0"/>
              <a:t>from </a:t>
            </a:r>
            <a:r>
              <a:rPr lang="en-US" sz="1800" dirty="0" err="1"/>
              <a:t>pyspark</a:t>
            </a:r>
            <a:r>
              <a:rPr lang="en-US" sz="1800" dirty="0"/>
              <a:t> import </a:t>
            </a:r>
            <a:r>
              <a:rPr lang="en-US" sz="1800" dirty="0" err="1"/>
              <a:t>SparkConf</a:t>
            </a:r>
            <a:r>
              <a:rPr lang="en-US" sz="1800" dirty="0"/>
              <a:t>, </a:t>
            </a:r>
            <a:r>
              <a:rPr lang="en-US" sz="1800" dirty="0" err="1"/>
              <a:t>SparkContext</a:t>
            </a:r>
            <a:r>
              <a:rPr lang="en-US" sz="1800" dirty="0"/>
              <a:t>, </a:t>
            </a:r>
            <a:r>
              <a:rPr lang="en-US" sz="1800" dirty="0" err="1"/>
              <a:t>SQLContext</a:t>
            </a:r>
            <a:endParaRPr lang="en-US" sz="1800" dirty="0"/>
          </a:p>
          <a:p>
            <a:r>
              <a:rPr lang="en-US" sz="1800" dirty="0" err="1"/>
              <a:t>sc</a:t>
            </a:r>
            <a:r>
              <a:rPr lang="en-US" sz="1800" dirty="0"/>
              <a:t> = </a:t>
            </a:r>
            <a:r>
              <a:rPr lang="en-US" sz="1800" dirty="0" err="1"/>
              <a:t>SparkContext.getOrCreate</a:t>
            </a:r>
            <a:r>
              <a:rPr lang="en-US" sz="1800" dirty="0"/>
              <a:t>()</a:t>
            </a:r>
          </a:p>
          <a:p>
            <a:r>
              <a:rPr lang="en-US" sz="1800" dirty="0" err="1"/>
              <a:t>sqlCon</a:t>
            </a:r>
            <a:r>
              <a:rPr lang="en-US" sz="1800" dirty="0"/>
              <a:t> = </a:t>
            </a:r>
            <a:r>
              <a:rPr lang="en-US" sz="1800" dirty="0" err="1"/>
              <a:t>SQLContext</a:t>
            </a:r>
            <a:r>
              <a:rPr lang="en-US" sz="1800" dirty="0"/>
              <a:t>(</a:t>
            </a:r>
            <a:r>
              <a:rPr lang="en-US" sz="1800" dirty="0" err="1"/>
              <a:t>sc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data = </a:t>
            </a:r>
            <a:r>
              <a:rPr lang="en-US" sz="1800" dirty="0" err="1"/>
              <a:t>sqlCon.read.format</a:t>
            </a:r>
            <a:r>
              <a:rPr lang="en-US" sz="1800" dirty="0"/>
              <a:t>("csv")\</a:t>
            </a:r>
          </a:p>
          <a:p>
            <a:r>
              <a:rPr lang="en-US" sz="1800" dirty="0"/>
              <a:t>    .option("header", "true")\</a:t>
            </a:r>
          </a:p>
          <a:p>
            <a:r>
              <a:rPr lang="en-US" sz="1800" dirty="0"/>
              <a:t>    .option("</a:t>
            </a:r>
            <a:r>
              <a:rPr lang="en-US" sz="1800" dirty="0" err="1"/>
              <a:t>inferSchema</a:t>
            </a:r>
            <a:r>
              <a:rPr lang="en-US" sz="1800" dirty="0"/>
              <a:t>", "true")\</a:t>
            </a:r>
          </a:p>
          <a:p>
            <a:r>
              <a:rPr lang="en-US" sz="1800" dirty="0"/>
              <a:t>    .load("file:///data/mega city.csv")</a:t>
            </a:r>
          </a:p>
          <a:p>
            <a:endParaRPr lang="en-US" sz="1800" dirty="0"/>
          </a:p>
          <a:p>
            <a:r>
              <a:rPr lang="en-US" sz="1800" dirty="0" err="1"/>
              <a:t>data.registerTempTable</a:t>
            </a:r>
            <a:r>
              <a:rPr lang="en-US" sz="1800" dirty="0"/>
              <a:t>("</a:t>
            </a:r>
            <a:r>
              <a:rPr lang="en-US" sz="1800" dirty="0" err="1"/>
              <a:t>testData</a:t>
            </a:r>
            <a:r>
              <a:rPr lang="en-US" sz="1800" dirty="0"/>
              <a:t>")</a:t>
            </a:r>
          </a:p>
          <a:p>
            <a:r>
              <a:rPr lang="en-US" sz="1800" dirty="0" err="1"/>
              <a:t>mySQL</a:t>
            </a:r>
            <a:r>
              <a:rPr lang="en-US" sz="1800" dirty="0"/>
              <a:t> = </a:t>
            </a:r>
            <a:r>
              <a:rPr lang="en-US" sz="1800" dirty="0" err="1"/>
              <a:t>sqlCon.sql</a:t>
            </a:r>
            <a:r>
              <a:rPr lang="en-US" sz="1800" dirty="0"/>
              <a:t>("select Licensee, Capacity, Patio from </a:t>
            </a:r>
            <a:r>
              <a:rPr lang="en-US" sz="1800" dirty="0" err="1"/>
              <a:t>testData</a:t>
            </a:r>
            <a:r>
              <a:rPr lang="en-US" sz="1800" dirty="0"/>
              <a:t> where Indoor &gt; 300 and Patio &gt; 100 order by Capacity desc")</a:t>
            </a:r>
          </a:p>
          <a:p>
            <a:r>
              <a:rPr lang="en-US" sz="1800" dirty="0" err="1"/>
              <a:t>mySQL.show</a:t>
            </a:r>
            <a:r>
              <a:rPr lang="en-US" sz="1800" dirty="0"/>
              <a:t>(3)</a:t>
            </a:r>
          </a:p>
          <a:p>
            <a:r>
              <a:rPr lang="en-US" sz="1800" dirty="0" err="1"/>
              <a:t>mySQL.printSchema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88912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Working with semi-structured data in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3281303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Spark provides fast, reliable, redundant analysis and retrieval of data</a:t>
            </a:r>
          </a:p>
          <a:p>
            <a:pPr lvl="0"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Many components make it flexible: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Support for multiple languages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/>
              <a:t>SparkSQL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Spark Streaming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Spark ML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72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06" y="990584"/>
            <a:ext cx="8430994" cy="4876800"/>
          </a:xfrm>
        </p:spPr>
        <p:txBody>
          <a:bodyPr/>
          <a:lstStyle/>
          <a:p>
            <a:pPr marL="0" indent="0"/>
            <a:endParaRPr lang="en-US" sz="1800" dirty="0"/>
          </a:p>
          <a:p>
            <a:pPr marL="0" indent="0"/>
            <a:r>
              <a:rPr lang="en-US" dirty="0"/>
              <a:t>Spark is here to stay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90513" lvl="1" indent="-285750">
              <a:buFont typeface="Wingdings" panose="05000000000000000000" pitchFamily="2" charset="2"/>
              <a:buChar char="Ø"/>
            </a:pPr>
            <a:r>
              <a:rPr lang="en-US" sz="1800" dirty="0"/>
              <a:t>100x performance under the right conditions</a:t>
            </a:r>
          </a:p>
          <a:p>
            <a:pPr marL="290513" lvl="1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90513" lvl="1" indent="-285750">
              <a:buFont typeface="Wingdings" panose="05000000000000000000" pitchFamily="2" charset="2"/>
              <a:buChar char="Ø"/>
            </a:pPr>
            <a:r>
              <a:rPr lang="en-US" sz="1800" dirty="0"/>
              <a:t>Flexible </a:t>
            </a:r>
          </a:p>
          <a:p>
            <a:pPr marL="625475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Multiple API’s</a:t>
            </a:r>
          </a:p>
          <a:p>
            <a:pPr marL="625475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Multiple languages</a:t>
            </a:r>
          </a:p>
          <a:p>
            <a:pPr marL="625475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Multiple data stores</a:t>
            </a:r>
          </a:p>
          <a:p>
            <a:pPr marL="625475" lvl="2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90513" lvl="1" indent="-285750">
              <a:buFont typeface="Wingdings" panose="05000000000000000000" pitchFamily="2" charset="2"/>
              <a:buChar char="Ø"/>
            </a:pPr>
            <a:r>
              <a:rPr lang="en-US" sz="1800" dirty="0"/>
              <a:t>Why isn’t everyone using it?</a:t>
            </a:r>
          </a:p>
          <a:p>
            <a:pPr marL="625475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If it </a:t>
            </a:r>
            <a:r>
              <a:rPr lang="en-US" sz="1600" dirty="0" err="1"/>
              <a:t>ain’t</a:t>
            </a:r>
            <a:r>
              <a:rPr lang="en-US" sz="1600" dirty="0"/>
              <a:t> broke</a:t>
            </a:r>
          </a:p>
          <a:p>
            <a:pPr marL="625475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Not all abstractions are created equal</a:t>
            </a:r>
          </a:p>
          <a:p>
            <a:pPr marL="625475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Custom written MapReduce in Java will not migrate without significant effort and testing…</a:t>
            </a:r>
          </a:p>
          <a:p>
            <a:pPr marL="290513" lvl="1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1400" dirty="0"/>
          </a:p>
          <a:p>
            <a:pPr marL="0" indent="0"/>
            <a:endParaRPr lang="en-US" sz="1400" dirty="0"/>
          </a:p>
          <a:p>
            <a:pPr marL="0" indent="0"/>
            <a:endParaRPr lang="en-US" sz="1400" dirty="0"/>
          </a:p>
          <a:p>
            <a:pPr marL="1143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8460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on Hadoop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00174" y="1600200"/>
            <a:ext cx="7362825" cy="4876800"/>
          </a:xfrm>
          <a:ln w="76200"/>
        </p:spPr>
        <p:txBody>
          <a:bodyPr/>
          <a:lstStyle/>
          <a:p>
            <a:endParaRPr lang="en-US" dirty="0"/>
          </a:p>
        </p:txBody>
      </p:sp>
      <p:pic>
        <p:nvPicPr>
          <p:cNvPr id="19458" name="Picture 2" descr="Image result for spark pig hbase hadoop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981074"/>
            <a:ext cx="6921500" cy="538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5715000" y="4048125"/>
            <a:ext cx="3047999" cy="100965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5521325" y="3964163"/>
            <a:ext cx="3244849" cy="132697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60057" y="1676569"/>
            <a:ext cx="7823886" cy="336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76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Arial" charset="0"/>
              <a:buChar char="►"/>
              <a:defRPr sz="2400">
                <a:solidFill>
                  <a:srgbClr val="000000"/>
                </a:solidFill>
                <a:latin typeface="+mn-lt"/>
              </a:defRPr>
            </a:lvl2pPr>
            <a:lvl3pPr marL="6826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</a:defRPr>
            </a:lvl3pPr>
            <a:lvl4pPr marL="10302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1379538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18367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2939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27511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208338" indent="-234950" algn="l" rtl="0" fontAlgn="base">
              <a:spcBef>
                <a:spcPct val="20000"/>
              </a:spcBef>
              <a:spcAft>
                <a:spcPct val="0"/>
              </a:spcAft>
              <a:buClr>
                <a:srgbClr val="5C973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687387" lvl="1" indent="-342900">
              <a:defRPr/>
            </a:pPr>
            <a:r>
              <a:rPr lang="en-US" dirty="0"/>
              <a:t>Introducing Spark</a:t>
            </a:r>
          </a:p>
          <a:p>
            <a:pPr marL="687387" lvl="1" indent="-342900">
              <a:defRPr/>
            </a:pPr>
            <a:r>
              <a:rPr lang="en-US" dirty="0"/>
              <a:t>Spark Architecture</a:t>
            </a:r>
          </a:p>
          <a:p>
            <a:pPr marL="687387" lvl="1" indent="-342900">
              <a:defRPr/>
            </a:pPr>
            <a:r>
              <a:rPr lang="en-US" dirty="0"/>
              <a:t>Introduction to RDD</a:t>
            </a:r>
          </a:p>
          <a:p>
            <a:pPr marL="687387" lvl="1" indent="-342900">
              <a:defRPr/>
            </a:pPr>
            <a:r>
              <a:rPr lang="en-US" dirty="0"/>
              <a:t>Lambda</a:t>
            </a:r>
          </a:p>
          <a:p>
            <a:pPr marL="687387" lvl="1" indent="-342900">
              <a:defRPr/>
            </a:pPr>
            <a:r>
              <a:rPr lang="en-US" dirty="0" err="1"/>
              <a:t>PySpark</a:t>
            </a:r>
            <a:endParaRPr lang="en-US" dirty="0"/>
          </a:p>
          <a:p>
            <a:pPr marL="687387" lvl="1" indent="-342900">
              <a:defRPr/>
            </a:pPr>
            <a:r>
              <a:rPr lang="en-US" dirty="0" err="1"/>
              <a:t>DataFrames</a:t>
            </a:r>
            <a:endParaRPr lang="en-US" dirty="0"/>
          </a:p>
          <a:p>
            <a:pPr marL="687387" lvl="1" indent="-342900">
              <a:defRPr/>
            </a:pPr>
            <a:r>
              <a:rPr lang="en-US" dirty="0" err="1"/>
              <a:t>SparkSQL</a:t>
            </a:r>
            <a:endParaRPr lang="en-US" dirty="0"/>
          </a:p>
          <a:p>
            <a:pPr marL="687387" lvl="1" indent="-342900">
              <a:defRPr/>
            </a:pPr>
            <a:r>
              <a:rPr lang="en-US" dirty="0" err="1"/>
              <a:t>SparkStreaming</a:t>
            </a: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dirty="0"/>
          </a:p>
          <a:p>
            <a:pPr marL="687387" lvl="1" indent="-342900">
              <a:defRPr/>
            </a:pPr>
            <a:endParaRPr lang="en-US" i="0" kern="0" dirty="0"/>
          </a:p>
          <a:p>
            <a:pPr>
              <a:defRPr/>
            </a:pP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221774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Working with semi-structured data in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Introducing Spark</a:t>
            </a:r>
          </a:p>
        </p:txBody>
      </p:sp>
    </p:spTree>
    <p:extLst>
      <p:ext uri="{BB962C8B-B14F-4D97-AF65-F5344CB8AC3E}">
        <p14:creationId xmlns:p14="http://schemas.microsoft.com/office/powerpoint/2010/main" val="33562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What is Spark?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RDD (Resilient Distributed Dataset)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How Spark fits into the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66265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367481"/>
            <a:ext cx="8039100" cy="51095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source (Apache)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processing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Highly available and fault tolerant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Runs fast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Easier to write and maintain</a:t>
            </a:r>
          </a:p>
          <a:p>
            <a:endParaRPr lang="en-US" dirty="0"/>
          </a:p>
        </p:txBody>
      </p:sp>
      <p:pic>
        <p:nvPicPr>
          <p:cNvPr id="1028" name="Picture 4" descr="Spark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102442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09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Spark Relevant?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16" y="1360708"/>
            <a:ext cx="8039100" cy="4876800"/>
          </a:xfrm>
        </p:spPr>
        <p:txBody>
          <a:bodyPr/>
          <a:lstStyle/>
          <a:p>
            <a:r>
              <a:rPr lang="en-US" dirty="0"/>
              <a:t>The 3 V’s – Volume, Velocity, Variety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Horizontal scaling allows large volumes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Parallel </a:t>
            </a:r>
            <a:r>
              <a:rPr lang="en-US" b="1" dirty="0"/>
              <a:t>processing</a:t>
            </a:r>
            <a:r>
              <a:rPr lang="en-US" dirty="0"/>
              <a:t> solves velocity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used to parse any kind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Being adopted by many companies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Excellent performance and linear scalability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NOT store, organize, or protect data.  </a:t>
            </a:r>
          </a:p>
        </p:txBody>
      </p:sp>
    </p:spTree>
    <p:extLst>
      <p:ext uri="{BB962C8B-B14F-4D97-AF65-F5344CB8AC3E}">
        <p14:creationId xmlns:p14="http://schemas.microsoft.com/office/powerpoint/2010/main" val="4050904950"/>
      </p:ext>
    </p:extLst>
  </p:cSld>
  <p:clrMapOvr>
    <a:masterClrMapping/>
  </p:clrMapOvr>
</p:sld>
</file>

<file path=ppt/theme/theme1.xml><?xml version="1.0" encoding="utf-8"?>
<a:theme xmlns:a="http://schemas.openxmlformats.org/drawingml/2006/main" name="Fidelity2">
  <a:themeElements>
    <a:clrScheme name="PWI Internal Template_Upda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A22F"/>
      </a:accent1>
      <a:accent2>
        <a:srgbClr val="ACD4F1"/>
      </a:accent2>
      <a:accent3>
        <a:srgbClr val="FFFFFF"/>
      </a:accent3>
      <a:accent4>
        <a:srgbClr val="000000"/>
      </a:accent4>
      <a:accent5>
        <a:srgbClr val="BECEAD"/>
      </a:accent5>
      <a:accent6>
        <a:srgbClr val="9BC0DA"/>
      </a:accent6>
      <a:hlink>
        <a:srgbClr val="439639"/>
      </a:hlink>
      <a:folHlink>
        <a:srgbClr val="D4DB90"/>
      </a:folHlink>
    </a:clrScheme>
    <a:fontScheme name="PWI Internal Template_Updat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WI Internal Template_Upda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A22F"/>
        </a:accent1>
        <a:accent2>
          <a:srgbClr val="ACD4F1"/>
        </a:accent2>
        <a:accent3>
          <a:srgbClr val="FFFFFF"/>
        </a:accent3>
        <a:accent4>
          <a:srgbClr val="000000"/>
        </a:accent4>
        <a:accent5>
          <a:srgbClr val="BECEAD"/>
        </a:accent5>
        <a:accent6>
          <a:srgbClr val="9BC0DA"/>
        </a:accent6>
        <a:hlink>
          <a:srgbClr val="439639"/>
        </a:hlink>
        <a:folHlink>
          <a:srgbClr val="D4DB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idelity2">
  <a:themeElements>
    <a:clrScheme name="PWI Internal Template_Upda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A22F"/>
      </a:accent1>
      <a:accent2>
        <a:srgbClr val="ACD4F1"/>
      </a:accent2>
      <a:accent3>
        <a:srgbClr val="FFFFFF"/>
      </a:accent3>
      <a:accent4>
        <a:srgbClr val="000000"/>
      </a:accent4>
      <a:accent5>
        <a:srgbClr val="BECEAD"/>
      </a:accent5>
      <a:accent6>
        <a:srgbClr val="9BC0DA"/>
      </a:accent6>
      <a:hlink>
        <a:srgbClr val="439639"/>
      </a:hlink>
      <a:folHlink>
        <a:srgbClr val="D4DB90"/>
      </a:folHlink>
    </a:clrScheme>
    <a:fontScheme name="PWI Internal Template_Updat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WI Internal Template_Upda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A22F"/>
        </a:accent1>
        <a:accent2>
          <a:srgbClr val="ACD4F1"/>
        </a:accent2>
        <a:accent3>
          <a:srgbClr val="FFFFFF"/>
        </a:accent3>
        <a:accent4>
          <a:srgbClr val="000000"/>
        </a:accent4>
        <a:accent5>
          <a:srgbClr val="BECEAD"/>
        </a:accent5>
        <a:accent6>
          <a:srgbClr val="9BC0DA"/>
        </a:accent6>
        <a:hlink>
          <a:srgbClr val="439639"/>
        </a:hlink>
        <a:folHlink>
          <a:srgbClr val="D4DB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PWI Internal Template_Updated">
  <a:themeElements>
    <a:clrScheme name="2_PWI Internal Template_Upda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A22F"/>
      </a:accent1>
      <a:accent2>
        <a:srgbClr val="ACD4F1"/>
      </a:accent2>
      <a:accent3>
        <a:srgbClr val="FFFFFF"/>
      </a:accent3>
      <a:accent4>
        <a:srgbClr val="000000"/>
      </a:accent4>
      <a:accent5>
        <a:srgbClr val="BECEAD"/>
      </a:accent5>
      <a:accent6>
        <a:srgbClr val="9BC0DA"/>
      </a:accent6>
      <a:hlink>
        <a:srgbClr val="439639"/>
      </a:hlink>
      <a:folHlink>
        <a:srgbClr val="D4DB90"/>
      </a:folHlink>
    </a:clrScheme>
    <a:fontScheme name="2_PWI Internal Template_Updat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WI Internal Template_Upda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A22F"/>
        </a:accent1>
        <a:accent2>
          <a:srgbClr val="ACD4F1"/>
        </a:accent2>
        <a:accent3>
          <a:srgbClr val="FFFFFF"/>
        </a:accent3>
        <a:accent4>
          <a:srgbClr val="000000"/>
        </a:accent4>
        <a:accent5>
          <a:srgbClr val="BECEAD"/>
        </a:accent5>
        <a:accent6>
          <a:srgbClr val="9BC0DA"/>
        </a:accent6>
        <a:hlink>
          <a:srgbClr val="439639"/>
        </a:hlink>
        <a:folHlink>
          <a:srgbClr val="D4DB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48298</TotalTime>
  <Words>1983</Words>
  <Application>Microsoft Office PowerPoint</Application>
  <PresentationFormat>On-screen Show (4:3)</PresentationFormat>
  <Paragraphs>459</Paragraphs>
  <Slides>47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Tahoma</vt:lpstr>
      <vt:lpstr>Wingdings</vt:lpstr>
      <vt:lpstr>Fidelity2</vt:lpstr>
      <vt:lpstr>1_Fidelity2</vt:lpstr>
      <vt:lpstr>4_PWI Internal Template_Updated</vt:lpstr>
      <vt:lpstr>Leap Data Engineering Track</vt:lpstr>
      <vt:lpstr>Data Engineering Roadmap</vt:lpstr>
      <vt:lpstr>Course Description</vt:lpstr>
      <vt:lpstr>Course Objectives</vt:lpstr>
      <vt:lpstr>Course Contents</vt:lpstr>
      <vt:lpstr>Working with semi-structured data in Spark</vt:lpstr>
      <vt:lpstr>Let’s Talk About</vt:lpstr>
      <vt:lpstr>What’s Spark?</vt:lpstr>
      <vt:lpstr>Where Is Spark Relevant?</vt:lpstr>
      <vt:lpstr>How Spark Adds Value</vt:lpstr>
      <vt:lpstr>Strengths and Weaknesses</vt:lpstr>
      <vt:lpstr>Spark architecture</vt:lpstr>
      <vt:lpstr>Working with Spark</vt:lpstr>
      <vt:lpstr>Working with data in Spark</vt:lpstr>
      <vt:lpstr>RDD (Resilient Distributed Dataset)</vt:lpstr>
      <vt:lpstr>RDD (Resilient Distributed Dataset)</vt:lpstr>
      <vt:lpstr>RDD Transformations and Actions</vt:lpstr>
      <vt:lpstr>RDD Transformations and Actions</vt:lpstr>
      <vt:lpstr>RDD Transformations and Actions</vt:lpstr>
      <vt:lpstr>A simple RDD in Python</vt:lpstr>
      <vt:lpstr>Working with Spark in Python</vt:lpstr>
      <vt:lpstr>Lambda anonymous functions</vt:lpstr>
      <vt:lpstr>Lambda transformations</vt:lpstr>
      <vt:lpstr>Lambda Actions</vt:lpstr>
      <vt:lpstr>Lambda with Spark</vt:lpstr>
      <vt:lpstr>Working with Spark in Python</vt:lpstr>
      <vt:lpstr>Creating our first Spark objects</vt:lpstr>
      <vt:lpstr>How would you parse this?</vt:lpstr>
      <vt:lpstr>WordCount example</vt:lpstr>
      <vt:lpstr>Working with Spark in Python</vt:lpstr>
      <vt:lpstr>DataFrames</vt:lpstr>
      <vt:lpstr>What is a DataFrame</vt:lpstr>
      <vt:lpstr>SparkSession</vt:lpstr>
      <vt:lpstr>DataFrame</vt:lpstr>
      <vt:lpstr>Write some SQL</vt:lpstr>
      <vt:lpstr>Easy to get started but powerful</vt:lpstr>
      <vt:lpstr>Working with Spark in Python</vt:lpstr>
      <vt:lpstr>PowerPoint Presentation</vt:lpstr>
      <vt:lpstr>PowerPoint Presentation</vt:lpstr>
      <vt:lpstr>Working with Spark in Python</vt:lpstr>
      <vt:lpstr>Streaming data with Spark?!? </vt:lpstr>
      <vt:lpstr>Working with semi-structured data in Spark</vt:lpstr>
      <vt:lpstr>Allowing SparkSQL to infer the schema</vt:lpstr>
      <vt:lpstr>Working with semi-structured data in Spark</vt:lpstr>
      <vt:lpstr>Course Summary</vt:lpstr>
      <vt:lpstr>Spark Conclusion</vt:lpstr>
      <vt:lpstr>Spark on Hadoop</vt:lpstr>
    </vt:vector>
  </TitlesOfParts>
  <Company>Fidelity Investments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A418853</dc:creator>
  <cp:lastModifiedBy>Erick Polsky</cp:lastModifiedBy>
  <cp:revision>779</cp:revision>
  <cp:lastPrinted>2013-05-07T20:02:02Z</cp:lastPrinted>
  <dcterms:created xsi:type="dcterms:W3CDTF">2007-02-01T17:24:48Z</dcterms:created>
  <dcterms:modified xsi:type="dcterms:W3CDTF">2019-03-15T20:45:14Z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0">
    <vt:lpwstr>3/26/10</vt:lpwstr>
  </property>
</Properties>
</file>