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571" r:id="rId3"/>
    <p:sldId id="522" r:id="rId4"/>
    <p:sldId id="621" r:id="rId5"/>
    <p:sldId id="627" r:id="rId6"/>
    <p:sldId id="633" r:id="rId7"/>
    <p:sldId id="628" r:id="rId8"/>
    <p:sldId id="634" r:id="rId9"/>
    <p:sldId id="635" r:id="rId10"/>
    <p:sldId id="636" r:id="rId11"/>
    <p:sldId id="637" r:id="rId12"/>
    <p:sldId id="638" r:id="rId13"/>
    <p:sldId id="639" r:id="rId14"/>
    <p:sldId id="640" r:id="rId15"/>
    <p:sldId id="641" r:id="rId16"/>
    <p:sldId id="642" r:id="rId17"/>
    <p:sldId id="643" r:id="rId18"/>
    <p:sldId id="644" r:id="rId19"/>
    <p:sldId id="645" r:id="rId20"/>
    <p:sldId id="632" r:id="rId21"/>
    <p:sldId id="646" r:id="rId22"/>
    <p:sldId id="5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136" d="100"/>
          <a:sy n="136" d="100"/>
        </p:scale>
        <p:origin x="1554" y="13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2716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91809-21E8-D2F2-BCF7-AC8E06D7C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F3E7E-2AF6-B8B6-1F5D-7063E488E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A36AC-1FF5-48A7-9248-6CA03EF07C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037A9-D52C-5068-CC88-5A8913479BC8}"/>
              </a:ext>
            </a:extLst>
          </p:cNvPr>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80565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122785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3997679" cy="1686492"/>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Translations</a:t>
            </a:r>
            <a:br>
              <a:rPr lang="en-US" sz="2800" dirty="0"/>
            </a:br>
            <a:endParaRPr lang="en-US" sz="2800" dirty="0"/>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255454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Select the Thai language from the available languages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Select Next and Generate the resource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English content for the Thai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Resx files are generated for every resource</a:t>
            </a:r>
          </a:p>
          <a:p>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ECCC4529-0F5D-A04A-CDE6-A49F902362E4}"/>
              </a:ext>
            </a:extLst>
          </p:cNvPr>
          <p:cNvPicPr>
            <a:picLocks noChangeAspect="1"/>
          </p:cNvPicPr>
          <p:nvPr/>
        </p:nvPicPr>
        <p:blipFill>
          <a:blip r:embed="rId2"/>
          <a:stretch>
            <a:fillRect/>
          </a:stretch>
        </p:blipFill>
        <p:spPr>
          <a:xfrm>
            <a:off x="7093498" y="1437303"/>
            <a:ext cx="4183611" cy="4296175"/>
          </a:xfrm>
          <a:prstGeom prst="rect">
            <a:avLst/>
          </a:prstGeom>
        </p:spPr>
      </p:pic>
    </p:spTree>
    <p:extLst>
      <p:ext uri="{BB962C8B-B14F-4D97-AF65-F5344CB8AC3E}">
        <p14:creationId xmlns:p14="http://schemas.microsoft.com/office/powerpoint/2010/main" val="146375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2 -  Translate the A/R Payment Codes Resource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1015663"/>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Now that the Thai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Resx files have been generated, let’s modify the content for the A/R Payment Codes screen </a:t>
            </a:r>
            <a:endParaRPr lang="en-GB" sz="2000" dirty="0">
              <a:solidFill>
                <a:schemeClr val="bg1"/>
              </a:solidFill>
              <a:latin typeface="Sage Text" panose="02010503040201060103" pitchFamily="2" charset="0"/>
            </a:endParaRPr>
          </a:p>
        </p:txBody>
      </p:sp>
      <p:pic>
        <p:nvPicPr>
          <p:cNvPr id="7" name="Picture 6">
            <a:extLst>
              <a:ext uri="{FF2B5EF4-FFF2-40B4-BE49-F238E27FC236}">
                <a16:creationId xmlns:a16="http://schemas.microsoft.com/office/drawing/2014/main" id="{9E6DC653-1FED-3CE1-1699-0CCA2595E0B6}"/>
              </a:ext>
            </a:extLst>
          </p:cNvPr>
          <p:cNvPicPr>
            <a:picLocks noChangeAspect="1"/>
          </p:cNvPicPr>
          <p:nvPr/>
        </p:nvPicPr>
        <p:blipFill>
          <a:blip r:embed="rId2"/>
          <a:stretch>
            <a:fillRect/>
          </a:stretch>
        </p:blipFill>
        <p:spPr>
          <a:xfrm>
            <a:off x="2310430" y="2953198"/>
            <a:ext cx="9451127" cy="3281331"/>
          </a:xfrm>
          <a:prstGeom prst="rect">
            <a:avLst/>
          </a:prstGeom>
        </p:spPr>
      </p:pic>
    </p:spTree>
    <p:extLst>
      <p:ext uri="{BB962C8B-B14F-4D97-AF65-F5344CB8AC3E}">
        <p14:creationId xmlns:p14="http://schemas.microsoft.com/office/powerpoint/2010/main" val="345478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2 -  Translate the A/R Payment Codes Resource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For my demo, I used Google Translate to look up the Thai values for the English content</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C645D9A3-161D-5559-EDF7-94C914E6174D}"/>
              </a:ext>
            </a:extLst>
          </p:cNvPr>
          <p:cNvPicPr>
            <a:picLocks noChangeAspect="1"/>
          </p:cNvPicPr>
          <p:nvPr/>
        </p:nvPicPr>
        <p:blipFill>
          <a:blip r:embed="rId2"/>
          <a:stretch>
            <a:fillRect/>
          </a:stretch>
        </p:blipFill>
        <p:spPr>
          <a:xfrm>
            <a:off x="1347169" y="3697517"/>
            <a:ext cx="10588892" cy="1922144"/>
          </a:xfrm>
          <a:prstGeom prst="rect">
            <a:avLst/>
          </a:prstGeom>
        </p:spPr>
      </p:pic>
    </p:spTree>
    <p:extLst>
      <p:ext uri="{BB962C8B-B14F-4D97-AF65-F5344CB8AC3E}">
        <p14:creationId xmlns:p14="http://schemas.microsoft.com/office/powerpoint/2010/main" val="26786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3 – Compile and Deploy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163121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By compiling the Sage300Resources solution, I can now copy the compiled resource files (satellite folder for </a:t>
            </a:r>
            <a:r>
              <a:rPr lang="en-GB" sz="2000" dirty="0" err="1">
                <a:solidFill>
                  <a:schemeClr val="bg1"/>
                </a:solidFill>
                <a:latin typeface="Sage Text" panose="02010503040201060103" pitchFamily="2" charset="0"/>
                <a:cs typeface="Arial"/>
              </a:rPr>
              <a:t>th</a:t>
            </a:r>
            <a:r>
              <a:rPr lang="en-GB" sz="2000" dirty="0">
                <a:solidFill>
                  <a:schemeClr val="bg1"/>
                </a:solidFill>
                <a:latin typeface="Sage Text" panose="02010503040201060103" pitchFamily="2" charset="0"/>
                <a:cs typeface="Arial"/>
              </a:rPr>
              <a:t>) to the Web Screen’s ..\Online\Web\bin and ..\Online\Worker folders</a:t>
            </a:r>
          </a:p>
          <a:p>
            <a:r>
              <a:rPr lang="en-GB" sz="2000" dirty="0">
                <a:solidFill>
                  <a:schemeClr val="bg1"/>
                </a:solidFill>
                <a:latin typeface="Sage Text" panose="02010503040201060103" pitchFamily="2" charset="0"/>
                <a:cs typeface="Arial"/>
              </a:rPr>
              <a:t> </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5725B2CD-1A06-B62D-DF56-283B5B8AB0EB}"/>
              </a:ext>
            </a:extLst>
          </p:cNvPr>
          <p:cNvPicPr>
            <a:picLocks noChangeAspect="1"/>
          </p:cNvPicPr>
          <p:nvPr/>
        </p:nvPicPr>
        <p:blipFill>
          <a:blip r:embed="rId2"/>
          <a:stretch>
            <a:fillRect/>
          </a:stretch>
        </p:blipFill>
        <p:spPr>
          <a:xfrm>
            <a:off x="729424" y="3503356"/>
            <a:ext cx="4905375" cy="2209800"/>
          </a:xfrm>
          <a:prstGeom prst="rect">
            <a:avLst/>
          </a:prstGeom>
        </p:spPr>
      </p:pic>
      <p:pic>
        <p:nvPicPr>
          <p:cNvPr id="7" name="Picture 6">
            <a:extLst>
              <a:ext uri="{FF2B5EF4-FFF2-40B4-BE49-F238E27FC236}">
                <a16:creationId xmlns:a16="http://schemas.microsoft.com/office/drawing/2014/main" id="{D10FE433-1556-C36F-95A3-2BDF93AC60F2}"/>
              </a:ext>
            </a:extLst>
          </p:cNvPr>
          <p:cNvPicPr>
            <a:picLocks noChangeAspect="1"/>
          </p:cNvPicPr>
          <p:nvPr/>
        </p:nvPicPr>
        <p:blipFill>
          <a:blip r:embed="rId3"/>
          <a:stretch>
            <a:fillRect/>
          </a:stretch>
        </p:blipFill>
        <p:spPr>
          <a:xfrm>
            <a:off x="7433100" y="1766887"/>
            <a:ext cx="2855646" cy="2190375"/>
          </a:xfrm>
          <a:prstGeom prst="rect">
            <a:avLst/>
          </a:prstGeom>
        </p:spPr>
      </p:pic>
      <p:pic>
        <p:nvPicPr>
          <p:cNvPr id="13" name="Picture 12">
            <a:extLst>
              <a:ext uri="{FF2B5EF4-FFF2-40B4-BE49-F238E27FC236}">
                <a16:creationId xmlns:a16="http://schemas.microsoft.com/office/drawing/2014/main" id="{ECD12A4E-4AEA-3487-B414-F3D50C74BBAB}"/>
              </a:ext>
            </a:extLst>
          </p:cNvPr>
          <p:cNvPicPr>
            <a:picLocks noChangeAspect="1"/>
          </p:cNvPicPr>
          <p:nvPr/>
        </p:nvPicPr>
        <p:blipFill>
          <a:blip r:embed="rId4"/>
          <a:stretch>
            <a:fillRect/>
          </a:stretch>
        </p:blipFill>
        <p:spPr>
          <a:xfrm>
            <a:off x="7461021" y="4133158"/>
            <a:ext cx="2799804" cy="2117093"/>
          </a:xfrm>
          <a:prstGeom prst="rect">
            <a:avLst/>
          </a:prstGeom>
        </p:spPr>
      </p:pic>
      <p:sp>
        <p:nvSpPr>
          <p:cNvPr id="15" name="Arrow: Right 14">
            <a:extLst>
              <a:ext uri="{FF2B5EF4-FFF2-40B4-BE49-F238E27FC236}">
                <a16:creationId xmlns:a16="http://schemas.microsoft.com/office/drawing/2014/main" id="{7B494CFA-2D49-7229-B979-666343E2613F}"/>
              </a:ext>
            </a:extLst>
          </p:cNvPr>
          <p:cNvSpPr/>
          <p:nvPr/>
        </p:nvSpPr>
        <p:spPr>
          <a:xfrm rot="19927461">
            <a:off x="5979530" y="3615099"/>
            <a:ext cx="949548" cy="528262"/>
          </a:xfrm>
          <a:prstGeom prst="rightArrow">
            <a:avLst/>
          </a:prstGeom>
          <a:no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6" name="Arrow: Right 15">
            <a:extLst>
              <a:ext uri="{FF2B5EF4-FFF2-40B4-BE49-F238E27FC236}">
                <a16:creationId xmlns:a16="http://schemas.microsoft.com/office/drawing/2014/main" id="{72144273-7063-D03B-915A-BEA987B69ECC}"/>
              </a:ext>
            </a:extLst>
          </p:cNvPr>
          <p:cNvSpPr/>
          <p:nvPr/>
        </p:nvSpPr>
        <p:spPr>
          <a:xfrm rot="1076029">
            <a:off x="5994443" y="4568210"/>
            <a:ext cx="978408" cy="484632"/>
          </a:xfrm>
          <a:prstGeom prst="rightArrow">
            <a:avLst/>
          </a:prstGeom>
          <a:noFill/>
          <a:ln w="38100" cap="rnd">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324721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285465"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4 – Allow for Thai Language in INI file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6817794" cy="193899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Web Screen Resources are ready, but we must modify the a4w.ini file to allow for the Thai language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	Note: Be sure to run editor as Administrator</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Add entries for Languages and Locales for Thai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C6AC0E33-C2A5-E575-0C84-60107F718952}"/>
              </a:ext>
            </a:extLst>
          </p:cNvPr>
          <p:cNvPicPr>
            <a:picLocks noChangeAspect="1"/>
          </p:cNvPicPr>
          <p:nvPr/>
        </p:nvPicPr>
        <p:blipFill>
          <a:blip r:embed="rId2"/>
          <a:stretch>
            <a:fillRect/>
          </a:stretch>
        </p:blipFill>
        <p:spPr>
          <a:xfrm>
            <a:off x="7621746" y="1574287"/>
            <a:ext cx="3769863" cy="4347503"/>
          </a:xfrm>
          <a:prstGeom prst="rect">
            <a:avLst/>
          </a:prstGeom>
        </p:spPr>
      </p:pic>
    </p:spTree>
    <p:extLst>
      <p:ext uri="{BB962C8B-B14F-4D97-AF65-F5344CB8AC3E}">
        <p14:creationId xmlns:p14="http://schemas.microsoft.com/office/powerpoint/2010/main" val="45541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5 – Change user to be assigned to Thai language</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6817794" cy="707886"/>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 the Users screen in either the desktop or the web and change user to the Thai Language</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CA5AC73F-4D92-D9B0-2409-E034AA11FF03}"/>
              </a:ext>
            </a:extLst>
          </p:cNvPr>
          <p:cNvPicPr>
            <a:picLocks noChangeAspect="1"/>
          </p:cNvPicPr>
          <p:nvPr/>
        </p:nvPicPr>
        <p:blipFill>
          <a:blip r:embed="rId2"/>
          <a:stretch>
            <a:fillRect/>
          </a:stretch>
        </p:blipFill>
        <p:spPr>
          <a:xfrm>
            <a:off x="7755083" y="1738058"/>
            <a:ext cx="3694348" cy="4530119"/>
          </a:xfrm>
          <a:prstGeom prst="rect">
            <a:avLst/>
          </a:prstGeom>
        </p:spPr>
      </p:pic>
    </p:spTree>
    <p:extLst>
      <p:ext uri="{BB962C8B-B14F-4D97-AF65-F5344CB8AC3E}">
        <p14:creationId xmlns:p14="http://schemas.microsoft.com/office/powerpoint/2010/main" val="333749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6 – Run the Desktop</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3516182"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Running the Desktop and selecting the A/R Payment Codes screen will display it in English!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Remember that we only changed the Web Screen resources and since there are no Thai resources in the desktop, it is expected that the screens are still in English</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29447D91-3E41-A670-6D65-99880C82F4EA}"/>
              </a:ext>
            </a:extLst>
          </p:cNvPr>
          <p:cNvPicPr>
            <a:picLocks noChangeAspect="1"/>
          </p:cNvPicPr>
          <p:nvPr/>
        </p:nvPicPr>
        <p:blipFill>
          <a:blip r:embed="rId2"/>
          <a:stretch>
            <a:fillRect/>
          </a:stretch>
        </p:blipFill>
        <p:spPr>
          <a:xfrm>
            <a:off x="4564334" y="1626376"/>
            <a:ext cx="7207042" cy="4266445"/>
          </a:xfrm>
          <a:prstGeom prst="rect">
            <a:avLst/>
          </a:prstGeom>
        </p:spPr>
      </p:pic>
    </p:spTree>
    <p:extLst>
      <p:ext uri="{BB962C8B-B14F-4D97-AF65-F5344CB8AC3E}">
        <p14:creationId xmlns:p14="http://schemas.microsoft.com/office/powerpoint/2010/main" val="60694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7 – Run the Web Screens</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3516182"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Running the Web Screens and selecting the A/R Payment Codes screen will display it in Thai!</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Remember that we only changed the Web Screen resource for A/R Payment Code and therefore this is the only screen that changed while all others are in English.</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8783C969-FE1E-284D-09AA-16DF8FFAD6FB}"/>
              </a:ext>
            </a:extLst>
          </p:cNvPr>
          <p:cNvPicPr>
            <a:picLocks noChangeAspect="1"/>
          </p:cNvPicPr>
          <p:nvPr/>
        </p:nvPicPr>
        <p:blipFill>
          <a:blip r:embed="rId2"/>
          <a:stretch>
            <a:fillRect/>
          </a:stretch>
        </p:blipFill>
        <p:spPr>
          <a:xfrm>
            <a:off x="4937270" y="1511442"/>
            <a:ext cx="6635852" cy="4428668"/>
          </a:xfrm>
          <a:prstGeom prst="rect">
            <a:avLst/>
          </a:prstGeom>
        </p:spPr>
      </p:pic>
    </p:spTree>
    <p:extLst>
      <p:ext uri="{BB962C8B-B14F-4D97-AF65-F5344CB8AC3E}">
        <p14:creationId xmlns:p14="http://schemas.microsoft.com/office/powerpoint/2010/main" val="59505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7 – Run the Web Screens</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4744689"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Did you notice that not all widgets are in Thai on this screen?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is because these resource strings are not in the PaymentCodes resx file as the Web Screens have a hierarchical resource structure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Global </a:t>
            </a:r>
            <a:r>
              <a:rPr lang="en-GB" sz="2000" dirty="0">
                <a:solidFill>
                  <a:schemeClr val="bg1"/>
                </a:solidFill>
                <a:latin typeface="Sage Text" panose="02010503040201060103" pitchFamily="2" charset="0"/>
                <a:cs typeface="Arial"/>
                <a:sym typeface="Wingdings" panose="05000000000000000000" pitchFamily="2" charset="2"/>
              </a:rPr>
              <a:t> Module  Screen</a:t>
            </a:r>
          </a:p>
          <a:p>
            <a:endParaRPr lang="en-GB" sz="2000" dirty="0">
              <a:solidFill>
                <a:schemeClr val="bg1"/>
              </a:solidFill>
              <a:latin typeface="Sage Text" panose="02010503040201060103" pitchFamily="2" charset="0"/>
              <a:cs typeface="Arial"/>
              <a:sym typeface="Wingdings" panose="05000000000000000000" pitchFamily="2" charset="2"/>
            </a:endParaRPr>
          </a:p>
          <a:p>
            <a:r>
              <a:rPr lang="en-GB" sz="2000" dirty="0">
                <a:solidFill>
                  <a:schemeClr val="bg1"/>
                </a:solidFill>
                <a:latin typeface="Sage Text" panose="02010503040201060103" pitchFamily="2" charset="0"/>
                <a:cs typeface="Arial"/>
                <a:sym typeface="Wingdings" panose="05000000000000000000" pitchFamily="2" charset="2"/>
              </a:rPr>
              <a:t>This demo only changed this one screen whereas a complete translation would modify all Resx files and therefore all widgets will be in Thai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23FB0215-3787-B5D9-9B2F-87F5922A3317}"/>
              </a:ext>
            </a:extLst>
          </p:cNvPr>
          <p:cNvPicPr>
            <a:picLocks noChangeAspect="1"/>
          </p:cNvPicPr>
          <p:nvPr/>
        </p:nvPicPr>
        <p:blipFill>
          <a:blip r:embed="rId2"/>
          <a:stretch>
            <a:fillRect/>
          </a:stretch>
        </p:blipFill>
        <p:spPr>
          <a:xfrm>
            <a:off x="5463524" y="1694026"/>
            <a:ext cx="6221252" cy="4148990"/>
          </a:xfrm>
          <a:prstGeom prst="rect">
            <a:avLst/>
          </a:prstGeom>
        </p:spPr>
      </p:pic>
    </p:spTree>
    <p:extLst>
      <p:ext uri="{BB962C8B-B14F-4D97-AF65-F5344CB8AC3E}">
        <p14:creationId xmlns:p14="http://schemas.microsoft.com/office/powerpoint/2010/main" val="124180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3785652"/>
          </a:xfrm>
          <a:prstGeom prst="rect">
            <a:avLst/>
          </a:prstGeom>
          <a:noFill/>
        </p:spPr>
        <p:txBody>
          <a:bodyPr wrap="square" rtlCol="0">
            <a:spAutoFit/>
          </a:bodyPr>
          <a:lstStyle/>
          <a:p>
            <a:r>
              <a:rPr lang="en-GB" sz="1600" dirty="0">
                <a:solidFill>
                  <a:schemeClr val="bg1"/>
                </a:solidFill>
                <a:latin typeface="Sage Text" panose="02010503040201060103" pitchFamily="2" charset="0"/>
                <a:cs typeface="Arial"/>
              </a:rPr>
              <a:t>Language Resource Wizard to assist with Resx files creation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All resource files are provided in the Web SDK</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Partner is responsible for performing translations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a4w.ini modification to allow entry of language in Users screen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Desktop not affected by Web Screen Resx changes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Deployment of new satellite resource folder is required to web\bin and worker folders in Online folder</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Note: Messages displayed in the Web Screens come from BOTH the Desktop and the Web. Therefore, only translating the Web Screens Resx files MAY display some messages in English if messages come from the server (desktop)</a:t>
            </a: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2935225"/>
            <a:ext cx="4341122" cy="987552"/>
          </a:xfrm>
        </p:spPr>
        <p:txBody>
          <a:bodyPr/>
          <a:lstStyle/>
          <a:p>
            <a:r>
              <a:rPr lang="en-US" dirty="0"/>
              <a:t>Translations</a:t>
            </a:r>
          </a:p>
          <a:p>
            <a:pPr lvl="1"/>
            <a:r>
              <a:rPr lang="en-US" dirty="0"/>
              <a:t>Quick Overview for Desktop</a:t>
            </a:r>
          </a:p>
          <a:p>
            <a:pPr lvl="1"/>
            <a:r>
              <a:rPr lang="en-US" dirty="0"/>
              <a:t>In-depth Overview and Demo for Web</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Proxy is Coming!</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5783228"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Proxy for all using Elliptical Encryption</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347787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Proxy allows Sage 300 Web Screens to be hosted in partner web application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Elliptical Encryption for asymmetric public-private keys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No information in URL (it’s in the headers!)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Proxy Tester available in Web SDK 2025.1</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Doc on Proxy and Proxy Tester in docs/utilities</a:t>
            </a:r>
          </a:p>
        </p:txBody>
      </p:sp>
      <p:pic>
        <p:nvPicPr>
          <p:cNvPr id="5" name="Picture 4">
            <a:extLst>
              <a:ext uri="{FF2B5EF4-FFF2-40B4-BE49-F238E27FC236}">
                <a16:creationId xmlns:a16="http://schemas.microsoft.com/office/drawing/2014/main" id="{63919D67-3042-38AA-550C-5653C6580810}"/>
              </a:ext>
            </a:extLst>
          </p:cNvPr>
          <p:cNvPicPr>
            <a:picLocks noChangeAspect="1"/>
          </p:cNvPicPr>
          <p:nvPr/>
        </p:nvPicPr>
        <p:blipFill>
          <a:blip r:embed="rId2"/>
          <a:stretch>
            <a:fillRect/>
          </a:stretch>
        </p:blipFill>
        <p:spPr>
          <a:xfrm>
            <a:off x="6632173" y="808892"/>
            <a:ext cx="5035875" cy="5127674"/>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171464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Package</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 - Desktop</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is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Partners may require the ability to localize in other languages beyond the five supported languages. While this has been possible in the desktop in the past and with great involvement by Sage personnel, this ability seems to have been lost over time.</a:t>
            </a:r>
          </a:p>
          <a:p>
            <a:pPr algn="ctr">
              <a:buClr>
                <a:srgbClr val="2E3456"/>
              </a:buClr>
              <a:buSzPct val="75000"/>
            </a:pPr>
            <a:endParaRPr lang="en-US" sz="1600" i="1" dirty="0"/>
          </a:p>
          <a:p>
            <a:pPr algn="ctr">
              <a:buClr>
                <a:srgbClr val="2E3456"/>
              </a:buClr>
              <a:buSzPct val="75000"/>
            </a:pPr>
            <a:r>
              <a:rPr lang="en-US" sz="1600" i="1" dirty="0"/>
              <a:t>The Translation Package new for the Sage 300 2025 release has also been made available for Sage 300 2024. This package will allow partners to configure and setup the environment for compiling and will guide you through the process of creating the required files to be used by a translator.</a:t>
            </a:r>
          </a:p>
          <a:p>
            <a:pPr algn="ctr">
              <a:buClr>
                <a:srgbClr val="2E3456"/>
              </a:buClr>
              <a:buSzPct val="75000"/>
            </a:pPr>
            <a:endParaRPr lang="en-US" sz="1600" i="1" dirty="0"/>
          </a:p>
          <a:p>
            <a:pPr algn="ctr">
              <a:buClr>
                <a:srgbClr val="2E3456"/>
              </a:buClr>
              <a:buSzPct val="75000"/>
            </a:pPr>
            <a:r>
              <a:rPr lang="en-US" sz="1600" i="1" dirty="0"/>
              <a:t>Note: this Translation Package is for the desktop resources and for the web, a Language Resource Wizard already exists in the Web SDK!</a:t>
            </a:r>
          </a:p>
        </p:txBody>
      </p:sp>
    </p:spTree>
    <p:extLst>
      <p:ext uri="{BB962C8B-B14F-4D97-AF65-F5344CB8AC3E}">
        <p14:creationId xmlns:p14="http://schemas.microsoft.com/office/powerpoint/2010/main" val="80879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5733A-1D00-4AE3-80D6-7332770568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3EEA99-BFA8-12A3-AE0A-064FC4BBE08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10" name="Title 1">
            <a:extLst>
              <a:ext uri="{FF2B5EF4-FFF2-40B4-BE49-F238E27FC236}">
                <a16:creationId xmlns:a16="http://schemas.microsoft.com/office/drawing/2014/main" id="{E9E38922-50E5-898F-2392-9DAA901678D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Package</a:t>
            </a:r>
          </a:p>
        </p:txBody>
      </p:sp>
      <p:sp>
        <p:nvSpPr>
          <p:cNvPr id="11" name="Subtitle 2">
            <a:extLst>
              <a:ext uri="{FF2B5EF4-FFF2-40B4-BE49-F238E27FC236}">
                <a16:creationId xmlns:a16="http://schemas.microsoft.com/office/drawing/2014/main" id="{D6A44031-0B72-0E83-C259-5869D12B0AD1}"/>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Desktop SDK</a:t>
            </a:r>
          </a:p>
        </p:txBody>
      </p:sp>
      <p:sp>
        <p:nvSpPr>
          <p:cNvPr id="14" name="TextBox 13">
            <a:extLst>
              <a:ext uri="{FF2B5EF4-FFF2-40B4-BE49-F238E27FC236}">
                <a16:creationId xmlns:a16="http://schemas.microsoft.com/office/drawing/2014/main" id="{3FBF1AD7-4F55-BADC-1CD5-DAEF62AA5689}"/>
              </a:ext>
            </a:extLst>
          </p:cNvPr>
          <p:cNvSpPr txBox="1"/>
          <p:nvPr/>
        </p:nvSpPr>
        <p:spPr>
          <a:xfrm>
            <a:off x="420624" y="1872140"/>
            <a:ext cx="5724881" cy="440120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Download the Translation Package zip file from the Desktop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Follow the instructions in the ReadMeFirst file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Test the environment with delivered BAT files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ACCPAC UI Language Wizard will be executed in Visual Basic readying environment for translators to specify content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As an example, the Sage 300 Desktop in Japanese!</a:t>
            </a:r>
          </a:p>
          <a:p>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BDDA59D4-CCBF-369D-3675-B41EC7646E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6406" y="1681223"/>
            <a:ext cx="5474970" cy="3906520"/>
          </a:xfrm>
          <a:prstGeom prst="rect">
            <a:avLst/>
          </a:prstGeom>
          <a:noFill/>
          <a:ln>
            <a:noFill/>
          </a:ln>
        </p:spPr>
      </p:pic>
    </p:spTree>
    <p:extLst>
      <p:ext uri="{BB962C8B-B14F-4D97-AF65-F5344CB8AC3E}">
        <p14:creationId xmlns:p14="http://schemas.microsoft.com/office/powerpoint/2010/main" val="404526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5D5DF-08A7-D88E-2C60-17E132BFD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BE203-04AF-E213-7061-B364D65DEA79}"/>
              </a:ext>
            </a:extLst>
          </p:cNvPr>
          <p:cNvSpPr>
            <a:spLocks noGrp="1"/>
          </p:cNvSpPr>
          <p:nvPr>
            <p:ph type="ctrTitle"/>
          </p:nvPr>
        </p:nvSpPr>
        <p:spPr/>
        <p:txBody>
          <a:bodyPr/>
          <a:lstStyle/>
          <a:p>
            <a:r>
              <a:rPr lang="en-US" sz="4000" dirty="0"/>
              <a:t>Translation Wizard</a:t>
            </a:r>
          </a:p>
        </p:txBody>
      </p:sp>
      <p:sp>
        <p:nvSpPr>
          <p:cNvPr id="3" name="Subtitle 2">
            <a:extLst>
              <a:ext uri="{FF2B5EF4-FFF2-40B4-BE49-F238E27FC236}">
                <a16:creationId xmlns:a16="http://schemas.microsoft.com/office/drawing/2014/main" id="{C1BAC6EB-903E-6566-5926-50C5D3D3AC57}"/>
              </a:ext>
            </a:extLst>
          </p:cNvPr>
          <p:cNvSpPr>
            <a:spLocks noGrp="1"/>
          </p:cNvSpPr>
          <p:nvPr>
            <p:ph type="subTitle" idx="1"/>
          </p:nvPr>
        </p:nvSpPr>
        <p:spPr>
          <a:xfrm>
            <a:off x="420624" y="1014984"/>
            <a:ext cx="3820450" cy="1243584"/>
          </a:xfrm>
        </p:spPr>
        <p:txBody>
          <a:bodyPr/>
          <a:lstStyle/>
          <a:p>
            <a:r>
              <a:rPr lang="en-US" sz="2400" b="0" dirty="0"/>
              <a:t>Overview – Web Screens</a:t>
            </a:r>
          </a:p>
        </p:txBody>
      </p:sp>
      <p:sp>
        <p:nvSpPr>
          <p:cNvPr id="4" name="Text Placeholder 2">
            <a:extLst>
              <a:ext uri="{FF2B5EF4-FFF2-40B4-BE49-F238E27FC236}">
                <a16:creationId xmlns:a16="http://schemas.microsoft.com/office/drawing/2014/main" id="{78CBAC6E-C4DF-B916-01CA-037307AB7959}"/>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Just like the desktop, the Web Screens are localized in five languages: English, Spanish, French, Chinese Simplified and Chinese Traditional.</a:t>
            </a:r>
          </a:p>
          <a:p>
            <a:pPr algn="ctr">
              <a:buClr>
                <a:srgbClr val="2E3456"/>
              </a:buClr>
              <a:buSzPct val="75000"/>
            </a:pPr>
            <a:endParaRPr lang="en-US" sz="1600" i="1" dirty="0"/>
          </a:p>
          <a:p>
            <a:pPr algn="ctr">
              <a:buClr>
                <a:srgbClr val="2E3456"/>
              </a:buClr>
              <a:buSzPct val="75000"/>
            </a:pPr>
            <a:r>
              <a:rPr lang="en-US" sz="1600" i="1" dirty="0"/>
              <a:t>Unlike the desktop, the Web Screens have had the Language Resource Wizard in the Web SDK for numerous releases which allows partners requiring the ability to localize the Web Screens in other languages beyond the five supported languages.</a:t>
            </a:r>
          </a:p>
          <a:p>
            <a:pPr algn="ctr">
              <a:buClr>
                <a:srgbClr val="2E3456"/>
              </a:buClr>
              <a:buSzPct val="75000"/>
            </a:pPr>
            <a:endParaRPr lang="en-US" sz="1600" i="1" dirty="0"/>
          </a:p>
          <a:p>
            <a:pPr algn="ctr">
              <a:buClr>
                <a:srgbClr val="2E3456"/>
              </a:buClr>
              <a:buSzPct val="75000"/>
            </a:pPr>
            <a:r>
              <a:rPr lang="en-US" sz="1600" i="1" dirty="0"/>
              <a:t>Let’s see how this is done!</a:t>
            </a:r>
          </a:p>
        </p:txBody>
      </p:sp>
    </p:spTree>
    <p:extLst>
      <p:ext uri="{BB962C8B-B14F-4D97-AF65-F5344CB8AC3E}">
        <p14:creationId xmlns:p14="http://schemas.microsoft.com/office/powerpoint/2010/main" val="209935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11040787"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Objective – Translate A/R Payment Codes into Thai</a:t>
            </a:r>
          </a:p>
        </p:txBody>
      </p:sp>
      <p:pic>
        <p:nvPicPr>
          <p:cNvPr id="8" name="Picture 7">
            <a:extLst>
              <a:ext uri="{FF2B5EF4-FFF2-40B4-BE49-F238E27FC236}">
                <a16:creationId xmlns:a16="http://schemas.microsoft.com/office/drawing/2014/main" id="{1E611928-D124-8C00-49D0-332E82B0C068}"/>
              </a:ext>
            </a:extLst>
          </p:cNvPr>
          <p:cNvPicPr>
            <a:picLocks noChangeAspect="1"/>
          </p:cNvPicPr>
          <p:nvPr/>
        </p:nvPicPr>
        <p:blipFill>
          <a:blip r:embed="rId2"/>
          <a:stretch>
            <a:fillRect/>
          </a:stretch>
        </p:blipFill>
        <p:spPr>
          <a:xfrm>
            <a:off x="6331487" y="2113837"/>
            <a:ext cx="5356802" cy="3568638"/>
          </a:xfrm>
          <a:prstGeom prst="rect">
            <a:avLst/>
          </a:prstGeom>
        </p:spPr>
      </p:pic>
      <p:pic>
        <p:nvPicPr>
          <p:cNvPr id="12" name="Picture 11">
            <a:extLst>
              <a:ext uri="{FF2B5EF4-FFF2-40B4-BE49-F238E27FC236}">
                <a16:creationId xmlns:a16="http://schemas.microsoft.com/office/drawing/2014/main" id="{6C9DCF27-04FD-5B15-86CD-1AAF193C4BA7}"/>
              </a:ext>
            </a:extLst>
          </p:cNvPr>
          <p:cNvPicPr>
            <a:picLocks noChangeAspect="1"/>
          </p:cNvPicPr>
          <p:nvPr/>
        </p:nvPicPr>
        <p:blipFill>
          <a:blip r:embed="rId3"/>
          <a:stretch>
            <a:fillRect/>
          </a:stretch>
        </p:blipFill>
        <p:spPr>
          <a:xfrm>
            <a:off x="509470" y="2113837"/>
            <a:ext cx="5345283" cy="3568638"/>
          </a:xfrm>
          <a:prstGeom prst="rect">
            <a:avLst/>
          </a:prstGeom>
        </p:spPr>
      </p:pic>
    </p:spTree>
    <p:extLst>
      <p:ext uri="{BB962C8B-B14F-4D97-AF65-F5344CB8AC3E}">
        <p14:creationId xmlns:p14="http://schemas.microsoft.com/office/powerpoint/2010/main" val="331663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Language Resource Wizard exists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All resource files (Resx) for the Web Screens are in the Web SDK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wizard prepares Microsoft RESX files with English context for the language of your choice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Once executed, the environment is ready for translators to specify content</a:t>
            </a:r>
          </a:p>
          <a:p>
            <a:endParaRPr lang="en-GB" sz="2000" dirty="0">
              <a:solidFill>
                <a:schemeClr val="bg1"/>
              </a:solidFill>
              <a:latin typeface="Sage Text" panose="02010503040201060103" pitchFamily="2" charset="0"/>
              <a:cs typeface="Arial"/>
            </a:endParaRP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172547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Translation Wizard</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4" y="1014984"/>
            <a:ext cx="5966216"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Step 1 -  Language Resource Wizard</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4" y="1872140"/>
            <a:ext cx="5724881" cy="347787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To run the Language Resource Wizard, load the Sage300Resources.sln from the resources\Sage300Resources folder in the Web SDK</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This solution holds all of the resources (Resx files) for the Web Screens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Access the Language Resource Wizard from the Sage 300 menu in Visual Studio</a:t>
            </a:r>
          </a:p>
          <a:p>
            <a:endParaRPr lang="en-GB" sz="2000" dirty="0">
              <a:solidFill>
                <a:schemeClr val="bg1"/>
              </a:solidFill>
              <a:latin typeface="Sage Text" panose="02010503040201060103" pitchFamily="2" charset="0"/>
            </a:endParaRPr>
          </a:p>
        </p:txBody>
      </p:sp>
      <p:pic>
        <p:nvPicPr>
          <p:cNvPr id="3" name="Picture 2">
            <a:extLst>
              <a:ext uri="{FF2B5EF4-FFF2-40B4-BE49-F238E27FC236}">
                <a16:creationId xmlns:a16="http://schemas.microsoft.com/office/drawing/2014/main" id="{815AC808-E9C1-73BA-2B4B-AA4095EAB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136" y="1465691"/>
            <a:ext cx="4657025" cy="3982995"/>
          </a:xfrm>
          <a:prstGeom prst="rect">
            <a:avLst/>
          </a:prstGeom>
        </p:spPr>
      </p:pic>
    </p:spTree>
    <p:extLst>
      <p:ext uri="{BB962C8B-B14F-4D97-AF65-F5344CB8AC3E}">
        <p14:creationId xmlns:p14="http://schemas.microsoft.com/office/powerpoint/2010/main" val="43349397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2264</TotalTime>
  <Words>1356</Words>
  <Application>Microsoft Office PowerPoint</Application>
  <PresentationFormat>Widescreen</PresentationFormat>
  <Paragraphs>174</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Sage Headline Black</vt:lpstr>
      <vt:lpstr>Sage Text</vt:lpstr>
      <vt:lpstr>Sage Text Light</vt:lpstr>
      <vt:lpstr>SAGE 2023 MASTER</vt:lpstr>
      <vt:lpstr>Sage 300 - TPAC 2024 Penang, Malaysia  Translations </vt:lpstr>
      <vt:lpstr>Table of contents</vt:lpstr>
      <vt:lpstr>Vision</vt:lpstr>
      <vt:lpstr>Translation Package</vt:lpstr>
      <vt:lpstr>PowerPoint Presentation</vt:lpstr>
      <vt:lpstr>Translation Wizard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70</cp:revision>
  <cp:lastPrinted>2022-12-16T14:25:32Z</cp:lastPrinted>
  <dcterms:created xsi:type="dcterms:W3CDTF">2023-01-20T23:04:46Z</dcterms:created>
  <dcterms:modified xsi:type="dcterms:W3CDTF">2024-11-01T21:11:49Z</dcterms:modified>
</cp:coreProperties>
</file>