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6" r:id="rId2"/>
    <p:sldId id="571" r:id="rId3"/>
    <p:sldId id="522" r:id="rId4"/>
    <p:sldId id="544" r:id="rId5"/>
    <p:sldId id="271" r:id="rId6"/>
    <p:sldId id="593" r:id="rId7"/>
    <p:sldId id="564" r:id="rId8"/>
    <p:sldId id="566" r:id="rId9"/>
    <p:sldId id="568" r:id="rId10"/>
    <p:sldId id="594" r:id="rId11"/>
    <p:sldId id="596" r:id="rId12"/>
    <p:sldId id="597" r:id="rId13"/>
    <p:sldId id="598" r:id="rId14"/>
    <p:sldId id="599" r:id="rId15"/>
    <p:sldId id="600" r:id="rId16"/>
    <p:sldId id="601" r:id="rId17"/>
    <p:sldId id="602" r:id="rId18"/>
    <p:sldId id="603" r:id="rId19"/>
    <p:sldId id="604" r:id="rId20"/>
    <p:sldId id="605" r:id="rId21"/>
    <p:sldId id="616" r:id="rId22"/>
    <p:sldId id="617" r:id="rId23"/>
    <p:sldId id="606" r:id="rId24"/>
    <p:sldId id="607" r:id="rId25"/>
    <p:sldId id="608" r:id="rId26"/>
    <p:sldId id="609" r:id="rId27"/>
    <p:sldId id="610" r:id="rId28"/>
    <p:sldId id="611" r:id="rId29"/>
    <p:sldId id="265" r:id="rId30"/>
    <p:sldId id="618" r:id="rId31"/>
    <p:sldId id="653" r:id="rId32"/>
    <p:sldId id="652" r:id="rId33"/>
    <p:sldId id="633" r:id="rId34"/>
    <p:sldId id="635" r:id="rId35"/>
    <p:sldId id="636" r:id="rId36"/>
    <p:sldId id="637" r:id="rId37"/>
    <p:sldId id="638" r:id="rId38"/>
    <p:sldId id="639" r:id="rId39"/>
    <p:sldId id="640" r:id="rId40"/>
    <p:sldId id="634" r:id="rId41"/>
    <p:sldId id="647" r:id="rId42"/>
    <p:sldId id="648" r:id="rId43"/>
    <p:sldId id="649" r:id="rId44"/>
    <p:sldId id="650" r:id="rId45"/>
    <p:sldId id="651" r:id="rId46"/>
    <p:sldId id="621" r:id="rId47"/>
    <p:sldId id="627" r:id="rId48"/>
    <p:sldId id="641" r:id="rId49"/>
    <p:sldId id="642" r:id="rId50"/>
    <p:sldId id="643" r:id="rId51"/>
    <p:sldId id="644" r:id="rId52"/>
    <p:sldId id="645" r:id="rId53"/>
    <p:sldId id="628" r:id="rId54"/>
    <p:sldId id="624" r:id="rId55"/>
    <p:sldId id="629" r:id="rId56"/>
    <p:sldId id="614" r:id="rId57"/>
    <p:sldId id="630" r:id="rId58"/>
    <p:sldId id="631" r:id="rId59"/>
    <p:sldId id="632" r:id="rId60"/>
    <p:sldId id="646" r:id="rId61"/>
    <p:sldId id="555"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85823" autoAdjust="0"/>
  </p:normalViewPr>
  <p:slideViewPr>
    <p:cSldViewPr snapToGrid="0" snapToObjects="1" showGuides="1">
      <p:cViewPr varScale="1">
        <p:scale>
          <a:sx n="55" d="100"/>
          <a:sy n="55" d="100"/>
        </p:scale>
        <p:origin x="1240" y="40"/>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API</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300" b="1" dirty="0">
              <a:solidFill>
                <a:srgbClr val="00D639"/>
              </a:solidFill>
            </a:rPr>
            <a:t>REST</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300" b="1" dirty="0">
              <a:solidFill>
                <a:srgbClr val="00D639"/>
              </a:solidFill>
            </a:rPr>
            <a:t>OData</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300" b="1" dirty="0">
              <a:solidFill>
                <a:srgbClr val="00D639"/>
              </a:solidFill>
            </a:rPr>
            <a:t>Install</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dgm:spPr>
        <a:solidFill>
          <a:schemeClr val="tx1"/>
        </a:solidFill>
        <a:ln>
          <a:solidFill>
            <a:schemeClr val="tx1"/>
          </a:solidFill>
        </a:ln>
      </dgm:spPr>
      <dgm:t>
        <a:bodyPr/>
        <a:lstStyle/>
        <a:p>
          <a:r>
            <a:rPr lang="en-US" b="1" dirty="0">
              <a:solidFill>
                <a:srgbClr val="00D639"/>
              </a:solidFill>
            </a:rPr>
            <a:t>Payloads</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A58C0C52-C4E4-4B77-B691-989FD935DAA0}">
      <dgm:prSet phldrT="[Text]"/>
      <dgm:spPr>
        <a:solidFill>
          <a:schemeClr val="tx1"/>
        </a:solidFill>
        <a:ln>
          <a:solidFill>
            <a:schemeClr val="tx1"/>
          </a:solidFill>
        </a:ln>
      </dgm:spPr>
      <dgm:t>
        <a:bodyPr/>
        <a:lstStyle/>
        <a:p>
          <a:r>
            <a:rPr lang="en-US" b="1" dirty="0">
              <a:solidFill>
                <a:srgbClr val="00D639"/>
              </a:solidFill>
            </a:rPr>
            <a:t>Access</a:t>
          </a:r>
        </a:p>
      </dgm:t>
    </dgm:pt>
    <dgm:pt modelId="{E5AA420F-B8DE-47F5-82E1-B37B9A52B2BB}" type="parTrans" cxnId="{A8BCA36C-E24C-4E35-B0F1-C67DC9AFCED9}">
      <dgm:prSet/>
      <dgm:spPr/>
      <dgm:t>
        <a:bodyPr/>
        <a:lstStyle/>
        <a:p>
          <a:endParaRPr lang="en-US"/>
        </a:p>
      </dgm:t>
    </dgm:pt>
    <dgm:pt modelId="{069F2FFC-1621-481B-8868-CA568877CE88}" type="sibTrans" cxnId="{A8BCA36C-E24C-4E35-B0F1-C67DC9AFCED9}">
      <dgm:prSet/>
      <dgm:spPr>
        <a:solidFill>
          <a:schemeClr val="tx1"/>
        </a:solidFill>
        <a:ln>
          <a:solidFill>
            <a:schemeClr val="tx1"/>
          </a:solidFill>
        </a:ln>
      </dgm:spPr>
      <dgm:t>
        <a:bodyPr/>
        <a:lstStyle/>
        <a:p>
          <a:endParaRPr lang="en-US"/>
        </a:p>
      </dgm:t>
    </dgm:pt>
    <dgm:pt modelId="{AC60693D-B8B8-48CF-8629-E0FAB1ECA6DC}">
      <dgm:prSet phldrT="[Text]"/>
      <dgm:spPr>
        <a:solidFill>
          <a:schemeClr val="tx1"/>
        </a:solidFill>
        <a:ln>
          <a:solidFill>
            <a:schemeClr val="tx1"/>
          </a:solidFill>
        </a:ln>
      </dgm:spPr>
      <dgm:t>
        <a:bodyPr/>
        <a:lstStyle/>
        <a:p>
          <a:r>
            <a:rPr lang="en-US" b="1" dirty="0">
              <a:solidFill>
                <a:srgbClr val="00D639"/>
              </a:solidFill>
            </a:rPr>
            <a:t>Security</a:t>
          </a:r>
        </a:p>
      </dgm:t>
    </dgm:pt>
    <dgm:pt modelId="{A037F6AA-B8CF-4636-B707-835D8D9DA7DC}" type="parTrans" cxnId="{E76437B6-6ADE-4851-BAF9-87FFA73077C8}">
      <dgm:prSet/>
      <dgm:spPr/>
      <dgm:t>
        <a:bodyPr/>
        <a:lstStyle/>
        <a:p>
          <a:endParaRPr lang="en-US"/>
        </a:p>
      </dgm:t>
    </dgm:pt>
    <dgm:pt modelId="{905EE988-26BC-4A56-86D9-6197547CFBB0}" type="sibTrans" cxnId="{E76437B6-6ADE-4851-BAF9-87FFA73077C8}">
      <dgm:prSet/>
      <dgm:spPr>
        <a:solidFill>
          <a:schemeClr val="tx1"/>
        </a:solidFill>
        <a:ln>
          <a:solidFill>
            <a:schemeClr val="tx1"/>
          </a:solidFill>
        </a:ln>
      </dgm:spPr>
      <dgm:t>
        <a:bodyPr/>
        <a:lstStyle/>
        <a:p>
          <a:endParaRPr lang="en-US"/>
        </a:p>
      </dgm:t>
    </dgm:pt>
    <dgm:pt modelId="{DE545655-2A71-48E5-ABEC-E9C9D2C22040}">
      <dgm:prSet phldrT="[Text]"/>
      <dgm:spPr>
        <a:solidFill>
          <a:schemeClr val="tx1"/>
        </a:solidFill>
        <a:ln>
          <a:solidFill>
            <a:schemeClr val="tx1"/>
          </a:solidFill>
        </a:ln>
      </dgm:spPr>
      <dgm:t>
        <a:bodyPr/>
        <a:lstStyle/>
        <a:p>
          <a:r>
            <a:rPr lang="en-US" b="1" dirty="0">
              <a:solidFill>
                <a:srgbClr val="00D639"/>
              </a:solidFill>
            </a:rPr>
            <a:t>OpenAPI</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7"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7"/>
      <dgm:spPr/>
    </dgm:pt>
    <dgm:pt modelId="{9C4EA9E5-2A53-41B8-BC2A-031326C63500}" type="pres">
      <dgm:prSet presAssocID="{64010188-C97E-46AB-AF66-DF358E217259}" presName="node" presStyleLbl="node1" presStyleIdx="1" presStyleCnt="7"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7" custLinFactNeighborX="-2131" custLinFactNeighborY="-513"/>
      <dgm:spPr/>
    </dgm:pt>
    <dgm:pt modelId="{17388E66-98B8-4965-A152-49057F29840B}" type="pres">
      <dgm:prSet presAssocID="{C32EDB3C-1AB9-4715-A75E-79566B9350B8}" presName="node" presStyleLbl="node1" presStyleIdx="2" presStyleCnt="7"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7"/>
      <dgm:spPr/>
    </dgm:pt>
    <dgm:pt modelId="{1B467276-DD8B-4991-9D82-822A3967DE08}" type="pres">
      <dgm:prSet presAssocID="{114ABAD4-047C-49E4-A4C5-6B157CEFB7A1}" presName="node" presStyleLbl="node1" presStyleIdx="3" presStyleCnt="7">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7"/>
      <dgm:spPr/>
    </dgm:pt>
    <dgm:pt modelId="{EA9174CD-6FA4-4509-8F2B-235BE5512201}" type="pres">
      <dgm:prSet presAssocID="{DE545655-2A71-48E5-ABEC-E9C9D2C22040}" presName="node" presStyleLbl="node1" presStyleIdx="4" presStyleCnt="7">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7"/>
      <dgm:spPr/>
    </dgm:pt>
    <dgm:pt modelId="{B5E3C351-F55D-47FB-B391-E9E3BE14F842}" type="pres">
      <dgm:prSet presAssocID="{A58C0C52-C4E4-4B77-B691-989FD935DAA0}" presName="node" presStyleLbl="node1" presStyleIdx="5" presStyleCnt="7">
        <dgm:presLayoutVars>
          <dgm:bulletEnabled val="1"/>
        </dgm:presLayoutVars>
      </dgm:prSet>
      <dgm:spPr/>
    </dgm:pt>
    <dgm:pt modelId="{7EDD3815-A8E6-46E3-86C3-4BA5EF35094D}" type="pres">
      <dgm:prSet presAssocID="{A58C0C52-C4E4-4B77-B691-989FD935DAA0}" presName="dummy" presStyleCnt="0"/>
      <dgm:spPr/>
    </dgm:pt>
    <dgm:pt modelId="{F37117B8-59FC-4216-84A2-FF6BAA566D89}" type="pres">
      <dgm:prSet presAssocID="{069F2FFC-1621-481B-8868-CA568877CE88}" presName="sibTrans" presStyleLbl="sibTrans2D1" presStyleIdx="5" presStyleCnt="7"/>
      <dgm:spPr/>
    </dgm:pt>
    <dgm:pt modelId="{EA80E518-9CCD-4EBA-95EB-C5085A87AF73}" type="pres">
      <dgm:prSet presAssocID="{AC60693D-B8B8-48CF-8629-E0FAB1ECA6DC}" presName="node" presStyleLbl="node1" presStyleIdx="6" presStyleCnt="7" custRadScaleRad="98289" custRadScaleInc="2942">
        <dgm:presLayoutVars>
          <dgm:bulletEnabled val="1"/>
        </dgm:presLayoutVars>
      </dgm:prSet>
      <dgm:spPr/>
    </dgm:pt>
    <dgm:pt modelId="{23E454D6-DA49-45A2-959D-2B755C2801A9}" type="pres">
      <dgm:prSet presAssocID="{AC60693D-B8B8-48CF-8629-E0FAB1ECA6DC}" presName="dummy" presStyleCnt="0"/>
      <dgm:spPr/>
    </dgm:pt>
    <dgm:pt modelId="{F853BFA5-6DBE-48AD-A8D8-D70291B8678A}" type="pres">
      <dgm:prSet presAssocID="{905EE988-26BC-4A56-86D9-6197547CFBB0}" presName="sibTrans" presStyleLbl="sibTrans2D1" presStyleIdx="6" presStyleCnt="7"/>
      <dgm:spPr/>
    </dgm:pt>
  </dgm:ptLst>
  <dgm:cxnLst>
    <dgm:cxn modelId="{30F54F1E-CA0B-47A5-AB95-B98D8C88024F}" type="presOf" srcId="{905EE988-26BC-4A56-86D9-6197547CFBB0}" destId="{F853BFA5-6DBE-48AD-A8D8-D70291B8678A}" srcOrd="0" destOrd="0" presId="urn:microsoft.com/office/officeart/2005/8/layout/radial6"/>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4A9B2C24-5161-4AFE-B14C-FFBD5848393B}" type="presOf" srcId="{AC60693D-B8B8-48CF-8629-E0FAB1ECA6DC}" destId="{EA80E518-9CCD-4EBA-95EB-C5085A87AF73}"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F356AE3F-D7F3-4BD4-98B2-5597B4DB4636}" type="presOf" srcId="{069F2FFC-1621-481B-8868-CA568877CE88}" destId="{F37117B8-59FC-4216-84A2-FF6BAA566D89}"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A8BCA36C-E24C-4E35-B0F1-C67DC9AFCED9}" srcId="{3B0A1E61-B13C-43D6-A077-9308B9FF4E25}" destId="{A58C0C52-C4E4-4B77-B691-989FD935DAA0}" srcOrd="5" destOrd="0" parTransId="{E5AA420F-B8DE-47F5-82E1-B37B9A52B2BB}" sibTransId="{069F2FFC-1621-481B-8868-CA568877CE88}"/>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E76437B6-6ADE-4851-BAF9-87FFA73077C8}" srcId="{3B0A1E61-B13C-43D6-A077-9308B9FF4E25}" destId="{AC60693D-B8B8-48CF-8629-E0FAB1ECA6DC}" srcOrd="6" destOrd="0" parTransId="{A037F6AA-B8CF-4636-B707-835D8D9DA7DC}" sibTransId="{905EE988-26BC-4A56-86D9-6197547CFBB0}"/>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254D4CF9-EA83-4BCC-B22C-B0F029DDD85C}" type="presOf" srcId="{A58C0C52-C4E4-4B77-B691-989FD935DAA0}" destId="{B5E3C351-F55D-47FB-B391-E9E3BE14F842}"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09572447-CA14-4A29-A893-37611E001316}" type="presParOf" srcId="{E2F95EF2-71B4-4D60-9DFC-16601EF0A621}" destId="{B5E3C351-F55D-47FB-B391-E9E3BE14F842}" srcOrd="16" destOrd="0" presId="urn:microsoft.com/office/officeart/2005/8/layout/radial6"/>
    <dgm:cxn modelId="{5C72D3E5-7FD4-4FAB-B57D-629F8E031FD5}" type="presParOf" srcId="{E2F95EF2-71B4-4D60-9DFC-16601EF0A621}" destId="{7EDD3815-A8E6-46E3-86C3-4BA5EF35094D}" srcOrd="17" destOrd="0" presId="urn:microsoft.com/office/officeart/2005/8/layout/radial6"/>
    <dgm:cxn modelId="{79CCFC19-A6C0-4796-9221-822081F62B7F}" type="presParOf" srcId="{E2F95EF2-71B4-4D60-9DFC-16601EF0A621}" destId="{F37117B8-59FC-4216-84A2-FF6BAA566D89}" srcOrd="18" destOrd="0" presId="urn:microsoft.com/office/officeart/2005/8/layout/radial6"/>
    <dgm:cxn modelId="{5128C7BF-53D0-40C6-B96C-ECCCF67368B9}" type="presParOf" srcId="{E2F95EF2-71B4-4D60-9DFC-16601EF0A621}" destId="{EA80E518-9CCD-4EBA-95EB-C5085A87AF73}" srcOrd="19" destOrd="0" presId="urn:microsoft.com/office/officeart/2005/8/layout/radial6"/>
    <dgm:cxn modelId="{A9DA5731-E39C-482F-B53B-E9BAE9AE2646}" type="presParOf" srcId="{E2F95EF2-71B4-4D60-9DFC-16601EF0A621}" destId="{23E454D6-DA49-45A2-959D-2B755C2801A9}" srcOrd="20" destOrd="0" presId="urn:microsoft.com/office/officeart/2005/8/layout/radial6"/>
    <dgm:cxn modelId="{E33125AF-E258-4C4E-B9D3-9FC4FE6CD9BA}" type="presParOf" srcId="{E2F95EF2-71B4-4D60-9DFC-16601EF0A621}" destId="{F853BFA5-6DBE-48AD-A8D8-D70291B8678A}" srcOrd="21"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API</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050" b="1" dirty="0">
              <a:solidFill>
                <a:srgbClr val="00D639"/>
              </a:solidFill>
            </a:rPr>
            <a:t>Easy to use</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050" b="1" dirty="0">
              <a:solidFill>
                <a:srgbClr val="00D639"/>
              </a:solidFill>
            </a:rPr>
            <a:t>Less data transfer</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050" b="1" dirty="0">
              <a:solidFill>
                <a:srgbClr val="00D639"/>
              </a:solidFill>
            </a:rPr>
            <a:t>Consistent</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custT="1"/>
      <dgm:spPr>
        <a:solidFill>
          <a:schemeClr val="tx1"/>
        </a:solidFill>
        <a:ln>
          <a:solidFill>
            <a:schemeClr val="tx1"/>
          </a:solidFill>
        </a:ln>
      </dgm:spPr>
      <dgm:t>
        <a:bodyPr/>
        <a:lstStyle/>
        <a:p>
          <a:r>
            <a:rPr lang="en-US" sz="1050" b="1" dirty="0">
              <a:solidFill>
                <a:srgbClr val="00D639"/>
              </a:solidFill>
            </a:rPr>
            <a:t>No UI</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A58C0C52-C4E4-4B77-B691-989FD935DAA0}">
      <dgm:prSet phldrT="[Text]" custT="1"/>
      <dgm:spPr>
        <a:solidFill>
          <a:schemeClr val="tx1"/>
        </a:solidFill>
        <a:ln>
          <a:solidFill>
            <a:schemeClr val="tx1"/>
          </a:solidFill>
        </a:ln>
      </dgm:spPr>
      <dgm:t>
        <a:bodyPr/>
        <a:lstStyle/>
        <a:p>
          <a:r>
            <a:rPr lang="en-US" sz="1050" b="1" dirty="0">
              <a:solidFill>
                <a:srgbClr val="00D639"/>
              </a:solidFill>
            </a:rPr>
            <a:t>Integration</a:t>
          </a:r>
        </a:p>
      </dgm:t>
    </dgm:pt>
    <dgm:pt modelId="{E5AA420F-B8DE-47F5-82E1-B37B9A52B2BB}" type="parTrans" cxnId="{A8BCA36C-E24C-4E35-B0F1-C67DC9AFCED9}">
      <dgm:prSet/>
      <dgm:spPr/>
      <dgm:t>
        <a:bodyPr/>
        <a:lstStyle/>
        <a:p>
          <a:endParaRPr lang="en-US"/>
        </a:p>
      </dgm:t>
    </dgm:pt>
    <dgm:pt modelId="{069F2FFC-1621-481B-8868-CA568877CE88}" type="sibTrans" cxnId="{A8BCA36C-E24C-4E35-B0F1-C67DC9AFCED9}">
      <dgm:prSet/>
      <dgm:spPr>
        <a:solidFill>
          <a:schemeClr val="tx1"/>
        </a:solidFill>
        <a:ln>
          <a:solidFill>
            <a:schemeClr val="tx1"/>
          </a:solidFill>
        </a:ln>
      </dgm:spPr>
      <dgm:t>
        <a:bodyPr/>
        <a:lstStyle/>
        <a:p>
          <a:endParaRPr lang="en-US"/>
        </a:p>
      </dgm:t>
    </dgm:pt>
    <dgm:pt modelId="{AC60693D-B8B8-48CF-8629-E0FAB1ECA6DC}">
      <dgm:prSet phldrT="[Text]"/>
      <dgm:spPr>
        <a:solidFill>
          <a:schemeClr val="tx1"/>
        </a:solidFill>
        <a:ln>
          <a:solidFill>
            <a:schemeClr val="tx1"/>
          </a:solidFill>
        </a:ln>
      </dgm:spPr>
      <dgm:t>
        <a:bodyPr/>
        <a:lstStyle/>
        <a:p>
          <a:endParaRPr lang="en-US" b="1" dirty="0">
            <a:solidFill>
              <a:srgbClr val="00D639"/>
            </a:solidFill>
          </a:endParaRPr>
        </a:p>
      </dgm:t>
    </dgm:pt>
    <dgm:pt modelId="{A037F6AA-B8CF-4636-B707-835D8D9DA7DC}" type="parTrans" cxnId="{E76437B6-6ADE-4851-BAF9-87FFA73077C8}">
      <dgm:prSet/>
      <dgm:spPr/>
      <dgm:t>
        <a:bodyPr/>
        <a:lstStyle/>
        <a:p>
          <a:endParaRPr lang="en-US"/>
        </a:p>
      </dgm:t>
    </dgm:pt>
    <dgm:pt modelId="{905EE988-26BC-4A56-86D9-6197547CFBB0}" type="sibTrans" cxnId="{E76437B6-6ADE-4851-BAF9-87FFA73077C8}">
      <dgm:prSet/>
      <dgm:spPr>
        <a:solidFill>
          <a:schemeClr val="tx1"/>
        </a:solidFill>
        <a:ln>
          <a:solidFill>
            <a:schemeClr val="tx1"/>
          </a:solidFill>
        </a:ln>
      </dgm:spPr>
      <dgm:t>
        <a:bodyPr/>
        <a:lstStyle/>
        <a:p>
          <a:endParaRPr lang="en-US"/>
        </a:p>
      </dgm:t>
    </dgm:pt>
    <dgm:pt modelId="{DE545655-2A71-48E5-ABEC-E9C9D2C22040}">
      <dgm:prSet phldrT="[Text]" custT="1"/>
      <dgm:spPr>
        <a:solidFill>
          <a:schemeClr val="tx1"/>
        </a:solidFill>
        <a:ln>
          <a:solidFill>
            <a:schemeClr val="tx1"/>
          </a:solidFill>
        </a:ln>
      </dgm:spPr>
      <dgm:t>
        <a:bodyPr/>
        <a:lstStyle/>
        <a:p>
          <a:r>
            <a:rPr lang="en-US" sz="1050" b="1" dirty="0">
              <a:solidFill>
                <a:srgbClr val="00D639"/>
              </a:solidFill>
            </a:rPr>
            <a:t>JSON</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6"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6"/>
      <dgm:spPr/>
    </dgm:pt>
    <dgm:pt modelId="{9C4EA9E5-2A53-41B8-BC2A-031326C63500}" type="pres">
      <dgm:prSet presAssocID="{64010188-C97E-46AB-AF66-DF358E217259}" presName="node" presStyleLbl="node1" presStyleIdx="1" presStyleCnt="6"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6" custLinFactNeighborX="-2131" custLinFactNeighborY="-513"/>
      <dgm:spPr/>
    </dgm:pt>
    <dgm:pt modelId="{17388E66-98B8-4965-A152-49057F29840B}" type="pres">
      <dgm:prSet presAssocID="{C32EDB3C-1AB9-4715-A75E-79566B9350B8}" presName="node" presStyleLbl="node1" presStyleIdx="2" presStyleCnt="6"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6"/>
      <dgm:spPr/>
    </dgm:pt>
    <dgm:pt modelId="{1B467276-DD8B-4991-9D82-822A3967DE08}" type="pres">
      <dgm:prSet presAssocID="{114ABAD4-047C-49E4-A4C5-6B157CEFB7A1}" presName="node" presStyleLbl="node1" presStyleIdx="3" presStyleCnt="6">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6"/>
      <dgm:spPr/>
    </dgm:pt>
    <dgm:pt modelId="{EA9174CD-6FA4-4509-8F2B-235BE5512201}" type="pres">
      <dgm:prSet presAssocID="{DE545655-2A71-48E5-ABEC-E9C9D2C22040}" presName="node" presStyleLbl="node1" presStyleIdx="4" presStyleCnt="6">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6"/>
      <dgm:spPr/>
    </dgm:pt>
    <dgm:pt modelId="{B5E3C351-F55D-47FB-B391-E9E3BE14F842}" type="pres">
      <dgm:prSet presAssocID="{A58C0C52-C4E4-4B77-B691-989FD935DAA0}" presName="node" presStyleLbl="node1" presStyleIdx="5" presStyleCnt="6">
        <dgm:presLayoutVars>
          <dgm:bulletEnabled val="1"/>
        </dgm:presLayoutVars>
      </dgm:prSet>
      <dgm:spPr/>
    </dgm:pt>
    <dgm:pt modelId="{7EDD3815-A8E6-46E3-86C3-4BA5EF35094D}" type="pres">
      <dgm:prSet presAssocID="{A58C0C52-C4E4-4B77-B691-989FD935DAA0}" presName="dummy" presStyleCnt="0"/>
      <dgm:spPr/>
    </dgm:pt>
    <dgm:pt modelId="{F37117B8-59FC-4216-84A2-FF6BAA566D89}" type="pres">
      <dgm:prSet presAssocID="{069F2FFC-1621-481B-8868-CA568877CE88}" presName="sibTrans" presStyleLbl="sibTrans2D1" presStyleIdx="5" presStyleCnt="6"/>
      <dgm:spPr/>
    </dgm:pt>
  </dgm:ptLst>
  <dgm:cxnLst>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F356AE3F-D7F3-4BD4-98B2-5597B4DB4636}" type="presOf" srcId="{069F2FFC-1621-481B-8868-CA568877CE88}" destId="{F37117B8-59FC-4216-84A2-FF6BAA566D89}"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A8BCA36C-E24C-4E35-B0F1-C67DC9AFCED9}" srcId="{3B0A1E61-B13C-43D6-A077-9308B9FF4E25}" destId="{A58C0C52-C4E4-4B77-B691-989FD935DAA0}" srcOrd="5" destOrd="0" parTransId="{E5AA420F-B8DE-47F5-82E1-B37B9A52B2BB}" sibTransId="{069F2FFC-1621-481B-8868-CA568877CE88}"/>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E76437B6-6ADE-4851-BAF9-87FFA73077C8}" srcId="{69168B82-A711-4FF1-B4DB-E6632591D2C4}" destId="{AC60693D-B8B8-48CF-8629-E0FAB1ECA6DC}" srcOrd="1" destOrd="0" parTransId="{A037F6AA-B8CF-4636-B707-835D8D9DA7DC}" sibTransId="{905EE988-26BC-4A56-86D9-6197547CFBB0}"/>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254D4CF9-EA83-4BCC-B22C-B0F029DDD85C}" type="presOf" srcId="{A58C0C52-C4E4-4B77-B691-989FD935DAA0}" destId="{B5E3C351-F55D-47FB-B391-E9E3BE14F842}"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09572447-CA14-4A29-A893-37611E001316}" type="presParOf" srcId="{E2F95EF2-71B4-4D60-9DFC-16601EF0A621}" destId="{B5E3C351-F55D-47FB-B391-E9E3BE14F842}" srcOrd="16" destOrd="0" presId="urn:microsoft.com/office/officeart/2005/8/layout/radial6"/>
    <dgm:cxn modelId="{5C72D3E5-7FD4-4FAB-B57D-629F8E031FD5}" type="presParOf" srcId="{E2F95EF2-71B4-4D60-9DFC-16601EF0A621}" destId="{7EDD3815-A8E6-46E3-86C3-4BA5EF35094D}" srcOrd="17" destOrd="0" presId="urn:microsoft.com/office/officeart/2005/8/layout/radial6"/>
    <dgm:cxn modelId="{79CCFC19-A6C0-4796-9221-822081F62B7F}" type="presParOf" srcId="{E2F95EF2-71B4-4D60-9DFC-16601EF0A621}" destId="{F37117B8-59FC-4216-84A2-FF6BAA566D89}" srcOrd="18"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SDK</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300" b="1" dirty="0">
              <a:solidFill>
                <a:srgbClr val="00D639"/>
              </a:solidFill>
            </a:rPr>
            <a:t>Wizards</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300" b="1" dirty="0">
              <a:solidFill>
                <a:srgbClr val="00D639"/>
              </a:solidFill>
            </a:rPr>
            <a:t>Docs</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300" b="1" dirty="0">
              <a:solidFill>
                <a:srgbClr val="00D639"/>
              </a:solidFill>
            </a:rPr>
            <a:t>Resources</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dgm:spPr>
        <a:solidFill>
          <a:schemeClr val="tx1"/>
        </a:solidFill>
        <a:ln>
          <a:solidFill>
            <a:schemeClr val="tx1"/>
          </a:solidFill>
        </a:ln>
      </dgm:spPr>
      <dgm:t>
        <a:bodyPr/>
        <a:lstStyle/>
        <a:p>
          <a:r>
            <a:rPr lang="en-US" b="1" dirty="0">
              <a:solidFill>
                <a:srgbClr val="00D639"/>
              </a:solidFill>
            </a:rPr>
            <a:t>Samples</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DE545655-2A71-48E5-ABEC-E9C9D2C22040}">
      <dgm:prSet phldrT="[Text]"/>
      <dgm:spPr>
        <a:solidFill>
          <a:schemeClr val="tx1"/>
        </a:solidFill>
        <a:ln>
          <a:solidFill>
            <a:schemeClr val="tx1"/>
          </a:solidFill>
        </a:ln>
      </dgm:spPr>
      <dgm:t>
        <a:bodyPr/>
        <a:lstStyle/>
        <a:p>
          <a:r>
            <a:rPr lang="en-US" b="1" dirty="0">
              <a:solidFill>
                <a:srgbClr val="00D639"/>
              </a:solidFill>
            </a:rPr>
            <a:t>Source</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5"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5"/>
      <dgm:spPr/>
    </dgm:pt>
    <dgm:pt modelId="{9C4EA9E5-2A53-41B8-BC2A-031326C63500}" type="pres">
      <dgm:prSet presAssocID="{64010188-C97E-46AB-AF66-DF358E217259}" presName="node" presStyleLbl="node1" presStyleIdx="1" presStyleCnt="5"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5" custLinFactNeighborX="-2131" custLinFactNeighborY="-513"/>
      <dgm:spPr/>
    </dgm:pt>
    <dgm:pt modelId="{17388E66-98B8-4965-A152-49057F29840B}" type="pres">
      <dgm:prSet presAssocID="{C32EDB3C-1AB9-4715-A75E-79566B9350B8}" presName="node" presStyleLbl="node1" presStyleIdx="2" presStyleCnt="5"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5"/>
      <dgm:spPr/>
    </dgm:pt>
    <dgm:pt modelId="{1B467276-DD8B-4991-9D82-822A3967DE08}" type="pres">
      <dgm:prSet presAssocID="{114ABAD4-047C-49E4-A4C5-6B157CEFB7A1}" presName="node" presStyleLbl="node1" presStyleIdx="3" presStyleCnt="5">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5"/>
      <dgm:spPr/>
    </dgm:pt>
    <dgm:pt modelId="{EA9174CD-6FA4-4509-8F2B-235BE5512201}" type="pres">
      <dgm:prSet presAssocID="{DE545655-2A71-48E5-ABEC-E9C9D2C22040}" presName="node" presStyleLbl="node1" presStyleIdx="4" presStyleCnt="5">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5"/>
      <dgm:spPr/>
    </dgm:pt>
  </dgm:ptLst>
  <dgm:cxnLst>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Docs</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050" b="1" dirty="0">
              <a:solidFill>
                <a:srgbClr val="00D639"/>
              </a:solidFill>
            </a:rPr>
            <a:t>Custom</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050" b="1" dirty="0">
              <a:solidFill>
                <a:srgbClr val="00D639"/>
              </a:solidFill>
            </a:rPr>
            <a:t>Dev</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050" b="1" dirty="0">
              <a:solidFill>
                <a:srgbClr val="00D639"/>
              </a:solidFill>
            </a:rPr>
            <a:t>Help</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custT="1"/>
      <dgm:spPr>
        <a:solidFill>
          <a:schemeClr val="tx1"/>
        </a:solidFill>
        <a:ln>
          <a:solidFill>
            <a:schemeClr val="tx1"/>
          </a:solidFill>
        </a:ln>
      </dgm:spPr>
      <dgm:t>
        <a:bodyPr/>
        <a:lstStyle/>
        <a:p>
          <a:r>
            <a:rPr lang="en-US" sz="1050" b="1" dirty="0">
              <a:solidFill>
                <a:srgbClr val="00D639"/>
              </a:solidFill>
            </a:rPr>
            <a:t>Patterns</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DE545655-2A71-48E5-ABEC-E9C9D2C22040}">
      <dgm:prSet phldrT="[Text]" custT="1"/>
      <dgm:spPr>
        <a:solidFill>
          <a:schemeClr val="tx1"/>
        </a:solidFill>
        <a:ln>
          <a:solidFill>
            <a:schemeClr val="tx1"/>
          </a:solidFill>
        </a:ln>
      </dgm:spPr>
      <dgm:t>
        <a:bodyPr/>
        <a:lstStyle/>
        <a:p>
          <a:r>
            <a:rPr lang="en-US" sz="900" b="1" dirty="0">
              <a:solidFill>
                <a:srgbClr val="00D639"/>
              </a:solidFill>
            </a:rPr>
            <a:t>Standards</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650E2ACC-5B35-4439-98F6-82C2DC4634FF}">
      <dgm:prSet phldrT="[Text]" custT="1"/>
      <dgm:spPr>
        <a:solidFill>
          <a:schemeClr val="tx1"/>
        </a:solidFill>
        <a:ln>
          <a:solidFill>
            <a:schemeClr val="tx1"/>
          </a:solidFill>
        </a:ln>
      </dgm:spPr>
      <dgm:t>
        <a:bodyPr/>
        <a:lstStyle/>
        <a:p>
          <a:r>
            <a:rPr lang="en-US" sz="1000" b="1" dirty="0">
              <a:solidFill>
                <a:srgbClr val="00D639"/>
              </a:solidFill>
            </a:rPr>
            <a:t>Upgrades</a:t>
          </a:r>
        </a:p>
      </dgm:t>
    </dgm:pt>
    <dgm:pt modelId="{77BC9DD0-7174-49E1-91F9-756CB0238749}" type="parTrans" cxnId="{A11F47B0-4B97-489E-AA79-62CD07DBA8FA}">
      <dgm:prSet/>
      <dgm:spPr/>
      <dgm:t>
        <a:bodyPr/>
        <a:lstStyle/>
        <a:p>
          <a:endParaRPr lang="en-US"/>
        </a:p>
      </dgm:t>
    </dgm:pt>
    <dgm:pt modelId="{5257936C-56A1-4363-B852-C637F04FB2AE}" type="sibTrans" cxnId="{A11F47B0-4B97-489E-AA79-62CD07DBA8FA}">
      <dgm:prSet/>
      <dgm:spPr>
        <a:solidFill>
          <a:schemeClr val="tx1"/>
        </a:solidFill>
      </dgm:spPr>
      <dgm:t>
        <a:bodyPr/>
        <a:lstStyle/>
        <a:p>
          <a:endParaRPr lang="en-US"/>
        </a:p>
      </dgm:t>
    </dgm:pt>
    <dgm:pt modelId="{FAB10F97-A452-4AF6-BB2F-30D750816FD7}">
      <dgm:prSet phldrT="[Text]" custT="1"/>
      <dgm:spPr>
        <a:solidFill>
          <a:schemeClr val="tx1"/>
        </a:solidFill>
        <a:ln>
          <a:solidFill>
            <a:schemeClr val="tx1"/>
          </a:solidFill>
        </a:ln>
      </dgm:spPr>
      <dgm:t>
        <a:bodyPr/>
        <a:lstStyle/>
        <a:p>
          <a:r>
            <a:rPr lang="en-US" sz="1050" b="1" dirty="0">
              <a:solidFill>
                <a:srgbClr val="00D639"/>
              </a:solidFill>
            </a:rPr>
            <a:t>Web API</a:t>
          </a:r>
        </a:p>
      </dgm:t>
    </dgm:pt>
    <dgm:pt modelId="{8AD7FD5F-CD7D-43EF-A3E3-36D50772D639}" type="parTrans" cxnId="{4716846A-35F0-406B-9B41-B21D2488433F}">
      <dgm:prSet/>
      <dgm:spPr/>
      <dgm:t>
        <a:bodyPr/>
        <a:lstStyle/>
        <a:p>
          <a:endParaRPr lang="en-US"/>
        </a:p>
      </dgm:t>
    </dgm:pt>
    <dgm:pt modelId="{94529CB9-D801-4F25-8BF1-715B05EA0709}" type="sibTrans" cxnId="{4716846A-35F0-406B-9B41-B21D2488433F}">
      <dgm:prSet/>
      <dgm:spPr>
        <a:solidFill>
          <a:schemeClr val="tx1"/>
        </a:solidFill>
      </dgm:spPr>
      <dgm:t>
        <a:bodyPr/>
        <a:lstStyle/>
        <a:p>
          <a:endParaRPr lang="en-US"/>
        </a:p>
      </dgm:t>
    </dgm:pt>
    <dgm:pt modelId="{DCBE0305-D5CB-4AAA-A1D5-EABAC1959A3C}">
      <dgm:prSet phldrT="[Text]" custT="1"/>
      <dgm:spPr>
        <a:solidFill>
          <a:schemeClr val="tx1"/>
        </a:solidFill>
        <a:ln>
          <a:solidFill>
            <a:schemeClr val="tx1"/>
          </a:solidFill>
        </a:ln>
      </dgm:spPr>
      <dgm:t>
        <a:bodyPr/>
        <a:lstStyle/>
        <a:p>
          <a:r>
            <a:rPr lang="en-US" sz="1050" b="1" dirty="0">
              <a:solidFill>
                <a:srgbClr val="00D639"/>
              </a:solidFill>
            </a:rPr>
            <a:t>Wizards</a:t>
          </a:r>
        </a:p>
      </dgm:t>
    </dgm:pt>
    <dgm:pt modelId="{EE28044F-1FA8-4B09-B542-101F3980C46A}" type="parTrans" cxnId="{EAEA62F9-9FE9-431E-B196-FBFAE2291136}">
      <dgm:prSet/>
      <dgm:spPr/>
      <dgm:t>
        <a:bodyPr/>
        <a:lstStyle/>
        <a:p>
          <a:endParaRPr lang="en-US"/>
        </a:p>
      </dgm:t>
    </dgm:pt>
    <dgm:pt modelId="{41DFB2B5-A452-41A1-8A14-CB05134AFEA0}" type="sibTrans" cxnId="{EAEA62F9-9FE9-431E-B196-FBFAE2291136}">
      <dgm:prSet/>
      <dgm:spPr>
        <a:solidFill>
          <a:schemeClr val="tx1"/>
        </a:solidFill>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8"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8"/>
      <dgm:spPr/>
    </dgm:pt>
    <dgm:pt modelId="{9C4EA9E5-2A53-41B8-BC2A-031326C63500}" type="pres">
      <dgm:prSet presAssocID="{64010188-C97E-46AB-AF66-DF358E217259}" presName="node" presStyleLbl="node1" presStyleIdx="1" presStyleCnt="8"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8" custLinFactNeighborX="-2131" custLinFactNeighborY="-513"/>
      <dgm:spPr/>
    </dgm:pt>
    <dgm:pt modelId="{17388E66-98B8-4965-A152-49057F29840B}" type="pres">
      <dgm:prSet presAssocID="{C32EDB3C-1AB9-4715-A75E-79566B9350B8}" presName="node" presStyleLbl="node1" presStyleIdx="2" presStyleCnt="8"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8"/>
      <dgm:spPr/>
    </dgm:pt>
    <dgm:pt modelId="{1B467276-DD8B-4991-9D82-822A3967DE08}" type="pres">
      <dgm:prSet presAssocID="{114ABAD4-047C-49E4-A4C5-6B157CEFB7A1}" presName="node" presStyleLbl="node1" presStyleIdx="3" presStyleCnt="8">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8"/>
      <dgm:spPr/>
    </dgm:pt>
    <dgm:pt modelId="{EA9174CD-6FA4-4509-8F2B-235BE5512201}" type="pres">
      <dgm:prSet presAssocID="{DE545655-2A71-48E5-ABEC-E9C9D2C22040}" presName="node" presStyleLbl="node1" presStyleIdx="4" presStyleCnt="8">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8"/>
      <dgm:spPr/>
    </dgm:pt>
    <dgm:pt modelId="{87C7E8FA-C0DE-4533-B22C-471F4BE657CE}" type="pres">
      <dgm:prSet presAssocID="{650E2ACC-5B35-4439-98F6-82C2DC4634FF}" presName="node" presStyleLbl="node1" presStyleIdx="5" presStyleCnt="8">
        <dgm:presLayoutVars>
          <dgm:bulletEnabled val="1"/>
        </dgm:presLayoutVars>
      </dgm:prSet>
      <dgm:spPr/>
    </dgm:pt>
    <dgm:pt modelId="{2BC17228-B52A-4613-808B-60BB6CE315B9}" type="pres">
      <dgm:prSet presAssocID="{650E2ACC-5B35-4439-98F6-82C2DC4634FF}" presName="dummy" presStyleCnt="0"/>
      <dgm:spPr/>
    </dgm:pt>
    <dgm:pt modelId="{C8796CCD-0585-4553-B6E2-07EAB245326B}" type="pres">
      <dgm:prSet presAssocID="{5257936C-56A1-4363-B852-C637F04FB2AE}" presName="sibTrans" presStyleLbl="sibTrans2D1" presStyleIdx="5" presStyleCnt="8"/>
      <dgm:spPr/>
    </dgm:pt>
    <dgm:pt modelId="{FD189830-29EF-4BF9-BA68-4B07BEE477DC}" type="pres">
      <dgm:prSet presAssocID="{FAB10F97-A452-4AF6-BB2F-30D750816FD7}" presName="node" presStyleLbl="node1" presStyleIdx="6" presStyleCnt="8">
        <dgm:presLayoutVars>
          <dgm:bulletEnabled val="1"/>
        </dgm:presLayoutVars>
      </dgm:prSet>
      <dgm:spPr/>
    </dgm:pt>
    <dgm:pt modelId="{591B81DB-51E2-40D3-B64A-DC7147B3D25A}" type="pres">
      <dgm:prSet presAssocID="{FAB10F97-A452-4AF6-BB2F-30D750816FD7}" presName="dummy" presStyleCnt="0"/>
      <dgm:spPr/>
    </dgm:pt>
    <dgm:pt modelId="{06DD26A7-8A71-4066-8F35-1BF46DAB8555}" type="pres">
      <dgm:prSet presAssocID="{94529CB9-D801-4F25-8BF1-715B05EA0709}" presName="sibTrans" presStyleLbl="sibTrans2D1" presStyleIdx="6" presStyleCnt="8"/>
      <dgm:spPr/>
    </dgm:pt>
    <dgm:pt modelId="{A16BB9E3-6989-4F0D-B798-C284174D1122}" type="pres">
      <dgm:prSet presAssocID="{DCBE0305-D5CB-4AAA-A1D5-EABAC1959A3C}" presName="node" presStyleLbl="node1" presStyleIdx="7" presStyleCnt="8">
        <dgm:presLayoutVars>
          <dgm:bulletEnabled val="1"/>
        </dgm:presLayoutVars>
      </dgm:prSet>
      <dgm:spPr/>
    </dgm:pt>
    <dgm:pt modelId="{1C2D28F0-D072-4217-8512-5FC3416B7F47}" type="pres">
      <dgm:prSet presAssocID="{DCBE0305-D5CB-4AAA-A1D5-EABAC1959A3C}" presName="dummy" presStyleCnt="0"/>
      <dgm:spPr/>
    </dgm:pt>
    <dgm:pt modelId="{C6671F41-F197-41D4-9D32-CE99F00D494F}" type="pres">
      <dgm:prSet presAssocID="{41DFB2B5-A452-41A1-8A14-CB05134AFEA0}" presName="sibTrans" presStyleLbl="sibTrans2D1" presStyleIdx="7" presStyleCnt="8"/>
      <dgm:spPr/>
    </dgm:pt>
  </dgm:ptLst>
  <dgm:cxnLst>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DD27692D-DBD3-4312-8AB1-8F9103E691EE}" type="presOf" srcId="{DCBE0305-D5CB-4AAA-A1D5-EABAC1959A3C}" destId="{A16BB9E3-6989-4F0D-B798-C284174D1122}"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0EF6A737-FABB-48B2-8E2E-B8AEFC309C1B}" type="presOf" srcId="{FAB10F97-A452-4AF6-BB2F-30D750816FD7}" destId="{FD189830-29EF-4BF9-BA68-4B07BEE477DC}"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4716846A-35F0-406B-9B41-B21D2488433F}" srcId="{3B0A1E61-B13C-43D6-A077-9308B9FF4E25}" destId="{FAB10F97-A452-4AF6-BB2F-30D750816FD7}" srcOrd="6" destOrd="0" parTransId="{8AD7FD5F-CD7D-43EF-A3E3-36D50772D639}" sibTransId="{94529CB9-D801-4F25-8BF1-715B05EA0709}"/>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6FDA337D-70F6-442D-BB71-159117C2B3E2}" type="presOf" srcId="{650E2ACC-5B35-4439-98F6-82C2DC4634FF}" destId="{87C7E8FA-C0DE-4533-B22C-471F4BE657CE}" srcOrd="0" destOrd="0" presId="urn:microsoft.com/office/officeart/2005/8/layout/radial6"/>
    <dgm:cxn modelId="{67E3C786-670B-476F-BD64-AF5DCBE5B5C8}" type="presOf" srcId="{5257936C-56A1-4363-B852-C637F04FB2AE}" destId="{C8796CCD-0585-4553-B6E2-07EAB245326B}"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644C5494-BE7C-462D-94F2-A45D9F5F4439}" type="presOf" srcId="{41DFB2B5-A452-41A1-8A14-CB05134AFEA0}" destId="{C6671F41-F197-41D4-9D32-CE99F00D494F}"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A11F47B0-4B97-489E-AA79-62CD07DBA8FA}" srcId="{3B0A1E61-B13C-43D6-A077-9308B9FF4E25}" destId="{650E2ACC-5B35-4439-98F6-82C2DC4634FF}" srcOrd="5" destOrd="0" parTransId="{77BC9DD0-7174-49E1-91F9-756CB0238749}" sibTransId="{5257936C-56A1-4363-B852-C637F04FB2AE}"/>
    <dgm:cxn modelId="{C104CAB4-AC6B-424C-A7EA-8181DBFB1F53}" type="presOf" srcId="{114ABAD4-047C-49E4-A4C5-6B157CEFB7A1}" destId="{1B467276-DD8B-4991-9D82-822A3967DE08}" srcOrd="0" destOrd="0" presId="urn:microsoft.com/office/officeart/2005/8/layout/radial6"/>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8C39AAE3-5EEA-4016-AA92-BCCDDCF728A0}" type="presOf" srcId="{94529CB9-D801-4F25-8BF1-715B05EA0709}" destId="{06DD26A7-8A71-4066-8F35-1BF46DAB8555}"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EAEA62F9-9FE9-431E-B196-FBFAE2291136}" srcId="{3B0A1E61-B13C-43D6-A077-9308B9FF4E25}" destId="{DCBE0305-D5CB-4AAA-A1D5-EABAC1959A3C}" srcOrd="7" destOrd="0" parTransId="{EE28044F-1FA8-4B09-B542-101F3980C46A}" sibTransId="{41DFB2B5-A452-41A1-8A14-CB05134AFEA0}"/>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6064B721-F3D4-4067-B22D-BB7C910669B2}" type="presParOf" srcId="{E2F95EF2-71B4-4D60-9DFC-16601EF0A621}" destId="{87C7E8FA-C0DE-4533-B22C-471F4BE657CE}" srcOrd="16" destOrd="0" presId="urn:microsoft.com/office/officeart/2005/8/layout/radial6"/>
    <dgm:cxn modelId="{3E4E25EF-821D-465F-B7AD-DFC70814FBF0}" type="presParOf" srcId="{E2F95EF2-71B4-4D60-9DFC-16601EF0A621}" destId="{2BC17228-B52A-4613-808B-60BB6CE315B9}" srcOrd="17" destOrd="0" presId="urn:microsoft.com/office/officeart/2005/8/layout/radial6"/>
    <dgm:cxn modelId="{B6893197-C7F4-4CFA-BCAB-5FE0F4DD2185}" type="presParOf" srcId="{E2F95EF2-71B4-4D60-9DFC-16601EF0A621}" destId="{C8796CCD-0585-4553-B6E2-07EAB245326B}" srcOrd="18" destOrd="0" presId="urn:microsoft.com/office/officeart/2005/8/layout/radial6"/>
    <dgm:cxn modelId="{A4B5377F-C8A3-43BE-AB4D-A64BA5CE7F62}" type="presParOf" srcId="{E2F95EF2-71B4-4D60-9DFC-16601EF0A621}" destId="{FD189830-29EF-4BF9-BA68-4B07BEE477DC}" srcOrd="19" destOrd="0" presId="urn:microsoft.com/office/officeart/2005/8/layout/radial6"/>
    <dgm:cxn modelId="{C21B6E65-90DF-4DC5-B2EF-1BD419031410}" type="presParOf" srcId="{E2F95EF2-71B4-4D60-9DFC-16601EF0A621}" destId="{591B81DB-51E2-40D3-B64A-DC7147B3D25A}" srcOrd="20" destOrd="0" presId="urn:microsoft.com/office/officeart/2005/8/layout/radial6"/>
    <dgm:cxn modelId="{214CB107-4296-4292-9EDB-8E3114E2C81A}" type="presParOf" srcId="{E2F95EF2-71B4-4D60-9DFC-16601EF0A621}" destId="{06DD26A7-8A71-4066-8F35-1BF46DAB8555}" srcOrd="21" destOrd="0" presId="urn:microsoft.com/office/officeart/2005/8/layout/radial6"/>
    <dgm:cxn modelId="{EA901D20-8871-4DAB-A678-20B15CED70E3}" type="presParOf" srcId="{E2F95EF2-71B4-4D60-9DFC-16601EF0A621}" destId="{A16BB9E3-6989-4F0D-B798-C284174D1122}" srcOrd="22" destOrd="0" presId="urn:microsoft.com/office/officeart/2005/8/layout/radial6"/>
    <dgm:cxn modelId="{5233B4E4-32C9-4810-A8F9-443B885BF486}" type="presParOf" srcId="{E2F95EF2-71B4-4D60-9DFC-16601EF0A621}" destId="{1C2D28F0-D072-4217-8512-5FC3416B7F47}" srcOrd="23" destOrd="0" presId="urn:microsoft.com/office/officeart/2005/8/layout/radial6"/>
    <dgm:cxn modelId="{7EC8AB20-4A8C-4783-A522-8B3B75389096}" type="presParOf" srcId="{E2F95EF2-71B4-4D60-9DFC-16601EF0A621}" destId="{C6671F41-F197-41D4-9D32-CE99F00D494F}" srcOrd="24"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Resx</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050" b="1" dirty="0">
              <a:solidFill>
                <a:srgbClr val="00D639"/>
              </a:solidFill>
            </a:rPr>
            <a:t>English</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050" b="1" dirty="0">
              <a:solidFill>
                <a:srgbClr val="00D639"/>
              </a:solidFill>
            </a:rPr>
            <a:t>Spanish</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050" b="1" dirty="0">
              <a:solidFill>
                <a:srgbClr val="00D639"/>
              </a:solidFill>
            </a:rPr>
            <a:t>French</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custT="1"/>
      <dgm:spPr>
        <a:solidFill>
          <a:schemeClr val="tx1"/>
        </a:solidFill>
        <a:ln>
          <a:solidFill>
            <a:schemeClr val="tx1"/>
          </a:solidFill>
        </a:ln>
      </dgm:spPr>
      <dgm:t>
        <a:bodyPr/>
        <a:lstStyle/>
        <a:p>
          <a:r>
            <a:rPr lang="en-US" sz="1050" b="1" dirty="0">
              <a:solidFill>
                <a:srgbClr val="00D639"/>
              </a:solidFill>
            </a:rPr>
            <a:t>Chinese</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DE545655-2A71-48E5-ABEC-E9C9D2C22040}">
      <dgm:prSet phldrT="[Text]" custT="1"/>
      <dgm:spPr>
        <a:solidFill>
          <a:schemeClr val="tx1"/>
        </a:solidFill>
        <a:ln>
          <a:solidFill>
            <a:schemeClr val="tx1"/>
          </a:solidFill>
        </a:ln>
      </dgm:spPr>
      <dgm:t>
        <a:bodyPr/>
        <a:lstStyle/>
        <a:p>
          <a:r>
            <a:rPr lang="en-US" sz="1050" b="1" dirty="0">
              <a:solidFill>
                <a:srgbClr val="00D639"/>
              </a:solidFill>
            </a:rPr>
            <a:t>???</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5"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5"/>
      <dgm:spPr/>
    </dgm:pt>
    <dgm:pt modelId="{9C4EA9E5-2A53-41B8-BC2A-031326C63500}" type="pres">
      <dgm:prSet presAssocID="{64010188-C97E-46AB-AF66-DF358E217259}" presName="node" presStyleLbl="node1" presStyleIdx="1" presStyleCnt="5"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5" custLinFactNeighborX="-2131" custLinFactNeighborY="-513"/>
      <dgm:spPr/>
    </dgm:pt>
    <dgm:pt modelId="{17388E66-98B8-4965-A152-49057F29840B}" type="pres">
      <dgm:prSet presAssocID="{C32EDB3C-1AB9-4715-A75E-79566B9350B8}" presName="node" presStyleLbl="node1" presStyleIdx="2" presStyleCnt="5"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5"/>
      <dgm:spPr/>
    </dgm:pt>
    <dgm:pt modelId="{1B467276-DD8B-4991-9D82-822A3967DE08}" type="pres">
      <dgm:prSet presAssocID="{114ABAD4-047C-49E4-A4C5-6B157CEFB7A1}" presName="node" presStyleLbl="node1" presStyleIdx="3" presStyleCnt="5">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5"/>
      <dgm:spPr/>
    </dgm:pt>
    <dgm:pt modelId="{EA9174CD-6FA4-4509-8F2B-235BE5512201}" type="pres">
      <dgm:prSet presAssocID="{DE545655-2A71-48E5-ABEC-E9C9D2C22040}" presName="node" presStyleLbl="node1" presStyleIdx="4" presStyleCnt="5">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5"/>
      <dgm:spPr/>
    </dgm:pt>
  </dgm:ptLst>
  <dgm:cxnLst>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2747AA-31B3-4778-8046-89DC96FDB58B}"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86013714-84A6-4366-B7C9-2FE42F8B22BF}">
      <dgm:prSet phldrT="[Text]"/>
      <dgm:spPr>
        <a:solidFill>
          <a:schemeClr val="tx1"/>
        </a:solidFill>
        <a:ln>
          <a:solidFill>
            <a:schemeClr val="tx1"/>
          </a:solidFill>
        </a:ln>
      </dgm:spPr>
      <dgm:t>
        <a:bodyPr/>
        <a:lstStyle/>
        <a:p>
          <a:r>
            <a:rPr lang="en-US" dirty="0">
              <a:solidFill>
                <a:srgbClr val="00D639"/>
              </a:solidFill>
            </a:rPr>
            <a:t>Docs</a:t>
          </a:r>
        </a:p>
      </dgm:t>
    </dgm:pt>
    <dgm:pt modelId="{2485085E-8458-486A-A1C0-C807723FEE1E}" type="parTrans" cxnId="{F6FE032B-2F57-4CF1-BA66-CE7BEDB67E38}">
      <dgm:prSet/>
      <dgm:spPr/>
      <dgm:t>
        <a:bodyPr/>
        <a:lstStyle/>
        <a:p>
          <a:endParaRPr lang="en-US"/>
        </a:p>
      </dgm:t>
    </dgm:pt>
    <dgm:pt modelId="{E52C9628-4162-4948-B4CC-4EDF7AD9612B}" type="sibTrans" cxnId="{F6FE032B-2F57-4CF1-BA66-CE7BEDB67E38}">
      <dgm:prSet/>
      <dgm:spPr>
        <a:solidFill>
          <a:schemeClr val="tx1"/>
        </a:solidFill>
        <a:ln w="38100">
          <a:solidFill>
            <a:srgbClr val="00CA71"/>
          </a:solidFill>
        </a:ln>
      </dgm:spPr>
      <dgm:t>
        <a:bodyPr/>
        <a:lstStyle/>
        <a:p>
          <a:endParaRPr lang="en-US"/>
        </a:p>
      </dgm:t>
    </dgm:pt>
    <dgm:pt modelId="{FF4291A0-23CE-4D5D-95FB-44F3B4A094A9}">
      <dgm:prSet phldrT="[Text]"/>
      <dgm:spPr>
        <a:solidFill>
          <a:schemeClr val="tx1"/>
        </a:solidFill>
        <a:ln>
          <a:solidFill>
            <a:schemeClr val="tx1"/>
          </a:solidFill>
        </a:ln>
      </dgm:spPr>
      <dgm:t>
        <a:bodyPr/>
        <a:lstStyle/>
        <a:p>
          <a:r>
            <a:rPr lang="en-US" dirty="0">
              <a:solidFill>
                <a:srgbClr val="00D639"/>
              </a:solidFill>
            </a:rPr>
            <a:t>Samples</a:t>
          </a:r>
        </a:p>
      </dgm:t>
    </dgm:pt>
    <dgm:pt modelId="{9D639531-D3E9-4582-97E3-7365B50D725C}" type="parTrans" cxnId="{610450DB-2131-4D22-B3A5-83B9B0B7D18C}">
      <dgm:prSet/>
      <dgm:spPr/>
      <dgm:t>
        <a:bodyPr/>
        <a:lstStyle/>
        <a:p>
          <a:endParaRPr lang="en-US"/>
        </a:p>
      </dgm:t>
    </dgm:pt>
    <dgm:pt modelId="{10185415-E8D7-43CE-9A55-46721E97CB1B}" type="sibTrans" cxnId="{610450DB-2131-4D22-B3A5-83B9B0B7D18C}">
      <dgm:prSet/>
      <dgm:spPr>
        <a:solidFill>
          <a:schemeClr val="tx1"/>
        </a:solidFill>
        <a:ln w="38100">
          <a:solidFill>
            <a:srgbClr val="00CA71"/>
          </a:solidFill>
        </a:ln>
      </dgm:spPr>
      <dgm:t>
        <a:bodyPr/>
        <a:lstStyle/>
        <a:p>
          <a:endParaRPr lang="en-US"/>
        </a:p>
      </dgm:t>
    </dgm:pt>
    <dgm:pt modelId="{EA7869FB-6A80-4536-83C1-F990C18A2410}">
      <dgm:prSet phldrT="[Text]"/>
      <dgm:spPr>
        <a:solidFill>
          <a:schemeClr val="tx1"/>
        </a:solidFill>
        <a:ln>
          <a:solidFill>
            <a:schemeClr val="tx1"/>
          </a:solidFill>
        </a:ln>
      </dgm:spPr>
      <dgm:t>
        <a:bodyPr/>
        <a:lstStyle/>
        <a:p>
          <a:r>
            <a:rPr lang="en-US" dirty="0">
              <a:solidFill>
                <a:srgbClr val="00D639"/>
              </a:solidFill>
            </a:rPr>
            <a:t>Debug</a:t>
          </a:r>
        </a:p>
      </dgm:t>
    </dgm:pt>
    <dgm:pt modelId="{725C414C-5BC0-40D0-9C4C-298C806B88F0}" type="parTrans" cxnId="{9F1430EF-E004-4E6D-B07F-662557B4B6F2}">
      <dgm:prSet/>
      <dgm:spPr/>
      <dgm:t>
        <a:bodyPr/>
        <a:lstStyle/>
        <a:p>
          <a:endParaRPr lang="en-US"/>
        </a:p>
      </dgm:t>
    </dgm:pt>
    <dgm:pt modelId="{F00AEDA5-6E65-447E-876C-AD193011872D}" type="sibTrans" cxnId="{9F1430EF-E004-4E6D-B07F-662557B4B6F2}">
      <dgm:prSet/>
      <dgm:spPr>
        <a:solidFill>
          <a:schemeClr val="tx1"/>
        </a:solidFill>
        <a:ln w="38100">
          <a:solidFill>
            <a:srgbClr val="00CA71"/>
          </a:solidFill>
        </a:ln>
      </dgm:spPr>
      <dgm:t>
        <a:bodyPr/>
        <a:lstStyle/>
        <a:p>
          <a:endParaRPr lang="en-US"/>
        </a:p>
      </dgm:t>
    </dgm:pt>
    <dgm:pt modelId="{B87D22AC-76A1-4A9D-8E1A-0EA9008B413B}" type="pres">
      <dgm:prSet presAssocID="{4C2747AA-31B3-4778-8046-89DC96FDB58B}" presName="cycle" presStyleCnt="0">
        <dgm:presLayoutVars>
          <dgm:dir/>
          <dgm:resizeHandles val="exact"/>
        </dgm:presLayoutVars>
      </dgm:prSet>
      <dgm:spPr/>
    </dgm:pt>
    <dgm:pt modelId="{07CC94F5-C07C-4B3E-A094-EA8056347E35}" type="pres">
      <dgm:prSet presAssocID="{86013714-84A6-4366-B7C9-2FE42F8B22BF}" presName="node" presStyleLbl="node1" presStyleIdx="0" presStyleCnt="3" custScaleX="59107" custScaleY="36868">
        <dgm:presLayoutVars>
          <dgm:bulletEnabled val="1"/>
        </dgm:presLayoutVars>
      </dgm:prSet>
      <dgm:spPr/>
    </dgm:pt>
    <dgm:pt modelId="{FE9BAFC2-3DBB-4726-969A-33168E5E89E0}" type="pres">
      <dgm:prSet presAssocID="{86013714-84A6-4366-B7C9-2FE42F8B22BF}" presName="spNode" presStyleCnt="0"/>
      <dgm:spPr/>
    </dgm:pt>
    <dgm:pt modelId="{8E04CD87-05D6-4477-8CF1-158CC0AD492F}" type="pres">
      <dgm:prSet presAssocID="{E52C9628-4162-4948-B4CC-4EDF7AD9612B}" presName="sibTrans" presStyleLbl="sibTrans1D1" presStyleIdx="0" presStyleCnt="3"/>
      <dgm:spPr/>
    </dgm:pt>
    <dgm:pt modelId="{622B9AAC-CE0F-4479-8C02-F2693264A836}" type="pres">
      <dgm:prSet presAssocID="{FF4291A0-23CE-4D5D-95FB-44F3B4A094A9}" presName="node" presStyleLbl="node1" presStyleIdx="1" presStyleCnt="3" custScaleX="65833" custScaleY="45595">
        <dgm:presLayoutVars>
          <dgm:bulletEnabled val="1"/>
        </dgm:presLayoutVars>
      </dgm:prSet>
      <dgm:spPr/>
    </dgm:pt>
    <dgm:pt modelId="{EEEBBCD4-E371-4791-B67F-6E2BD4D6C2A7}" type="pres">
      <dgm:prSet presAssocID="{FF4291A0-23CE-4D5D-95FB-44F3B4A094A9}" presName="spNode" presStyleCnt="0"/>
      <dgm:spPr/>
    </dgm:pt>
    <dgm:pt modelId="{86FDC066-363C-494B-9CC7-317D9F2521D7}" type="pres">
      <dgm:prSet presAssocID="{10185415-E8D7-43CE-9A55-46721E97CB1B}" presName="sibTrans" presStyleLbl="sibTrans1D1" presStyleIdx="1" presStyleCnt="3"/>
      <dgm:spPr/>
    </dgm:pt>
    <dgm:pt modelId="{7BF4E9AC-66C3-44B0-859D-A7A2CA7162AC}" type="pres">
      <dgm:prSet presAssocID="{EA7869FB-6A80-4536-83C1-F990C18A2410}" presName="node" presStyleLbl="node1" presStyleIdx="2" presStyleCnt="3" custScaleX="65833" custScaleY="45103">
        <dgm:presLayoutVars>
          <dgm:bulletEnabled val="1"/>
        </dgm:presLayoutVars>
      </dgm:prSet>
      <dgm:spPr/>
    </dgm:pt>
    <dgm:pt modelId="{0927A40D-C3C0-4A17-BA03-CB48F1D001C9}" type="pres">
      <dgm:prSet presAssocID="{EA7869FB-6A80-4536-83C1-F990C18A2410}" presName="spNode" presStyleCnt="0"/>
      <dgm:spPr/>
    </dgm:pt>
    <dgm:pt modelId="{A0989412-D7B0-4EB1-ADA4-B22A520D803E}" type="pres">
      <dgm:prSet presAssocID="{F00AEDA5-6E65-447E-876C-AD193011872D}" presName="sibTrans" presStyleLbl="sibTrans1D1" presStyleIdx="2" presStyleCnt="3"/>
      <dgm:spPr/>
    </dgm:pt>
  </dgm:ptLst>
  <dgm:cxnLst>
    <dgm:cxn modelId="{71BEEC29-8E54-419D-A7BD-2537530ECE90}" type="presOf" srcId="{EA7869FB-6A80-4536-83C1-F990C18A2410}" destId="{7BF4E9AC-66C3-44B0-859D-A7A2CA7162AC}" srcOrd="0" destOrd="0" presId="urn:microsoft.com/office/officeart/2005/8/layout/cycle5"/>
    <dgm:cxn modelId="{F6FE032B-2F57-4CF1-BA66-CE7BEDB67E38}" srcId="{4C2747AA-31B3-4778-8046-89DC96FDB58B}" destId="{86013714-84A6-4366-B7C9-2FE42F8B22BF}" srcOrd="0" destOrd="0" parTransId="{2485085E-8458-486A-A1C0-C807723FEE1E}" sibTransId="{E52C9628-4162-4948-B4CC-4EDF7AD9612B}"/>
    <dgm:cxn modelId="{8DC6E737-6BD3-49F8-9D4C-B58903270410}" type="presOf" srcId="{FF4291A0-23CE-4D5D-95FB-44F3B4A094A9}" destId="{622B9AAC-CE0F-4479-8C02-F2693264A836}" srcOrd="0" destOrd="0" presId="urn:microsoft.com/office/officeart/2005/8/layout/cycle5"/>
    <dgm:cxn modelId="{6F855060-DBEB-4321-8F5A-DAA4388806B0}" type="presOf" srcId="{10185415-E8D7-43CE-9A55-46721E97CB1B}" destId="{86FDC066-363C-494B-9CC7-317D9F2521D7}" srcOrd="0" destOrd="0" presId="urn:microsoft.com/office/officeart/2005/8/layout/cycle5"/>
    <dgm:cxn modelId="{E21B1C43-F159-4594-9720-CA73A8E4EBD2}" type="presOf" srcId="{4C2747AA-31B3-4778-8046-89DC96FDB58B}" destId="{B87D22AC-76A1-4A9D-8E1A-0EA9008B413B}" srcOrd="0" destOrd="0" presId="urn:microsoft.com/office/officeart/2005/8/layout/cycle5"/>
    <dgm:cxn modelId="{A61CF248-A3E1-4867-A9FE-E413221E2A95}" type="presOf" srcId="{F00AEDA5-6E65-447E-876C-AD193011872D}" destId="{A0989412-D7B0-4EB1-ADA4-B22A520D803E}" srcOrd="0" destOrd="0" presId="urn:microsoft.com/office/officeart/2005/8/layout/cycle5"/>
    <dgm:cxn modelId="{F6297689-7FA1-490D-8DC7-901759C31BDB}" type="presOf" srcId="{E52C9628-4162-4948-B4CC-4EDF7AD9612B}" destId="{8E04CD87-05D6-4477-8CF1-158CC0AD492F}" srcOrd="0" destOrd="0" presId="urn:microsoft.com/office/officeart/2005/8/layout/cycle5"/>
    <dgm:cxn modelId="{EBAD62CE-CB71-44F4-9B51-8AED568559C4}" type="presOf" srcId="{86013714-84A6-4366-B7C9-2FE42F8B22BF}" destId="{07CC94F5-C07C-4B3E-A094-EA8056347E35}" srcOrd="0" destOrd="0" presId="urn:microsoft.com/office/officeart/2005/8/layout/cycle5"/>
    <dgm:cxn modelId="{610450DB-2131-4D22-B3A5-83B9B0B7D18C}" srcId="{4C2747AA-31B3-4778-8046-89DC96FDB58B}" destId="{FF4291A0-23CE-4D5D-95FB-44F3B4A094A9}" srcOrd="1" destOrd="0" parTransId="{9D639531-D3E9-4582-97E3-7365B50D725C}" sibTransId="{10185415-E8D7-43CE-9A55-46721E97CB1B}"/>
    <dgm:cxn modelId="{9F1430EF-E004-4E6D-B07F-662557B4B6F2}" srcId="{4C2747AA-31B3-4778-8046-89DC96FDB58B}" destId="{EA7869FB-6A80-4536-83C1-F990C18A2410}" srcOrd="2" destOrd="0" parTransId="{725C414C-5BC0-40D0-9C4C-298C806B88F0}" sibTransId="{F00AEDA5-6E65-447E-876C-AD193011872D}"/>
    <dgm:cxn modelId="{598CECEC-8691-4346-9E9D-6931DC0891FD}" type="presParOf" srcId="{B87D22AC-76A1-4A9D-8E1A-0EA9008B413B}" destId="{07CC94F5-C07C-4B3E-A094-EA8056347E35}" srcOrd="0" destOrd="0" presId="urn:microsoft.com/office/officeart/2005/8/layout/cycle5"/>
    <dgm:cxn modelId="{64417C2F-8E6D-4F85-8683-7F46E5B21A77}" type="presParOf" srcId="{B87D22AC-76A1-4A9D-8E1A-0EA9008B413B}" destId="{FE9BAFC2-3DBB-4726-969A-33168E5E89E0}" srcOrd="1" destOrd="0" presId="urn:microsoft.com/office/officeart/2005/8/layout/cycle5"/>
    <dgm:cxn modelId="{EB18AF97-C6AD-4E7D-96B2-AE941E665FB5}" type="presParOf" srcId="{B87D22AC-76A1-4A9D-8E1A-0EA9008B413B}" destId="{8E04CD87-05D6-4477-8CF1-158CC0AD492F}" srcOrd="2" destOrd="0" presId="urn:microsoft.com/office/officeart/2005/8/layout/cycle5"/>
    <dgm:cxn modelId="{D514361F-360A-491C-AB38-2517FE1BF6F2}" type="presParOf" srcId="{B87D22AC-76A1-4A9D-8E1A-0EA9008B413B}" destId="{622B9AAC-CE0F-4479-8C02-F2693264A836}" srcOrd="3" destOrd="0" presId="urn:microsoft.com/office/officeart/2005/8/layout/cycle5"/>
    <dgm:cxn modelId="{48FDA7A6-4E9A-41A6-B424-9FCEC2656117}" type="presParOf" srcId="{B87D22AC-76A1-4A9D-8E1A-0EA9008B413B}" destId="{EEEBBCD4-E371-4791-B67F-6E2BD4D6C2A7}" srcOrd="4" destOrd="0" presId="urn:microsoft.com/office/officeart/2005/8/layout/cycle5"/>
    <dgm:cxn modelId="{D399FA3B-A955-4D4A-B5C4-20B8CBCA05CA}" type="presParOf" srcId="{B87D22AC-76A1-4A9D-8E1A-0EA9008B413B}" destId="{86FDC066-363C-494B-9CC7-317D9F2521D7}" srcOrd="5" destOrd="0" presId="urn:microsoft.com/office/officeart/2005/8/layout/cycle5"/>
    <dgm:cxn modelId="{39BFABEB-1026-4C91-B9DF-795EDCE8A772}" type="presParOf" srcId="{B87D22AC-76A1-4A9D-8E1A-0EA9008B413B}" destId="{7BF4E9AC-66C3-44B0-859D-A7A2CA7162AC}" srcOrd="6" destOrd="0" presId="urn:microsoft.com/office/officeart/2005/8/layout/cycle5"/>
    <dgm:cxn modelId="{2E37CBEF-07E1-4303-BFA5-5E02C24484B0}" type="presParOf" srcId="{B87D22AC-76A1-4A9D-8E1A-0EA9008B413B}" destId="{0927A40D-C3C0-4A17-BA03-CB48F1D001C9}" srcOrd="7" destOrd="0" presId="urn:microsoft.com/office/officeart/2005/8/layout/cycle5"/>
    <dgm:cxn modelId="{369391A2-E585-4E54-B649-A338FC9CA4F9}" type="presParOf" srcId="{B87D22AC-76A1-4A9D-8E1A-0EA9008B413B}" destId="{A0989412-D7B0-4EB1-ADA4-B22A520D803E}"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22CBCE-C948-4E1E-AB2D-3FC35F09CCEB}"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A204D41-B233-4F15-910F-E7808E21E3A3}">
      <dgm:prSet phldrT="[Text]"/>
      <dgm:spPr>
        <a:solidFill>
          <a:schemeClr val="tx1"/>
        </a:solidFill>
        <a:ln>
          <a:solidFill>
            <a:schemeClr val="tx1"/>
          </a:solidFill>
        </a:ln>
      </dgm:spPr>
      <dgm:t>
        <a:bodyPr/>
        <a:lstStyle/>
        <a:p>
          <a:r>
            <a:rPr lang="en-US" dirty="0">
              <a:solidFill>
                <a:srgbClr val="00D639"/>
              </a:solidFill>
            </a:rPr>
            <a:t>SDK Wizards</a:t>
          </a:r>
        </a:p>
      </dgm:t>
    </dgm:pt>
    <dgm:pt modelId="{2591CA5A-6DA8-4E0E-A7FD-07FE5F779726}" type="parTrans" cxnId="{6F1A7104-82CC-416F-B0AC-108F2AD38D7F}">
      <dgm:prSet/>
      <dgm:spPr/>
      <dgm:t>
        <a:bodyPr/>
        <a:lstStyle/>
        <a:p>
          <a:endParaRPr lang="en-US"/>
        </a:p>
      </dgm:t>
    </dgm:pt>
    <dgm:pt modelId="{C00192CC-15B9-4BF3-9465-B24A0ACADA34}" type="sibTrans" cxnId="{6F1A7104-82CC-416F-B0AC-108F2AD38D7F}">
      <dgm:prSet/>
      <dgm:spPr>
        <a:solidFill>
          <a:schemeClr val="tx1"/>
        </a:solidFill>
        <a:ln w="38100">
          <a:solidFill>
            <a:srgbClr val="00CA71"/>
          </a:solidFill>
        </a:ln>
      </dgm:spPr>
      <dgm:t>
        <a:bodyPr/>
        <a:lstStyle/>
        <a:p>
          <a:endParaRPr lang="en-US"/>
        </a:p>
      </dgm:t>
    </dgm:pt>
    <dgm:pt modelId="{0FB10201-3CED-431E-8E69-2B5D63F47064}">
      <dgm:prSet phldrT="[Text]"/>
      <dgm:spPr>
        <a:solidFill>
          <a:schemeClr val="tx1"/>
        </a:solidFill>
        <a:ln>
          <a:solidFill>
            <a:schemeClr val="tx1"/>
          </a:solidFill>
        </a:ln>
      </dgm:spPr>
      <dgm:t>
        <a:bodyPr/>
        <a:lstStyle/>
        <a:p>
          <a:r>
            <a:rPr lang="en-US" dirty="0">
              <a:solidFill>
                <a:srgbClr val="00D639"/>
              </a:solidFill>
            </a:rPr>
            <a:t>Development</a:t>
          </a:r>
        </a:p>
      </dgm:t>
    </dgm:pt>
    <dgm:pt modelId="{95CA44AA-6A13-4A2C-A3DE-BC95AE12CD74}" type="parTrans" cxnId="{ABE79EBF-0060-4CB8-8326-7FA553CB4DFB}">
      <dgm:prSet/>
      <dgm:spPr/>
      <dgm:t>
        <a:bodyPr/>
        <a:lstStyle/>
        <a:p>
          <a:endParaRPr lang="en-US"/>
        </a:p>
      </dgm:t>
    </dgm:pt>
    <dgm:pt modelId="{06509D2C-4DE8-4195-9C11-113CD80F7830}" type="sibTrans" cxnId="{ABE79EBF-0060-4CB8-8326-7FA553CB4DFB}">
      <dgm:prSet/>
      <dgm:spPr>
        <a:solidFill>
          <a:schemeClr val="tx1"/>
        </a:solidFill>
        <a:ln w="38100">
          <a:solidFill>
            <a:srgbClr val="00CA71"/>
          </a:solidFill>
        </a:ln>
      </dgm:spPr>
      <dgm:t>
        <a:bodyPr/>
        <a:lstStyle/>
        <a:p>
          <a:endParaRPr lang="en-US"/>
        </a:p>
      </dgm:t>
    </dgm:pt>
    <dgm:pt modelId="{504459A3-A62D-436E-9DAA-A02BB7DFE4D4}">
      <dgm:prSet phldrT="[Text]"/>
      <dgm:spPr>
        <a:solidFill>
          <a:schemeClr val="tx1"/>
        </a:solidFill>
        <a:ln>
          <a:solidFill>
            <a:schemeClr val="tx1"/>
          </a:solidFill>
        </a:ln>
      </dgm:spPr>
      <dgm:t>
        <a:bodyPr/>
        <a:lstStyle/>
        <a:p>
          <a:r>
            <a:rPr lang="en-US" dirty="0">
              <a:solidFill>
                <a:srgbClr val="00D639"/>
              </a:solidFill>
            </a:rPr>
            <a:t>QA</a:t>
          </a:r>
        </a:p>
      </dgm:t>
    </dgm:pt>
    <dgm:pt modelId="{84723533-FF15-4082-BD13-DC05F13FC543}" type="parTrans" cxnId="{032C1EA1-E83B-4CE9-A80D-E9C12E935280}">
      <dgm:prSet/>
      <dgm:spPr/>
      <dgm:t>
        <a:bodyPr/>
        <a:lstStyle/>
        <a:p>
          <a:endParaRPr lang="en-US"/>
        </a:p>
      </dgm:t>
    </dgm:pt>
    <dgm:pt modelId="{72BBB5EC-E6A2-4617-8758-6302F92F25DD}" type="sibTrans" cxnId="{032C1EA1-E83B-4CE9-A80D-E9C12E935280}">
      <dgm:prSet/>
      <dgm:spPr>
        <a:solidFill>
          <a:schemeClr val="tx1"/>
        </a:solidFill>
        <a:ln w="38100">
          <a:solidFill>
            <a:srgbClr val="00CA71"/>
          </a:solidFill>
        </a:ln>
      </dgm:spPr>
      <dgm:t>
        <a:bodyPr/>
        <a:lstStyle/>
        <a:p>
          <a:endParaRPr lang="en-US"/>
        </a:p>
      </dgm:t>
    </dgm:pt>
    <dgm:pt modelId="{E94F0203-94FC-432F-B6C4-15EFF48008AE}">
      <dgm:prSet phldrT="[Text]"/>
      <dgm:spPr>
        <a:solidFill>
          <a:schemeClr val="tx1"/>
        </a:solidFill>
        <a:ln>
          <a:solidFill>
            <a:schemeClr val="tx1"/>
          </a:solidFill>
        </a:ln>
      </dgm:spPr>
      <dgm:t>
        <a:bodyPr/>
        <a:lstStyle/>
        <a:p>
          <a:r>
            <a:rPr lang="en-US" dirty="0">
              <a:solidFill>
                <a:srgbClr val="00D639"/>
              </a:solidFill>
            </a:rPr>
            <a:t>Release</a:t>
          </a:r>
        </a:p>
      </dgm:t>
    </dgm:pt>
    <dgm:pt modelId="{C5EBE9D2-9AC9-4B30-8BF2-C72C8453BE44}" type="parTrans" cxnId="{0869A471-B150-4239-B330-ED9F660C9FB3}">
      <dgm:prSet/>
      <dgm:spPr/>
      <dgm:t>
        <a:bodyPr/>
        <a:lstStyle/>
        <a:p>
          <a:endParaRPr lang="en-US"/>
        </a:p>
      </dgm:t>
    </dgm:pt>
    <dgm:pt modelId="{48921C97-60EF-440D-8D84-2586292390C1}" type="sibTrans" cxnId="{0869A471-B150-4239-B330-ED9F660C9FB3}">
      <dgm:prSet/>
      <dgm:spPr>
        <a:solidFill>
          <a:schemeClr val="tx1"/>
        </a:solidFill>
        <a:ln w="38100">
          <a:solidFill>
            <a:srgbClr val="00CA71"/>
          </a:solidFill>
        </a:ln>
      </dgm:spPr>
      <dgm:t>
        <a:bodyPr/>
        <a:lstStyle/>
        <a:p>
          <a:endParaRPr lang="en-US"/>
        </a:p>
      </dgm:t>
    </dgm:pt>
    <dgm:pt modelId="{CD5D62F0-4DC5-425C-9049-705541A04FE2}" type="pres">
      <dgm:prSet presAssocID="{3A22CBCE-C948-4E1E-AB2D-3FC35F09CCEB}" presName="cycle" presStyleCnt="0">
        <dgm:presLayoutVars>
          <dgm:dir/>
          <dgm:resizeHandles val="exact"/>
        </dgm:presLayoutVars>
      </dgm:prSet>
      <dgm:spPr/>
    </dgm:pt>
    <dgm:pt modelId="{3A056E33-5F6B-427F-BCB6-1D0CF1360B00}" type="pres">
      <dgm:prSet presAssocID="{BA204D41-B233-4F15-910F-E7808E21E3A3}" presName="node" presStyleLbl="node1" presStyleIdx="0" presStyleCnt="4" custScaleY="45753">
        <dgm:presLayoutVars>
          <dgm:bulletEnabled val="1"/>
        </dgm:presLayoutVars>
      </dgm:prSet>
      <dgm:spPr/>
    </dgm:pt>
    <dgm:pt modelId="{7251738C-5F8B-4933-847A-64306148A170}" type="pres">
      <dgm:prSet presAssocID="{BA204D41-B233-4F15-910F-E7808E21E3A3}" presName="spNode" presStyleCnt="0"/>
      <dgm:spPr/>
    </dgm:pt>
    <dgm:pt modelId="{99A2F8BD-A31F-4027-A8CB-4BAC033848C2}" type="pres">
      <dgm:prSet presAssocID="{C00192CC-15B9-4BF3-9465-B24A0ACADA34}" presName="sibTrans" presStyleLbl="sibTrans1D1" presStyleIdx="0" presStyleCnt="4"/>
      <dgm:spPr/>
    </dgm:pt>
    <dgm:pt modelId="{A97024CF-0F80-48F2-A768-D8F6B60534E0}" type="pres">
      <dgm:prSet presAssocID="{0FB10201-3CED-431E-8E69-2B5D63F47064}" presName="node" presStyleLbl="node1" presStyleIdx="1" presStyleCnt="4" custScaleY="45753">
        <dgm:presLayoutVars>
          <dgm:bulletEnabled val="1"/>
        </dgm:presLayoutVars>
      </dgm:prSet>
      <dgm:spPr/>
    </dgm:pt>
    <dgm:pt modelId="{A4066E47-4C50-4EB2-A126-D17A87FFE04E}" type="pres">
      <dgm:prSet presAssocID="{0FB10201-3CED-431E-8E69-2B5D63F47064}" presName="spNode" presStyleCnt="0"/>
      <dgm:spPr/>
    </dgm:pt>
    <dgm:pt modelId="{C8316456-32AE-4798-9C41-6DFD2DA835CF}" type="pres">
      <dgm:prSet presAssocID="{06509D2C-4DE8-4195-9C11-113CD80F7830}" presName="sibTrans" presStyleLbl="sibTrans1D1" presStyleIdx="1" presStyleCnt="4"/>
      <dgm:spPr/>
    </dgm:pt>
    <dgm:pt modelId="{BD73616C-C426-4D6D-A7CF-F38C258B08D2}" type="pres">
      <dgm:prSet presAssocID="{504459A3-A62D-436E-9DAA-A02BB7DFE4D4}" presName="node" presStyleLbl="node1" presStyleIdx="2" presStyleCnt="4" custScaleY="45753">
        <dgm:presLayoutVars>
          <dgm:bulletEnabled val="1"/>
        </dgm:presLayoutVars>
      </dgm:prSet>
      <dgm:spPr/>
    </dgm:pt>
    <dgm:pt modelId="{15C82FB8-B986-4CDE-83D2-591C1BB4C04D}" type="pres">
      <dgm:prSet presAssocID="{504459A3-A62D-436E-9DAA-A02BB7DFE4D4}" presName="spNode" presStyleCnt="0"/>
      <dgm:spPr/>
    </dgm:pt>
    <dgm:pt modelId="{F8AECCC4-322F-4767-A3D4-1EF43AF0CAD7}" type="pres">
      <dgm:prSet presAssocID="{72BBB5EC-E6A2-4617-8758-6302F92F25DD}" presName="sibTrans" presStyleLbl="sibTrans1D1" presStyleIdx="2" presStyleCnt="4"/>
      <dgm:spPr/>
    </dgm:pt>
    <dgm:pt modelId="{08A1DDA5-04D8-4A87-A14B-26607FA7C330}" type="pres">
      <dgm:prSet presAssocID="{E94F0203-94FC-432F-B6C4-15EFF48008AE}" presName="node" presStyleLbl="node1" presStyleIdx="3" presStyleCnt="4" custScaleY="45753">
        <dgm:presLayoutVars>
          <dgm:bulletEnabled val="1"/>
        </dgm:presLayoutVars>
      </dgm:prSet>
      <dgm:spPr/>
    </dgm:pt>
    <dgm:pt modelId="{F7DDDAF9-4475-4A14-9506-CD2A82ED30FD}" type="pres">
      <dgm:prSet presAssocID="{E94F0203-94FC-432F-B6C4-15EFF48008AE}" presName="spNode" presStyleCnt="0"/>
      <dgm:spPr/>
    </dgm:pt>
    <dgm:pt modelId="{62DAE8FB-996A-4E11-A017-17976945E4F1}" type="pres">
      <dgm:prSet presAssocID="{48921C97-60EF-440D-8D84-2586292390C1}" presName="sibTrans" presStyleLbl="sibTrans1D1" presStyleIdx="3" presStyleCnt="4"/>
      <dgm:spPr/>
    </dgm:pt>
  </dgm:ptLst>
  <dgm:cxnLst>
    <dgm:cxn modelId="{6F1A7104-82CC-416F-B0AC-108F2AD38D7F}" srcId="{3A22CBCE-C948-4E1E-AB2D-3FC35F09CCEB}" destId="{BA204D41-B233-4F15-910F-E7808E21E3A3}" srcOrd="0" destOrd="0" parTransId="{2591CA5A-6DA8-4E0E-A7FD-07FE5F779726}" sibTransId="{C00192CC-15B9-4BF3-9465-B24A0ACADA34}"/>
    <dgm:cxn modelId="{DBDE1E06-DA55-437C-927F-C6F474EBA339}" type="presOf" srcId="{72BBB5EC-E6A2-4617-8758-6302F92F25DD}" destId="{F8AECCC4-322F-4767-A3D4-1EF43AF0CAD7}" srcOrd="0" destOrd="0" presId="urn:microsoft.com/office/officeart/2005/8/layout/cycle5"/>
    <dgm:cxn modelId="{2FF67207-121F-439F-A61F-76305BB9B83B}" type="presOf" srcId="{C00192CC-15B9-4BF3-9465-B24A0ACADA34}" destId="{99A2F8BD-A31F-4027-A8CB-4BAC033848C2}" srcOrd="0" destOrd="0" presId="urn:microsoft.com/office/officeart/2005/8/layout/cycle5"/>
    <dgm:cxn modelId="{B883F812-0AAC-4179-8D6B-622ED4DE9B30}" type="presOf" srcId="{E94F0203-94FC-432F-B6C4-15EFF48008AE}" destId="{08A1DDA5-04D8-4A87-A14B-26607FA7C330}" srcOrd="0" destOrd="0" presId="urn:microsoft.com/office/officeart/2005/8/layout/cycle5"/>
    <dgm:cxn modelId="{CB8D282E-276E-4B04-9175-98985635ACD8}" type="presOf" srcId="{BA204D41-B233-4F15-910F-E7808E21E3A3}" destId="{3A056E33-5F6B-427F-BCB6-1D0CF1360B00}" srcOrd="0" destOrd="0" presId="urn:microsoft.com/office/officeart/2005/8/layout/cycle5"/>
    <dgm:cxn modelId="{766D9938-833D-4531-B255-A6E4A86C7D3D}" type="presOf" srcId="{504459A3-A62D-436E-9DAA-A02BB7DFE4D4}" destId="{BD73616C-C426-4D6D-A7CF-F38C258B08D2}" srcOrd="0" destOrd="0" presId="urn:microsoft.com/office/officeart/2005/8/layout/cycle5"/>
    <dgm:cxn modelId="{82AB993E-6049-4760-9392-AEA2364E88BE}" type="presOf" srcId="{48921C97-60EF-440D-8D84-2586292390C1}" destId="{62DAE8FB-996A-4E11-A017-17976945E4F1}" srcOrd="0" destOrd="0" presId="urn:microsoft.com/office/officeart/2005/8/layout/cycle5"/>
    <dgm:cxn modelId="{33A54071-38B1-434D-8BCB-2DDD7FF5B6FC}" type="presOf" srcId="{06509D2C-4DE8-4195-9C11-113CD80F7830}" destId="{C8316456-32AE-4798-9C41-6DFD2DA835CF}" srcOrd="0" destOrd="0" presId="urn:microsoft.com/office/officeart/2005/8/layout/cycle5"/>
    <dgm:cxn modelId="{0869A471-B150-4239-B330-ED9F660C9FB3}" srcId="{3A22CBCE-C948-4E1E-AB2D-3FC35F09CCEB}" destId="{E94F0203-94FC-432F-B6C4-15EFF48008AE}" srcOrd="3" destOrd="0" parTransId="{C5EBE9D2-9AC9-4B30-8BF2-C72C8453BE44}" sibTransId="{48921C97-60EF-440D-8D84-2586292390C1}"/>
    <dgm:cxn modelId="{82F87275-E4F5-44B9-8AF8-B46DD3E98CB6}" type="presOf" srcId="{3A22CBCE-C948-4E1E-AB2D-3FC35F09CCEB}" destId="{CD5D62F0-4DC5-425C-9049-705541A04FE2}" srcOrd="0" destOrd="0" presId="urn:microsoft.com/office/officeart/2005/8/layout/cycle5"/>
    <dgm:cxn modelId="{032C1EA1-E83B-4CE9-A80D-E9C12E935280}" srcId="{3A22CBCE-C948-4E1E-AB2D-3FC35F09CCEB}" destId="{504459A3-A62D-436E-9DAA-A02BB7DFE4D4}" srcOrd="2" destOrd="0" parTransId="{84723533-FF15-4082-BD13-DC05F13FC543}" sibTransId="{72BBB5EC-E6A2-4617-8758-6302F92F25DD}"/>
    <dgm:cxn modelId="{ABE79EBF-0060-4CB8-8326-7FA553CB4DFB}" srcId="{3A22CBCE-C948-4E1E-AB2D-3FC35F09CCEB}" destId="{0FB10201-3CED-431E-8E69-2B5D63F47064}" srcOrd="1" destOrd="0" parTransId="{95CA44AA-6A13-4A2C-A3DE-BC95AE12CD74}" sibTransId="{06509D2C-4DE8-4195-9C11-113CD80F7830}"/>
    <dgm:cxn modelId="{D3C2C4FC-0AF9-4907-B143-352DEC0C9491}" type="presOf" srcId="{0FB10201-3CED-431E-8E69-2B5D63F47064}" destId="{A97024CF-0F80-48F2-A768-D8F6B60534E0}" srcOrd="0" destOrd="0" presId="urn:microsoft.com/office/officeart/2005/8/layout/cycle5"/>
    <dgm:cxn modelId="{83DD91D0-1A7A-4BF4-8035-AB0267900620}" type="presParOf" srcId="{CD5D62F0-4DC5-425C-9049-705541A04FE2}" destId="{3A056E33-5F6B-427F-BCB6-1D0CF1360B00}" srcOrd="0" destOrd="0" presId="urn:microsoft.com/office/officeart/2005/8/layout/cycle5"/>
    <dgm:cxn modelId="{D901CF9F-6B3C-4499-8941-6225E8441EB6}" type="presParOf" srcId="{CD5D62F0-4DC5-425C-9049-705541A04FE2}" destId="{7251738C-5F8B-4933-847A-64306148A170}" srcOrd="1" destOrd="0" presId="urn:microsoft.com/office/officeart/2005/8/layout/cycle5"/>
    <dgm:cxn modelId="{394A4466-C762-47BC-B2F8-BC7FE8ACE647}" type="presParOf" srcId="{CD5D62F0-4DC5-425C-9049-705541A04FE2}" destId="{99A2F8BD-A31F-4027-A8CB-4BAC033848C2}" srcOrd="2" destOrd="0" presId="urn:microsoft.com/office/officeart/2005/8/layout/cycle5"/>
    <dgm:cxn modelId="{017D0C66-7846-437C-B434-5C584DC2CC70}" type="presParOf" srcId="{CD5D62F0-4DC5-425C-9049-705541A04FE2}" destId="{A97024CF-0F80-48F2-A768-D8F6B60534E0}" srcOrd="3" destOrd="0" presId="urn:microsoft.com/office/officeart/2005/8/layout/cycle5"/>
    <dgm:cxn modelId="{DFA1EAC4-1735-4BBB-8EA9-F605E09FE572}" type="presParOf" srcId="{CD5D62F0-4DC5-425C-9049-705541A04FE2}" destId="{A4066E47-4C50-4EB2-A126-D17A87FFE04E}" srcOrd="4" destOrd="0" presId="urn:microsoft.com/office/officeart/2005/8/layout/cycle5"/>
    <dgm:cxn modelId="{8121C821-AA4B-4E45-AFBC-D505795D2BEF}" type="presParOf" srcId="{CD5D62F0-4DC5-425C-9049-705541A04FE2}" destId="{C8316456-32AE-4798-9C41-6DFD2DA835CF}" srcOrd="5" destOrd="0" presId="urn:microsoft.com/office/officeart/2005/8/layout/cycle5"/>
    <dgm:cxn modelId="{B09F0C26-3CD1-4344-8F94-BE4CABD03C84}" type="presParOf" srcId="{CD5D62F0-4DC5-425C-9049-705541A04FE2}" destId="{BD73616C-C426-4D6D-A7CF-F38C258B08D2}" srcOrd="6" destOrd="0" presId="urn:microsoft.com/office/officeart/2005/8/layout/cycle5"/>
    <dgm:cxn modelId="{6057D970-DA4C-4ACA-8E74-FD2298F345CF}" type="presParOf" srcId="{CD5D62F0-4DC5-425C-9049-705541A04FE2}" destId="{15C82FB8-B986-4CDE-83D2-591C1BB4C04D}" srcOrd="7" destOrd="0" presId="urn:microsoft.com/office/officeart/2005/8/layout/cycle5"/>
    <dgm:cxn modelId="{DB6BEA6D-B430-4CC4-842A-ED79E27F3661}" type="presParOf" srcId="{CD5D62F0-4DC5-425C-9049-705541A04FE2}" destId="{F8AECCC4-322F-4767-A3D4-1EF43AF0CAD7}" srcOrd="8" destOrd="0" presId="urn:microsoft.com/office/officeart/2005/8/layout/cycle5"/>
    <dgm:cxn modelId="{29367179-FD73-4F63-8579-AC60DF559902}" type="presParOf" srcId="{CD5D62F0-4DC5-425C-9049-705541A04FE2}" destId="{08A1DDA5-04D8-4A87-A14B-26607FA7C330}" srcOrd="9" destOrd="0" presId="urn:microsoft.com/office/officeart/2005/8/layout/cycle5"/>
    <dgm:cxn modelId="{6C80B06C-6775-46ED-99D0-2D2C6C1CE7C9}" type="presParOf" srcId="{CD5D62F0-4DC5-425C-9049-705541A04FE2}" destId="{F7DDDAF9-4475-4A14-9506-CD2A82ED30FD}" srcOrd="10" destOrd="0" presId="urn:microsoft.com/office/officeart/2005/8/layout/cycle5"/>
    <dgm:cxn modelId="{EBB707D8-D22A-4E9A-A095-32E182DDD516}" type="presParOf" srcId="{CD5D62F0-4DC5-425C-9049-705541A04FE2}" destId="{62DAE8FB-996A-4E11-A017-17976945E4F1}" srcOrd="11"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SDK</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050" b="1" dirty="0">
              <a:solidFill>
                <a:srgbClr val="00D639"/>
              </a:solidFill>
            </a:rPr>
            <a:t>Faster Dev</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050" b="1" dirty="0">
              <a:solidFill>
                <a:srgbClr val="00D639"/>
              </a:solidFill>
            </a:rPr>
            <a:t>Best Practices</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050" b="1" dirty="0">
              <a:solidFill>
                <a:srgbClr val="00D639"/>
              </a:solidFill>
            </a:rPr>
            <a:t>Security</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custT="1"/>
      <dgm:spPr>
        <a:solidFill>
          <a:schemeClr val="tx1"/>
        </a:solidFill>
        <a:ln>
          <a:solidFill>
            <a:schemeClr val="tx1"/>
          </a:solidFill>
        </a:ln>
      </dgm:spPr>
      <dgm:t>
        <a:bodyPr/>
        <a:lstStyle/>
        <a:p>
          <a:r>
            <a:rPr lang="en-US" sz="1050" b="1" dirty="0">
              <a:solidFill>
                <a:srgbClr val="00D639"/>
              </a:solidFill>
            </a:rPr>
            <a:t>Brand Image</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DE545655-2A71-48E5-ABEC-E9C9D2C22040}">
      <dgm:prSet phldrT="[Text]" custT="1"/>
      <dgm:spPr>
        <a:solidFill>
          <a:schemeClr val="tx1"/>
        </a:solidFill>
        <a:ln>
          <a:solidFill>
            <a:schemeClr val="tx1"/>
          </a:solidFill>
        </a:ln>
      </dgm:spPr>
      <dgm:t>
        <a:bodyPr/>
        <a:lstStyle/>
        <a:p>
          <a:r>
            <a:rPr lang="en-US" sz="1050" b="1" dirty="0">
              <a:solidFill>
                <a:srgbClr val="00D639"/>
              </a:solidFill>
            </a:rPr>
            <a:t>Open Source</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5"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5"/>
      <dgm:spPr/>
    </dgm:pt>
    <dgm:pt modelId="{9C4EA9E5-2A53-41B8-BC2A-031326C63500}" type="pres">
      <dgm:prSet presAssocID="{64010188-C97E-46AB-AF66-DF358E217259}" presName="node" presStyleLbl="node1" presStyleIdx="1" presStyleCnt="5"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5" custLinFactNeighborX="-2131" custLinFactNeighborY="-513"/>
      <dgm:spPr/>
    </dgm:pt>
    <dgm:pt modelId="{17388E66-98B8-4965-A152-49057F29840B}" type="pres">
      <dgm:prSet presAssocID="{C32EDB3C-1AB9-4715-A75E-79566B9350B8}" presName="node" presStyleLbl="node1" presStyleIdx="2" presStyleCnt="5"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5"/>
      <dgm:spPr/>
    </dgm:pt>
    <dgm:pt modelId="{1B467276-DD8B-4991-9D82-822A3967DE08}" type="pres">
      <dgm:prSet presAssocID="{114ABAD4-047C-49E4-A4C5-6B157CEFB7A1}" presName="node" presStyleLbl="node1" presStyleIdx="3" presStyleCnt="5">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5"/>
      <dgm:spPr/>
    </dgm:pt>
    <dgm:pt modelId="{EA9174CD-6FA4-4509-8F2B-235BE5512201}" type="pres">
      <dgm:prSet presAssocID="{DE545655-2A71-48E5-ABEC-E9C9D2C22040}" presName="node" presStyleLbl="node1" presStyleIdx="4" presStyleCnt="5">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5"/>
      <dgm:spPr/>
    </dgm:pt>
  </dgm:ptLst>
  <dgm:cxnLst>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3BFA5-6DBE-48AD-A8D8-D70291B8678A}">
      <dsp:nvSpPr>
        <dsp:cNvPr id="0" name=""/>
        <dsp:cNvSpPr/>
      </dsp:nvSpPr>
      <dsp:spPr>
        <a:xfrm>
          <a:off x="1283978" y="494286"/>
          <a:ext cx="3865725" cy="3865725"/>
        </a:xfrm>
        <a:prstGeom prst="blockArc">
          <a:avLst>
            <a:gd name="adj1" fmla="val 13114285"/>
            <a:gd name="adj2" fmla="val 1619999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F37117B8-59FC-4216-84A2-FF6BAA566D89}">
      <dsp:nvSpPr>
        <dsp:cNvPr id="0" name=""/>
        <dsp:cNvSpPr/>
      </dsp:nvSpPr>
      <dsp:spPr>
        <a:xfrm>
          <a:off x="1257101" y="527225"/>
          <a:ext cx="3865725" cy="3865725"/>
        </a:xfrm>
        <a:prstGeom prst="blockArc">
          <a:avLst>
            <a:gd name="adj1" fmla="val 10103524"/>
            <a:gd name="adj2" fmla="val 13191402"/>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248346" y="486843"/>
          <a:ext cx="3865725" cy="3865725"/>
        </a:xfrm>
        <a:prstGeom prst="blockArc">
          <a:avLst>
            <a:gd name="adj1" fmla="val 6942857"/>
            <a:gd name="adj2" fmla="val 1002857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248346" y="486843"/>
          <a:ext cx="3865725" cy="3865725"/>
        </a:xfrm>
        <a:prstGeom prst="blockArc">
          <a:avLst>
            <a:gd name="adj1" fmla="val 3857143"/>
            <a:gd name="adj2" fmla="val 6942857"/>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290352" y="467243"/>
          <a:ext cx="3865725" cy="3865725"/>
        </a:xfrm>
        <a:prstGeom prst="blockArc">
          <a:avLst>
            <a:gd name="adj1" fmla="val 821820"/>
            <a:gd name="adj2" fmla="val 3941227"/>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201595" y="474445"/>
          <a:ext cx="3865725" cy="3865725"/>
        </a:xfrm>
        <a:prstGeom prst="blockArc">
          <a:avLst>
            <a:gd name="adj1" fmla="val 19285724"/>
            <a:gd name="adj2" fmla="val 771438"/>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283981" y="494286"/>
          <a:ext cx="3865725" cy="3865725"/>
        </a:xfrm>
        <a:prstGeom prst="blockArc">
          <a:avLst>
            <a:gd name="adj1" fmla="val 16199986"/>
            <a:gd name="adj2" fmla="val 1928570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434060" y="1672556"/>
          <a:ext cx="1494298" cy="1494298"/>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4600" b="1" kern="1200" dirty="0">
              <a:solidFill>
                <a:schemeClr val="tx1"/>
              </a:solidFill>
            </a:rPr>
            <a:t>API</a:t>
          </a:r>
        </a:p>
      </dsp:txBody>
      <dsp:txXfrm>
        <a:off x="2652895" y="1891391"/>
        <a:ext cx="1056628" cy="1056628"/>
      </dsp:txXfrm>
    </dsp:sp>
    <dsp:sp modelId="{B4EE9724-9902-4C62-AC5C-C33D16195096}">
      <dsp:nvSpPr>
        <dsp:cNvPr id="0" name=""/>
        <dsp:cNvSpPr/>
      </dsp:nvSpPr>
      <dsp:spPr>
        <a:xfrm>
          <a:off x="2693832" y="8938"/>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REST</a:t>
          </a:r>
        </a:p>
      </dsp:txBody>
      <dsp:txXfrm>
        <a:off x="2847016" y="162122"/>
        <a:ext cx="739641" cy="739641"/>
      </dsp:txXfrm>
    </dsp:sp>
    <dsp:sp modelId="{9C4EA9E5-2A53-41B8-BC2A-031326C63500}">
      <dsp:nvSpPr>
        <dsp:cNvPr id="0" name=""/>
        <dsp:cNvSpPr/>
      </dsp:nvSpPr>
      <dsp:spPr>
        <a:xfrm>
          <a:off x="4175567" y="722497"/>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OData</a:t>
          </a:r>
        </a:p>
      </dsp:txBody>
      <dsp:txXfrm>
        <a:off x="4328751" y="875681"/>
        <a:ext cx="739641" cy="739641"/>
      </dsp:txXfrm>
    </dsp:sp>
    <dsp:sp modelId="{17388E66-98B8-4965-A152-49057F29840B}">
      <dsp:nvSpPr>
        <dsp:cNvPr id="0" name=""/>
        <dsp:cNvSpPr/>
      </dsp:nvSpPr>
      <dsp:spPr>
        <a:xfrm>
          <a:off x="4541520" y="2325862"/>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Install</a:t>
          </a:r>
        </a:p>
      </dsp:txBody>
      <dsp:txXfrm>
        <a:off x="4694704" y="2479046"/>
        <a:ext cx="739641" cy="739641"/>
      </dsp:txXfrm>
    </dsp:sp>
    <dsp:sp modelId="{1B467276-DD8B-4991-9D82-822A3967DE08}">
      <dsp:nvSpPr>
        <dsp:cNvPr id="0" name=""/>
        <dsp:cNvSpPr/>
      </dsp:nvSpPr>
      <dsp:spPr>
        <a:xfrm>
          <a:off x="3480504" y="360422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Payloads</a:t>
          </a:r>
        </a:p>
      </dsp:txBody>
      <dsp:txXfrm>
        <a:off x="3633688" y="3757407"/>
        <a:ext cx="739641" cy="739641"/>
      </dsp:txXfrm>
    </dsp:sp>
    <dsp:sp modelId="{EA9174CD-6FA4-4509-8F2B-235BE5512201}">
      <dsp:nvSpPr>
        <dsp:cNvPr id="0" name=""/>
        <dsp:cNvSpPr/>
      </dsp:nvSpPr>
      <dsp:spPr>
        <a:xfrm>
          <a:off x="1835905" y="360422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OpenAPI</a:t>
          </a:r>
        </a:p>
      </dsp:txBody>
      <dsp:txXfrm>
        <a:off x="1989089" y="3757407"/>
        <a:ext cx="739641" cy="739641"/>
      </dsp:txXfrm>
    </dsp:sp>
    <dsp:sp modelId="{B5E3C351-F55D-47FB-B391-E9E3BE14F842}">
      <dsp:nvSpPr>
        <dsp:cNvPr id="0" name=""/>
        <dsp:cNvSpPr/>
      </dsp:nvSpPr>
      <dsp:spPr>
        <a:xfrm>
          <a:off x="810515" y="2318424"/>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Access</a:t>
          </a:r>
        </a:p>
      </dsp:txBody>
      <dsp:txXfrm>
        <a:off x="963699" y="2471608"/>
        <a:ext cx="739641" cy="739641"/>
      </dsp:txXfrm>
    </dsp:sp>
    <dsp:sp modelId="{EA80E518-9CCD-4EBA-95EB-C5085A87AF73}">
      <dsp:nvSpPr>
        <dsp:cNvPr id="0" name=""/>
        <dsp:cNvSpPr/>
      </dsp:nvSpPr>
      <dsp:spPr>
        <a:xfrm>
          <a:off x="1212105" y="72250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Security</a:t>
          </a:r>
        </a:p>
      </dsp:txBody>
      <dsp:txXfrm>
        <a:off x="1365289" y="875687"/>
        <a:ext cx="739641" cy="739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117B8-59FC-4216-84A2-FF6BAA566D89}">
      <dsp:nvSpPr>
        <dsp:cNvPr id="0" name=""/>
        <dsp:cNvSpPr/>
      </dsp:nvSpPr>
      <dsp:spPr>
        <a:xfrm>
          <a:off x="1465653" y="557124"/>
          <a:ext cx="3770576" cy="3770576"/>
        </a:xfrm>
        <a:prstGeom prst="blockArc">
          <a:avLst>
            <a:gd name="adj1" fmla="val 12614712"/>
            <a:gd name="adj2" fmla="val 16282785"/>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469610" y="550303"/>
          <a:ext cx="3770576" cy="3770576"/>
        </a:xfrm>
        <a:prstGeom prst="blockArc">
          <a:avLst>
            <a:gd name="adj1" fmla="val 9000000"/>
            <a:gd name="adj2" fmla="val 12600000"/>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469610" y="550303"/>
          <a:ext cx="3770576" cy="3770576"/>
        </a:xfrm>
        <a:prstGeom prst="blockArc">
          <a:avLst>
            <a:gd name="adj1" fmla="val 5400000"/>
            <a:gd name="adj2" fmla="val 9000000"/>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510319" y="550753"/>
          <a:ext cx="3770576" cy="3770576"/>
        </a:xfrm>
        <a:prstGeom prst="blockArc">
          <a:avLst>
            <a:gd name="adj1" fmla="val 1835816"/>
            <a:gd name="adj2" fmla="val 5475953"/>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422685" y="543837"/>
          <a:ext cx="3770576" cy="3770576"/>
        </a:xfrm>
        <a:prstGeom prst="blockArc">
          <a:avLst>
            <a:gd name="adj1" fmla="val 19807333"/>
            <a:gd name="adj2" fmla="val 1808944"/>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499860" y="557630"/>
          <a:ext cx="3770576" cy="3770576"/>
        </a:xfrm>
        <a:prstGeom prst="blockArc">
          <a:avLst>
            <a:gd name="adj1" fmla="val 16218960"/>
            <a:gd name="adj2" fmla="val 19819262"/>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509621" y="1590314"/>
          <a:ext cx="1690554" cy="1690554"/>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r>
            <a:rPr lang="en-US" sz="5200" b="1" kern="1200" dirty="0">
              <a:solidFill>
                <a:schemeClr val="tx1"/>
              </a:solidFill>
            </a:rPr>
            <a:t>API</a:t>
          </a:r>
        </a:p>
      </dsp:txBody>
      <dsp:txXfrm>
        <a:off x="2757197" y="1837890"/>
        <a:ext cx="1195402" cy="1195402"/>
      </dsp:txXfrm>
    </dsp:sp>
    <dsp:sp modelId="{B4EE9724-9902-4C62-AC5C-C33D16195096}">
      <dsp:nvSpPr>
        <dsp:cNvPr id="0" name=""/>
        <dsp:cNvSpPr/>
      </dsp:nvSpPr>
      <dsp:spPr>
        <a:xfrm>
          <a:off x="2803617" y="8566"/>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Easy to use</a:t>
          </a:r>
        </a:p>
      </dsp:txBody>
      <dsp:txXfrm>
        <a:off x="2976920" y="181869"/>
        <a:ext cx="836782" cy="836782"/>
      </dsp:txXfrm>
    </dsp:sp>
    <dsp:sp modelId="{9C4EA9E5-2A53-41B8-BC2A-031326C63500}">
      <dsp:nvSpPr>
        <dsp:cNvPr id="0" name=""/>
        <dsp:cNvSpPr/>
      </dsp:nvSpPr>
      <dsp:spPr>
        <a:xfrm>
          <a:off x="4394405" y="938837"/>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Less data transfer</a:t>
          </a:r>
        </a:p>
      </dsp:txBody>
      <dsp:txXfrm>
        <a:off x="4567708" y="1112140"/>
        <a:ext cx="836782" cy="836782"/>
      </dsp:txXfrm>
    </dsp:sp>
    <dsp:sp modelId="{17388E66-98B8-4965-A152-49057F29840B}">
      <dsp:nvSpPr>
        <dsp:cNvPr id="0" name=""/>
        <dsp:cNvSpPr/>
      </dsp:nvSpPr>
      <dsp:spPr>
        <a:xfrm>
          <a:off x="4390040" y="2782266"/>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Consistent</a:t>
          </a:r>
        </a:p>
      </dsp:txBody>
      <dsp:txXfrm>
        <a:off x="4563343" y="2955569"/>
        <a:ext cx="836782" cy="836782"/>
      </dsp:txXfrm>
    </dsp:sp>
    <dsp:sp modelId="{1B467276-DD8B-4991-9D82-822A3967DE08}">
      <dsp:nvSpPr>
        <dsp:cNvPr id="0" name=""/>
        <dsp:cNvSpPr/>
      </dsp:nvSpPr>
      <dsp:spPr>
        <a:xfrm>
          <a:off x="2763204" y="3686584"/>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No UI</a:t>
          </a:r>
        </a:p>
      </dsp:txBody>
      <dsp:txXfrm>
        <a:off x="2936507" y="3859887"/>
        <a:ext cx="836782" cy="836782"/>
      </dsp:txXfrm>
    </dsp:sp>
    <dsp:sp modelId="{EA9174CD-6FA4-4509-8F2B-235BE5512201}">
      <dsp:nvSpPr>
        <dsp:cNvPr id="0" name=""/>
        <dsp:cNvSpPr/>
      </dsp:nvSpPr>
      <dsp:spPr>
        <a:xfrm>
          <a:off x="1167391" y="2765241"/>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JSON</a:t>
          </a:r>
        </a:p>
      </dsp:txBody>
      <dsp:txXfrm>
        <a:off x="1340694" y="2938544"/>
        <a:ext cx="836782" cy="836782"/>
      </dsp:txXfrm>
    </dsp:sp>
    <dsp:sp modelId="{B5E3C351-F55D-47FB-B391-E9E3BE14F842}">
      <dsp:nvSpPr>
        <dsp:cNvPr id="0" name=""/>
        <dsp:cNvSpPr/>
      </dsp:nvSpPr>
      <dsp:spPr>
        <a:xfrm>
          <a:off x="1167391" y="922554"/>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Integration</a:t>
          </a:r>
        </a:p>
      </dsp:txBody>
      <dsp:txXfrm>
        <a:off x="1340694" y="1095857"/>
        <a:ext cx="836782" cy="836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29A5D-5EDA-4A4A-B89E-5D7FB0F3788A}">
      <dsp:nvSpPr>
        <dsp:cNvPr id="0" name=""/>
        <dsp:cNvSpPr/>
      </dsp:nvSpPr>
      <dsp:spPr>
        <a:xfrm>
          <a:off x="1264352" y="581021"/>
          <a:ext cx="3829164" cy="3829164"/>
        </a:xfrm>
        <a:prstGeom prst="blockArc">
          <a:avLst>
            <a:gd name="adj1" fmla="val 11893450"/>
            <a:gd name="adj2" fmla="val 16294663"/>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266627" y="574067"/>
          <a:ext cx="3829164" cy="3829164"/>
        </a:xfrm>
        <a:prstGeom prst="blockArc">
          <a:avLst>
            <a:gd name="adj1" fmla="val 7560000"/>
            <a:gd name="adj2" fmla="val 11880000"/>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296873" y="596511"/>
          <a:ext cx="3829164" cy="3829164"/>
        </a:xfrm>
        <a:prstGeom prst="blockArc">
          <a:avLst>
            <a:gd name="adj1" fmla="val 3259013"/>
            <a:gd name="adj2" fmla="val 7629234"/>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216048" y="576312"/>
          <a:ext cx="3829164" cy="3829164"/>
        </a:xfrm>
        <a:prstGeom prst="blockArc">
          <a:avLst>
            <a:gd name="adj1" fmla="val 20535293"/>
            <a:gd name="adj2" fmla="val 3260764"/>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293114" y="581592"/>
          <a:ext cx="3829164" cy="3829164"/>
        </a:xfrm>
        <a:prstGeom prst="blockArc">
          <a:avLst>
            <a:gd name="adj1" fmla="val 16241782"/>
            <a:gd name="adj2" fmla="val 20562979"/>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300474" y="1607914"/>
          <a:ext cx="1761470" cy="1761470"/>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en-US" sz="4500" b="1" kern="1200" dirty="0">
              <a:solidFill>
                <a:schemeClr val="tx1"/>
              </a:solidFill>
            </a:rPr>
            <a:t>SDK</a:t>
          </a:r>
        </a:p>
      </dsp:txBody>
      <dsp:txXfrm>
        <a:off x="2558435" y="1865875"/>
        <a:ext cx="1245548" cy="1245548"/>
      </dsp:txXfrm>
    </dsp:sp>
    <dsp:sp modelId="{B4EE9724-9902-4C62-AC5C-C33D16195096}">
      <dsp:nvSpPr>
        <dsp:cNvPr id="0" name=""/>
        <dsp:cNvSpPr/>
      </dsp:nvSpPr>
      <dsp:spPr>
        <a:xfrm>
          <a:off x="2613911" y="9605"/>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Wizards</a:t>
          </a:r>
        </a:p>
      </dsp:txBody>
      <dsp:txXfrm>
        <a:off x="2794484" y="190178"/>
        <a:ext cx="871883" cy="871883"/>
      </dsp:txXfrm>
    </dsp:sp>
    <dsp:sp modelId="{9C4EA9E5-2A53-41B8-BC2A-031326C63500}">
      <dsp:nvSpPr>
        <dsp:cNvPr id="0" name=""/>
        <dsp:cNvSpPr/>
      </dsp:nvSpPr>
      <dsp:spPr>
        <a:xfrm>
          <a:off x="4376927" y="1324020"/>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Docs</a:t>
          </a:r>
        </a:p>
      </dsp:txBody>
      <dsp:txXfrm>
        <a:off x="4557500" y="1504593"/>
        <a:ext cx="871883" cy="871883"/>
      </dsp:txXfrm>
    </dsp:sp>
    <dsp:sp modelId="{17388E66-98B8-4965-A152-49057F29840B}">
      <dsp:nvSpPr>
        <dsp:cNvPr id="0" name=""/>
        <dsp:cNvSpPr/>
      </dsp:nvSpPr>
      <dsp:spPr>
        <a:xfrm>
          <a:off x="3685828" y="3413653"/>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Resources</a:t>
          </a:r>
        </a:p>
      </dsp:txBody>
      <dsp:txXfrm>
        <a:off x="3866401" y="3594226"/>
        <a:ext cx="871883" cy="871883"/>
      </dsp:txXfrm>
    </dsp:sp>
    <dsp:sp modelId="{1B467276-DD8B-4991-9D82-822A3967DE08}">
      <dsp:nvSpPr>
        <dsp:cNvPr id="0" name=""/>
        <dsp:cNvSpPr/>
      </dsp:nvSpPr>
      <dsp:spPr>
        <a:xfrm>
          <a:off x="1465422" y="3385152"/>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rgbClr val="00D639"/>
              </a:solidFill>
            </a:rPr>
            <a:t>Samples</a:t>
          </a:r>
        </a:p>
      </dsp:txBody>
      <dsp:txXfrm>
        <a:off x="1645995" y="3565725"/>
        <a:ext cx="871883" cy="871883"/>
      </dsp:txXfrm>
    </dsp:sp>
    <dsp:sp modelId="{EA9174CD-6FA4-4509-8F2B-235BE5512201}">
      <dsp:nvSpPr>
        <dsp:cNvPr id="0" name=""/>
        <dsp:cNvSpPr/>
      </dsp:nvSpPr>
      <dsp:spPr>
        <a:xfrm>
          <a:off x="786035" y="1294213"/>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rgbClr val="00D639"/>
              </a:solidFill>
            </a:rPr>
            <a:t>Source</a:t>
          </a:r>
        </a:p>
      </dsp:txBody>
      <dsp:txXfrm>
        <a:off x="966608" y="1474786"/>
        <a:ext cx="871883" cy="8718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71F41-F197-41D4-9D32-CE99F00D494F}">
      <dsp:nvSpPr>
        <dsp:cNvPr id="0" name=""/>
        <dsp:cNvSpPr/>
      </dsp:nvSpPr>
      <dsp:spPr>
        <a:xfrm>
          <a:off x="1270388" y="428861"/>
          <a:ext cx="3807787" cy="3807787"/>
        </a:xfrm>
        <a:prstGeom prst="blockArc">
          <a:avLst>
            <a:gd name="adj1" fmla="val 13517951"/>
            <a:gd name="adj2" fmla="val 16269279"/>
            <a:gd name="adj3" fmla="val 3429"/>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06DD26A7-8A71-4066-8F35-1BF46DAB8555}">
      <dsp:nvSpPr>
        <dsp:cNvPr id="0" name=""/>
        <dsp:cNvSpPr/>
      </dsp:nvSpPr>
      <dsp:spPr>
        <a:xfrm>
          <a:off x="1277315" y="421970"/>
          <a:ext cx="3807787" cy="3807787"/>
        </a:xfrm>
        <a:prstGeom prst="blockArc">
          <a:avLst>
            <a:gd name="adj1" fmla="val 10800000"/>
            <a:gd name="adj2" fmla="val 13500000"/>
            <a:gd name="adj3" fmla="val 3429"/>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C8796CCD-0585-4553-B6E2-07EAB245326B}">
      <dsp:nvSpPr>
        <dsp:cNvPr id="0" name=""/>
        <dsp:cNvSpPr/>
      </dsp:nvSpPr>
      <dsp:spPr>
        <a:xfrm>
          <a:off x="1277315" y="421970"/>
          <a:ext cx="3807787" cy="3807787"/>
        </a:xfrm>
        <a:prstGeom prst="blockArc">
          <a:avLst>
            <a:gd name="adj1" fmla="val 8100000"/>
            <a:gd name="adj2" fmla="val 10800000"/>
            <a:gd name="adj3" fmla="val 3429"/>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277315" y="421970"/>
          <a:ext cx="3807787" cy="3807787"/>
        </a:xfrm>
        <a:prstGeom prst="blockArc">
          <a:avLst>
            <a:gd name="adj1" fmla="val 5400000"/>
            <a:gd name="adj2" fmla="val 8100000"/>
            <a:gd name="adj3" fmla="val 342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277315" y="421970"/>
          <a:ext cx="3807787" cy="3807787"/>
        </a:xfrm>
        <a:prstGeom prst="blockArc">
          <a:avLst>
            <a:gd name="adj1" fmla="val 2700000"/>
            <a:gd name="adj2" fmla="val 5400000"/>
            <a:gd name="adj3" fmla="val 342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313565" y="386687"/>
          <a:ext cx="3807787" cy="3807787"/>
        </a:xfrm>
        <a:prstGeom prst="blockArc">
          <a:avLst>
            <a:gd name="adj1" fmla="val 63750"/>
            <a:gd name="adj2" fmla="val 2792936"/>
            <a:gd name="adj3" fmla="val 342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232104" y="405873"/>
          <a:ext cx="3807787" cy="3807787"/>
        </a:xfrm>
        <a:prstGeom prst="blockArc">
          <a:avLst>
            <a:gd name="adj1" fmla="val 18893346"/>
            <a:gd name="adj2" fmla="val 21592612"/>
            <a:gd name="adj3" fmla="val 342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317086" y="429220"/>
          <a:ext cx="3807787" cy="3807787"/>
        </a:xfrm>
        <a:prstGeom prst="blockArc">
          <a:avLst>
            <a:gd name="adj1" fmla="val 16183484"/>
            <a:gd name="adj2" fmla="val 18883407"/>
            <a:gd name="adj3" fmla="val 342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533472" y="1678127"/>
          <a:ext cx="1295473" cy="1295473"/>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solidFill>
            </a:rPr>
            <a:t>Docs</a:t>
          </a:r>
        </a:p>
      </dsp:txBody>
      <dsp:txXfrm>
        <a:off x="2723190" y="1867845"/>
        <a:ext cx="916037" cy="916037"/>
      </dsp:txXfrm>
    </dsp:sp>
    <dsp:sp modelId="{B4EE9724-9902-4C62-AC5C-C33D16195096}">
      <dsp:nvSpPr>
        <dsp:cNvPr id="0" name=""/>
        <dsp:cNvSpPr/>
      </dsp:nvSpPr>
      <dsp:spPr>
        <a:xfrm>
          <a:off x="2758574" y="8472"/>
          <a:ext cx="906831" cy="906831"/>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Custom</a:t>
          </a:r>
        </a:p>
      </dsp:txBody>
      <dsp:txXfrm>
        <a:off x="2891376" y="141274"/>
        <a:ext cx="641227" cy="641227"/>
      </dsp:txXfrm>
    </dsp:sp>
    <dsp:sp modelId="{9C4EA9E5-2A53-41B8-BC2A-031326C63500}">
      <dsp:nvSpPr>
        <dsp:cNvPr id="0" name=""/>
        <dsp:cNvSpPr/>
      </dsp:nvSpPr>
      <dsp:spPr>
        <a:xfrm>
          <a:off x="4084334" y="550155"/>
          <a:ext cx="906831" cy="906831"/>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Dev</a:t>
          </a:r>
        </a:p>
      </dsp:txBody>
      <dsp:txXfrm>
        <a:off x="4217136" y="682957"/>
        <a:ext cx="641227" cy="641227"/>
      </dsp:txXfrm>
    </dsp:sp>
    <dsp:sp modelId="{17388E66-98B8-4965-A152-49057F29840B}">
      <dsp:nvSpPr>
        <dsp:cNvPr id="0" name=""/>
        <dsp:cNvSpPr/>
      </dsp:nvSpPr>
      <dsp:spPr>
        <a:xfrm>
          <a:off x="4634969" y="1871864"/>
          <a:ext cx="906831" cy="906831"/>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Help</a:t>
          </a:r>
        </a:p>
      </dsp:txBody>
      <dsp:txXfrm>
        <a:off x="4767771" y="2004666"/>
        <a:ext cx="641227" cy="641227"/>
      </dsp:txXfrm>
    </dsp:sp>
    <dsp:sp modelId="{1B467276-DD8B-4991-9D82-822A3967DE08}">
      <dsp:nvSpPr>
        <dsp:cNvPr id="0" name=""/>
        <dsp:cNvSpPr/>
      </dsp:nvSpPr>
      <dsp:spPr>
        <a:xfrm>
          <a:off x="4050965" y="3195620"/>
          <a:ext cx="906831" cy="906831"/>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Patterns</a:t>
          </a:r>
        </a:p>
      </dsp:txBody>
      <dsp:txXfrm>
        <a:off x="4183767" y="3328422"/>
        <a:ext cx="641227" cy="641227"/>
      </dsp:txXfrm>
    </dsp:sp>
    <dsp:sp modelId="{EA9174CD-6FA4-4509-8F2B-235BE5512201}">
      <dsp:nvSpPr>
        <dsp:cNvPr id="0" name=""/>
        <dsp:cNvSpPr/>
      </dsp:nvSpPr>
      <dsp:spPr>
        <a:xfrm>
          <a:off x="2727793" y="3743696"/>
          <a:ext cx="906831" cy="906831"/>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rgbClr val="00D639"/>
              </a:solidFill>
            </a:rPr>
            <a:t>Standards</a:t>
          </a:r>
        </a:p>
      </dsp:txBody>
      <dsp:txXfrm>
        <a:off x="2860595" y="3876498"/>
        <a:ext cx="641227" cy="641227"/>
      </dsp:txXfrm>
    </dsp:sp>
    <dsp:sp modelId="{87C7E8FA-C0DE-4533-B22C-471F4BE657CE}">
      <dsp:nvSpPr>
        <dsp:cNvPr id="0" name=""/>
        <dsp:cNvSpPr/>
      </dsp:nvSpPr>
      <dsp:spPr>
        <a:xfrm>
          <a:off x="1404622" y="3195620"/>
          <a:ext cx="906831" cy="906831"/>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rgbClr val="00D639"/>
              </a:solidFill>
            </a:rPr>
            <a:t>Upgrades</a:t>
          </a:r>
        </a:p>
      </dsp:txBody>
      <dsp:txXfrm>
        <a:off x="1537424" y="3328422"/>
        <a:ext cx="641227" cy="641227"/>
      </dsp:txXfrm>
    </dsp:sp>
    <dsp:sp modelId="{FD189830-29EF-4BF9-BA68-4B07BEE477DC}">
      <dsp:nvSpPr>
        <dsp:cNvPr id="0" name=""/>
        <dsp:cNvSpPr/>
      </dsp:nvSpPr>
      <dsp:spPr>
        <a:xfrm>
          <a:off x="856546" y="1872448"/>
          <a:ext cx="906831" cy="906831"/>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Web API</a:t>
          </a:r>
        </a:p>
      </dsp:txBody>
      <dsp:txXfrm>
        <a:off x="989348" y="2005250"/>
        <a:ext cx="641227" cy="641227"/>
      </dsp:txXfrm>
    </dsp:sp>
    <dsp:sp modelId="{A16BB9E3-6989-4F0D-B798-C284174D1122}">
      <dsp:nvSpPr>
        <dsp:cNvPr id="0" name=""/>
        <dsp:cNvSpPr/>
      </dsp:nvSpPr>
      <dsp:spPr>
        <a:xfrm>
          <a:off x="1404622" y="549276"/>
          <a:ext cx="906831" cy="906831"/>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Wizards</a:t>
          </a:r>
        </a:p>
      </dsp:txBody>
      <dsp:txXfrm>
        <a:off x="1537424" y="682078"/>
        <a:ext cx="641227" cy="6412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29A5D-5EDA-4A4A-B89E-5D7FB0F3788A}">
      <dsp:nvSpPr>
        <dsp:cNvPr id="0" name=""/>
        <dsp:cNvSpPr/>
      </dsp:nvSpPr>
      <dsp:spPr>
        <a:xfrm>
          <a:off x="1264352" y="581021"/>
          <a:ext cx="3829164" cy="3829164"/>
        </a:xfrm>
        <a:prstGeom prst="blockArc">
          <a:avLst>
            <a:gd name="adj1" fmla="val 11893450"/>
            <a:gd name="adj2" fmla="val 16294663"/>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266627" y="574067"/>
          <a:ext cx="3829164" cy="3829164"/>
        </a:xfrm>
        <a:prstGeom prst="blockArc">
          <a:avLst>
            <a:gd name="adj1" fmla="val 7560000"/>
            <a:gd name="adj2" fmla="val 11880000"/>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296873" y="596511"/>
          <a:ext cx="3829164" cy="3829164"/>
        </a:xfrm>
        <a:prstGeom prst="blockArc">
          <a:avLst>
            <a:gd name="adj1" fmla="val 3259013"/>
            <a:gd name="adj2" fmla="val 7629234"/>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216048" y="576312"/>
          <a:ext cx="3829164" cy="3829164"/>
        </a:xfrm>
        <a:prstGeom prst="blockArc">
          <a:avLst>
            <a:gd name="adj1" fmla="val 20535293"/>
            <a:gd name="adj2" fmla="val 3260764"/>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293114" y="581592"/>
          <a:ext cx="3829164" cy="3829164"/>
        </a:xfrm>
        <a:prstGeom prst="blockArc">
          <a:avLst>
            <a:gd name="adj1" fmla="val 16241782"/>
            <a:gd name="adj2" fmla="val 20562979"/>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300474" y="1607914"/>
          <a:ext cx="1761470" cy="1761470"/>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b="1" kern="1200" dirty="0">
              <a:solidFill>
                <a:schemeClr val="tx1"/>
              </a:solidFill>
            </a:rPr>
            <a:t>Resx</a:t>
          </a:r>
        </a:p>
      </dsp:txBody>
      <dsp:txXfrm>
        <a:off x="2558435" y="1865875"/>
        <a:ext cx="1245548" cy="1245548"/>
      </dsp:txXfrm>
    </dsp:sp>
    <dsp:sp modelId="{B4EE9724-9902-4C62-AC5C-C33D16195096}">
      <dsp:nvSpPr>
        <dsp:cNvPr id="0" name=""/>
        <dsp:cNvSpPr/>
      </dsp:nvSpPr>
      <dsp:spPr>
        <a:xfrm>
          <a:off x="2613911" y="9605"/>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English</a:t>
          </a:r>
        </a:p>
      </dsp:txBody>
      <dsp:txXfrm>
        <a:off x="2794484" y="190178"/>
        <a:ext cx="871883" cy="871883"/>
      </dsp:txXfrm>
    </dsp:sp>
    <dsp:sp modelId="{9C4EA9E5-2A53-41B8-BC2A-031326C63500}">
      <dsp:nvSpPr>
        <dsp:cNvPr id="0" name=""/>
        <dsp:cNvSpPr/>
      </dsp:nvSpPr>
      <dsp:spPr>
        <a:xfrm>
          <a:off x="4376927" y="1324020"/>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Spanish</a:t>
          </a:r>
        </a:p>
      </dsp:txBody>
      <dsp:txXfrm>
        <a:off x="4557500" y="1504593"/>
        <a:ext cx="871883" cy="871883"/>
      </dsp:txXfrm>
    </dsp:sp>
    <dsp:sp modelId="{17388E66-98B8-4965-A152-49057F29840B}">
      <dsp:nvSpPr>
        <dsp:cNvPr id="0" name=""/>
        <dsp:cNvSpPr/>
      </dsp:nvSpPr>
      <dsp:spPr>
        <a:xfrm>
          <a:off x="3685828" y="3413653"/>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French</a:t>
          </a:r>
        </a:p>
      </dsp:txBody>
      <dsp:txXfrm>
        <a:off x="3866401" y="3594226"/>
        <a:ext cx="871883" cy="871883"/>
      </dsp:txXfrm>
    </dsp:sp>
    <dsp:sp modelId="{1B467276-DD8B-4991-9D82-822A3967DE08}">
      <dsp:nvSpPr>
        <dsp:cNvPr id="0" name=""/>
        <dsp:cNvSpPr/>
      </dsp:nvSpPr>
      <dsp:spPr>
        <a:xfrm>
          <a:off x="1465422" y="3385152"/>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Chinese</a:t>
          </a:r>
        </a:p>
      </dsp:txBody>
      <dsp:txXfrm>
        <a:off x="1645995" y="3565725"/>
        <a:ext cx="871883" cy="871883"/>
      </dsp:txXfrm>
    </dsp:sp>
    <dsp:sp modelId="{EA9174CD-6FA4-4509-8F2B-235BE5512201}">
      <dsp:nvSpPr>
        <dsp:cNvPr id="0" name=""/>
        <dsp:cNvSpPr/>
      </dsp:nvSpPr>
      <dsp:spPr>
        <a:xfrm>
          <a:off x="786035" y="1294213"/>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a:t>
          </a:r>
        </a:p>
      </dsp:txBody>
      <dsp:txXfrm>
        <a:off x="966608" y="1474786"/>
        <a:ext cx="871883" cy="8718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C94F5-C07C-4B3E-A094-EA8056347E35}">
      <dsp:nvSpPr>
        <dsp:cNvPr id="0" name=""/>
        <dsp:cNvSpPr/>
      </dsp:nvSpPr>
      <dsp:spPr>
        <a:xfrm>
          <a:off x="2224894" y="172424"/>
          <a:ext cx="986958" cy="400149"/>
        </a:xfrm>
        <a:prstGeom prst="round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D639"/>
              </a:solidFill>
            </a:rPr>
            <a:t>Docs</a:t>
          </a:r>
        </a:p>
      </dsp:txBody>
      <dsp:txXfrm>
        <a:off x="2244428" y="191958"/>
        <a:ext cx="947890" cy="361081"/>
      </dsp:txXfrm>
    </dsp:sp>
    <dsp:sp modelId="{8E04CD87-05D6-4477-8CF1-158CC0AD492F}">
      <dsp:nvSpPr>
        <dsp:cNvPr id="0" name=""/>
        <dsp:cNvSpPr/>
      </dsp:nvSpPr>
      <dsp:spPr>
        <a:xfrm>
          <a:off x="1270441" y="372499"/>
          <a:ext cx="2895864" cy="2895864"/>
        </a:xfrm>
        <a:custGeom>
          <a:avLst/>
          <a:gdLst/>
          <a:ahLst/>
          <a:cxnLst/>
          <a:rect l="0" t="0" r="0" b="0"/>
          <a:pathLst>
            <a:path>
              <a:moveTo>
                <a:pt x="2299646" y="276996"/>
              </a:moveTo>
              <a:arcTo wR="1447932" hR="1447932" stAng="18361881" swAng="3424728"/>
            </a:path>
          </a:pathLst>
        </a:custGeom>
        <a:noFill/>
        <a:ln w="38100" cap="flat" cmpd="sng" algn="ctr">
          <a:solidFill>
            <a:srgbClr val="00CA71"/>
          </a:solidFill>
          <a:prstDash val="solid"/>
          <a:miter lim="800000"/>
          <a:tailEnd type="arrow"/>
        </a:ln>
        <a:effectLst/>
      </dsp:spPr>
      <dsp:style>
        <a:lnRef idx="1">
          <a:scrgbClr r="0" g="0" b="0"/>
        </a:lnRef>
        <a:fillRef idx="0">
          <a:scrgbClr r="0" g="0" b="0"/>
        </a:fillRef>
        <a:effectRef idx="0">
          <a:scrgbClr r="0" g="0" b="0"/>
        </a:effectRef>
        <a:fontRef idx="minor"/>
      </dsp:style>
    </dsp:sp>
    <dsp:sp modelId="{622B9AAC-CE0F-4479-8C02-F2693264A836}">
      <dsp:nvSpPr>
        <dsp:cNvPr id="0" name=""/>
        <dsp:cNvSpPr/>
      </dsp:nvSpPr>
      <dsp:spPr>
        <a:xfrm>
          <a:off x="3422685" y="2296963"/>
          <a:ext cx="1099267" cy="494869"/>
        </a:xfrm>
        <a:prstGeom prst="round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D639"/>
              </a:solidFill>
            </a:rPr>
            <a:t>Samples</a:t>
          </a:r>
        </a:p>
      </dsp:txBody>
      <dsp:txXfrm>
        <a:off x="3446843" y="2321121"/>
        <a:ext cx="1050951" cy="446553"/>
      </dsp:txXfrm>
    </dsp:sp>
    <dsp:sp modelId="{86FDC066-363C-494B-9CC7-317D9F2521D7}">
      <dsp:nvSpPr>
        <dsp:cNvPr id="0" name=""/>
        <dsp:cNvSpPr/>
      </dsp:nvSpPr>
      <dsp:spPr>
        <a:xfrm>
          <a:off x="1270441" y="372499"/>
          <a:ext cx="2895864" cy="2895864"/>
        </a:xfrm>
        <a:custGeom>
          <a:avLst/>
          <a:gdLst/>
          <a:ahLst/>
          <a:cxnLst/>
          <a:rect l="0" t="0" r="0" b="0"/>
          <a:pathLst>
            <a:path>
              <a:moveTo>
                <a:pt x="2190420" y="2691000"/>
              </a:moveTo>
              <a:arcTo wR="1447932" hR="1447932" stAng="3549000" swAng="3710538"/>
            </a:path>
          </a:pathLst>
        </a:custGeom>
        <a:noFill/>
        <a:ln w="38100" cap="flat" cmpd="sng" algn="ctr">
          <a:solidFill>
            <a:srgbClr val="00CA71"/>
          </a:solidFill>
          <a:prstDash val="solid"/>
          <a:miter lim="800000"/>
          <a:tailEnd type="arrow"/>
        </a:ln>
        <a:effectLst/>
      </dsp:spPr>
      <dsp:style>
        <a:lnRef idx="1">
          <a:scrgbClr r="0" g="0" b="0"/>
        </a:lnRef>
        <a:fillRef idx="0">
          <a:scrgbClr r="0" g="0" b="0"/>
        </a:fillRef>
        <a:effectRef idx="0">
          <a:scrgbClr r="0" g="0" b="0"/>
        </a:effectRef>
        <a:fontRef idx="minor"/>
      </dsp:style>
    </dsp:sp>
    <dsp:sp modelId="{7BF4E9AC-66C3-44B0-859D-A7A2CA7162AC}">
      <dsp:nvSpPr>
        <dsp:cNvPr id="0" name=""/>
        <dsp:cNvSpPr/>
      </dsp:nvSpPr>
      <dsp:spPr>
        <a:xfrm>
          <a:off x="914793" y="2299633"/>
          <a:ext cx="1099267" cy="489529"/>
        </a:xfrm>
        <a:prstGeom prst="round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D639"/>
              </a:solidFill>
            </a:rPr>
            <a:t>Debug</a:t>
          </a:r>
        </a:p>
      </dsp:txBody>
      <dsp:txXfrm>
        <a:off x="938690" y="2323530"/>
        <a:ext cx="1051473" cy="441735"/>
      </dsp:txXfrm>
    </dsp:sp>
    <dsp:sp modelId="{A0989412-D7B0-4EB1-ADA4-B22A520D803E}">
      <dsp:nvSpPr>
        <dsp:cNvPr id="0" name=""/>
        <dsp:cNvSpPr/>
      </dsp:nvSpPr>
      <dsp:spPr>
        <a:xfrm>
          <a:off x="1270441" y="372499"/>
          <a:ext cx="2895864" cy="2895864"/>
        </a:xfrm>
        <a:custGeom>
          <a:avLst/>
          <a:gdLst/>
          <a:ahLst/>
          <a:cxnLst/>
          <a:rect l="0" t="0" r="0" b="0"/>
          <a:pathLst>
            <a:path>
              <a:moveTo>
                <a:pt x="2266" y="1528913"/>
              </a:moveTo>
              <a:arcTo wR="1447932" hR="1447932" stAng="10607631" swAng="3429533"/>
            </a:path>
          </a:pathLst>
        </a:custGeom>
        <a:noFill/>
        <a:ln w="38100" cap="flat" cmpd="sng" algn="ctr">
          <a:solidFill>
            <a:srgbClr val="00CA71"/>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56E33-5F6B-427F-BCB6-1D0CF1360B00}">
      <dsp:nvSpPr>
        <dsp:cNvPr id="0" name=""/>
        <dsp:cNvSpPr/>
      </dsp:nvSpPr>
      <dsp:spPr>
        <a:xfrm>
          <a:off x="2433752" y="254747"/>
          <a:ext cx="1441767" cy="428773"/>
        </a:xfrm>
        <a:prstGeom prst="round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D639"/>
              </a:solidFill>
            </a:rPr>
            <a:t>SDK Wizards</a:t>
          </a:r>
        </a:p>
      </dsp:txBody>
      <dsp:txXfrm>
        <a:off x="2454683" y="275678"/>
        <a:ext cx="1399905" cy="386911"/>
      </dsp:txXfrm>
    </dsp:sp>
    <dsp:sp modelId="{99A2F8BD-A31F-4027-A8CB-4BAC033848C2}">
      <dsp:nvSpPr>
        <dsp:cNvPr id="0" name=""/>
        <dsp:cNvSpPr/>
      </dsp:nvSpPr>
      <dsp:spPr>
        <a:xfrm>
          <a:off x="1605132" y="469134"/>
          <a:ext cx="3099007" cy="3099007"/>
        </a:xfrm>
        <a:custGeom>
          <a:avLst/>
          <a:gdLst/>
          <a:ahLst/>
          <a:cxnLst/>
          <a:rect l="0" t="0" r="0" b="0"/>
          <a:pathLst>
            <a:path>
              <a:moveTo>
                <a:pt x="2507462" y="331605"/>
              </a:moveTo>
              <a:arcTo wR="1549503" hR="1549503" stAng="18491245" swAng="2003864"/>
            </a:path>
          </a:pathLst>
        </a:custGeom>
        <a:noFill/>
        <a:ln w="38100" cap="flat" cmpd="sng" algn="ctr">
          <a:solidFill>
            <a:srgbClr val="00CA71"/>
          </a:solidFill>
          <a:prstDash val="solid"/>
          <a:miter lim="800000"/>
          <a:tailEnd type="arrow"/>
        </a:ln>
        <a:effectLst/>
      </dsp:spPr>
      <dsp:style>
        <a:lnRef idx="1">
          <a:scrgbClr r="0" g="0" b="0"/>
        </a:lnRef>
        <a:fillRef idx="0">
          <a:scrgbClr r="0" g="0" b="0"/>
        </a:fillRef>
        <a:effectRef idx="0">
          <a:scrgbClr r="0" g="0" b="0"/>
        </a:effectRef>
        <a:fontRef idx="minor"/>
      </dsp:style>
    </dsp:sp>
    <dsp:sp modelId="{A97024CF-0F80-48F2-A768-D8F6B60534E0}">
      <dsp:nvSpPr>
        <dsp:cNvPr id="0" name=""/>
        <dsp:cNvSpPr/>
      </dsp:nvSpPr>
      <dsp:spPr>
        <a:xfrm>
          <a:off x="3983256" y="1804251"/>
          <a:ext cx="1441767" cy="428773"/>
        </a:xfrm>
        <a:prstGeom prst="round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D639"/>
              </a:solidFill>
            </a:rPr>
            <a:t>Development</a:t>
          </a:r>
        </a:p>
      </dsp:txBody>
      <dsp:txXfrm>
        <a:off x="4004187" y="1825182"/>
        <a:ext cx="1399905" cy="386911"/>
      </dsp:txXfrm>
    </dsp:sp>
    <dsp:sp modelId="{C8316456-32AE-4798-9C41-6DFD2DA835CF}">
      <dsp:nvSpPr>
        <dsp:cNvPr id="0" name=""/>
        <dsp:cNvSpPr/>
      </dsp:nvSpPr>
      <dsp:spPr>
        <a:xfrm>
          <a:off x="1605132" y="469134"/>
          <a:ext cx="3099007" cy="3099007"/>
        </a:xfrm>
        <a:custGeom>
          <a:avLst/>
          <a:gdLst/>
          <a:ahLst/>
          <a:cxnLst/>
          <a:rect l="0" t="0" r="0" b="0"/>
          <a:pathLst>
            <a:path>
              <a:moveTo>
                <a:pt x="3019663" y="2038984"/>
              </a:moveTo>
              <a:arcTo wR="1549503" hR="1549503" stAng="1104891" swAng="2003864"/>
            </a:path>
          </a:pathLst>
        </a:custGeom>
        <a:noFill/>
        <a:ln w="38100" cap="flat" cmpd="sng" algn="ctr">
          <a:solidFill>
            <a:srgbClr val="00CA71"/>
          </a:solidFill>
          <a:prstDash val="solid"/>
          <a:miter lim="800000"/>
          <a:tailEnd type="arrow"/>
        </a:ln>
        <a:effectLst/>
      </dsp:spPr>
      <dsp:style>
        <a:lnRef idx="1">
          <a:scrgbClr r="0" g="0" b="0"/>
        </a:lnRef>
        <a:fillRef idx="0">
          <a:scrgbClr r="0" g="0" b="0"/>
        </a:fillRef>
        <a:effectRef idx="0">
          <a:scrgbClr r="0" g="0" b="0"/>
        </a:effectRef>
        <a:fontRef idx="minor"/>
      </dsp:style>
    </dsp:sp>
    <dsp:sp modelId="{BD73616C-C426-4D6D-A7CF-F38C258B08D2}">
      <dsp:nvSpPr>
        <dsp:cNvPr id="0" name=""/>
        <dsp:cNvSpPr/>
      </dsp:nvSpPr>
      <dsp:spPr>
        <a:xfrm>
          <a:off x="2433752" y="3353755"/>
          <a:ext cx="1441767" cy="428773"/>
        </a:xfrm>
        <a:prstGeom prst="round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D639"/>
              </a:solidFill>
            </a:rPr>
            <a:t>QA</a:t>
          </a:r>
        </a:p>
      </dsp:txBody>
      <dsp:txXfrm>
        <a:off x="2454683" y="3374686"/>
        <a:ext cx="1399905" cy="386911"/>
      </dsp:txXfrm>
    </dsp:sp>
    <dsp:sp modelId="{F8AECCC4-322F-4767-A3D4-1EF43AF0CAD7}">
      <dsp:nvSpPr>
        <dsp:cNvPr id="0" name=""/>
        <dsp:cNvSpPr/>
      </dsp:nvSpPr>
      <dsp:spPr>
        <a:xfrm>
          <a:off x="1605132" y="469134"/>
          <a:ext cx="3099007" cy="3099007"/>
        </a:xfrm>
        <a:custGeom>
          <a:avLst/>
          <a:gdLst/>
          <a:ahLst/>
          <a:cxnLst/>
          <a:rect l="0" t="0" r="0" b="0"/>
          <a:pathLst>
            <a:path>
              <a:moveTo>
                <a:pt x="591544" y="2767402"/>
              </a:moveTo>
              <a:arcTo wR="1549503" hR="1549503" stAng="7691245" swAng="2003864"/>
            </a:path>
          </a:pathLst>
        </a:custGeom>
        <a:noFill/>
        <a:ln w="38100" cap="flat" cmpd="sng" algn="ctr">
          <a:solidFill>
            <a:srgbClr val="00CA71"/>
          </a:solidFill>
          <a:prstDash val="solid"/>
          <a:miter lim="800000"/>
          <a:tailEnd type="arrow"/>
        </a:ln>
        <a:effectLst/>
      </dsp:spPr>
      <dsp:style>
        <a:lnRef idx="1">
          <a:scrgbClr r="0" g="0" b="0"/>
        </a:lnRef>
        <a:fillRef idx="0">
          <a:scrgbClr r="0" g="0" b="0"/>
        </a:fillRef>
        <a:effectRef idx="0">
          <a:scrgbClr r="0" g="0" b="0"/>
        </a:effectRef>
        <a:fontRef idx="minor"/>
      </dsp:style>
    </dsp:sp>
    <dsp:sp modelId="{08A1DDA5-04D8-4A87-A14B-26607FA7C330}">
      <dsp:nvSpPr>
        <dsp:cNvPr id="0" name=""/>
        <dsp:cNvSpPr/>
      </dsp:nvSpPr>
      <dsp:spPr>
        <a:xfrm>
          <a:off x="884248" y="1804251"/>
          <a:ext cx="1441767" cy="428773"/>
        </a:xfrm>
        <a:prstGeom prst="round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D639"/>
              </a:solidFill>
            </a:rPr>
            <a:t>Release</a:t>
          </a:r>
        </a:p>
      </dsp:txBody>
      <dsp:txXfrm>
        <a:off x="905179" y="1825182"/>
        <a:ext cx="1399905" cy="386911"/>
      </dsp:txXfrm>
    </dsp:sp>
    <dsp:sp modelId="{62DAE8FB-996A-4E11-A017-17976945E4F1}">
      <dsp:nvSpPr>
        <dsp:cNvPr id="0" name=""/>
        <dsp:cNvSpPr/>
      </dsp:nvSpPr>
      <dsp:spPr>
        <a:xfrm>
          <a:off x="1605132" y="469134"/>
          <a:ext cx="3099007" cy="3099007"/>
        </a:xfrm>
        <a:custGeom>
          <a:avLst/>
          <a:gdLst/>
          <a:ahLst/>
          <a:cxnLst/>
          <a:rect l="0" t="0" r="0" b="0"/>
          <a:pathLst>
            <a:path>
              <a:moveTo>
                <a:pt x="79343" y="1060023"/>
              </a:moveTo>
              <a:arcTo wR="1549503" hR="1549503" stAng="11904891" swAng="2003864"/>
            </a:path>
          </a:pathLst>
        </a:custGeom>
        <a:noFill/>
        <a:ln w="38100" cap="flat" cmpd="sng" algn="ctr">
          <a:solidFill>
            <a:srgbClr val="00CA71"/>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29A5D-5EDA-4A4A-B89E-5D7FB0F3788A}">
      <dsp:nvSpPr>
        <dsp:cNvPr id="0" name=""/>
        <dsp:cNvSpPr/>
      </dsp:nvSpPr>
      <dsp:spPr>
        <a:xfrm>
          <a:off x="1264352" y="581021"/>
          <a:ext cx="3829164" cy="3829164"/>
        </a:xfrm>
        <a:prstGeom prst="blockArc">
          <a:avLst>
            <a:gd name="adj1" fmla="val 11893450"/>
            <a:gd name="adj2" fmla="val 16294663"/>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266627" y="574067"/>
          <a:ext cx="3829164" cy="3829164"/>
        </a:xfrm>
        <a:prstGeom prst="blockArc">
          <a:avLst>
            <a:gd name="adj1" fmla="val 7560000"/>
            <a:gd name="adj2" fmla="val 11880000"/>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296873" y="596511"/>
          <a:ext cx="3829164" cy="3829164"/>
        </a:xfrm>
        <a:prstGeom prst="blockArc">
          <a:avLst>
            <a:gd name="adj1" fmla="val 3259013"/>
            <a:gd name="adj2" fmla="val 7629234"/>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216048" y="576312"/>
          <a:ext cx="3829164" cy="3829164"/>
        </a:xfrm>
        <a:prstGeom prst="blockArc">
          <a:avLst>
            <a:gd name="adj1" fmla="val 20535293"/>
            <a:gd name="adj2" fmla="val 3260764"/>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293114" y="581592"/>
          <a:ext cx="3829164" cy="3829164"/>
        </a:xfrm>
        <a:prstGeom prst="blockArc">
          <a:avLst>
            <a:gd name="adj1" fmla="val 16241782"/>
            <a:gd name="adj2" fmla="val 20562979"/>
            <a:gd name="adj3" fmla="val 4637"/>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300474" y="1607914"/>
          <a:ext cx="1761470" cy="1761470"/>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en-US" sz="4500" b="1" kern="1200" dirty="0">
              <a:solidFill>
                <a:schemeClr val="tx1"/>
              </a:solidFill>
            </a:rPr>
            <a:t>SDK</a:t>
          </a:r>
        </a:p>
      </dsp:txBody>
      <dsp:txXfrm>
        <a:off x="2558435" y="1865875"/>
        <a:ext cx="1245548" cy="1245548"/>
      </dsp:txXfrm>
    </dsp:sp>
    <dsp:sp modelId="{B4EE9724-9902-4C62-AC5C-C33D16195096}">
      <dsp:nvSpPr>
        <dsp:cNvPr id="0" name=""/>
        <dsp:cNvSpPr/>
      </dsp:nvSpPr>
      <dsp:spPr>
        <a:xfrm>
          <a:off x="2613911" y="9605"/>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Faster Dev</a:t>
          </a:r>
        </a:p>
      </dsp:txBody>
      <dsp:txXfrm>
        <a:off x="2794484" y="190178"/>
        <a:ext cx="871883" cy="871883"/>
      </dsp:txXfrm>
    </dsp:sp>
    <dsp:sp modelId="{9C4EA9E5-2A53-41B8-BC2A-031326C63500}">
      <dsp:nvSpPr>
        <dsp:cNvPr id="0" name=""/>
        <dsp:cNvSpPr/>
      </dsp:nvSpPr>
      <dsp:spPr>
        <a:xfrm>
          <a:off x="4376927" y="1324020"/>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Best Practices</a:t>
          </a:r>
        </a:p>
      </dsp:txBody>
      <dsp:txXfrm>
        <a:off x="4557500" y="1504593"/>
        <a:ext cx="871883" cy="871883"/>
      </dsp:txXfrm>
    </dsp:sp>
    <dsp:sp modelId="{17388E66-98B8-4965-A152-49057F29840B}">
      <dsp:nvSpPr>
        <dsp:cNvPr id="0" name=""/>
        <dsp:cNvSpPr/>
      </dsp:nvSpPr>
      <dsp:spPr>
        <a:xfrm>
          <a:off x="3685828" y="3413653"/>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Security</a:t>
          </a:r>
        </a:p>
      </dsp:txBody>
      <dsp:txXfrm>
        <a:off x="3866401" y="3594226"/>
        <a:ext cx="871883" cy="871883"/>
      </dsp:txXfrm>
    </dsp:sp>
    <dsp:sp modelId="{1B467276-DD8B-4991-9D82-822A3967DE08}">
      <dsp:nvSpPr>
        <dsp:cNvPr id="0" name=""/>
        <dsp:cNvSpPr/>
      </dsp:nvSpPr>
      <dsp:spPr>
        <a:xfrm>
          <a:off x="1465422" y="3385152"/>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Brand Image</a:t>
          </a:r>
        </a:p>
      </dsp:txBody>
      <dsp:txXfrm>
        <a:off x="1645995" y="3565725"/>
        <a:ext cx="871883" cy="871883"/>
      </dsp:txXfrm>
    </dsp:sp>
    <dsp:sp modelId="{EA9174CD-6FA4-4509-8F2B-235BE5512201}">
      <dsp:nvSpPr>
        <dsp:cNvPr id="0" name=""/>
        <dsp:cNvSpPr/>
      </dsp:nvSpPr>
      <dsp:spPr>
        <a:xfrm>
          <a:off x="786035" y="1294213"/>
          <a:ext cx="1233029" cy="123302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Open Source</a:t>
          </a:r>
        </a:p>
      </dsp:txBody>
      <dsp:txXfrm>
        <a:off x="966608" y="1474786"/>
        <a:ext cx="871883" cy="87188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our Sage 300 Web API!</a:t>
            </a:r>
          </a:p>
          <a:p>
            <a:r>
              <a:rPr lang="en-US" dirty="0"/>
              <a:t>There are numerous benefits to using it, such as:</a:t>
            </a:r>
          </a:p>
          <a:p>
            <a:pPr marL="171450" indent="-171450">
              <a:buFont typeface="Arial" panose="020B0604020202020204" pitchFamily="34" charset="0"/>
              <a:buChar char="•"/>
            </a:pPr>
            <a:r>
              <a:rPr lang="en-US" dirty="0"/>
              <a:t>It is quick and easy to use whether you are using Swagger to access it or have written a coded access</a:t>
            </a:r>
          </a:p>
          <a:p>
            <a:pPr marL="171450" indent="-171450">
              <a:buFont typeface="Arial" panose="020B0604020202020204" pitchFamily="34" charset="0"/>
              <a:buChar char="•"/>
            </a:pPr>
            <a:r>
              <a:rPr lang="en-US" dirty="0"/>
              <a:t>The structured nature of the endpoints (segments, version, resources, naming conventions, etc.) along with the OData implementation makes for a consistent experience. And consistency is the key!</a:t>
            </a:r>
          </a:p>
          <a:p>
            <a:pPr marL="171450" indent="-171450">
              <a:buFont typeface="Arial" panose="020B0604020202020204" pitchFamily="34" charset="0"/>
              <a:buChar char="•"/>
            </a:pPr>
            <a:r>
              <a:rPr lang="en-US" dirty="0"/>
              <a:t>It supports JSON for a smaller and faster payload plus the payloads can even be minimized to only require requested and/or required fields</a:t>
            </a:r>
          </a:p>
          <a:p>
            <a:pPr marL="171450" indent="-171450">
              <a:buFont typeface="Arial" panose="020B0604020202020204" pitchFamily="34" charset="0"/>
              <a:buChar char="•"/>
            </a:pPr>
            <a:r>
              <a:rPr lang="en-US" dirty="0"/>
              <a:t>Finally, the API can play an important role in any integration, testing, debugging, or validation story</a:t>
            </a:r>
          </a:p>
          <a:p>
            <a:endParaRPr lang="en-US" dirty="0"/>
          </a:p>
          <a:p>
            <a:r>
              <a:rPr lang="en-US" dirty="0"/>
              <a:t>Let’s move on to the SDK.</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11</a:t>
            </a:fld>
            <a:endParaRPr lang="en-US"/>
          </a:p>
        </p:txBody>
      </p:sp>
    </p:spTree>
    <p:extLst>
      <p:ext uri="{BB962C8B-B14F-4D97-AF65-F5344CB8AC3E}">
        <p14:creationId xmlns:p14="http://schemas.microsoft.com/office/powerpoint/2010/main" val="2855025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the SDK is to get developers up and running quickly and easily. </a:t>
            </a:r>
          </a:p>
          <a:p>
            <a:endParaRPr lang="en-US" dirty="0"/>
          </a:p>
          <a:p>
            <a:r>
              <a:rPr lang="en-US" sz="1200" b="0" i="0" kern="1200" dirty="0">
                <a:solidFill>
                  <a:schemeClr val="tx1"/>
                </a:solidFill>
                <a:effectLst/>
                <a:latin typeface="Helvetica Neue"/>
                <a:ea typeface="Helvetica Neue"/>
                <a:cs typeface="Helvetica Neue"/>
                <a:sym typeface="Helvetica Neue"/>
              </a:rPr>
              <a:t>The SDK includes productivity tools (wizards and utilities) for the generation and customization of Web UIs. It also includes documentation, language resources, standalone and customization samples, and even source code for the wizards, utilities, and even samples.</a:t>
            </a:r>
          </a:p>
          <a:p>
            <a:endParaRPr lang="en-US" sz="1200" b="0" i="0" kern="1200" dirty="0">
              <a:solidFill>
                <a:schemeClr val="tx1"/>
              </a:solidFill>
              <a:effectLst/>
              <a:latin typeface="Helvetica Neue"/>
              <a:ea typeface="Helvetica Neue"/>
              <a:cs typeface="Helvetica Neue"/>
              <a:sym typeface="Helvetica Neue"/>
            </a:endParaRPr>
          </a:p>
          <a:p>
            <a:r>
              <a:rPr lang="en-US" sz="1200" b="0" i="0" kern="1200" dirty="0">
                <a:solidFill>
                  <a:schemeClr val="tx1"/>
                </a:solidFill>
                <a:effectLst/>
                <a:latin typeface="Helvetica Neue"/>
                <a:ea typeface="Helvetica Neue"/>
                <a:cs typeface="Helvetica Neue"/>
                <a:sym typeface="Helvetica Neue"/>
              </a:rPr>
              <a:t>The Sage 300 ISV and Development Partner community have applications, add-ons, and plug-ins for Sage 300. These are very exciting and are the life blood to the community and were built with the Sage 300 SDK (non-web) in order to ensure compatibility with Sage frameworks and the Sage 300 application.</a:t>
            </a:r>
          </a:p>
          <a:p>
            <a:r>
              <a:rPr lang="en-US" sz="1200" b="0" i="0" kern="1200" dirty="0">
                <a:solidFill>
                  <a:schemeClr val="tx1"/>
                </a:solidFill>
                <a:effectLst/>
                <a:latin typeface="Helvetica Neue"/>
                <a:ea typeface="Helvetica Neue"/>
                <a:cs typeface="Helvetica Neue"/>
                <a:sym typeface="Helvetica Neue"/>
              </a:rPr>
              <a:t>It is these applications and customizations that will need to be re-written for Sage 300’s web screens. The SDK will aid in getting screens developed quicker by creating a Visual Studio solution based upon the same structure which Sage 300 uses internally. It will also generate code for a screen/report based upon a business view or business views or a report.</a:t>
            </a:r>
          </a:p>
          <a:p>
            <a:endParaRPr lang="en-US" sz="1200" b="0" i="0" kern="1200" dirty="0">
              <a:solidFill>
                <a:schemeClr val="tx1"/>
              </a:solidFill>
              <a:effectLst/>
              <a:latin typeface="Helvetica Neue"/>
              <a:ea typeface="Helvetica Neue"/>
              <a:cs typeface="Helvetica Neue"/>
              <a:sym typeface="Helvetica Neue"/>
            </a:endParaRPr>
          </a:p>
          <a:p>
            <a:r>
              <a:rPr lang="en-US" sz="1400" b="0" i="0" kern="1200" dirty="0">
                <a:solidFill>
                  <a:schemeClr val="tx1"/>
                </a:solidFill>
                <a:effectLst/>
                <a:latin typeface="Helvetica Neue"/>
                <a:ea typeface="Helvetica Neue"/>
                <a:cs typeface="Helvetica Neue"/>
                <a:sym typeface="Helvetica Neue"/>
              </a:rPr>
              <a:t>Let’s start looking at the SDK with the wizards.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12</a:t>
            </a:fld>
            <a:endParaRPr lang="en-US"/>
          </a:p>
        </p:txBody>
      </p:sp>
    </p:spTree>
    <p:extLst>
      <p:ext uri="{BB962C8B-B14F-4D97-AF65-F5344CB8AC3E}">
        <p14:creationId xmlns:p14="http://schemas.microsoft.com/office/powerpoint/2010/main" val="4293190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First off is the </a:t>
            </a:r>
            <a:r>
              <a:rPr lang="en-US" sz="1200" b="1" kern="1200" dirty="0">
                <a:solidFill>
                  <a:schemeClr val="tx1"/>
                </a:solidFill>
                <a:effectLst/>
                <a:latin typeface="Helvetica Neue"/>
                <a:ea typeface="Helvetica Neue"/>
                <a:cs typeface="Helvetica Neue"/>
                <a:sym typeface="Helvetica Neue"/>
              </a:rPr>
              <a:t>Solution Wizard, </a:t>
            </a:r>
            <a:r>
              <a:rPr lang="en-US" sz="1200" b="0" kern="1200" dirty="0">
                <a:solidFill>
                  <a:schemeClr val="tx1"/>
                </a:solidFill>
                <a:effectLst/>
                <a:latin typeface="Helvetica Neue"/>
                <a:ea typeface="Helvetica Neue"/>
                <a:cs typeface="Helvetica Neue"/>
                <a:sym typeface="Helvetica Neue"/>
              </a:rPr>
              <a:t>which is a Visual Studio plugin, it is invoked from the New Project dialog in the Visual Studio IDE. It </a:t>
            </a:r>
            <a:r>
              <a:rPr lang="en-US" sz="1200" kern="1200" dirty="0">
                <a:solidFill>
                  <a:schemeClr val="tx1"/>
                </a:solidFill>
                <a:effectLst/>
                <a:latin typeface="Helvetica Neue"/>
                <a:ea typeface="Helvetica Neue"/>
                <a:cs typeface="Helvetica Neue"/>
                <a:sym typeface="Helvetica Neue"/>
              </a:rPr>
              <a:t>will create the required projects in preparation for creating screens, reports, inquiries, etc. The solution created is aligned with how ASP.NET tools create solutions and allows the wizard to leverage everything built into Visual Studio. Therefore, instead of a separate utility, the wizard is embedded directly into the IDE for efficiency.</a:t>
            </a:r>
          </a:p>
          <a:p>
            <a:endParaRPr lang="en-US" sz="1200" kern="1200" dirty="0">
              <a:solidFill>
                <a:schemeClr val="tx1"/>
              </a:solidFill>
              <a:effectLst/>
              <a:latin typeface="Helvetica Neue"/>
              <a:ea typeface="Helvetica Neue"/>
              <a:cs typeface="Helvetica Neue"/>
              <a:sym typeface="Helvetica Neue"/>
            </a:endParaRPr>
          </a:p>
          <a:p>
            <a:r>
              <a:rPr lang="en-US" sz="1200" kern="1200" dirty="0">
                <a:solidFill>
                  <a:schemeClr val="tx1"/>
                </a:solidFill>
                <a:effectLst/>
                <a:latin typeface="Helvetica Neue"/>
                <a:ea typeface="Helvetica Neue"/>
                <a:cs typeface="Helvetica Neue"/>
                <a:sym typeface="Helvetica Neue"/>
              </a:rPr>
              <a:t>Six projects created in the solution:</a:t>
            </a:r>
          </a:p>
          <a:p>
            <a:endParaRPr lang="en-US" sz="1200" kern="1200" dirty="0">
              <a:solidFill>
                <a:schemeClr val="tx1"/>
              </a:solidFill>
              <a:effectLst/>
              <a:latin typeface="Helvetica Neue"/>
              <a:ea typeface="Helvetica Neue"/>
              <a:cs typeface="Helvetica Neue"/>
              <a:sym typeface="Helvetica Neue"/>
            </a:endParaRPr>
          </a:p>
          <a:p>
            <a:pPr lvl="0"/>
            <a:r>
              <a:rPr lang="en-US" sz="1200" b="1" kern="1200" dirty="0">
                <a:solidFill>
                  <a:schemeClr val="tx1"/>
                </a:solidFill>
                <a:effectLst/>
                <a:latin typeface="Helvetica Neue"/>
                <a:ea typeface="Helvetica Neue"/>
                <a:cs typeface="Helvetica Neue"/>
                <a:sym typeface="Helvetica Neue"/>
              </a:rPr>
              <a:t>Business Repository Project - </a:t>
            </a:r>
            <a:r>
              <a:rPr lang="en-US" sz="1200" b="0" kern="1200" dirty="0">
                <a:solidFill>
                  <a:schemeClr val="tx1"/>
                </a:solidFill>
                <a:effectLst/>
                <a:latin typeface="Helvetica Neue"/>
                <a:ea typeface="Helvetica Neue"/>
                <a:cs typeface="Helvetica Neue"/>
                <a:sym typeface="Helvetica Neue"/>
              </a:rPr>
              <a:t>C</a:t>
            </a:r>
            <a:r>
              <a:rPr lang="en-US" sz="1200" kern="1200" dirty="0">
                <a:solidFill>
                  <a:schemeClr val="tx1"/>
                </a:solidFill>
                <a:effectLst/>
                <a:latin typeface="Helvetica Neue"/>
                <a:ea typeface="Helvetica Neue"/>
                <a:cs typeface="Helvetica Neue"/>
                <a:sym typeface="Helvetica Neue"/>
              </a:rPr>
              <a:t>ode files for the Entity Repositories, Entity Mappers, Menu Navigation XML, Security Constants.</a:t>
            </a:r>
          </a:p>
          <a:p>
            <a:pPr lvl="0"/>
            <a:r>
              <a:rPr lang="en-US" sz="1200" b="1" kern="1200" dirty="0">
                <a:solidFill>
                  <a:schemeClr val="tx1"/>
                </a:solidFill>
                <a:effectLst/>
                <a:latin typeface="Helvetica Neue"/>
                <a:ea typeface="Helvetica Neue"/>
                <a:cs typeface="Helvetica Neue"/>
                <a:sym typeface="Helvetica Neue"/>
              </a:rPr>
              <a:t>Interfaces Project -  </a:t>
            </a:r>
            <a:r>
              <a:rPr lang="en-US" sz="1200" kern="1200" dirty="0">
                <a:solidFill>
                  <a:schemeClr val="tx1"/>
                </a:solidFill>
                <a:effectLst/>
                <a:latin typeface="Helvetica Neue"/>
                <a:ea typeface="Helvetica Neue"/>
                <a:cs typeface="Helvetica Neue"/>
                <a:sym typeface="Helvetica Neue"/>
              </a:rPr>
              <a:t>Code files for the Entity Repository/Service Interfaces.</a:t>
            </a:r>
          </a:p>
          <a:p>
            <a:pPr lvl="0"/>
            <a:r>
              <a:rPr lang="en-US" sz="1200" b="1" kern="1200" dirty="0">
                <a:solidFill>
                  <a:schemeClr val="tx1"/>
                </a:solidFill>
                <a:effectLst/>
                <a:latin typeface="Helvetica Neue"/>
                <a:ea typeface="Helvetica Neue"/>
                <a:cs typeface="Helvetica Neue"/>
                <a:sym typeface="Helvetica Neue"/>
              </a:rPr>
              <a:t>Models Project - </a:t>
            </a:r>
            <a:r>
              <a:rPr lang="en-US" sz="1200" kern="1200" dirty="0">
                <a:solidFill>
                  <a:schemeClr val="tx1"/>
                </a:solidFill>
                <a:effectLst/>
                <a:latin typeface="Helvetica Neue"/>
                <a:ea typeface="Helvetica Neue"/>
                <a:cs typeface="Helvetica Neue"/>
                <a:sym typeface="Helvetica Neue"/>
              </a:rPr>
              <a:t>Code files for the Models, Model Enumerations, etc.</a:t>
            </a:r>
          </a:p>
          <a:p>
            <a:pPr lvl="0"/>
            <a:r>
              <a:rPr lang="en-US" sz="1200" b="1" kern="1200" dirty="0">
                <a:solidFill>
                  <a:schemeClr val="tx1"/>
                </a:solidFill>
                <a:effectLst/>
                <a:latin typeface="Helvetica Neue"/>
                <a:ea typeface="Helvetica Neue"/>
                <a:cs typeface="Helvetica Neue"/>
                <a:sym typeface="Helvetica Neue"/>
              </a:rPr>
              <a:t>Resources Project - </a:t>
            </a:r>
            <a:r>
              <a:rPr lang="en-US" sz="1200" kern="1200" dirty="0">
                <a:solidFill>
                  <a:schemeClr val="tx1"/>
                </a:solidFill>
                <a:effectLst/>
                <a:latin typeface="Helvetica Neue"/>
                <a:ea typeface="Helvetica Neue"/>
                <a:cs typeface="Helvetica Neue"/>
                <a:sym typeface="Helvetica Neue"/>
              </a:rPr>
              <a:t>Code files for the Resources (Resx Files)</a:t>
            </a:r>
          </a:p>
          <a:p>
            <a:pPr lvl="0"/>
            <a:r>
              <a:rPr lang="en-US" sz="1200" b="1" kern="1200" dirty="0">
                <a:solidFill>
                  <a:schemeClr val="tx1"/>
                </a:solidFill>
                <a:effectLst/>
                <a:latin typeface="Helvetica Neue"/>
                <a:ea typeface="Helvetica Neue"/>
                <a:cs typeface="Helvetica Neue"/>
                <a:sym typeface="Helvetica Neue"/>
              </a:rPr>
              <a:t>Services Project - </a:t>
            </a:r>
            <a:r>
              <a:rPr lang="en-US" sz="1200" kern="1200" dirty="0">
                <a:solidFill>
                  <a:schemeClr val="tx1"/>
                </a:solidFill>
                <a:effectLst/>
                <a:latin typeface="Helvetica Neue"/>
                <a:ea typeface="Helvetica Neue"/>
                <a:cs typeface="Helvetica Neue"/>
                <a:sym typeface="Helvetica Neue"/>
              </a:rPr>
              <a:t>Code files for the Services.</a:t>
            </a:r>
          </a:p>
          <a:p>
            <a:pPr lvl="0"/>
            <a:r>
              <a:rPr lang="en-US" sz="1200" b="1" kern="1200" dirty="0">
                <a:solidFill>
                  <a:schemeClr val="tx1"/>
                </a:solidFill>
                <a:effectLst/>
                <a:latin typeface="Helvetica Neue"/>
                <a:ea typeface="Helvetica Neue"/>
                <a:cs typeface="Helvetica Neue"/>
                <a:sym typeface="Helvetica Neue"/>
              </a:rPr>
              <a:t>Web Project - </a:t>
            </a:r>
            <a:r>
              <a:rPr lang="en-US" sz="1200" kern="1200" dirty="0">
                <a:solidFill>
                  <a:schemeClr val="tx1"/>
                </a:solidFill>
                <a:effectLst/>
                <a:latin typeface="Helvetica Neue"/>
                <a:ea typeface="Helvetica Neue"/>
                <a:cs typeface="Helvetica Neue"/>
                <a:sym typeface="Helvetica Neue"/>
              </a:rPr>
              <a:t>Code files based upon MVC patterns (Controllers, View Models, JavaScript, Razor Views, Configuration files, and so on.</a:t>
            </a:r>
          </a:p>
          <a:p>
            <a:endParaRPr lang="en-US" sz="1200" kern="1200" dirty="0">
              <a:solidFill>
                <a:schemeClr val="tx1"/>
              </a:solidFill>
              <a:effectLst/>
              <a:latin typeface="Helvetica Neue"/>
              <a:ea typeface="Helvetica Neue"/>
              <a:cs typeface="Helvetica Neue"/>
              <a:sym typeface="Helvetica Neue"/>
            </a:endParaRPr>
          </a:p>
          <a:p>
            <a:r>
              <a:rPr lang="en-US" sz="1200" kern="1200" dirty="0">
                <a:solidFill>
                  <a:schemeClr val="tx1"/>
                </a:solidFill>
                <a:effectLst/>
                <a:latin typeface="Helvetica Neue"/>
                <a:ea typeface="Helvetica Neue"/>
                <a:cs typeface="Helvetica Neue"/>
                <a:sym typeface="Helvetica Neue"/>
              </a:rPr>
              <a:t>Refer to the SDK for docs on this wizard in addition to several tutorials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13</a:t>
            </a:fld>
            <a:endParaRPr lang="en-US"/>
          </a:p>
        </p:txBody>
      </p:sp>
    </p:spTree>
    <p:extLst>
      <p:ext uri="{BB962C8B-B14F-4D97-AF65-F5344CB8AC3E}">
        <p14:creationId xmlns:p14="http://schemas.microsoft.com/office/powerpoint/2010/main" val="1885784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Code Generation Wizard, </a:t>
            </a:r>
            <a:r>
              <a:rPr lang="en-US" sz="1200" b="0" kern="1200" dirty="0">
                <a:solidFill>
                  <a:schemeClr val="tx1"/>
                </a:solidFill>
                <a:effectLst/>
                <a:latin typeface="Helvetica Neue"/>
                <a:ea typeface="Helvetica Neue"/>
                <a:cs typeface="Helvetica Neue"/>
                <a:sym typeface="Helvetica Neue"/>
              </a:rPr>
              <a:t>which is a Visual Studio plugin, is invoked from the Solution Explorer. It will </a:t>
            </a:r>
            <a:r>
              <a:rPr lang="en-US" sz="1200" kern="1200" dirty="0">
                <a:solidFill>
                  <a:schemeClr val="tx1"/>
                </a:solidFill>
                <a:effectLst/>
                <a:latin typeface="Helvetica Neue"/>
                <a:ea typeface="Helvetica Neue"/>
                <a:cs typeface="Helvetica Neue"/>
                <a:sym typeface="Helvetica Neue"/>
              </a:rPr>
              <a:t>generate code in the different projects based upon the selected code type. All code types generate the set of code required to fully compile and run a screen. The projects are aligned with how Sage internal developers create their web screen projects. Accessing the wizard from the right-click of the solution within the Solution Explorer window is ideal since this wizard is available in the IDE and we will be generating code for all projects in the solution.</a:t>
            </a: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There are different code types associated with the behavior of the screen:</a:t>
            </a:r>
          </a:p>
          <a:p>
            <a:pPr lvl="0"/>
            <a:r>
              <a:rPr lang="en-US" sz="1200" b="1" kern="1200" dirty="0">
                <a:solidFill>
                  <a:schemeClr val="tx1"/>
                </a:solidFill>
                <a:effectLst/>
                <a:latin typeface="Helvetica Neue"/>
                <a:ea typeface="Helvetica Neue"/>
                <a:cs typeface="Helvetica Neue"/>
                <a:sym typeface="Helvetica Neue"/>
              </a:rPr>
              <a:t>Flat Code Type - </a:t>
            </a:r>
            <a:r>
              <a:rPr lang="en-US" sz="1200" kern="1200" dirty="0">
                <a:solidFill>
                  <a:schemeClr val="tx1"/>
                </a:solidFill>
                <a:effectLst/>
                <a:latin typeface="Helvetica Neue"/>
                <a:ea typeface="Helvetica Neue"/>
                <a:cs typeface="Helvetica Neue"/>
                <a:sym typeface="Helvetica Neue"/>
              </a:rPr>
              <a:t>Simple setup screens using the </a:t>
            </a:r>
            <a:r>
              <a:rPr lang="en-US" sz="1200" b="1" kern="1200" dirty="0">
                <a:solidFill>
                  <a:schemeClr val="tx1"/>
                </a:solidFill>
                <a:effectLst/>
                <a:latin typeface="Helvetica Neue"/>
                <a:ea typeface="Helvetica Neue"/>
                <a:cs typeface="Helvetica Neue"/>
                <a:sym typeface="Helvetica Neue"/>
              </a:rPr>
              <a:t>FlatRepository</a:t>
            </a:r>
            <a:r>
              <a:rPr lang="en-US" sz="1200" kern="1200" dirty="0">
                <a:solidFill>
                  <a:schemeClr val="tx1"/>
                </a:solidFill>
                <a:effectLst/>
                <a:latin typeface="Helvetica Neue"/>
                <a:ea typeface="Helvetica Neue"/>
                <a:cs typeface="Helvetica Neue"/>
                <a:sym typeface="Helvetica Neue"/>
              </a:rPr>
              <a:t> base class. It uses an Accpac Business View to generate code.</a:t>
            </a:r>
          </a:p>
          <a:p>
            <a:pPr lvl="0"/>
            <a:r>
              <a:rPr lang="en-US" sz="1200" b="1" kern="1200" dirty="0">
                <a:solidFill>
                  <a:schemeClr val="tx1"/>
                </a:solidFill>
                <a:effectLst/>
                <a:latin typeface="Helvetica Neue"/>
                <a:ea typeface="Helvetica Neue"/>
                <a:cs typeface="Helvetica Neue"/>
                <a:sym typeface="Helvetica Neue"/>
              </a:rPr>
              <a:t>Process Code Type - </a:t>
            </a:r>
            <a:r>
              <a:rPr lang="en-US" sz="1200" kern="1200" dirty="0">
                <a:solidFill>
                  <a:schemeClr val="tx1"/>
                </a:solidFill>
                <a:effectLst/>
                <a:latin typeface="Helvetica Neue"/>
                <a:ea typeface="Helvetica Neue"/>
                <a:cs typeface="Helvetica Neue"/>
                <a:sym typeface="Helvetica Neue"/>
              </a:rPr>
              <a:t>Process screens (long running screens usually with a progress meter) using the </a:t>
            </a:r>
            <a:r>
              <a:rPr lang="en-US" sz="1200" b="1" kern="1200" dirty="0">
                <a:solidFill>
                  <a:schemeClr val="tx1"/>
                </a:solidFill>
                <a:effectLst/>
                <a:latin typeface="Helvetica Neue"/>
                <a:ea typeface="Helvetica Neue"/>
                <a:cs typeface="Helvetica Neue"/>
                <a:sym typeface="Helvetica Neue"/>
              </a:rPr>
              <a:t>ProcessRepository</a:t>
            </a:r>
            <a:r>
              <a:rPr lang="en-US" sz="1200" kern="1200" dirty="0">
                <a:solidFill>
                  <a:schemeClr val="tx1"/>
                </a:solidFill>
                <a:effectLst/>
                <a:latin typeface="Helvetica Neue"/>
                <a:ea typeface="Helvetica Neue"/>
                <a:cs typeface="Helvetica Neue"/>
                <a:sym typeface="Helvetica Neue"/>
              </a:rPr>
              <a:t> base class. It uses an Accpac Business View to generate code.</a:t>
            </a:r>
          </a:p>
          <a:p>
            <a:pPr lvl="0"/>
            <a:r>
              <a:rPr lang="en-US" sz="1200" b="1" kern="1200" dirty="0">
                <a:solidFill>
                  <a:schemeClr val="tx1"/>
                </a:solidFill>
                <a:effectLst/>
                <a:latin typeface="Helvetica Neue"/>
                <a:ea typeface="Helvetica Neue"/>
                <a:cs typeface="Helvetica Neue"/>
                <a:sym typeface="Helvetica Neue"/>
              </a:rPr>
              <a:t>Dynamic Query Code Type - </a:t>
            </a:r>
            <a:r>
              <a:rPr lang="en-US" sz="1200" kern="1200" dirty="0">
                <a:solidFill>
                  <a:schemeClr val="tx1"/>
                </a:solidFill>
                <a:effectLst/>
                <a:latin typeface="Helvetica Neue"/>
                <a:ea typeface="Helvetica Neue"/>
                <a:cs typeface="Helvetica Neue"/>
                <a:sym typeface="Helvetica Neue"/>
              </a:rPr>
              <a:t>Screens without an Accpac Business View (i.e. KPI) or where direct SQL Statements are required for performance. Uses the </a:t>
            </a:r>
            <a:r>
              <a:rPr lang="en-US" sz="1200" b="1" kern="1200" dirty="0">
                <a:solidFill>
                  <a:schemeClr val="tx1"/>
                </a:solidFill>
                <a:effectLst/>
                <a:latin typeface="Helvetica Neue"/>
                <a:ea typeface="Helvetica Neue"/>
                <a:cs typeface="Helvetica Neue"/>
                <a:sym typeface="Helvetica Neue"/>
              </a:rPr>
              <a:t>DynamicQueryRepository</a:t>
            </a:r>
            <a:r>
              <a:rPr lang="en-US" sz="1200" kern="1200" dirty="0">
                <a:solidFill>
                  <a:schemeClr val="tx1"/>
                </a:solidFill>
                <a:effectLst/>
                <a:latin typeface="Helvetica Neue"/>
                <a:ea typeface="Helvetica Neue"/>
                <a:cs typeface="Helvetica Neue"/>
                <a:sym typeface="Helvetica Neue"/>
              </a:rPr>
              <a:t> base class. It uses a model created in the wizard to generate code.</a:t>
            </a:r>
          </a:p>
          <a:p>
            <a:pPr lvl="0"/>
            <a:r>
              <a:rPr lang="en-US" sz="1200" b="1" kern="1200" dirty="0">
                <a:solidFill>
                  <a:schemeClr val="tx1"/>
                </a:solidFill>
                <a:effectLst/>
                <a:latin typeface="Helvetica Neue"/>
                <a:ea typeface="Helvetica Neue"/>
                <a:cs typeface="Helvetica Neue"/>
                <a:sym typeface="Helvetica Neue"/>
              </a:rPr>
              <a:t>Report Code Type - </a:t>
            </a:r>
            <a:r>
              <a:rPr lang="en-US" sz="1200" kern="1200" dirty="0">
                <a:solidFill>
                  <a:schemeClr val="tx1"/>
                </a:solidFill>
                <a:effectLst/>
                <a:latin typeface="Helvetica Neue"/>
                <a:ea typeface="Helvetica Neue"/>
                <a:cs typeface="Helvetica Neue"/>
                <a:sym typeface="Helvetica Neue"/>
              </a:rPr>
              <a:t>Report screens using the </a:t>
            </a:r>
            <a:r>
              <a:rPr lang="en-US" sz="1200" b="1" kern="1200" dirty="0">
                <a:solidFill>
                  <a:schemeClr val="tx1"/>
                </a:solidFill>
                <a:effectLst/>
                <a:latin typeface="Helvetica Neue"/>
                <a:ea typeface="Helvetica Neue"/>
                <a:cs typeface="Helvetica Neue"/>
                <a:sym typeface="Helvetica Neue"/>
              </a:rPr>
              <a:t>ReportRepository</a:t>
            </a:r>
            <a:r>
              <a:rPr lang="en-US" sz="1200" kern="1200" dirty="0">
                <a:solidFill>
                  <a:schemeClr val="tx1"/>
                </a:solidFill>
                <a:effectLst/>
                <a:latin typeface="Helvetica Neue"/>
                <a:ea typeface="Helvetica Neue"/>
                <a:cs typeface="Helvetica Neue"/>
                <a:sym typeface="Helvetica Neue"/>
              </a:rPr>
              <a:t> base class. It uses a model created in the wizard from the selected report to generate code.</a:t>
            </a:r>
          </a:p>
          <a:p>
            <a:pPr lvl="0"/>
            <a:r>
              <a:rPr lang="en-US" sz="1200" b="1" kern="1200" dirty="0">
                <a:solidFill>
                  <a:schemeClr val="tx1"/>
                </a:solidFill>
                <a:effectLst/>
                <a:latin typeface="Helvetica Neue"/>
                <a:ea typeface="Helvetica Neue"/>
                <a:cs typeface="Helvetica Neue"/>
                <a:sym typeface="Helvetica Neue"/>
              </a:rPr>
              <a:t>HeaderDetail Code Type - </a:t>
            </a:r>
            <a:r>
              <a:rPr lang="en-US" sz="1200" kern="1200" dirty="0">
                <a:solidFill>
                  <a:schemeClr val="tx1"/>
                </a:solidFill>
                <a:effectLst/>
                <a:latin typeface="Helvetica Neue"/>
                <a:ea typeface="Helvetica Neue"/>
                <a:cs typeface="Helvetica Neue"/>
                <a:sym typeface="Helvetica Neue"/>
              </a:rPr>
              <a:t>HeaderDetail screens using  the </a:t>
            </a:r>
            <a:r>
              <a:rPr lang="en-US" sz="1200" b="1" kern="1200" dirty="0">
                <a:solidFill>
                  <a:schemeClr val="tx1"/>
                </a:solidFill>
                <a:effectLst/>
                <a:latin typeface="Helvetica Neue"/>
                <a:ea typeface="Helvetica Neue"/>
                <a:cs typeface="Helvetica Neue"/>
                <a:sym typeface="Helvetica Neue"/>
              </a:rPr>
              <a:t>HeaderDetailRepository</a:t>
            </a:r>
            <a:r>
              <a:rPr lang="en-US" sz="1200" kern="1200" dirty="0">
                <a:solidFill>
                  <a:schemeClr val="tx1"/>
                </a:solidFill>
                <a:effectLst/>
                <a:latin typeface="Helvetica Neue"/>
                <a:ea typeface="Helvetica Neue"/>
                <a:cs typeface="Helvetica Neue"/>
                <a:sym typeface="Helvetica Neue"/>
              </a:rPr>
              <a:t> base class. It uses Accpac Business Views to generate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Helvetica Neue"/>
              <a:ea typeface="Helvetica Neue"/>
              <a:cs typeface="Helvetica Neue"/>
              <a:sym typeface="Helvetica Neue"/>
            </a:endParaRP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Refer to the SDK for docs on this wizard in addition to several tutorials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14</a:t>
            </a:fld>
            <a:endParaRPr lang="en-US"/>
          </a:p>
        </p:txBody>
      </p:sp>
    </p:spTree>
    <p:extLst>
      <p:ext uri="{BB962C8B-B14F-4D97-AF65-F5344CB8AC3E}">
        <p14:creationId xmlns:p14="http://schemas.microsoft.com/office/powerpoint/2010/main" val="189181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the UI Layout Wizard is a new step that is being added to the Code Generation Wizard. Once a view or views have been specified for creation, there will be an extra step before generation which will give the developer the opportunity to roughly layout the UI. The properties in the new model can be dropped onto a palette indicating their basic placement and their underlying data type will dictate in most cases the widget that will be used, but this can be overridden in some cases. For example, you might want a dropdown control for a list, or you might want radio buttons. The wizard will allow this type of assignment based upon the data type of the property. Additionally, the developer will be able to create tabs and grids and buttons too. </a:t>
            </a:r>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15</a:t>
            </a:fld>
            <a:endParaRPr lang="en-US"/>
          </a:p>
        </p:txBody>
      </p:sp>
    </p:spTree>
    <p:extLst>
      <p:ext uri="{BB962C8B-B14F-4D97-AF65-F5344CB8AC3E}">
        <p14:creationId xmlns:p14="http://schemas.microsoft.com/office/powerpoint/2010/main" val="28135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Finder Definition Generator will allow for the creation of finder definitions. Finders can either be defined in a static JavaScript file or be dynamically created. For finders that are used in multiple places, a common definition is ideal. The UI Layout Wizard will require that fields being specified as requiring a finder have a definition predefined. This wizard will be available from within Visual Studio as a plugin.</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16</a:t>
            </a:fld>
            <a:endParaRPr lang="en-US"/>
          </a:p>
        </p:txBody>
      </p:sp>
    </p:spTree>
    <p:extLst>
      <p:ext uri="{BB962C8B-B14F-4D97-AF65-F5344CB8AC3E}">
        <p14:creationId xmlns:p14="http://schemas.microsoft.com/office/powerpoint/2010/main" val="3944437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Language Resource Wizard</a:t>
            </a:r>
            <a:r>
              <a:rPr lang="en-US" sz="1200" b="0" kern="1200" dirty="0">
                <a:solidFill>
                  <a:schemeClr val="tx1"/>
                </a:solidFill>
                <a:effectLst/>
                <a:latin typeface="Helvetica Neue"/>
                <a:ea typeface="Helvetica Neue"/>
                <a:cs typeface="Helvetica Neue"/>
                <a:sym typeface="Helvetica Neue"/>
              </a:rPr>
              <a:t>, which is a Visual Studio plugin, is invoked from the Solution Explorer. It will</a:t>
            </a:r>
            <a:r>
              <a:rPr lang="en-US" sz="1200" b="1" kern="1200" dirty="0">
                <a:solidFill>
                  <a:schemeClr val="tx1"/>
                </a:solidFill>
                <a:effectLst/>
                <a:latin typeface="Helvetica Neue"/>
                <a:ea typeface="Helvetica Neue"/>
                <a:cs typeface="Helvetica Neue"/>
                <a:sym typeface="Helvetica Neue"/>
              </a:rPr>
              <a:t> </a:t>
            </a:r>
            <a:r>
              <a:rPr lang="en-US" sz="1200" kern="1200" dirty="0">
                <a:solidFill>
                  <a:schemeClr val="tx1"/>
                </a:solidFill>
                <a:effectLst/>
                <a:latin typeface="Helvetica Neue"/>
                <a:ea typeface="Helvetica Neue"/>
                <a:cs typeface="Helvetica Neue"/>
                <a:sym typeface="Helvetica Neue"/>
              </a:rPr>
              <a:t>generate new language resources for languages other than the ones currently supported by Sage 300 (English, French, Spanish, Chinese Simplified and Chinese Traditional). </a:t>
            </a:r>
          </a:p>
          <a:p>
            <a:r>
              <a:rPr lang="en-US" sz="1200" kern="1200" dirty="0">
                <a:solidFill>
                  <a:schemeClr val="tx1"/>
                </a:solidFill>
                <a:effectLst/>
                <a:latin typeface="Helvetica Neue"/>
                <a:ea typeface="Helvetica Neue"/>
                <a:cs typeface="Helvetica Neue"/>
                <a:sym typeface="Helvetica Neue"/>
              </a:rPr>
              <a:t>Language resources are provided for this wizard driven by the English resource to create a new language resource specified in the wizard. The next step is translation which the wizard does not do, and the final step is compilation so that the new language resources can be delivered by the partner to a customer. As an added benefit to including the resources in the SDK is the ability to modify our resources if desired!</a:t>
            </a:r>
          </a:p>
          <a:p>
            <a:endParaRPr lang="en-US" sz="1200" kern="1200" dirty="0">
              <a:solidFill>
                <a:schemeClr val="tx1"/>
              </a:solidFill>
              <a:effectLst/>
              <a:latin typeface="Helvetica Neue"/>
              <a:ea typeface="Helvetica Neue"/>
              <a:cs typeface="Helvetica Neue"/>
              <a:sym typeface="Helvetica Neue"/>
            </a:endParaRPr>
          </a:p>
          <a:p>
            <a:r>
              <a:rPr lang="en-US" sz="1200" kern="1200" dirty="0">
                <a:solidFill>
                  <a:schemeClr val="tx1"/>
                </a:solidFill>
                <a:effectLst/>
                <a:latin typeface="Helvetica Neue"/>
                <a:ea typeface="Helvetica Neue"/>
                <a:cs typeface="Helvetica Neue"/>
                <a:sym typeface="Helvetica Neue"/>
              </a:rPr>
              <a:t>Just a note that the web screens may contain messages originating in the web screens or from messages originating in the business layer. The messages originating in the business layer are not available for translation via this utility. That requires some additional steps, but this wizard simplifies the creation of the resources for any new language.</a:t>
            </a:r>
          </a:p>
          <a:p>
            <a:pPr marL="0" marR="0" lvl="0" indent="0" defTabSz="228554" eaLnBrk="1" fontAlgn="auto" latinLnBrk="0" hangingPunct="1">
              <a:lnSpc>
                <a:spcPct val="117999"/>
              </a:lnSpc>
              <a:spcBef>
                <a:spcPts val="0"/>
              </a:spcBef>
              <a:spcAft>
                <a:spcPts val="0"/>
              </a:spcAft>
              <a:buClrTx/>
              <a:buSzTx/>
              <a:buFontTx/>
              <a:buNone/>
              <a:tabLst/>
              <a:defRPr/>
            </a:pPr>
            <a:endParaRPr lang="en-US" sz="1200" kern="1200" dirty="0">
              <a:solidFill>
                <a:schemeClr val="tx1"/>
              </a:solidFill>
              <a:effectLst/>
              <a:latin typeface="Helvetica Neue"/>
              <a:ea typeface="Helvetica Neue"/>
              <a:cs typeface="Helvetica Neue"/>
              <a:sym typeface="Helvetica Neue"/>
            </a:endParaRP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Refer to the SDK for docs on this wizard.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17</a:t>
            </a:fld>
            <a:endParaRPr lang="en-US"/>
          </a:p>
        </p:txBody>
      </p:sp>
    </p:spTree>
    <p:extLst>
      <p:ext uri="{BB962C8B-B14F-4D97-AF65-F5344CB8AC3E}">
        <p14:creationId xmlns:p14="http://schemas.microsoft.com/office/powerpoint/2010/main" val="2643170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Helvetica Neue"/>
                <a:ea typeface="Helvetica Neue"/>
                <a:cs typeface="Helvetica Neue"/>
                <a:sym typeface="Helvetica Neue"/>
              </a:rPr>
              <a:t>The customization strategy differs drastically between the desktop and the web. Where the desktop is an inheritance model (i.e. the desktop screen’s OCX is inherited and customized as desired), the web strategy is a participation model where a partner or multiple partners may customize the same screen. At the end of the customization process in the web, there is only 1 screen with multiple customizations as opposed to the desktop where there are multiple customized screens.</a:t>
            </a:r>
          </a:p>
          <a:p>
            <a:endParaRPr lang="en-US" sz="1200" b="0" i="0" kern="1200" dirty="0">
              <a:solidFill>
                <a:schemeClr val="tx1"/>
              </a:solidFill>
              <a:effectLst/>
              <a:latin typeface="Helvetica Neue"/>
              <a:ea typeface="Helvetica Neue"/>
              <a:cs typeface="Helvetica Neue"/>
              <a:sym typeface="Helvetica Neue"/>
            </a:endParaRPr>
          </a:p>
          <a:p>
            <a:r>
              <a:rPr lang="en-US" sz="1200" b="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Standalone Customization Wizard </a:t>
            </a:r>
            <a:r>
              <a:rPr lang="en-US" sz="1200" b="0" kern="1200" dirty="0">
                <a:solidFill>
                  <a:schemeClr val="tx1"/>
                </a:solidFill>
                <a:effectLst/>
                <a:latin typeface="Helvetica Neue"/>
                <a:ea typeface="Helvetica Neue"/>
                <a:cs typeface="Helvetica Neue"/>
                <a:sym typeface="Helvetica Neue"/>
              </a:rPr>
              <a:t>is an executable which simplifies and enhances the customization experience where developers are not forced into Visual Studio to create a customization that does not require a Visual Studio solution. It provides a WYSIWYG editor and validations for JSON and XML files. The wizard </a:t>
            </a:r>
            <a:r>
              <a:rPr lang="en-US" sz="1200" kern="1200" dirty="0">
                <a:solidFill>
                  <a:schemeClr val="tx1"/>
                </a:solidFill>
                <a:effectLst/>
                <a:latin typeface="Helvetica Neue"/>
                <a:ea typeface="Helvetica Neue"/>
                <a:cs typeface="Helvetica Neue"/>
                <a:sym typeface="Helvetica Neue"/>
              </a:rPr>
              <a:t>will walk you through screens where you setup the manifest for the customization, select the screen or screens to be customized, select the control or controls (if required) to be added to the screen to support the customization and finally let’s you review the customization before generating the manifest, xml settings file and a JavaScript template file.</a:t>
            </a:r>
          </a:p>
          <a:p>
            <a:endParaRPr lang="en-US" sz="1200" kern="1200" dirty="0">
              <a:solidFill>
                <a:schemeClr val="tx1"/>
              </a:solidFill>
              <a:effectLst/>
              <a:latin typeface="Helvetica Neue"/>
              <a:ea typeface="Helvetica Neue"/>
              <a:cs typeface="Helvetica Neue"/>
              <a:sym typeface="Helvetica Neue"/>
            </a:endParaRPr>
          </a:p>
          <a:p>
            <a:r>
              <a:rPr lang="en-US" sz="1200" b="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Plugin Customization Wizard</a:t>
            </a:r>
            <a:r>
              <a:rPr lang="en-US" sz="1200" b="0" kern="1200" dirty="0">
                <a:solidFill>
                  <a:schemeClr val="tx1"/>
                </a:solidFill>
                <a:effectLst/>
                <a:latin typeface="Helvetica Neue"/>
                <a:ea typeface="Helvetica Neue"/>
                <a:cs typeface="Helvetica Neue"/>
                <a:sym typeface="Helvetica Neue"/>
              </a:rPr>
              <a:t>, which is a Visual Studio plugin , is invoked from the New Project dialog. It simplifies the creation of the Visual Studio solution by reading the JSON manifest created in the standalone customization wizard. This wizard is only required if the customization requires an MVC project (i.e., endpoints). Once the solution is created this wizard will </a:t>
            </a:r>
            <a:r>
              <a:rPr lang="en-US" sz="1200" kern="1200" dirty="0">
                <a:solidFill>
                  <a:schemeClr val="tx1"/>
                </a:solidFill>
                <a:effectLst/>
                <a:latin typeface="Helvetica Neue"/>
                <a:ea typeface="Helvetica Neue"/>
                <a:cs typeface="Helvetica Neue"/>
                <a:sym typeface="Helvetica Neue"/>
              </a:rPr>
              <a:t>update the manifest with relevant information in the manifest when an assembly is attached, such as, Assembly Name, Bootstrapper Name, etc.</a:t>
            </a:r>
          </a:p>
          <a:p>
            <a:endParaRPr lang="en-US" sz="1200" kern="1200" dirty="0">
              <a:solidFill>
                <a:schemeClr val="tx1"/>
              </a:solidFill>
              <a:effectLst/>
              <a:latin typeface="Helvetica Neue"/>
              <a:ea typeface="Helvetica Neue"/>
              <a:cs typeface="Helvetica Neue"/>
              <a:sym typeface="Helvetica Neue"/>
            </a:endParaRP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Refer to the SDK for docs on these wizards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18</a:t>
            </a:fld>
            <a:endParaRPr lang="en-US"/>
          </a:p>
        </p:txBody>
      </p:sp>
    </p:spTree>
    <p:extLst>
      <p:ext uri="{BB962C8B-B14F-4D97-AF65-F5344CB8AC3E}">
        <p14:creationId xmlns:p14="http://schemas.microsoft.com/office/powerpoint/2010/main" val="3067807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Upgrade Wizard, </a:t>
            </a:r>
            <a:r>
              <a:rPr lang="en-US" sz="1200" b="0" kern="1200" dirty="0">
                <a:solidFill>
                  <a:schemeClr val="tx1"/>
                </a:solidFill>
                <a:effectLst/>
                <a:latin typeface="Helvetica Neue"/>
                <a:ea typeface="Helvetica Neue"/>
                <a:cs typeface="Helvetica Neue"/>
                <a:sym typeface="Helvetica Neue"/>
              </a:rPr>
              <a:t>which is a Visual Studio plugin, is invoked from the Solution Explorer. It will </a:t>
            </a:r>
            <a:r>
              <a:rPr lang="en-US" sz="1200" kern="1200" dirty="0">
                <a:solidFill>
                  <a:schemeClr val="tx1"/>
                </a:solidFill>
                <a:effectLst/>
                <a:latin typeface="Helvetica Neue"/>
                <a:ea typeface="Helvetica Neue"/>
                <a:cs typeface="Helvetica Neue"/>
                <a:sym typeface="Helvetica Neue"/>
              </a:rPr>
              <a:t>upgrade any Visual Studio solution and projects from a prior release in order to be compatible with a new version of Sage 300 and the SDK. Note that the upgrade is only relevant for the previous version as it does not upgrade any version to the current release. </a:t>
            </a:r>
          </a:p>
          <a:p>
            <a:r>
              <a:rPr lang="en-GB" sz="1200" kern="1200" dirty="0">
                <a:solidFill>
                  <a:schemeClr val="tx1"/>
                </a:solidFill>
                <a:effectLst/>
                <a:latin typeface="Helvetica Neue"/>
                <a:ea typeface="Helvetica Neue"/>
                <a:cs typeface="Helvetica Neue"/>
                <a:sym typeface="Helvetica Neue"/>
              </a:rPr>
              <a:t>Every release, Sage may have made changes to global framework files provided in the SDK. Therefore, these files in existing partner solutions will need to be synchronized with the latest versions of these files. The wizard will provide this synchronization. Sage may have also made changes to other framework components or code that was generated by the wizards and even code created by a partner (following a particular pattern or standard). If possible, the wizard will include processes to update this code as well. If code changes are required but it is impossible to codify in the wizard, the steps will be spelled out in the upgrade document for manual processing by the partner.</a:t>
            </a:r>
          </a:p>
          <a:p>
            <a:endParaRPr lang="en-US" sz="1200" kern="1200" dirty="0">
              <a:solidFill>
                <a:schemeClr val="tx1"/>
              </a:solidFill>
              <a:effectLst/>
              <a:latin typeface="Helvetica Neue"/>
              <a:ea typeface="Helvetica Neue"/>
              <a:cs typeface="Helvetica Neue"/>
              <a:sym typeface="Helvetica Neue"/>
            </a:endParaRPr>
          </a:p>
          <a:p>
            <a:r>
              <a:rPr lang="en-US" sz="1200" kern="1200" dirty="0">
                <a:solidFill>
                  <a:schemeClr val="tx1"/>
                </a:solidFill>
                <a:effectLst/>
                <a:latin typeface="Helvetica Neue"/>
                <a:ea typeface="Helvetica Neue"/>
                <a:cs typeface="Helvetica Neue"/>
                <a:sym typeface="Helvetica Neue"/>
              </a:rPr>
              <a:t>As I mentioned, we make every attempt to perform all upgrades by the wizard for a seamless upgrade. However, there are some changes that require manual intervention by the developer.</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19</a:t>
            </a:fld>
            <a:endParaRPr lang="en-US"/>
          </a:p>
        </p:txBody>
      </p:sp>
    </p:spTree>
    <p:extLst>
      <p:ext uri="{BB962C8B-B14F-4D97-AF65-F5344CB8AC3E}">
        <p14:creationId xmlns:p14="http://schemas.microsoft.com/office/powerpoint/2010/main" val="271260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ViewField Attributes Wizard, </a:t>
            </a:r>
            <a:r>
              <a:rPr lang="en-US" sz="1200" b="0" kern="1200" dirty="0">
                <a:solidFill>
                  <a:schemeClr val="tx1"/>
                </a:solidFill>
                <a:effectLst/>
                <a:latin typeface="Helvetica Neue"/>
                <a:ea typeface="Helvetica Neue"/>
                <a:cs typeface="Helvetica Neue"/>
                <a:sym typeface="Helvetica Neue"/>
              </a:rPr>
              <a:t>which is a Visual Studio executable, is not delivered as a binary in the Web SDK’s bin folder. This is because usage of this wizard by a third-party will require modifications to the wizard prior to running.</a:t>
            </a:r>
          </a:p>
          <a:p>
            <a:endParaRPr lang="en-US" sz="1200" b="0" kern="1200" dirty="0">
              <a:solidFill>
                <a:schemeClr val="tx1"/>
              </a:solidFill>
              <a:effectLst/>
              <a:latin typeface="Helvetica Neue"/>
              <a:ea typeface="Helvetica Neue"/>
              <a:cs typeface="Helvetica Neue"/>
              <a:sym typeface="Helvetica Neue"/>
            </a:endParaRPr>
          </a:p>
          <a:p>
            <a:r>
              <a:rPr lang="en-US" sz="1200" b="0" kern="1200" dirty="0">
                <a:solidFill>
                  <a:schemeClr val="tx1"/>
                </a:solidFill>
                <a:effectLst/>
                <a:latin typeface="Helvetica Neue"/>
                <a:ea typeface="Helvetica Neue"/>
                <a:cs typeface="Helvetica Neue"/>
                <a:sym typeface="Helvetica Neue"/>
              </a:rPr>
              <a:t>This wizard will modify the model classes in the solution’s ‘Models’ project to add the ViewField attribute to public properties and hydrate the attribute properties from the underlying business view.</a:t>
            </a:r>
          </a:p>
          <a:p>
            <a:endParaRPr lang="en-US" sz="1200" b="0" kern="1200" dirty="0">
              <a:solidFill>
                <a:schemeClr val="tx1"/>
              </a:solidFill>
              <a:effectLst/>
              <a:latin typeface="Helvetica Neue"/>
              <a:ea typeface="Helvetica Neue"/>
              <a:cs typeface="Helvetica Neue"/>
              <a:sym typeface="Helvetica Neue"/>
            </a:endParaRPr>
          </a:p>
          <a:p>
            <a:endParaRPr lang="en-US" sz="1200" kern="1200" dirty="0">
              <a:solidFill>
                <a:schemeClr val="tx1"/>
              </a:solidFill>
              <a:effectLst/>
              <a:latin typeface="Helvetica Neue"/>
              <a:ea typeface="Helvetica Neue"/>
              <a:cs typeface="Helvetica Neue"/>
              <a:sym typeface="Helvetica Neue"/>
            </a:endParaRP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Refer to the SDK for doc on these wizard</a:t>
            </a:r>
          </a:p>
          <a:p>
            <a:endParaRPr lang="en-US" sz="1200" b="0" kern="1200" dirty="0">
              <a:solidFill>
                <a:schemeClr val="tx1"/>
              </a:solidFill>
              <a:effectLst/>
              <a:latin typeface="Helvetica Neue"/>
              <a:ea typeface="Helvetica Neue"/>
              <a:cs typeface="Helvetica Neue"/>
              <a:sym typeface="Helvetica Neue"/>
            </a:endParaRP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20</a:t>
            </a:fld>
            <a:endParaRPr lang="en-US"/>
          </a:p>
        </p:txBody>
      </p:sp>
    </p:spTree>
    <p:extLst>
      <p:ext uri="{BB962C8B-B14F-4D97-AF65-F5344CB8AC3E}">
        <p14:creationId xmlns:p14="http://schemas.microsoft.com/office/powerpoint/2010/main" val="396225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questions, suggestions and feedback are valuable for delivering an API and an SDK that meets as many needs, and requirements of the developer community as possible. So, please let your voice be heard!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Web Subclassing Configurations Wizard, </a:t>
            </a:r>
            <a:r>
              <a:rPr lang="en-US" sz="1200" b="0" kern="1200" dirty="0">
                <a:solidFill>
                  <a:schemeClr val="tx1"/>
                </a:solidFill>
                <a:effectLst/>
                <a:latin typeface="Helvetica Neue"/>
                <a:ea typeface="Helvetica Neue"/>
                <a:cs typeface="Helvetica Neue"/>
                <a:sym typeface="Helvetica Neue"/>
              </a:rPr>
              <a:t>which is a standalone executable, is delivered as a binary in the Web SDK’s bin\wizards folder. </a:t>
            </a:r>
          </a:p>
          <a:p>
            <a:endParaRPr lang="en-US" sz="1200" b="0" kern="1200" dirty="0">
              <a:solidFill>
                <a:schemeClr val="tx1"/>
              </a:solidFill>
              <a:effectLst/>
              <a:latin typeface="Helvetica Neue"/>
              <a:ea typeface="Helvetica Neue"/>
              <a:cs typeface="Helvetica Neue"/>
              <a:sym typeface="Helvetica Neue"/>
            </a:endParaRPr>
          </a:p>
          <a:p>
            <a:r>
              <a:rPr lang="en-US" sz="1200" b="0" kern="1200" dirty="0">
                <a:solidFill>
                  <a:schemeClr val="tx1"/>
                </a:solidFill>
                <a:effectLst/>
                <a:latin typeface="Helvetica Neue"/>
                <a:ea typeface="Helvetica Neue"/>
                <a:cs typeface="Helvetica Neue"/>
                <a:sym typeface="Helvetica Neue"/>
              </a:rPr>
              <a:t>This wizard will create JSON configurations that will be used to extend the MVC models in the web screens to expose subclassed fields in the business view.</a:t>
            </a:r>
          </a:p>
          <a:p>
            <a:endParaRPr lang="en-US" sz="1200" b="0" kern="1200" dirty="0">
              <a:solidFill>
                <a:schemeClr val="tx1"/>
              </a:solidFill>
              <a:effectLst/>
              <a:latin typeface="Helvetica Neue"/>
              <a:ea typeface="Helvetica Neue"/>
              <a:cs typeface="Helvetica Neue"/>
              <a:sym typeface="Helvetica Neue"/>
            </a:endParaRPr>
          </a:p>
          <a:p>
            <a:endParaRPr lang="en-US" sz="1200" kern="1200" dirty="0">
              <a:solidFill>
                <a:schemeClr val="tx1"/>
              </a:solidFill>
              <a:effectLst/>
              <a:latin typeface="Helvetica Neue"/>
              <a:ea typeface="Helvetica Neue"/>
              <a:cs typeface="Helvetica Neue"/>
              <a:sym typeface="Helvetica Neue"/>
            </a:endParaRP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Refer to the SDK for doc on this wizard</a:t>
            </a:r>
          </a:p>
          <a:p>
            <a:endParaRPr lang="en-US" sz="1200" b="0" kern="1200" dirty="0">
              <a:solidFill>
                <a:schemeClr val="tx1"/>
              </a:solidFill>
              <a:effectLst/>
              <a:latin typeface="Helvetica Neue"/>
              <a:ea typeface="Helvetica Neue"/>
              <a:cs typeface="Helvetica Neue"/>
              <a:sym typeface="Helvetica Neue"/>
            </a:endParaRP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21</a:t>
            </a:fld>
            <a:endParaRPr lang="en-US"/>
          </a:p>
        </p:txBody>
      </p:sp>
    </p:spTree>
    <p:extLst>
      <p:ext uri="{BB962C8B-B14F-4D97-AF65-F5344CB8AC3E}">
        <p14:creationId xmlns:p14="http://schemas.microsoft.com/office/powerpoint/2010/main" val="4122025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Web Subclassing Compilation and Deployment Wizard, </a:t>
            </a:r>
            <a:r>
              <a:rPr lang="en-US" sz="1200" b="0" kern="1200" dirty="0">
                <a:solidFill>
                  <a:schemeClr val="tx1"/>
                </a:solidFill>
                <a:effectLst/>
                <a:latin typeface="Helvetica Neue"/>
                <a:ea typeface="Helvetica Neue"/>
                <a:cs typeface="Helvetica Neue"/>
                <a:sym typeface="Helvetica Neue"/>
              </a:rPr>
              <a:t>which is a standalone executable, is delivered as a binary in the Web SDK’s bin\wizards folder. </a:t>
            </a:r>
          </a:p>
          <a:p>
            <a:endParaRPr lang="en-US" sz="1200" b="0" kern="1200" dirty="0">
              <a:solidFill>
                <a:schemeClr val="tx1"/>
              </a:solidFill>
              <a:effectLst/>
              <a:latin typeface="Helvetica Neue"/>
              <a:ea typeface="Helvetica Neue"/>
              <a:cs typeface="Helvetica Neue"/>
              <a:sym typeface="Helvetica Neue"/>
            </a:endParaRPr>
          </a:p>
          <a:p>
            <a:r>
              <a:rPr lang="en-US" sz="1200" b="0" kern="1200" dirty="0">
                <a:solidFill>
                  <a:schemeClr val="tx1"/>
                </a:solidFill>
                <a:effectLst/>
                <a:latin typeface="Helvetica Neue"/>
                <a:ea typeface="Helvetica Neue"/>
                <a:cs typeface="Helvetica Neue"/>
                <a:sym typeface="Helvetica Neue"/>
              </a:rPr>
              <a:t>This wizard will discover any JSON configurations created by the Web Subclassing Configurations Wizard to add these extended properties to the MVC models and then recompile the MVC models which can then be delivered to a customer site.</a:t>
            </a:r>
          </a:p>
          <a:p>
            <a:endParaRPr lang="en-US" sz="1200" b="0" kern="1200" dirty="0">
              <a:solidFill>
                <a:schemeClr val="tx1"/>
              </a:solidFill>
              <a:effectLst/>
              <a:latin typeface="Helvetica Neue"/>
              <a:ea typeface="Helvetica Neue"/>
              <a:cs typeface="Helvetica Neue"/>
              <a:sym typeface="Helvetica Neue"/>
            </a:endParaRP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Refer to the SDK for doc on this wizard</a:t>
            </a:r>
          </a:p>
          <a:p>
            <a:endParaRPr lang="en-US" sz="1200" b="0" kern="1200" dirty="0">
              <a:solidFill>
                <a:schemeClr val="tx1"/>
              </a:solidFill>
              <a:effectLst/>
              <a:latin typeface="Helvetica Neue"/>
              <a:ea typeface="Helvetica Neue"/>
              <a:cs typeface="Helvetica Neue"/>
              <a:sym typeface="Helvetica Neue"/>
            </a:endParaRP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22</a:t>
            </a:fld>
            <a:endParaRPr lang="en-US"/>
          </a:p>
        </p:txBody>
      </p:sp>
    </p:spTree>
    <p:extLst>
      <p:ext uri="{BB962C8B-B14F-4D97-AF65-F5344CB8AC3E}">
        <p14:creationId xmlns:p14="http://schemas.microsoft.com/office/powerpoint/2010/main" val="1490686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Helvetica Neue"/>
                <a:ea typeface="Helvetica Neue"/>
                <a:cs typeface="Helvetica Neue"/>
                <a:sym typeface="Helvetica Neue"/>
              </a:rPr>
              <a:t>Documentation is an important aspect of an SDK and there are documents which are a required reading for any developer creating screens or customizations.</a:t>
            </a:r>
          </a:p>
          <a:p>
            <a:r>
              <a:rPr lang="en-US" sz="1200" b="0" i="0" kern="1200" dirty="0">
                <a:solidFill>
                  <a:schemeClr val="tx1"/>
                </a:solidFill>
                <a:effectLst/>
                <a:latin typeface="Helvetica Neue"/>
                <a:ea typeface="Helvetica Neue"/>
                <a:cs typeface="Helvetica Neue"/>
                <a:sym typeface="Helvetica Neue"/>
              </a:rPr>
              <a:t>You will find documents on the architecture of the Sage 300 web application and various tutorials for creating web screens. There is a great document once the architecture documents have been reviewed which explains why it is important to understand the process and flow of the web screens and what is being created via the wizards.</a:t>
            </a:r>
          </a:p>
          <a:p>
            <a:r>
              <a:rPr lang="en-US" sz="1200" b="0" i="0" kern="1200" dirty="0">
                <a:solidFill>
                  <a:schemeClr val="tx1"/>
                </a:solidFill>
                <a:effectLst/>
                <a:latin typeface="Helvetica Neue"/>
                <a:ea typeface="Helvetica Neue"/>
                <a:cs typeface="Helvetica Neue"/>
                <a:sym typeface="Helvetica Neue"/>
              </a:rPr>
              <a:t>There is a CHM file to assist external developers in drilling down into the various common and core libraries on valuable and required methods and functions.</a:t>
            </a:r>
          </a:p>
          <a:p>
            <a:r>
              <a:rPr lang="en-US" sz="1200" b="0" i="0" kern="1200" dirty="0">
                <a:solidFill>
                  <a:schemeClr val="tx1"/>
                </a:solidFill>
                <a:effectLst/>
                <a:latin typeface="Helvetica Neue"/>
                <a:ea typeface="Helvetica Neue"/>
                <a:cs typeface="Helvetica Neue"/>
                <a:sym typeface="Helvetica Neue"/>
              </a:rPr>
              <a:t>There are two pattern documents. One is for Visual Design Patterns and the other is for Code Patterns. The Visual Design Patterns document presents the Visual Basic components and what are analogous components in the web screens. This is a great document for not only understanding how the Visual Basic screens compare to the web screens, but for also understanding the styling and sizing of the web screens. </a:t>
            </a:r>
          </a:p>
          <a:p>
            <a:r>
              <a:rPr lang="en-US" sz="1200" b="0" i="0" kern="1200" dirty="0">
                <a:solidFill>
                  <a:schemeClr val="tx1"/>
                </a:solidFill>
                <a:effectLst/>
                <a:latin typeface="Helvetica Neue"/>
                <a:ea typeface="Helvetica Neue"/>
                <a:cs typeface="Helvetica Neue"/>
                <a:sym typeface="Helvetica Neue"/>
              </a:rPr>
              <a:t>There are standards documents that are a required reading before any development begins. They explain the standards used for managed code, JavaScript and CSHTML.</a:t>
            </a:r>
          </a:p>
          <a:p>
            <a:r>
              <a:rPr lang="en-US" sz="1200" b="0" i="0" kern="1200" dirty="0">
                <a:solidFill>
                  <a:schemeClr val="tx1"/>
                </a:solidFill>
                <a:effectLst/>
                <a:latin typeface="Helvetica Neue"/>
                <a:ea typeface="Helvetica Neue"/>
                <a:cs typeface="Helvetica Neue"/>
                <a:sym typeface="Helvetica Neue"/>
              </a:rPr>
              <a:t>There is an upgrade guide which explains the steps being performed by the Upgrade Wizard plus additional documents for manual steps that the Wizard is unable to perform.</a:t>
            </a:r>
          </a:p>
          <a:p>
            <a:r>
              <a:rPr lang="en-US" sz="1200" b="0" i="0" kern="1200" dirty="0">
                <a:solidFill>
                  <a:schemeClr val="tx1"/>
                </a:solidFill>
                <a:effectLst/>
                <a:latin typeface="Helvetica Neue"/>
                <a:ea typeface="Helvetica Neue"/>
                <a:cs typeface="Helvetica Neue"/>
                <a:sym typeface="Helvetica Neue"/>
              </a:rPr>
              <a:t>There are resource and developer reference documents for the API.</a:t>
            </a:r>
          </a:p>
          <a:p>
            <a:r>
              <a:rPr lang="en-US" dirty="0"/>
              <a:t>There are documents which walk you through using the wizards. These are a must read for any developer writing a module or a customization as they explain and illustrate the flow of the wizards and explain the solutions, projects and code generated by the various wizards.</a:t>
            </a:r>
          </a:p>
          <a:p>
            <a:r>
              <a:rPr lang="en-US" sz="1200" b="0" kern="1200" dirty="0">
                <a:solidFill>
                  <a:schemeClr val="tx1"/>
                </a:solidFill>
                <a:effectLst/>
                <a:latin typeface="Helvetica Neue"/>
                <a:ea typeface="Helvetica Neue"/>
                <a:cs typeface="Helvetica Neue"/>
                <a:sym typeface="Helvetica Neue"/>
              </a:rPr>
              <a:t>There can never be enough documentation, and we recognize that more is needed in the SDK. This is on our roadmap to deliver more docs!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23</a:t>
            </a:fld>
            <a:endParaRPr lang="en-US"/>
          </a:p>
        </p:txBody>
      </p:sp>
    </p:spTree>
    <p:extLst>
      <p:ext uri="{BB962C8B-B14F-4D97-AF65-F5344CB8AC3E}">
        <p14:creationId xmlns:p14="http://schemas.microsoft.com/office/powerpoint/2010/main" val="4105092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Language resources are included in the SDK. These are the language resources used by the Sage 300 web screens and can be leveraged by the Language Resource Wizard to generate resources for a non-supported language. As mentioned earlier, these are only the resources for the web screens as the desktop has its own set of resource files (DLLS).</a:t>
            </a:r>
          </a:p>
          <a:p>
            <a:r>
              <a:rPr lang="en-US" sz="1200" kern="1200" dirty="0">
                <a:solidFill>
                  <a:schemeClr val="tx1"/>
                </a:solidFill>
                <a:effectLst/>
                <a:latin typeface="Helvetica Neue"/>
                <a:ea typeface="Helvetica Neue"/>
                <a:cs typeface="Helvetica Neue"/>
                <a:sym typeface="Helvetica Neue"/>
              </a:rPr>
              <a:t>A couple of notes on the resource files: </a:t>
            </a:r>
          </a:p>
          <a:p>
            <a:pPr marL="228600" indent="-228600">
              <a:buAutoNum type="arabicPeriod"/>
            </a:pPr>
            <a:r>
              <a:rPr lang="en-US" sz="1200" kern="1200" dirty="0">
                <a:solidFill>
                  <a:schemeClr val="tx1"/>
                </a:solidFill>
                <a:effectLst/>
                <a:latin typeface="Helvetica Neue"/>
                <a:ea typeface="Helvetica Neue"/>
                <a:cs typeface="Helvetica Neue"/>
                <a:sym typeface="Helvetica Neue"/>
              </a:rPr>
              <a:t>Not all resource files require localization as some as used to store operands, SQL statements and other information.</a:t>
            </a:r>
          </a:p>
          <a:p>
            <a:pPr marL="228600" indent="-228600">
              <a:buAutoNum type="arabicPeriod"/>
            </a:pPr>
            <a:r>
              <a:rPr lang="en-US" sz="1200" kern="1200" dirty="0">
                <a:solidFill>
                  <a:schemeClr val="tx1"/>
                </a:solidFill>
                <a:effectLst/>
                <a:latin typeface="Helvetica Neue"/>
                <a:ea typeface="Helvetica Neue"/>
                <a:cs typeface="Helvetica Neue"/>
                <a:sym typeface="Helvetica Neue"/>
              </a:rPr>
              <a:t>There are global resources, module resources and screen resources. This hierarchy is basically the same as the desktop resource structure in an effort to minimize localizations and to re-use commonly used strings.</a:t>
            </a:r>
          </a:p>
          <a:p>
            <a:pPr marL="0" indent="0">
              <a:buNone/>
            </a:pPr>
            <a:endParaRPr lang="en-US" sz="1200" kern="1200" dirty="0">
              <a:solidFill>
                <a:schemeClr val="tx1"/>
              </a:solidFill>
              <a:effectLst/>
              <a:latin typeface="Helvetica Neue"/>
              <a:ea typeface="Helvetica Neue"/>
              <a:cs typeface="Helvetica Neue"/>
              <a:sym typeface="Helvetica Neue"/>
            </a:endParaRPr>
          </a:p>
          <a:p>
            <a:pPr marL="0" indent="0">
              <a:buNone/>
            </a:pPr>
            <a:r>
              <a:rPr lang="en-US" sz="1200" kern="1200" dirty="0">
                <a:solidFill>
                  <a:schemeClr val="tx1"/>
                </a:solidFill>
                <a:effectLst/>
                <a:latin typeface="Helvetica Neue"/>
                <a:ea typeface="Helvetica Neue"/>
                <a:cs typeface="Helvetica Neue"/>
                <a:sym typeface="Helvetica Neue"/>
              </a:rPr>
              <a:t>Let’s look at the samples.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24</a:t>
            </a:fld>
            <a:endParaRPr lang="en-US"/>
          </a:p>
        </p:txBody>
      </p:sp>
    </p:spTree>
    <p:extLst>
      <p:ext uri="{BB962C8B-B14F-4D97-AF65-F5344CB8AC3E}">
        <p14:creationId xmlns:p14="http://schemas.microsoft.com/office/powerpoint/2010/main" val="3382664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Samples are great learning tools and numerous samples are included to reflect the different screen or code types. These samples are standalone examples of current Sage 300 web screens which can be debugged to understand the structures, the code flow, and the interaction of the various components. There is a README file in the root folder of the samples which discusses compiling and even a prerequisite (Environment Var) that must be established prior to running the samples. But, once this is setup, it is simply a matter of loading, resolving Nuget references, compiling, and debugging.</a:t>
            </a:r>
          </a:p>
          <a:p>
            <a:endParaRPr lang="en-US" sz="1200" kern="1200" dirty="0">
              <a:solidFill>
                <a:schemeClr val="tx1"/>
              </a:solidFill>
              <a:effectLst/>
              <a:latin typeface="Helvetica Neue"/>
              <a:ea typeface="Helvetica Neue"/>
              <a:cs typeface="Helvetica Neue"/>
              <a:sym typeface="Helvetica Neue"/>
            </a:endParaRPr>
          </a:p>
          <a:p>
            <a:r>
              <a:rPr lang="en-US" sz="1200" kern="1200" dirty="0">
                <a:solidFill>
                  <a:schemeClr val="tx1"/>
                </a:solidFill>
                <a:effectLst/>
                <a:latin typeface="Helvetica Neue"/>
                <a:ea typeface="Helvetica Neue"/>
                <a:cs typeface="Helvetica Neue"/>
                <a:sym typeface="Helvetica Neue"/>
              </a:rPr>
              <a:t>The samples listed here reflect processing, flat, report, and header detail code types. Of special note on the processing type, the Clear Statistics sample, is that there is a SQL script that must be applied to the Portal/Sage Landlord database since a processing code type involves our workflow engine and this is driven from our Portal/Landlord database. There is a README file in the folder for that sample. It is required reading!</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25</a:t>
            </a:fld>
            <a:endParaRPr lang="en-US"/>
          </a:p>
        </p:txBody>
      </p:sp>
    </p:spTree>
    <p:extLst>
      <p:ext uri="{BB962C8B-B14F-4D97-AF65-F5344CB8AC3E}">
        <p14:creationId xmlns:p14="http://schemas.microsoft.com/office/powerpoint/2010/main" val="3931695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Sage 300 Web SDK Web API Integration Sample </a:t>
            </a:r>
            <a:r>
              <a:rPr lang="en-US" b="0" dirty="0"/>
              <a:t>uses a C# console program to illustrate how easy it is to make web </a:t>
            </a:r>
            <a:r>
              <a:rPr lang="en-US" b="0" dirty="0" err="1"/>
              <a:t>api</a:t>
            </a:r>
            <a:r>
              <a:rPr lang="en-US" b="0" dirty="0"/>
              <a:t> calls</a:t>
            </a:r>
            <a:r>
              <a:rPr lang="en-US" dirty="0"/>
              <a:t>.</a:t>
            </a:r>
          </a:p>
          <a:p>
            <a:endParaRPr lang="en-US" dirty="0"/>
          </a:p>
          <a:p>
            <a:r>
              <a:rPr lang="en-US" dirty="0"/>
              <a:t>The sample program is already complete and ready to go, but if you prefer to create it manually, the </a:t>
            </a:r>
            <a:r>
              <a:rPr lang="en-US" sz="1200" b="1" kern="1200" dirty="0" err="1">
                <a:solidFill>
                  <a:schemeClr val="tx1"/>
                </a:solidFill>
                <a:effectLst/>
                <a:latin typeface="+mn-lt"/>
                <a:ea typeface="+mn-ea"/>
                <a:cs typeface="+mn-cs"/>
              </a:rPr>
              <a:t>WebAPI_SampleIntegration_Instructions</a:t>
            </a:r>
            <a:r>
              <a:rPr lang="en-US" sz="1200" kern="1200" dirty="0">
                <a:solidFill>
                  <a:schemeClr val="tx1"/>
                </a:solidFill>
                <a:effectLst/>
                <a:latin typeface="+mn-lt"/>
                <a:ea typeface="+mn-ea"/>
                <a:cs typeface="+mn-cs"/>
              </a:rPr>
              <a:t> Word document in the </a:t>
            </a:r>
            <a:r>
              <a:rPr lang="en-US" b="1" dirty="0"/>
              <a:t>samples/</a:t>
            </a:r>
            <a:r>
              <a:rPr lang="en-US" b="1" dirty="0" err="1"/>
              <a:t>WebAPI_SampleIntegration</a:t>
            </a:r>
            <a:r>
              <a:rPr lang="en-US" b="1" dirty="0"/>
              <a:t> </a:t>
            </a:r>
            <a:r>
              <a:rPr lang="en-US" sz="1200" kern="1200" dirty="0">
                <a:solidFill>
                  <a:schemeClr val="tx1"/>
                </a:solidFill>
                <a:effectLst/>
                <a:latin typeface="+mn-lt"/>
                <a:ea typeface="+mn-ea"/>
                <a:cs typeface="+mn-cs"/>
              </a:rPr>
              <a:t>folder of the Web SDK provides a step-by-step tutorial for creating this sample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sample, you will programmatically create a customer, update the customer, create an order, invoke the inventory control’s day end, post an invoice and finally create a batch all through the web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This is a great sample for getting used to the web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and programmatically driving it as well.</a:t>
            </a:r>
            <a:endParaRPr lang="en-US" dirty="0"/>
          </a:p>
          <a:p>
            <a:endParaRPr lang="en-US" dirty="0"/>
          </a:p>
          <a:p>
            <a:r>
              <a:rPr lang="en-US" sz="1100" kern="1200" dirty="0">
                <a:solidFill>
                  <a:schemeClr val="tx1"/>
                </a:solidFill>
                <a:effectLst/>
                <a:latin typeface="Helvetica Neue"/>
                <a:ea typeface="Helvetica Neue"/>
                <a:cs typeface="Helvetica Neue"/>
                <a:sym typeface="Helvetica Neue"/>
              </a:rPr>
              <a:t>So, is source included in the SDK?</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26</a:t>
            </a:fld>
            <a:endParaRPr lang="en-US"/>
          </a:p>
        </p:txBody>
      </p:sp>
    </p:spTree>
    <p:extLst>
      <p:ext uri="{BB962C8B-B14F-4D97-AF65-F5344CB8AC3E}">
        <p14:creationId xmlns:p14="http://schemas.microsoft.com/office/powerpoint/2010/main" val="3581911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simple example of an SDLC. Once the wizards and utilities are registered as plugins (Visual Studio plugins are VSIX files), these wizards accelerate the initial creation of the web screens and customizations. </a:t>
            </a:r>
          </a:p>
          <a:p>
            <a:endParaRPr lang="en-US" dirty="0"/>
          </a:p>
          <a:p>
            <a:r>
              <a:rPr lang="en-US" dirty="0"/>
              <a:t>As this illustration describes, once the wizards are used to generate a solution and starting code for a screen or screens, documentation is referenced, tutorials and samples are viewed, debugged and understood, which feeds into the development cycle of the screen. Thus, acceleration of the development process. Of course, implementing business logic is not a feature of today’s SDK. As I will demonstrate in the What’s coming in August section, we are looking for ways to accelerate the development process by generating more UI elements and as much template and stubbed code as possible.</a:t>
            </a:r>
          </a:p>
        </p:txBody>
      </p:sp>
      <p:sp>
        <p:nvSpPr>
          <p:cNvPr id="4" name="Slide Number Placeholder 3"/>
          <p:cNvSpPr>
            <a:spLocks noGrp="1"/>
          </p:cNvSpPr>
          <p:nvPr>
            <p:ph type="sldNum" sz="quarter" idx="5"/>
          </p:nvPr>
        </p:nvSpPr>
        <p:spPr/>
        <p:txBody>
          <a:bodyPr/>
          <a:lstStyle/>
          <a:p>
            <a:fld id="{E1B92A93-8262-254D-8F5A-CE19795D22F6}" type="slidenum">
              <a:rPr lang="en-US" smtClean="0"/>
              <a:t>27</a:t>
            </a:fld>
            <a:endParaRPr lang="en-US"/>
          </a:p>
        </p:txBody>
      </p:sp>
    </p:spTree>
    <p:extLst>
      <p:ext uri="{BB962C8B-B14F-4D97-AF65-F5344CB8AC3E}">
        <p14:creationId xmlns:p14="http://schemas.microsoft.com/office/powerpoint/2010/main" val="2443454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numerous benefits to the SDK: Accelerated development is just one benefit. The wizards will generate a scaffolded solution while delivering generated code for a more robust starting point while the samples illustrate the structured and organized implementation within our screens. We recognize the Sage 300 developer community and strive to ensure that these implementations are also available to the community. If we can implement something internally then so should an external developer! Of course, a solution and project can be generated from scratch, but why would you?</a:t>
            </a:r>
          </a:p>
          <a:p>
            <a:pPr marL="0" marR="0" lvl="0" indent="0" defTabSz="228554" eaLnBrk="1" fontAlgn="auto" latinLnBrk="0" hangingPunct="1">
              <a:lnSpc>
                <a:spcPct val="117999"/>
              </a:lnSpc>
              <a:spcBef>
                <a:spcPts val="0"/>
              </a:spcBef>
              <a:spcAft>
                <a:spcPts val="0"/>
              </a:spcAft>
              <a:buClrTx/>
              <a:buSzTx/>
              <a:buFontTx/>
              <a:buNone/>
              <a:tabLst/>
              <a:defRPr/>
            </a:pPr>
            <a:r>
              <a:rPr lang="en-US" dirty="0"/>
              <a:t>By providing documentation, samples and generated code, we strive for consistency and best practices in our implementation. </a:t>
            </a:r>
          </a:p>
          <a:p>
            <a:pPr marL="0" marR="0" lvl="0" indent="0" defTabSz="228554" eaLnBrk="1" fontAlgn="auto" latinLnBrk="0" hangingPunct="1">
              <a:lnSpc>
                <a:spcPct val="117999"/>
              </a:lnSpc>
              <a:spcBef>
                <a:spcPts val="0"/>
              </a:spcBef>
              <a:spcAft>
                <a:spcPts val="0"/>
              </a:spcAft>
              <a:buClrTx/>
              <a:buSzTx/>
              <a:buFontTx/>
              <a:buNone/>
              <a:tabLst/>
              <a:defRPr/>
            </a:pPr>
            <a:r>
              <a:rPr lang="en-US" dirty="0"/>
              <a:t>Security is always a concern and a high priority for Sage 300. We perform Penetration Tests and Code Scans to ensure our implementations are secure and consistent, and this is reflected in the code we generate.</a:t>
            </a:r>
          </a:p>
          <a:p>
            <a:pPr marL="0" marR="0" lvl="0" indent="0" defTabSz="228554" eaLnBrk="1" fontAlgn="auto" latinLnBrk="0" hangingPunct="1">
              <a:lnSpc>
                <a:spcPct val="117999"/>
              </a:lnSpc>
              <a:spcBef>
                <a:spcPts val="0"/>
              </a:spcBef>
              <a:spcAft>
                <a:spcPts val="0"/>
              </a:spcAft>
              <a:buClrTx/>
              <a:buSzTx/>
              <a:buFontTx/>
              <a:buNone/>
              <a:tabLst/>
              <a:defRPr/>
            </a:pPr>
            <a:r>
              <a:rPr lang="en-US" dirty="0"/>
              <a:t>The SDK strives for seamless integrations as partner modules and customizations want to blend into the Sage 300 palette and not to be seen as differing from the patterns and practices within the Sage 300.</a:t>
            </a:r>
          </a:p>
          <a:p>
            <a:r>
              <a:rPr lang="en-US" sz="1400" b="0" i="0" kern="1200" dirty="0">
                <a:solidFill>
                  <a:schemeClr val="tx1"/>
                </a:solidFill>
                <a:effectLst/>
                <a:latin typeface="Helvetica Neue"/>
                <a:ea typeface="Helvetica Neue"/>
                <a:cs typeface="Helvetica Neue"/>
                <a:sym typeface="Helvetica Neue"/>
              </a:rPr>
              <a:t>The SDK is open source! All tools can only be so much to everyone in order to consider everyone’s base needs while providing functionality that is easy to use. The open sourcing of the SDK has allowed the community to extend, enhance and even tailor the SDK to their specific needs. Sage wants this community to be successful in the conversion of their applications to the web paradigm. The open sourcing of the SDK will allow those who wish to contribute to the Web SDK to do so in a way that not only addresses their needs, but potentially the needs of others as well. </a:t>
            </a:r>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28</a:t>
            </a:fld>
            <a:endParaRPr lang="en-US"/>
          </a:p>
        </p:txBody>
      </p:sp>
    </p:spTree>
    <p:extLst>
      <p:ext uri="{BB962C8B-B14F-4D97-AF65-F5344CB8AC3E}">
        <p14:creationId xmlns:p14="http://schemas.microsoft.com/office/powerpoint/2010/main" val="2788270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49AA7-6A9F-887D-62D7-2C594F1882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E6131-50FE-92FB-EBC0-D7007B199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E18C6D-2DA1-B2CF-1AA2-08F21F5B3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D8039F-B1A6-534D-18F5-76ACAF610197}"/>
              </a:ext>
            </a:extLst>
          </p:cNvPr>
          <p:cNvSpPr>
            <a:spLocks noGrp="1"/>
          </p:cNvSpPr>
          <p:nvPr>
            <p:ph type="sldNum" sz="quarter" idx="5"/>
          </p:nvPr>
        </p:nvSpPr>
        <p:spPr/>
        <p:txBody>
          <a:bodyPr/>
          <a:lstStyle/>
          <a:p>
            <a:fld id="{E1B92A93-8262-254D-8F5A-CE19795D22F6}" type="slidenum">
              <a:rPr lang="en-US" smtClean="0"/>
              <a:t>30</a:t>
            </a:fld>
            <a:endParaRPr lang="en-US"/>
          </a:p>
        </p:txBody>
      </p:sp>
    </p:spTree>
    <p:extLst>
      <p:ext uri="{BB962C8B-B14F-4D97-AF65-F5344CB8AC3E}">
        <p14:creationId xmlns:p14="http://schemas.microsoft.com/office/powerpoint/2010/main" val="1110073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91809-21E8-D2F2-BCF7-AC8E06D7C8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F3E7E-2AF6-B8B6-1F5D-7063E488E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8A36AC-1FF5-48A7-9248-6CA03EF07C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0037A9-D52C-5068-CC88-5A8913479BC8}"/>
              </a:ext>
            </a:extLst>
          </p:cNvPr>
          <p:cNvSpPr>
            <a:spLocks noGrp="1"/>
          </p:cNvSpPr>
          <p:nvPr>
            <p:ph type="sldNum" sz="quarter" idx="5"/>
          </p:nvPr>
        </p:nvSpPr>
        <p:spPr/>
        <p:txBody>
          <a:bodyPr/>
          <a:lstStyle/>
          <a:p>
            <a:fld id="{E1B92A93-8262-254D-8F5A-CE19795D22F6}" type="slidenum">
              <a:rPr lang="en-US" smtClean="0"/>
              <a:t>46</a:t>
            </a:fld>
            <a:endParaRPr lang="en-US"/>
          </a:p>
        </p:txBody>
      </p:sp>
    </p:spTree>
    <p:extLst>
      <p:ext uri="{BB962C8B-B14F-4D97-AF65-F5344CB8AC3E}">
        <p14:creationId xmlns:p14="http://schemas.microsoft.com/office/powerpoint/2010/main" val="1327167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Sage 300 desktop has been around for decades, and its architecture is solid and fundamentally sound.</a:t>
            </a:r>
          </a:p>
          <a:p>
            <a:endParaRPr lang="en-US" dirty="0"/>
          </a:p>
          <a:p>
            <a:r>
              <a:rPr lang="en-US" dirty="0"/>
              <a:t>The Sage 300 web screens have been around since 2015 and leverages the business and database components of the Sage 300 application. The web screens are architected with the same level of integrity as the other Sage 300 components.</a:t>
            </a:r>
          </a:p>
          <a:p>
            <a:endParaRPr lang="en-US" dirty="0"/>
          </a:p>
          <a:p>
            <a:r>
              <a:rPr lang="en-US" dirty="0"/>
              <a:t>A superior software architecture enables products built within its framework to adapt to fast changing technology and stand the test of time. Sage has made a substantial investment in developing the Sage 300 architectural framework—and this investment continues with the web-based framework for Sage 300 web screens. </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F5CF3-D2AD-E19F-5666-1111748C4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7A8897-0EDD-2E55-CCBE-89D2D5D87B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9919B2-793F-5E0E-B675-0F5420446E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2FB086-1AFD-A5D8-A157-C590650A36C1}"/>
              </a:ext>
            </a:extLst>
          </p:cNvPr>
          <p:cNvSpPr>
            <a:spLocks noGrp="1"/>
          </p:cNvSpPr>
          <p:nvPr>
            <p:ph type="sldNum" sz="quarter" idx="5"/>
          </p:nvPr>
        </p:nvSpPr>
        <p:spPr/>
        <p:txBody>
          <a:bodyPr/>
          <a:lstStyle/>
          <a:p>
            <a:fld id="{E1B92A93-8262-254D-8F5A-CE19795D22F6}" type="slidenum">
              <a:rPr lang="en-US" smtClean="0"/>
              <a:t>54</a:t>
            </a:fld>
            <a:endParaRPr lang="en-US"/>
          </a:p>
        </p:txBody>
      </p:sp>
    </p:spTree>
    <p:extLst>
      <p:ext uri="{BB962C8B-B14F-4D97-AF65-F5344CB8AC3E}">
        <p14:creationId xmlns:p14="http://schemas.microsoft.com/office/powerpoint/2010/main" val="726720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61</a:t>
            </a:fld>
            <a:endParaRPr lang="en-US"/>
          </a:p>
        </p:txBody>
      </p:sp>
    </p:spTree>
    <p:extLst>
      <p:ext uri="{BB962C8B-B14F-4D97-AF65-F5344CB8AC3E}">
        <p14:creationId xmlns:p14="http://schemas.microsoft.com/office/powerpoint/2010/main" val="1227856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2948658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off with the API, the goal of the API is to provide a simple and effective way to interact with Sage 300 data. </a:t>
            </a:r>
          </a:p>
          <a:p>
            <a:endParaRPr lang="en-US" dirty="0"/>
          </a:p>
          <a:p>
            <a:r>
              <a:rPr lang="en-US" dirty="0"/>
              <a:t>An API, if done correctly, standardizes the exchange of data. Differing technologies or programming languages may have gathered or will receive the data, but the API strategy will allow for seamless communication.</a:t>
            </a:r>
          </a:p>
          <a:p>
            <a:endParaRPr lang="en-US" dirty="0"/>
          </a:p>
          <a:p>
            <a:r>
              <a:rPr lang="en-US" dirty="0"/>
              <a:t>So, let’s see how this is accomplished.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1355236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dirty="0"/>
              <a:t>The API consists of RESTful web services that use a lightweight MVC model to communicate with the Sage 300 .NET API. This lightweight model is generated by a wizard which generates these models from the Accpac Business Views. Thus, the API does not use the same models as the Web Screens since those models are decorated with attributes and use a mapping layer to move data in and out of the model. The models in the API use reflection to move data in and out.</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For those of you who have worked with the .NET API, the web services are a wrapper around this .NET API, which in turn is a wrapper around our COM API. That’s great news since whether data is being accessed via COM, or the .NET API or the web services, the same business logic – validations, restrictions, assumptions, etc., are executed. This API while having a different interface, access and other features will access data with the same integrity as the other APIs.</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As you can see, APIs are at the heart of Sage 300.</a:t>
            </a:r>
          </a:p>
          <a:p>
            <a:endParaRPr lang="en-US" dirty="0"/>
          </a:p>
          <a:p>
            <a:r>
              <a:rPr lang="en-US" dirty="0"/>
              <a:t>Let’s consider OData.</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7</a:t>
            </a:fld>
            <a:endParaRPr lang="en-US"/>
          </a:p>
        </p:txBody>
      </p:sp>
    </p:spTree>
    <p:extLst>
      <p:ext uri="{BB962C8B-B14F-4D97-AF65-F5344CB8AC3E}">
        <p14:creationId xmlns:p14="http://schemas.microsoft.com/office/powerpoint/2010/main" val="2450938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dirty="0"/>
              <a:t>The API is installed when the Sage 300 Web Screens are installed and are part of the application, not the SDK. Although users of the API will typically be SDK users, this is not a requirement. Because of the OData protocol, the OpenAPI implementation (Swagger), the simple to understand URL segments, and simply the technical ability of our partners and customers, using the API is intuitive. The API is installed with the web screens option, and they are ready to use!</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There have been some discussions that this API should be a separate installation and not tied to the web screen installation. I’d be interested to hear your thoughts on this!</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r>
              <a:rPr lang="en-US" dirty="0"/>
              <a:t>The Sage 300 web screens even use the API internally to support our integrations with Sage Intelligence Reporting Cloud (SIRC) and Sage CRM. The security groups for the module’s resources must be enabled otherwise access will be denied. I’ll talk about this more when we cover security for the API.</a:t>
            </a:r>
          </a:p>
          <a:p>
            <a:endParaRPr lang="en-US" dirty="0"/>
          </a:p>
          <a:p>
            <a:r>
              <a:rPr lang="en-US" dirty="0"/>
              <a:t>Note, unlike our other APIs, this API does not consume a LanPak license! Let me repeat that. The usage of this API does not consume a LanPak license.</a:t>
            </a:r>
          </a:p>
          <a:p>
            <a:endParaRPr lang="en-US" dirty="0"/>
          </a:p>
          <a:p>
            <a:r>
              <a:rPr lang="en-US" dirty="0"/>
              <a:t>Let’s now talk payloads.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366201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Sage 300 provides a landing page where the consumer of the API can go for useful links and resources. The “Open Swagger UI” button will display the Swagger UI for codeless and untethered access to Sage 300 data. </a:t>
            </a:r>
          </a:p>
          <a:p>
            <a:endParaRPr lang="en-US" dirty="0"/>
          </a:p>
          <a:p>
            <a:r>
              <a:rPr lang="en-US" dirty="0"/>
              <a:t>The OpenAPI or Swagger is a specification for machine-readable interface files for describing, producing, consuming and visualizing RESTful web services and Sage 300 has leveraged Swagger to provide a collection of HTML, JavaScript, and CSS assets that dynamically generate beautiful documentation from a Swagger-compliant API. This dynamic documentation feature eliminates the need for static documentation and at the same time offers an intuitive and robust UI for driving the API.</a:t>
            </a:r>
          </a:p>
          <a:p>
            <a:endParaRPr lang="en-US" dirty="0"/>
          </a:p>
          <a:p>
            <a:r>
              <a:rPr lang="en-US" dirty="0"/>
              <a:t>Once in Swagger, the resources  are displayed in a summary format and a simple click on a resource will display the various actions or verbs supported by the resource. Note that not all actions are supported by every resource, and we’ve had to decide if a resource should even be exposed (i.e., payroll or users, etc.)). The SDK has documentation for our resources (although Swagger also provides this documentation) as well as a developer reference guide.</a:t>
            </a:r>
          </a:p>
          <a:p>
            <a:endParaRPr lang="en-US" dirty="0"/>
          </a:p>
          <a:p>
            <a:r>
              <a:rPr lang="en-US" dirty="0"/>
              <a:t>What about coded access?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477064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language of your choice for coded access.</a:t>
            </a:r>
          </a:p>
          <a:p>
            <a:endParaRPr lang="en-US" dirty="0"/>
          </a:p>
          <a:p>
            <a:r>
              <a:rPr lang="en-US" dirty="0"/>
              <a:t>In the SDK you will find multiple completed samples along with documentation with step-by-step instructions for creating the samples from scratch.</a:t>
            </a:r>
          </a:p>
          <a:p>
            <a:r>
              <a:rPr lang="en-US" dirty="0"/>
              <a:t>For example, the </a:t>
            </a:r>
            <a:r>
              <a:rPr lang="en-US" b="1" dirty="0"/>
              <a:t>Integration Sample </a:t>
            </a:r>
            <a:r>
              <a:rPr lang="en-US" b="0" dirty="0"/>
              <a:t>uses a C# console program to illustrate how easy it is to make API calls and </a:t>
            </a:r>
            <a:r>
              <a:rPr lang="en-US" sz="1200" kern="1200" dirty="0">
                <a:solidFill>
                  <a:schemeClr val="tx1"/>
                </a:solidFill>
                <a:effectLst/>
                <a:latin typeface="Helvetica Neue"/>
                <a:ea typeface="Helvetica Neue"/>
                <a:cs typeface="Helvetica Neue"/>
                <a:sym typeface="Helvetica Neue"/>
              </a:rPr>
              <a:t>you will programmatically create a customer, update the customer, create an order, invoke the inventory control’s day end, post an invoice and finally create a batch all through the API. This is a great sample for getting used to the API and programmatically driving it as well. </a:t>
            </a:r>
          </a:p>
          <a:p>
            <a:r>
              <a:rPr lang="en-US" sz="1200" kern="1200" dirty="0">
                <a:solidFill>
                  <a:schemeClr val="tx1"/>
                </a:solidFill>
                <a:effectLst/>
                <a:latin typeface="Helvetica Neue"/>
                <a:ea typeface="Helvetica Neue"/>
                <a:cs typeface="Helvetica Neue"/>
                <a:sym typeface="Helvetica Neue"/>
              </a:rPr>
              <a:t>There are a couple of other samples that invoke other functionalities such as retrieving a range of customers, retrieving a customer with a key, deleting a customer, and creating an invoice. </a:t>
            </a:r>
          </a:p>
          <a:p>
            <a:r>
              <a:rPr lang="en-US" sz="1200" kern="1200" dirty="0">
                <a:solidFill>
                  <a:schemeClr val="tx1"/>
                </a:solidFill>
                <a:effectLst/>
                <a:latin typeface="Helvetica Neue"/>
                <a:ea typeface="Helvetica Neue"/>
                <a:cs typeface="Helvetica Neue"/>
                <a:sym typeface="Helvetica Neue"/>
              </a:rPr>
              <a:t>There is even a sample that uses Chrome’s Postman Utility to load an execute Postman scripts. This sample was created prior to the adoption of Swagger, and we feel that Swagger is more intuitive, provides better documentation and is easier to use than Postman. However, for the postman users, this sample is still valid and handy!</a:t>
            </a:r>
            <a:endParaRPr lang="en-US" dirty="0"/>
          </a:p>
          <a:p>
            <a:endParaRPr lang="en-US" dirty="0"/>
          </a:p>
          <a:p>
            <a:r>
              <a:rPr lang="en-US" dirty="0"/>
              <a:t>How about security?</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1662490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2024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Left column content + illustration">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12" name="Title 1">
            <a:extLst>
              <a:ext uri="{FF2B5EF4-FFF2-40B4-BE49-F238E27FC236}">
                <a16:creationId xmlns:a16="http://schemas.microsoft.com/office/drawing/2014/main" id="{49407ADA-6986-4B48-A9AC-072C99F71421}"/>
              </a:ext>
            </a:extLst>
          </p:cNvPr>
          <p:cNvSpPr>
            <a:spLocks noGrp="1"/>
          </p:cNvSpPr>
          <p:nvPr>
            <p:ph type="title" hasCustomPrompt="1"/>
          </p:nvPr>
        </p:nvSpPr>
        <p:spPr>
          <a:xfrm>
            <a:off x="411479" y="587763"/>
            <a:ext cx="3238499" cy="594360"/>
          </a:xfrm>
        </p:spPr>
        <p:txBody>
          <a:bodyPr/>
          <a:lstStyle>
            <a:lvl1pPr>
              <a:defRPr sz="2000" b="1">
                <a:latin typeface="+mn-lt"/>
              </a:defRPr>
            </a:lvl1pPr>
          </a:lstStyle>
          <a:p>
            <a:r>
              <a:rPr lang="en-US" dirty="0"/>
              <a:t>Click to edit master title style</a:t>
            </a:r>
          </a:p>
        </p:txBody>
      </p:sp>
      <p:sp>
        <p:nvSpPr>
          <p:cNvPr id="6" name="Picture Placeholder 9">
            <a:extLst>
              <a:ext uri="{FF2B5EF4-FFF2-40B4-BE49-F238E27FC236}">
                <a16:creationId xmlns:a16="http://schemas.microsoft.com/office/drawing/2014/main" id="{3EAF1985-93E2-A444-BD0E-5986E92D0DF1}"/>
              </a:ext>
            </a:extLst>
          </p:cNvPr>
          <p:cNvSpPr>
            <a:spLocks noGrp="1"/>
          </p:cNvSpPr>
          <p:nvPr>
            <p:ph type="pic" sz="quarter" idx="14"/>
          </p:nvPr>
        </p:nvSpPr>
        <p:spPr>
          <a:xfrm>
            <a:off x="4503077" y="-11648"/>
            <a:ext cx="7702374" cy="6226711"/>
          </a:xfrm>
          <a:prstGeom prst="rect">
            <a:avLst/>
          </a:prstGeom>
          <a:noFill/>
        </p:spPr>
        <p:txBody>
          <a:bodyPr vert="horz" lIns="0" tIns="45720" rIns="0" bIns="0" rtlCol="0" anchor="ctr" anchorCtr="0">
            <a:noAutofit/>
          </a:bodyPr>
          <a:lstStyle>
            <a:lvl1pPr marL="0" indent="0" algn="ctr">
              <a:buNone/>
              <a:defRPr lang="en-US" sz="1801" dirty="0">
                <a:solidFill>
                  <a:schemeClr val="bg1"/>
                </a:solidFill>
              </a:defRPr>
            </a:lvl1pPr>
          </a:lstStyle>
          <a:p>
            <a:pPr lvl="0" algn="ctr"/>
            <a:r>
              <a:rPr lang="en-US"/>
              <a:t>Click icon to add picture</a:t>
            </a:r>
            <a:endParaRPr lang="en-US" dirty="0"/>
          </a:p>
        </p:txBody>
      </p:sp>
      <p:sp>
        <p:nvSpPr>
          <p:cNvPr id="7" name="Text Placeholder 3">
            <a:extLst>
              <a:ext uri="{FF2B5EF4-FFF2-40B4-BE49-F238E27FC236}">
                <a16:creationId xmlns:a16="http://schemas.microsoft.com/office/drawing/2014/main" id="{1D6B45BE-196F-6B43-8E72-C2AC9D40CA28}"/>
              </a:ext>
            </a:extLst>
          </p:cNvPr>
          <p:cNvSpPr>
            <a:spLocks noGrp="1"/>
          </p:cNvSpPr>
          <p:nvPr>
            <p:ph type="body" sz="quarter" idx="19"/>
          </p:nvPr>
        </p:nvSpPr>
        <p:spPr>
          <a:xfrm>
            <a:off x="419100" y="1714500"/>
            <a:ext cx="3238500" cy="4495800"/>
          </a:xfrm>
        </p:spPr>
        <p:txBody>
          <a:bodyPr/>
          <a:lstStyle>
            <a:lvl1pPr marL="0" indent="0">
              <a:buNone/>
              <a:defRPr/>
            </a:lvl1pPr>
            <a:lvl2pPr marL="171450" indent="-171450">
              <a:tabLst/>
              <a:defRPr/>
            </a:lvl2pPr>
            <a:lvl3pPr marL="517525" indent="-174625">
              <a:tabLst/>
              <a:defRPr/>
            </a:lvl3pPr>
            <a:lvl4pPr marL="863600" indent="-174625">
              <a:tabLst/>
              <a:defRPr/>
            </a:lvl4pPr>
            <a:lvl5pPr marL="1200150" indent="-17145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31508"/>
      </p:ext>
    </p:extLst>
  </p:cSld>
  <p:clrMapOvr>
    <a:masterClrMapping/>
  </p:clrMapOvr>
  <p:extLst>
    <p:ext uri="{DCECCB84-F9BA-43D5-87BE-67443E8EF086}">
      <p15:sldGuideLst xmlns:p15="http://schemas.microsoft.com/office/powerpoint/2012/main">
        <p15:guide id="1" pos="3456">
          <p15:clr>
            <a:srgbClr val="FBAE40"/>
          </p15:clr>
        </p15:guide>
        <p15:guide id="2" pos="1848">
          <p15:clr>
            <a:srgbClr val="FBAE40"/>
          </p15:clr>
        </p15:guide>
        <p15:guide id="3" pos="2304">
          <p15:clr>
            <a:srgbClr val="FBAE40"/>
          </p15:clr>
        </p15:guide>
        <p15:guide id="4" pos="28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age symbol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grpSp>
        <p:nvGrpSpPr>
          <p:cNvPr id="71" name="Group 70">
            <a:extLst>
              <a:ext uri="{FF2B5EF4-FFF2-40B4-BE49-F238E27FC236}">
                <a16:creationId xmlns:a16="http://schemas.microsoft.com/office/drawing/2014/main" id="{82170310-FD02-B64E-9B02-F6DE13FED35F}"/>
              </a:ext>
            </a:extLst>
          </p:cNvPr>
          <p:cNvGrpSpPr/>
          <p:nvPr userDrawn="1"/>
        </p:nvGrpSpPr>
        <p:grpSpPr>
          <a:xfrm>
            <a:off x="6238877" y="393700"/>
            <a:ext cx="5535674" cy="6201405"/>
            <a:chOff x="6238877" y="393700"/>
            <a:chExt cx="5535674" cy="6201405"/>
          </a:xfrm>
        </p:grpSpPr>
        <p:grpSp>
          <p:nvGrpSpPr>
            <p:cNvPr id="72" name="Group 71">
              <a:extLst>
                <a:ext uri="{FF2B5EF4-FFF2-40B4-BE49-F238E27FC236}">
                  <a16:creationId xmlns:a16="http://schemas.microsoft.com/office/drawing/2014/main" id="{67E2ACF6-103A-9240-B587-BE5FE06EBC0B}"/>
                </a:ext>
              </a:extLst>
            </p:cNvPr>
            <p:cNvGrpSpPr/>
            <p:nvPr/>
          </p:nvGrpSpPr>
          <p:grpSpPr>
            <a:xfrm>
              <a:off x="6238877" y="2218467"/>
              <a:ext cx="5535674" cy="1647636"/>
              <a:chOff x="6238877" y="394369"/>
              <a:chExt cx="5535674" cy="1647636"/>
            </a:xfrm>
          </p:grpSpPr>
          <p:grpSp>
            <p:nvGrpSpPr>
              <p:cNvPr id="126" name="Group 125">
                <a:extLst>
                  <a:ext uri="{FF2B5EF4-FFF2-40B4-BE49-F238E27FC236}">
                    <a16:creationId xmlns:a16="http://schemas.microsoft.com/office/drawing/2014/main" id="{CFF69E0E-7085-234C-87BB-DD0C51C48865}"/>
                  </a:ext>
                </a:extLst>
              </p:cNvPr>
              <p:cNvGrpSpPr/>
              <p:nvPr/>
            </p:nvGrpSpPr>
            <p:grpSpPr>
              <a:xfrm>
                <a:off x="6238877" y="394369"/>
                <a:ext cx="5535674" cy="745936"/>
                <a:chOff x="6238877" y="394369"/>
                <a:chExt cx="5535674" cy="745936"/>
              </a:xfrm>
            </p:grpSpPr>
            <p:pic>
              <p:nvPicPr>
                <p:cNvPr id="136" name="Picture 135">
                  <a:extLst>
                    <a:ext uri="{FF2B5EF4-FFF2-40B4-BE49-F238E27FC236}">
                      <a16:creationId xmlns:a16="http://schemas.microsoft.com/office/drawing/2014/main" id="{E8EFAFCD-00A6-9944-9D85-582F05AB4CC7}"/>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37" name="Picture 136">
                  <a:extLst>
                    <a:ext uri="{FF2B5EF4-FFF2-40B4-BE49-F238E27FC236}">
                      <a16:creationId xmlns:a16="http://schemas.microsoft.com/office/drawing/2014/main" id="{54139528-DA1E-EA43-A13B-1E32EA0F26BD}"/>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8" name="Picture 137">
                  <a:extLst>
                    <a:ext uri="{FF2B5EF4-FFF2-40B4-BE49-F238E27FC236}">
                      <a16:creationId xmlns:a16="http://schemas.microsoft.com/office/drawing/2014/main" id="{B7D33F5B-D82D-0142-90F1-07AA0B50B37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9" name="Picture 138">
                  <a:extLst>
                    <a:ext uri="{FF2B5EF4-FFF2-40B4-BE49-F238E27FC236}">
                      <a16:creationId xmlns:a16="http://schemas.microsoft.com/office/drawing/2014/main" id="{CC7AD683-CB26-ED45-9511-9DAB139064C6}"/>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40" name="Picture 139">
                  <a:extLst>
                    <a:ext uri="{FF2B5EF4-FFF2-40B4-BE49-F238E27FC236}">
                      <a16:creationId xmlns:a16="http://schemas.microsoft.com/office/drawing/2014/main" id="{EA30C539-5963-AA4D-82D2-61A134D908BA}"/>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41" name="Picture 140">
                  <a:extLst>
                    <a:ext uri="{FF2B5EF4-FFF2-40B4-BE49-F238E27FC236}">
                      <a16:creationId xmlns:a16="http://schemas.microsoft.com/office/drawing/2014/main" id="{E8537574-BF7A-604C-A711-4B1A3B6A05C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42" name="Picture 141">
                  <a:extLst>
                    <a:ext uri="{FF2B5EF4-FFF2-40B4-BE49-F238E27FC236}">
                      <a16:creationId xmlns:a16="http://schemas.microsoft.com/office/drawing/2014/main" id="{B1E3CB8C-01C0-474E-A26A-D42AD6EED68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43" name="Picture 142">
                  <a:extLst>
                    <a:ext uri="{FF2B5EF4-FFF2-40B4-BE49-F238E27FC236}">
                      <a16:creationId xmlns:a16="http://schemas.microsoft.com/office/drawing/2014/main" id="{8E04BC90-5CC4-0C46-A973-301FF1794751}"/>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27" name="Group 126">
                <a:extLst>
                  <a:ext uri="{FF2B5EF4-FFF2-40B4-BE49-F238E27FC236}">
                    <a16:creationId xmlns:a16="http://schemas.microsoft.com/office/drawing/2014/main" id="{DA868886-ACAA-F34B-9FCC-804244EBB8B5}"/>
                  </a:ext>
                </a:extLst>
              </p:cNvPr>
              <p:cNvGrpSpPr/>
              <p:nvPr/>
            </p:nvGrpSpPr>
            <p:grpSpPr>
              <a:xfrm>
                <a:off x="6238877" y="1296069"/>
                <a:ext cx="5535674" cy="745936"/>
                <a:chOff x="6238877" y="394369"/>
                <a:chExt cx="5535674" cy="745936"/>
              </a:xfrm>
            </p:grpSpPr>
            <p:pic>
              <p:nvPicPr>
                <p:cNvPr id="128" name="Picture 127">
                  <a:extLst>
                    <a:ext uri="{FF2B5EF4-FFF2-40B4-BE49-F238E27FC236}">
                      <a16:creationId xmlns:a16="http://schemas.microsoft.com/office/drawing/2014/main" id="{224F75AF-DC4B-C240-B749-E0F0EE02E58B}"/>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29" name="Picture 128">
                  <a:extLst>
                    <a:ext uri="{FF2B5EF4-FFF2-40B4-BE49-F238E27FC236}">
                      <a16:creationId xmlns:a16="http://schemas.microsoft.com/office/drawing/2014/main" id="{4F6BA2B4-18E9-E242-A319-FB6493EF1AC4}"/>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0" name="Picture 129">
                  <a:extLst>
                    <a:ext uri="{FF2B5EF4-FFF2-40B4-BE49-F238E27FC236}">
                      <a16:creationId xmlns:a16="http://schemas.microsoft.com/office/drawing/2014/main" id="{0B874B4F-A89A-E842-A609-F0C0DABC11E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1" name="Picture 130">
                  <a:extLst>
                    <a:ext uri="{FF2B5EF4-FFF2-40B4-BE49-F238E27FC236}">
                      <a16:creationId xmlns:a16="http://schemas.microsoft.com/office/drawing/2014/main" id="{EB38761B-55DB-E243-A7A5-3AE503BCEA39}"/>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32" name="Picture 131">
                  <a:extLst>
                    <a:ext uri="{FF2B5EF4-FFF2-40B4-BE49-F238E27FC236}">
                      <a16:creationId xmlns:a16="http://schemas.microsoft.com/office/drawing/2014/main" id="{1DEE4301-B2B6-F841-B946-1BEC7626909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33" name="Picture 132">
                  <a:extLst>
                    <a:ext uri="{FF2B5EF4-FFF2-40B4-BE49-F238E27FC236}">
                      <a16:creationId xmlns:a16="http://schemas.microsoft.com/office/drawing/2014/main" id="{2C85052E-798B-B14E-8BD2-F266CFCF2A3F}"/>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34" name="Picture 133">
                  <a:extLst>
                    <a:ext uri="{FF2B5EF4-FFF2-40B4-BE49-F238E27FC236}">
                      <a16:creationId xmlns:a16="http://schemas.microsoft.com/office/drawing/2014/main" id="{F771C328-43CE-934C-BFC8-6ED9A0A8788F}"/>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35" name="Picture 134">
                  <a:extLst>
                    <a:ext uri="{FF2B5EF4-FFF2-40B4-BE49-F238E27FC236}">
                      <a16:creationId xmlns:a16="http://schemas.microsoft.com/office/drawing/2014/main" id="{9D8C76E8-52C9-6548-AAE5-E472811F869B}"/>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73" name="Group 72">
              <a:extLst>
                <a:ext uri="{FF2B5EF4-FFF2-40B4-BE49-F238E27FC236}">
                  <a16:creationId xmlns:a16="http://schemas.microsoft.com/office/drawing/2014/main" id="{DCB83AAF-ED35-A049-AABF-C9135D5DD78A}"/>
                </a:ext>
              </a:extLst>
            </p:cNvPr>
            <p:cNvGrpSpPr/>
            <p:nvPr/>
          </p:nvGrpSpPr>
          <p:grpSpPr>
            <a:xfrm>
              <a:off x="6238877" y="4040917"/>
              <a:ext cx="5535674" cy="1647636"/>
              <a:chOff x="6238877" y="394369"/>
              <a:chExt cx="5535674" cy="1647636"/>
            </a:xfrm>
          </p:grpSpPr>
          <p:grpSp>
            <p:nvGrpSpPr>
              <p:cNvPr id="108" name="Group 107">
                <a:extLst>
                  <a:ext uri="{FF2B5EF4-FFF2-40B4-BE49-F238E27FC236}">
                    <a16:creationId xmlns:a16="http://schemas.microsoft.com/office/drawing/2014/main" id="{9F2E5089-B14A-9742-9076-60522A230567}"/>
                  </a:ext>
                </a:extLst>
              </p:cNvPr>
              <p:cNvGrpSpPr/>
              <p:nvPr/>
            </p:nvGrpSpPr>
            <p:grpSpPr>
              <a:xfrm>
                <a:off x="6238877" y="394369"/>
                <a:ext cx="5535674" cy="745936"/>
                <a:chOff x="6238877" y="394369"/>
                <a:chExt cx="5535674" cy="745936"/>
              </a:xfrm>
            </p:grpSpPr>
            <p:pic>
              <p:nvPicPr>
                <p:cNvPr id="118" name="Picture 117">
                  <a:extLst>
                    <a:ext uri="{FF2B5EF4-FFF2-40B4-BE49-F238E27FC236}">
                      <a16:creationId xmlns:a16="http://schemas.microsoft.com/office/drawing/2014/main" id="{E307ACCD-BBCA-AE49-8895-8B05C679DF7E}"/>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9" name="Picture 118">
                  <a:extLst>
                    <a:ext uri="{FF2B5EF4-FFF2-40B4-BE49-F238E27FC236}">
                      <a16:creationId xmlns:a16="http://schemas.microsoft.com/office/drawing/2014/main" id="{A351233D-9CD6-6848-8852-F6F9175E056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20" name="Picture 119">
                  <a:extLst>
                    <a:ext uri="{FF2B5EF4-FFF2-40B4-BE49-F238E27FC236}">
                      <a16:creationId xmlns:a16="http://schemas.microsoft.com/office/drawing/2014/main" id="{277C3285-4221-0E46-9C68-9E9756B39B21}"/>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21" name="Picture 120">
                  <a:extLst>
                    <a:ext uri="{FF2B5EF4-FFF2-40B4-BE49-F238E27FC236}">
                      <a16:creationId xmlns:a16="http://schemas.microsoft.com/office/drawing/2014/main" id="{34D9B167-B2D4-0441-B0D2-01D074A853E3}"/>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22" name="Picture 121">
                  <a:extLst>
                    <a:ext uri="{FF2B5EF4-FFF2-40B4-BE49-F238E27FC236}">
                      <a16:creationId xmlns:a16="http://schemas.microsoft.com/office/drawing/2014/main" id="{9CCDDCA1-DCC7-1F47-BF8B-DB65F0029CEE}"/>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23" name="Picture 122">
                  <a:extLst>
                    <a:ext uri="{FF2B5EF4-FFF2-40B4-BE49-F238E27FC236}">
                      <a16:creationId xmlns:a16="http://schemas.microsoft.com/office/drawing/2014/main" id="{AECD938B-175C-9442-BB8F-84775EBDFA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24" name="Picture 123">
                  <a:extLst>
                    <a:ext uri="{FF2B5EF4-FFF2-40B4-BE49-F238E27FC236}">
                      <a16:creationId xmlns:a16="http://schemas.microsoft.com/office/drawing/2014/main" id="{CC17190A-CBB2-1D46-9858-4011D7E31E6E}"/>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25" name="Picture 124">
                  <a:extLst>
                    <a:ext uri="{FF2B5EF4-FFF2-40B4-BE49-F238E27FC236}">
                      <a16:creationId xmlns:a16="http://schemas.microsoft.com/office/drawing/2014/main" id="{DB57266D-E7F2-6C41-9A2F-259C3330E910}"/>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09" name="Group 108">
                <a:extLst>
                  <a:ext uri="{FF2B5EF4-FFF2-40B4-BE49-F238E27FC236}">
                    <a16:creationId xmlns:a16="http://schemas.microsoft.com/office/drawing/2014/main" id="{23E64EBD-0CC7-4D49-ACA3-A47CB4725BCC}"/>
                  </a:ext>
                </a:extLst>
              </p:cNvPr>
              <p:cNvGrpSpPr/>
              <p:nvPr/>
            </p:nvGrpSpPr>
            <p:grpSpPr>
              <a:xfrm>
                <a:off x="6238877" y="1296069"/>
                <a:ext cx="5535674" cy="745936"/>
                <a:chOff x="6238877" y="394369"/>
                <a:chExt cx="5535674" cy="745936"/>
              </a:xfrm>
            </p:grpSpPr>
            <p:pic>
              <p:nvPicPr>
                <p:cNvPr id="110" name="Picture 109">
                  <a:extLst>
                    <a:ext uri="{FF2B5EF4-FFF2-40B4-BE49-F238E27FC236}">
                      <a16:creationId xmlns:a16="http://schemas.microsoft.com/office/drawing/2014/main" id="{1FF296B1-7A51-4B4A-B3A1-551F3A9713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1" name="Picture 110">
                  <a:extLst>
                    <a:ext uri="{FF2B5EF4-FFF2-40B4-BE49-F238E27FC236}">
                      <a16:creationId xmlns:a16="http://schemas.microsoft.com/office/drawing/2014/main" id="{AA29D605-CC41-A349-896C-A8D6479F903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12" name="Picture 111">
                  <a:extLst>
                    <a:ext uri="{FF2B5EF4-FFF2-40B4-BE49-F238E27FC236}">
                      <a16:creationId xmlns:a16="http://schemas.microsoft.com/office/drawing/2014/main" id="{F114C4A5-23E3-A049-B69C-EF24A0F9F343}"/>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13" name="Picture 112">
                  <a:extLst>
                    <a:ext uri="{FF2B5EF4-FFF2-40B4-BE49-F238E27FC236}">
                      <a16:creationId xmlns:a16="http://schemas.microsoft.com/office/drawing/2014/main" id="{A3B29882-F403-DD4F-8208-A2A8236E0C18}"/>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14" name="Picture 113">
                  <a:extLst>
                    <a:ext uri="{FF2B5EF4-FFF2-40B4-BE49-F238E27FC236}">
                      <a16:creationId xmlns:a16="http://schemas.microsoft.com/office/drawing/2014/main" id="{05A10E24-E52A-C747-AD4D-40EF34531FF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15" name="Picture 114">
                  <a:extLst>
                    <a:ext uri="{FF2B5EF4-FFF2-40B4-BE49-F238E27FC236}">
                      <a16:creationId xmlns:a16="http://schemas.microsoft.com/office/drawing/2014/main" id="{C632C53E-7600-F74B-8F21-4D13EB32381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16" name="Picture 115">
                  <a:extLst>
                    <a:ext uri="{FF2B5EF4-FFF2-40B4-BE49-F238E27FC236}">
                      <a16:creationId xmlns:a16="http://schemas.microsoft.com/office/drawing/2014/main" id="{467130D2-0288-FC41-95CB-AD693680B146}"/>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17" name="Picture 116">
                  <a:extLst>
                    <a:ext uri="{FF2B5EF4-FFF2-40B4-BE49-F238E27FC236}">
                      <a16:creationId xmlns:a16="http://schemas.microsoft.com/office/drawing/2014/main" id="{51D82F32-1082-6346-B416-BC0451498194}"/>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94" name="Group 93">
              <a:extLst>
                <a:ext uri="{FF2B5EF4-FFF2-40B4-BE49-F238E27FC236}">
                  <a16:creationId xmlns:a16="http://schemas.microsoft.com/office/drawing/2014/main" id="{9A6ADF50-385A-BC42-835D-88DD173D0116}"/>
                </a:ext>
              </a:extLst>
            </p:cNvPr>
            <p:cNvGrpSpPr/>
            <p:nvPr/>
          </p:nvGrpSpPr>
          <p:grpSpPr>
            <a:xfrm>
              <a:off x="6238877" y="5849169"/>
              <a:ext cx="5535674" cy="745936"/>
              <a:chOff x="6238877" y="394369"/>
              <a:chExt cx="5535674" cy="745936"/>
            </a:xfrm>
          </p:grpSpPr>
          <p:pic>
            <p:nvPicPr>
              <p:cNvPr id="100" name="Picture 99">
                <a:extLst>
                  <a:ext uri="{FF2B5EF4-FFF2-40B4-BE49-F238E27FC236}">
                    <a16:creationId xmlns:a16="http://schemas.microsoft.com/office/drawing/2014/main" id="{7216A813-9927-474A-9346-22AD4166DF38}"/>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01" name="Picture 100">
                <a:extLst>
                  <a:ext uri="{FF2B5EF4-FFF2-40B4-BE49-F238E27FC236}">
                    <a16:creationId xmlns:a16="http://schemas.microsoft.com/office/drawing/2014/main" id="{C833EEB0-8A54-8C4F-9F31-095D65E5F921}"/>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02" name="Picture 101">
                <a:extLst>
                  <a:ext uri="{FF2B5EF4-FFF2-40B4-BE49-F238E27FC236}">
                    <a16:creationId xmlns:a16="http://schemas.microsoft.com/office/drawing/2014/main" id="{0E3CE198-FFF3-0148-8E3C-8C8C97BF7302}"/>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03" name="Picture 102">
                <a:extLst>
                  <a:ext uri="{FF2B5EF4-FFF2-40B4-BE49-F238E27FC236}">
                    <a16:creationId xmlns:a16="http://schemas.microsoft.com/office/drawing/2014/main" id="{F1A5920D-F829-9F4A-9F11-10A18A2AC19F}"/>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04" name="Picture 103">
                <a:extLst>
                  <a:ext uri="{FF2B5EF4-FFF2-40B4-BE49-F238E27FC236}">
                    <a16:creationId xmlns:a16="http://schemas.microsoft.com/office/drawing/2014/main" id="{DB354C7E-F478-3B49-B934-9DC40AE5A38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05" name="Picture 104">
                <a:extLst>
                  <a:ext uri="{FF2B5EF4-FFF2-40B4-BE49-F238E27FC236}">
                    <a16:creationId xmlns:a16="http://schemas.microsoft.com/office/drawing/2014/main" id="{414AB046-41C4-1745-A7B1-7E09B8FAB1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06" name="Picture 105">
                <a:extLst>
                  <a:ext uri="{FF2B5EF4-FFF2-40B4-BE49-F238E27FC236}">
                    <a16:creationId xmlns:a16="http://schemas.microsoft.com/office/drawing/2014/main" id="{32FC108E-C2C8-7441-BF15-CF6069DD3C3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07" name="Picture 106">
                <a:extLst>
                  <a:ext uri="{FF2B5EF4-FFF2-40B4-BE49-F238E27FC236}">
                    <a16:creationId xmlns:a16="http://schemas.microsoft.com/office/drawing/2014/main" id="{E8597C6A-420F-8245-BFA2-63D986C93307}"/>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5" name="Group 74">
              <a:extLst>
                <a:ext uri="{FF2B5EF4-FFF2-40B4-BE49-F238E27FC236}">
                  <a16:creationId xmlns:a16="http://schemas.microsoft.com/office/drawing/2014/main" id="{92FA1534-222E-8548-BE10-6BD43E625F8E}"/>
                </a:ext>
              </a:extLst>
            </p:cNvPr>
            <p:cNvGrpSpPr/>
            <p:nvPr/>
          </p:nvGrpSpPr>
          <p:grpSpPr>
            <a:xfrm>
              <a:off x="6238877" y="393700"/>
              <a:ext cx="5535674" cy="1647636"/>
              <a:chOff x="6238877" y="394369"/>
              <a:chExt cx="5535674" cy="1647636"/>
            </a:xfrm>
          </p:grpSpPr>
          <p:grpSp>
            <p:nvGrpSpPr>
              <p:cNvPr id="76" name="Group 75">
                <a:extLst>
                  <a:ext uri="{FF2B5EF4-FFF2-40B4-BE49-F238E27FC236}">
                    <a16:creationId xmlns:a16="http://schemas.microsoft.com/office/drawing/2014/main" id="{7BEB31E0-20EA-4240-A4EA-04B73BE64A45}"/>
                  </a:ext>
                </a:extLst>
              </p:cNvPr>
              <p:cNvGrpSpPr/>
              <p:nvPr/>
            </p:nvGrpSpPr>
            <p:grpSpPr>
              <a:xfrm>
                <a:off x="6238877" y="394369"/>
                <a:ext cx="5535674" cy="745936"/>
                <a:chOff x="6238877" y="394369"/>
                <a:chExt cx="5535674" cy="745936"/>
              </a:xfrm>
            </p:grpSpPr>
            <p:pic>
              <p:nvPicPr>
                <p:cNvPr id="86" name="Picture 85">
                  <a:extLst>
                    <a:ext uri="{FF2B5EF4-FFF2-40B4-BE49-F238E27FC236}">
                      <a16:creationId xmlns:a16="http://schemas.microsoft.com/office/drawing/2014/main" id="{EE8A6203-080A-3244-B4A5-7B946ABB0E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87" name="Picture 86">
                  <a:extLst>
                    <a:ext uri="{FF2B5EF4-FFF2-40B4-BE49-F238E27FC236}">
                      <a16:creationId xmlns:a16="http://schemas.microsoft.com/office/drawing/2014/main" id="{F33A84E0-5F64-174C-BDDA-D902AFDEB126}"/>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8" name="Picture 87">
                  <a:extLst>
                    <a:ext uri="{FF2B5EF4-FFF2-40B4-BE49-F238E27FC236}">
                      <a16:creationId xmlns:a16="http://schemas.microsoft.com/office/drawing/2014/main" id="{A7C103F6-8E3E-E54C-92C0-E3CF3F05E86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9" name="Picture 88">
                  <a:extLst>
                    <a:ext uri="{FF2B5EF4-FFF2-40B4-BE49-F238E27FC236}">
                      <a16:creationId xmlns:a16="http://schemas.microsoft.com/office/drawing/2014/main" id="{92E22192-B46E-134E-92CB-F452533EF2DE}"/>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90" name="Picture 89">
                  <a:extLst>
                    <a:ext uri="{FF2B5EF4-FFF2-40B4-BE49-F238E27FC236}">
                      <a16:creationId xmlns:a16="http://schemas.microsoft.com/office/drawing/2014/main" id="{3D85E242-7AB2-1440-A337-5A15469A2CB4}"/>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91" name="Picture 90">
                  <a:extLst>
                    <a:ext uri="{FF2B5EF4-FFF2-40B4-BE49-F238E27FC236}">
                      <a16:creationId xmlns:a16="http://schemas.microsoft.com/office/drawing/2014/main" id="{C055E234-79A9-0F49-9922-ED49BFC0866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92" name="Picture 91">
                  <a:extLst>
                    <a:ext uri="{FF2B5EF4-FFF2-40B4-BE49-F238E27FC236}">
                      <a16:creationId xmlns:a16="http://schemas.microsoft.com/office/drawing/2014/main" id="{84AAAE29-ADEF-224C-AFD4-E75C849A4B6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93" name="Picture 92">
                  <a:extLst>
                    <a:ext uri="{FF2B5EF4-FFF2-40B4-BE49-F238E27FC236}">
                      <a16:creationId xmlns:a16="http://schemas.microsoft.com/office/drawing/2014/main" id="{2F6B299E-B5B2-3949-AFDC-9602C2C7BEAA}"/>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7" name="Group 76">
                <a:extLst>
                  <a:ext uri="{FF2B5EF4-FFF2-40B4-BE49-F238E27FC236}">
                    <a16:creationId xmlns:a16="http://schemas.microsoft.com/office/drawing/2014/main" id="{ADEDE811-86B0-3C41-977A-A795C3B1D5BF}"/>
                  </a:ext>
                </a:extLst>
              </p:cNvPr>
              <p:cNvGrpSpPr/>
              <p:nvPr/>
            </p:nvGrpSpPr>
            <p:grpSpPr>
              <a:xfrm>
                <a:off x="6238877" y="1296069"/>
                <a:ext cx="5535674" cy="745936"/>
                <a:chOff x="6238877" y="394369"/>
                <a:chExt cx="5535674" cy="745936"/>
              </a:xfrm>
            </p:grpSpPr>
            <p:pic>
              <p:nvPicPr>
                <p:cNvPr id="78" name="Picture 77">
                  <a:extLst>
                    <a:ext uri="{FF2B5EF4-FFF2-40B4-BE49-F238E27FC236}">
                      <a16:creationId xmlns:a16="http://schemas.microsoft.com/office/drawing/2014/main" id="{96315FAB-71BA-DD45-9FDE-003EF845F219}"/>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79" name="Picture 78">
                  <a:extLst>
                    <a:ext uri="{FF2B5EF4-FFF2-40B4-BE49-F238E27FC236}">
                      <a16:creationId xmlns:a16="http://schemas.microsoft.com/office/drawing/2014/main" id="{501289DC-2B2D-3442-A8C0-B530C86A2729}"/>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0" name="Picture 79">
                  <a:extLst>
                    <a:ext uri="{FF2B5EF4-FFF2-40B4-BE49-F238E27FC236}">
                      <a16:creationId xmlns:a16="http://schemas.microsoft.com/office/drawing/2014/main" id="{F436110F-0A4F-1348-A72A-F0A0220CB4D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1" name="Picture 80">
                  <a:extLst>
                    <a:ext uri="{FF2B5EF4-FFF2-40B4-BE49-F238E27FC236}">
                      <a16:creationId xmlns:a16="http://schemas.microsoft.com/office/drawing/2014/main" id="{C899B11D-2E31-DB4B-8349-31FB018FA2D4}"/>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82" name="Picture 81">
                  <a:extLst>
                    <a:ext uri="{FF2B5EF4-FFF2-40B4-BE49-F238E27FC236}">
                      <a16:creationId xmlns:a16="http://schemas.microsoft.com/office/drawing/2014/main" id="{806B2C14-4DE8-2C46-B7B5-A5E0EFAAB4B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83" name="Picture 82">
                  <a:extLst>
                    <a:ext uri="{FF2B5EF4-FFF2-40B4-BE49-F238E27FC236}">
                      <a16:creationId xmlns:a16="http://schemas.microsoft.com/office/drawing/2014/main" id="{28D99548-CAAA-8444-AB35-AD2FF29CAF46}"/>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84" name="Picture 83">
                  <a:extLst>
                    <a:ext uri="{FF2B5EF4-FFF2-40B4-BE49-F238E27FC236}">
                      <a16:creationId xmlns:a16="http://schemas.microsoft.com/office/drawing/2014/main" id="{E8FD8D8E-AD81-0E43-8F97-1EBA72F57A8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85" name="Picture 84">
                  <a:extLst>
                    <a:ext uri="{FF2B5EF4-FFF2-40B4-BE49-F238E27FC236}">
                      <a16:creationId xmlns:a16="http://schemas.microsoft.com/office/drawing/2014/main" id="{CADE6C59-ECFB-2D46-A24B-8618A32834C6}"/>
                    </a:ext>
                  </a:extLst>
                </p:cNvPr>
                <p:cNvPicPr>
                  <a:picLocks noChangeAspect="1"/>
                </p:cNvPicPr>
                <p:nvPr/>
              </p:nvPicPr>
              <p:blipFill>
                <a:blip r:embed="rId3"/>
                <a:stretch>
                  <a:fillRect/>
                </a:stretch>
              </p:blipFill>
              <p:spPr>
                <a:xfrm>
                  <a:off x="6988177" y="718879"/>
                  <a:ext cx="244653" cy="421426"/>
                </a:xfrm>
                <a:prstGeom prst="rect">
                  <a:avLst/>
                </a:prstGeom>
              </p:spPr>
            </p:pic>
          </p:grpSp>
        </p:grpSp>
      </p:grpSp>
    </p:spTree>
    <p:extLst>
      <p:ext uri="{BB962C8B-B14F-4D97-AF65-F5344CB8AC3E}">
        <p14:creationId xmlns:p14="http://schemas.microsoft.com/office/powerpoint/2010/main" val="147875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PINNER Patter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9" name="Picture 8">
            <a:extLst>
              <a:ext uri="{FF2B5EF4-FFF2-40B4-BE49-F238E27FC236}">
                <a16:creationId xmlns:a16="http://schemas.microsoft.com/office/drawing/2014/main" id="{61BCAFD9-532B-BCDF-AF58-875BA35641F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60641"/>
          <a:stretch/>
        </p:blipFill>
        <p:spPr>
          <a:xfrm>
            <a:off x="5478904" y="1573589"/>
            <a:ext cx="6713096" cy="5284411"/>
          </a:xfrm>
          <a:prstGeom prst="rect">
            <a:avLst/>
          </a:prstGeom>
        </p:spPr>
      </p:pic>
    </p:spTree>
    <p:extLst>
      <p:ext uri="{BB962C8B-B14F-4D97-AF65-F5344CB8AC3E}">
        <p14:creationId xmlns:p14="http://schemas.microsoft.com/office/powerpoint/2010/main" val="60397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4317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4"/>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719" r:id="rId4"/>
    <p:sldLayoutId id="2147483727" r:id="rId5"/>
    <p:sldLayoutId id="2147483668" r:id="rId6"/>
    <p:sldLayoutId id="2147483675" r:id="rId7"/>
    <p:sldLayoutId id="2147483716" r:id="rId8"/>
    <p:sldLayoutId id="2147483720" r:id="rId9"/>
    <p:sldLayoutId id="2147483734"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8" Type="http://schemas.openxmlformats.org/officeDocument/2006/relationships/hyperlink" Target="https://github.com/SageNADev/Sage300-SDK" TargetMode="Externa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2"/>
            <a:ext cx="4043529" cy="1449394"/>
          </a:xfrm>
        </p:spPr>
        <p:txBody>
          <a:bodyPr/>
          <a:lstStyle/>
          <a:p>
            <a:r>
              <a:rPr lang="en-US" sz="2800" dirty="0"/>
              <a:t>Sage 300 </a:t>
            </a:r>
            <a:br>
              <a:rPr lang="en-US" sz="2800" dirty="0"/>
            </a:br>
            <a:r>
              <a:rPr lang="en-US" sz="2800" dirty="0"/>
              <a:t>TPAC 2024</a:t>
            </a:r>
            <a:br>
              <a:rPr lang="en-US" sz="2800" dirty="0"/>
            </a:br>
            <a:r>
              <a:rPr lang="en-US" sz="2800" dirty="0"/>
              <a:t>Vancouver, BC</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March 2024</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txBody>
          <a:bodyPr/>
          <a:lstStyle/>
          <a:p>
            <a:endParaRPr lang="en-US"/>
          </a:p>
        </p:txBody>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Coded Access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sp>
        <p:nvSpPr>
          <p:cNvPr id="16" name="TextBox 15">
            <a:extLst>
              <a:ext uri="{FF2B5EF4-FFF2-40B4-BE49-F238E27FC236}">
                <a16:creationId xmlns:a16="http://schemas.microsoft.com/office/drawing/2014/main" id="{D66C1708-A340-279F-FCD9-306DEE4F7298}"/>
              </a:ext>
            </a:extLst>
          </p:cNvPr>
          <p:cNvSpPr txBox="1"/>
          <p:nvPr/>
        </p:nvSpPr>
        <p:spPr>
          <a:xfrm>
            <a:off x="411479" y="2921168"/>
            <a:ext cx="4984661" cy="141654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Sage Text" panose="02010503040201060103" pitchFamily="2" charset="0"/>
                <a:cs typeface="Arial"/>
              </a:rPr>
              <a:t>Samples and Tutorials</a:t>
            </a:r>
          </a:p>
          <a:p>
            <a:pPr marL="342900" indent="-342900">
              <a:lnSpc>
                <a:spcPct val="150000"/>
              </a:lnSpc>
              <a:buFont typeface="Arial" panose="020B0604020202020204" pitchFamily="34" charset="0"/>
              <a:buChar char="•"/>
            </a:pPr>
            <a:r>
              <a:rPr lang="en-GB" sz="2000" dirty="0">
                <a:latin typeface="Sage Text" panose="02010503040201060103" pitchFamily="2" charset="0"/>
                <a:cs typeface="Arial"/>
              </a:rPr>
              <a:t>Documentation</a:t>
            </a:r>
          </a:p>
          <a:p>
            <a:pPr>
              <a:lnSpc>
                <a:spcPct val="150000"/>
              </a:lnSpc>
            </a:pPr>
            <a:endParaRPr lang="en-GB" sz="2000" dirty="0">
              <a:latin typeface="Sage Text" panose="02010503040201060103" pitchFamily="2" charset="0"/>
              <a:cs typeface="Arial"/>
            </a:endParaRPr>
          </a:p>
        </p:txBody>
      </p:sp>
      <p:pic>
        <p:nvPicPr>
          <p:cNvPr id="10" name="Picture 9">
            <a:extLst>
              <a:ext uri="{FF2B5EF4-FFF2-40B4-BE49-F238E27FC236}">
                <a16:creationId xmlns:a16="http://schemas.microsoft.com/office/drawing/2014/main" id="{94565CA0-AE53-821D-22FA-C908400FDD71}"/>
              </a:ext>
            </a:extLst>
          </p:cNvPr>
          <p:cNvPicPr>
            <a:picLocks noChangeAspect="1"/>
          </p:cNvPicPr>
          <p:nvPr/>
        </p:nvPicPr>
        <p:blipFill>
          <a:blip r:embed="rId3"/>
          <a:stretch>
            <a:fillRect/>
          </a:stretch>
        </p:blipFill>
        <p:spPr>
          <a:xfrm>
            <a:off x="6192189" y="1202713"/>
            <a:ext cx="4840936" cy="4654972"/>
          </a:xfrm>
          <a:prstGeom prst="rect">
            <a:avLst/>
          </a:prstGeom>
        </p:spPr>
      </p:pic>
    </p:spTree>
    <p:extLst>
      <p:ext uri="{BB962C8B-B14F-4D97-AF65-F5344CB8AC3E}">
        <p14:creationId xmlns:p14="http://schemas.microsoft.com/office/powerpoint/2010/main" val="208532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a:xfrm>
            <a:off x="411477" y="258973"/>
            <a:ext cx="11353799" cy="594360"/>
          </a:xfrm>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Benefits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graphicFrame>
        <p:nvGraphicFramePr>
          <p:cNvPr id="7" name="Diagram 6">
            <a:extLst>
              <a:ext uri="{FF2B5EF4-FFF2-40B4-BE49-F238E27FC236}">
                <a16:creationId xmlns:a16="http://schemas.microsoft.com/office/drawing/2014/main" id="{7DDFEED2-E6BF-2933-AA6E-884B92886F36}"/>
              </a:ext>
            </a:extLst>
          </p:cNvPr>
          <p:cNvGraphicFramePr/>
          <p:nvPr>
            <p:extLst>
              <p:ext uri="{D42A27DB-BD31-4B8C-83A1-F6EECF244321}">
                <p14:modId xmlns:p14="http://schemas.microsoft.com/office/powerpoint/2010/main" val="3223548889"/>
              </p:ext>
            </p:extLst>
          </p:nvPr>
        </p:nvGraphicFramePr>
        <p:xfrm>
          <a:off x="2907168" y="1138680"/>
          <a:ext cx="6709798" cy="4871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56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Goal</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29392" y="2365641"/>
            <a:ext cx="4857008" cy="1015663"/>
          </a:xfrm>
          <a:prstGeom prst="rect">
            <a:avLst/>
          </a:prstGeom>
          <a:noFill/>
        </p:spPr>
        <p:txBody>
          <a:bodyPr wrap="square" rtlCol="0">
            <a:spAutoFit/>
          </a:bodyPr>
          <a:lstStyle/>
          <a:p>
            <a:r>
              <a:rPr lang="en-GB" sz="2000" dirty="0">
                <a:latin typeface="Sage Text" panose="02010503040201060103" pitchFamily="2" charset="0"/>
                <a:cs typeface="Arial"/>
              </a:rPr>
              <a:t>“The goal of the Web SDK is to get developers up and running quickly and easily.”</a:t>
            </a:r>
          </a:p>
        </p:txBody>
      </p:sp>
      <p:graphicFrame>
        <p:nvGraphicFramePr>
          <p:cNvPr id="7" name="Diagram 6">
            <a:extLst>
              <a:ext uri="{FF2B5EF4-FFF2-40B4-BE49-F238E27FC236}">
                <a16:creationId xmlns:a16="http://schemas.microsoft.com/office/drawing/2014/main" id="{7DDFEED2-E6BF-2933-AA6E-884B92886F36}"/>
              </a:ext>
            </a:extLst>
          </p:cNvPr>
          <p:cNvGraphicFramePr/>
          <p:nvPr/>
        </p:nvGraphicFramePr>
        <p:xfrm>
          <a:off x="5721303" y="1103136"/>
          <a:ext cx="6362419" cy="4651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961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Solution Generation Wizard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233571" y="1338969"/>
            <a:ext cx="5344873" cy="4708981"/>
          </a:xfrm>
          <a:prstGeom prst="rect">
            <a:avLst/>
          </a:prstGeom>
          <a:noFill/>
        </p:spPr>
        <p:txBody>
          <a:bodyPr wrap="square" rtlCol="0">
            <a:spAutoFit/>
          </a:bodyPr>
          <a:lstStyle/>
          <a:p>
            <a:pPr marL="285750" lvl="0" indent="-285750">
              <a:buFont typeface="Arial" panose="020B0604020202020204" pitchFamily="34" charset="0"/>
              <a:buChar char="•"/>
            </a:pPr>
            <a:r>
              <a:rPr lang="en-US" sz="1800" kern="1200" dirty="0">
                <a:solidFill>
                  <a:schemeClr val="tx1"/>
                </a:solidFill>
                <a:effectLst/>
                <a:latin typeface="Sage Text" panose="02010503040201060103" pitchFamily="2" charset="0"/>
                <a:ea typeface="Helvetica Neue"/>
                <a:cs typeface="Helvetica Neue"/>
                <a:sym typeface="Helvetica Neue"/>
              </a:rPr>
              <a:t>Business Repository Project</a:t>
            </a:r>
          </a:p>
          <a:p>
            <a:pPr marL="742950" lvl="1"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Code files for the Entity Repositories, Entity Mappers, Menu Navigation XML, Security Constants</a:t>
            </a:r>
          </a:p>
          <a:p>
            <a:pPr marL="285750" lvl="0" indent="-285750">
              <a:buFont typeface="Arial" panose="020B0604020202020204" pitchFamily="34" charset="0"/>
              <a:buChar char="•"/>
            </a:pPr>
            <a:r>
              <a:rPr lang="en-US" sz="1800" kern="1200" dirty="0">
                <a:solidFill>
                  <a:schemeClr val="tx1"/>
                </a:solidFill>
                <a:effectLst/>
                <a:latin typeface="Sage Text" panose="02010503040201060103" pitchFamily="2" charset="0"/>
                <a:ea typeface="Helvetica Neue"/>
                <a:cs typeface="Helvetica Neue"/>
                <a:sym typeface="Helvetica Neue"/>
              </a:rPr>
              <a:t>Interfaces Project</a:t>
            </a:r>
          </a:p>
          <a:p>
            <a:pPr marL="742950" lvl="1"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Code files for the Entity Repository/Service Interfaces</a:t>
            </a:r>
          </a:p>
          <a:p>
            <a:pPr marL="285750" lvl="0" indent="-285750">
              <a:buFont typeface="Arial" panose="020B0604020202020204" pitchFamily="34" charset="0"/>
              <a:buChar char="•"/>
            </a:pPr>
            <a:r>
              <a:rPr lang="en-US" sz="1800" kern="1200" dirty="0">
                <a:solidFill>
                  <a:schemeClr val="tx1"/>
                </a:solidFill>
                <a:effectLst/>
                <a:latin typeface="Sage Text" panose="02010503040201060103" pitchFamily="2" charset="0"/>
                <a:ea typeface="Helvetica Neue"/>
                <a:cs typeface="Helvetica Neue"/>
                <a:sym typeface="Helvetica Neue"/>
              </a:rPr>
              <a:t>Models Project</a:t>
            </a:r>
          </a:p>
          <a:p>
            <a:pPr marL="742950" lvl="1"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Code files for the Models, Model Enumerations, etc.</a:t>
            </a:r>
          </a:p>
          <a:p>
            <a:pPr marL="285750" lvl="0" indent="-285750">
              <a:buFont typeface="Arial" panose="020B0604020202020204" pitchFamily="34" charset="0"/>
              <a:buChar char="•"/>
            </a:pPr>
            <a:r>
              <a:rPr lang="en-US" sz="1800" kern="1200" dirty="0">
                <a:solidFill>
                  <a:schemeClr val="tx1"/>
                </a:solidFill>
                <a:effectLst/>
                <a:latin typeface="Sage Text" panose="02010503040201060103" pitchFamily="2" charset="0"/>
                <a:ea typeface="Helvetica Neue"/>
                <a:cs typeface="Helvetica Neue"/>
                <a:sym typeface="Helvetica Neue"/>
              </a:rPr>
              <a:t>Resources Project</a:t>
            </a:r>
          </a:p>
          <a:p>
            <a:pPr marL="742950" lvl="1"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Code files for the Resources (Resx Files)</a:t>
            </a:r>
          </a:p>
          <a:p>
            <a:pPr marL="285750" lvl="0" indent="-285750">
              <a:buFont typeface="Arial" panose="020B0604020202020204" pitchFamily="34" charset="0"/>
              <a:buChar char="•"/>
            </a:pPr>
            <a:r>
              <a:rPr lang="en-US" sz="1800" kern="1200" dirty="0">
                <a:solidFill>
                  <a:schemeClr val="tx1"/>
                </a:solidFill>
                <a:effectLst/>
                <a:latin typeface="Sage Text" panose="02010503040201060103" pitchFamily="2" charset="0"/>
                <a:ea typeface="Helvetica Neue"/>
                <a:cs typeface="Helvetica Neue"/>
                <a:sym typeface="Helvetica Neue"/>
              </a:rPr>
              <a:t>Services Project</a:t>
            </a:r>
          </a:p>
          <a:p>
            <a:pPr marL="742950" lvl="1"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Code files for the Services</a:t>
            </a:r>
          </a:p>
          <a:p>
            <a:pPr marL="285750" lvl="0" indent="-285750">
              <a:buFont typeface="Arial" panose="020B0604020202020204" pitchFamily="34" charset="0"/>
              <a:buChar char="•"/>
            </a:pPr>
            <a:r>
              <a:rPr lang="en-US" sz="1800" kern="1200" dirty="0">
                <a:solidFill>
                  <a:schemeClr val="tx1"/>
                </a:solidFill>
                <a:effectLst/>
                <a:latin typeface="Sage Text" panose="02010503040201060103" pitchFamily="2" charset="0"/>
                <a:ea typeface="Helvetica Neue"/>
                <a:cs typeface="Helvetica Neue"/>
                <a:sym typeface="Helvetica Neue"/>
              </a:rPr>
              <a:t>Web Project</a:t>
            </a:r>
          </a:p>
          <a:p>
            <a:pPr marL="742950" lvl="1"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Code files based upon MVC patterns (Controllers, View Models, JavaScript, Razor Views, Configuration files, and so on</a:t>
            </a:r>
            <a:endParaRPr lang="en-GB" sz="1600" dirty="0">
              <a:latin typeface="Sage Text" panose="02010503040201060103" pitchFamily="2" charset="0"/>
              <a:cs typeface="Arial"/>
            </a:endParaRPr>
          </a:p>
        </p:txBody>
      </p:sp>
      <p:pic>
        <p:nvPicPr>
          <p:cNvPr id="6" name="Picture 5">
            <a:extLst>
              <a:ext uri="{FF2B5EF4-FFF2-40B4-BE49-F238E27FC236}">
                <a16:creationId xmlns:a16="http://schemas.microsoft.com/office/drawing/2014/main" id="{F502AE18-4A3C-16C0-3E6A-1788CAA67091}"/>
              </a:ext>
            </a:extLst>
          </p:cNvPr>
          <p:cNvPicPr>
            <a:picLocks noChangeAspect="1"/>
          </p:cNvPicPr>
          <p:nvPr/>
        </p:nvPicPr>
        <p:blipFill>
          <a:blip r:embed="rId3"/>
          <a:stretch>
            <a:fillRect/>
          </a:stretch>
        </p:blipFill>
        <p:spPr>
          <a:xfrm>
            <a:off x="613558" y="2042475"/>
            <a:ext cx="5344873" cy="3671302"/>
          </a:xfrm>
          <a:prstGeom prst="rect">
            <a:avLst/>
          </a:prstGeom>
        </p:spPr>
      </p:pic>
    </p:spTree>
    <p:extLst>
      <p:ext uri="{BB962C8B-B14F-4D97-AF65-F5344CB8AC3E}">
        <p14:creationId xmlns:p14="http://schemas.microsoft.com/office/powerpoint/2010/main" val="1083191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Code Generation Wizard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233571" y="1338969"/>
            <a:ext cx="5724881" cy="4832092"/>
          </a:xfrm>
          <a:prstGeom prst="rect">
            <a:avLst/>
          </a:prstGeom>
          <a:noFill/>
        </p:spPr>
        <p:txBody>
          <a:bodyPr wrap="square" rtlCol="0">
            <a:spAutoFit/>
          </a:bodyPr>
          <a:lstStyle/>
          <a:p>
            <a:pPr marL="285750" lvl="0" indent="-285750">
              <a:buFont typeface="Arial" panose="020B0604020202020204" pitchFamily="34" charset="0"/>
              <a:buChar char="•"/>
            </a:pPr>
            <a:r>
              <a:rPr lang="en-US" sz="1800" kern="1200" dirty="0">
                <a:solidFill>
                  <a:schemeClr val="tx1"/>
                </a:solidFill>
                <a:effectLst/>
                <a:latin typeface="Sage Text" panose="02010503040201060103" pitchFamily="2" charset="0"/>
                <a:ea typeface="Helvetica Neue"/>
                <a:cs typeface="Helvetica Neue"/>
                <a:sym typeface="Helvetica Neue"/>
              </a:rPr>
              <a:t>Generate code in projects based upon code type</a:t>
            </a:r>
          </a:p>
          <a:p>
            <a:pPr marL="285750" lvl="0" indent="-285750">
              <a:buFont typeface="Arial" panose="020B0604020202020204" pitchFamily="34" charset="0"/>
              <a:buChar char="•"/>
            </a:pPr>
            <a:r>
              <a:rPr lang="en-US" dirty="0">
                <a:latin typeface="Sage Text" panose="02010503040201060103" pitchFamily="2" charset="0"/>
                <a:ea typeface="Helvetica Neue"/>
                <a:cs typeface="Helvetica Neue"/>
                <a:sym typeface="Helvetica Neue"/>
              </a:rPr>
              <a:t>Uses Business Views to generate code</a:t>
            </a:r>
            <a:endParaRPr lang="en-US" sz="1800" kern="1200" dirty="0">
              <a:solidFill>
                <a:schemeClr val="tx1"/>
              </a:solidFill>
              <a:effectLst/>
              <a:latin typeface="Sage Text" panose="02010503040201060103" pitchFamily="2" charset="0"/>
              <a:ea typeface="Helvetica Neue"/>
              <a:cs typeface="Helvetica Neue"/>
              <a:sym typeface="Helvetica Neue"/>
            </a:endParaRPr>
          </a:p>
          <a:p>
            <a:pPr marL="285750" lvl="0"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Flat Code Type</a:t>
            </a:r>
          </a:p>
          <a:p>
            <a:pPr marL="742950" lvl="1"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Simple setup screens using FlatRepository class</a:t>
            </a:r>
          </a:p>
          <a:p>
            <a:pPr marL="285750" lvl="0"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Process Code Type</a:t>
            </a:r>
          </a:p>
          <a:p>
            <a:pPr marL="742950" lvl="1"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Process screens (long running screens usually with a progress meter) using the ProcessRepository class</a:t>
            </a:r>
          </a:p>
          <a:p>
            <a:pPr marL="285750" lvl="0"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Dynamic Query Code Type</a:t>
            </a:r>
          </a:p>
          <a:p>
            <a:pPr marL="742950" lvl="1"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Screens without a Business View (i.e., KPI) or where direct SQL Statements are required for performance and uses the DynamicQueryRepository class</a:t>
            </a:r>
          </a:p>
          <a:p>
            <a:pPr marL="285750" lvl="0"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Report Code Type</a:t>
            </a:r>
          </a:p>
          <a:p>
            <a:pPr marL="742950" lvl="1"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Report screens using the ReportRepository class. It uses a model created in the wizard from the selected report to generate code.</a:t>
            </a:r>
          </a:p>
          <a:p>
            <a:pPr marL="285750" lvl="0"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HeaderDetail Code Type</a:t>
            </a:r>
          </a:p>
          <a:p>
            <a:pPr marL="742950" lvl="1" indent="-285750">
              <a:buFont typeface="Arial" panose="020B0604020202020204" pitchFamily="34" charset="0"/>
              <a:buChar char="•"/>
            </a:pPr>
            <a:r>
              <a:rPr lang="en-US" sz="1600" kern="1200" dirty="0">
                <a:solidFill>
                  <a:schemeClr val="tx1"/>
                </a:solidFill>
                <a:effectLst/>
                <a:latin typeface="Sage Text" panose="02010503040201060103" pitchFamily="2" charset="0"/>
                <a:ea typeface="Helvetica Neue"/>
                <a:cs typeface="Helvetica Neue"/>
                <a:sym typeface="Helvetica Neue"/>
              </a:rPr>
              <a:t>HeaderDetail screens using  the HeaderDetailRepository class</a:t>
            </a:r>
          </a:p>
          <a:p>
            <a:pPr marL="285750" lvl="0" indent="-285750">
              <a:buFont typeface="Arial" panose="020B0604020202020204" pitchFamily="34" charset="0"/>
              <a:buChar char="•"/>
            </a:pPr>
            <a:endParaRPr lang="en-GB" sz="1600" dirty="0">
              <a:latin typeface="Sage Text" panose="02010503040201060103" pitchFamily="2" charset="0"/>
              <a:cs typeface="Arial"/>
            </a:endParaRPr>
          </a:p>
        </p:txBody>
      </p:sp>
      <p:pic>
        <p:nvPicPr>
          <p:cNvPr id="7" name="Picture 6">
            <a:extLst>
              <a:ext uri="{FF2B5EF4-FFF2-40B4-BE49-F238E27FC236}">
                <a16:creationId xmlns:a16="http://schemas.microsoft.com/office/drawing/2014/main" id="{CE81B6EA-7C94-9814-CFFE-DBF8A21D5083}"/>
              </a:ext>
            </a:extLst>
          </p:cNvPr>
          <p:cNvPicPr>
            <a:picLocks noChangeAspect="1"/>
          </p:cNvPicPr>
          <p:nvPr/>
        </p:nvPicPr>
        <p:blipFill>
          <a:blip r:embed="rId3"/>
          <a:stretch>
            <a:fillRect/>
          </a:stretch>
        </p:blipFill>
        <p:spPr>
          <a:xfrm>
            <a:off x="613556" y="2053711"/>
            <a:ext cx="5325971" cy="3518120"/>
          </a:xfrm>
          <a:prstGeom prst="rect">
            <a:avLst/>
          </a:prstGeom>
        </p:spPr>
      </p:pic>
    </p:spTree>
    <p:extLst>
      <p:ext uri="{BB962C8B-B14F-4D97-AF65-F5344CB8AC3E}">
        <p14:creationId xmlns:p14="http://schemas.microsoft.com/office/powerpoint/2010/main" val="3357180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UI Layout Wizard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328164" y="2028232"/>
            <a:ext cx="5724881" cy="28015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Wizard for generating UI widgets</a:t>
            </a:r>
          </a:p>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Drag and drop model properties on palette</a:t>
            </a:r>
          </a:p>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Create tabs and buttons and grids</a:t>
            </a:r>
          </a:p>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Generates labels, textboxes, checkboxes, dropdowns, radio buttons, finders, etc.</a:t>
            </a:r>
          </a:p>
          <a:p>
            <a:pPr marL="285750" lvl="0" indent="-285750">
              <a:lnSpc>
                <a:spcPct val="150000"/>
              </a:lnSpc>
              <a:buFont typeface="Arial" panose="020B0604020202020204" pitchFamily="34" charset="0"/>
              <a:buChar char="•"/>
            </a:pPr>
            <a:endParaRPr lang="en-GB" sz="2000" dirty="0">
              <a:latin typeface="Sage Text" panose="02010503040201060103" pitchFamily="2" charset="0"/>
              <a:cs typeface="Arial"/>
            </a:endParaRPr>
          </a:p>
        </p:txBody>
      </p:sp>
      <p:pic>
        <p:nvPicPr>
          <p:cNvPr id="6" name="Picture 5">
            <a:extLst>
              <a:ext uri="{FF2B5EF4-FFF2-40B4-BE49-F238E27FC236}">
                <a16:creationId xmlns:a16="http://schemas.microsoft.com/office/drawing/2014/main" id="{3E8BE3FE-D09A-2B82-71BA-C0EBDE22D3BA}"/>
              </a:ext>
            </a:extLst>
          </p:cNvPr>
          <p:cNvPicPr>
            <a:picLocks noChangeAspect="1"/>
          </p:cNvPicPr>
          <p:nvPr/>
        </p:nvPicPr>
        <p:blipFill>
          <a:blip r:embed="rId3"/>
          <a:stretch>
            <a:fillRect/>
          </a:stretch>
        </p:blipFill>
        <p:spPr>
          <a:xfrm>
            <a:off x="677607" y="2053710"/>
            <a:ext cx="5297456" cy="3518119"/>
          </a:xfrm>
          <a:prstGeom prst="rect">
            <a:avLst/>
          </a:prstGeom>
        </p:spPr>
      </p:pic>
    </p:spTree>
    <p:extLst>
      <p:ext uri="{BB962C8B-B14F-4D97-AF65-F5344CB8AC3E}">
        <p14:creationId xmlns:p14="http://schemas.microsoft.com/office/powerpoint/2010/main" val="28632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Finder Definition Generator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040397" y="1582774"/>
            <a:ext cx="5724881" cy="1169551"/>
          </a:xfrm>
          <a:prstGeom prst="rect">
            <a:avLst/>
          </a:prstGeom>
          <a:noFill/>
        </p:spPr>
        <p:txBody>
          <a:bodyPr wrap="square" rtlCol="0">
            <a:spAutoFit/>
          </a:bodyPr>
          <a:lstStyle/>
          <a:p>
            <a:pPr marL="285750" indent="-285750">
              <a:buFont typeface="Arial" panose="020B0604020202020204" pitchFamily="34" charset="0"/>
              <a:buChar char="•"/>
            </a:pPr>
            <a:r>
              <a:rPr lang="en-GB" sz="1800" dirty="0">
                <a:latin typeface="Sage Text" panose="02010503040201060103" pitchFamily="2" charset="0"/>
                <a:cs typeface="Arial"/>
              </a:rPr>
              <a:t>Create and modify finder definitions</a:t>
            </a:r>
          </a:p>
          <a:p>
            <a:pPr marL="285750" indent="-285750">
              <a:buFont typeface="Arial" panose="020B0604020202020204" pitchFamily="34" charset="0"/>
              <a:buChar char="•"/>
            </a:pPr>
            <a:r>
              <a:rPr lang="en-GB" dirty="0">
                <a:latin typeface="Sage Text" panose="02010503040201060103" pitchFamily="2" charset="0"/>
                <a:cs typeface="Arial"/>
              </a:rPr>
              <a:t>Prerequisite for selecting finder definition in Code Generation Wizard</a:t>
            </a:r>
            <a:endParaRPr lang="en-GB" sz="1800" dirty="0">
              <a:latin typeface="Sage Text" panose="02010503040201060103" pitchFamily="2" charset="0"/>
              <a:cs typeface="Arial"/>
            </a:endParaRPr>
          </a:p>
          <a:p>
            <a:pPr marL="285750" lvl="0" indent="-285750">
              <a:buFont typeface="Arial" panose="020B0604020202020204" pitchFamily="34" charset="0"/>
              <a:buChar char="•"/>
            </a:pPr>
            <a:endParaRPr lang="en-GB" sz="1600" dirty="0">
              <a:latin typeface="Sage Text" panose="02010503040201060103" pitchFamily="2" charset="0"/>
              <a:cs typeface="Arial"/>
            </a:endParaRPr>
          </a:p>
        </p:txBody>
      </p:sp>
      <p:pic>
        <p:nvPicPr>
          <p:cNvPr id="7" name="Picture 6">
            <a:extLst>
              <a:ext uri="{FF2B5EF4-FFF2-40B4-BE49-F238E27FC236}">
                <a16:creationId xmlns:a16="http://schemas.microsoft.com/office/drawing/2014/main" id="{7ACF3BE7-10F9-9FA8-7D25-9DB8F405A987}"/>
              </a:ext>
            </a:extLst>
          </p:cNvPr>
          <p:cNvPicPr>
            <a:picLocks noChangeAspect="1"/>
          </p:cNvPicPr>
          <p:nvPr/>
        </p:nvPicPr>
        <p:blipFill>
          <a:blip r:embed="rId3"/>
          <a:stretch>
            <a:fillRect/>
          </a:stretch>
        </p:blipFill>
        <p:spPr>
          <a:xfrm>
            <a:off x="882523" y="1577592"/>
            <a:ext cx="4887624" cy="4579911"/>
          </a:xfrm>
          <a:prstGeom prst="rect">
            <a:avLst/>
          </a:prstGeom>
        </p:spPr>
      </p:pic>
      <p:pic>
        <p:nvPicPr>
          <p:cNvPr id="9" name="Picture 8">
            <a:extLst>
              <a:ext uri="{FF2B5EF4-FFF2-40B4-BE49-F238E27FC236}">
                <a16:creationId xmlns:a16="http://schemas.microsoft.com/office/drawing/2014/main" id="{68FADF11-C494-3081-A2C8-C8492EBA4EAB}"/>
              </a:ext>
            </a:extLst>
          </p:cNvPr>
          <p:cNvPicPr>
            <a:picLocks noChangeAspect="1"/>
          </p:cNvPicPr>
          <p:nvPr/>
        </p:nvPicPr>
        <p:blipFill>
          <a:blip r:embed="rId4"/>
          <a:stretch>
            <a:fillRect/>
          </a:stretch>
        </p:blipFill>
        <p:spPr>
          <a:xfrm>
            <a:off x="7038656" y="2672726"/>
            <a:ext cx="3720388" cy="3344591"/>
          </a:xfrm>
          <a:prstGeom prst="rect">
            <a:avLst/>
          </a:prstGeom>
        </p:spPr>
      </p:pic>
    </p:spTree>
    <p:extLst>
      <p:ext uri="{BB962C8B-B14F-4D97-AF65-F5344CB8AC3E}">
        <p14:creationId xmlns:p14="http://schemas.microsoft.com/office/powerpoint/2010/main" val="43336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Language Resource Wizard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040397" y="2262558"/>
            <a:ext cx="5724881" cy="17919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Generates new language resources for languages other than the supported languages</a:t>
            </a:r>
          </a:p>
          <a:p>
            <a:pPr marL="742950" lvl="1" indent="-285750">
              <a:lnSpc>
                <a:spcPct val="150000"/>
              </a:lnSpc>
              <a:buFont typeface="Arial" panose="020B0604020202020204" pitchFamily="34" charset="0"/>
              <a:buChar char="•"/>
            </a:pPr>
            <a:r>
              <a:rPr lang="en-GB" dirty="0">
                <a:latin typeface="Sage Text" panose="02010503040201060103" pitchFamily="2" charset="0"/>
                <a:cs typeface="Arial"/>
              </a:rPr>
              <a:t>English, Spanish, French, Chinese Simplified, Chinese Traditional</a:t>
            </a:r>
          </a:p>
        </p:txBody>
      </p:sp>
      <p:pic>
        <p:nvPicPr>
          <p:cNvPr id="6" name="Picture 5">
            <a:extLst>
              <a:ext uri="{FF2B5EF4-FFF2-40B4-BE49-F238E27FC236}">
                <a16:creationId xmlns:a16="http://schemas.microsoft.com/office/drawing/2014/main" id="{770ABCB2-4416-84FA-D58F-B011D0AB6584}"/>
              </a:ext>
            </a:extLst>
          </p:cNvPr>
          <p:cNvPicPr>
            <a:picLocks noChangeAspect="1"/>
          </p:cNvPicPr>
          <p:nvPr/>
        </p:nvPicPr>
        <p:blipFill>
          <a:blip r:embed="rId3"/>
          <a:stretch>
            <a:fillRect/>
          </a:stretch>
        </p:blipFill>
        <p:spPr>
          <a:xfrm>
            <a:off x="882522" y="1582774"/>
            <a:ext cx="4461373" cy="4573071"/>
          </a:xfrm>
          <a:prstGeom prst="rect">
            <a:avLst/>
          </a:prstGeom>
        </p:spPr>
      </p:pic>
    </p:spTree>
    <p:extLst>
      <p:ext uri="{BB962C8B-B14F-4D97-AF65-F5344CB8AC3E}">
        <p14:creationId xmlns:p14="http://schemas.microsoft.com/office/powerpoint/2010/main" val="297994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Customization Wizards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pic>
        <p:nvPicPr>
          <p:cNvPr id="7" name="Picture 6">
            <a:extLst>
              <a:ext uri="{FF2B5EF4-FFF2-40B4-BE49-F238E27FC236}">
                <a16:creationId xmlns:a16="http://schemas.microsoft.com/office/drawing/2014/main" id="{8AC55C1D-C4AB-0AE0-F0B2-DBD10C9D6720}"/>
              </a:ext>
            </a:extLst>
          </p:cNvPr>
          <p:cNvPicPr>
            <a:picLocks noChangeAspect="1"/>
          </p:cNvPicPr>
          <p:nvPr/>
        </p:nvPicPr>
        <p:blipFill>
          <a:blip r:embed="rId3"/>
          <a:stretch>
            <a:fillRect/>
          </a:stretch>
        </p:blipFill>
        <p:spPr>
          <a:xfrm>
            <a:off x="882522" y="1973359"/>
            <a:ext cx="4426429" cy="2911281"/>
          </a:xfrm>
          <a:prstGeom prst="rect">
            <a:avLst/>
          </a:prstGeom>
        </p:spPr>
      </p:pic>
      <p:pic>
        <p:nvPicPr>
          <p:cNvPr id="10" name="Picture 9">
            <a:extLst>
              <a:ext uri="{FF2B5EF4-FFF2-40B4-BE49-F238E27FC236}">
                <a16:creationId xmlns:a16="http://schemas.microsoft.com/office/drawing/2014/main" id="{AF38AEBB-0A1D-D04C-ED08-AF06D82FA8B8}"/>
              </a:ext>
            </a:extLst>
          </p:cNvPr>
          <p:cNvPicPr>
            <a:picLocks noChangeAspect="1"/>
          </p:cNvPicPr>
          <p:nvPr/>
        </p:nvPicPr>
        <p:blipFill>
          <a:blip r:embed="rId4"/>
          <a:stretch>
            <a:fillRect/>
          </a:stretch>
        </p:blipFill>
        <p:spPr>
          <a:xfrm>
            <a:off x="6613799" y="1973359"/>
            <a:ext cx="3848362" cy="2913537"/>
          </a:xfrm>
          <a:prstGeom prst="rect">
            <a:avLst/>
          </a:prstGeom>
        </p:spPr>
      </p:pic>
      <p:sp>
        <p:nvSpPr>
          <p:cNvPr id="11" name="TextBox 10">
            <a:extLst>
              <a:ext uri="{FF2B5EF4-FFF2-40B4-BE49-F238E27FC236}">
                <a16:creationId xmlns:a16="http://schemas.microsoft.com/office/drawing/2014/main" id="{81A6351C-8198-1747-1EA6-587B7A8C0A32}"/>
              </a:ext>
            </a:extLst>
          </p:cNvPr>
          <p:cNvSpPr txBox="1"/>
          <p:nvPr/>
        </p:nvSpPr>
        <p:spPr>
          <a:xfrm>
            <a:off x="882522" y="5065135"/>
            <a:ext cx="4426429" cy="830997"/>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Sage Text" panose="02010503040201060103" pitchFamily="2" charset="0"/>
                <a:cs typeface="Arial"/>
              </a:rPr>
              <a:t>Standalone executable</a:t>
            </a:r>
          </a:p>
          <a:p>
            <a:pPr marL="285750" indent="-285750">
              <a:buFont typeface="Arial" panose="020B0604020202020204" pitchFamily="34" charset="0"/>
              <a:buChar char="•"/>
            </a:pPr>
            <a:r>
              <a:rPr lang="en-GB" sz="1600" dirty="0">
                <a:latin typeface="Sage Text" panose="02010503040201060103" pitchFamily="2" charset="0"/>
                <a:cs typeface="Arial"/>
              </a:rPr>
              <a:t>Does not require Visual Studio to establish base customization</a:t>
            </a:r>
          </a:p>
        </p:txBody>
      </p:sp>
      <p:sp>
        <p:nvSpPr>
          <p:cNvPr id="12" name="TextBox 11">
            <a:extLst>
              <a:ext uri="{FF2B5EF4-FFF2-40B4-BE49-F238E27FC236}">
                <a16:creationId xmlns:a16="http://schemas.microsoft.com/office/drawing/2014/main" id="{07F9049E-6FD4-F1F0-850C-F4E87EA9187E}"/>
              </a:ext>
            </a:extLst>
          </p:cNvPr>
          <p:cNvSpPr txBox="1"/>
          <p:nvPr/>
        </p:nvSpPr>
        <p:spPr>
          <a:xfrm>
            <a:off x="6606696" y="5069402"/>
            <a:ext cx="5158582" cy="1077218"/>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Sage Text" panose="02010503040201060103" pitchFamily="2" charset="0"/>
                <a:cs typeface="Arial"/>
              </a:rPr>
              <a:t>Visual Studio add-in and uses manifest established in standalone wizard</a:t>
            </a:r>
          </a:p>
          <a:p>
            <a:pPr marL="285750" indent="-285750">
              <a:buFont typeface="Arial" panose="020B0604020202020204" pitchFamily="34" charset="0"/>
              <a:buChar char="•"/>
            </a:pPr>
            <a:r>
              <a:rPr lang="en-GB" sz="1600" dirty="0">
                <a:latin typeface="Sage Text" panose="02010503040201060103" pitchFamily="2" charset="0"/>
                <a:cs typeface="Arial"/>
              </a:rPr>
              <a:t>Required if endpoint for customization is required</a:t>
            </a:r>
          </a:p>
          <a:p>
            <a:pPr marL="285750" indent="-285750">
              <a:buFont typeface="Arial" panose="020B0604020202020204" pitchFamily="34" charset="0"/>
              <a:buChar char="•"/>
            </a:pPr>
            <a:r>
              <a:rPr lang="en-GB" sz="1600" dirty="0">
                <a:latin typeface="Sage Text" panose="02010503040201060103" pitchFamily="2" charset="0"/>
                <a:cs typeface="Arial"/>
              </a:rPr>
              <a:t>Modifies manifest established in standalone wizard</a:t>
            </a:r>
          </a:p>
        </p:txBody>
      </p:sp>
    </p:spTree>
    <p:extLst>
      <p:ext uri="{BB962C8B-B14F-4D97-AF65-F5344CB8AC3E}">
        <p14:creationId xmlns:p14="http://schemas.microsoft.com/office/powerpoint/2010/main" val="46661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Upgrade Wizard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040397" y="2262558"/>
            <a:ext cx="5724881" cy="23398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Upgrades solution and projects from a previous release to current release</a:t>
            </a:r>
          </a:p>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Manual steps may be required and are documented if wizard is unable to perform an upgrade step</a:t>
            </a:r>
          </a:p>
        </p:txBody>
      </p:sp>
      <p:pic>
        <p:nvPicPr>
          <p:cNvPr id="7" name="Picture 6">
            <a:extLst>
              <a:ext uri="{FF2B5EF4-FFF2-40B4-BE49-F238E27FC236}">
                <a16:creationId xmlns:a16="http://schemas.microsoft.com/office/drawing/2014/main" id="{5C57A0FF-DC8E-7059-D59B-AA1C15869831}"/>
              </a:ext>
            </a:extLst>
          </p:cNvPr>
          <p:cNvPicPr>
            <a:picLocks noChangeAspect="1"/>
          </p:cNvPicPr>
          <p:nvPr/>
        </p:nvPicPr>
        <p:blipFill>
          <a:blip r:embed="rId3"/>
          <a:stretch>
            <a:fillRect/>
          </a:stretch>
        </p:blipFill>
        <p:spPr>
          <a:xfrm>
            <a:off x="882521" y="1582773"/>
            <a:ext cx="5157875" cy="4511239"/>
          </a:xfrm>
          <a:prstGeom prst="rect">
            <a:avLst/>
          </a:prstGeom>
        </p:spPr>
      </p:pic>
    </p:spTree>
    <p:extLst>
      <p:ext uri="{BB962C8B-B14F-4D97-AF65-F5344CB8AC3E}">
        <p14:creationId xmlns:p14="http://schemas.microsoft.com/office/powerpoint/2010/main" val="162403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Vision</a:t>
            </a:r>
          </a:p>
          <a:p>
            <a:pPr lvl="1"/>
            <a:r>
              <a:rPr lang="en-US" dirty="0"/>
              <a:t>Software Architecture</a:t>
            </a:r>
          </a:p>
        </p:txBody>
      </p:sp>
      <p:sp>
        <p:nvSpPr>
          <p:cNvPr id="5" name="Text Placeholder 4">
            <a:extLst>
              <a:ext uri="{FF2B5EF4-FFF2-40B4-BE49-F238E27FC236}">
                <a16:creationId xmlns:a16="http://schemas.microsoft.com/office/drawing/2014/main" id="{23C60FB3-DA2E-EC40-8B08-61B3A8B56FE9}"/>
              </a:ext>
            </a:extLst>
          </p:cNvPr>
          <p:cNvSpPr>
            <a:spLocks noGrp="1"/>
          </p:cNvSpPr>
          <p:nvPr>
            <p:ph type="body" sz="quarter" idx="13"/>
          </p:nvPr>
        </p:nvSpPr>
        <p:spPr/>
        <p:txBody>
          <a:bodyPr/>
          <a:lstStyle/>
          <a:p>
            <a:r>
              <a:rPr lang="en-US" dirty="0"/>
              <a:t>Future</a:t>
            </a:r>
          </a:p>
          <a:p>
            <a:pPr lvl="1"/>
            <a:r>
              <a:rPr lang="en-US" dirty="0"/>
              <a:t>Web Screen Proxy</a:t>
            </a:r>
          </a:p>
          <a:p>
            <a:pPr lvl="1"/>
            <a:r>
              <a:rPr lang="en-US" dirty="0"/>
              <a:t>Partner Web API</a:t>
            </a:r>
          </a:p>
          <a:p>
            <a:pPr lvl="1"/>
            <a:r>
              <a:rPr lang="en-US" dirty="0"/>
              <a:t>GitHub Copilot</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50" y="2935225"/>
            <a:ext cx="2838958" cy="987552"/>
          </a:xfrm>
        </p:spPr>
        <p:txBody>
          <a:bodyPr/>
          <a:lstStyle/>
          <a:p>
            <a:r>
              <a:rPr lang="en-US" dirty="0"/>
              <a:t>Web API and Web SDK</a:t>
            </a:r>
          </a:p>
          <a:p>
            <a:pPr lvl="1"/>
            <a:r>
              <a:rPr lang="en-US" dirty="0"/>
              <a:t>Overview</a:t>
            </a:r>
          </a:p>
        </p:txBody>
      </p:sp>
      <p:sp>
        <p:nvSpPr>
          <p:cNvPr id="8" name="Text Placeholder 7">
            <a:extLst>
              <a:ext uri="{FF2B5EF4-FFF2-40B4-BE49-F238E27FC236}">
                <a16:creationId xmlns:a16="http://schemas.microsoft.com/office/drawing/2014/main" id="{4CBFE028-76A9-C843-9C32-57CCBB917B4B}"/>
              </a:ext>
            </a:extLst>
          </p:cNvPr>
          <p:cNvSpPr>
            <a:spLocks noGrp="1"/>
          </p:cNvSpPr>
          <p:nvPr>
            <p:ph type="body" sz="quarter" idx="16"/>
          </p:nvPr>
        </p:nvSpPr>
        <p:spPr/>
        <p:txBody>
          <a:bodyPr/>
          <a:lstStyle/>
          <a:p>
            <a:r>
              <a:rPr lang="en-US" dirty="0"/>
              <a:t>What’s New</a:t>
            </a:r>
          </a:p>
          <a:p>
            <a:pPr lvl="1"/>
            <a:r>
              <a:rPr lang="en-US" dirty="0"/>
              <a:t>Subclassing – Demos!</a:t>
            </a:r>
          </a:p>
          <a:p>
            <a:pPr lvl="1"/>
            <a:r>
              <a:rPr lang="en-US" dirty="0"/>
              <a:t>Translation Package</a:t>
            </a:r>
          </a:p>
          <a:p>
            <a:pPr lvl="1"/>
            <a:r>
              <a:rPr lang="en-US" dirty="0"/>
              <a:t>Visual Studio 2022</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
        <p:nvSpPr>
          <p:cNvPr id="3" name="Text Placeholder 4">
            <a:extLst>
              <a:ext uri="{FF2B5EF4-FFF2-40B4-BE49-F238E27FC236}">
                <a16:creationId xmlns:a16="http://schemas.microsoft.com/office/drawing/2014/main" id="{94C64172-4CC2-0BF5-4299-922DA1AC848C}"/>
              </a:ext>
            </a:extLst>
          </p:cNvPr>
          <p:cNvSpPr txBox="1">
            <a:spLocks/>
          </p:cNvSpPr>
          <p:nvPr/>
        </p:nvSpPr>
        <p:spPr>
          <a:xfrm>
            <a:off x="9186545" y="4155949"/>
            <a:ext cx="2679192"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Discussion</a:t>
            </a:r>
          </a:p>
          <a:p>
            <a:pPr lvl="1"/>
            <a:r>
              <a:rPr lang="en-US" dirty="0"/>
              <a:t>Questions</a:t>
            </a:r>
          </a:p>
        </p:txBody>
      </p:sp>
    </p:spTree>
    <p:extLst>
      <p:ext uri="{BB962C8B-B14F-4D97-AF65-F5344CB8AC3E}">
        <p14:creationId xmlns:p14="http://schemas.microsoft.com/office/powerpoint/2010/main" val="2098938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View Field Attribute Wizard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040397" y="2262558"/>
            <a:ext cx="5724881" cy="2862322"/>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Sage Text" panose="02010503040201060103" pitchFamily="2" charset="0"/>
                <a:cs typeface="Arial"/>
              </a:rPr>
              <a:t>Adds ‘ViewField’ attribute to model’s public properties</a:t>
            </a:r>
          </a:p>
          <a:p>
            <a:pPr marL="285750" indent="-285750">
              <a:buFont typeface="Arial" panose="020B0604020202020204" pitchFamily="34" charset="0"/>
              <a:buChar char="•"/>
            </a:pPr>
            <a:r>
              <a:rPr lang="en-GB" sz="2000" dirty="0">
                <a:latin typeface="Sage Text" panose="02010503040201060103" pitchFamily="2" charset="0"/>
                <a:cs typeface="Arial"/>
              </a:rPr>
              <a:t>Hydrates attribute properties from underlying business view’s fields</a:t>
            </a:r>
          </a:p>
          <a:p>
            <a:pPr marL="285750" indent="-285750">
              <a:buFont typeface="Arial" panose="020B0604020202020204" pitchFamily="34" charset="0"/>
              <a:buChar char="•"/>
            </a:pPr>
            <a:r>
              <a:rPr lang="en-GB" sz="2000" dirty="0">
                <a:latin typeface="Sage Text" panose="02010503040201060103" pitchFamily="2" charset="0"/>
                <a:cs typeface="Arial"/>
              </a:rPr>
              <a:t>Used by JavaScript developers to leverage framework helpers for assigned model property values</a:t>
            </a:r>
          </a:p>
          <a:p>
            <a:pPr marL="285750" indent="-285750">
              <a:buFont typeface="Arial" panose="020B0604020202020204" pitchFamily="34" charset="0"/>
              <a:buChar char="•"/>
            </a:pPr>
            <a:r>
              <a:rPr lang="en-GB" sz="2000" dirty="0">
                <a:latin typeface="Sage Text" panose="02010503040201060103" pitchFamily="2" charset="0"/>
                <a:cs typeface="Arial"/>
              </a:rPr>
              <a:t>To be leveraged in the future by new HTML Helpers which will reduce CSHTML code </a:t>
            </a:r>
          </a:p>
        </p:txBody>
      </p:sp>
      <p:pic>
        <p:nvPicPr>
          <p:cNvPr id="6" name="Picture 5">
            <a:extLst>
              <a:ext uri="{FF2B5EF4-FFF2-40B4-BE49-F238E27FC236}">
                <a16:creationId xmlns:a16="http://schemas.microsoft.com/office/drawing/2014/main" id="{3BDADFFD-6170-8308-3587-4AFEE55A59F3}"/>
              </a:ext>
            </a:extLst>
          </p:cNvPr>
          <p:cNvPicPr>
            <a:picLocks noChangeAspect="1"/>
          </p:cNvPicPr>
          <p:nvPr/>
        </p:nvPicPr>
        <p:blipFill>
          <a:blip r:embed="rId3"/>
          <a:stretch>
            <a:fillRect/>
          </a:stretch>
        </p:blipFill>
        <p:spPr>
          <a:xfrm>
            <a:off x="882520" y="2123858"/>
            <a:ext cx="5157877" cy="3447492"/>
          </a:xfrm>
          <a:prstGeom prst="rect">
            <a:avLst/>
          </a:prstGeom>
        </p:spPr>
      </p:pic>
    </p:spTree>
    <p:extLst>
      <p:ext uri="{BB962C8B-B14F-4D97-AF65-F5344CB8AC3E}">
        <p14:creationId xmlns:p14="http://schemas.microsoft.com/office/powerpoint/2010/main" val="3278562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Web Subclassing Configurations Wizard (</a:t>
            </a:r>
            <a:r>
              <a:rPr lang="en-US" i="1" dirty="0"/>
              <a:t>New!</a:t>
            </a:r>
            <a:r>
              <a:rPr lang="en-US" dirty="0"/>
              <a:t>)</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096000" y="2262558"/>
            <a:ext cx="5825340" cy="3170099"/>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Sage Text" panose="02010503040201060103" pitchFamily="2" charset="0"/>
                <a:cs typeface="Arial"/>
              </a:rPr>
              <a:t>Create, modify, and delete JSON subclassing configurations</a:t>
            </a:r>
          </a:p>
          <a:p>
            <a:pPr marL="285750" indent="-285750">
              <a:buFont typeface="Arial" panose="020B0604020202020204" pitchFamily="34" charset="0"/>
              <a:buChar char="•"/>
            </a:pPr>
            <a:r>
              <a:rPr lang="en-GB" sz="2000" dirty="0">
                <a:latin typeface="Sage Text" panose="02010503040201060103" pitchFamily="2" charset="0"/>
                <a:cs typeface="Arial"/>
              </a:rPr>
              <a:t>JSON configurations used to describe and associate  subclassed fields for an entity (view) and MVC model</a:t>
            </a:r>
          </a:p>
          <a:p>
            <a:pPr marL="285750" indent="-285750">
              <a:buFont typeface="Arial" panose="020B0604020202020204" pitchFamily="34" charset="0"/>
              <a:buChar char="•"/>
            </a:pPr>
            <a:r>
              <a:rPr lang="en-GB" sz="2000" dirty="0">
                <a:latin typeface="Sage Text" panose="02010503040201060103" pitchFamily="2" charset="0"/>
                <a:cs typeface="Arial"/>
              </a:rPr>
              <a:t>Used by external developers to extend the static MVC models to included subclassed fields</a:t>
            </a:r>
          </a:p>
          <a:p>
            <a:pPr marL="285750" indent="-285750">
              <a:buFont typeface="Arial" panose="020B0604020202020204" pitchFamily="34" charset="0"/>
              <a:buChar char="•"/>
            </a:pPr>
            <a:r>
              <a:rPr lang="en-GB" sz="2000" dirty="0">
                <a:latin typeface="Sage Text" panose="02010503040201060103" pitchFamily="2" charset="0"/>
                <a:cs typeface="Arial"/>
              </a:rPr>
              <a:t>To be leveraged by the Web Subclassing Compiler and Deployment Wizard</a:t>
            </a:r>
          </a:p>
        </p:txBody>
      </p:sp>
      <p:pic>
        <p:nvPicPr>
          <p:cNvPr id="7" name="Picture 6">
            <a:extLst>
              <a:ext uri="{FF2B5EF4-FFF2-40B4-BE49-F238E27FC236}">
                <a16:creationId xmlns:a16="http://schemas.microsoft.com/office/drawing/2014/main" id="{06E88D2E-D557-4075-DC31-093F942BE0E7}"/>
              </a:ext>
            </a:extLst>
          </p:cNvPr>
          <p:cNvPicPr>
            <a:picLocks noChangeAspect="1"/>
          </p:cNvPicPr>
          <p:nvPr/>
        </p:nvPicPr>
        <p:blipFill>
          <a:blip r:embed="rId3"/>
          <a:stretch>
            <a:fillRect/>
          </a:stretch>
        </p:blipFill>
        <p:spPr>
          <a:xfrm>
            <a:off x="411479" y="2262558"/>
            <a:ext cx="5444987" cy="3457567"/>
          </a:xfrm>
          <a:prstGeom prst="rect">
            <a:avLst/>
          </a:prstGeom>
        </p:spPr>
      </p:pic>
    </p:spTree>
    <p:extLst>
      <p:ext uri="{BB962C8B-B14F-4D97-AF65-F5344CB8AC3E}">
        <p14:creationId xmlns:p14="http://schemas.microsoft.com/office/powerpoint/2010/main" val="789744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Web Subclassing Compilation and Deployment Wizard (</a:t>
            </a:r>
            <a:r>
              <a:rPr lang="en-US" i="1" dirty="0"/>
              <a:t>New!</a:t>
            </a:r>
            <a:r>
              <a:rPr lang="en-US" dirty="0"/>
              <a:t>)</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096000" y="2262558"/>
            <a:ext cx="5825340" cy="3785652"/>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Sage Text" panose="02010503040201060103" pitchFamily="2" charset="0"/>
                <a:cs typeface="Arial"/>
              </a:rPr>
              <a:t>Extend Sage’s MVC models to included subclassed fields from the business view</a:t>
            </a:r>
          </a:p>
          <a:p>
            <a:pPr marL="285750" indent="-285750">
              <a:buFont typeface="Arial" panose="020B0604020202020204" pitchFamily="34" charset="0"/>
              <a:buChar char="•"/>
            </a:pPr>
            <a:r>
              <a:rPr lang="en-GB" sz="2000" dirty="0">
                <a:latin typeface="Sage Text" panose="02010503040201060103" pitchFamily="2" charset="0"/>
                <a:cs typeface="Arial"/>
              </a:rPr>
              <a:t>JSON configurations used to extend the MVC models and recompile the models for deployment by partners</a:t>
            </a:r>
          </a:p>
          <a:p>
            <a:pPr marL="285750" indent="-285750">
              <a:buFont typeface="Arial" panose="020B0604020202020204" pitchFamily="34" charset="0"/>
              <a:buChar char="•"/>
            </a:pPr>
            <a:r>
              <a:rPr lang="en-GB" sz="2000" dirty="0">
                <a:latin typeface="Sage Text" panose="02010503040201060103" pitchFamily="2" charset="0"/>
                <a:cs typeface="Arial"/>
              </a:rPr>
              <a:t>Used by external developers to extend the static MVC models to included subclassed fields</a:t>
            </a:r>
          </a:p>
          <a:p>
            <a:pPr marL="285750" indent="-285750">
              <a:buFont typeface="Arial" panose="020B0604020202020204" pitchFamily="34" charset="0"/>
              <a:buChar char="•"/>
            </a:pPr>
            <a:r>
              <a:rPr lang="en-GB" sz="2000" dirty="0">
                <a:latin typeface="Sage Text" panose="02010503040201060103" pitchFamily="2" charset="0"/>
                <a:cs typeface="Arial"/>
              </a:rPr>
              <a:t>Leverages the configurations created by the Web Subclassing Configuration Wizard</a:t>
            </a:r>
          </a:p>
          <a:p>
            <a:pPr marL="285750" indent="-285750">
              <a:buFont typeface="Arial" panose="020B0604020202020204" pitchFamily="34" charset="0"/>
              <a:buChar char="•"/>
            </a:pPr>
            <a:r>
              <a:rPr lang="en-GB" sz="2000" dirty="0">
                <a:latin typeface="Sage Text" panose="02010503040201060103" pitchFamily="2" charset="0"/>
                <a:cs typeface="Arial"/>
              </a:rPr>
              <a:t>Optionally remove any extended fields by selecting the option to ignore configurations</a:t>
            </a:r>
          </a:p>
        </p:txBody>
      </p:sp>
      <p:pic>
        <p:nvPicPr>
          <p:cNvPr id="6" name="Picture 5">
            <a:extLst>
              <a:ext uri="{FF2B5EF4-FFF2-40B4-BE49-F238E27FC236}">
                <a16:creationId xmlns:a16="http://schemas.microsoft.com/office/drawing/2014/main" id="{D7D49F4A-6EB5-0261-682D-F5AEBD738A92}"/>
              </a:ext>
            </a:extLst>
          </p:cNvPr>
          <p:cNvPicPr>
            <a:picLocks noChangeAspect="1"/>
          </p:cNvPicPr>
          <p:nvPr/>
        </p:nvPicPr>
        <p:blipFill>
          <a:blip r:embed="rId3"/>
          <a:stretch>
            <a:fillRect/>
          </a:stretch>
        </p:blipFill>
        <p:spPr>
          <a:xfrm>
            <a:off x="411479" y="2715553"/>
            <a:ext cx="5619043" cy="2254012"/>
          </a:xfrm>
          <a:prstGeom prst="rect">
            <a:avLst/>
          </a:prstGeom>
        </p:spPr>
      </p:pic>
    </p:spTree>
    <p:extLst>
      <p:ext uri="{BB962C8B-B14F-4D97-AF65-F5344CB8AC3E}">
        <p14:creationId xmlns:p14="http://schemas.microsoft.com/office/powerpoint/2010/main" val="4092902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Docs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29392" y="2365641"/>
            <a:ext cx="4857008" cy="18782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Architecture</a:t>
            </a:r>
          </a:p>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How To</a:t>
            </a:r>
          </a:p>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Tutorials</a:t>
            </a:r>
          </a:p>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Interface</a:t>
            </a:r>
          </a:p>
        </p:txBody>
      </p:sp>
      <p:graphicFrame>
        <p:nvGraphicFramePr>
          <p:cNvPr id="7" name="Diagram 6">
            <a:extLst>
              <a:ext uri="{FF2B5EF4-FFF2-40B4-BE49-F238E27FC236}">
                <a16:creationId xmlns:a16="http://schemas.microsoft.com/office/drawing/2014/main" id="{7DDFEED2-E6BF-2933-AA6E-884B92886F36}"/>
              </a:ext>
            </a:extLst>
          </p:cNvPr>
          <p:cNvGraphicFramePr/>
          <p:nvPr>
            <p:extLst>
              <p:ext uri="{D42A27DB-BD31-4B8C-83A1-F6EECF244321}">
                <p14:modId xmlns:p14="http://schemas.microsoft.com/office/powerpoint/2010/main" val="1463061924"/>
              </p:ext>
            </p:extLst>
          </p:nvPr>
        </p:nvGraphicFramePr>
        <p:xfrm>
          <a:off x="5721303" y="1103136"/>
          <a:ext cx="6362419" cy="4651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5820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Resources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graphicFrame>
        <p:nvGraphicFramePr>
          <p:cNvPr id="7" name="Diagram 6">
            <a:extLst>
              <a:ext uri="{FF2B5EF4-FFF2-40B4-BE49-F238E27FC236}">
                <a16:creationId xmlns:a16="http://schemas.microsoft.com/office/drawing/2014/main" id="{7DDFEED2-E6BF-2933-AA6E-884B92886F36}"/>
              </a:ext>
            </a:extLst>
          </p:cNvPr>
          <p:cNvGraphicFramePr/>
          <p:nvPr/>
        </p:nvGraphicFramePr>
        <p:xfrm>
          <a:off x="5721303" y="1103136"/>
          <a:ext cx="6362419" cy="4651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D9C6813E-56AD-9E50-E330-7D0008162C11}"/>
              </a:ext>
            </a:extLst>
          </p:cNvPr>
          <p:cNvSpPr txBox="1"/>
          <p:nvPr/>
        </p:nvSpPr>
        <p:spPr>
          <a:xfrm>
            <a:off x="629392" y="2365641"/>
            <a:ext cx="4857008" cy="141654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Resource files included in the SDK</a:t>
            </a:r>
          </a:p>
          <a:p>
            <a:pPr marL="285750" indent="-285750">
              <a:lnSpc>
                <a:spcPct val="150000"/>
              </a:lnSpc>
              <a:buFont typeface="Arial" panose="020B0604020202020204" pitchFamily="34" charset="0"/>
              <a:buChar char="•"/>
            </a:pPr>
            <a:r>
              <a:rPr lang="en-GB" sz="2000" dirty="0">
                <a:latin typeface="Sage Text" panose="02010503040201060103" pitchFamily="2" charset="0"/>
                <a:cs typeface="Arial"/>
              </a:rPr>
              <a:t>Can be leveraged by Language Resource Wizard</a:t>
            </a:r>
          </a:p>
        </p:txBody>
      </p:sp>
    </p:spTree>
    <p:extLst>
      <p:ext uri="{BB962C8B-B14F-4D97-AF65-F5344CB8AC3E}">
        <p14:creationId xmlns:p14="http://schemas.microsoft.com/office/powerpoint/2010/main" val="1486836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Samples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25</a:t>
            </a:fld>
            <a:endParaRPr dirty="0"/>
          </a:p>
        </p:txBody>
      </p:sp>
      <p:pic>
        <p:nvPicPr>
          <p:cNvPr id="6" name="Picture 5">
            <a:extLst>
              <a:ext uri="{FF2B5EF4-FFF2-40B4-BE49-F238E27FC236}">
                <a16:creationId xmlns:a16="http://schemas.microsoft.com/office/drawing/2014/main" id="{9E37954C-745E-B2F6-C071-29760132FAC6}"/>
              </a:ext>
            </a:extLst>
          </p:cNvPr>
          <p:cNvPicPr>
            <a:picLocks noChangeAspect="1"/>
          </p:cNvPicPr>
          <p:nvPr/>
        </p:nvPicPr>
        <p:blipFill>
          <a:blip r:embed="rId3"/>
          <a:stretch>
            <a:fillRect/>
          </a:stretch>
        </p:blipFill>
        <p:spPr>
          <a:xfrm>
            <a:off x="4263466" y="4200655"/>
            <a:ext cx="2943428" cy="1856079"/>
          </a:xfrm>
          <a:prstGeom prst="rect">
            <a:avLst/>
          </a:prstGeom>
        </p:spPr>
      </p:pic>
      <p:pic>
        <p:nvPicPr>
          <p:cNvPr id="7" name="Picture 6">
            <a:extLst>
              <a:ext uri="{FF2B5EF4-FFF2-40B4-BE49-F238E27FC236}">
                <a16:creationId xmlns:a16="http://schemas.microsoft.com/office/drawing/2014/main" id="{54C2C889-9456-5579-39A1-C8174195E25A}"/>
              </a:ext>
            </a:extLst>
          </p:cNvPr>
          <p:cNvPicPr>
            <a:picLocks noChangeAspect="1"/>
          </p:cNvPicPr>
          <p:nvPr/>
        </p:nvPicPr>
        <p:blipFill>
          <a:blip r:embed="rId4"/>
          <a:stretch>
            <a:fillRect/>
          </a:stretch>
        </p:blipFill>
        <p:spPr>
          <a:xfrm>
            <a:off x="326263" y="4200656"/>
            <a:ext cx="2850780" cy="1856078"/>
          </a:xfrm>
          <a:prstGeom prst="rect">
            <a:avLst/>
          </a:prstGeom>
        </p:spPr>
      </p:pic>
      <p:pic>
        <p:nvPicPr>
          <p:cNvPr id="12" name="Picture 11">
            <a:extLst>
              <a:ext uri="{FF2B5EF4-FFF2-40B4-BE49-F238E27FC236}">
                <a16:creationId xmlns:a16="http://schemas.microsoft.com/office/drawing/2014/main" id="{3585AA54-1344-ABDD-FE1A-B9A66B9657CF}"/>
              </a:ext>
            </a:extLst>
          </p:cNvPr>
          <p:cNvPicPr>
            <a:picLocks noChangeAspect="1"/>
          </p:cNvPicPr>
          <p:nvPr/>
        </p:nvPicPr>
        <p:blipFill>
          <a:blip r:embed="rId5"/>
          <a:stretch>
            <a:fillRect/>
          </a:stretch>
        </p:blipFill>
        <p:spPr>
          <a:xfrm>
            <a:off x="326263" y="1638675"/>
            <a:ext cx="2888333" cy="2075816"/>
          </a:xfrm>
          <a:prstGeom prst="rect">
            <a:avLst/>
          </a:prstGeom>
        </p:spPr>
      </p:pic>
      <p:pic>
        <p:nvPicPr>
          <p:cNvPr id="14" name="Picture 13">
            <a:extLst>
              <a:ext uri="{FF2B5EF4-FFF2-40B4-BE49-F238E27FC236}">
                <a16:creationId xmlns:a16="http://schemas.microsoft.com/office/drawing/2014/main" id="{66E02657-D17F-4C4F-E20D-FAC652A0DF59}"/>
              </a:ext>
            </a:extLst>
          </p:cNvPr>
          <p:cNvPicPr>
            <a:picLocks noChangeAspect="1"/>
          </p:cNvPicPr>
          <p:nvPr/>
        </p:nvPicPr>
        <p:blipFill>
          <a:blip r:embed="rId6"/>
          <a:stretch>
            <a:fillRect/>
          </a:stretch>
        </p:blipFill>
        <p:spPr>
          <a:xfrm>
            <a:off x="4170091" y="1638675"/>
            <a:ext cx="2903356" cy="2075816"/>
          </a:xfrm>
          <a:prstGeom prst="rect">
            <a:avLst/>
          </a:prstGeom>
        </p:spPr>
      </p:pic>
      <p:pic>
        <p:nvPicPr>
          <p:cNvPr id="16" name="Picture 15">
            <a:extLst>
              <a:ext uri="{FF2B5EF4-FFF2-40B4-BE49-F238E27FC236}">
                <a16:creationId xmlns:a16="http://schemas.microsoft.com/office/drawing/2014/main" id="{6FEA8762-B6C3-CF04-02A0-FA464CB724F4}"/>
              </a:ext>
            </a:extLst>
          </p:cNvPr>
          <p:cNvPicPr>
            <a:picLocks noChangeAspect="1"/>
          </p:cNvPicPr>
          <p:nvPr/>
        </p:nvPicPr>
        <p:blipFill>
          <a:blip r:embed="rId7"/>
          <a:stretch>
            <a:fillRect/>
          </a:stretch>
        </p:blipFill>
        <p:spPr>
          <a:xfrm>
            <a:off x="8314612" y="1638675"/>
            <a:ext cx="2815630" cy="2075816"/>
          </a:xfrm>
          <a:prstGeom prst="rect">
            <a:avLst/>
          </a:prstGeom>
        </p:spPr>
      </p:pic>
      <p:pic>
        <p:nvPicPr>
          <p:cNvPr id="18" name="Picture 17">
            <a:extLst>
              <a:ext uri="{FF2B5EF4-FFF2-40B4-BE49-F238E27FC236}">
                <a16:creationId xmlns:a16="http://schemas.microsoft.com/office/drawing/2014/main" id="{3A2FCF91-15E6-35B8-3229-164600B089EB}"/>
              </a:ext>
            </a:extLst>
          </p:cNvPr>
          <p:cNvPicPr>
            <a:picLocks noChangeAspect="1"/>
          </p:cNvPicPr>
          <p:nvPr/>
        </p:nvPicPr>
        <p:blipFill>
          <a:blip r:embed="rId8"/>
          <a:stretch>
            <a:fillRect/>
          </a:stretch>
        </p:blipFill>
        <p:spPr>
          <a:xfrm>
            <a:off x="8314612" y="4200656"/>
            <a:ext cx="2815629" cy="1856079"/>
          </a:xfrm>
          <a:prstGeom prst="rect">
            <a:avLst/>
          </a:prstGeom>
        </p:spPr>
      </p:pic>
    </p:spTree>
    <p:extLst>
      <p:ext uri="{BB962C8B-B14F-4D97-AF65-F5344CB8AC3E}">
        <p14:creationId xmlns:p14="http://schemas.microsoft.com/office/powerpoint/2010/main" val="545366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Web API Integration Sample</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26</a:t>
            </a:fld>
            <a:endParaRPr dirty="0"/>
          </a:p>
        </p:txBody>
      </p:sp>
      <p:pic>
        <p:nvPicPr>
          <p:cNvPr id="12" name="Picture 11">
            <a:extLst>
              <a:ext uri="{FF2B5EF4-FFF2-40B4-BE49-F238E27FC236}">
                <a16:creationId xmlns:a16="http://schemas.microsoft.com/office/drawing/2014/main" id="{74C6E963-2D35-2F46-DEC0-79FEC2591768}"/>
              </a:ext>
            </a:extLst>
          </p:cNvPr>
          <p:cNvPicPr>
            <a:picLocks noChangeAspect="1"/>
          </p:cNvPicPr>
          <p:nvPr/>
        </p:nvPicPr>
        <p:blipFill>
          <a:blip r:embed="rId3"/>
          <a:stretch>
            <a:fillRect/>
          </a:stretch>
        </p:blipFill>
        <p:spPr>
          <a:xfrm>
            <a:off x="219797" y="1622838"/>
            <a:ext cx="6560213" cy="3879647"/>
          </a:xfrm>
          <a:prstGeom prst="rect">
            <a:avLst/>
          </a:prstGeom>
        </p:spPr>
      </p:pic>
      <p:sp>
        <p:nvSpPr>
          <p:cNvPr id="13" name="TextBox 12">
            <a:extLst>
              <a:ext uri="{FF2B5EF4-FFF2-40B4-BE49-F238E27FC236}">
                <a16:creationId xmlns:a16="http://schemas.microsoft.com/office/drawing/2014/main" id="{3627F5CA-63D4-8036-8A21-E03A20C54D72}"/>
              </a:ext>
            </a:extLst>
          </p:cNvPr>
          <p:cNvSpPr txBox="1"/>
          <p:nvPr/>
        </p:nvSpPr>
        <p:spPr>
          <a:xfrm>
            <a:off x="7260868" y="2089597"/>
            <a:ext cx="4711335" cy="3263201"/>
          </a:xfrm>
          <a:prstGeom prst="rect">
            <a:avLst/>
          </a:prstGeom>
          <a:noFill/>
        </p:spPr>
        <p:txBody>
          <a:bodyPr wrap="square" rtlCol="0">
            <a:spAutoFit/>
          </a:bodyPr>
          <a:lstStyle/>
          <a:p>
            <a:pPr marL="342797" indent="-342797">
              <a:lnSpc>
                <a:spcPct val="150000"/>
              </a:lnSpc>
              <a:spcBef>
                <a:spcPts val="0"/>
              </a:spcBef>
              <a:buFont typeface="Arial" panose="020B0604020202020204" pitchFamily="34" charset="0"/>
              <a:buChar char="•"/>
            </a:pPr>
            <a:r>
              <a:rPr lang="en-US" sz="2000" dirty="0">
                <a:latin typeface="Sage Text" panose="02010503040201060103" pitchFamily="2" charset="0"/>
              </a:rPr>
              <a:t>C# Console Program</a:t>
            </a:r>
          </a:p>
          <a:p>
            <a:pPr marL="342797" indent="-342797">
              <a:lnSpc>
                <a:spcPct val="150000"/>
              </a:lnSpc>
              <a:spcBef>
                <a:spcPts val="0"/>
              </a:spcBef>
              <a:buFont typeface="Arial" panose="020B0604020202020204" pitchFamily="34" charset="0"/>
              <a:buChar char="•"/>
            </a:pPr>
            <a:r>
              <a:rPr lang="en-US" sz="2000" dirty="0">
                <a:latin typeface="Sage Text" panose="02010503040201060103" pitchFamily="2" charset="0"/>
              </a:rPr>
              <a:t>Completed source </a:t>
            </a:r>
          </a:p>
          <a:p>
            <a:pPr marL="342797" indent="-342797">
              <a:lnSpc>
                <a:spcPct val="150000"/>
              </a:lnSpc>
              <a:spcBef>
                <a:spcPts val="0"/>
              </a:spcBef>
              <a:buFont typeface="Arial" panose="020B0604020202020204" pitchFamily="34" charset="0"/>
              <a:buChar char="•"/>
            </a:pPr>
            <a:r>
              <a:rPr lang="en-US" sz="2000" dirty="0">
                <a:latin typeface="Sage Text" panose="02010503040201060103" pitchFamily="2" charset="0"/>
              </a:rPr>
              <a:t>Document for creating from scratch</a:t>
            </a:r>
          </a:p>
          <a:p>
            <a:pPr marL="342797" indent="-342797">
              <a:lnSpc>
                <a:spcPct val="150000"/>
              </a:lnSpc>
              <a:spcBef>
                <a:spcPts val="0"/>
              </a:spcBef>
              <a:buFont typeface="Arial" panose="020B0604020202020204" pitchFamily="34" charset="0"/>
              <a:buChar char="•"/>
            </a:pPr>
            <a:r>
              <a:rPr lang="en-US" sz="2000" dirty="0">
                <a:latin typeface="Sage Text" panose="02010503040201060103" pitchFamily="2" charset="0"/>
              </a:rPr>
              <a:t>How to create a customer</a:t>
            </a:r>
          </a:p>
          <a:p>
            <a:pPr marL="342797" indent="-342797">
              <a:lnSpc>
                <a:spcPct val="150000"/>
              </a:lnSpc>
              <a:spcBef>
                <a:spcPts val="0"/>
              </a:spcBef>
              <a:buFont typeface="Arial" panose="020B0604020202020204" pitchFamily="34" charset="0"/>
              <a:buChar char="•"/>
            </a:pPr>
            <a:r>
              <a:rPr lang="en-US" sz="2000" dirty="0">
                <a:latin typeface="Sage Text" panose="02010503040201060103" pitchFamily="2" charset="0"/>
              </a:rPr>
              <a:t>How to create a batch</a:t>
            </a:r>
          </a:p>
          <a:p>
            <a:pPr marL="342797" indent="-342797">
              <a:lnSpc>
                <a:spcPct val="150000"/>
              </a:lnSpc>
              <a:spcBef>
                <a:spcPts val="0"/>
              </a:spcBef>
              <a:buFont typeface="Arial" panose="020B0604020202020204" pitchFamily="34" charset="0"/>
              <a:buChar char="•"/>
            </a:pPr>
            <a:r>
              <a:rPr lang="en-US" sz="2000" dirty="0">
                <a:latin typeface="Sage Text" panose="02010503040201060103" pitchFamily="2" charset="0"/>
              </a:rPr>
              <a:t>How to create an order</a:t>
            </a:r>
          </a:p>
          <a:p>
            <a:pPr marL="342797" indent="-342797">
              <a:lnSpc>
                <a:spcPct val="150000"/>
              </a:lnSpc>
              <a:spcBef>
                <a:spcPts val="0"/>
              </a:spcBef>
              <a:buFont typeface="Arial" panose="020B0604020202020204" pitchFamily="34" charset="0"/>
              <a:buChar char="•"/>
            </a:pPr>
            <a:r>
              <a:rPr lang="en-US" sz="2000" dirty="0">
                <a:latin typeface="Sage Text" panose="02010503040201060103" pitchFamily="2" charset="0"/>
              </a:rPr>
              <a:t>How to create an invoice</a:t>
            </a:r>
          </a:p>
        </p:txBody>
      </p:sp>
    </p:spTree>
    <p:extLst>
      <p:ext uri="{BB962C8B-B14F-4D97-AF65-F5344CB8AC3E}">
        <p14:creationId xmlns:p14="http://schemas.microsoft.com/office/powerpoint/2010/main" val="3705479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Use</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27</a:t>
            </a:fld>
            <a:endParaRPr dirty="0"/>
          </a:p>
        </p:txBody>
      </p:sp>
      <p:grpSp>
        <p:nvGrpSpPr>
          <p:cNvPr id="8" name="Group 7">
            <a:extLst>
              <a:ext uri="{FF2B5EF4-FFF2-40B4-BE49-F238E27FC236}">
                <a16:creationId xmlns:a16="http://schemas.microsoft.com/office/drawing/2014/main" id="{7FFD6D85-354B-AD1C-7367-381ABA055113}"/>
              </a:ext>
            </a:extLst>
          </p:cNvPr>
          <p:cNvGrpSpPr/>
          <p:nvPr/>
        </p:nvGrpSpPr>
        <p:grpSpPr>
          <a:xfrm>
            <a:off x="280171" y="2885978"/>
            <a:ext cx="1090271" cy="1086044"/>
            <a:chOff x="10380035" y="5440778"/>
            <a:chExt cx="838970" cy="633420"/>
          </a:xfrm>
        </p:grpSpPr>
        <p:sp>
          <p:nvSpPr>
            <p:cNvPr id="9" name="Freeform: Shape 8">
              <a:extLst>
                <a:ext uri="{FF2B5EF4-FFF2-40B4-BE49-F238E27FC236}">
                  <a16:creationId xmlns:a16="http://schemas.microsoft.com/office/drawing/2014/main" id="{CE765C51-1863-11C0-1D92-CC1F5ADA1374}"/>
                </a:ext>
              </a:extLst>
            </p:cNvPr>
            <p:cNvSpPr/>
            <p:nvPr/>
          </p:nvSpPr>
          <p:spPr>
            <a:xfrm>
              <a:off x="10380035" y="5794749"/>
              <a:ext cx="130410" cy="260820"/>
            </a:xfrm>
            <a:custGeom>
              <a:avLst/>
              <a:gdLst>
                <a:gd name="connsiteX0" fmla="*/ 143656 w 130409"/>
                <a:gd name="connsiteY0" fmla="*/ 665 h 260819"/>
                <a:gd name="connsiteX1" fmla="*/ 130410 w 130409"/>
                <a:gd name="connsiteY1" fmla="*/ 0 h 260819"/>
                <a:gd name="connsiteX2" fmla="*/ 0 w 130409"/>
                <a:gd name="connsiteY2" fmla="*/ 130411 h 260819"/>
                <a:gd name="connsiteX3" fmla="*/ 130410 w 130409"/>
                <a:gd name="connsiteY3" fmla="*/ 260820 h 260819"/>
              </a:gdLst>
              <a:ahLst/>
              <a:cxnLst>
                <a:cxn ang="0">
                  <a:pos x="connsiteX0" y="connsiteY0"/>
                </a:cxn>
                <a:cxn ang="0">
                  <a:pos x="connsiteX1" y="connsiteY1"/>
                </a:cxn>
                <a:cxn ang="0">
                  <a:pos x="connsiteX2" y="connsiteY2"/>
                </a:cxn>
                <a:cxn ang="0">
                  <a:pos x="connsiteX3" y="connsiteY3"/>
                </a:cxn>
              </a:cxnLst>
              <a:rect l="l" t="t" r="r" b="b"/>
              <a:pathLst>
                <a:path w="130409" h="260819">
                  <a:moveTo>
                    <a:pt x="143656" y="665"/>
                  </a:moveTo>
                  <a:cubicBezTo>
                    <a:pt x="139300" y="225"/>
                    <a:pt x="134881" y="0"/>
                    <a:pt x="130410" y="0"/>
                  </a:cubicBezTo>
                  <a:cubicBezTo>
                    <a:pt x="58386" y="0"/>
                    <a:pt x="0" y="58387"/>
                    <a:pt x="0" y="130411"/>
                  </a:cubicBezTo>
                  <a:cubicBezTo>
                    <a:pt x="0" y="202434"/>
                    <a:pt x="58386" y="260820"/>
                    <a:pt x="130410" y="260820"/>
                  </a:cubicBezTo>
                </a:path>
              </a:pathLst>
            </a:custGeom>
            <a:noFill/>
            <a:ln w="36909" cap="flat">
              <a:solidFill>
                <a:schemeClr val="tx2"/>
              </a:solid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id="{11F16861-A5D6-A80B-62B8-3DB2ED860E3B}"/>
                </a:ext>
              </a:extLst>
            </p:cNvPr>
            <p:cNvSpPr/>
            <p:nvPr/>
          </p:nvSpPr>
          <p:spPr>
            <a:xfrm>
              <a:off x="10958185" y="5738859"/>
              <a:ext cx="260820" cy="316710"/>
            </a:xfrm>
            <a:custGeom>
              <a:avLst/>
              <a:gdLst>
                <a:gd name="connsiteX0" fmla="*/ 120475 w 260819"/>
                <a:gd name="connsiteY0" fmla="*/ 316710 h 316709"/>
                <a:gd name="connsiteX1" fmla="*/ 278829 w 260819"/>
                <a:gd name="connsiteY1" fmla="*/ 158355 h 316709"/>
                <a:gd name="connsiteX2" fmla="*/ 120475 w 260819"/>
                <a:gd name="connsiteY2" fmla="*/ 0 h 316709"/>
                <a:gd name="connsiteX3" fmla="*/ 0 w 260819"/>
                <a:gd name="connsiteY3" fmla="*/ 55577 h 316709"/>
              </a:gdLst>
              <a:ahLst/>
              <a:cxnLst>
                <a:cxn ang="0">
                  <a:pos x="connsiteX0" y="connsiteY0"/>
                </a:cxn>
                <a:cxn ang="0">
                  <a:pos x="connsiteX1" y="connsiteY1"/>
                </a:cxn>
                <a:cxn ang="0">
                  <a:pos x="connsiteX2" y="connsiteY2"/>
                </a:cxn>
                <a:cxn ang="0">
                  <a:pos x="connsiteX3" y="connsiteY3"/>
                </a:cxn>
              </a:cxnLst>
              <a:rect l="l" t="t" r="r" b="b"/>
              <a:pathLst>
                <a:path w="260819" h="316709">
                  <a:moveTo>
                    <a:pt x="120475" y="316710"/>
                  </a:moveTo>
                  <a:cubicBezTo>
                    <a:pt x="207931" y="316710"/>
                    <a:pt x="278829" y="245811"/>
                    <a:pt x="278829" y="158355"/>
                  </a:cubicBezTo>
                  <a:cubicBezTo>
                    <a:pt x="278829" y="70898"/>
                    <a:pt x="207931" y="0"/>
                    <a:pt x="120475" y="0"/>
                  </a:cubicBezTo>
                  <a:cubicBezTo>
                    <a:pt x="72241" y="0"/>
                    <a:pt x="29046" y="21564"/>
                    <a:pt x="0" y="55577"/>
                  </a:cubicBezTo>
                </a:path>
              </a:pathLst>
            </a:custGeom>
            <a:noFill/>
            <a:ln w="36909" cap="flat">
              <a:solidFill>
                <a:schemeClr val="tx2"/>
              </a:solidFill>
              <a:prstDash val="solid"/>
              <a:round/>
            </a:ln>
          </p:spPr>
          <p:txBody>
            <a:bodyPr rtlCol="0" anchor="ctr"/>
            <a:lstStyle/>
            <a:p>
              <a:endParaRPr lang="en-US"/>
            </a:p>
          </p:txBody>
        </p:sp>
        <p:sp>
          <p:nvSpPr>
            <p:cNvPr id="11" name="Freeform: Shape 10">
              <a:extLst>
                <a:ext uri="{FF2B5EF4-FFF2-40B4-BE49-F238E27FC236}">
                  <a16:creationId xmlns:a16="http://schemas.microsoft.com/office/drawing/2014/main" id="{F46FF12A-76C0-D390-440E-FD6A816B1765}"/>
                </a:ext>
              </a:extLst>
            </p:cNvPr>
            <p:cNvSpPr/>
            <p:nvPr/>
          </p:nvSpPr>
          <p:spPr>
            <a:xfrm>
              <a:off x="11075403" y="5812807"/>
              <a:ext cx="74520" cy="74520"/>
            </a:xfrm>
            <a:custGeom>
              <a:avLst/>
              <a:gdLst>
                <a:gd name="connsiteX0" fmla="*/ 84645 w 74519"/>
                <a:gd name="connsiteY0" fmla="*/ 84645 h 74519"/>
                <a:gd name="connsiteX1" fmla="*/ 0 w 74519"/>
                <a:gd name="connsiteY1" fmla="*/ 0 h 74519"/>
              </a:gdLst>
              <a:ahLst/>
              <a:cxnLst>
                <a:cxn ang="0">
                  <a:pos x="connsiteX0" y="connsiteY0"/>
                </a:cxn>
                <a:cxn ang="0">
                  <a:pos x="connsiteX1" y="connsiteY1"/>
                </a:cxn>
              </a:cxnLst>
              <a:rect l="l" t="t" r="r" b="b"/>
              <a:pathLst>
                <a:path w="74519" h="74519">
                  <a:moveTo>
                    <a:pt x="84645" y="84645"/>
                  </a:moveTo>
                  <a:cubicBezTo>
                    <a:pt x="84645" y="37897"/>
                    <a:pt x="46748" y="0"/>
                    <a:pt x="0" y="0"/>
                  </a:cubicBezTo>
                </a:path>
              </a:pathLst>
            </a:custGeom>
            <a:noFill/>
            <a:ln w="36909" cap="flat">
              <a:solidFill>
                <a:schemeClr val="tx2"/>
              </a:solid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D1B4C804-EEA5-32A5-C7B3-8D3D2DAADF55}"/>
                </a:ext>
              </a:extLst>
            </p:cNvPr>
            <p:cNvSpPr/>
            <p:nvPr/>
          </p:nvSpPr>
          <p:spPr>
            <a:xfrm>
              <a:off x="10510445" y="5440778"/>
              <a:ext cx="540269" cy="465749"/>
            </a:xfrm>
            <a:custGeom>
              <a:avLst/>
              <a:gdLst>
                <a:gd name="connsiteX0" fmla="*/ 540608 w 540269"/>
                <a:gd name="connsiteY0" fmla="*/ 249190 h 465749"/>
                <a:gd name="connsiteX1" fmla="*/ 519788 w 540269"/>
                <a:gd name="connsiteY1" fmla="*/ 201676 h 465749"/>
                <a:gd name="connsiteX2" fmla="*/ 201675 w 540269"/>
                <a:gd name="connsiteY2" fmla="*/ 116437 h 465749"/>
                <a:gd name="connsiteX3" fmla="*/ 116438 w 540269"/>
                <a:gd name="connsiteY3" fmla="*/ 434551 h 465749"/>
              </a:gdLst>
              <a:ahLst/>
              <a:cxnLst>
                <a:cxn ang="0">
                  <a:pos x="connsiteX0" y="connsiteY0"/>
                </a:cxn>
                <a:cxn ang="0">
                  <a:pos x="connsiteX1" y="connsiteY1"/>
                </a:cxn>
                <a:cxn ang="0">
                  <a:pos x="connsiteX2" y="connsiteY2"/>
                </a:cxn>
                <a:cxn ang="0">
                  <a:pos x="connsiteX3" y="connsiteY3"/>
                </a:cxn>
              </a:cxnLst>
              <a:rect l="l" t="t" r="r" b="b"/>
              <a:pathLst>
                <a:path w="540269" h="465749">
                  <a:moveTo>
                    <a:pt x="540608" y="249190"/>
                  </a:moveTo>
                  <a:cubicBezTo>
                    <a:pt x="535562" y="232954"/>
                    <a:pt x="528647" y="217019"/>
                    <a:pt x="519788" y="201676"/>
                  </a:cubicBezTo>
                  <a:cubicBezTo>
                    <a:pt x="455481" y="90293"/>
                    <a:pt x="313058" y="52130"/>
                    <a:pt x="201675" y="116437"/>
                  </a:cubicBezTo>
                  <a:cubicBezTo>
                    <a:pt x="90292" y="180744"/>
                    <a:pt x="52131" y="323168"/>
                    <a:pt x="116438" y="434551"/>
                  </a:cubicBezTo>
                </a:path>
              </a:pathLst>
            </a:custGeom>
            <a:noFill/>
            <a:ln w="36909" cap="flat">
              <a:solidFill>
                <a:schemeClr val="tx2"/>
              </a:solid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F0FAC4F0-5FE6-7518-145B-142F4D1BE4C4}"/>
                </a:ext>
              </a:extLst>
            </p:cNvPr>
            <p:cNvSpPr/>
            <p:nvPr/>
          </p:nvSpPr>
          <p:spPr>
            <a:xfrm>
              <a:off x="10630094" y="5542537"/>
              <a:ext cx="298080" cy="223560"/>
            </a:xfrm>
            <a:custGeom>
              <a:avLst/>
              <a:gdLst>
                <a:gd name="connsiteX0" fmla="*/ 306765 w 298079"/>
                <a:gd name="connsiteY0" fmla="*/ 92635 h 223559"/>
                <a:gd name="connsiteX1" fmla="*/ 121480 w 298079"/>
                <a:gd name="connsiteY1" fmla="*/ 76096 h 223559"/>
                <a:gd name="connsiteX2" fmla="*/ 40610 w 298079"/>
                <a:gd name="connsiteY2" fmla="*/ 216570 h 223559"/>
              </a:gdLst>
              <a:ahLst/>
              <a:cxnLst>
                <a:cxn ang="0">
                  <a:pos x="connsiteX0" y="connsiteY0"/>
                </a:cxn>
                <a:cxn ang="0">
                  <a:pos x="connsiteX1" y="connsiteY1"/>
                </a:cxn>
                <a:cxn ang="0">
                  <a:pos x="connsiteX2" y="connsiteY2"/>
                </a:cxn>
              </a:cxnLst>
              <a:rect l="l" t="t" r="r" b="b"/>
              <a:pathLst>
                <a:path w="298079" h="223559">
                  <a:moveTo>
                    <a:pt x="306765" y="92635"/>
                  </a:moveTo>
                  <a:cubicBezTo>
                    <a:pt x="256159" y="49837"/>
                    <a:pt x="182181" y="41050"/>
                    <a:pt x="121480" y="76096"/>
                  </a:cubicBezTo>
                  <a:cubicBezTo>
                    <a:pt x="69517" y="106097"/>
                    <a:pt x="40505" y="160585"/>
                    <a:pt x="40610" y="216570"/>
                  </a:cubicBezTo>
                </a:path>
              </a:pathLst>
            </a:custGeom>
            <a:noFill/>
            <a:ln w="36909" cap="flat">
              <a:solidFill>
                <a:schemeClr val="tx2"/>
              </a:solidFill>
              <a:prstDash val="solid"/>
              <a:round/>
            </a:ln>
          </p:spPr>
          <p:txBody>
            <a:bodyPr rtlCol="0" anchor="ctr"/>
            <a:lstStyle/>
            <a:p>
              <a:endParaRPr lang="en-US"/>
            </a:p>
          </p:txBody>
        </p:sp>
        <p:sp>
          <p:nvSpPr>
            <p:cNvPr id="16" name="Freeform: Shape 15">
              <a:extLst>
                <a:ext uri="{FF2B5EF4-FFF2-40B4-BE49-F238E27FC236}">
                  <a16:creationId xmlns:a16="http://schemas.microsoft.com/office/drawing/2014/main" id="{8BBDEEB6-25B4-0982-3CD8-D92F23B33E54}"/>
                </a:ext>
              </a:extLst>
            </p:cNvPr>
            <p:cNvSpPr/>
            <p:nvPr/>
          </p:nvSpPr>
          <p:spPr>
            <a:xfrm>
              <a:off x="10510445" y="6055568"/>
              <a:ext cx="558899" cy="18630"/>
            </a:xfrm>
            <a:custGeom>
              <a:avLst/>
              <a:gdLst>
                <a:gd name="connsiteX0" fmla="*/ 0 w 558899"/>
                <a:gd name="connsiteY0" fmla="*/ 0 h 0"/>
                <a:gd name="connsiteX1" fmla="*/ 558899 w 558899"/>
                <a:gd name="connsiteY1" fmla="*/ 0 h 0"/>
              </a:gdLst>
              <a:ahLst/>
              <a:cxnLst>
                <a:cxn ang="0">
                  <a:pos x="connsiteX0" y="connsiteY0"/>
                </a:cxn>
                <a:cxn ang="0">
                  <a:pos x="connsiteX1" y="connsiteY1"/>
                </a:cxn>
              </a:cxnLst>
              <a:rect l="l" t="t" r="r" b="b"/>
              <a:pathLst>
                <a:path w="558899">
                  <a:moveTo>
                    <a:pt x="0" y="0"/>
                  </a:moveTo>
                  <a:lnTo>
                    <a:pt x="558899" y="0"/>
                  </a:lnTo>
                </a:path>
              </a:pathLst>
            </a:custGeom>
            <a:noFill/>
            <a:ln w="36909" cap="flat">
              <a:solidFill>
                <a:schemeClr val="tx2"/>
              </a:solidFill>
              <a:prstDash val="solid"/>
              <a:round/>
            </a:ln>
          </p:spPr>
          <p:txBody>
            <a:bodyPr rtlCol="0" anchor="ctr"/>
            <a:lstStyle/>
            <a:p>
              <a:endParaRPr lang="en-US"/>
            </a:p>
          </p:txBody>
        </p:sp>
      </p:grpSp>
      <p:graphicFrame>
        <p:nvGraphicFramePr>
          <p:cNvPr id="17" name="Diagram 16">
            <a:extLst>
              <a:ext uri="{FF2B5EF4-FFF2-40B4-BE49-F238E27FC236}">
                <a16:creationId xmlns:a16="http://schemas.microsoft.com/office/drawing/2014/main" id="{309304CD-F4F7-65DD-2480-499C936B3BE5}"/>
              </a:ext>
            </a:extLst>
          </p:cNvPr>
          <p:cNvGraphicFramePr/>
          <p:nvPr>
            <p:extLst>
              <p:ext uri="{D42A27DB-BD31-4B8C-83A1-F6EECF244321}">
                <p14:modId xmlns:p14="http://schemas.microsoft.com/office/powerpoint/2010/main" val="1524150557"/>
              </p:ext>
            </p:extLst>
          </p:nvPr>
        </p:nvGraphicFramePr>
        <p:xfrm>
          <a:off x="6842234" y="1639599"/>
          <a:ext cx="5436747" cy="3641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8" name="Diagram 17">
            <a:extLst>
              <a:ext uri="{FF2B5EF4-FFF2-40B4-BE49-F238E27FC236}">
                <a16:creationId xmlns:a16="http://schemas.microsoft.com/office/drawing/2014/main" id="{627223BF-3D0C-9581-3216-F0CB0AE3ACC8}"/>
              </a:ext>
            </a:extLst>
          </p:cNvPr>
          <p:cNvGraphicFramePr/>
          <p:nvPr>
            <p:extLst>
              <p:ext uri="{D42A27DB-BD31-4B8C-83A1-F6EECF244321}">
                <p14:modId xmlns:p14="http://schemas.microsoft.com/office/powerpoint/2010/main" val="3551787622"/>
              </p:ext>
            </p:extLst>
          </p:nvPr>
        </p:nvGraphicFramePr>
        <p:xfrm>
          <a:off x="1501447" y="1577238"/>
          <a:ext cx="6309272" cy="40372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9" name="Straight Arrow Connector 18">
            <a:extLst>
              <a:ext uri="{FF2B5EF4-FFF2-40B4-BE49-F238E27FC236}">
                <a16:creationId xmlns:a16="http://schemas.microsoft.com/office/drawing/2014/main" id="{5CBDEDB7-D62E-53F9-7F76-5FB7F8482F12}"/>
              </a:ext>
            </a:extLst>
          </p:cNvPr>
          <p:cNvCxnSpPr>
            <a:cxnSpLocks/>
          </p:cNvCxnSpPr>
          <p:nvPr/>
        </p:nvCxnSpPr>
        <p:spPr>
          <a:xfrm flipH="1">
            <a:off x="1545394" y="3595877"/>
            <a:ext cx="631116" cy="0"/>
          </a:xfrm>
          <a:prstGeom prst="straightConnector1">
            <a:avLst/>
          </a:prstGeom>
          <a:ln w="79375">
            <a:solidFill>
              <a:srgbClr val="00D639"/>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CC1ACD8-3DFB-7672-6B46-A543152845F7}"/>
              </a:ext>
            </a:extLst>
          </p:cNvPr>
          <p:cNvCxnSpPr>
            <a:cxnSpLocks/>
          </p:cNvCxnSpPr>
          <p:nvPr/>
        </p:nvCxnSpPr>
        <p:spPr>
          <a:xfrm flipH="1">
            <a:off x="7183319" y="3595877"/>
            <a:ext cx="631116" cy="0"/>
          </a:xfrm>
          <a:prstGeom prst="straightConnector1">
            <a:avLst/>
          </a:prstGeom>
          <a:ln w="79375">
            <a:solidFill>
              <a:srgbClr val="00D639"/>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A56AFEE-9AF2-6F33-33F4-245B61AB8942}"/>
              </a:ext>
            </a:extLst>
          </p:cNvPr>
          <p:cNvSpPr txBox="1"/>
          <p:nvPr/>
        </p:nvSpPr>
        <p:spPr>
          <a:xfrm>
            <a:off x="9129682" y="3308404"/>
            <a:ext cx="861849" cy="400110"/>
          </a:xfrm>
          <a:prstGeom prst="rect">
            <a:avLst/>
          </a:prstGeom>
          <a:solidFill>
            <a:srgbClr val="00D639"/>
          </a:solidFill>
          <a:ln>
            <a:solidFill>
              <a:srgbClr val="00D639"/>
            </a:solidFill>
          </a:ln>
        </p:spPr>
        <p:txBody>
          <a:bodyPr wrap="square" rtlCol="0">
            <a:spAutoFit/>
          </a:bodyPr>
          <a:lstStyle/>
          <a:p>
            <a:pPr algn="ctr"/>
            <a:r>
              <a:rPr lang="en-US" sz="2000" i="0" dirty="0">
                <a:latin typeface="Sage Text" panose="02010503040201060103" pitchFamily="2" charset="0"/>
                <a:cs typeface="Arial"/>
              </a:rPr>
              <a:t>SDK</a:t>
            </a:r>
          </a:p>
        </p:txBody>
      </p:sp>
      <p:sp>
        <p:nvSpPr>
          <p:cNvPr id="22" name="TextBox 21">
            <a:extLst>
              <a:ext uri="{FF2B5EF4-FFF2-40B4-BE49-F238E27FC236}">
                <a16:creationId xmlns:a16="http://schemas.microsoft.com/office/drawing/2014/main" id="{7400DD7C-3921-4A17-A1AF-041D90F5DA9D}"/>
              </a:ext>
            </a:extLst>
          </p:cNvPr>
          <p:cNvSpPr txBox="1"/>
          <p:nvPr/>
        </p:nvSpPr>
        <p:spPr>
          <a:xfrm>
            <a:off x="4045131" y="3413961"/>
            <a:ext cx="1221903" cy="430887"/>
          </a:xfrm>
          <a:prstGeom prst="rect">
            <a:avLst/>
          </a:prstGeom>
          <a:solidFill>
            <a:srgbClr val="00D639"/>
          </a:solidFill>
          <a:ln>
            <a:solidFill>
              <a:srgbClr val="00D639"/>
            </a:solidFill>
          </a:ln>
        </p:spPr>
        <p:txBody>
          <a:bodyPr wrap="square" rtlCol="0">
            <a:spAutoFit/>
          </a:bodyPr>
          <a:lstStyle/>
          <a:p>
            <a:pPr algn="l"/>
            <a:r>
              <a:rPr lang="en-US" sz="2200" i="0" dirty="0">
                <a:latin typeface="Sage Text" panose="02010503040201060103" pitchFamily="2" charset="0"/>
              </a:rPr>
              <a:t>Partner</a:t>
            </a:r>
            <a:endParaRPr lang="en-US" sz="2200" i="0" dirty="0">
              <a:latin typeface="Sage Text" panose="02010503040201060103" pitchFamily="2" charset="0"/>
              <a:cs typeface="Arial"/>
            </a:endParaRPr>
          </a:p>
        </p:txBody>
      </p:sp>
    </p:spTree>
    <p:extLst>
      <p:ext uri="{BB962C8B-B14F-4D97-AF65-F5344CB8AC3E}">
        <p14:creationId xmlns:p14="http://schemas.microsoft.com/office/powerpoint/2010/main" val="372365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Benefits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28</a:t>
            </a:fld>
            <a:endParaRPr dirty="0"/>
          </a:p>
        </p:txBody>
      </p:sp>
      <p:graphicFrame>
        <p:nvGraphicFramePr>
          <p:cNvPr id="7" name="Diagram 6">
            <a:extLst>
              <a:ext uri="{FF2B5EF4-FFF2-40B4-BE49-F238E27FC236}">
                <a16:creationId xmlns:a16="http://schemas.microsoft.com/office/drawing/2014/main" id="{7DDFEED2-E6BF-2933-AA6E-884B92886F36}"/>
              </a:ext>
            </a:extLst>
          </p:cNvPr>
          <p:cNvGraphicFramePr/>
          <p:nvPr/>
        </p:nvGraphicFramePr>
        <p:xfrm>
          <a:off x="5721303" y="1103136"/>
          <a:ext cx="6362419" cy="4651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F740AB8-2626-3138-E8A1-9821FBBCCF79}"/>
              </a:ext>
            </a:extLst>
          </p:cNvPr>
          <p:cNvSpPr txBox="1"/>
          <p:nvPr/>
        </p:nvSpPr>
        <p:spPr>
          <a:xfrm>
            <a:off x="419098" y="2089597"/>
            <a:ext cx="6854061" cy="2862322"/>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Sage Text" panose="02010503040201060103" pitchFamily="2" charset="0"/>
              </a:rPr>
              <a:t>Code Generation</a:t>
            </a:r>
          </a:p>
          <a:p>
            <a:pPr marL="285750" indent="-285750">
              <a:buFont typeface="Arial" panose="020B0604020202020204" pitchFamily="34" charset="0"/>
              <a:buChar char="•"/>
            </a:pPr>
            <a:r>
              <a:rPr lang="en-GB" sz="2000" dirty="0">
                <a:latin typeface="Sage Text" panose="02010503040201060103" pitchFamily="2" charset="0"/>
              </a:rPr>
              <a:t>Consistent</a:t>
            </a:r>
          </a:p>
          <a:p>
            <a:pPr marL="285750" indent="-285750">
              <a:buFont typeface="Arial" panose="020B0604020202020204" pitchFamily="34" charset="0"/>
              <a:buChar char="•"/>
            </a:pPr>
            <a:r>
              <a:rPr lang="en-GB" sz="2000" dirty="0">
                <a:latin typeface="Sage Text" panose="02010503040201060103" pitchFamily="2" charset="0"/>
              </a:rPr>
              <a:t>Secure</a:t>
            </a:r>
          </a:p>
          <a:p>
            <a:pPr marL="285750" indent="-285750">
              <a:buFont typeface="Arial" panose="020B0604020202020204" pitchFamily="34" charset="0"/>
              <a:buChar char="•"/>
            </a:pPr>
            <a:r>
              <a:rPr lang="en-GB" sz="2000" dirty="0">
                <a:latin typeface="Sage Text" panose="02010503040201060103" pitchFamily="2" charset="0"/>
              </a:rPr>
              <a:t>Modular</a:t>
            </a:r>
          </a:p>
          <a:p>
            <a:pPr marL="285750" indent="-285750">
              <a:buFont typeface="Arial" panose="020B0604020202020204" pitchFamily="34" charset="0"/>
              <a:buChar char="•"/>
            </a:pPr>
            <a:r>
              <a:rPr lang="en-GB" sz="2000" dirty="0">
                <a:latin typeface="Sage Text" panose="02010503040201060103" pitchFamily="2" charset="0"/>
              </a:rPr>
              <a:t>Integration ready</a:t>
            </a:r>
          </a:p>
          <a:p>
            <a:pPr marL="285750" indent="-285750">
              <a:buFont typeface="Arial" panose="020B0604020202020204" pitchFamily="34" charset="0"/>
              <a:buChar char="•"/>
            </a:pPr>
            <a:r>
              <a:rPr lang="en-GB" sz="2000" dirty="0">
                <a:latin typeface="Sage Text" panose="02010503040201060103" pitchFamily="2" charset="0"/>
              </a:rPr>
              <a:t>Extensible</a:t>
            </a:r>
          </a:p>
          <a:p>
            <a:pPr marL="285750" indent="-285750">
              <a:buFont typeface="Arial" panose="020B0604020202020204" pitchFamily="34" charset="0"/>
              <a:buChar char="•"/>
            </a:pPr>
            <a:r>
              <a:rPr lang="en-GB" sz="2000" dirty="0">
                <a:latin typeface="Sage Text" panose="02010503040201060103" pitchFamily="2" charset="0"/>
              </a:rPr>
              <a:t>Core business logic and services</a:t>
            </a:r>
          </a:p>
          <a:p>
            <a:pPr marL="285750" indent="-285750">
              <a:buFont typeface="Arial" panose="020B0604020202020204" pitchFamily="34" charset="0"/>
              <a:buChar char="•"/>
            </a:pPr>
            <a:r>
              <a:rPr lang="en-GB" sz="2000" dirty="0">
                <a:latin typeface="Sage Text" panose="02010503040201060103" pitchFamily="2" charset="0"/>
              </a:rPr>
              <a:t>Open Source</a:t>
            </a:r>
          </a:p>
          <a:p>
            <a:r>
              <a:rPr lang="en-GB" sz="2000" dirty="0">
                <a:latin typeface="Sage Text" panose="02010503040201060103" pitchFamily="2" charset="0"/>
              </a:rPr>
              <a:t>	</a:t>
            </a:r>
            <a:r>
              <a:rPr lang="en-GB" sz="2000" dirty="0">
                <a:latin typeface="Sage Text" panose="02010503040201060103" pitchFamily="2" charset="0"/>
                <a:hlinkClick r:id="rId8"/>
              </a:rPr>
              <a:t>https://github.com/SageNADev/Sage300-SDK</a:t>
            </a:r>
            <a:endParaRPr lang="en-GB" sz="2000" dirty="0">
              <a:latin typeface="Sage Text" panose="02010503040201060103" pitchFamily="2" charset="0"/>
            </a:endParaRPr>
          </a:p>
        </p:txBody>
      </p:sp>
    </p:spTree>
    <p:extLst>
      <p:ext uri="{BB962C8B-B14F-4D97-AF65-F5344CB8AC3E}">
        <p14:creationId xmlns:p14="http://schemas.microsoft.com/office/powerpoint/2010/main" val="3622304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98C6449-F8AE-F4FE-393B-B0544DA5475C}"/>
              </a:ext>
            </a:extLst>
          </p:cNvPr>
          <p:cNvSpPr txBox="1">
            <a:spLocks/>
          </p:cNvSpPr>
          <p:nvPr/>
        </p:nvSpPr>
        <p:spPr>
          <a:xfrm>
            <a:off x="411480" y="356401"/>
            <a:ext cx="5532120"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i="0" kern="1200">
                <a:solidFill>
                  <a:schemeClr val="bg1"/>
                </a:solidFill>
                <a:latin typeface="Sage Headline Black" panose="02010A03040201060103" pitchFamily="2" charset="77"/>
                <a:ea typeface="+mj-ea"/>
                <a:cs typeface="+mj-cs"/>
              </a:defRPr>
            </a:lvl1pPr>
          </a:lstStyle>
          <a:p>
            <a:r>
              <a:rPr lang="en-US" dirty="0"/>
              <a:t>What’s New</a:t>
            </a:r>
          </a:p>
        </p:txBody>
      </p:sp>
      <p:sp>
        <p:nvSpPr>
          <p:cNvPr id="9" name="Subtitle 2">
            <a:extLst>
              <a:ext uri="{FF2B5EF4-FFF2-40B4-BE49-F238E27FC236}">
                <a16:creationId xmlns:a16="http://schemas.microsoft.com/office/drawing/2014/main" id="{86919339-7AA5-2B94-1BE6-2819B51673CC}"/>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Subclassing</a:t>
            </a:r>
          </a:p>
          <a:p>
            <a:r>
              <a:rPr lang="en-US" sz="2400" b="0" dirty="0"/>
              <a:t>Translation Package</a:t>
            </a:r>
          </a:p>
          <a:p>
            <a:r>
              <a:rPr lang="en-US" sz="2400" b="0" dirty="0"/>
              <a:t>Visual Studio 2022</a:t>
            </a:r>
          </a:p>
        </p:txBody>
      </p:sp>
    </p:spTree>
    <p:extLst>
      <p:ext uri="{BB962C8B-B14F-4D97-AF65-F5344CB8AC3E}">
        <p14:creationId xmlns:p14="http://schemas.microsoft.com/office/powerpoint/2010/main" val="386021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Vision</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Software Architecture</a:t>
            </a:r>
          </a:p>
        </p:txBody>
      </p:sp>
      <p:sp>
        <p:nvSpPr>
          <p:cNvPr id="4" name="Text Placeholder 2">
            <a:extLst>
              <a:ext uri="{FF2B5EF4-FFF2-40B4-BE49-F238E27FC236}">
                <a16:creationId xmlns:a16="http://schemas.microsoft.com/office/drawing/2014/main" id="{934980BE-0131-9824-EBF4-CD1499CBC066}"/>
              </a:ext>
            </a:extLst>
          </p:cNvPr>
          <p:cNvSpPr txBox="1">
            <a:spLocks/>
          </p:cNvSpPr>
          <p:nvPr/>
        </p:nvSpPr>
        <p:spPr>
          <a:xfrm>
            <a:off x="411479" y="2324100"/>
            <a:ext cx="546521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Desktop architecture is based on separation of core business logic from user interface and database services</a:t>
            </a:r>
          </a:p>
          <a:p>
            <a:pPr>
              <a:buClr>
                <a:srgbClr val="2E3456"/>
              </a:buClr>
              <a:buSzPct val="75000"/>
            </a:pPr>
            <a:endParaRPr lang="en-US" sz="1600" i="1" dirty="0"/>
          </a:p>
          <a:p>
            <a:pPr algn="ctr">
              <a:buClr>
                <a:srgbClr val="2E3456"/>
              </a:buClr>
              <a:buSzPct val="75000"/>
            </a:pPr>
            <a:r>
              <a:rPr lang="en-US" sz="1600" i="1" dirty="0"/>
              <a:t>Sage 300 Web Screens aims to be a truly modular, cloud-ready, customizable and extensible business management solution that enables users, customers and partners to achieve a higher level of efficiency and innovation</a:t>
            </a:r>
          </a:p>
          <a:p>
            <a:pPr algn="ctr">
              <a:buClr>
                <a:srgbClr val="2E3456"/>
              </a:buClr>
              <a:buSzPct val="75000"/>
            </a:pPr>
            <a:endParaRPr lang="en-US" sz="1600" i="1" dirty="0"/>
          </a:p>
          <a:p>
            <a:pPr algn="ctr">
              <a:buClr>
                <a:srgbClr val="2E3456"/>
              </a:buClr>
              <a:buSzPct val="75000"/>
            </a:pPr>
            <a:r>
              <a:rPr lang="en-US" sz="1600" i="1" dirty="0"/>
              <a:t>The Sage 300 Desktop and Web architectures have been created by Sage and is owned by Sage. These architectural technologies are the key distinction between Sage and our competitors.</a:t>
            </a:r>
          </a:p>
        </p:txBody>
      </p:sp>
    </p:spTree>
    <p:extLst>
      <p:ext uri="{BB962C8B-B14F-4D97-AF65-F5344CB8AC3E}">
        <p14:creationId xmlns:p14="http://schemas.microsoft.com/office/powerpoint/2010/main" val="1115640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AC897-E35A-4716-4955-3D99FDFF5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6616-6704-9036-A7F6-AE2E5BE9485C}"/>
              </a:ext>
            </a:extLst>
          </p:cNvPr>
          <p:cNvSpPr>
            <a:spLocks noGrp="1"/>
          </p:cNvSpPr>
          <p:nvPr>
            <p:ph type="ctrTitle"/>
          </p:nvPr>
        </p:nvSpPr>
        <p:spPr/>
        <p:txBody>
          <a:bodyPr/>
          <a:lstStyle/>
          <a:p>
            <a:r>
              <a:rPr lang="en-US" sz="4000" dirty="0"/>
              <a:t>Subclassing</a:t>
            </a:r>
          </a:p>
        </p:txBody>
      </p:sp>
      <p:sp>
        <p:nvSpPr>
          <p:cNvPr id="3" name="Subtitle 2">
            <a:extLst>
              <a:ext uri="{FF2B5EF4-FFF2-40B4-BE49-F238E27FC236}">
                <a16:creationId xmlns:a16="http://schemas.microsoft.com/office/drawing/2014/main" id="{DD175BE7-4BCC-5C0E-C3EC-9BD5518BB7C8}"/>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E2BD9E2F-19DD-A923-C74E-55B26F891BC6}"/>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Achieving parity between the desktop and the web screens allows user to choose either the desktop or the web screens when using Sage 300. </a:t>
            </a:r>
          </a:p>
          <a:p>
            <a:pPr algn="ctr">
              <a:buClr>
                <a:srgbClr val="2E3456"/>
              </a:buClr>
              <a:buSzPct val="75000"/>
            </a:pPr>
            <a:endParaRPr lang="en-US" sz="1600" i="1" dirty="0"/>
          </a:p>
          <a:p>
            <a:pPr algn="ctr">
              <a:buClr>
                <a:srgbClr val="2E3456"/>
              </a:buClr>
              <a:buSzPct val="75000"/>
            </a:pPr>
            <a:r>
              <a:rPr lang="en-US" sz="1600" i="1" dirty="0"/>
              <a:t>The subclassing of business views to expose additional fields and functionalities are a core aspect that illustrates the flexibility of the Sage 300 architecture. However, this flexibility is only partially available in the web screens.</a:t>
            </a:r>
          </a:p>
          <a:p>
            <a:pPr algn="ctr">
              <a:buClr>
                <a:srgbClr val="2E3456"/>
              </a:buClr>
              <a:buSzPct val="75000"/>
            </a:pPr>
            <a:endParaRPr lang="en-US" sz="1600" i="1" dirty="0"/>
          </a:p>
          <a:p>
            <a:pPr algn="ctr">
              <a:buClr>
                <a:srgbClr val="2E3456"/>
              </a:buClr>
              <a:buSzPct val="75000"/>
            </a:pPr>
            <a:r>
              <a:rPr lang="en-US" sz="1600" i="1" dirty="0"/>
              <a:t>The missing functionality is the ability to display and interact with fields added to a business view. When a partner subclasses a business view, these added or joined fields will likely be required to be displayed on a screen for user interaction.</a:t>
            </a:r>
          </a:p>
          <a:p>
            <a:pPr algn="ctr">
              <a:buClr>
                <a:srgbClr val="2E3456"/>
              </a:buClr>
              <a:buSzPct val="75000"/>
            </a:pPr>
            <a:endParaRPr lang="en-US" sz="1600" i="1" dirty="0"/>
          </a:p>
          <a:p>
            <a:pPr algn="ctr">
              <a:buClr>
                <a:srgbClr val="2E3456"/>
              </a:buClr>
              <a:buSzPct val="75000"/>
            </a:pPr>
            <a:r>
              <a:rPr lang="en-US" sz="1600" i="1" dirty="0"/>
              <a:t>The new Subclassing strategy combined with the Customization strategy in the web brings subclassing that has always been available in the desktop to the web!</a:t>
            </a:r>
          </a:p>
        </p:txBody>
      </p:sp>
    </p:spTree>
    <p:extLst>
      <p:ext uri="{BB962C8B-B14F-4D97-AF65-F5344CB8AC3E}">
        <p14:creationId xmlns:p14="http://schemas.microsoft.com/office/powerpoint/2010/main" val="2909018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04B9A-5820-781C-CF5F-35E7F1644BB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5689D9-A7D4-5A1C-5C40-8BACBFE8AA49}"/>
              </a:ext>
            </a:extLst>
          </p:cNvPr>
          <p:cNvSpPr>
            <a:spLocks noGrp="1"/>
          </p:cNvSpPr>
          <p:nvPr>
            <p:ph type="sldNum" sz="quarter" idx="10"/>
          </p:nvPr>
        </p:nvSpPr>
        <p:spPr/>
        <p:txBody>
          <a:bodyPr/>
          <a:lstStyle/>
          <a:p>
            <a:r>
              <a:rPr lang="en-US"/>
              <a:t>Page </a:t>
            </a:r>
            <a:fld id="{888928BD-9DD5-4B49-B597-3FD2BD4272DD}" type="slidenum">
              <a:rPr smtClean="0"/>
              <a:pPr/>
              <a:t>31</a:t>
            </a:fld>
            <a:endParaRPr dirty="0"/>
          </a:p>
        </p:txBody>
      </p:sp>
      <p:sp>
        <p:nvSpPr>
          <p:cNvPr id="10" name="Title 1">
            <a:extLst>
              <a:ext uri="{FF2B5EF4-FFF2-40B4-BE49-F238E27FC236}">
                <a16:creationId xmlns:a16="http://schemas.microsoft.com/office/drawing/2014/main" id="{EFB3D561-A175-B576-7E79-2E2BCC120062}"/>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71307D5E-DB3F-FD1F-B556-927CC691C60D}"/>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Screens Wizards</a:t>
            </a:r>
          </a:p>
        </p:txBody>
      </p:sp>
      <p:sp>
        <p:nvSpPr>
          <p:cNvPr id="14" name="TextBox 13">
            <a:extLst>
              <a:ext uri="{FF2B5EF4-FFF2-40B4-BE49-F238E27FC236}">
                <a16:creationId xmlns:a16="http://schemas.microsoft.com/office/drawing/2014/main" id="{5653DB3C-B1CB-37A3-CF8D-02DDA7F96782}"/>
              </a:ext>
            </a:extLst>
          </p:cNvPr>
          <p:cNvSpPr txBox="1"/>
          <p:nvPr/>
        </p:nvSpPr>
        <p:spPr>
          <a:xfrm>
            <a:off x="420624" y="1872140"/>
            <a:ext cx="5724881" cy="4001095"/>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The Web Subclassing Configurations Wizard is partner facing for the generation and modification of configurations that will later be consumed by the Web Subclassing Compiler and Deployment Wizard.</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The Web Subclassing Compiler and Deployment Wizard is partner facing for the consumption, or not, of configurations that will add extended properties to Sage 300 MVC models and deploy the compiled assemblies to the local installation.</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A customization will now be able to add these extended properties to the web screen.</a:t>
            </a:r>
          </a:p>
          <a:p>
            <a:endParaRPr lang="en-GB" sz="2000" dirty="0">
              <a:solidFill>
                <a:schemeClr val="bg1"/>
              </a:solidFill>
              <a:latin typeface="Sage Text" panose="02010503040201060103" pitchFamily="2" charset="0"/>
            </a:endParaRPr>
          </a:p>
        </p:txBody>
      </p:sp>
      <p:pic>
        <p:nvPicPr>
          <p:cNvPr id="4" name="Picture 3" descr="A screenshot of a computer&#10;&#10;Description automatically generated">
            <a:extLst>
              <a:ext uri="{FF2B5EF4-FFF2-40B4-BE49-F238E27FC236}">
                <a16:creationId xmlns:a16="http://schemas.microsoft.com/office/drawing/2014/main" id="{4A21CAF6-C2CD-7BA8-3A1C-282662519D61}"/>
              </a:ext>
            </a:extLst>
          </p:cNvPr>
          <p:cNvPicPr>
            <a:picLocks noChangeAspect="1"/>
          </p:cNvPicPr>
          <p:nvPr/>
        </p:nvPicPr>
        <p:blipFill>
          <a:blip r:embed="rId2"/>
          <a:stretch>
            <a:fillRect/>
          </a:stretch>
        </p:blipFill>
        <p:spPr>
          <a:xfrm>
            <a:off x="7134813" y="1202338"/>
            <a:ext cx="4269486" cy="2711124"/>
          </a:xfrm>
          <a:prstGeom prst="rect">
            <a:avLst/>
          </a:prstGeom>
        </p:spPr>
      </p:pic>
      <p:pic>
        <p:nvPicPr>
          <p:cNvPr id="5" name="Picture 4">
            <a:extLst>
              <a:ext uri="{FF2B5EF4-FFF2-40B4-BE49-F238E27FC236}">
                <a16:creationId xmlns:a16="http://schemas.microsoft.com/office/drawing/2014/main" id="{BA84FFBE-E716-5F76-F081-A09ECE7B952B}"/>
              </a:ext>
            </a:extLst>
          </p:cNvPr>
          <p:cNvPicPr>
            <a:picLocks noChangeAspect="1"/>
          </p:cNvPicPr>
          <p:nvPr/>
        </p:nvPicPr>
        <p:blipFill>
          <a:blip r:embed="rId3"/>
          <a:stretch>
            <a:fillRect/>
          </a:stretch>
        </p:blipFill>
        <p:spPr>
          <a:xfrm>
            <a:off x="7134814" y="4280682"/>
            <a:ext cx="4269486" cy="1626471"/>
          </a:xfrm>
          <a:prstGeom prst="rect">
            <a:avLst/>
          </a:prstGeom>
        </p:spPr>
      </p:pic>
    </p:spTree>
    <p:extLst>
      <p:ext uri="{BB962C8B-B14F-4D97-AF65-F5344CB8AC3E}">
        <p14:creationId xmlns:p14="http://schemas.microsoft.com/office/powerpoint/2010/main" val="2796735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32</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6093192" cy="2585323"/>
          </a:xfrm>
          <a:prstGeom prst="rect">
            <a:avLst/>
          </a:prstGeom>
          <a:noFill/>
        </p:spPr>
        <p:txBody>
          <a:bodyPr wrap="square" rtlCol="0">
            <a:spAutoFit/>
          </a:bodyPr>
          <a:lstStyle/>
          <a:p>
            <a:r>
              <a:rPr lang="en-GB" sz="1800" dirty="0">
                <a:solidFill>
                  <a:schemeClr val="bg1"/>
                </a:solidFill>
                <a:latin typeface="Sage Text" panose="02010503040201060103" pitchFamily="2" charset="0"/>
                <a:cs typeface="Arial"/>
              </a:rPr>
              <a:t>The Web API Subclassing Wizard is partner facing for the generation and extension of API endpoints in the Sage 300 Web API.</a:t>
            </a:r>
          </a:p>
          <a:p>
            <a:endParaRPr lang="en-GB" sz="1800" dirty="0">
              <a:solidFill>
                <a:schemeClr val="bg1"/>
              </a:solidFill>
              <a:latin typeface="Sage Text" panose="02010503040201060103" pitchFamily="2" charset="0"/>
              <a:cs typeface="Arial"/>
            </a:endParaRPr>
          </a:p>
          <a:p>
            <a:r>
              <a:rPr lang="en-GB" sz="1800" dirty="0">
                <a:solidFill>
                  <a:schemeClr val="bg1"/>
                </a:solidFill>
                <a:latin typeface="Sage Text" panose="02010503040201060103" pitchFamily="2" charset="0"/>
                <a:cs typeface="Arial"/>
              </a:rPr>
              <a:t>The Web API has simpler requirements (i.e., no UI) from the Web Screens and therefore a simpler wizard.</a:t>
            </a:r>
          </a:p>
          <a:p>
            <a:endParaRPr lang="en-GB" sz="1800" dirty="0">
              <a:solidFill>
                <a:schemeClr val="bg1"/>
              </a:solidFill>
              <a:latin typeface="Sage Text" panose="02010503040201060103" pitchFamily="2" charset="0"/>
              <a:cs typeface="Arial"/>
            </a:endParaRPr>
          </a:p>
          <a:p>
            <a:r>
              <a:rPr lang="en-GB" sz="1800" dirty="0">
                <a:solidFill>
                  <a:schemeClr val="bg1"/>
                </a:solidFill>
                <a:latin typeface="Sage Text" panose="02010503040201060103" pitchFamily="2" charset="0"/>
                <a:cs typeface="Arial"/>
              </a:rPr>
              <a:t>This wizard creates a partner specific endpoint while preserving the Sage 300 endpoint for a selected resource.</a:t>
            </a:r>
            <a:endParaRPr lang="en-GB" sz="1800" dirty="0">
              <a:solidFill>
                <a:schemeClr val="bg1"/>
              </a:solidFill>
              <a:latin typeface="Sage Text" panose="02010503040201060103" pitchFamily="2" charset="0"/>
            </a:endParaRPr>
          </a:p>
        </p:txBody>
      </p:sp>
      <p:pic>
        <p:nvPicPr>
          <p:cNvPr id="3" name="Picture 2" descr="image">
            <a:extLst>
              <a:ext uri="{FF2B5EF4-FFF2-40B4-BE49-F238E27FC236}">
                <a16:creationId xmlns:a16="http://schemas.microsoft.com/office/drawing/2014/main" id="{0539364B-2E95-6508-F28E-02599C205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64" y="1940719"/>
            <a:ext cx="4976812" cy="297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589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90FC3-00E1-56B0-D474-E0F7A4969CC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31889D-1AFE-1E20-19E6-8D840688157C}"/>
              </a:ext>
            </a:extLst>
          </p:cNvPr>
          <p:cNvSpPr>
            <a:spLocks noGrp="1"/>
          </p:cNvSpPr>
          <p:nvPr>
            <p:ph type="sldNum" sz="quarter" idx="10"/>
          </p:nvPr>
        </p:nvSpPr>
        <p:spPr/>
        <p:txBody>
          <a:bodyPr/>
          <a:lstStyle/>
          <a:p>
            <a:r>
              <a:rPr lang="en-US"/>
              <a:t>Page </a:t>
            </a:r>
            <a:fld id="{888928BD-9DD5-4B49-B597-3FD2BD4272DD}" type="slidenum">
              <a:rPr smtClean="0"/>
              <a:pPr/>
              <a:t>33</a:t>
            </a:fld>
            <a:endParaRPr dirty="0"/>
          </a:p>
        </p:txBody>
      </p:sp>
      <p:sp>
        <p:nvSpPr>
          <p:cNvPr id="10" name="Title 1">
            <a:extLst>
              <a:ext uri="{FF2B5EF4-FFF2-40B4-BE49-F238E27FC236}">
                <a16:creationId xmlns:a16="http://schemas.microsoft.com/office/drawing/2014/main" id="{90B6E613-DDF9-4295-EE1F-B08A48E33B3A}"/>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EE9C8D13-C6AC-3C16-D88D-929ABBF79EF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Screens</a:t>
            </a:r>
          </a:p>
        </p:txBody>
      </p:sp>
      <p:sp>
        <p:nvSpPr>
          <p:cNvPr id="14" name="TextBox 13">
            <a:extLst>
              <a:ext uri="{FF2B5EF4-FFF2-40B4-BE49-F238E27FC236}">
                <a16:creationId xmlns:a16="http://schemas.microsoft.com/office/drawing/2014/main" id="{16628511-D6A9-F784-98E2-748CED2B56FE}"/>
              </a:ext>
            </a:extLst>
          </p:cNvPr>
          <p:cNvSpPr txBox="1"/>
          <p:nvPr/>
        </p:nvSpPr>
        <p:spPr>
          <a:xfrm>
            <a:off x="420624" y="1872140"/>
            <a:ext cx="7079511"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Pacific Tech has supplied us with a subclassing to the Vendor business view. Many thanks!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see these extended fields in the View Doc</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create a subclassing configuration for the web screens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extended the Sage 300 Vendor web model to include these extended properties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create a customization for these new properties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apply this customization to display the extended fields</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DC2059FF-6832-C6FE-B8EC-C1FB8FAA4C3C}"/>
              </a:ext>
            </a:extLst>
          </p:cNvPr>
          <p:cNvPicPr>
            <a:picLocks noChangeAspect="1"/>
          </p:cNvPicPr>
          <p:nvPr/>
        </p:nvPicPr>
        <p:blipFill>
          <a:blip r:embed="rId2"/>
          <a:stretch>
            <a:fillRect/>
          </a:stretch>
        </p:blipFill>
        <p:spPr>
          <a:xfrm>
            <a:off x="8068941" y="1946908"/>
            <a:ext cx="2964184" cy="2964184"/>
          </a:xfrm>
          <a:prstGeom prst="rect">
            <a:avLst/>
          </a:prstGeom>
        </p:spPr>
      </p:pic>
    </p:spTree>
    <p:extLst>
      <p:ext uri="{BB962C8B-B14F-4D97-AF65-F5344CB8AC3E}">
        <p14:creationId xmlns:p14="http://schemas.microsoft.com/office/powerpoint/2010/main" val="2537771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8EEAB-6096-482C-34F2-B34E7B0CB03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3135BC-AB4B-FCDF-04B9-320A26D38C39}"/>
              </a:ext>
            </a:extLst>
          </p:cNvPr>
          <p:cNvSpPr>
            <a:spLocks noGrp="1"/>
          </p:cNvSpPr>
          <p:nvPr>
            <p:ph type="sldNum" sz="quarter" idx="10"/>
          </p:nvPr>
        </p:nvSpPr>
        <p:spPr/>
        <p:txBody>
          <a:bodyPr/>
          <a:lstStyle/>
          <a:p>
            <a:r>
              <a:rPr lang="en-US"/>
              <a:t>Page </a:t>
            </a:r>
            <a:fld id="{888928BD-9DD5-4B49-B597-3FD2BD4272DD}" type="slidenum">
              <a:rPr smtClean="0"/>
              <a:pPr/>
              <a:t>34</a:t>
            </a:fld>
            <a:endParaRPr dirty="0"/>
          </a:p>
        </p:txBody>
      </p:sp>
      <p:sp>
        <p:nvSpPr>
          <p:cNvPr id="10" name="Title 1">
            <a:extLst>
              <a:ext uri="{FF2B5EF4-FFF2-40B4-BE49-F238E27FC236}">
                <a16:creationId xmlns:a16="http://schemas.microsoft.com/office/drawing/2014/main" id="{3BA41954-B10B-CA53-1B9A-1742C6610CE3}"/>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A21EA4A5-8B6E-9E17-3FB8-A79C724DD2A0}"/>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Screens</a:t>
            </a:r>
          </a:p>
        </p:txBody>
      </p:sp>
      <p:sp>
        <p:nvSpPr>
          <p:cNvPr id="14" name="TextBox 13">
            <a:extLst>
              <a:ext uri="{FF2B5EF4-FFF2-40B4-BE49-F238E27FC236}">
                <a16:creationId xmlns:a16="http://schemas.microsoft.com/office/drawing/2014/main" id="{343258A0-987D-D742-3819-0CA31696AD54}"/>
              </a:ext>
            </a:extLst>
          </p:cNvPr>
          <p:cNvSpPr txBox="1"/>
          <p:nvPr/>
        </p:nvSpPr>
        <p:spPr>
          <a:xfrm>
            <a:off x="420624" y="1872140"/>
            <a:ext cx="7079511"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see these extended fields in the View Doc</a:t>
            </a:r>
          </a:p>
        </p:txBody>
      </p:sp>
      <p:pic>
        <p:nvPicPr>
          <p:cNvPr id="9" name="Picture 8">
            <a:extLst>
              <a:ext uri="{FF2B5EF4-FFF2-40B4-BE49-F238E27FC236}">
                <a16:creationId xmlns:a16="http://schemas.microsoft.com/office/drawing/2014/main" id="{C23D7D52-4865-EBD7-58FA-C4B43FD84211}"/>
              </a:ext>
            </a:extLst>
          </p:cNvPr>
          <p:cNvPicPr>
            <a:picLocks noChangeAspect="1"/>
          </p:cNvPicPr>
          <p:nvPr/>
        </p:nvPicPr>
        <p:blipFill>
          <a:blip r:embed="rId2"/>
          <a:stretch>
            <a:fillRect/>
          </a:stretch>
        </p:blipFill>
        <p:spPr>
          <a:xfrm>
            <a:off x="1972979" y="2489201"/>
            <a:ext cx="7941241" cy="3798583"/>
          </a:xfrm>
          <a:prstGeom prst="rect">
            <a:avLst/>
          </a:prstGeom>
        </p:spPr>
      </p:pic>
    </p:spTree>
    <p:extLst>
      <p:ext uri="{BB962C8B-B14F-4D97-AF65-F5344CB8AC3E}">
        <p14:creationId xmlns:p14="http://schemas.microsoft.com/office/powerpoint/2010/main" val="3870432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05C71-21A4-475E-21D6-16FDA3D0DF5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3499C7-93D9-1091-2B56-A183CF708503}"/>
              </a:ext>
            </a:extLst>
          </p:cNvPr>
          <p:cNvSpPr>
            <a:spLocks noGrp="1"/>
          </p:cNvSpPr>
          <p:nvPr>
            <p:ph type="sldNum" sz="quarter" idx="10"/>
          </p:nvPr>
        </p:nvSpPr>
        <p:spPr/>
        <p:txBody>
          <a:bodyPr/>
          <a:lstStyle/>
          <a:p>
            <a:r>
              <a:rPr lang="en-US"/>
              <a:t>Page </a:t>
            </a:r>
            <a:fld id="{888928BD-9DD5-4B49-B597-3FD2BD4272DD}" type="slidenum">
              <a:rPr smtClean="0"/>
              <a:pPr/>
              <a:t>35</a:t>
            </a:fld>
            <a:endParaRPr dirty="0"/>
          </a:p>
        </p:txBody>
      </p:sp>
      <p:sp>
        <p:nvSpPr>
          <p:cNvPr id="10" name="Title 1">
            <a:extLst>
              <a:ext uri="{FF2B5EF4-FFF2-40B4-BE49-F238E27FC236}">
                <a16:creationId xmlns:a16="http://schemas.microsoft.com/office/drawing/2014/main" id="{874D84F0-2FA4-34B5-359A-09016664713F}"/>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4AE816CF-0DF6-8977-4E7A-61FEED73409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Screens</a:t>
            </a:r>
          </a:p>
        </p:txBody>
      </p:sp>
      <p:sp>
        <p:nvSpPr>
          <p:cNvPr id="14" name="TextBox 13">
            <a:extLst>
              <a:ext uri="{FF2B5EF4-FFF2-40B4-BE49-F238E27FC236}">
                <a16:creationId xmlns:a16="http://schemas.microsoft.com/office/drawing/2014/main" id="{5DB657CA-C51A-F458-18CF-06EC22603A03}"/>
              </a:ext>
            </a:extLst>
          </p:cNvPr>
          <p:cNvSpPr txBox="1"/>
          <p:nvPr/>
        </p:nvSpPr>
        <p:spPr>
          <a:xfrm>
            <a:off x="420624" y="1872140"/>
            <a:ext cx="7079511"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create a subclassing configuration for the web screens</a:t>
            </a:r>
          </a:p>
        </p:txBody>
      </p:sp>
      <p:pic>
        <p:nvPicPr>
          <p:cNvPr id="4" name="Picture 3">
            <a:extLst>
              <a:ext uri="{FF2B5EF4-FFF2-40B4-BE49-F238E27FC236}">
                <a16:creationId xmlns:a16="http://schemas.microsoft.com/office/drawing/2014/main" id="{818D184A-FF90-CC16-BDE3-B92DB734A090}"/>
              </a:ext>
            </a:extLst>
          </p:cNvPr>
          <p:cNvPicPr>
            <a:picLocks noChangeAspect="1"/>
          </p:cNvPicPr>
          <p:nvPr/>
        </p:nvPicPr>
        <p:blipFill>
          <a:blip r:embed="rId2"/>
          <a:stretch>
            <a:fillRect/>
          </a:stretch>
        </p:blipFill>
        <p:spPr>
          <a:xfrm>
            <a:off x="3023150" y="2456771"/>
            <a:ext cx="6145700" cy="3900275"/>
          </a:xfrm>
          <a:prstGeom prst="rect">
            <a:avLst/>
          </a:prstGeom>
        </p:spPr>
      </p:pic>
    </p:spTree>
    <p:extLst>
      <p:ext uri="{BB962C8B-B14F-4D97-AF65-F5344CB8AC3E}">
        <p14:creationId xmlns:p14="http://schemas.microsoft.com/office/powerpoint/2010/main" val="3140399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B1148-AE7D-8755-B1FD-18FFA3FD9BD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98F4F1-482D-81C6-15FB-CE9ED5F4C6E6}"/>
              </a:ext>
            </a:extLst>
          </p:cNvPr>
          <p:cNvSpPr>
            <a:spLocks noGrp="1"/>
          </p:cNvSpPr>
          <p:nvPr>
            <p:ph type="sldNum" sz="quarter" idx="10"/>
          </p:nvPr>
        </p:nvSpPr>
        <p:spPr/>
        <p:txBody>
          <a:bodyPr/>
          <a:lstStyle/>
          <a:p>
            <a:r>
              <a:rPr lang="en-US"/>
              <a:t>Page </a:t>
            </a:r>
            <a:fld id="{888928BD-9DD5-4B49-B597-3FD2BD4272DD}" type="slidenum">
              <a:rPr smtClean="0"/>
              <a:pPr/>
              <a:t>36</a:t>
            </a:fld>
            <a:endParaRPr dirty="0"/>
          </a:p>
        </p:txBody>
      </p:sp>
      <p:sp>
        <p:nvSpPr>
          <p:cNvPr id="10" name="Title 1">
            <a:extLst>
              <a:ext uri="{FF2B5EF4-FFF2-40B4-BE49-F238E27FC236}">
                <a16:creationId xmlns:a16="http://schemas.microsoft.com/office/drawing/2014/main" id="{E1145800-18E2-5DF6-ECE1-013CC18FBD73}"/>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7F1140BA-E7BB-4A1A-8C52-FCECFFF2D66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Screens</a:t>
            </a:r>
          </a:p>
        </p:txBody>
      </p:sp>
      <p:sp>
        <p:nvSpPr>
          <p:cNvPr id="14" name="TextBox 13">
            <a:extLst>
              <a:ext uri="{FF2B5EF4-FFF2-40B4-BE49-F238E27FC236}">
                <a16:creationId xmlns:a16="http://schemas.microsoft.com/office/drawing/2014/main" id="{51FB38F1-5641-B4C7-FD4C-B2850F08168B}"/>
              </a:ext>
            </a:extLst>
          </p:cNvPr>
          <p:cNvSpPr txBox="1"/>
          <p:nvPr/>
        </p:nvSpPr>
        <p:spPr>
          <a:xfrm>
            <a:off x="420624" y="1872140"/>
            <a:ext cx="7079511" cy="707886"/>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extended the Sage 300 Vendor web model to include these extended properties</a:t>
            </a:r>
          </a:p>
        </p:txBody>
      </p:sp>
      <p:pic>
        <p:nvPicPr>
          <p:cNvPr id="4" name="Picture 3">
            <a:extLst>
              <a:ext uri="{FF2B5EF4-FFF2-40B4-BE49-F238E27FC236}">
                <a16:creationId xmlns:a16="http://schemas.microsoft.com/office/drawing/2014/main" id="{6EFA4EFD-4552-6F59-DD31-E01B7A6F8D71}"/>
              </a:ext>
            </a:extLst>
          </p:cNvPr>
          <p:cNvPicPr>
            <a:picLocks noChangeAspect="1"/>
          </p:cNvPicPr>
          <p:nvPr/>
        </p:nvPicPr>
        <p:blipFill>
          <a:blip r:embed="rId2"/>
          <a:stretch>
            <a:fillRect/>
          </a:stretch>
        </p:blipFill>
        <p:spPr>
          <a:xfrm>
            <a:off x="2252849" y="2947880"/>
            <a:ext cx="7686302" cy="2895136"/>
          </a:xfrm>
          <a:prstGeom prst="rect">
            <a:avLst/>
          </a:prstGeom>
        </p:spPr>
      </p:pic>
    </p:spTree>
    <p:extLst>
      <p:ext uri="{BB962C8B-B14F-4D97-AF65-F5344CB8AC3E}">
        <p14:creationId xmlns:p14="http://schemas.microsoft.com/office/powerpoint/2010/main" val="2827201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C341-635C-5701-DF3A-B312D8FB515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C8B20B-4505-0BAC-B490-49AEE82AF786}"/>
              </a:ext>
            </a:extLst>
          </p:cNvPr>
          <p:cNvSpPr>
            <a:spLocks noGrp="1"/>
          </p:cNvSpPr>
          <p:nvPr>
            <p:ph type="sldNum" sz="quarter" idx="10"/>
          </p:nvPr>
        </p:nvSpPr>
        <p:spPr/>
        <p:txBody>
          <a:bodyPr/>
          <a:lstStyle/>
          <a:p>
            <a:r>
              <a:rPr lang="en-US"/>
              <a:t>Page </a:t>
            </a:r>
            <a:fld id="{888928BD-9DD5-4B49-B597-3FD2BD4272DD}" type="slidenum">
              <a:rPr smtClean="0"/>
              <a:pPr/>
              <a:t>37</a:t>
            </a:fld>
            <a:endParaRPr dirty="0"/>
          </a:p>
        </p:txBody>
      </p:sp>
      <p:sp>
        <p:nvSpPr>
          <p:cNvPr id="10" name="Title 1">
            <a:extLst>
              <a:ext uri="{FF2B5EF4-FFF2-40B4-BE49-F238E27FC236}">
                <a16:creationId xmlns:a16="http://schemas.microsoft.com/office/drawing/2014/main" id="{3E9016D1-7E6D-73C2-3C44-86687EDC742B}"/>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95EA2321-DB0E-2327-7E8D-BFC66C80D7E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Screens</a:t>
            </a:r>
          </a:p>
        </p:txBody>
      </p:sp>
      <p:sp>
        <p:nvSpPr>
          <p:cNvPr id="14" name="TextBox 13">
            <a:extLst>
              <a:ext uri="{FF2B5EF4-FFF2-40B4-BE49-F238E27FC236}">
                <a16:creationId xmlns:a16="http://schemas.microsoft.com/office/drawing/2014/main" id="{08E68A19-6671-3650-1582-784091299D1F}"/>
              </a:ext>
            </a:extLst>
          </p:cNvPr>
          <p:cNvSpPr txBox="1"/>
          <p:nvPr/>
        </p:nvSpPr>
        <p:spPr>
          <a:xfrm>
            <a:off x="420624" y="1872140"/>
            <a:ext cx="7079511"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create a customization for these new properties</a:t>
            </a:r>
          </a:p>
        </p:txBody>
      </p:sp>
      <p:pic>
        <p:nvPicPr>
          <p:cNvPr id="4" name="Picture 3">
            <a:extLst>
              <a:ext uri="{FF2B5EF4-FFF2-40B4-BE49-F238E27FC236}">
                <a16:creationId xmlns:a16="http://schemas.microsoft.com/office/drawing/2014/main" id="{6572156B-879E-5B9B-E229-FA24528BEE09}"/>
              </a:ext>
            </a:extLst>
          </p:cNvPr>
          <p:cNvPicPr>
            <a:picLocks noChangeAspect="1"/>
          </p:cNvPicPr>
          <p:nvPr/>
        </p:nvPicPr>
        <p:blipFill>
          <a:blip r:embed="rId2"/>
          <a:stretch>
            <a:fillRect/>
          </a:stretch>
        </p:blipFill>
        <p:spPr>
          <a:xfrm>
            <a:off x="3111544" y="2446911"/>
            <a:ext cx="5664111" cy="3738785"/>
          </a:xfrm>
          <a:prstGeom prst="rect">
            <a:avLst/>
          </a:prstGeom>
        </p:spPr>
      </p:pic>
    </p:spTree>
    <p:extLst>
      <p:ext uri="{BB962C8B-B14F-4D97-AF65-F5344CB8AC3E}">
        <p14:creationId xmlns:p14="http://schemas.microsoft.com/office/powerpoint/2010/main" val="1126084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7CC45-C13D-6239-2182-80BB52109BE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A111A-C446-6DD8-6559-F06ABE2162BA}"/>
              </a:ext>
            </a:extLst>
          </p:cNvPr>
          <p:cNvSpPr>
            <a:spLocks noGrp="1"/>
          </p:cNvSpPr>
          <p:nvPr>
            <p:ph type="sldNum" sz="quarter" idx="10"/>
          </p:nvPr>
        </p:nvSpPr>
        <p:spPr/>
        <p:txBody>
          <a:bodyPr/>
          <a:lstStyle/>
          <a:p>
            <a:r>
              <a:rPr lang="en-US"/>
              <a:t>Page </a:t>
            </a:r>
            <a:fld id="{888928BD-9DD5-4B49-B597-3FD2BD4272DD}" type="slidenum">
              <a:rPr smtClean="0"/>
              <a:pPr/>
              <a:t>38</a:t>
            </a:fld>
            <a:endParaRPr dirty="0"/>
          </a:p>
        </p:txBody>
      </p:sp>
      <p:sp>
        <p:nvSpPr>
          <p:cNvPr id="10" name="Title 1">
            <a:extLst>
              <a:ext uri="{FF2B5EF4-FFF2-40B4-BE49-F238E27FC236}">
                <a16:creationId xmlns:a16="http://schemas.microsoft.com/office/drawing/2014/main" id="{319A3805-ED1C-6D4E-D589-1DF91AACFCD1}"/>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2DD812D8-6EE7-867C-74D5-9E9C86152422}"/>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Screens</a:t>
            </a:r>
          </a:p>
        </p:txBody>
      </p:sp>
      <p:sp>
        <p:nvSpPr>
          <p:cNvPr id="14" name="TextBox 13">
            <a:extLst>
              <a:ext uri="{FF2B5EF4-FFF2-40B4-BE49-F238E27FC236}">
                <a16:creationId xmlns:a16="http://schemas.microsoft.com/office/drawing/2014/main" id="{B1178CD1-CD47-E385-6FA0-C721FDD7A3D0}"/>
              </a:ext>
            </a:extLst>
          </p:cNvPr>
          <p:cNvSpPr txBox="1"/>
          <p:nvPr/>
        </p:nvSpPr>
        <p:spPr>
          <a:xfrm>
            <a:off x="420624" y="1872140"/>
            <a:ext cx="4778100" cy="707886"/>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apply this customization to display the extended fields</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E6E76CB5-79D3-CE91-2D53-307929A5404C}"/>
              </a:ext>
            </a:extLst>
          </p:cNvPr>
          <p:cNvPicPr>
            <a:picLocks noChangeAspect="1"/>
          </p:cNvPicPr>
          <p:nvPr/>
        </p:nvPicPr>
        <p:blipFill>
          <a:blip r:embed="rId2"/>
          <a:stretch>
            <a:fillRect/>
          </a:stretch>
        </p:blipFill>
        <p:spPr>
          <a:xfrm>
            <a:off x="5943600" y="1585569"/>
            <a:ext cx="5057762" cy="4376810"/>
          </a:xfrm>
          <a:prstGeom prst="rect">
            <a:avLst/>
          </a:prstGeom>
        </p:spPr>
      </p:pic>
    </p:spTree>
    <p:extLst>
      <p:ext uri="{BB962C8B-B14F-4D97-AF65-F5344CB8AC3E}">
        <p14:creationId xmlns:p14="http://schemas.microsoft.com/office/powerpoint/2010/main" val="2467164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30878-A3F5-2F20-518C-6624287A7E8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4A73AB-32BD-2C9A-C8D4-CAC048CB59FD}"/>
              </a:ext>
            </a:extLst>
          </p:cNvPr>
          <p:cNvSpPr>
            <a:spLocks noGrp="1"/>
          </p:cNvSpPr>
          <p:nvPr>
            <p:ph type="sldNum" sz="quarter" idx="10"/>
          </p:nvPr>
        </p:nvSpPr>
        <p:spPr/>
        <p:txBody>
          <a:bodyPr/>
          <a:lstStyle/>
          <a:p>
            <a:r>
              <a:rPr lang="en-US"/>
              <a:t>Page </a:t>
            </a:r>
            <a:fld id="{888928BD-9DD5-4B49-B597-3FD2BD4272DD}" type="slidenum">
              <a:rPr smtClean="0"/>
              <a:pPr/>
              <a:t>39</a:t>
            </a:fld>
            <a:endParaRPr dirty="0"/>
          </a:p>
        </p:txBody>
      </p:sp>
      <p:sp>
        <p:nvSpPr>
          <p:cNvPr id="10" name="Title 1">
            <a:extLst>
              <a:ext uri="{FF2B5EF4-FFF2-40B4-BE49-F238E27FC236}">
                <a16:creationId xmlns:a16="http://schemas.microsoft.com/office/drawing/2014/main" id="{E3931750-496E-1A80-F580-D5E92F2ADFD4}"/>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F42C3E0B-C1DE-DA51-85E7-E5C8F203FBA1}"/>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Screens</a:t>
            </a:r>
          </a:p>
        </p:txBody>
      </p:sp>
      <p:pic>
        <p:nvPicPr>
          <p:cNvPr id="4" name="Picture 3">
            <a:extLst>
              <a:ext uri="{FF2B5EF4-FFF2-40B4-BE49-F238E27FC236}">
                <a16:creationId xmlns:a16="http://schemas.microsoft.com/office/drawing/2014/main" id="{499C5B1F-A5D5-CFE8-8089-8DCD6E139980}"/>
              </a:ext>
            </a:extLst>
          </p:cNvPr>
          <p:cNvPicPr>
            <a:picLocks noChangeAspect="1"/>
          </p:cNvPicPr>
          <p:nvPr/>
        </p:nvPicPr>
        <p:blipFill>
          <a:blip r:embed="rId2"/>
          <a:stretch>
            <a:fillRect/>
          </a:stretch>
        </p:blipFill>
        <p:spPr>
          <a:xfrm>
            <a:off x="1857910" y="1595992"/>
            <a:ext cx="8476180" cy="4767851"/>
          </a:xfrm>
          <a:prstGeom prst="rect">
            <a:avLst/>
          </a:prstGeom>
        </p:spPr>
      </p:pic>
    </p:spTree>
    <p:extLst>
      <p:ext uri="{BB962C8B-B14F-4D97-AF65-F5344CB8AC3E}">
        <p14:creationId xmlns:p14="http://schemas.microsoft.com/office/powerpoint/2010/main" val="406942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a:xfrm>
            <a:off x="420623" y="309832"/>
            <a:ext cx="6608137" cy="594360"/>
          </a:xfrm>
        </p:spPr>
        <p:txBody>
          <a:bodyPr/>
          <a:lstStyle/>
          <a:p>
            <a:r>
              <a:rPr lang="en-US" sz="4000" dirty="0"/>
              <a:t>Multiple Deployments</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3" y="1024338"/>
            <a:ext cx="3820450" cy="1243584"/>
          </a:xfrm>
        </p:spPr>
        <p:txBody>
          <a:bodyPr/>
          <a:lstStyle/>
          <a:p>
            <a:r>
              <a:rPr lang="en-US" sz="2400" b="0" dirty="0"/>
              <a:t>One Product</a:t>
            </a:r>
          </a:p>
        </p:txBody>
      </p:sp>
      <p:sp>
        <p:nvSpPr>
          <p:cNvPr id="4" name="Content Placeholder 2">
            <a:extLst>
              <a:ext uri="{FF2B5EF4-FFF2-40B4-BE49-F238E27FC236}">
                <a16:creationId xmlns:a16="http://schemas.microsoft.com/office/drawing/2014/main" id="{63C90CA5-E812-53A2-E8DD-C377B7B335A6}"/>
              </a:ext>
            </a:extLst>
          </p:cNvPr>
          <p:cNvSpPr txBox="1">
            <a:spLocks/>
          </p:cNvSpPr>
          <p:nvPr/>
        </p:nvSpPr>
        <p:spPr>
          <a:xfrm>
            <a:off x="500581" y="2313302"/>
            <a:ext cx="3401463" cy="262432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Desktop</a:t>
            </a:r>
          </a:p>
          <a:p>
            <a:pPr marL="400050" lvl="1" indent="-285750">
              <a:buFont typeface="Arial" panose="020B0604020202020204" pitchFamily="34" charset="0"/>
              <a:buChar char="•"/>
            </a:pPr>
            <a:r>
              <a:rPr lang="en-US" sz="1800" dirty="0"/>
              <a:t>On-Premises</a:t>
            </a:r>
          </a:p>
          <a:p>
            <a:pPr marL="400050" lvl="1" indent="-285750">
              <a:buFont typeface="Arial" panose="020B0604020202020204" pitchFamily="34" charset="0"/>
              <a:buChar char="•"/>
            </a:pPr>
            <a:r>
              <a:rPr lang="en-US" sz="1800" dirty="0"/>
              <a:t>Client/Server Install</a:t>
            </a:r>
          </a:p>
          <a:p>
            <a:pPr marL="400050" lvl="1" indent="-285750">
              <a:buFont typeface="Arial" panose="020B0604020202020204" pitchFamily="34" charset="0"/>
              <a:buChar char="•"/>
            </a:pPr>
            <a:r>
              <a:rPr lang="en-US" sz="1800" dirty="0"/>
              <a:t>Business logic layer</a:t>
            </a:r>
          </a:p>
          <a:p>
            <a:pPr marL="400050" lvl="1" indent="-285750">
              <a:buFont typeface="Arial" panose="020B0604020202020204" pitchFamily="34" charset="0"/>
              <a:buChar char="•"/>
            </a:pPr>
            <a:r>
              <a:rPr lang="en-US" sz="1800" dirty="0"/>
              <a:t>Database layer</a:t>
            </a:r>
          </a:p>
          <a:p>
            <a:pPr marL="400050" lvl="1" indent="-285750">
              <a:buFont typeface="Arial" panose="020B0604020202020204" pitchFamily="34" charset="0"/>
              <a:buChar char="•"/>
            </a:pPr>
            <a:r>
              <a:rPr lang="en-US" sz="1800" dirty="0"/>
              <a:t>Not browser based</a:t>
            </a:r>
          </a:p>
        </p:txBody>
      </p:sp>
      <p:sp>
        <p:nvSpPr>
          <p:cNvPr id="5" name="Content Placeholder 2">
            <a:extLst>
              <a:ext uri="{FF2B5EF4-FFF2-40B4-BE49-F238E27FC236}">
                <a16:creationId xmlns:a16="http://schemas.microsoft.com/office/drawing/2014/main" id="{4021F715-938B-F356-7AEA-282A3518D1C8}"/>
              </a:ext>
            </a:extLst>
          </p:cNvPr>
          <p:cNvSpPr txBox="1">
            <a:spLocks/>
          </p:cNvSpPr>
          <p:nvPr/>
        </p:nvSpPr>
        <p:spPr>
          <a:xfrm>
            <a:off x="3767373" y="2313302"/>
            <a:ext cx="3565934" cy="262432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Web</a:t>
            </a:r>
          </a:p>
          <a:p>
            <a:pPr marL="400050" lvl="1" indent="-285750">
              <a:buFont typeface="Arial" panose="020B0604020202020204" pitchFamily="34" charset="0"/>
              <a:buChar char="•"/>
            </a:pPr>
            <a:r>
              <a:rPr lang="en-US" sz="1800" dirty="0"/>
              <a:t>On-Premises</a:t>
            </a:r>
          </a:p>
          <a:p>
            <a:pPr marL="400050" lvl="1" indent="-285750">
              <a:buFont typeface="Arial" panose="020B0604020202020204" pitchFamily="34" charset="0"/>
              <a:buChar char="•"/>
            </a:pPr>
            <a:r>
              <a:rPr lang="en-US" sz="1800" dirty="0"/>
              <a:t>Web Server Install</a:t>
            </a:r>
          </a:p>
          <a:p>
            <a:pPr marL="742950" lvl="2" indent="-285750">
              <a:buFont typeface="Arial" panose="020B0604020202020204" pitchFamily="34" charset="0"/>
              <a:buChar char="•"/>
            </a:pPr>
            <a:r>
              <a:rPr lang="en-US" sz="1600" dirty="0"/>
              <a:t>Requires desktop components</a:t>
            </a:r>
          </a:p>
          <a:p>
            <a:pPr marL="400050" lvl="1" indent="-285750">
              <a:buFont typeface="Arial" panose="020B0604020202020204" pitchFamily="34" charset="0"/>
              <a:buChar char="•"/>
            </a:pPr>
            <a:r>
              <a:rPr lang="en-US" sz="1800" dirty="0"/>
              <a:t>Same business logic layer</a:t>
            </a:r>
          </a:p>
          <a:p>
            <a:pPr marL="400050" lvl="1" indent="-285750">
              <a:buFont typeface="Arial" panose="020B0604020202020204" pitchFamily="34" charset="0"/>
              <a:buChar char="•"/>
            </a:pPr>
            <a:r>
              <a:rPr lang="en-US" sz="1800" dirty="0"/>
              <a:t>Same database layer</a:t>
            </a:r>
          </a:p>
          <a:p>
            <a:pPr marL="400050" lvl="1" indent="-285750">
              <a:buFont typeface="Arial" panose="020B0604020202020204" pitchFamily="34" charset="0"/>
              <a:buChar char="•"/>
            </a:pPr>
            <a:r>
              <a:rPr lang="en-US" sz="1800" dirty="0"/>
              <a:t>Hybrid </a:t>
            </a:r>
          </a:p>
          <a:p>
            <a:pPr marL="742950" lvl="2" indent="-285750">
              <a:buFont typeface="Arial" panose="020B0604020202020204" pitchFamily="34" charset="0"/>
              <a:buChar char="•"/>
            </a:pPr>
            <a:r>
              <a:rPr lang="en-US" sz="1600" dirty="0"/>
              <a:t>Tethered and untethered</a:t>
            </a:r>
          </a:p>
          <a:p>
            <a:pPr marL="400050" lvl="1" indent="-285750">
              <a:buFont typeface="Arial" panose="020B0604020202020204" pitchFamily="34" charset="0"/>
              <a:buChar char="•"/>
            </a:pPr>
            <a:r>
              <a:rPr lang="en-US" sz="1800" dirty="0"/>
              <a:t>Keep your investment, training, relationships</a:t>
            </a:r>
          </a:p>
          <a:p>
            <a:pPr marL="4000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391085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0F303-B0DB-83A3-7821-9555865A4EB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4EE46-E2DD-EA3C-5DA1-A7E444B22C2B}"/>
              </a:ext>
            </a:extLst>
          </p:cNvPr>
          <p:cNvSpPr>
            <a:spLocks noGrp="1"/>
          </p:cNvSpPr>
          <p:nvPr>
            <p:ph type="sldNum" sz="quarter" idx="10"/>
          </p:nvPr>
        </p:nvSpPr>
        <p:spPr/>
        <p:txBody>
          <a:bodyPr/>
          <a:lstStyle/>
          <a:p>
            <a:r>
              <a:rPr lang="en-US"/>
              <a:t>Page </a:t>
            </a:r>
            <a:fld id="{888928BD-9DD5-4B49-B597-3FD2BD4272DD}" type="slidenum">
              <a:rPr smtClean="0"/>
              <a:pPr/>
              <a:t>40</a:t>
            </a:fld>
            <a:endParaRPr dirty="0"/>
          </a:p>
        </p:txBody>
      </p:sp>
      <p:sp>
        <p:nvSpPr>
          <p:cNvPr id="10" name="Title 1">
            <a:extLst>
              <a:ext uri="{FF2B5EF4-FFF2-40B4-BE49-F238E27FC236}">
                <a16:creationId xmlns:a16="http://schemas.microsoft.com/office/drawing/2014/main" id="{2EE8A009-16F8-5E00-82C9-B6474BE11A20}"/>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7783C405-A8A4-06DE-7FC7-DEAA9C4DE5CE}"/>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API</a:t>
            </a:r>
          </a:p>
        </p:txBody>
      </p:sp>
      <p:sp>
        <p:nvSpPr>
          <p:cNvPr id="14" name="TextBox 13">
            <a:extLst>
              <a:ext uri="{FF2B5EF4-FFF2-40B4-BE49-F238E27FC236}">
                <a16:creationId xmlns:a16="http://schemas.microsoft.com/office/drawing/2014/main" id="{E72782D5-13D9-E884-DAF2-668E39C7F5EF}"/>
              </a:ext>
            </a:extLst>
          </p:cNvPr>
          <p:cNvSpPr txBox="1"/>
          <p:nvPr/>
        </p:nvSpPr>
        <p:spPr>
          <a:xfrm>
            <a:off x="420624" y="1872140"/>
            <a:ext cx="7079511" cy="3170099"/>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Using the same subclassing from Pacific Tech</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run the Wizard to create a project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extended the Sage 300 Vendor endpoint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copy the assembly to the ..\Online\WebApi\bin folder for discovery</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Re-start IIS and Launch the Sage 300 Web API</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D51977F5-D813-5F75-A2B3-ABF97E44B97D}"/>
              </a:ext>
            </a:extLst>
          </p:cNvPr>
          <p:cNvPicPr>
            <a:picLocks noChangeAspect="1"/>
          </p:cNvPicPr>
          <p:nvPr/>
        </p:nvPicPr>
        <p:blipFill>
          <a:blip r:embed="rId2"/>
          <a:stretch>
            <a:fillRect/>
          </a:stretch>
        </p:blipFill>
        <p:spPr>
          <a:xfrm>
            <a:off x="8068941" y="1946908"/>
            <a:ext cx="2964184" cy="2964184"/>
          </a:xfrm>
          <a:prstGeom prst="rect">
            <a:avLst/>
          </a:prstGeom>
        </p:spPr>
      </p:pic>
    </p:spTree>
    <p:extLst>
      <p:ext uri="{BB962C8B-B14F-4D97-AF65-F5344CB8AC3E}">
        <p14:creationId xmlns:p14="http://schemas.microsoft.com/office/powerpoint/2010/main" val="62793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97525-565D-1E66-BEB1-2E0E320A5B4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F21F79-DB54-1DF2-84CA-EEBD92B9E249}"/>
              </a:ext>
            </a:extLst>
          </p:cNvPr>
          <p:cNvSpPr>
            <a:spLocks noGrp="1"/>
          </p:cNvSpPr>
          <p:nvPr>
            <p:ph type="sldNum" sz="quarter" idx="10"/>
          </p:nvPr>
        </p:nvSpPr>
        <p:spPr/>
        <p:txBody>
          <a:bodyPr/>
          <a:lstStyle/>
          <a:p>
            <a:r>
              <a:rPr lang="en-US"/>
              <a:t>Page </a:t>
            </a:r>
            <a:fld id="{888928BD-9DD5-4B49-B597-3FD2BD4272DD}" type="slidenum">
              <a:rPr smtClean="0"/>
              <a:pPr/>
              <a:t>41</a:t>
            </a:fld>
            <a:endParaRPr dirty="0"/>
          </a:p>
        </p:txBody>
      </p:sp>
      <p:sp>
        <p:nvSpPr>
          <p:cNvPr id="10" name="Title 1">
            <a:extLst>
              <a:ext uri="{FF2B5EF4-FFF2-40B4-BE49-F238E27FC236}">
                <a16:creationId xmlns:a16="http://schemas.microsoft.com/office/drawing/2014/main" id="{ACFDA246-1D11-5D13-FB26-712C3462995F}"/>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6B1C369B-0C3A-7D35-EF25-76D58A0B6A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API</a:t>
            </a:r>
          </a:p>
        </p:txBody>
      </p:sp>
      <p:sp>
        <p:nvSpPr>
          <p:cNvPr id="14" name="TextBox 13">
            <a:extLst>
              <a:ext uri="{FF2B5EF4-FFF2-40B4-BE49-F238E27FC236}">
                <a16:creationId xmlns:a16="http://schemas.microsoft.com/office/drawing/2014/main" id="{C49CBBA1-5075-5B85-01C3-45DBD8B6D2CF}"/>
              </a:ext>
            </a:extLst>
          </p:cNvPr>
          <p:cNvSpPr txBox="1"/>
          <p:nvPr/>
        </p:nvSpPr>
        <p:spPr>
          <a:xfrm>
            <a:off x="420624" y="1872140"/>
            <a:ext cx="4778100"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run the Wizard to create a project</a:t>
            </a:r>
          </a:p>
        </p:txBody>
      </p:sp>
      <p:pic>
        <p:nvPicPr>
          <p:cNvPr id="5" name="Picture 4">
            <a:extLst>
              <a:ext uri="{FF2B5EF4-FFF2-40B4-BE49-F238E27FC236}">
                <a16:creationId xmlns:a16="http://schemas.microsoft.com/office/drawing/2014/main" id="{6E384A7B-D8F6-7CCC-837D-F83A752694ED}"/>
              </a:ext>
            </a:extLst>
          </p:cNvPr>
          <p:cNvPicPr>
            <a:picLocks noChangeAspect="1"/>
          </p:cNvPicPr>
          <p:nvPr/>
        </p:nvPicPr>
        <p:blipFill>
          <a:blip r:embed="rId2"/>
          <a:stretch>
            <a:fillRect/>
          </a:stretch>
        </p:blipFill>
        <p:spPr>
          <a:xfrm>
            <a:off x="2989726" y="2411567"/>
            <a:ext cx="6212548" cy="3750185"/>
          </a:xfrm>
          <a:prstGeom prst="rect">
            <a:avLst/>
          </a:prstGeom>
        </p:spPr>
      </p:pic>
    </p:spTree>
    <p:extLst>
      <p:ext uri="{BB962C8B-B14F-4D97-AF65-F5344CB8AC3E}">
        <p14:creationId xmlns:p14="http://schemas.microsoft.com/office/powerpoint/2010/main" val="2894680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34602-EC73-4374-63AF-20F0D0E523F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1323B0-803C-309B-A227-CAADE284A3AC}"/>
              </a:ext>
            </a:extLst>
          </p:cNvPr>
          <p:cNvSpPr>
            <a:spLocks noGrp="1"/>
          </p:cNvSpPr>
          <p:nvPr>
            <p:ph type="sldNum" sz="quarter" idx="10"/>
          </p:nvPr>
        </p:nvSpPr>
        <p:spPr/>
        <p:txBody>
          <a:bodyPr/>
          <a:lstStyle/>
          <a:p>
            <a:r>
              <a:rPr lang="en-US"/>
              <a:t>Page </a:t>
            </a:r>
            <a:fld id="{888928BD-9DD5-4B49-B597-3FD2BD4272DD}" type="slidenum">
              <a:rPr smtClean="0"/>
              <a:pPr/>
              <a:t>42</a:t>
            </a:fld>
            <a:endParaRPr dirty="0"/>
          </a:p>
        </p:txBody>
      </p:sp>
      <p:sp>
        <p:nvSpPr>
          <p:cNvPr id="10" name="Title 1">
            <a:extLst>
              <a:ext uri="{FF2B5EF4-FFF2-40B4-BE49-F238E27FC236}">
                <a16:creationId xmlns:a16="http://schemas.microsoft.com/office/drawing/2014/main" id="{36C67206-D734-FB8B-E1B9-451D79EBCC01}"/>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C070455F-ABD9-E10F-7718-150F242B79F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API</a:t>
            </a:r>
          </a:p>
        </p:txBody>
      </p:sp>
      <p:sp>
        <p:nvSpPr>
          <p:cNvPr id="14" name="TextBox 13">
            <a:extLst>
              <a:ext uri="{FF2B5EF4-FFF2-40B4-BE49-F238E27FC236}">
                <a16:creationId xmlns:a16="http://schemas.microsoft.com/office/drawing/2014/main" id="{6F21B7FE-8C3E-F87B-24DF-0AC68DEB9019}"/>
              </a:ext>
            </a:extLst>
          </p:cNvPr>
          <p:cNvSpPr txBox="1"/>
          <p:nvPr/>
        </p:nvSpPr>
        <p:spPr>
          <a:xfrm>
            <a:off x="420624" y="1872140"/>
            <a:ext cx="5675376"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extended the Sage 300 Vendor endpoint</a:t>
            </a:r>
          </a:p>
        </p:txBody>
      </p:sp>
      <p:pic>
        <p:nvPicPr>
          <p:cNvPr id="4" name="Picture 3">
            <a:extLst>
              <a:ext uri="{FF2B5EF4-FFF2-40B4-BE49-F238E27FC236}">
                <a16:creationId xmlns:a16="http://schemas.microsoft.com/office/drawing/2014/main" id="{1D5A5D70-3FF6-AFFD-CCBC-C76C47CBA16F}"/>
              </a:ext>
            </a:extLst>
          </p:cNvPr>
          <p:cNvPicPr>
            <a:picLocks noChangeAspect="1"/>
          </p:cNvPicPr>
          <p:nvPr/>
        </p:nvPicPr>
        <p:blipFill>
          <a:blip r:embed="rId2"/>
          <a:stretch>
            <a:fillRect/>
          </a:stretch>
        </p:blipFill>
        <p:spPr>
          <a:xfrm>
            <a:off x="1819275" y="2720137"/>
            <a:ext cx="8553450" cy="3267075"/>
          </a:xfrm>
          <a:prstGeom prst="rect">
            <a:avLst/>
          </a:prstGeom>
        </p:spPr>
      </p:pic>
    </p:spTree>
    <p:extLst>
      <p:ext uri="{BB962C8B-B14F-4D97-AF65-F5344CB8AC3E}">
        <p14:creationId xmlns:p14="http://schemas.microsoft.com/office/powerpoint/2010/main" val="706402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3A0EB-A356-96F2-B098-3D46B595118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FEA799-064A-6B49-F881-CA00217E23D5}"/>
              </a:ext>
            </a:extLst>
          </p:cNvPr>
          <p:cNvSpPr>
            <a:spLocks noGrp="1"/>
          </p:cNvSpPr>
          <p:nvPr>
            <p:ph type="sldNum" sz="quarter" idx="10"/>
          </p:nvPr>
        </p:nvSpPr>
        <p:spPr/>
        <p:txBody>
          <a:bodyPr/>
          <a:lstStyle/>
          <a:p>
            <a:r>
              <a:rPr lang="en-US"/>
              <a:t>Page </a:t>
            </a:r>
            <a:fld id="{888928BD-9DD5-4B49-B597-3FD2BD4272DD}" type="slidenum">
              <a:rPr smtClean="0"/>
              <a:pPr/>
              <a:t>43</a:t>
            </a:fld>
            <a:endParaRPr dirty="0"/>
          </a:p>
        </p:txBody>
      </p:sp>
      <p:sp>
        <p:nvSpPr>
          <p:cNvPr id="10" name="Title 1">
            <a:extLst>
              <a:ext uri="{FF2B5EF4-FFF2-40B4-BE49-F238E27FC236}">
                <a16:creationId xmlns:a16="http://schemas.microsoft.com/office/drawing/2014/main" id="{C2C125A3-DDFB-61F1-A549-64042E142117}"/>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FE0FBB31-ED3C-438C-9C1A-D8A07B3A0A57}"/>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API</a:t>
            </a:r>
          </a:p>
        </p:txBody>
      </p:sp>
      <p:sp>
        <p:nvSpPr>
          <p:cNvPr id="14" name="TextBox 13">
            <a:extLst>
              <a:ext uri="{FF2B5EF4-FFF2-40B4-BE49-F238E27FC236}">
                <a16:creationId xmlns:a16="http://schemas.microsoft.com/office/drawing/2014/main" id="{382B9839-57C8-AE5F-9986-75773597C4D7}"/>
              </a:ext>
            </a:extLst>
          </p:cNvPr>
          <p:cNvSpPr txBox="1"/>
          <p:nvPr/>
        </p:nvSpPr>
        <p:spPr>
          <a:xfrm>
            <a:off x="420623" y="1872140"/>
            <a:ext cx="8785021"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copy the assembly to the ..\Online\WebApi\bin folder for discovery</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D196F639-1BA9-7BCC-BDC1-723824623F7B}"/>
              </a:ext>
            </a:extLst>
          </p:cNvPr>
          <p:cNvPicPr>
            <a:picLocks noChangeAspect="1"/>
          </p:cNvPicPr>
          <p:nvPr/>
        </p:nvPicPr>
        <p:blipFill>
          <a:blip r:embed="rId2"/>
          <a:stretch>
            <a:fillRect/>
          </a:stretch>
        </p:blipFill>
        <p:spPr>
          <a:xfrm>
            <a:off x="3002040" y="2634733"/>
            <a:ext cx="6187919" cy="3604727"/>
          </a:xfrm>
          <a:prstGeom prst="rect">
            <a:avLst/>
          </a:prstGeom>
        </p:spPr>
      </p:pic>
    </p:spTree>
    <p:extLst>
      <p:ext uri="{BB962C8B-B14F-4D97-AF65-F5344CB8AC3E}">
        <p14:creationId xmlns:p14="http://schemas.microsoft.com/office/powerpoint/2010/main" val="2473183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4B7D4-2D0D-280C-1387-9B336EA9BBE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36DB0B-A9DA-4673-393F-3BFE6A483E61}"/>
              </a:ext>
            </a:extLst>
          </p:cNvPr>
          <p:cNvSpPr>
            <a:spLocks noGrp="1"/>
          </p:cNvSpPr>
          <p:nvPr>
            <p:ph type="sldNum" sz="quarter" idx="10"/>
          </p:nvPr>
        </p:nvSpPr>
        <p:spPr/>
        <p:txBody>
          <a:bodyPr/>
          <a:lstStyle/>
          <a:p>
            <a:r>
              <a:rPr lang="en-US"/>
              <a:t>Page </a:t>
            </a:r>
            <a:fld id="{888928BD-9DD5-4B49-B597-3FD2BD4272DD}" type="slidenum">
              <a:rPr smtClean="0"/>
              <a:pPr/>
              <a:t>44</a:t>
            </a:fld>
            <a:endParaRPr dirty="0"/>
          </a:p>
        </p:txBody>
      </p:sp>
      <p:sp>
        <p:nvSpPr>
          <p:cNvPr id="10" name="Title 1">
            <a:extLst>
              <a:ext uri="{FF2B5EF4-FFF2-40B4-BE49-F238E27FC236}">
                <a16:creationId xmlns:a16="http://schemas.microsoft.com/office/drawing/2014/main" id="{36033FA2-63A3-95B3-B61D-00EF477E5C2E}"/>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D3E88349-6A04-6207-C883-A88DA88ECF76}"/>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API</a:t>
            </a:r>
          </a:p>
        </p:txBody>
      </p:sp>
      <p:sp>
        <p:nvSpPr>
          <p:cNvPr id="14" name="TextBox 13">
            <a:extLst>
              <a:ext uri="{FF2B5EF4-FFF2-40B4-BE49-F238E27FC236}">
                <a16:creationId xmlns:a16="http://schemas.microsoft.com/office/drawing/2014/main" id="{460A0914-D9ED-F926-76BD-62638CC323DB}"/>
              </a:ext>
            </a:extLst>
          </p:cNvPr>
          <p:cNvSpPr txBox="1"/>
          <p:nvPr/>
        </p:nvSpPr>
        <p:spPr>
          <a:xfrm>
            <a:off x="420623" y="1872140"/>
            <a:ext cx="8785021"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Re-start IIS and Launch the Sage 300 Web API</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1B573D50-B583-578F-368B-36EA46ABD6E4}"/>
              </a:ext>
            </a:extLst>
          </p:cNvPr>
          <p:cNvPicPr>
            <a:picLocks noChangeAspect="1"/>
          </p:cNvPicPr>
          <p:nvPr/>
        </p:nvPicPr>
        <p:blipFill>
          <a:blip r:embed="rId2"/>
          <a:stretch>
            <a:fillRect/>
          </a:stretch>
        </p:blipFill>
        <p:spPr>
          <a:xfrm>
            <a:off x="3485294" y="2491350"/>
            <a:ext cx="4916612" cy="3872493"/>
          </a:xfrm>
          <a:prstGeom prst="rect">
            <a:avLst/>
          </a:prstGeom>
        </p:spPr>
      </p:pic>
    </p:spTree>
    <p:extLst>
      <p:ext uri="{BB962C8B-B14F-4D97-AF65-F5344CB8AC3E}">
        <p14:creationId xmlns:p14="http://schemas.microsoft.com/office/powerpoint/2010/main" val="686818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94C9A-C261-5C98-4785-7BB53939CA6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B21576-04AA-78B0-3808-E1CAB7DF9568}"/>
              </a:ext>
            </a:extLst>
          </p:cNvPr>
          <p:cNvSpPr>
            <a:spLocks noGrp="1"/>
          </p:cNvSpPr>
          <p:nvPr>
            <p:ph type="sldNum" sz="quarter" idx="10"/>
          </p:nvPr>
        </p:nvSpPr>
        <p:spPr/>
        <p:txBody>
          <a:bodyPr/>
          <a:lstStyle/>
          <a:p>
            <a:r>
              <a:rPr lang="en-US"/>
              <a:t>Page </a:t>
            </a:r>
            <a:fld id="{888928BD-9DD5-4B49-B597-3FD2BD4272DD}" type="slidenum">
              <a:rPr smtClean="0"/>
              <a:pPr/>
              <a:t>45</a:t>
            </a:fld>
            <a:endParaRPr dirty="0"/>
          </a:p>
        </p:txBody>
      </p:sp>
      <p:sp>
        <p:nvSpPr>
          <p:cNvPr id="10" name="Title 1">
            <a:extLst>
              <a:ext uri="{FF2B5EF4-FFF2-40B4-BE49-F238E27FC236}">
                <a16:creationId xmlns:a16="http://schemas.microsoft.com/office/drawing/2014/main" id="{D1F537D0-4487-D497-3BBE-CBC41DC2E24A}"/>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AE34D550-899D-1333-506A-CF5C02D651B4}"/>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Demo – Web API</a:t>
            </a:r>
          </a:p>
        </p:txBody>
      </p:sp>
      <p:pic>
        <p:nvPicPr>
          <p:cNvPr id="5" name="Picture 4">
            <a:extLst>
              <a:ext uri="{FF2B5EF4-FFF2-40B4-BE49-F238E27FC236}">
                <a16:creationId xmlns:a16="http://schemas.microsoft.com/office/drawing/2014/main" id="{396D5CC1-F7C3-04FB-2C3B-B8263B0A6746}"/>
              </a:ext>
            </a:extLst>
          </p:cNvPr>
          <p:cNvPicPr>
            <a:picLocks noChangeAspect="1"/>
          </p:cNvPicPr>
          <p:nvPr/>
        </p:nvPicPr>
        <p:blipFill>
          <a:blip r:embed="rId2"/>
          <a:stretch>
            <a:fillRect/>
          </a:stretch>
        </p:blipFill>
        <p:spPr>
          <a:xfrm>
            <a:off x="2500312" y="1867328"/>
            <a:ext cx="7191375" cy="4219575"/>
          </a:xfrm>
          <a:prstGeom prst="rect">
            <a:avLst/>
          </a:prstGeom>
        </p:spPr>
      </p:pic>
    </p:spTree>
    <p:extLst>
      <p:ext uri="{BB962C8B-B14F-4D97-AF65-F5344CB8AC3E}">
        <p14:creationId xmlns:p14="http://schemas.microsoft.com/office/powerpoint/2010/main" val="19289606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5D5DF-08A7-D88E-2C60-17E132BFD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9BE203-04AF-E213-7061-B364D65DEA79}"/>
              </a:ext>
            </a:extLst>
          </p:cNvPr>
          <p:cNvSpPr>
            <a:spLocks noGrp="1"/>
          </p:cNvSpPr>
          <p:nvPr>
            <p:ph type="ctrTitle"/>
          </p:nvPr>
        </p:nvSpPr>
        <p:spPr/>
        <p:txBody>
          <a:bodyPr/>
          <a:lstStyle/>
          <a:p>
            <a:r>
              <a:rPr lang="en-US" sz="4000" dirty="0"/>
              <a:t>Translation Package</a:t>
            </a:r>
          </a:p>
        </p:txBody>
      </p:sp>
      <p:sp>
        <p:nvSpPr>
          <p:cNvPr id="3" name="Subtitle 2">
            <a:extLst>
              <a:ext uri="{FF2B5EF4-FFF2-40B4-BE49-F238E27FC236}">
                <a16:creationId xmlns:a16="http://schemas.microsoft.com/office/drawing/2014/main" id="{C1BAC6EB-903E-6566-5926-50C5D3D3AC57}"/>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78CBAC6E-C4DF-B916-01CA-037307AB7959}"/>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Sage 300 is localized in five languages: English, Spanish, French, Chinese Simplified and Chinese Traditional.</a:t>
            </a:r>
          </a:p>
          <a:p>
            <a:pPr algn="ctr">
              <a:buClr>
                <a:srgbClr val="2E3456"/>
              </a:buClr>
              <a:buSzPct val="75000"/>
            </a:pPr>
            <a:endParaRPr lang="en-US" sz="1600" i="1" dirty="0"/>
          </a:p>
          <a:p>
            <a:pPr algn="ctr">
              <a:buClr>
                <a:srgbClr val="2E3456"/>
              </a:buClr>
              <a:buSzPct val="75000"/>
            </a:pPr>
            <a:r>
              <a:rPr lang="en-US" sz="1600" i="1" dirty="0"/>
              <a:t>Partners may require the ability to localize in other languages beyond the five supported languages. While this has been possible in the desktop in the past and with great involvement by Sage personnel, this ability seems to have been lost over time.</a:t>
            </a:r>
          </a:p>
          <a:p>
            <a:pPr algn="ctr">
              <a:buClr>
                <a:srgbClr val="2E3456"/>
              </a:buClr>
              <a:buSzPct val="75000"/>
            </a:pPr>
            <a:endParaRPr lang="en-US" sz="1600" i="1" dirty="0"/>
          </a:p>
          <a:p>
            <a:pPr algn="ctr">
              <a:buClr>
                <a:srgbClr val="2E3456"/>
              </a:buClr>
              <a:buSzPct val="75000"/>
            </a:pPr>
            <a:r>
              <a:rPr lang="en-US" sz="1600" i="1" dirty="0"/>
              <a:t>The Translation Package new for the Sage 300 2025 release has also been made available for Sage 300 2024. This package will allow partners to configure and setup the environment for compiling and will guide you through the process of creating the required files to be used by a translator.</a:t>
            </a:r>
          </a:p>
          <a:p>
            <a:pPr algn="ctr">
              <a:buClr>
                <a:srgbClr val="2E3456"/>
              </a:buClr>
              <a:buSzPct val="75000"/>
            </a:pPr>
            <a:endParaRPr lang="en-US" sz="1600" i="1" dirty="0"/>
          </a:p>
          <a:p>
            <a:pPr algn="ctr">
              <a:buClr>
                <a:srgbClr val="2E3456"/>
              </a:buClr>
              <a:buSzPct val="75000"/>
            </a:pPr>
            <a:r>
              <a:rPr lang="en-US" sz="1600" i="1" dirty="0"/>
              <a:t>Note: This Translation Package is for the desktop resources and for the web, a Language Resource Wizard already exists in the Web SDK!</a:t>
            </a:r>
          </a:p>
        </p:txBody>
      </p:sp>
    </p:spTree>
    <p:extLst>
      <p:ext uri="{BB962C8B-B14F-4D97-AF65-F5344CB8AC3E}">
        <p14:creationId xmlns:p14="http://schemas.microsoft.com/office/powerpoint/2010/main" val="808798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5733A-1D00-4AE3-80D6-7332770568C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EEA99-BFA8-12A3-AE0A-064FC4BBE088}"/>
              </a:ext>
            </a:extLst>
          </p:cNvPr>
          <p:cNvSpPr>
            <a:spLocks noGrp="1"/>
          </p:cNvSpPr>
          <p:nvPr>
            <p:ph type="sldNum" sz="quarter" idx="10"/>
          </p:nvPr>
        </p:nvSpPr>
        <p:spPr/>
        <p:txBody>
          <a:bodyPr/>
          <a:lstStyle/>
          <a:p>
            <a:r>
              <a:rPr lang="en-US"/>
              <a:t>Page </a:t>
            </a:r>
            <a:fld id="{888928BD-9DD5-4B49-B597-3FD2BD4272DD}" type="slidenum">
              <a:rPr smtClean="0"/>
              <a:pPr/>
              <a:t>47</a:t>
            </a:fld>
            <a:endParaRPr dirty="0"/>
          </a:p>
        </p:txBody>
      </p:sp>
      <p:sp>
        <p:nvSpPr>
          <p:cNvPr id="10" name="Title 1">
            <a:extLst>
              <a:ext uri="{FF2B5EF4-FFF2-40B4-BE49-F238E27FC236}">
                <a16:creationId xmlns:a16="http://schemas.microsoft.com/office/drawing/2014/main" id="{E9E38922-50E5-898F-2392-9DAA901678DA}"/>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Package</a:t>
            </a:r>
          </a:p>
        </p:txBody>
      </p:sp>
      <p:sp>
        <p:nvSpPr>
          <p:cNvPr id="11" name="Subtitle 2">
            <a:extLst>
              <a:ext uri="{FF2B5EF4-FFF2-40B4-BE49-F238E27FC236}">
                <a16:creationId xmlns:a16="http://schemas.microsoft.com/office/drawing/2014/main" id="{D6A44031-0B72-0E83-C259-5869D12B0AD1}"/>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Desktop SDK</a:t>
            </a:r>
          </a:p>
        </p:txBody>
      </p:sp>
      <p:sp>
        <p:nvSpPr>
          <p:cNvPr id="14" name="TextBox 13">
            <a:extLst>
              <a:ext uri="{FF2B5EF4-FFF2-40B4-BE49-F238E27FC236}">
                <a16:creationId xmlns:a16="http://schemas.microsoft.com/office/drawing/2014/main" id="{3FBF1AD7-4F55-BADC-1CD5-DAEF62AA5689}"/>
              </a:ext>
            </a:extLst>
          </p:cNvPr>
          <p:cNvSpPr txBox="1"/>
          <p:nvPr/>
        </p:nvSpPr>
        <p:spPr>
          <a:xfrm>
            <a:off x="420624" y="1872140"/>
            <a:ext cx="6195933"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Download the Translation Package zip file from the Desktop SDK.</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Follow the instructions in the ReadMeFirst file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Test the environment with delivered BAT files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The ACCPAC UI Language Wizard will be executed in Visual Basic readying environment for translators to specify content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As an example, the Sage 300 Desktop in Japanese!</a:t>
            </a:r>
          </a:p>
          <a:p>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120334B4-03EF-D090-772E-7BB763CEA9F1}"/>
              </a:ext>
            </a:extLst>
          </p:cNvPr>
          <p:cNvPicPr>
            <a:picLocks noChangeAspect="1"/>
          </p:cNvPicPr>
          <p:nvPr/>
        </p:nvPicPr>
        <p:blipFill>
          <a:blip r:embed="rId2"/>
          <a:stretch>
            <a:fillRect/>
          </a:stretch>
        </p:blipFill>
        <p:spPr>
          <a:xfrm>
            <a:off x="7342116" y="2065480"/>
            <a:ext cx="3065606" cy="3065606"/>
          </a:xfrm>
          <a:prstGeom prst="rect">
            <a:avLst/>
          </a:prstGeom>
        </p:spPr>
      </p:pic>
    </p:spTree>
    <p:extLst>
      <p:ext uri="{BB962C8B-B14F-4D97-AF65-F5344CB8AC3E}">
        <p14:creationId xmlns:p14="http://schemas.microsoft.com/office/powerpoint/2010/main" val="4045262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0F5AA-7268-01BD-E2EB-32AA6E3CF95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67E03A-9D0B-C308-6D21-E51A2A273BBF}"/>
              </a:ext>
            </a:extLst>
          </p:cNvPr>
          <p:cNvSpPr>
            <a:spLocks noGrp="1"/>
          </p:cNvSpPr>
          <p:nvPr>
            <p:ph type="sldNum" sz="quarter" idx="10"/>
          </p:nvPr>
        </p:nvSpPr>
        <p:spPr/>
        <p:txBody>
          <a:bodyPr/>
          <a:lstStyle/>
          <a:p>
            <a:r>
              <a:rPr lang="en-US"/>
              <a:t>Page </a:t>
            </a:r>
            <a:fld id="{888928BD-9DD5-4B49-B597-3FD2BD4272DD}" type="slidenum">
              <a:rPr smtClean="0"/>
              <a:pPr/>
              <a:t>48</a:t>
            </a:fld>
            <a:endParaRPr dirty="0"/>
          </a:p>
        </p:txBody>
      </p:sp>
      <p:sp>
        <p:nvSpPr>
          <p:cNvPr id="10" name="Title 1">
            <a:extLst>
              <a:ext uri="{FF2B5EF4-FFF2-40B4-BE49-F238E27FC236}">
                <a16:creationId xmlns:a16="http://schemas.microsoft.com/office/drawing/2014/main" id="{CC6EB1E0-C6AF-1A4A-A4E9-597021E460B7}"/>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Package</a:t>
            </a:r>
          </a:p>
        </p:txBody>
      </p:sp>
      <p:sp>
        <p:nvSpPr>
          <p:cNvPr id="11" name="Subtitle 2">
            <a:extLst>
              <a:ext uri="{FF2B5EF4-FFF2-40B4-BE49-F238E27FC236}">
                <a16:creationId xmlns:a16="http://schemas.microsoft.com/office/drawing/2014/main" id="{570DA74A-1F9B-5D97-664B-2AB829DA3F75}"/>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Desktop SDK</a:t>
            </a:r>
          </a:p>
        </p:txBody>
      </p:sp>
      <p:sp>
        <p:nvSpPr>
          <p:cNvPr id="14" name="TextBox 13">
            <a:extLst>
              <a:ext uri="{FF2B5EF4-FFF2-40B4-BE49-F238E27FC236}">
                <a16:creationId xmlns:a16="http://schemas.microsoft.com/office/drawing/2014/main" id="{3D020493-0B68-B864-3222-9F33438DD993}"/>
              </a:ext>
            </a:extLst>
          </p:cNvPr>
          <p:cNvSpPr txBox="1"/>
          <p:nvPr/>
        </p:nvSpPr>
        <p:spPr>
          <a:xfrm>
            <a:off x="420625" y="1872140"/>
            <a:ext cx="4151376" cy="1015663"/>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Download the Translation Package zip file from the Desktop SDK.</a:t>
            </a:r>
          </a:p>
          <a:p>
            <a:endParaRPr lang="en-GB" sz="2000" dirty="0">
              <a:solidFill>
                <a:schemeClr val="bg1"/>
              </a:solidFill>
              <a:latin typeface="Sage Text" panose="02010503040201060103" pitchFamily="2" charset="0"/>
              <a:cs typeface="Arial"/>
            </a:endParaRPr>
          </a:p>
        </p:txBody>
      </p:sp>
      <p:pic>
        <p:nvPicPr>
          <p:cNvPr id="3" name="Picture 2">
            <a:extLst>
              <a:ext uri="{FF2B5EF4-FFF2-40B4-BE49-F238E27FC236}">
                <a16:creationId xmlns:a16="http://schemas.microsoft.com/office/drawing/2014/main" id="{C2D8E369-7C0F-EC56-4ABB-E6811ED301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8581" y="1224059"/>
            <a:ext cx="6803957" cy="4889066"/>
          </a:xfrm>
          <a:prstGeom prst="rect">
            <a:avLst/>
          </a:prstGeom>
          <a:noFill/>
          <a:ln>
            <a:noFill/>
          </a:ln>
        </p:spPr>
      </p:pic>
    </p:spTree>
    <p:extLst>
      <p:ext uri="{BB962C8B-B14F-4D97-AF65-F5344CB8AC3E}">
        <p14:creationId xmlns:p14="http://schemas.microsoft.com/office/powerpoint/2010/main" val="2915011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1D088-BBB4-CABB-993D-CC43F7BAA7D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9A2F04-FDC2-26AE-E4C2-978ED4271CB6}"/>
              </a:ext>
            </a:extLst>
          </p:cNvPr>
          <p:cNvSpPr>
            <a:spLocks noGrp="1"/>
          </p:cNvSpPr>
          <p:nvPr>
            <p:ph type="sldNum" sz="quarter" idx="10"/>
          </p:nvPr>
        </p:nvSpPr>
        <p:spPr/>
        <p:txBody>
          <a:bodyPr/>
          <a:lstStyle/>
          <a:p>
            <a:r>
              <a:rPr lang="en-US"/>
              <a:t>Page </a:t>
            </a:r>
            <a:fld id="{888928BD-9DD5-4B49-B597-3FD2BD4272DD}" type="slidenum">
              <a:rPr smtClean="0"/>
              <a:pPr/>
              <a:t>49</a:t>
            </a:fld>
            <a:endParaRPr dirty="0"/>
          </a:p>
        </p:txBody>
      </p:sp>
      <p:sp>
        <p:nvSpPr>
          <p:cNvPr id="10" name="Title 1">
            <a:extLst>
              <a:ext uri="{FF2B5EF4-FFF2-40B4-BE49-F238E27FC236}">
                <a16:creationId xmlns:a16="http://schemas.microsoft.com/office/drawing/2014/main" id="{05EA6885-FEF9-985B-48A4-CE32B306A876}"/>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Package</a:t>
            </a:r>
          </a:p>
        </p:txBody>
      </p:sp>
      <p:sp>
        <p:nvSpPr>
          <p:cNvPr id="11" name="Subtitle 2">
            <a:extLst>
              <a:ext uri="{FF2B5EF4-FFF2-40B4-BE49-F238E27FC236}">
                <a16:creationId xmlns:a16="http://schemas.microsoft.com/office/drawing/2014/main" id="{75C6F02C-85C3-D38B-5BB5-A891912D5D0A}"/>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Desktop SDK</a:t>
            </a:r>
          </a:p>
        </p:txBody>
      </p:sp>
      <p:sp>
        <p:nvSpPr>
          <p:cNvPr id="14" name="TextBox 13">
            <a:extLst>
              <a:ext uri="{FF2B5EF4-FFF2-40B4-BE49-F238E27FC236}">
                <a16:creationId xmlns:a16="http://schemas.microsoft.com/office/drawing/2014/main" id="{70FDA01F-BD1E-9663-01AD-7B1A84E72761}"/>
              </a:ext>
            </a:extLst>
          </p:cNvPr>
          <p:cNvSpPr txBox="1"/>
          <p:nvPr/>
        </p:nvSpPr>
        <p:spPr>
          <a:xfrm>
            <a:off x="420625" y="1872140"/>
            <a:ext cx="3606846" cy="707886"/>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Follow the instructions in the ReadMeFirst file</a:t>
            </a:r>
          </a:p>
        </p:txBody>
      </p:sp>
      <p:pic>
        <p:nvPicPr>
          <p:cNvPr id="5" name="Picture 4">
            <a:extLst>
              <a:ext uri="{FF2B5EF4-FFF2-40B4-BE49-F238E27FC236}">
                <a16:creationId xmlns:a16="http://schemas.microsoft.com/office/drawing/2014/main" id="{E43EEBEE-83E0-710F-BC67-7002CFCC73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7929" y="1437303"/>
            <a:ext cx="5505768" cy="4767143"/>
          </a:xfrm>
          <a:prstGeom prst="rect">
            <a:avLst/>
          </a:prstGeom>
          <a:noFill/>
          <a:ln>
            <a:noFill/>
          </a:ln>
        </p:spPr>
      </p:pic>
    </p:spTree>
    <p:extLst>
      <p:ext uri="{BB962C8B-B14F-4D97-AF65-F5344CB8AC3E}">
        <p14:creationId xmlns:p14="http://schemas.microsoft.com/office/powerpoint/2010/main" val="394920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p:txBody>
          <a:bodyPr/>
          <a:lstStyle/>
          <a:p>
            <a:r>
              <a:rPr lang="en-US" dirty="0"/>
              <a:t>Web API and Web SDK</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4294967295"/>
          </p:nvPr>
        </p:nvSpPr>
        <p:spPr>
          <a:xfrm>
            <a:off x="11595100" y="6370638"/>
            <a:ext cx="596900" cy="365125"/>
          </a:xfrm>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5</a:t>
            </a:fld>
            <a:endParaRPr dirty="0">
              <a:latin typeface="Sage Text Light" panose="02010303040201060103" pitchFamily="2" charset="77"/>
            </a:endParaRPr>
          </a:p>
        </p:txBody>
      </p:sp>
      <p:sp>
        <p:nvSpPr>
          <p:cNvPr id="3" name="Subtitle 2">
            <a:extLst>
              <a:ext uri="{FF2B5EF4-FFF2-40B4-BE49-F238E27FC236}">
                <a16:creationId xmlns:a16="http://schemas.microsoft.com/office/drawing/2014/main" id="{EA515567-C881-9DDA-4B64-977C04BE7326}"/>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Overview</a:t>
            </a:r>
          </a:p>
        </p:txBody>
      </p:sp>
    </p:spTree>
    <p:extLst>
      <p:ext uri="{BB962C8B-B14F-4D97-AF65-F5344CB8AC3E}">
        <p14:creationId xmlns:p14="http://schemas.microsoft.com/office/powerpoint/2010/main" val="3023662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AFC85-0DC9-88F4-5C4F-503AF22F82B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D10574-D922-D6E9-1CA9-41B932735DF7}"/>
              </a:ext>
            </a:extLst>
          </p:cNvPr>
          <p:cNvSpPr>
            <a:spLocks noGrp="1"/>
          </p:cNvSpPr>
          <p:nvPr>
            <p:ph type="sldNum" sz="quarter" idx="10"/>
          </p:nvPr>
        </p:nvSpPr>
        <p:spPr/>
        <p:txBody>
          <a:bodyPr/>
          <a:lstStyle/>
          <a:p>
            <a:r>
              <a:rPr lang="en-US"/>
              <a:t>Page </a:t>
            </a:r>
            <a:fld id="{888928BD-9DD5-4B49-B597-3FD2BD4272DD}" type="slidenum">
              <a:rPr smtClean="0"/>
              <a:pPr/>
              <a:t>50</a:t>
            </a:fld>
            <a:endParaRPr dirty="0"/>
          </a:p>
        </p:txBody>
      </p:sp>
      <p:sp>
        <p:nvSpPr>
          <p:cNvPr id="10" name="Title 1">
            <a:extLst>
              <a:ext uri="{FF2B5EF4-FFF2-40B4-BE49-F238E27FC236}">
                <a16:creationId xmlns:a16="http://schemas.microsoft.com/office/drawing/2014/main" id="{F9B8676E-38BC-274F-5210-D36662C78667}"/>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Package</a:t>
            </a:r>
          </a:p>
        </p:txBody>
      </p:sp>
      <p:sp>
        <p:nvSpPr>
          <p:cNvPr id="11" name="Subtitle 2">
            <a:extLst>
              <a:ext uri="{FF2B5EF4-FFF2-40B4-BE49-F238E27FC236}">
                <a16:creationId xmlns:a16="http://schemas.microsoft.com/office/drawing/2014/main" id="{497AB814-117A-C7A9-B3CB-3EBB1AFD6BD1}"/>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Desktop SDK</a:t>
            </a:r>
          </a:p>
        </p:txBody>
      </p:sp>
      <p:sp>
        <p:nvSpPr>
          <p:cNvPr id="14" name="TextBox 13">
            <a:extLst>
              <a:ext uri="{FF2B5EF4-FFF2-40B4-BE49-F238E27FC236}">
                <a16:creationId xmlns:a16="http://schemas.microsoft.com/office/drawing/2014/main" id="{7350B354-ACFE-7EFF-1015-40ED85D9BA4E}"/>
              </a:ext>
            </a:extLst>
          </p:cNvPr>
          <p:cNvSpPr txBox="1"/>
          <p:nvPr/>
        </p:nvSpPr>
        <p:spPr>
          <a:xfrm>
            <a:off x="420624" y="1872140"/>
            <a:ext cx="5724881"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Test the environment with delivered BAT files</a:t>
            </a:r>
          </a:p>
        </p:txBody>
      </p:sp>
      <p:pic>
        <p:nvPicPr>
          <p:cNvPr id="3" name="Picture 2">
            <a:extLst>
              <a:ext uri="{FF2B5EF4-FFF2-40B4-BE49-F238E27FC236}">
                <a16:creationId xmlns:a16="http://schemas.microsoft.com/office/drawing/2014/main" id="{617D87A2-9877-130B-9887-07EBE4C1BD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0191" y="2498899"/>
            <a:ext cx="6991618" cy="3680926"/>
          </a:xfrm>
          <a:prstGeom prst="rect">
            <a:avLst/>
          </a:prstGeom>
          <a:noFill/>
          <a:ln>
            <a:noFill/>
          </a:ln>
        </p:spPr>
      </p:pic>
    </p:spTree>
    <p:extLst>
      <p:ext uri="{BB962C8B-B14F-4D97-AF65-F5344CB8AC3E}">
        <p14:creationId xmlns:p14="http://schemas.microsoft.com/office/powerpoint/2010/main" val="1258892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F028F-CFCB-ED4E-8E96-6A680E811AE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DCE3A5-2295-9226-EB62-4E2E2EC1C579}"/>
              </a:ext>
            </a:extLst>
          </p:cNvPr>
          <p:cNvSpPr>
            <a:spLocks noGrp="1"/>
          </p:cNvSpPr>
          <p:nvPr>
            <p:ph type="sldNum" sz="quarter" idx="10"/>
          </p:nvPr>
        </p:nvSpPr>
        <p:spPr/>
        <p:txBody>
          <a:bodyPr/>
          <a:lstStyle/>
          <a:p>
            <a:r>
              <a:rPr lang="en-US"/>
              <a:t>Page </a:t>
            </a:r>
            <a:fld id="{888928BD-9DD5-4B49-B597-3FD2BD4272DD}" type="slidenum">
              <a:rPr smtClean="0"/>
              <a:pPr/>
              <a:t>51</a:t>
            </a:fld>
            <a:endParaRPr dirty="0"/>
          </a:p>
        </p:txBody>
      </p:sp>
      <p:sp>
        <p:nvSpPr>
          <p:cNvPr id="10" name="Title 1">
            <a:extLst>
              <a:ext uri="{FF2B5EF4-FFF2-40B4-BE49-F238E27FC236}">
                <a16:creationId xmlns:a16="http://schemas.microsoft.com/office/drawing/2014/main" id="{E9ACE6EA-DE4E-9B70-4E0E-7B4540DCC2F2}"/>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Package</a:t>
            </a:r>
          </a:p>
        </p:txBody>
      </p:sp>
      <p:sp>
        <p:nvSpPr>
          <p:cNvPr id="11" name="Subtitle 2">
            <a:extLst>
              <a:ext uri="{FF2B5EF4-FFF2-40B4-BE49-F238E27FC236}">
                <a16:creationId xmlns:a16="http://schemas.microsoft.com/office/drawing/2014/main" id="{483A15D8-1A0F-6584-D170-3C80B5581FF7}"/>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Desktop SDK</a:t>
            </a:r>
          </a:p>
        </p:txBody>
      </p:sp>
      <p:sp>
        <p:nvSpPr>
          <p:cNvPr id="14" name="TextBox 13">
            <a:extLst>
              <a:ext uri="{FF2B5EF4-FFF2-40B4-BE49-F238E27FC236}">
                <a16:creationId xmlns:a16="http://schemas.microsoft.com/office/drawing/2014/main" id="{632C2EFE-854E-6684-ACB3-05499A25A7F5}"/>
              </a:ext>
            </a:extLst>
          </p:cNvPr>
          <p:cNvSpPr txBox="1"/>
          <p:nvPr/>
        </p:nvSpPr>
        <p:spPr>
          <a:xfrm>
            <a:off x="420624" y="1872140"/>
            <a:ext cx="4459601" cy="1323439"/>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The ACCPAC UI Language Wizard will be executed in Visual Basic readying environment for translators to specify content</a:t>
            </a:r>
          </a:p>
        </p:txBody>
      </p:sp>
      <p:pic>
        <p:nvPicPr>
          <p:cNvPr id="3" name="Picture 2">
            <a:extLst>
              <a:ext uri="{FF2B5EF4-FFF2-40B4-BE49-F238E27FC236}">
                <a16:creationId xmlns:a16="http://schemas.microsoft.com/office/drawing/2014/main" id="{5AAB0599-3534-4E2C-5C2F-55A5C97EC4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8901" y="1434749"/>
            <a:ext cx="6330074" cy="4666232"/>
          </a:xfrm>
          <a:prstGeom prst="rect">
            <a:avLst/>
          </a:prstGeom>
          <a:noFill/>
          <a:ln>
            <a:noFill/>
          </a:ln>
        </p:spPr>
      </p:pic>
    </p:spTree>
    <p:extLst>
      <p:ext uri="{BB962C8B-B14F-4D97-AF65-F5344CB8AC3E}">
        <p14:creationId xmlns:p14="http://schemas.microsoft.com/office/powerpoint/2010/main" val="30166008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217D4-20B4-F89B-60A8-0571610A5A3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1701D2-F985-C32F-E067-858B0633A225}"/>
              </a:ext>
            </a:extLst>
          </p:cNvPr>
          <p:cNvSpPr>
            <a:spLocks noGrp="1"/>
          </p:cNvSpPr>
          <p:nvPr>
            <p:ph type="sldNum" sz="quarter" idx="10"/>
          </p:nvPr>
        </p:nvSpPr>
        <p:spPr/>
        <p:txBody>
          <a:bodyPr/>
          <a:lstStyle/>
          <a:p>
            <a:r>
              <a:rPr lang="en-US"/>
              <a:t>Page </a:t>
            </a:r>
            <a:fld id="{888928BD-9DD5-4B49-B597-3FD2BD4272DD}" type="slidenum">
              <a:rPr smtClean="0"/>
              <a:pPr/>
              <a:t>52</a:t>
            </a:fld>
            <a:endParaRPr dirty="0"/>
          </a:p>
        </p:txBody>
      </p:sp>
      <p:sp>
        <p:nvSpPr>
          <p:cNvPr id="10" name="Title 1">
            <a:extLst>
              <a:ext uri="{FF2B5EF4-FFF2-40B4-BE49-F238E27FC236}">
                <a16:creationId xmlns:a16="http://schemas.microsoft.com/office/drawing/2014/main" id="{7E1E71F9-54E0-1BAD-FE09-D9B337164E18}"/>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Package</a:t>
            </a:r>
          </a:p>
        </p:txBody>
      </p:sp>
      <p:sp>
        <p:nvSpPr>
          <p:cNvPr id="11" name="Subtitle 2">
            <a:extLst>
              <a:ext uri="{FF2B5EF4-FFF2-40B4-BE49-F238E27FC236}">
                <a16:creationId xmlns:a16="http://schemas.microsoft.com/office/drawing/2014/main" id="{02BCB899-9418-EC33-DE5E-4968DBD0D60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Desktop SDK</a:t>
            </a:r>
          </a:p>
        </p:txBody>
      </p:sp>
      <p:sp>
        <p:nvSpPr>
          <p:cNvPr id="14" name="TextBox 13">
            <a:extLst>
              <a:ext uri="{FF2B5EF4-FFF2-40B4-BE49-F238E27FC236}">
                <a16:creationId xmlns:a16="http://schemas.microsoft.com/office/drawing/2014/main" id="{7CE66020-6732-5511-27D2-DE4D8D887E01}"/>
              </a:ext>
            </a:extLst>
          </p:cNvPr>
          <p:cNvSpPr txBox="1"/>
          <p:nvPr/>
        </p:nvSpPr>
        <p:spPr>
          <a:xfrm>
            <a:off x="420625" y="1872140"/>
            <a:ext cx="5065776" cy="707886"/>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As an example, the Sage 300 Desktop in Japanese!</a:t>
            </a:r>
          </a:p>
        </p:txBody>
      </p:sp>
      <p:pic>
        <p:nvPicPr>
          <p:cNvPr id="4" name="Picture 3">
            <a:extLst>
              <a:ext uri="{FF2B5EF4-FFF2-40B4-BE49-F238E27FC236}">
                <a16:creationId xmlns:a16="http://schemas.microsoft.com/office/drawing/2014/main" id="{F35CCAA8-C091-3A54-E304-80BAE5CECE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0882" y="1681222"/>
            <a:ext cx="6110494" cy="4359981"/>
          </a:xfrm>
          <a:prstGeom prst="rect">
            <a:avLst/>
          </a:prstGeom>
          <a:noFill/>
          <a:ln>
            <a:noFill/>
          </a:ln>
        </p:spPr>
      </p:pic>
    </p:spTree>
    <p:extLst>
      <p:ext uri="{BB962C8B-B14F-4D97-AF65-F5344CB8AC3E}">
        <p14:creationId xmlns:p14="http://schemas.microsoft.com/office/powerpoint/2010/main" val="643248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53</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Package</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SDK</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440120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As mentioned, the Language Resource Wizard already exists in the Web SDK</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This wizard prepares Microsoft RESX files with English context for the language of your choice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Once executed, the environment is ready for translators to specify content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As in the desktop example, the Web Screens can also be displayed in Japanese by using this wizard!</a:t>
            </a:r>
          </a:p>
          <a:p>
            <a:endParaRPr lang="en-GB" sz="2000" dirty="0">
              <a:solidFill>
                <a:schemeClr val="bg1"/>
              </a:solidFill>
              <a:latin typeface="Sage Text" panose="02010503040201060103" pitchFamily="2" charset="0"/>
              <a:cs typeface="Arial"/>
            </a:endParaRPr>
          </a:p>
          <a:p>
            <a:endParaRPr lang="en-GB" sz="2000" dirty="0">
              <a:solidFill>
                <a:schemeClr val="bg1"/>
              </a:solidFill>
              <a:latin typeface="Sage Text" panose="02010503040201060103" pitchFamily="2" charset="0"/>
            </a:endParaRPr>
          </a:p>
        </p:txBody>
      </p:sp>
      <p:pic>
        <p:nvPicPr>
          <p:cNvPr id="3" name="Picture 2">
            <a:extLst>
              <a:ext uri="{FF2B5EF4-FFF2-40B4-BE49-F238E27FC236}">
                <a16:creationId xmlns:a16="http://schemas.microsoft.com/office/drawing/2014/main" id="{815AC808-E9C1-73BA-2B4B-AA4095EAB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136" y="1465691"/>
            <a:ext cx="4657025" cy="3982995"/>
          </a:xfrm>
          <a:prstGeom prst="rect">
            <a:avLst/>
          </a:prstGeom>
        </p:spPr>
      </p:pic>
    </p:spTree>
    <p:extLst>
      <p:ext uri="{BB962C8B-B14F-4D97-AF65-F5344CB8AC3E}">
        <p14:creationId xmlns:p14="http://schemas.microsoft.com/office/powerpoint/2010/main" val="3316638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DCEEE-B161-FF1E-A9F0-B458717F8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222C25-13B1-A4D4-C527-1D437959C0E5}"/>
              </a:ext>
            </a:extLst>
          </p:cNvPr>
          <p:cNvSpPr>
            <a:spLocks noGrp="1"/>
          </p:cNvSpPr>
          <p:nvPr>
            <p:ph type="ctrTitle"/>
          </p:nvPr>
        </p:nvSpPr>
        <p:spPr/>
        <p:txBody>
          <a:bodyPr/>
          <a:lstStyle/>
          <a:p>
            <a:r>
              <a:rPr lang="en-US" sz="4000" dirty="0"/>
              <a:t>Visual Studio 2022</a:t>
            </a:r>
          </a:p>
        </p:txBody>
      </p:sp>
      <p:sp>
        <p:nvSpPr>
          <p:cNvPr id="3" name="Subtitle 2">
            <a:extLst>
              <a:ext uri="{FF2B5EF4-FFF2-40B4-BE49-F238E27FC236}">
                <a16:creationId xmlns:a16="http://schemas.microsoft.com/office/drawing/2014/main" id="{7722076C-8AF1-B08E-D279-058098EDEA98}"/>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C8B25205-DE47-0694-2D54-82F5190F9D12}"/>
              </a:ext>
            </a:extLst>
          </p:cNvPr>
          <p:cNvSpPr txBox="1">
            <a:spLocks/>
          </p:cNvSpPr>
          <p:nvPr/>
        </p:nvSpPr>
        <p:spPr>
          <a:xfrm>
            <a:off x="79513" y="2667219"/>
            <a:ext cx="6758609"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Web SDK contains over ten </a:t>
            </a:r>
            <a:r>
              <a:rPr lang="en-US" sz="1600" dirty="0"/>
              <a:t>wizards with the </a:t>
            </a:r>
            <a:r>
              <a:rPr lang="en-GB" sz="1600" i="1" dirty="0">
                <a:latin typeface="Sage Text" panose="02010503040201060103" pitchFamily="2" charset="0"/>
                <a:cs typeface="Arial"/>
              </a:rPr>
              <a:t>goal to get developers up and running quickly and easily.</a:t>
            </a:r>
          </a:p>
          <a:p>
            <a:pPr algn="ctr">
              <a:buClr>
                <a:srgbClr val="2E3456"/>
              </a:buClr>
              <a:buSzPct val="75000"/>
            </a:pPr>
            <a:endParaRPr lang="en-GB" sz="1600" i="1" dirty="0">
              <a:latin typeface="Sage Text" panose="02010503040201060103" pitchFamily="2" charset="0"/>
              <a:cs typeface="Arial"/>
            </a:endParaRPr>
          </a:p>
          <a:p>
            <a:pPr algn="ctr">
              <a:buClr>
                <a:srgbClr val="2E3456"/>
              </a:buClr>
              <a:buSzPct val="75000"/>
            </a:pPr>
            <a:r>
              <a:rPr lang="en-GB" sz="1600" i="1" dirty="0">
                <a:latin typeface="Sage Text" panose="02010503040201060103" pitchFamily="2" charset="0"/>
                <a:cs typeface="Arial"/>
              </a:rPr>
              <a:t>For the upcoming Sage 300 2024.2 release (late April 2024), the wizards will now be compatible only with Visual Studio 2022 (any version).</a:t>
            </a:r>
          </a:p>
          <a:p>
            <a:pPr marL="0" indent="0" algn="ctr">
              <a:buClr>
                <a:srgbClr val="2E3456"/>
              </a:buClr>
              <a:buSzPct val="75000"/>
              <a:buNone/>
            </a:pPr>
            <a:endParaRPr lang="en-GB" sz="1600" i="1" dirty="0">
              <a:latin typeface="Sage Text" panose="02010503040201060103" pitchFamily="2" charset="0"/>
              <a:cs typeface="Arial"/>
            </a:endParaRPr>
          </a:p>
          <a:p>
            <a:pPr marL="0" indent="0" algn="ctr">
              <a:buClr>
                <a:srgbClr val="2E3456"/>
              </a:buClr>
              <a:buSzPct val="75000"/>
              <a:buNone/>
            </a:pPr>
            <a:r>
              <a:rPr lang="en-GB" sz="1600" i="1" dirty="0">
                <a:latin typeface="Sage Text" panose="02010503040201060103" pitchFamily="2" charset="0"/>
                <a:cs typeface="Arial"/>
              </a:rPr>
              <a:t>This ensures that the latest release of our wizards are hosted and executed by the latest version of Visual Studio.</a:t>
            </a:r>
          </a:p>
          <a:p>
            <a:pPr algn="ctr">
              <a:buClr>
                <a:srgbClr val="2E3456"/>
              </a:buClr>
              <a:buSzPct val="75000"/>
            </a:pPr>
            <a:endParaRPr lang="en-GB" sz="1600" i="1" dirty="0">
              <a:latin typeface="Sage Text" panose="02010503040201060103" pitchFamily="2" charset="0"/>
              <a:cs typeface="Arial"/>
            </a:endParaRPr>
          </a:p>
          <a:p>
            <a:pPr algn="ctr">
              <a:buClr>
                <a:srgbClr val="2E3456"/>
              </a:buClr>
              <a:buSzPct val="75000"/>
            </a:pPr>
            <a:endParaRPr lang="en-US" sz="1600" i="1" dirty="0"/>
          </a:p>
        </p:txBody>
      </p:sp>
    </p:spTree>
    <p:extLst>
      <p:ext uri="{BB962C8B-B14F-4D97-AF65-F5344CB8AC3E}">
        <p14:creationId xmlns:p14="http://schemas.microsoft.com/office/powerpoint/2010/main" val="3178751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87EB9-1F13-02D4-E6A7-ADFEFE2B788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097C85-CC47-99D9-62F1-1A377FB35EDB}"/>
              </a:ext>
            </a:extLst>
          </p:cNvPr>
          <p:cNvSpPr>
            <a:spLocks noGrp="1"/>
          </p:cNvSpPr>
          <p:nvPr>
            <p:ph type="sldNum" sz="quarter" idx="10"/>
          </p:nvPr>
        </p:nvSpPr>
        <p:spPr/>
        <p:txBody>
          <a:bodyPr/>
          <a:lstStyle/>
          <a:p>
            <a:r>
              <a:rPr lang="en-US"/>
              <a:t>Page </a:t>
            </a:r>
            <a:fld id="{888928BD-9DD5-4B49-B597-3FD2BD4272DD}" type="slidenum">
              <a:rPr smtClean="0"/>
              <a:pPr/>
              <a:t>55</a:t>
            </a:fld>
            <a:endParaRPr dirty="0"/>
          </a:p>
        </p:txBody>
      </p:sp>
      <p:sp>
        <p:nvSpPr>
          <p:cNvPr id="10" name="Title 1">
            <a:extLst>
              <a:ext uri="{FF2B5EF4-FFF2-40B4-BE49-F238E27FC236}">
                <a16:creationId xmlns:a16="http://schemas.microsoft.com/office/drawing/2014/main" id="{6C0AD9A8-C125-62F7-664C-C4C1EB65ACCB}"/>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Visual Studio 2022</a:t>
            </a:r>
          </a:p>
        </p:txBody>
      </p:sp>
      <p:sp>
        <p:nvSpPr>
          <p:cNvPr id="11" name="Subtitle 2">
            <a:extLst>
              <a:ext uri="{FF2B5EF4-FFF2-40B4-BE49-F238E27FC236}">
                <a16:creationId xmlns:a16="http://schemas.microsoft.com/office/drawing/2014/main" id="{BA2DCC88-9ABF-CA6E-AE8B-2F32D7BFF389}"/>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 Wizards</a:t>
            </a:r>
          </a:p>
        </p:txBody>
      </p:sp>
      <p:sp>
        <p:nvSpPr>
          <p:cNvPr id="14" name="TextBox 13">
            <a:extLst>
              <a:ext uri="{FF2B5EF4-FFF2-40B4-BE49-F238E27FC236}">
                <a16:creationId xmlns:a16="http://schemas.microsoft.com/office/drawing/2014/main" id="{B20D39F2-7B40-F1B6-8F59-D5C1DA87DBEF}"/>
              </a:ext>
            </a:extLst>
          </p:cNvPr>
          <p:cNvSpPr txBox="1"/>
          <p:nvPr/>
        </p:nvSpPr>
        <p:spPr>
          <a:xfrm>
            <a:off x="420624" y="1872140"/>
            <a:ext cx="4778100"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Wizards previously accessed by right-clicking in the Solution Explorer’s Context Menu</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Starting with Sage 300 2024.2, the plug-in wizards will now be hosted in the Visual Studio Toolbar’s Extension Menu</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This location makes more sense and allows more wizards and utilities, when developed, to be seamlessly added to the Visual Studio IDE</a:t>
            </a:r>
          </a:p>
          <a:p>
            <a:endParaRPr lang="en-GB" sz="20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0DAB004A-49A2-EAE4-9B5C-D847AEF4580F}"/>
              </a:ext>
            </a:extLst>
          </p:cNvPr>
          <p:cNvPicPr>
            <a:picLocks noChangeAspect="1"/>
          </p:cNvPicPr>
          <p:nvPr/>
        </p:nvPicPr>
        <p:blipFill>
          <a:blip r:embed="rId2"/>
          <a:stretch>
            <a:fillRect/>
          </a:stretch>
        </p:blipFill>
        <p:spPr>
          <a:xfrm>
            <a:off x="5422305" y="1487184"/>
            <a:ext cx="6443432" cy="3883632"/>
          </a:xfrm>
          <a:prstGeom prst="rect">
            <a:avLst/>
          </a:prstGeom>
        </p:spPr>
      </p:pic>
    </p:spTree>
    <p:extLst>
      <p:ext uri="{BB962C8B-B14F-4D97-AF65-F5344CB8AC3E}">
        <p14:creationId xmlns:p14="http://schemas.microsoft.com/office/powerpoint/2010/main" val="522716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98C6449-F8AE-F4FE-393B-B0544DA5475C}"/>
              </a:ext>
            </a:extLst>
          </p:cNvPr>
          <p:cNvSpPr txBox="1">
            <a:spLocks/>
          </p:cNvSpPr>
          <p:nvPr/>
        </p:nvSpPr>
        <p:spPr>
          <a:xfrm>
            <a:off x="411480" y="356401"/>
            <a:ext cx="5532120"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i="0" kern="1200">
                <a:solidFill>
                  <a:schemeClr val="bg1"/>
                </a:solidFill>
                <a:latin typeface="Sage Headline Black" panose="02010A03040201060103" pitchFamily="2" charset="77"/>
                <a:ea typeface="+mj-ea"/>
                <a:cs typeface="+mj-cs"/>
              </a:defRPr>
            </a:lvl1pPr>
          </a:lstStyle>
          <a:p>
            <a:r>
              <a:rPr lang="en-US" dirty="0"/>
              <a:t>Future</a:t>
            </a:r>
          </a:p>
        </p:txBody>
      </p:sp>
      <p:sp>
        <p:nvSpPr>
          <p:cNvPr id="9" name="Subtitle 2">
            <a:extLst>
              <a:ext uri="{FF2B5EF4-FFF2-40B4-BE49-F238E27FC236}">
                <a16:creationId xmlns:a16="http://schemas.microsoft.com/office/drawing/2014/main" id="{86919339-7AA5-2B94-1BE6-2819B51673CC}"/>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Web Screen Proxy</a:t>
            </a:r>
          </a:p>
          <a:p>
            <a:r>
              <a:rPr lang="en-US" sz="2400" b="0" dirty="0"/>
              <a:t>Partner Web API</a:t>
            </a:r>
          </a:p>
          <a:p>
            <a:r>
              <a:rPr lang="en-US" sz="2400" b="0" dirty="0"/>
              <a:t>GitHub Copilot</a:t>
            </a:r>
          </a:p>
        </p:txBody>
      </p:sp>
    </p:spTree>
    <p:extLst>
      <p:ext uri="{BB962C8B-B14F-4D97-AF65-F5344CB8AC3E}">
        <p14:creationId xmlns:p14="http://schemas.microsoft.com/office/powerpoint/2010/main" val="11044578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2E378-C059-3586-239F-34A4531D5D7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4EB3AB-C181-952D-1274-8DD6217CDE03}"/>
              </a:ext>
            </a:extLst>
          </p:cNvPr>
          <p:cNvSpPr>
            <a:spLocks noGrp="1"/>
          </p:cNvSpPr>
          <p:nvPr>
            <p:ph type="sldNum" sz="quarter" idx="10"/>
          </p:nvPr>
        </p:nvSpPr>
        <p:spPr/>
        <p:txBody>
          <a:bodyPr/>
          <a:lstStyle/>
          <a:p>
            <a:r>
              <a:rPr lang="en-US"/>
              <a:t>Page </a:t>
            </a:r>
            <a:fld id="{888928BD-9DD5-4B49-B597-3FD2BD4272DD}" type="slidenum">
              <a:rPr smtClean="0"/>
              <a:pPr/>
              <a:t>57</a:t>
            </a:fld>
            <a:endParaRPr dirty="0"/>
          </a:p>
        </p:txBody>
      </p:sp>
      <p:sp>
        <p:nvSpPr>
          <p:cNvPr id="10" name="Title 1">
            <a:extLst>
              <a:ext uri="{FF2B5EF4-FFF2-40B4-BE49-F238E27FC236}">
                <a16:creationId xmlns:a16="http://schemas.microsoft.com/office/drawing/2014/main" id="{A4DF3A7C-F8C2-7D6E-AE3E-C6E66B8565C6}"/>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Future</a:t>
            </a:r>
          </a:p>
        </p:txBody>
      </p:sp>
      <p:sp>
        <p:nvSpPr>
          <p:cNvPr id="11" name="Subtitle 2">
            <a:extLst>
              <a:ext uri="{FF2B5EF4-FFF2-40B4-BE49-F238E27FC236}">
                <a16:creationId xmlns:a16="http://schemas.microsoft.com/office/drawing/2014/main" id="{0C16D8E8-EA65-D2F5-8B05-45E7592DD0B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 Proxy</a:t>
            </a:r>
          </a:p>
        </p:txBody>
      </p:sp>
      <p:sp>
        <p:nvSpPr>
          <p:cNvPr id="14" name="TextBox 13">
            <a:extLst>
              <a:ext uri="{FF2B5EF4-FFF2-40B4-BE49-F238E27FC236}">
                <a16:creationId xmlns:a16="http://schemas.microsoft.com/office/drawing/2014/main" id="{7E6399D6-9845-D483-1A7C-677C6F0807BA}"/>
              </a:ext>
            </a:extLst>
          </p:cNvPr>
          <p:cNvSpPr txBox="1"/>
          <p:nvPr/>
        </p:nvSpPr>
        <p:spPr>
          <a:xfrm>
            <a:off x="420623" y="1616927"/>
            <a:ext cx="5522975" cy="440120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Currently, there is a proxy that allows for Sage 300 Web Screens to be displayed in Sage CRM. But it is Sage CRM specific!</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As we are working on our integration for Sage HRMS, we are developing a universal proxy that can be used by anyone to display Sage 300 Web Screens in their application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Security is of utmost importance, and we are using ECDH (Elliptical Curve Diffie-Hellman Cryptology for encryption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The Web SDK will also contain a proxy tester!</a:t>
            </a:r>
          </a:p>
        </p:txBody>
      </p:sp>
      <p:sp>
        <p:nvSpPr>
          <p:cNvPr id="4" name="Rectangle 3">
            <a:extLst>
              <a:ext uri="{FF2B5EF4-FFF2-40B4-BE49-F238E27FC236}">
                <a16:creationId xmlns:a16="http://schemas.microsoft.com/office/drawing/2014/main" id="{F813AB7B-F0FF-5B05-8BF6-BDA0B180831D}"/>
              </a:ext>
            </a:extLst>
          </p:cNvPr>
          <p:cNvSpPr/>
          <p:nvPr/>
        </p:nvSpPr>
        <p:spPr>
          <a:xfrm>
            <a:off x="6400800" y="1485887"/>
            <a:ext cx="5370576" cy="4401205"/>
          </a:xfrm>
          <a:prstGeom prst="rect">
            <a:avLst/>
          </a:prstGeom>
          <a:solidFill>
            <a:schemeClr val="bg1"/>
          </a:solidFill>
          <a:ln w="38100" cap="rnd">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pic>
        <p:nvPicPr>
          <p:cNvPr id="6" name="Picture 5" descr="Graphical user interface, application, Teams&#10;&#10;Description automatically generated">
            <a:extLst>
              <a:ext uri="{FF2B5EF4-FFF2-40B4-BE49-F238E27FC236}">
                <a16:creationId xmlns:a16="http://schemas.microsoft.com/office/drawing/2014/main" id="{C4D5F99B-177B-9EAD-BBB9-B2DFB1994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950" y="1624958"/>
            <a:ext cx="5248275" cy="4286250"/>
          </a:xfrm>
          <a:prstGeom prst="rect">
            <a:avLst/>
          </a:prstGeom>
        </p:spPr>
      </p:pic>
    </p:spTree>
    <p:extLst>
      <p:ext uri="{BB962C8B-B14F-4D97-AF65-F5344CB8AC3E}">
        <p14:creationId xmlns:p14="http://schemas.microsoft.com/office/powerpoint/2010/main" val="11153673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24FA8-7A0A-BEB1-F262-E440F1B457D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0E3EF9-90B9-B02C-B036-761B82F10D4B}"/>
              </a:ext>
            </a:extLst>
          </p:cNvPr>
          <p:cNvSpPr>
            <a:spLocks noGrp="1"/>
          </p:cNvSpPr>
          <p:nvPr>
            <p:ph type="sldNum" sz="quarter" idx="10"/>
          </p:nvPr>
        </p:nvSpPr>
        <p:spPr/>
        <p:txBody>
          <a:bodyPr/>
          <a:lstStyle/>
          <a:p>
            <a:r>
              <a:rPr lang="en-US"/>
              <a:t>Page </a:t>
            </a:r>
            <a:fld id="{888928BD-9DD5-4B49-B597-3FD2BD4272DD}" type="slidenum">
              <a:rPr smtClean="0"/>
              <a:pPr/>
              <a:t>58</a:t>
            </a:fld>
            <a:endParaRPr dirty="0"/>
          </a:p>
        </p:txBody>
      </p:sp>
      <p:sp>
        <p:nvSpPr>
          <p:cNvPr id="10" name="Title 1">
            <a:extLst>
              <a:ext uri="{FF2B5EF4-FFF2-40B4-BE49-F238E27FC236}">
                <a16:creationId xmlns:a16="http://schemas.microsoft.com/office/drawing/2014/main" id="{E41C4D4E-4C40-74DA-5177-1BE7E28E9770}"/>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Future</a:t>
            </a:r>
          </a:p>
        </p:txBody>
      </p:sp>
      <p:sp>
        <p:nvSpPr>
          <p:cNvPr id="11" name="Subtitle 2">
            <a:extLst>
              <a:ext uri="{FF2B5EF4-FFF2-40B4-BE49-F238E27FC236}">
                <a16:creationId xmlns:a16="http://schemas.microsoft.com/office/drawing/2014/main" id="{168EBC10-FADA-A579-5FC8-B07DB02B01F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Partner Web API</a:t>
            </a:r>
          </a:p>
        </p:txBody>
      </p:sp>
      <p:sp>
        <p:nvSpPr>
          <p:cNvPr id="14" name="TextBox 13">
            <a:extLst>
              <a:ext uri="{FF2B5EF4-FFF2-40B4-BE49-F238E27FC236}">
                <a16:creationId xmlns:a16="http://schemas.microsoft.com/office/drawing/2014/main" id="{9EBAD1BE-22A2-7F2F-42DE-F4B7BC325E97}"/>
              </a:ext>
            </a:extLst>
          </p:cNvPr>
          <p:cNvSpPr txBox="1"/>
          <p:nvPr/>
        </p:nvSpPr>
        <p:spPr>
          <a:xfrm>
            <a:off x="420623" y="1616927"/>
            <a:ext cx="5980177"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Partners want the ability to have endpoints in the Sage 300 Web API for their business views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Our subclassing strategy for the Web API introduced in 2024.2 will provide the framework to be leveraged to support this ability</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An additional wizard will be required to guide the partner in creating the endpoints much like the Code Generation Wizard guides the partner in the Web Screens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are targeting Sage 300 2025</a:t>
            </a:r>
          </a:p>
        </p:txBody>
      </p:sp>
      <p:pic>
        <p:nvPicPr>
          <p:cNvPr id="7" name="Picture 6">
            <a:extLst>
              <a:ext uri="{FF2B5EF4-FFF2-40B4-BE49-F238E27FC236}">
                <a16:creationId xmlns:a16="http://schemas.microsoft.com/office/drawing/2014/main" id="{3982732B-1C3D-81DE-9DE1-D6E154E41DB7}"/>
              </a:ext>
            </a:extLst>
          </p:cNvPr>
          <p:cNvPicPr>
            <a:picLocks noChangeAspect="1"/>
          </p:cNvPicPr>
          <p:nvPr/>
        </p:nvPicPr>
        <p:blipFill>
          <a:blip r:embed="rId2"/>
          <a:stretch>
            <a:fillRect/>
          </a:stretch>
        </p:blipFill>
        <p:spPr>
          <a:xfrm>
            <a:off x="7979113" y="2014350"/>
            <a:ext cx="2829300" cy="2829300"/>
          </a:xfrm>
          <a:prstGeom prst="rect">
            <a:avLst/>
          </a:prstGeom>
        </p:spPr>
      </p:pic>
    </p:spTree>
    <p:extLst>
      <p:ext uri="{BB962C8B-B14F-4D97-AF65-F5344CB8AC3E}">
        <p14:creationId xmlns:p14="http://schemas.microsoft.com/office/powerpoint/2010/main" val="40466659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3189-C54A-4A28-7DAD-E5DB908FF9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E5A07-0857-CD88-5724-725EF8CF6BB0}"/>
              </a:ext>
            </a:extLst>
          </p:cNvPr>
          <p:cNvSpPr>
            <a:spLocks noGrp="1"/>
          </p:cNvSpPr>
          <p:nvPr>
            <p:ph type="sldNum" sz="quarter" idx="10"/>
          </p:nvPr>
        </p:nvSpPr>
        <p:spPr/>
        <p:txBody>
          <a:bodyPr/>
          <a:lstStyle/>
          <a:p>
            <a:r>
              <a:rPr lang="en-US"/>
              <a:t>Page </a:t>
            </a:r>
            <a:fld id="{888928BD-9DD5-4B49-B597-3FD2BD4272DD}" type="slidenum">
              <a:rPr smtClean="0"/>
              <a:pPr/>
              <a:t>59</a:t>
            </a:fld>
            <a:endParaRPr dirty="0"/>
          </a:p>
        </p:txBody>
      </p:sp>
      <p:sp>
        <p:nvSpPr>
          <p:cNvPr id="10" name="Title 1">
            <a:extLst>
              <a:ext uri="{FF2B5EF4-FFF2-40B4-BE49-F238E27FC236}">
                <a16:creationId xmlns:a16="http://schemas.microsoft.com/office/drawing/2014/main" id="{874E79A8-A329-D49D-9EC3-483288E815D4}"/>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Future</a:t>
            </a:r>
          </a:p>
        </p:txBody>
      </p:sp>
      <p:sp>
        <p:nvSpPr>
          <p:cNvPr id="11" name="Subtitle 2">
            <a:extLst>
              <a:ext uri="{FF2B5EF4-FFF2-40B4-BE49-F238E27FC236}">
                <a16:creationId xmlns:a16="http://schemas.microsoft.com/office/drawing/2014/main" id="{1174829D-F906-BB8B-97D1-F185611B8AB9}"/>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GitHub Copilot</a:t>
            </a:r>
          </a:p>
        </p:txBody>
      </p:sp>
      <p:sp>
        <p:nvSpPr>
          <p:cNvPr id="14" name="TextBox 13">
            <a:extLst>
              <a:ext uri="{FF2B5EF4-FFF2-40B4-BE49-F238E27FC236}">
                <a16:creationId xmlns:a16="http://schemas.microsoft.com/office/drawing/2014/main" id="{9E20CFF8-CC90-042A-3456-8A304129D33F}"/>
              </a:ext>
            </a:extLst>
          </p:cNvPr>
          <p:cNvSpPr txBox="1"/>
          <p:nvPr/>
        </p:nvSpPr>
        <p:spPr>
          <a:xfrm>
            <a:off x="420623" y="1616927"/>
            <a:ext cx="5980177"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Are you using GitHub Copilot?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are! Our developers and QA engineers all have GitHub licenses starting in January 2024.</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From a developer perspective we are already seeing increased velocity and developer satisfaction, and well, some amazement too</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will be investigating how we can leverage this in the wizards as well</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We’d love your feedback and experiences!</a:t>
            </a:r>
          </a:p>
        </p:txBody>
      </p:sp>
      <p:pic>
        <p:nvPicPr>
          <p:cNvPr id="4" name="Picture 3">
            <a:extLst>
              <a:ext uri="{FF2B5EF4-FFF2-40B4-BE49-F238E27FC236}">
                <a16:creationId xmlns:a16="http://schemas.microsoft.com/office/drawing/2014/main" id="{078229F1-7E08-916E-3E80-06F2EA66241A}"/>
              </a:ext>
            </a:extLst>
          </p:cNvPr>
          <p:cNvPicPr>
            <a:picLocks noChangeAspect="1"/>
          </p:cNvPicPr>
          <p:nvPr/>
        </p:nvPicPr>
        <p:blipFill>
          <a:blip r:embed="rId2"/>
          <a:stretch>
            <a:fillRect/>
          </a:stretch>
        </p:blipFill>
        <p:spPr>
          <a:xfrm>
            <a:off x="6544906" y="2110162"/>
            <a:ext cx="5125105" cy="2637676"/>
          </a:xfrm>
          <a:prstGeom prst="rect">
            <a:avLst/>
          </a:prstGeom>
        </p:spPr>
      </p:pic>
    </p:spTree>
    <p:extLst>
      <p:ext uri="{BB962C8B-B14F-4D97-AF65-F5344CB8AC3E}">
        <p14:creationId xmlns:p14="http://schemas.microsoft.com/office/powerpoint/2010/main" val="329819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Goal</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29392" y="2365641"/>
            <a:ext cx="4857008" cy="923330"/>
          </a:xfrm>
          <a:prstGeom prst="rect">
            <a:avLst/>
          </a:prstGeom>
          <a:noFill/>
        </p:spPr>
        <p:txBody>
          <a:bodyPr wrap="square" rtlCol="0">
            <a:spAutoFit/>
          </a:bodyPr>
          <a:lstStyle/>
          <a:p>
            <a:r>
              <a:rPr lang="en-GB" dirty="0">
                <a:latin typeface="Sage Text" panose="02010503040201060103" pitchFamily="2" charset="0"/>
                <a:cs typeface="Arial"/>
              </a:rPr>
              <a:t>“The goal of the Web API is to provide a stateless protocol for a simple and effective strategy for interacting with Sage 300 data”</a:t>
            </a:r>
          </a:p>
        </p:txBody>
      </p:sp>
      <p:graphicFrame>
        <p:nvGraphicFramePr>
          <p:cNvPr id="7" name="Diagram 6">
            <a:extLst>
              <a:ext uri="{FF2B5EF4-FFF2-40B4-BE49-F238E27FC236}">
                <a16:creationId xmlns:a16="http://schemas.microsoft.com/office/drawing/2014/main" id="{7DDFEED2-E6BF-2933-AA6E-884B92886F36}"/>
              </a:ext>
            </a:extLst>
          </p:cNvPr>
          <p:cNvGraphicFramePr/>
          <p:nvPr/>
        </p:nvGraphicFramePr>
        <p:xfrm>
          <a:off x="5721303" y="1103136"/>
          <a:ext cx="6362419" cy="4651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47878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8F5C6-6EC9-E5E5-145A-9229CC378B38}"/>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F66D6489-EA7B-036E-EA88-78766DD7681C}"/>
              </a:ext>
            </a:extLst>
          </p:cNvPr>
          <p:cNvSpPr txBox="1">
            <a:spLocks/>
          </p:cNvSpPr>
          <p:nvPr/>
        </p:nvSpPr>
        <p:spPr>
          <a:xfrm>
            <a:off x="411480" y="356401"/>
            <a:ext cx="622562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i="0" kern="1200">
                <a:solidFill>
                  <a:schemeClr val="bg1"/>
                </a:solidFill>
                <a:latin typeface="Sage Headline Black" panose="02010A03040201060103" pitchFamily="2" charset="77"/>
                <a:ea typeface="+mj-ea"/>
                <a:cs typeface="+mj-cs"/>
              </a:defRPr>
            </a:lvl1pPr>
          </a:lstStyle>
          <a:p>
            <a:r>
              <a:rPr lang="en-US" dirty="0"/>
              <a:t>Discussion</a:t>
            </a:r>
          </a:p>
        </p:txBody>
      </p:sp>
      <p:sp>
        <p:nvSpPr>
          <p:cNvPr id="9" name="Subtitle 2">
            <a:extLst>
              <a:ext uri="{FF2B5EF4-FFF2-40B4-BE49-F238E27FC236}">
                <a16:creationId xmlns:a16="http://schemas.microsoft.com/office/drawing/2014/main" id="{CE4C2634-E2BC-D15B-3B38-DDF785C01FE9}"/>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Questions</a:t>
            </a:r>
          </a:p>
        </p:txBody>
      </p:sp>
      <p:sp>
        <p:nvSpPr>
          <p:cNvPr id="4" name="TextBox 3">
            <a:extLst>
              <a:ext uri="{FF2B5EF4-FFF2-40B4-BE49-F238E27FC236}">
                <a16:creationId xmlns:a16="http://schemas.microsoft.com/office/drawing/2014/main" id="{29F09430-D207-4E01-7FD9-39A9772D7CC7}"/>
              </a:ext>
            </a:extLst>
          </p:cNvPr>
          <p:cNvSpPr txBox="1"/>
          <p:nvPr/>
        </p:nvSpPr>
        <p:spPr>
          <a:xfrm>
            <a:off x="420623" y="1616927"/>
            <a:ext cx="5980177" cy="2246769"/>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What’s on your mind?</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What do you want to see in the Web SDK?</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What do you want to see in the Web API?</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What do you …</a:t>
            </a:r>
          </a:p>
        </p:txBody>
      </p:sp>
    </p:spTree>
    <p:extLst>
      <p:ext uri="{BB962C8B-B14F-4D97-AF65-F5344CB8AC3E}">
        <p14:creationId xmlns:p14="http://schemas.microsoft.com/office/powerpoint/2010/main" val="10482920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RESTful Web Services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9" name="Arrow: Curved Right 8">
            <a:extLst>
              <a:ext uri="{FF2B5EF4-FFF2-40B4-BE49-F238E27FC236}">
                <a16:creationId xmlns:a16="http://schemas.microsoft.com/office/drawing/2014/main" id="{E38059D2-92BC-6808-F453-95EE2C6F4375}"/>
              </a:ext>
            </a:extLst>
          </p:cNvPr>
          <p:cNvSpPr/>
          <p:nvPr/>
        </p:nvSpPr>
        <p:spPr>
          <a:xfrm rot="5400000" flipV="1">
            <a:off x="2335569" y="-99759"/>
            <a:ext cx="1884429" cy="5525344"/>
          </a:xfrm>
          <a:prstGeom prst="curvedRightArrow">
            <a:avLst>
              <a:gd name="adj1" fmla="val 2904"/>
              <a:gd name="adj2" fmla="val 6939"/>
              <a:gd name="adj3" fmla="val 10708"/>
            </a:avLst>
          </a:prstGeom>
          <a:solidFill>
            <a:srgbClr val="00CA71"/>
          </a:solidFill>
          <a:ln w="19050">
            <a:solidFill>
              <a:srgbClr val="00CA7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12667" hangingPunct="0"/>
            <a:endParaRPr lang="en-GB" sz="3200" i="1" kern="0">
              <a:solidFill>
                <a:srgbClr val="75787B"/>
              </a:solidFill>
              <a:latin typeface="Arial" panose="020B0604020202020204"/>
              <a:sym typeface="Arial"/>
            </a:endParaRPr>
          </a:p>
        </p:txBody>
      </p:sp>
      <p:sp>
        <p:nvSpPr>
          <p:cNvPr id="10" name="Arrow: Curved Right 9">
            <a:extLst>
              <a:ext uri="{FF2B5EF4-FFF2-40B4-BE49-F238E27FC236}">
                <a16:creationId xmlns:a16="http://schemas.microsoft.com/office/drawing/2014/main" id="{73845C20-6303-A527-57B6-BE29DAE70FB8}"/>
              </a:ext>
            </a:extLst>
          </p:cNvPr>
          <p:cNvSpPr/>
          <p:nvPr/>
        </p:nvSpPr>
        <p:spPr>
          <a:xfrm rot="16200000" flipV="1">
            <a:off x="2391114" y="2263664"/>
            <a:ext cx="1884429" cy="5525344"/>
          </a:xfrm>
          <a:prstGeom prst="curvedRightArrow">
            <a:avLst>
              <a:gd name="adj1" fmla="val 2904"/>
              <a:gd name="adj2" fmla="val 6939"/>
              <a:gd name="adj3" fmla="val 10708"/>
            </a:avLst>
          </a:prstGeom>
          <a:solidFill>
            <a:srgbClr val="00CA71"/>
          </a:solidFill>
          <a:ln w="19050">
            <a:solidFill>
              <a:srgbClr val="00CA7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12667" hangingPunct="0"/>
            <a:endParaRPr lang="en-GB" sz="3200" i="1" kern="0">
              <a:solidFill>
                <a:srgbClr val="75787B"/>
              </a:solidFill>
              <a:latin typeface="Arial" panose="020B0604020202020204"/>
              <a:sym typeface="Arial"/>
            </a:endParaRPr>
          </a:p>
        </p:txBody>
      </p:sp>
      <p:sp>
        <p:nvSpPr>
          <p:cNvPr id="11" name="TextBox 10">
            <a:extLst>
              <a:ext uri="{FF2B5EF4-FFF2-40B4-BE49-F238E27FC236}">
                <a16:creationId xmlns:a16="http://schemas.microsoft.com/office/drawing/2014/main" id="{0B5EA706-D980-B9FC-D97E-23F920C23632}"/>
              </a:ext>
            </a:extLst>
          </p:cNvPr>
          <p:cNvSpPr txBox="1"/>
          <p:nvPr/>
        </p:nvSpPr>
        <p:spPr>
          <a:xfrm>
            <a:off x="834332" y="2990075"/>
            <a:ext cx="1985079" cy="338554"/>
          </a:xfrm>
          <a:prstGeom prst="rect">
            <a:avLst/>
          </a:prstGeom>
          <a:noFill/>
        </p:spPr>
        <p:txBody>
          <a:bodyPr wrap="square" rtlCol="0">
            <a:spAutoFit/>
          </a:bodyPr>
          <a:lstStyle/>
          <a:p>
            <a:pPr defTabSz="412667" hangingPunct="0"/>
            <a:r>
              <a:rPr lang="en-US" sz="1600" i="0" kern="0" dirty="0">
                <a:latin typeface="+mn-lt"/>
                <a:cs typeface="Arial"/>
                <a:sym typeface="Arial"/>
              </a:rPr>
              <a:t>Request</a:t>
            </a:r>
          </a:p>
        </p:txBody>
      </p:sp>
      <p:sp>
        <p:nvSpPr>
          <p:cNvPr id="12" name="TextBox 11">
            <a:extLst>
              <a:ext uri="{FF2B5EF4-FFF2-40B4-BE49-F238E27FC236}">
                <a16:creationId xmlns:a16="http://schemas.microsoft.com/office/drawing/2014/main" id="{8A0FB428-1C24-6736-FD15-01A62B7241D3}"/>
              </a:ext>
            </a:extLst>
          </p:cNvPr>
          <p:cNvSpPr txBox="1"/>
          <p:nvPr/>
        </p:nvSpPr>
        <p:spPr>
          <a:xfrm>
            <a:off x="972758" y="4570785"/>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Response</a:t>
            </a:r>
          </a:p>
        </p:txBody>
      </p:sp>
      <p:sp>
        <p:nvSpPr>
          <p:cNvPr id="13" name="TextBox 12">
            <a:extLst>
              <a:ext uri="{FF2B5EF4-FFF2-40B4-BE49-F238E27FC236}">
                <a16:creationId xmlns:a16="http://schemas.microsoft.com/office/drawing/2014/main" id="{9B76663B-28E3-7DC2-2BEF-09CBD9D8761C}"/>
              </a:ext>
            </a:extLst>
          </p:cNvPr>
          <p:cNvSpPr txBox="1"/>
          <p:nvPr/>
        </p:nvSpPr>
        <p:spPr>
          <a:xfrm>
            <a:off x="2819411" y="5090171"/>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SQL Server</a:t>
            </a:r>
          </a:p>
        </p:txBody>
      </p:sp>
      <p:sp>
        <p:nvSpPr>
          <p:cNvPr id="14" name="TextBox 13">
            <a:extLst>
              <a:ext uri="{FF2B5EF4-FFF2-40B4-BE49-F238E27FC236}">
                <a16:creationId xmlns:a16="http://schemas.microsoft.com/office/drawing/2014/main" id="{45F83696-BADA-1FD2-D7DB-CC8F32BFB3E0}"/>
              </a:ext>
            </a:extLst>
          </p:cNvPr>
          <p:cNvSpPr txBox="1"/>
          <p:nvPr/>
        </p:nvSpPr>
        <p:spPr>
          <a:xfrm>
            <a:off x="4771637" y="4537499"/>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.NET API</a:t>
            </a:r>
          </a:p>
        </p:txBody>
      </p:sp>
      <p:sp>
        <p:nvSpPr>
          <p:cNvPr id="15" name="TextBox 14">
            <a:extLst>
              <a:ext uri="{FF2B5EF4-FFF2-40B4-BE49-F238E27FC236}">
                <a16:creationId xmlns:a16="http://schemas.microsoft.com/office/drawing/2014/main" id="{943A32EC-DBE3-5048-EE3B-CD5C641E6426}"/>
              </a:ext>
            </a:extLst>
          </p:cNvPr>
          <p:cNvSpPr txBox="1"/>
          <p:nvPr/>
        </p:nvSpPr>
        <p:spPr>
          <a:xfrm>
            <a:off x="4499717" y="2855715"/>
            <a:ext cx="1985079" cy="338554"/>
          </a:xfrm>
          <a:prstGeom prst="rect">
            <a:avLst/>
          </a:prstGeom>
          <a:noFill/>
        </p:spPr>
        <p:txBody>
          <a:bodyPr wrap="square" rtlCol="0">
            <a:spAutoFit/>
          </a:bodyPr>
          <a:lstStyle/>
          <a:p>
            <a:pPr defTabSz="412667" hangingPunct="0"/>
            <a:r>
              <a:rPr lang="en-US" sz="1600" i="0" kern="0" dirty="0">
                <a:latin typeface="+mn-lt"/>
                <a:cs typeface="Arial"/>
                <a:sym typeface="Arial"/>
              </a:rPr>
              <a:t>RESTful</a:t>
            </a:r>
          </a:p>
        </p:txBody>
      </p:sp>
      <p:cxnSp>
        <p:nvCxnSpPr>
          <p:cNvPr id="16" name="Straight Arrow Connector 15">
            <a:extLst>
              <a:ext uri="{FF2B5EF4-FFF2-40B4-BE49-F238E27FC236}">
                <a16:creationId xmlns:a16="http://schemas.microsoft.com/office/drawing/2014/main" id="{312A131D-CF30-0782-1F23-8543AF7F5200}"/>
              </a:ext>
            </a:extLst>
          </p:cNvPr>
          <p:cNvCxnSpPr>
            <a:cxnSpLocks/>
          </p:cNvCxnSpPr>
          <p:nvPr/>
        </p:nvCxnSpPr>
        <p:spPr>
          <a:xfrm flipH="1">
            <a:off x="7180839" y="5079667"/>
            <a:ext cx="1079845" cy="0"/>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7E5004B-7FD6-DAF1-92D6-930F3BA187EC}"/>
              </a:ext>
            </a:extLst>
          </p:cNvPr>
          <p:cNvCxnSpPr>
            <a:cxnSpLocks/>
          </p:cNvCxnSpPr>
          <p:nvPr/>
        </p:nvCxnSpPr>
        <p:spPr>
          <a:xfrm flipH="1">
            <a:off x="6210138" y="2351071"/>
            <a:ext cx="1079845" cy="0"/>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AB1C378-A6CA-0896-0800-3332587A5CDD}"/>
              </a:ext>
            </a:extLst>
          </p:cNvPr>
          <p:cNvCxnSpPr>
            <a:cxnSpLocks/>
          </p:cNvCxnSpPr>
          <p:nvPr/>
        </p:nvCxnSpPr>
        <p:spPr>
          <a:xfrm>
            <a:off x="9819230" y="4018733"/>
            <a:ext cx="1" cy="630539"/>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D5689343-242C-8C63-FB33-87EC9E8930EF}"/>
              </a:ext>
            </a:extLst>
          </p:cNvPr>
          <p:cNvPicPr>
            <a:picLocks noChangeAspect="1"/>
          </p:cNvPicPr>
          <p:nvPr/>
        </p:nvPicPr>
        <p:blipFill>
          <a:blip r:embed="rId3"/>
          <a:stretch>
            <a:fillRect/>
          </a:stretch>
        </p:blipFill>
        <p:spPr>
          <a:xfrm>
            <a:off x="855498" y="2066800"/>
            <a:ext cx="781050" cy="952500"/>
          </a:xfrm>
          <a:prstGeom prst="rect">
            <a:avLst/>
          </a:prstGeom>
        </p:spPr>
      </p:pic>
      <p:pic>
        <p:nvPicPr>
          <p:cNvPr id="22" name="Picture 21">
            <a:extLst>
              <a:ext uri="{FF2B5EF4-FFF2-40B4-BE49-F238E27FC236}">
                <a16:creationId xmlns:a16="http://schemas.microsoft.com/office/drawing/2014/main" id="{92210653-8E80-C0C9-258E-60BF87002ED7}"/>
              </a:ext>
            </a:extLst>
          </p:cNvPr>
          <p:cNvPicPr>
            <a:picLocks noChangeAspect="1"/>
          </p:cNvPicPr>
          <p:nvPr/>
        </p:nvPicPr>
        <p:blipFill>
          <a:blip r:embed="rId3"/>
          <a:stretch>
            <a:fillRect/>
          </a:stretch>
        </p:blipFill>
        <p:spPr>
          <a:xfrm>
            <a:off x="1019445" y="4865532"/>
            <a:ext cx="781050" cy="952500"/>
          </a:xfrm>
          <a:prstGeom prst="rect">
            <a:avLst/>
          </a:prstGeom>
        </p:spPr>
      </p:pic>
      <p:pic>
        <p:nvPicPr>
          <p:cNvPr id="23" name="Picture 22">
            <a:extLst>
              <a:ext uri="{FF2B5EF4-FFF2-40B4-BE49-F238E27FC236}">
                <a16:creationId xmlns:a16="http://schemas.microsoft.com/office/drawing/2014/main" id="{B4F40AC2-AD44-E17B-00A0-8AC36E75798A}"/>
              </a:ext>
            </a:extLst>
          </p:cNvPr>
          <p:cNvPicPr>
            <a:picLocks noChangeAspect="1"/>
          </p:cNvPicPr>
          <p:nvPr/>
        </p:nvPicPr>
        <p:blipFill>
          <a:blip r:embed="rId4"/>
          <a:stretch>
            <a:fillRect/>
          </a:stretch>
        </p:blipFill>
        <p:spPr>
          <a:xfrm>
            <a:off x="4589432" y="1920949"/>
            <a:ext cx="847725" cy="819150"/>
          </a:xfrm>
          <a:prstGeom prst="rect">
            <a:avLst/>
          </a:prstGeom>
        </p:spPr>
      </p:pic>
      <p:sp>
        <p:nvSpPr>
          <p:cNvPr id="25" name="Rectangle: Rounded Corners 24">
            <a:extLst>
              <a:ext uri="{FF2B5EF4-FFF2-40B4-BE49-F238E27FC236}">
                <a16:creationId xmlns:a16="http://schemas.microsoft.com/office/drawing/2014/main" id="{3010B527-547B-25C2-79EE-0B6D6A835249}"/>
              </a:ext>
            </a:extLst>
          </p:cNvPr>
          <p:cNvSpPr/>
          <p:nvPr/>
        </p:nvSpPr>
        <p:spPr>
          <a:xfrm>
            <a:off x="8965874" y="4829150"/>
            <a:ext cx="1860334"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3BFF84D-834F-B428-608F-E8446B714C91}"/>
              </a:ext>
            </a:extLst>
          </p:cNvPr>
          <p:cNvSpPr txBox="1"/>
          <p:nvPr/>
        </p:nvSpPr>
        <p:spPr>
          <a:xfrm>
            <a:off x="9325192" y="4919191"/>
            <a:ext cx="1200236" cy="276999"/>
          </a:xfrm>
          <a:prstGeom prst="rect">
            <a:avLst/>
          </a:prstGeom>
          <a:noFill/>
        </p:spPr>
        <p:txBody>
          <a:bodyPr wrap="square" rtlCol="0">
            <a:spAutoFit/>
          </a:bodyPr>
          <a:lstStyle/>
          <a:p>
            <a:pPr algn="l"/>
            <a:r>
              <a:rPr lang="en-US" sz="1200" b="1" i="0" dirty="0">
                <a:solidFill>
                  <a:srgbClr val="00D639"/>
                </a:solidFill>
                <a:latin typeface="+mn-lt"/>
                <a:cs typeface="Arial"/>
              </a:rPr>
              <a:t>MVC</a:t>
            </a:r>
            <a:r>
              <a:rPr lang="en-US" sz="1200" i="0" dirty="0">
                <a:solidFill>
                  <a:srgbClr val="004564"/>
                </a:solidFill>
                <a:latin typeface="+mn-lt"/>
                <a:cs typeface="Arial"/>
              </a:rPr>
              <a:t> </a:t>
            </a:r>
            <a:r>
              <a:rPr lang="en-US" sz="1200" b="1" i="0" dirty="0">
                <a:solidFill>
                  <a:srgbClr val="00D639"/>
                </a:solidFill>
                <a:latin typeface="+mn-lt"/>
                <a:cs typeface="Arial"/>
              </a:rPr>
              <a:t>Objects</a:t>
            </a:r>
          </a:p>
        </p:txBody>
      </p:sp>
      <p:pic>
        <p:nvPicPr>
          <p:cNvPr id="28" name="Picture 27">
            <a:extLst>
              <a:ext uri="{FF2B5EF4-FFF2-40B4-BE49-F238E27FC236}">
                <a16:creationId xmlns:a16="http://schemas.microsoft.com/office/drawing/2014/main" id="{6AC1EE0E-F915-9723-1E7F-862CA44C4D08}"/>
              </a:ext>
            </a:extLst>
          </p:cNvPr>
          <p:cNvPicPr>
            <a:picLocks noChangeAspect="1"/>
          </p:cNvPicPr>
          <p:nvPr/>
        </p:nvPicPr>
        <p:blipFill>
          <a:blip r:embed="rId5"/>
          <a:stretch>
            <a:fillRect/>
          </a:stretch>
        </p:blipFill>
        <p:spPr>
          <a:xfrm>
            <a:off x="2763142" y="1565455"/>
            <a:ext cx="933450" cy="647700"/>
          </a:xfrm>
          <a:prstGeom prst="rect">
            <a:avLst/>
          </a:prstGeom>
        </p:spPr>
      </p:pic>
      <p:pic>
        <p:nvPicPr>
          <p:cNvPr id="29" name="Picture 28">
            <a:extLst>
              <a:ext uri="{FF2B5EF4-FFF2-40B4-BE49-F238E27FC236}">
                <a16:creationId xmlns:a16="http://schemas.microsoft.com/office/drawing/2014/main" id="{101AE2BB-73C5-8FFE-B062-6A8650260356}"/>
              </a:ext>
            </a:extLst>
          </p:cNvPr>
          <p:cNvPicPr>
            <a:picLocks noChangeAspect="1"/>
          </p:cNvPicPr>
          <p:nvPr/>
        </p:nvPicPr>
        <p:blipFill>
          <a:blip r:embed="rId6"/>
          <a:stretch>
            <a:fillRect/>
          </a:stretch>
        </p:blipFill>
        <p:spPr>
          <a:xfrm>
            <a:off x="3132193" y="5498944"/>
            <a:ext cx="509313" cy="638175"/>
          </a:xfrm>
          <a:prstGeom prst="rect">
            <a:avLst/>
          </a:prstGeom>
        </p:spPr>
      </p:pic>
      <p:sp>
        <p:nvSpPr>
          <p:cNvPr id="30" name="Rectangle: Rounded Corners 29">
            <a:extLst>
              <a:ext uri="{FF2B5EF4-FFF2-40B4-BE49-F238E27FC236}">
                <a16:creationId xmlns:a16="http://schemas.microsoft.com/office/drawing/2014/main" id="{F4E3288D-47F0-1765-E355-D471845EE2C0}"/>
              </a:ext>
            </a:extLst>
          </p:cNvPr>
          <p:cNvSpPr/>
          <p:nvPr/>
        </p:nvSpPr>
        <p:spPr>
          <a:xfrm>
            <a:off x="4547334" y="5026336"/>
            <a:ext cx="1860334"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906D161-8201-086B-94C6-363A43A041A3}"/>
              </a:ext>
            </a:extLst>
          </p:cNvPr>
          <p:cNvSpPr txBox="1"/>
          <p:nvPr/>
        </p:nvSpPr>
        <p:spPr>
          <a:xfrm>
            <a:off x="4849521" y="5123825"/>
            <a:ext cx="1465362" cy="276999"/>
          </a:xfrm>
          <a:prstGeom prst="rect">
            <a:avLst/>
          </a:prstGeom>
          <a:noFill/>
        </p:spPr>
        <p:txBody>
          <a:bodyPr wrap="square" rtlCol="0">
            <a:spAutoFit/>
          </a:bodyPr>
          <a:lstStyle/>
          <a:p>
            <a:pPr algn="l"/>
            <a:r>
              <a:rPr lang="en-US" sz="1200" b="1" dirty="0">
                <a:solidFill>
                  <a:srgbClr val="00D639"/>
                </a:solidFill>
                <a:cs typeface="Arial"/>
              </a:rPr>
              <a:t>Business Views</a:t>
            </a:r>
            <a:endParaRPr lang="en-US" sz="1200" b="1" i="0" dirty="0">
              <a:solidFill>
                <a:srgbClr val="00D639"/>
              </a:solidFill>
              <a:latin typeface="+mn-lt"/>
              <a:cs typeface="Arial"/>
            </a:endParaRPr>
          </a:p>
        </p:txBody>
      </p:sp>
      <p:sp>
        <p:nvSpPr>
          <p:cNvPr id="32" name="Rectangle: Rounded Corners 31">
            <a:extLst>
              <a:ext uri="{FF2B5EF4-FFF2-40B4-BE49-F238E27FC236}">
                <a16:creationId xmlns:a16="http://schemas.microsoft.com/office/drawing/2014/main" id="{F69F719E-7DB5-28B7-5765-6FD487A06471}"/>
              </a:ext>
            </a:extLst>
          </p:cNvPr>
          <p:cNvSpPr/>
          <p:nvPr/>
        </p:nvSpPr>
        <p:spPr>
          <a:xfrm>
            <a:off x="5005587" y="3601423"/>
            <a:ext cx="2267961"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66A9151-E387-167C-F128-0ABA9950323E}"/>
              </a:ext>
            </a:extLst>
          </p:cNvPr>
          <p:cNvSpPr txBox="1"/>
          <p:nvPr/>
        </p:nvSpPr>
        <p:spPr>
          <a:xfrm>
            <a:off x="5135499" y="3698912"/>
            <a:ext cx="2138051" cy="276999"/>
          </a:xfrm>
          <a:prstGeom prst="rect">
            <a:avLst/>
          </a:prstGeom>
          <a:noFill/>
        </p:spPr>
        <p:txBody>
          <a:bodyPr wrap="square" rtlCol="0">
            <a:spAutoFit/>
          </a:bodyPr>
          <a:lstStyle/>
          <a:p>
            <a:pPr algn="l"/>
            <a:r>
              <a:rPr lang="en-US" sz="1200" b="1" i="0" dirty="0">
                <a:solidFill>
                  <a:srgbClr val="00D639"/>
                </a:solidFill>
                <a:latin typeface="+mn-lt"/>
                <a:cs typeface="Arial"/>
              </a:rPr>
              <a:t>Lightweight MVC Objects</a:t>
            </a:r>
          </a:p>
        </p:txBody>
      </p:sp>
      <p:sp>
        <p:nvSpPr>
          <p:cNvPr id="34" name="TextBox 33">
            <a:extLst>
              <a:ext uri="{FF2B5EF4-FFF2-40B4-BE49-F238E27FC236}">
                <a16:creationId xmlns:a16="http://schemas.microsoft.com/office/drawing/2014/main" id="{CE4031D3-A454-1F80-C2EC-3399265367E2}"/>
              </a:ext>
            </a:extLst>
          </p:cNvPr>
          <p:cNvSpPr txBox="1"/>
          <p:nvPr/>
        </p:nvSpPr>
        <p:spPr>
          <a:xfrm>
            <a:off x="7289983" y="5499835"/>
            <a:ext cx="4575754" cy="584775"/>
          </a:xfrm>
          <a:prstGeom prst="rect">
            <a:avLst/>
          </a:prstGeom>
          <a:noFill/>
        </p:spPr>
        <p:txBody>
          <a:bodyPr wrap="square" rtlCol="0">
            <a:spAutoFit/>
          </a:bodyPr>
          <a:lstStyle/>
          <a:p>
            <a:pPr defTabSz="412667" hangingPunct="0"/>
            <a:r>
              <a:rPr lang="en-US" sz="1600" kern="0" dirty="0">
                <a:latin typeface="Sage Text" panose="02010503040201060103" pitchFamily="2" charset="0"/>
                <a:cs typeface="Arial"/>
                <a:sym typeface="Arial"/>
              </a:rPr>
              <a:t>APIs are at the heart of Sage 300 and leveraged from multiple clients and technologies</a:t>
            </a:r>
          </a:p>
        </p:txBody>
      </p:sp>
      <p:pic>
        <p:nvPicPr>
          <p:cNvPr id="6" name="Picture 5">
            <a:extLst>
              <a:ext uri="{FF2B5EF4-FFF2-40B4-BE49-F238E27FC236}">
                <a16:creationId xmlns:a16="http://schemas.microsoft.com/office/drawing/2014/main" id="{D98BED72-391F-5E1B-ACDD-83EF850073F6}"/>
              </a:ext>
            </a:extLst>
          </p:cNvPr>
          <p:cNvPicPr>
            <a:picLocks noChangeAspect="1"/>
          </p:cNvPicPr>
          <p:nvPr/>
        </p:nvPicPr>
        <p:blipFill>
          <a:blip r:embed="rId7"/>
          <a:stretch>
            <a:fillRect/>
          </a:stretch>
        </p:blipFill>
        <p:spPr>
          <a:xfrm>
            <a:off x="7613214" y="276225"/>
            <a:ext cx="4024594" cy="3673309"/>
          </a:xfrm>
          <a:prstGeom prst="rect">
            <a:avLst/>
          </a:prstGeom>
        </p:spPr>
      </p:pic>
    </p:spTree>
    <p:extLst>
      <p:ext uri="{BB962C8B-B14F-4D97-AF65-F5344CB8AC3E}">
        <p14:creationId xmlns:p14="http://schemas.microsoft.com/office/powerpoint/2010/main" val="285605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Installation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34" name="TextBox 33">
            <a:extLst>
              <a:ext uri="{FF2B5EF4-FFF2-40B4-BE49-F238E27FC236}">
                <a16:creationId xmlns:a16="http://schemas.microsoft.com/office/drawing/2014/main" id="{CE4031D3-A454-1F80-C2EC-3399265367E2}"/>
              </a:ext>
            </a:extLst>
          </p:cNvPr>
          <p:cNvSpPr txBox="1"/>
          <p:nvPr/>
        </p:nvSpPr>
        <p:spPr>
          <a:xfrm>
            <a:off x="411478" y="1810110"/>
            <a:ext cx="4984661" cy="707886"/>
          </a:xfrm>
          <a:prstGeom prst="rect">
            <a:avLst/>
          </a:prstGeom>
          <a:noFill/>
        </p:spPr>
        <p:txBody>
          <a:bodyPr wrap="square" rtlCol="0">
            <a:spAutoFit/>
          </a:bodyPr>
          <a:lstStyle/>
          <a:p>
            <a:r>
              <a:rPr lang="en-GB" sz="2000" dirty="0">
                <a:latin typeface="Sage Text" panose="02010503040201060103" pitchFamily="2" charset="0"/>
                <a:cs typeface="Arial"/>
              </a:rPr>
              <a:t>Installed with the Web Screens</a:t>
            </a:r>
          </a:p>
          <a:p>
            <a:endParaRPr lang="en-GB" sz="2000" dirty="0">
              <a:cs typeface="Arial"/>
            </a:endParaRPr>
          </a:p>
        </p:txBody>
      </p:sp>
      <p:pic>
        <p:nvPicPr>
          <p:cNvPr id="12" name="Picture 11">
            <a:extLst>
              <a:ext uri="{FF2B5EF4-FFF2-40B4-BE49-F238E27FC236}">
                <a16:creationId xmlns:a16="http://schemas.microsoft.com/office/drawing/2014/main" id="{5A596D8D-04B0-5C0A-BBE9-70F426DFF5B5}"/>
              </a:ext>
            </a:extLst>
          </p:cNvPr>
          <p:cNvPicPr>
            <a:picLocks noChangeAspect="1"/>
          </p:cNvPicPr>
          <p:nvPr/>
        </p:nvPicPr>
        <p:blipFill>
          <a:blip r:embed="rId3"/>
          <a:stretch>
            <a:fillRect/>
          </a:stretch>
        </p:blipFill>
        <p:spPr>
          <a:xfrm>
            <a:off x="5833241" y="1004206"/>
            <a:ext cx="5917167" cy="5100117"/>
          </a:xfrm>
          <a:prstGeom prst="rect">
            <a:avLst/>
          </a:prstGeom>
        </p:spPr>
      </p:pic>
      <p:sp>
        <p:nvSpPr>
          <p:cNvPr id="13" name="Arrow: Right 12">
            <a:extLst>
              <a:ext uri="{FF2B5EF4-FFF2-40B4-BE49-F238E27FC236}">
                <a16:creationId xmlns:a16="http://schemas.microsoft.com/office/drawing/2014/main" id="{CA659ECB-523C-B6B3-1765-3964F6F05002}"/>
              </a:ext>
            </a:extLst>
          </p:cNvPr>
          <p:cNvSpPr/>
          <p:nvPr/>
        </p:nvSpPr>
        <p:spPr>
          <a:xfrm rot="10800000">
            <a:off x="7344112" y="3112186"/>
            <a:ext cx="984024" cy="22043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82C83"/>
              </a:solidFill>
            </a:endParaRPr>
          </a:p>
        </p:txBody>
      </p:sp>
    </p:spTree>
    <p:extLst>
      <p:ext uri="{BB962C8B-B14F-4D97-AF65-F5344CB8AC3E}">
        <p14:creationId xmlns:p14="http://schemas.microsoft.com/office/powerpoint/2010/main" val="66686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OpenAPI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14" name="Arrow: Right 13">
            <a:extLst>
              <a:ext uri="{FF2B5EF4-FFF2-40B4-BE49-F238E27FC236}">
                <a16:creationId xmlns:a16="http://schemas.microsoft.com/office/drawing/2014/main" id="{036B8FD1-A65B-F341-D8A6-445092A90964}"/>
              </a:ext>
            </a:extLst>
          </p:cNvPr>
          <p:cNvSpPr/>
          <p:nvPr/>
        </p:nvSpPr>
        <p:spPr>
          <a:xfrm>
            <a:off x="5615349" y="3978811"/>
            <a:ext cx="555173" cy="22043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66C1708-A340-279F-FCD9-306DEE4F7298}"/>
              </a:ext>
            </a:extLst>
          </p:cNvPr>
          <p:cNvSpPr txBox="1"/>
          <p:nvPr/>
        </p:nvSpPr>
        <p:spPr>
          <a:xfrm>
            <a:off x="908274" y="1716372"/>
            <a:ext cx="4984661" cy="707886"/>
          </a:xfrm>
          <a:prstGeom prst="rect">
            <a:avLst/>
          </a:prstGeom>
          <a:noFill/>
        </p:spPr>
        <p:txBody>
          <a:bodyPr wrap="square" rtlCol="0">
            <a:spAutoFit/>
          </a:bodyPr>
          <a:lstStyle/>
          <a:p>
            <a:r>
              <a:rPr lang="en-GB" sz="2000" dirty="0">
                <a:latin typeface="Sage Text" panose="02010503040201060103" pitchFamily="2" charset="0"/>
                <a:cs typeface="Arial"/>
              </a:rPr>
              <a:t>Sage 300 Web API Landing Page</a:t>
            </a:r>
          </a:p>
          <a:p>
            <a:endParaRPr lang="en-GB" sz="2000" dirty="0">
              <a:cs typeface="Arial"/>
            </a:endParaRPr>
          </a:p>
        </p:txBody>
      </p:sp>
      <p:sp>
        <p:nvSpPr>
          <p:cNvPr id="17" name="TextBox 16">
            <a:extLst>
              <a:ext uri="{FF2B5EF4-FFF2-40B4-BE49-F238E27FC236}">
                <a16:creationId xmlns:a16="http://schemas.microsoft.com/office/drawing/2014/main" id="{0FB1D4F4-7636-01BE-A953-015B69074C12}"/>
              </a:ext>
            </a:extLst>
          </p:cNvPr>
          <p:cNvSpPr txBox="1"/>
          <p:nvPr/>
        </p:nvSpPr>
        <p:spPr>
          <a:xfrm>
            <a:off x="8026411" y="1710822"/>
            <a:ext cx="1901925" cy="707886"/>
          </a:xfrm>
          <a:prstGeom prst="rect">
            <a:avLst/>
          </a:prstGeom>
          <a:noFill/>
        </p:spPr>
        <p:txBody>
          <a:bodyPr wrap="square" rtlCol="0">
            <a:spAutoFit/>
          </a:bodyPr>
          <a:lstStyle/>
          <a:p>
            <a:r>
              <a:rPr lang="en-GB" sz="2000" dirty="0">
                <a:latin typeface="Sage Text" panose="02010503040201060103" pitchFamily="2" charset="0"/>
                <a:cs typeface="Arial"/>
              </a:rPr>
              <a:t>Swagger UI</a:t>
            </a:r>
          </a:p>
          <a:p>
            <a:endParaRPr lang="en-GB" sz="2000" dirty="0">
              <a:cs typeface="Arial"/>
            </a:endParaRPr>
          </a:p>
        </p:txBody>
      </p:sp>
      <p:pic>
        <p:nvPicPr>
          <p:cNvPr id="6" name="Picture 5">
            <a:extLst>
              <a:ext uri="{FF2B5EF4-FFF2-40B4-BE49-F238E27FC236}">
                <a16:creationId xmlns:a16="http://schemas.microsoft.com/office/drawing/2014/main" id="{1ACC68CF-88BB-BB34-1E1E-8314EE251B99}"/>
              </a:ext>
            </a:extLst>
          </p:cNvPr>
          <p:cNvPicPr>
            <a:picLocks noChangeAspect="1"/>
          </p:cNvPicPr>
          <p:nvPr/>
        </p:nvPicPr>
        <p:blipFill>
          <a:blip r:embed="rId3"/>
          <a:stretch>
            <a:fillRect/>
          </a:stretch>
        </p:blipFill>
        <p:spPr>
          <a:xfrm>
            <a:off x="725746" y="2190526"/>
            <a:ext cx="4554808" cy="3928687"/>
          </a:xfrm>
          <a:prstGeom prst="rect">
            <a:avLst/>
          </a:prstGeom>
        </p:spPr>
      </p:pic>
      <p:pic>
        <p:nvPicPr>
          <p:cNvPr id="19" name="Picture 18">
            <a:extLst>
              <a:ext uri="{FF2B5EF4-FFF2-40B4-BE49-F238E27FC236}">
                <a16:creationId xmlns:a16="http://schemas.microsoft.com/office/drawing/2014/main" id="{7A63EFEE-EEE4-1A26-5FAB-9167E7538693}"/>
              </a:ext>
            </a:extLst>
          </p:cNvPr>
          <p:cNvPicPr>
            <a:picLocks noChangeAspect="1"/>
          </p:cNvPicPr>
          <p:nvPr/>
        </p:nvPicPr>
        <p:blipFill>
          <a:blip r:embed="rId4"/>
          <a:stretch>
            <a:fillRect/>
          </a:stretch>
        </p:blipFill>
        <p:spPr>
          <a:xfrm>
            <a:off x="6486894" y="2190526"/>
            <a:ext cx="4979360" cy="3896890"/>
          </a:xfrm>
          <a:prstGeom prst="rect">
            <a:avLst/>
          </a:prstGeom>
        </p:spPr>
      </p:pic>
    </p:spTree>
    <p:extLst>
      <p:ext uri="{BB962C8B-B14F-4D97-AF65-F5344CB8AC3E}">
        <p14:creationId xmlns:p14="http://schemas.microsoft.com/office/powerpoint/2010/main" val="3588878839"/>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2561</TotalTime>
  <Words>6765</Words>
  <Application>Microsoft Office PowerPoint</Application>
  <PresentationFormat>Widescreen</PresentationFormat>
  <Paragraphs>645</Paragraphs>
  <Slides>61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Helvetica Neue</vt:lpstr>
      <vt:lpstr>Sage Headline Black</vt:lpstr>
      <vt:lpstr>Sage Text</vt:lpstr>
      <vt:lpstr>Sage Text Light</vt:lpstr>
      <vt:lpstr>SAGE 2023 MASTER</vt:lpstr>
      <vt:lpstr>Sage 300  TPAC 2024 Vancouver, BC</vt:lpstr>
      <vt:lpstr>Table of contents</vt:lpstr>
      <vt:lpstr>Vision</vt:lpstr>
      <vt:lpstr>Multiple Deployments</vt:lpstr>
      <vt:lpstr>Web API and Web SDK</vt:lpstr>
      <vt:lpstr>Web API</vt:lpstr>
      <vt:lpstr>Web API</vt:lpstr>
      <vt:lpstr>Web API</vt:lpstr>
      <vt:lpstr>Web API</vt:lpstr>
      <vt:lpstr>Web API</vt:lpstr>
      <vt:lpstr>Web API</vt:lpstr>
      <vt:lpstr>Web SDK</vt:lpstr>
      <vt:lpstr>Web SDK</vt:lpstr>
      <vt:lpstr>Web SDK</vt:lpstr>
      <vt:lpstr>Web SDK</vt:lpstr>
      <vt:lpstr>Web SDK</vt:lpstr>
      <vt:lpstr>Web SDK</vt:lpstr>
      <vt:lpstr>Web SDK</vt:lpstr>
      <vt:lpstr>Web SDK</vt:lpstr>
      <vt:lpstr>Web SDK</vt:lpstr>
      <vt:lpstr>Web SDK</vt:lpstr>
      <vt:lpstr>Web SDK</vt:lpstr>
      <vt:lpstr>Web SDK</vt:lpstr>
      <vt:lpstr>Web SDK</vt:lpstr>
      <vt:lpstr>Web SDK</vt:lpstr>
      <vt:lpstr>Web SDK</vt:lpstr>
      <vt:lpstr>Web SDK</vt:lpstr>
      <vt:lpstr>Web SDK</vt:lpstr>
      <vt:lpstr>PowerPoint Presentation</vt:lpstr>
      <vt:lpstr>Subclassing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Translation 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 Studio 2022</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84</cp:revision>
  <cp:lastPrinted>2022-12-16T14:25:32Z</cp:lastPrinted>
  <dcterms:created xsi:type="dcterms:W3CDTF">2023-01-20T23:04:46Z</dcterms:created>
  <dcterms:modified xsi:type="dcterms:W3CDTF">2024-03-27T04:01:28Z</dcterms:modified>
</cp:coreProperties>
</file>