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82" r:id="rId6"/>
    <p:sldId id="277" r:id="rId7"/>
    <p:sldId id="297" r:id="rId8"/>
    <p:sldId id="280" r:id="rId9"/>
    <p:sldId id="298" r:id="rId10"/>
    <p:sldId id="299" r:id="rId11"/>
    <p:sldId id="295" r:id="rId12"/>
    <p:sldId id="284" r:id="rId13"/>
    <p:sldId id="293" r:id="rId14"/>
    <p:sldId id="300" r:id="rId15"/>
    <p:sldId id="301" r:id="rId16"/>
    <p:sldId id="292" r:id="rId1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109" d="100"/>
          <a:sy n="109" d="100"/>
        </p:scale>
        <p:origin x="570" y="10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09-Apr-25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09-Apr-25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5F2DF-D73F-B05F-5583-8F12E928E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0F148-39F8-C3BC-631E-747E91FF5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C1CD4-3396-AF9B-A355-840989EB6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B8C21-E5BB-6EA3-7617-B1E5243EE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2098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247F4-4CCD-4AFE-61C3-459D3676D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47720-91CF-65CB-36C1-E243FC6E5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1D37D-36CE-D339-F9F9-12545A893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157C6-ED36-B246-F8B1-3F4FEAD45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9284" y="1189345"/>
            <a:ext cx="6751789" cy="2387600"/>
          </a:xfrm>
        </p:spPr>
        <p:txBody>
          <a:bodyPr>
            <a:normAutofit fontScale="90000"/>
          </a:bodyPr>
          <a:lstStyle/>
          <a:p>
            <a:r>
              <a:rPr lang="en-US" sz="7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implementation of a true random number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AE9D1-9C18-D972-CD68-D996421A1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941" y="75164"/>
            <a:ext cx="1979735" cy="206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38B588-5192-B660-0A17-42D36A961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75164"/>
            <a:ext cx="2307981" cy="2307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04B5AD-836E-00DF-AA2E-112F96D6CE7D}"/>
              </a:ext>
            </a:extLst>
          </p:cNvPr>
          <p:cNvSpPr txBox="1"/>
          <p:nvPr/>
        </p:nvSpPr>
        <p:spPr>
          <a:xfrm>
            <a:off x="8185638" y="4073120"/>
            <a:ext cx="3560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Authors: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Std. Cap. Codreanu Andrei-Daniel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Std. Cap. Ivan Florentin-Marian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Coord.: Cpt. Eng. Iulian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Aciob</a:t>
            </a:r>
            <a:r>
              <a:rPr lang="ro-RO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ăniței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B10B3-03BD-0203-72FC-C1EF84314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373FE3E-DB55-C519-F4C2-2B046942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ED96D4-7FD1-E6CE-AFDB-0664F17E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54732D-87D7-B5E3-0D6F-D4BA87F5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CC76DF-BB2B-0B88-4583-816D5543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1148ED5E-604C-DFA6-E04A-584723E245C0}"/>
              </a:ext>
            </a:extLst>
          </p:cNvPr>
          <p:cNvSpPr txBox="1">
            <a:spLocks/>
          </p:cNvSpPr>
          <p:nvPr/>
        </p:nvSpPr>
        <p:spPr>
          <a:xfrm>
            <a:off x="0" y="2416579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T</a:t>
            </a:r>
            <a:r>
              <a:rPr lang="en-US" sz="3500" dirty="0"/>
              <a:t>est results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FF309-34C9-83B7-E977-02E6D5ADC155}"/>
              </a:ext>
            </a:extLst>
          </p:cNvPr>
          <p:cNvSpPr txBox="1"/>
          <p:nvPr/>
        </p:nvSpPr>
        <p:spPr>
          <a:xfrm>
            <a:off x="4249272" y="301752"/>
            <a:ext cx="761413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NIST Test Suite report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THE UNIFORMITY OF P-VALUES AND THE PROPORTION OF PASSING SEQUENCES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generator is &lt;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data.bin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C1  C2  C3  C4  C5  C6  C7  C8  C9 C10  P-VALUE  PROPORTION  STATISTICAL TEST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4   1   1   0   0   0   1   1   2  0.122325     10/10      Frequency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1   1   0   2   0   0   2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BlockFrequency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5   0   0   0   2   0   0   1  0.004301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CumulativeSums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2   2   1   2   0   0   1   1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CumulativeSums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2   0   0   2   0   2   1   0   2  0.534146      9/10      Runs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3   2   0   0   0   2   0   0  0.213309      9/10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LongestRun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1   2   2   0   1   1   0   1  0.739918     10/10      Rank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1   1   1   3   2   0   0   1   1  0.534146     10/10      FFT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2   1   0   1   1   0   1   3   0  0.534146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5   0   0   0   1   1   1   1  0.017912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2   1   0   0   1   1   1   3  0.534146      9/10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1   0   2   0   0   0   6   0   0  0.000199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2   1   1   1   1   0   1   2  0.911413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   1   1   3   2   0   0   2   0   1  0.350485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   0   0   0   0   3   5   1   0   0  0.002043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2   0   1   1   1   1   1   0   1  0.911413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0   0   0   5   0   0   3   0   0  0.000954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  1   2   1   0   1   0   2   0   1  0.739918     10/10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NonOverlappingTemplate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1E33D-0E75-7757-55A3-3BCA05371D83}"/>
              </a:ext>
            </a:extLst>
          </p:cNvPr>
          <p:cNvSpPr txBox="1"/>
          <p:nvPr/>
        </p:nvSpPr>
        <p:spPr>
          <a:xfrm>
            <a:off x="142462" y="4801922"/>
            <a:ext cx="256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the full report generated by the NIST test suite, please check the GitHub public repository provided at the end of this presentation.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B75218-1B14-B3B5-FC61-65ABD64BE2BF}"/>
              </a:ext>
            </a:extLst>
          </p:cNvPr>
          <p:cNvSpPr txBox="1">
            <a:spLocks/>
          </p:cNvSpPr>
          <p:nvPr/>
        </p:nvSpPr>
        <p:spPr>
          <a:xfrm rot="-5400000">
            <a:off x="1082310" y="2173315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/>
              <a:t>B</a:t>
            </a:r>
            <a:r>
              <a:rPr lang="en-US" sz="1500"/>
              <a:t>oring math stuff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7249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FF662-C4EB-7E0C-4A5C-36CF6E8B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C104098-3A6F-A459-3D60-036CBB50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EF9194D-A249-59D4-0519-BF95DF8E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336571-EAA1-E3C2-4D11-D08E7C86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36831-21E2-0055-2CE9-2F0ABECF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59D5F46-D0B0-15FC-AF94-34D7D9858E98}"/>
              </a:ext>
            </a:extLst>
          </p:cNvPr>
          <p:cNvSpPr txBox="1">
            <a:spLocks/>
          </p:cNvSpPr>
          <p:nvPr/>
        </p:nvSpPr>
        <p:spPr>
          <a:xfrm>
            <a:off x="0" y="1523040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S</a:t>
            </a:r>
            <a:r>
              <a:rPr lang="en-US" sz="3500" dirty="0"/>
              <a:t>ecurity comparison</a:t>
            </a:r>
          </a:p>
          <a:p>
            <a:r>
              <a:rPr lang="en-US" sz="3500" dirty="0"/>
              <a:t>to c’s </a:t>
            </a:r>
            <a:r>
              <a:rPr lang="en-US" sz="3500" dirty="0" err="1"/>
              <a:t>prng</a:t>
            </a:r>
            <a:endParaRPr lang="en-US" sz="3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444A9C-E514-3E19-9D8B-6F28D01ECFF0}"/>
              </a:ext>
            </a:extLst>
          </p:cNvPr>
          <p:cNvSpPr txBox="1"/>
          <p:nvPr/>
        </p:nvSpPr>
        <p:spPr>
          <a:xfrm>
            <a:off x="4846320" y="1213426"/>
            <a:ext cx="56693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aspect for comparison: the purpose we use it for!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PRNGs produce data really fast, but they have security flaws; good for every-day 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TRNGs are slower, but they produce irreproducible sets of data; good for cryptographic 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B3370-6163-4430-2980-5FE07F943AB2}"/>
              </a:ext>
            </a:extLst>
          </p:cNvPr>
          <p:cNvSpPr txBox="1"/>
          <p:nvPr/>
        </p:nvSpPr>
        <p:spPr>
          <a:xfrm>
            <a:off x="4846320" y="3000368"/>
            <a:ext cx="5196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see a comparison using different tests between our TRNG  and C’s standard RNG, which uses the Linear Congruential Generator.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E55D2E-6472-E82A-4F9C-A7D39C7B2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070" y="4233312"/>
            <a:ext cx="2295382" cy="2295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02B94-F7F7-A580-35DF-70EA2C0C4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289" y="4799475"/>
            <a:ext cx="992412" cy="9924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F8A431-9F6A-7F4C-B0A9-A5544933A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4774" y="4371024"/>
            <a:ext cx="1607800" cy="18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2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8C715-049A-1FCC-4B87-D8EFE682F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8122AF1-F52F-A070-9203-971C2374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56A678-CA5B-8357-38BF-D572E0BC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3BF82-CCD4-1446-9CB7-DB82DDA34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D54137-9919-63C8-EE7A-5A900EA9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25C80D2-F159-C938-104F-1861FA825167}"/>
              </a:ext>
            </a:extLst>
          </p:cNvPr>
          <p:cNvSpPr txBox="1">
            <a:spLocks/>
          </p:cNvSpPr>
          <p:nvPr/>
        </p:nvSpPr>
        <p:spPr>
          <a:xfrm>
            <a:off x="0" y="1523040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S</a:t>
            </a:r>
            <a:r>
              <a:rPr lang="en-US" sz="3500" dirty="0"/>
              <a:t>ecurity comparison</a:t>
            </a:r>
          </a:p>
          <a:p>
            <a:r>
              <a:rPr lang="en-US" sz="3500" dirty="0"/>
              <a:t>to c’s </a:t>
            </a:r>
            <a:r>
              <a:rPr lang="en-US" sz="3500" dirty="0" err="1"/>
              <a:t>prng</a:t>
            </a:r>
            <a:endParaRPr lang="en-US" sz="35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743DD2-3E1B-1F5F-98B5-F3CDCF13AA17}"/>
              </a:ext>
            </a:extLst>
          </p:cNvPr>
          <p:cNvSpPr txBox="1">
            <a:spLocks/>
          </p:cNvSpPr>
          <p:nvPr/>
        </p:nvSpPr>
        <p:spPr>
          <a:xfrm rot="-5400000">
            <a:off x="1045463" y="3264159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>
                <a:solidFill>
                  <a:schemeClr val="tx1"/>
                </a:solidFill>
              </a:rPr>
              <a:t>S</a:t>
            </a:r>
            <a:r>
              <a:rPr lang="en-US" sz="1500" dirty="0">
                <a:solidFill>
                  <a:schemeClr val="tx1"/>
                </a:solidFill>
              </a:rPr>
              <a:t>ome more math stuff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597E7-9A15-A313-496B-120BD4D77CFB}"/>
              </a:ext>
            </a:extLst>
          </p:cNvPr>
          <p:cNvSpPr txBox="1"/>
          <p:nvPr/>
        </p:nvSpPr>
        <p:spPr>
          <a:xfrm>
            <a:off x="4244800" y="1248448"/>
            <a:ext cx="514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Whilst both algorithms produce high entropy data, the main differences can be seen in their behavior when given the same start conditions.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27EFB-A991-62C0-BFFD-A68723EABDDB}"/>
              </a:ext>
            </a:extLst>
          </p:cNvPr>
          <p:cNvSpPr txBox="1"/>
          <p:nvPr/>
        </p:nvSpPr>
        <p:spPr>
          <a:xfrm>
            <a:off x="4249272" y="2601723"/>
            <a:ext cx="389080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TRNG Comparison: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Distance: 1973795 / 1981546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1: 7.9999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2: 7.9999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1: 1.0003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2: 1.0003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Correlation: -0.0001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4EE906-1F9A-3E1A-DC7A-CDEE97E36196}"/>
              </a:ext>
            </a:extLst>
          </p:cNvPr>
          <p:cNvSpPr txBox="1"/>
          <p:nvPr/>
        </p:nvSpPr>
        <p:spPr>
          <a:xfrm>
            <a:off x="8177003" y="2601722"/>
            <a:ext cx="3890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PRNG Comparison: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Distance: 0 / 1981546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1: 7.9999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File 2: 7.9999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1: 1.0003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Compression Ratio File 2: 1.0003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Correlation: 1.0000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D10508-4B03-430E-DE63-3AF407887525}"/>
              </a:ext>
            </a:extLst>
          </p:cNvPr>
          <p:cNvSpPr txBox="1"/>
          <p:nvPr/>
        </p:nvSpPr>
        <p:spPr>
          <a:xfrm>
            <a:off x="4244800" y="5051366"/>
            <a:ext cx="7127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Hamming distance – the number of bit positions that differ in each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Pearson Correlation – measures the linear relationship between two variables; as one increases, the other one increases too (+1)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one increases, the other decreases (-1)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is no linear relationship between the variables (0).</a:t>
            </a:r>
          </a:p>
        </p:txBody>
      </p:sp>
    </p:spTree>
    <p:extLst>
      <p:ext uri="{BB962C8B-B14F-4D97-AF65-F5344CB8AC3E}">
        <p14:creationId xmlns:p14="http://schemas.microsoft.com/office/powerpoint/2010/main" val="812520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3529-3BCE-374D-3772-A2E24BF8B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969FB2-7BD4-6B9B-1136-5CFE6C435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0941" y="75164"/>
            <a:ext cx="1979735" cy="2063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F8877D-7F76-FE26-4C1A-060854A8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27" y="75164"/>
            <a:ext cx="2307981" cy="23079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B2963A-F8CE-429E-39C5-AB3A5AD29E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1610" y="216698"/>
            <a:ext cx="3843704" cy="3843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324C5A-452A-E3A6-B3B2-8921BD057330}"/>
              </a:ext>
            </a:extLst>
          </p:cNvPr>
          <p:cNvSpPr txBox="1"/>
          <p:nvPr/>
        </p:nvSpPr>
        <p:spPr>
          <a:xfrm>
            <a:off x="5222632" y="4193502"/>
            <a:ext cx="6523892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https://www.github.com/RexGloriae/RandomNumber</a:t>
            </a:r>
          </a:p>
        </p:txBody>
      </p:sp>
      <p:sp>
        <p:nvSpPr>
          <p:cNvPr id="6" name="Title 23">
            <a:extLst>
              <a:ext uri="{FF2B5EF4-FFF2-40B4-BE49-F238E27FC236}">
                <a16:creationId xmlns:a16="http://schemas.microsoft.com/office/drawing/2014/main" id="{48D59012-3E84-2E87-836C-104B975F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115" y="2129091"/>
            <a:ext cx="3843704" cy="2365369"/>
          </a:xfrm>
        </p:spPr>
        <p:txBody>
          <a:bodyPr>
            <a:noAutofit/>
          </a:bodyPr>
          <a:lstStyle/>
          <a:p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true random number generator</a:t>
            </a:r>
          </a:p>
        </p:txBody>
      </p:sp>
    </p:spTree>
    <p:extLst>
      <p:ext uri="{BB962C8B-B14F-4D97-AF65-F5344CB8AC3E}">
        <p14:creationId xmlns:p14="http://schemas.microsoft.com/office/powerpoint/2010/main" val="273004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681172"/>
            <a:ext cx="7498080" cy="704088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sz="3500" dirty="0"/>
              <a:t>able of contents</a:t>
            </a:r>
            <a:endParaRPr lang="en-PK" sz="35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86BB4-0FAC-F1DD-ADEF-72315BE6E6A4}"/>
              </a:ext>
            </a:extLst>
          </p:cNvPr>
          <p:cNvSpPr txBox="1"/>
          <p:nvPr/>
        </p:nvSpPr>
        <p:spPr>
          <a:xfrm>
            <a:off x="2295144" y="2921403"/>
            <a:ext cx="928540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500" dirty="0"/>
              <a:t>Random numbers in Cryptography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500" dirty="0"/>
              <a:t>Difference between a TRNG &amp; PRNG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500" dirty="0"/>
              <a:t>Our implementation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500" dirty="0"/>
              <a:t>Test Results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500" dirty="0"/>
              <a:t>Security comparison to C’s default PRNG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7321B-1A68-D919-3AEC-0C8EDE97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An implementation of a true random number generator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B2141-DE2A-1CDD-28B7-2023F15B5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A1C6D3-2CE8-47C9-4C05-FCD562D3D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60" y="1825035"/>
            <a:ext cx="11236217" cy="575321"/>
          </a:xfrm>
        </p:spPr>
        <p:txBody>
          <a:bodyPr/>
          <a:lstStyle/>
          <a:p>
            <a:r>
              <a:rPr lang="en-US" dirty="0"/>
              <a:t>1. R</a:t>
            </a:r>
            <a:r>
              <a:rPr lang="en-US" sz="3500" dirty="0"/>
              <a:t>andom numbers in cryptography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41B2B-694C-2BE6-08F4-8A599B5E2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FB59A9-EE55-C21B-1F6A-DD20DC1AB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E3D969-AD34-E788-C046-9CAABAFB48AE}"/>
              </a:ext>
            </a:extLst>
          </p:cNvPr>
          <p:cNvSpPr txBox="1"/>
          <p:nvPr/>
        </p:nvSpPr>
        <p:spPr>
          <a:xfrm>
            <a:off x="1652954" y="2681653"/>
            <a:ext cx="910883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software algorithm or hardware device that generates a number and outputs it;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 random set of data that can’t be reproduced can be challenging;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like key generation, initialization vectors and other cryptographic purposes.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FBFB8-685F-F6B1-2AC0-91E4B2CC8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E6454AD-06C4-18B7-EB99-C1814133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F8A0F24-053F-0C98-953B-24E0B964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9C97A-BF65-6850-0376-B05F56290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E98AC-E218-3A63-E389-3BEEFEA72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ACDA8D1-C910-2AF6-5E83-FECC80D34E95}"/>
              </a:ext>
            </a:extLst>
          </p:cNvPr>
          <p:cNvSpPr txBox="1">
            <a:spLocks/>
          </p:cNvSpPr>
          <p:nvPr/>
        </p:nvSpPr>
        <p:spPr>
          <a:xfrm>
            <a:off x="685222" y="1708087"/>
            <a:ext cx="11371619" cy="5753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D</a:t>
            </a:r>
            <a:r>
              <a:rPr lang="en-US" sz="3500" dirty="0"/>
              <a:t>ifference between a </a:t>
            </a:r>
            <a:r>
              <a:rPr lang="en-US" sz="3500" dirty="0" err="1"/>
              <a:t>trng</a:t>
            </a:r>
            <a:r>
              <a:rPr lang="en-US" sz="3500" dirty="0"/>
              <a:t> &amp; </a:t>
            </a:r>
            <a:r>
              <a:rPr lang="en-US" sz="3500" dirty="0" err="1"/>
              <a:t>prng</a:t>
            </a:r>
            <a:endParaRPr lang="en-US" sz="3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7A8F94-9260-EE62-1E2B-5D3BCA90DC68}"/>
              </a:ext>
            </a:extLst>
          </p:cNvPr>
          <p:cNvSpPr txBox="1"/>
          <p:nvPr/>
        </p:nvSpPr>
        <p:spPr>
          <a:xfrm>
            <a:off x="709012" y="2620107"/>
            <a:ext cx="100232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talking about RNGs, in Cryptography there are two categories: True Random Number Generators (TRNGs) and Pseudo Random Number Generators (PRNGs). The key differences are: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EE9E906-A9C5-9936-5B62-FC79681673A6}"/>
              </a:ext>
            </a:extLst>
          </p:cNvPr>
          <p:cNvSpPr txBox="1">
            <a:spLocks/>
          </p:cNvSpPr>
          <p:nvPr/>
        </p:nvSpPr>
        <p:spPr>
          <a:xfrm>
            <a:off x="709012" y="3565027"/>
            <a:ext cx="5372074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Generates unpredictable sets of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exploits physical phenomena as a source of randomness (e.g. atmospheric noise, radioactive decay, etc.)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Under the same conditions, it will always produce a different 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0245088-0B06-F557-BD7F-AF1FE5869C85}"/>
              </a:ext>
            </a:extLst>
          </p:cNvPr>
          <p:cNvSpPr txBox="1">
            <a:spLocks/>
          </p:cNvSpPr>
          <p:nvPr/>
        </p:nvSpPr>
        <p:spPr>
          <a:xfrm>
            <a:off x="6198576" y="3565027"/>
            <a:ext cx="5474677" cy="20268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Uses deterministic algorithms (e.g. Mersenne Twister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the seed is known, it produces predictable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Given the same seed, a PRNG will produce identical sequences of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37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15208"/>
            <a:ext cx="6550269" cy="1682749"/>
          </a:xfrm>
        </p:spPr>
        <p:txBody>
          <a:bodyPr/>
          <a:lstStyle/>
          <a:p>
            <a:r>
              <a:rPr lang="en-US" dirty="0"/>
              <a:t>3. O</a:t>
            </a:r>
            <a:r>
              <a:rPr lang="en-US" sz="3500" dirty="0"/>
              <a:t>ur implementation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98D4AF-9FAB-81B3-A51B-7975EDA56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E155B2-1CB3-5084-B458-71948308B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EC50EB-8589-D684-608B-4CE68210B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761" y="171626"/>
            <a:ext cx="3325309" cy="26868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D0BA15-E467-0BFF-2276-5FF266555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31" y="3490547"/>
            <a:ext cx="2335643" cy="25660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66C4AE-C56E-60E1-FC6C-B49326438CFA}"/>
              </a:ext>
            </a:extLst>
          </p:cNvPr>
          <p:cNvSpPr txBox="1"/>
          <p:nvPr/>
        </p:nvSpPr>
        <p:spPr>
          <a:xfrm>
            <a:off x="3323492" y="3429000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chosen two high entropy sources (</a:t>
            </a:r>
            <a:r>
              <a:rPr 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= amount of unpredictable randomness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Pictures of the sun in different spectral filters, taken by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Heliospheric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Observatory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(SOHO), which are being uploaded every 15 or so minutes.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channels data from different radios around the world.</a:t>
            </a:r>
            <a:endParaRPr 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extracting strings of raw data from each source, we perform a series of operations on them, including hashing using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Bernstein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and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SHA3-512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hashing algorithm. </a:t>
            </a:r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05D0F-FD82-72E9-7512-3461E86E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44B8290-BE46-DF76-DA2D-BD3AB122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9C7AAF-6C83-91D9-2E68-956BBBAE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209B82-5276-7766-3CC9-C8221983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0FACF-A5A7-6271-3420-8FB43A864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7AFCDF-3E41-D289-C32C-847B7097D844}"/>
              </a:ext>
            </a:extLst>
          </p:cNvPr>
          <p:cNvSpPr txBox="1">
            <a:spLocks/>
          </p:cNvSpPr>
          <p:nvPr/>
        </p:nvSpPr>
        <p:spPr>
          <a:xfrm>
            <a:off x="44921" y="1974078"/>
            <a:ext cx="5333306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z="3500" dirty="0"/>
              <a:t>pplication</a:t>
            </a:r>
          </a:p>
          <a:p>
            <a:r>
              <a:rPr lang="en-US" sz="3500" dirty="0"/>
              <a:t>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917D61-CACE-4854-72F6-3FD988081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034" y="438912"/>
            <a:ext cx="64960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32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B759-6E56-F275-07E5-ACAFC5744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CF91B5-7FAC-4B83-366F-5DC0224F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CA892E7-A959-D2A8-5590-6BA7952D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72422-4C95-309B-C6EB-C50B9CB0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9F7856-AE03-0F56-1608-566EE07BF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96563E-E3D0-ABAA-34EC-427CAE198FBB}"/>
              </a:ext>
            </a:extLst>
          </p:cNvPr>
          <p:cNvSpPr txBox="1">
            <a:spLocks/>
          </p:cNvSpPr>
          <p:nvPr/>
        </p:nvSpPr>
        <p:spPr>
          <a:xfrm>
            <a:off x="44921" y="1974078"/>
            <a:ext cx="4597417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</a:t>
            </a:r>
            <a:r>
              <a:rPr lang="en-US" sz="3500" dirty="0"/>
              <a:t>pplication 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B7ACEC-278F-B94C-1E4C-4B86FDE6C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400" y="1270814"/>
            <a:ext cx="498157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81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1DE15-5B94-8DE7-14E9-961676B77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B98B6-F201-CF19-A80E-305A468C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1082310" y="2173315"/>
            <a:ext cx="4846320" cy="1682749"/>
          </a:xfrm>
        </p:spPr>
        <p:txBody>
          <a:bodyPr/>
          <a:lstStyle/>
          <a:p>
            <a:r>
              <a:rPr lang="en-US" sz="2500" dirty="0"/>
              <a:t>B</a:t>
            </a:r>
            <a:r>
              <a:rPr lang="en-US" sz="1500" dirty="0"/>
              <a:t>oring math stuff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DE10CBC-5895-22F9-29FF-A53FC22A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865666-E395-70F2-7DD7-879A14D0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668524-EAF3-3A3D-1B61-DA69EB58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E45964-9DBE-23B4-D2E7-FADF975AF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A92514E-588A-2327-0D6B-937F3F530B05}"/>
              </a:ext>
            </a:extLst>
          </p:cNvPr>
          <p:cNvSpPr txBox="1">
            <a:spLocks/>
          </p:cNvSpPr>
          <p:nvPr/>
        </p:nvSpPr>
        <p:spPr>
          <a:xfrm>
            <a:off x="0" y="2344400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T</a:t>
            </a:r>
            <a:r>
              <a:rPr lang="en-US" sz="3500" dirty="0"/>
              <a:t>est results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08BC3D-898E-767B-75B9-64192BB7B219}"/>
              </a:ext>
            </a:extLst>
          </p:cNvPr>
          <p:cNvSpPr txBox="1">
            <a:spLocks/>
          </p:cNvSpPr>
          <p:nvPr/>
        </p:nvSpPr>
        <p:spPr>
          <a:xfrm>
            <a:off x="4449594" y="1424398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F</a:t>
            </a:r>
            <a:r>
              <a:rPr lang="en-US" sz="1500" dirty="0"/>
              <a:t>irst 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37D14-AECA-FB35-574F-4DAC4F30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594" y="1793329"/>
            <a:ext cx="7453992" cy="37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56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E791-3E16-5317-F520-B4BD52B3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7E49-0EA5-2EDC-404C-21298780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-5400000">
            <a:off x="1082310" y="2173315"/>
            <a:ext cx="4846320" cy="1682749"/>
          </a:xfrm>
        </p:spPr>
        <p:txBody>
          <a:bodyPr/>
          <a:lstStyle/>
          <a:p>
            <a:r>
              <a:rPr lang="en-US" sz="2500" dirty="0"/>
              <a:t>B</a:t>
            </a:r>
            <a:r>
              <a:rPr lang="en-US" sz="1500" dirty="0"/>
              <a:t>oring math stuff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35F31A-B784-B9CF-4564-96EC50AA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 implementation of a true random number generator</a:t>
            </a:r>
            <a:endParaRPr lang="en-PK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C9073B1-7F91-B6D8-7FD3-271698AD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0CB221-9A16-0050-60B8-9B1B26F8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280" y="-8686"/>
            <a:ext cx="942588" cy="982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F9A083-57C0-CA47-BF44-5A3187154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58" y="7115"/>
            <a:ext cx="1137914" cy="1137914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14800AE-D563-EED4-02C8-59BC392A73E6}"/>
              </a:ext>
            </a:extLst>
          </p:cNvPr>
          <p:cNvSpPr txBox="1">
            <a:spLocks/>
          </p:cNvSpPr>
          <p:nvPr/>
        </p:nvSpPr>
        <p:spPr>
          <a:xfrm>
            <a:off x="0" y="2375160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T</a:t>
            </a:r>
            <a:r>
              <a:rPr lang="en-US" sz="3500" dirty="0"/>
              <a:t>est results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4896713-2EA4-C6CF-6CCB-EFD1CE1CD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071" y="692411"/>
            <a:ext cx="6934210" cy="34671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FD7CA9-9484-DD2D-4DD6-29A9926B8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071" y="4159516"/>
            <a:ext cx="5362575" cy="12763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45C0B4C-021E-F28A-3573-757F238FDBEB}"/>
              </a:ext>
            </a:extLst>
          </p:cNvPr>
          <p:cNvSpPr txBox="1"/>
          <p:nvPr/>
        </p:nvSpPr>
        <p:spPr>
          <a:xfrm>
            <a:off x="3332285" y="5363308"/>
            <a:ext cx="7614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– tests the observer frequency of generated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mean – tests if the data is centered around the expected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correlation – checks if a value is correlated with the following ones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46124D-E893-429F-CEBB-30560D618105}"/>
              </a:ext>
            </a:extLst>
          </p:cNvPr>
          <p:cNvSpPr txBox="1">
            <a:spLocks/>
          </p:cNvSpPr>
          <p:nvPr/>
        </p:nvSpPr>
        <p:spPr>
          <a:xfrm>
            <a:off x="4540374" y="152306"/>
            <a:ext cx="4846320" cy="1682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dirty="0"/>
              <a:t>A</a:t>
            </a:r>
            <a:r>
              <a:rPr lang="en-US" sz="1500" dirty="0"/>
              <a:t>fter applying DSA knowledge (Bernstein’s hash algorithm)</a:t>
            </a:r>
          </a:p>
        </p:txBody>
      </p:sp>
    </p:spTree>
    <p:extLst>
      <p:ext uri="{BB962C8B-B14F-4D97-AF65-F5344CB8AC3E}">
        <p14:creationId xmlns:p14="http://schemas.microsoft.com/office/powerpoint/2010/main" val="383848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1055</Words>
  <Application>Microsoft Office PowerPoint</Application>
  <PresentationFormat>Widescreen</PresentationFormat>
  <Paragraphs>126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An implementation of a true random number generator</vt:lpstr>
      <vt:lpstr>Table of contents</vt:lpstr>
      <vt:lpstr>1. Random numbers in cryptography</vt:lpstr>
      <vt:lpstr>PowerPoint Presentation</vt:lpstr>
      <vt:lpstr>3. Our implementation</vt:lpstr>
      <vt:lpstr>PowerPoint Presentation</vt:lpstr>
      <vt:lpstr>PowerPoint Presentation</vt:lpstr>
      <vt:lpstr>Boring math stuff</vt:lpstr>
      <vt:lpstr>Boring math stuff</vt:lpstr>
      <vt:lpstr>PowerPoint Presentation</vt:lpstr>
      <vt:lpstr>PowerPoint Presentation</vt:lpstr>
      <vt:lpstr>PowerPoint Presentation</vt:lpstr>
      <vt:lpstr>An implementation of a true random number generator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Daniel</dc:creator>
  <cp:lastModifiedBy>Andrei Daniel</cp:lastModifiedBy>
  <cp:revision>20</cp:revision>
  <dcterms:created xsi:type="dcterms:W3CDTF">2022-06-28T06:29:45Z</dcterms:created>
  <dcterms:modified xsi:type="dcterms:W3CDTF">2025-04-09T16:26:36Z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