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3" r:id="rId5"/>
    <p:sldId id="282" r:id="rId6"/>
    <p:sldId id="277" r:id="rId7"/>
    <p:sldId id="281" r:id="rId8"/>
    <p:sldId id="280" r:id="rId9"/>
    <p:sldId id="278" r:id="rId10"/>
    <p:sldId id="284" r:id="rId11"/>
    <p:sldId id="293" r:id="rId12"/>
    <p:sldId id="279" r:id="rId13"/>
    <p:sldId id="294" r:id="rId14"/>
    <p:sldId id="292" r:id="rId1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2"/>
    <p:restoredTop sz="96327"/>
  </p:normalViewPr>
  <p:slideViewPr>
    <p:cSldViewPr snapToGrid="0">
      <p:cViewPr varScale="1">
        <p:scale>
          <a:sx n="109" d="100"/>
          <a:sy n="109" d="100"/>
        </p:scale>
        <p:origin x="570" y="108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33F7E-3633-4FA3-974D-CA21FB24834F}" type="datetimeFigureOut">
              <a:rPr lang="en-US" smtClean="0"/>
              <a:t>07-Apr-25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82836-E43C-41FF-A11B-3D8AB6E6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07-Apr-25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3130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247F4-4CCD-4AFE-61C3-459D3676D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B47720-91CF-65CB-36C1-E243FC6E51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51D37D-36CE-D339-F9F9-12545A893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157C6-ED36-B246-F8B1-3F4FEAD450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92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An implementation of a true random number generator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An implementation of a true random number generator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An implementation of a true random number generator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An implementation of a true random number generator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An implementation of a true random number generator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An implementation of a true random number generator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An implementation of a true random number generator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An implementation of a true random number generator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An implementation of a true random number generator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9815" y="150876"/>
            <a:ext cx="6751789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implementation of a true random number generator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1AE9D1-9C18-D972-CD68-D996421A1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0941" y="75164"/>
            <a:ext cx="1979735" cy="2063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38B588-5192-B660-0A17-42D36A961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27" y="75164"/>
            <a:ext cx="2307981" cy="23079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04B5AD-836E-00DF-AA2E-112F96D6CE7D}"/>
              </a:ext>
            </a:extLst>
          </p:cNvPr>
          <p:cNvSpPr txBox="1"/>
          <p:nvPr/>
        </p:nvSpPr>
        <p:spPr>
          <a:xfrm>
            <a:off x="8185638" y="4073120"/>
            <a:ext cx="3560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Authors: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Std. Cap. Codreanu Andrei-Daniel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Std. Cap. Ivan Florentin-Marian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Coord.: Cpt. Eng. Iulian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Aciob</a:t>
            </a:r>
            <a:r>
              <a:rPr lang="ro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ăniței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FEB02-C122-1170-4105-D2A2F9491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A8535-0F84-30CE-F87C-170F5DE4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21" y="1346290"/>
            <a:ext cx="4846320" cy="1682749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Security comparison to c’s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prng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7905749-19FD-2377-1FFE-6D8269B2E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7F9E172-A36F-4038-6BB8-32798E80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E6B945-CF11-A569-89D8-AFBE99A89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0" y="-8686"/>
            <a:ext cx="942588" cy="9824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1BE18B-B83C-160E-79C1-90B9D1474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58" y="7115"/>
            <a:ext cx="1137914" cy="11379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3AF185-27C4-2A50-A350-C5B55252B645}"/>
              </a:ext>
            </a:extLst>
          </p:cNvPr>
          <p:cNvSpPr txBox="1"/>
          <p:nvPr/>
        </p:nvSpPr>
        <p:spPr>
          <a:xfrm>
            <a:off x="4150595" y="3168627"/>
            <a:ext cx="38908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TRNG Comparison: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Hamming Distance: 1973795 / 1981546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Entropy File 1: 7.9999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Entropy File 2: 7.9999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Compression Ratio File 1: 1.0003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Compression Ratio File 2: 1.0003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Pearson Correlation: -0.0001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4582D7-D4C7-D706-6D1D-10589938099D}"/>
              </a:ext>
            </a:extLst>
          </p:cNvPr>
          <p:cNvSpPr txBox="1"/>
          <p:nvPr/>
        </p:nvSpPr>
        <p:spPr>
          <a:xfrm>
            <a:off x="8177003" y="3168626"/>
            <a:ext cx="38908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PRNG Comparison: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Hamming Distance: 0 / 1981546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Entropy File 1: 7.9999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Entropy File 2: 7.9999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Compression Ratio File 1: 1.0003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Compression Ratio File 2: 1.0003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Pearson Correlation: 1.0000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FE1FA3-9D7C-FACC-3964-188BE92464EF}"/>
              </a:ext>
            </a:extLst>
          </p:cNvPr>
          <p:cNvSpPr txBox="1"/>
          <p:nvPr/>
        </p:nvSpPr>
        <p:spPr>
          <a:xfrm>
            <a:off x="6297805" y="1346290"/>
            <a:ext cx="5143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Whilst both algorithms produce high entropy data, the main differences can be seen in their behavior when given the same start conditions.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149AFB-6CE6-BFE6-14D7-B26F2FB23D97}"/>
              </a:ext>
            </a:extLst>
          </p:cNvPr>
          <p:cNvSpPr txBox="1"/>
          <p:nvPr/>
        </p:nvSpPr>
        <p:spPr>
          <a:xfrm>
            <a:off x="4014998" y="5199951"/>
            <a:ext cx="71279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Hamming distance – the number of bit positions that differ in each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Pearson Correlation – measures the linear relationship between two variables; as one increases, the other one increases too (+1)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one increases, the other decreases (-1)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there is no linear relationship between the variables (0).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0D1AD7E-CBE8-C49D-927D-743DBBA9CD47}"/>
              </a:ext>
            </a:extLst>
          </p:cNvPr>
          <p:cNvSpPr txBox="1">
            <a:spLocks/>
          </p:cNvSpPr>
          <p:nvPr/>
        </p:nvSpPr>
        <p:spPr>
          <a:xfrm rot="-5400000">
            <a:off x="1988838" y="3233985"/>
            <a:ext cx="4846320" cy="1682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lang="en-US" sz="1500" dirty="0">
                <a:solidFill>
                  <a:schemeClr val="accent5">
                    <a:lumMod val="50000"/>
                  </a:schemeClr>
                </a:solidFill>
              </a:rPr>
              <a:t>ome more math stuff</a:t>
            </a:r>
            <a:endParaRPr lang="en-US" sz="25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28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83529-3BCE-374D-3772-A2E24BF8B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969FB2-7BD4-6B9B-1136-5CFE6C435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0941" y="75164"/>
            <a:ext cx="1979735" cy="2063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F8877D-7F76-FE26-4C1A-060854A89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27" y="75164"/>
            <a:ext cx="2307981" cy="23079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B2963A-F8CE-429E-39C5-AB3A5AD29E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5564" y="285749"/>
            <a:ext cx="3843704" cy="38437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324C5A-452A-E3A6-B3B2-8921BD057330}"/>
              </a:ext>
            </a:extLst>
          </p:cNvPr>
          <p:cNvSpPr txBox="1"/>
          <p:nvPr/>
        </p:nvSpPr>
        <p:spPr>
          <a:xfrm>
            <a:off x="1567962" y="4474856"/>
            <a:ext cx="9056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https://www.github.com/RexGloriae/RandomNumber</a:t>
            </a:r>
          </a:p>
        </p:txBody>
      </p:sp>
    </p:spTree>
    <p:extLst>
      <p:ext uri="{BB962C8B-B14F-4D97-AF65-F5344CB8AC3E}">
        <p14:creationId xmlns:p14="http://schemas.microsoft.com/office/powerpoint/2010/main" val="273004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10AA-DDBA-D5A2-A34D-69E21671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PK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9804E48-D44D-C8A3-0944-D8913675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86BB4-0FAC-F1DD-ADEF-72315BE6E6A4}"/>
              </a:ext>
            </a:extLst>
          </p:cNvPr>
          <p:cNvSpPr txBox="1"/>
          <p:nvPr/>
        </p:nvSpPr>
        <p:spPr>
          <a:xfrm>
            <a:off x="4026878" y="3147646"/>
            <a:ext cx="5287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Random numbers in Cryptography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Difference between a TRNG &amp; PRNG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Our implementation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Test Results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Security comparison to C’s default PRNG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D7321B-1A68-D919-3AEC-0C8EDE979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An implementation of a true random number generator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BB2141-DE2A-1CDD-28B7-2023F15B5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0" y="-8686"/>
            <a:ext cx="942588" cy="9824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A1C6D3-2CE8-47C9-4C05-FCD562D3D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58" y="7115"/>
            <a:ext cx="1137914" cy="113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5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543" y="1167806"/>
            <a:ext cx="10515600" cy="575321"/>
          </a:xfrm>
        </p:spPr>
        <p:txBody>
          <a:bodyPr/>
          <a:lstStyle/>
          <a:p>
            <a:r>
              <a:rPr lang="en-US" dirty="0"/>
              <a:t>1. Random numbers in cryptography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F41B2B-694C-2BE6-08F4-8A599B5E2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280" y="-8686"/>
            <a:ext cx="942588" cy="982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FB59A9-EE55-C21B-1F6A-DD20DC1AB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358" y="7115"/>
            <a:ext cx="1137914" cy="11379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E3D969-AD34-E788-C046-9CAABAFB48AE}"/>
              </a:ext>
            </a:extLst>
          </p:cNvPr>
          <p:cNvSpPr txBox="1"/>
          <p:nvPr/>
        </p:nvSpPr>
        <p:spPr>
          <a:xfrm>
            <a:off x="1652954" y="2681653"/>
            <a:ext cx="91088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random number generator is a software algorithm or hardware device that generates a number and outputs it;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Cryptography, generating a random set of data that can’t be reproduced can be challenging;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Random Number Generator (RNG) is needed in processes like key generation, initialization vectors and other cryptographic purposes.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the security of such a RNG becomes one of the most concerning subjects.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Difference between a </a:t>
            </a:r>
            <a:br>
              <a:rPr lang="en-US" dirty="0"/>
            </a:br>
            <a:r>
              <a:rPr lang="en-US" dirty="0" err="1"/>
              <a:t>trng</a:t>
            </a:r>
            <a:r>
              <a:rPr lang="en-US" dirty="0"/>
              <a:t> &amp; </a:t>
            </a:r>
            <a:r>
              <a:rPr lang="en-US" dirty="0" err="1"/>
              <a:t>prng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5C361D4-2114-E276-681B-0EDACAD8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737C8-4322-77C9-4E34-94E5EE136D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4134" y="3978265"/>
            <a:ext cx="4754880" cy="168275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TRNG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unpredictable sets of data.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exploits physical phenomena as a source of randomness (e.g. atmospheric noise, radioactive decay, etc.)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same conditions, it will always produce a different output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ACD48-B184-C932-E41F-216DF4C1A5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52392" y="3978265"/>
            <a:ext cx="4754880" cy="168275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deterministic algorithms (e.g. Mersenne Twister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seed is known, it produces predictable 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same seed, a PRNG will produce identical sequences of values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5D0A2B-201B-3C4A-7AED-39758402D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0" y="-8686"/>
            <a:ext cx="942588" cy="9824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4D40FA-C21F-ECA7-3E9A-6673FC9FF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58" y="7115"/>
            <a:ext cx="1137914" cy="11379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CB689A-0E1C-EEEF-863A-F51FFD099D39}"/>
              </a:ext>
            </a:extLst>
          </p:cNvPr>
          <p:cNvSpPr txBox="1"/>
          <p:nvPr/>
        </p:nvSpPr>
        <p:spPr>
          <a:xfrm>
            <a:off x="764931" y="3033346"/>
            <a:ext cx="100232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talking about RNGs, in Cryptography there are two categories: True Random Number Generators (TRNGs) and Pseudo Random Number Generators (PRNGs). The key differences are:</a:t>
            </a:r>
          </a:p>
        </p:txBody>
      </p:sp>
    </p:spTree>
    <p:extLst>
      <p:ext uri="{BB962C8B-B14F-4D97-AF65-F5344CB8AC3E}">
        <p14:creationId xmlns:p14="http://schemas.microsoft.com/office/powerpoint/2010/main" val="90152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23" y="1252728"/>
            <a:ext cx="5794131" cy="1682749"/>
          </a:xfrm>
        </p:spPr>
        <p:txBody>
          <a:bodyPr/>
          <a:lstStyle/>
          <a:p>
            <a:r>
              <a:rPr lang="en-US" dirty="0"/>
              <a:t>3. Our implementation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74F0DD-9277-50B0-68E1-220BA834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98D4AF-9FAB-81B3-A51B-7975EDA56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0" y="-8686"/>
            <a:ext cx="942588" cy="9824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E155B2-1CB3-5084-B458-71948308B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58" y="7115"/>
            <a:ext cx="1137914" cy="11379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EC50EB-8589-D684-608B-4CE68210B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761" y="171626"/>
            <a:ext cx="3325309" cy="26868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D0BA15-E467-0BFF-2276-5FF266555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931" y="3490547"/>
            <a:ext cx="2335643" cy="25660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366C4AE-C56E-60E1-FC6C-B49326438CFA}"/>
              </a:ext>
            </a:extLst>
          </p:cNvPr>
          <p:cNvSpPr txBox="1"/>
          <p:nvPr/>
        </p:nvSpPr>
        <p:spPr>
          <a:xfrm>
            <a:off x="3323492" y="3429000"/>
            <a:ext cx="731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chosen two high entropy sources (</a:t>
            </a:r>
            <a:r>
              <a:rPr lang="en-US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= amount of unpredictable randomness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Pictures of the sun in different spectral filters, taken by the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 and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Heliospheric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Observatory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(SOHO), which are being uploaded every 15 or so minutes.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 channels data from different radios around the world.</a:t>
            </a: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extracting strings of raw data from each source, we perform a series of operations on them, including hashing using the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Bernstein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SHA3-512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hashing algorithm. </a:t>
            </a:r>
          </a:p>
        </p:txBody>
      </p:sp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674" y="3628296"/>
            <a:ext cx="4846320" cy="1682749"/>
          </a:xfrm>
        </p:spPr>
        <p:txBody>
          <a:bodyPr/>
          <a:lstStyle/>
          <a:p>
            <a:r>
              <a:rPr lang="en-US" dirty="0"/>
              <a:t>App diagram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83AAE15-CE16-991A-C05F-0BD97418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6BB34D-240C-9AA5-58FC-8548ADA5E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0" y="-8686"/>
            <a:ext cx="942588" cy="9824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34C35E-974A-9F1D-8A98-596F0C6A6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58" y="7115"/>
            <a:ext cx="1137914" cy="11379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177D3E-7D00-6E55-BA3F-4004D33ED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" y="1575658"/>
            <a:ext cx="61912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9E791-3E16-5317-F520-B4BD52B32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7E49-0EA5-2EDC-404C-21298780D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5400000">
            <a:off x="1082310" y="2173315"/>
            <a:ext cx="4846320" cy="1682749"/>
          </a:xfrm>
        </p:spPr>
        <p:txBody>
          <a:bodyPr/>
          <a:lstStyle/>
          <a:p>
            <a:r>
              <a:rPr lang="en-US" sz="2500" dirty="0"/>
              <a:t>B</a:t>
            </a:r>
            <a:r>
              <a:rPr lang="en-US" sz="1500" dirty="0"/>
              <a:t>oring math stuff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435F31A-B784-B9CF-4564-96EC50AA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C9073B1-7F91-B6D8-7FD3-271698AD0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0CB221-9A16-0050-60B8-9B1B26F80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0" y="-8686"/>
            <a:ext cx="942588" cy="9824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F9A083-57C0-CA47-BF44-5A3187154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58" y="7115"/>
            <a:ext cx="1137914" cy="1137914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514800AE-D563-EED4-02C8-59BC392A73E6}"/>
              </a:ext>
            </a:extLst>
          </p:cNvPr>
          <p:cNvSpPr txBox="1">
            <a:spLocks/>
          </p:cNvSpPr>
          <p:nvPr/>
        </p:nvSpPr>
        <p:spPr>
          <a:xfrm>
            <a:off x="288414" y="1810898"/>
            <a:ext cx="4846320" cy="1682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 results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4896713-2EA4-C6CF-6CCB-EFD1CE1CD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197" y="301752"/>
            <a:ext cx="6934210" cy="346710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2FD7CA9-9484-DD2D-4DD6-29A9926B82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4197" y="3768857"/>
            <a:ext cx="5362575" cy="12763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45C0B4C-021E-F28A-3573-757F238FDBEB}"/>
              </a:ext>
            </a:extLst>
          </p:cNvPr>
          <p:cNvSpPr txBox="1"/>
          <p:nvPr/>
        </p:nvSpPr>
        <p:spPr>
          <a:xfrm>
            <a:off x="3332285" y="5363308"/>
            <a:ext cx="7614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Chi-Square – tests the observer frequency of generated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mean – tests if the data is centered around the expected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correlation – checks if a value is correlated with the following ones</a:t>
            </a:r>
          </a:p>
        </p:txBody>
      </p:sp>
    </p:spTree>
    <p:extLst>
      <p:ext uri="{BB962C8B-B14F-4D97-AF65-F5344CB8AC3E}">
        <p14:creationId xmlns:p14="http://schemas.microsoft.com/office/powerpoint/2010/main" val="3838484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B10B3-03BD-0203-72FC-C1EF84314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373FE3E-DB55-C519-F4C2-2B046942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DED96D4-7FD1-E6CE-AFDB-0664F17E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54732D-87D7-B5E3-0D6F-D4BA87F56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0" y="-8686"/>
            <a:ext cx="942588" cy="9824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CC76DF-BB2B-0B88-4583-816D55439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58" y="7115"/>
            <a:ext cx="1137914" cy="1137914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1148ED5E-604C-DFA6-E04A-584723E245C0}"/>
              </a:ext>
            </a:extLst>
          </p:cNvPr>
          <p:cNvSpPr txBox="1">
            <a:spLocks/>
          </p:cNvSpPr>
          <p:nvPr/>
        </p:nvSpPr>
        <p:spPr>
          <a:xfrm>
            <a:off x="288414" y="1810898"/>
            <a:ext cx="4846320" cy="1682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 results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DFF309-34C9-83B7-E977-02E6D5ADC155}"/>
              </a:ext>
            </a:extLst>
          </p:cNvPr>
          <p:cNvSpPr txBox="1"/>
          <p:nvPr/>
        </p:nvSpPr>
        <p:spPr>
          <a:xfrm>
            <a:off x="4249272" y="301752"/>
            <a:ext cx="7614138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NIST Test Suite report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FOR THE UNIFORMITY OF P-VALUES AND THE PROPORTION OF PASSING SEQUENCES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generator is &lt;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data.bin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C1  C2  C3  C4  C5  C6  C7  C8  C9 C10  P-VALUE  PROPORTION  STATISTICAL TEST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   4   1   1   0   0   0   1   1   2  0.122325     10/10      Frequency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   1   1   1   0   2   0   0   2   1  0.739918     10/10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BlockFrequency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   0   5   0   0   0   2   0   0   1  0.004301     10/10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CumulativeSums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   2   2   1   2   0   0   1   1   1  0.739918     10/10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CumulativeSums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   2   0   0   2   0   2   1   0   2  0.534146      9/10      Runs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   1   3   2   0   0   0   2   0   0  0.213309      9/10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LongestRun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   0   1   2   2   0   1   1   0   1  0.739918     10/10      Rank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   1   1   1   3   2   0   0   1   1  0.534146     10/10      FFT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   2   1   0   1   1   0   1   3   0  0.534146     10/10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NonOverlappingTemplate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   0   5   0   0   0   1   1   1   1  0.017912     10/10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NonOverlappingTemplate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   0   2   1   0   0   1   1   1   3  0.534146      9/10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NonOverlappingTemplate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   1   0   2   0   0   0   6   0   0  0.000199     10/10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NonOverlappingTemplate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   0   2   1   1   1   1   0   1   2  0.911413     10/10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NonOverlappingTemplate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   1   1   3   2   0   0   2   0   1  0.350485     10/10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NonOverlappingTemplate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   0   0   0   0   3   5   1   0   0  0.002043     10/10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NonOverlappingTemplate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   2   0   1   1   1   1   1   0   1  0.911413     10/10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NonOverlappingTemplate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   0   0   0   5   0   0   3   0   0  0.000954     10/10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NonOverlappingTemplate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   1   2   1   0   1   0   2   0   1  0.739918     10/10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NonOverlappingTemplate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C1E33D-0E75-7757-55A3-3BCA05371D83}"/>
              </a:ext>
            </a:extLst>
          </p:cNvPr>
          <p:cNvSpPr txBox="1"/>
          <p:nvPr/>
        </p:nvSpPr>
        <p:spPr>
          <a:xfrm>
            <a:off x="142462" y="4801922"/>
            <a:ext cx="2569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see the full report generated by the NIST test suite, please check the GitHub public repository provided at the end of this presentation.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B75218-1B14-B3B5-FC61-65ABD64BE2BF}"/>
              </a:ext>
            </a:extLst>
          </p:cNvPr>
          <p:cNvSpPr txBox="1">
            <a:spLocks/>
          </p:cNvSpPr>
          <p:nvPr/>
        </p:nvSpPr>
        <p:spPr>
          <a:xfrm rot="-5400000">
            <a:off x="1082310" y="2173315"/>
            <a:ext cx="4846320" cy="1682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/>
              <a:t>B</a:t>
            </a:r>
            <a:r>
              <a:rPr lang="en-US" sz="1500"/>
              <a:t>oring math stuff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57249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21" y="1346290"/>
            <a:ext cx="4846320" cy="1682749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Security comparison to c’s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prng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EC1259C-0A50-37A0-081E-E36D391D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7C7DC5-917B-9792-EE9A-DB58CDE77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0" y="-8686"/>
            <a:ext cx="942588" cy="9824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EFF67E-4637-3727-7571-762A4986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58" y="7115"/>
            <a:ext cx="1137914" cy="11379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8CBA8C-03D6-1C78-AD15-166BE2633236}"/>
              </a:ext>
            </a:extLst>
          </p:cNvPr>
          <p:cNvSpPr txBox="1"/>
          <p:nvPr/>
        </p:nvSpPr>
        <p:spPr>
          <a:xfrm>
            <a:off x="5680887" y="576072"/>
            <a:ext cx="56693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talking about the differences between a TRNG and a PRNG, there is one key aspect to keep in mind: the purpose we use it for.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we need some fast random data, without caring too much about the security behind it, we should definitely choose a PRNG, as it can generate data way faster.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other hand, if we need to use the random data to generate cryptographic keys, or any other sensitive data, we should opt for a TRNG. While it can be more costly, it grants us the security that it is irreproducible.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71B60C-E878-7E5D-1529-4946D1D6A20B}"/>
              </a:ext>
            </a:extLst>
          </p:cNvPr>
          <p:cNvSpPr txBox="1"/>
          <p:nvPr/>
        </p:nvSpPr>
        <p:spPr>
          <a:xfrm>
            <a:off x="4712677" y="3815862"/>
            <a:ext cx="5196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compare the two, we have produced two pairs of files filled with raw data of equal sizes.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pair contains raw data generated from our TRNG, and the other pair contains raw data generated from C’s standard RNG, using the Linear Congruential Generator.</a:t>
            </a:r>
          </a:p>
        </p:txBody>
      </p:sp>
    </p:spTree>
    <p:extLst>
      <p:ext uri="{BB962C8B-B14F-4D97-AF65-F5344CB8AC3E}">
        <p14:creationId xmlns:p14="http://schemas.microsoft.com/office/powerpoint/2010/main" val="61635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1F98F7-6576-47F1-AD63-56E26C33974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1128</Words>
  <Application>Microsoft Office PowerPoint</Application>
  <PresentationFormat>Widescreen</PresentationFormat>
  <Paragraphs>114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Office Theme</vt:lpstr>
      <vt:lpstr>An implementation of a true random number generator</vt:lpstr>
      <vt:lpstr>Table of contents</vt:lpstr>
      <vt:lpstr>1. Random numbers in cryptography</vt:lpstr>
      <vt:lpstr>2. Difference between a  trng &amp; prng</vt:lpstr>
      <vt:lpstr>3. Our implementation</vt:lpstr>
      <vt:lpstr>App diagram</vt:lpstr>
      <vt:lpstr>Boring math stuff</vt:lpstr>
      <vt:lpstr>PowerPoint Presentation</vt:lpstr>
      <vt:lpstr>Security comparison to c’s prng</vt:lpstr>
      <vt:lpstr>Security comparison to c’s prng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Andrei Daniel</dc:creator>
  <cp:lastModifiedBy>Andrei Daniel</cp:lastModifiedBy>
  <cp:revision>13</cp:revision>
  <dcterms:created xsi:type="dcterms:W3CDTF">2022-06-28T06:29:45Z</dcterms:created>
  <dcterms:modified xsi:type="dcterms:W3CDTF">2025-04-07T19:28:33Z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