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82" r:id="rId6"/>
    <p:sldId id="277" r:id="rId7"/>
    <p:sldId id="281" r:id="rId8"/>
    <p:sldId id="280" r:id="rId9"/>
    <p:sldId id="278" r:id="rId10"/>
    <p:sldId id="295" r:id="rId11"/>
    <p:sldId id="284" r:id="rId12"/>
    <p:sldId id="293" r:id="rId13"/>
    <p:sldId id="279" r:id="rId14"/>
    <p:sldId id="294" r:id="rId15"/>
    <p:sldId id="292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 varScale="1">
        <p:scale>
          <a:sx n="109" d="100"/>
          <a:sy n="109" d="100"/>
        </p:scale>
        <p:origin x="570" y="10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08-Apr-25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247F4-4CCD-4AFE-61C3-459D3676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47720-91CF-65CB-36C1-E243FC6E5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D37D-36CE-D339-F9F9-12545A893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157C6-ED36-B246-F8B1-3F4FEAD45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9815" y="150876"/>
            <a:ext cx="6751789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implementation of a true random number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E9D1-9C18-D972-CD68-D996421A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8B588-5192-B660-0A17-42D36A96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4B5AD-836E-00DF-AA2E-112F96D6CE7D}"/>
              </a:ext>
            </a:extLst>
          </p:cNvPr>
          <p:cNvSpPr txBox="1"/>
          <p:nvPr/>
        </p:nvSpPr>
        <p:spPr>
          <a:xfrm>
            <a:off x="8185638" y="4073120"/>
            <a:ext cx="356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Codreanu Andrei-Daniel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Ivan Florentin-Marian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Coord.: Cpt. Eng. Iulian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Aciob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ăniței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7C7DC5-917B-9792-EE9A-DB58CDE77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EFF67E-4637-3727-7571-762A4986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8CBA8C-03D6-1C78-AD15-166BE2633236}"/>
              </a:ext>
            </a:extLst>
          </p:cNvPr>
          <p:cNvSpPr txBox="1"/>
          <p:nvPr/>
        </p:nvSpPr>
        <p:spPr>
          <a:xfrm>
            <a:off x="5795187" y="1362895"/>
            <a:ext cx="566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aspect for comparison: the purpose we use it for!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PRNGs produce data really fast, but they have security flaws; good for every-day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TRNGs are slower, but they produce irreproducible sets of data; good for cryptographic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1B60C-E878-7E5D-1529-4946D1D6A20B}"/>
              </a:ext>
            </a:extLst>
          </p:cNvPr>
          <p:cNvSpPr txBox="1"/>
          <p:nvPr/>
        </p:nvSpPr>
        <p:spPr>
          <a:xfrm>
            <a:off x="5762830" y="3433308"/>
            <a:ext cx="519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comparison using different tests between our TRNG  and C’s standard RNG, which uses the Linear Congruential Generator.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9483B-AC6B-A0C1-1DAD-3B678B44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494" y="4218926"/>
            <a:ext cx="2295382" cy="2295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CE9C1-817D-6DBA-CEDB-171B54F05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2713" y="4785089"/>
            <a:ext cx="992412" cy="992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EDE447-DA31-2B61-910A-9087DD071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198" y="4356638"/>
            <a:ext cx="1607800" cy="18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EB02-C122-1170-4105-D2A2F9491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8535-0F84-30CE-F87C-170F5DE4E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" y="1346290"/>
            <a:ext cx="4846320" cy="16827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Security comparison to c’s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prng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7905749-19FD-2377-1FFE-6D8269B2E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7F9E172-A36F-4038-6BB8-32798E80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6B945-CF11-A569-89D8-AFBE99A8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1BE18B-B83C-160E-79C1-90B9D1474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3AF185-27C4-2A50-A350-C5B55252B645}"/>
              </a:ext>
            </a:extLst>
          </p:cNvPr>
          <p:cNvSpPr txBox="1"/>
          <p:nvPr/>
        </p:nvSpPr>
        <p:spPr>
          <a:xfrm>
            <a:off x="4150595" y="3168627"/>
            <a:ext cx="3890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1973795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-0.0001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582D7-D4C7-D706-6D1D-10589938099D}"/>
              </a:ext>
            </a:extLst>
          </p:cNvPr>
          <p:cNvSpPr txBox="1"/>
          <p:nvPr/>
        </p:nvSpPr>
        <p:spPr>
          <a:xfrm>
            <a:off x="8177003" y="3168626"/>
            <a:ext cx="389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PRNG Comparison: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0 / 1981546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1.0000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FE1FA3-9D7C-FACC-3964-188BE92464EF}"/>
              </a:ext>
            </a:extLst>
          </p:cNvPr>
          <p:cNvSpPr txBox="1"/>
          <p:nvPr/>
        </p:nvSpPr>
        <p:spPr>
          <a:xfrm>
            <a:off x="6297805" y="1346290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Whilst both algorithms produce high entropy data, the main differences can be seen in their behavior when given the same start conditions.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149AFB-6CE6-BFE6-14D7-B26F2FB23D97}"/>
              </a:ext>
            </a:extLst>
          </p:cNvPr>
          <p:cNvSpPr txBox="1"/>
          <p:nvPr/>
        </p:nvSpPr>
        <p:spPr>
          <a:xfrm>
            <a:off x="4014998" y="5199951"/>
            <a:ext cx="712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 – the number of bit positions that differ in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– measures the linear relationship between two variables; as one increases, the other one increases too (+1)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one increases, the other decreases (-1) 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linear relationship between the variables (0).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0D1AD7E-CBE8-C49D-927D-743DBBA9CD47}"/>
              </a:ext>
            </a:extLst>
          </p:cNvPr>
          <p:cNvSpPr txBox="1">
            <a:spLocks/>
          </p:cNvSpPr>
          <p:nvPr/>
        </p:nvSpPr>
        <p:spPr>
          <a:xfrm rot="-5400000">
            <a:off x="1988838" y="323398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1500" dirty="0">
                <a:solidFill>
                  <a:schemeClr val="accent5">
                    <a:lumMod val="50000"/>
                  </a:schemeClr>
                </a:solidFill>
              </a:rPr>
              <a:t>ome more math stuff</a:t>
            </a:r>
            <a:endParaRPr lang="en-US" sz="25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28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3529-3BCE-374D-3772-A2E24BF8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69FB2-7BD4-6B9B-1136-5CFE6C4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877D-7F76-FE26-4C1A-060854A8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2963A-F8CE-429E-39C5-AB3A5AD29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610" y="216698"/>
            <a:ext cx="3843704" cy="384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24C5A-452A-E3A6-B3B2-8921BD057330}"/>
              </a:ext>
            </a:extLst>
          </p:cNvPr>
          <p:cNvSpPr txBox="1"/>
          <p:nvPr/>
        </p:nvSpPr>
        <p:spPr>
          <a:xfrm>
            <a:off x="5222632" y="4193502"/>
            <a:ext cx="65238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https://www.github.com/RexGloriae/RandomNumber</a:t>
            </a:r>
          </a:p>
        </p:txBody>
      </p:sp>
      <p:sp>
        <p:nvSpPr>
          <p:cNvPr id="6" name="Title 23">
            <a:extLst>
              <a:ext uri="{FF2B5EF4-FFF2-40B4-BE49-F238E27FC236}">
                <a16:creationId xmlns:a16="http://schemas.microsoft.com/office/drawing/2014/main" id="{48D59012-3E84-2E87-836C-104B975F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115" y="2129091"/>
            <a:ext cx="3843704" cy="236536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true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27300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6BB4-0FAC-F1DD-ADEF-72315BE6E6A4}"/>
              </a:ext>
            </a:extLst>
          </p:cNvPr>
          <p:cNvSpPr txBox="1"/>
          <p:nvPr/>
        </p:nvSpPr>
        <p:spPr>
          <a:xfrm>
            <a:off x="4026878" y="3147646"/>
            <a:ext cx="52874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Random numbers in Cryptography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Difference between a TRNG &amp; PRNG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Our 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Test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Security comparison to C’s default PRNG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321B-1A68-D919-3AEC-0C8EDE9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B2141-DE2A-1CDD-28B7-2023F15B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C6D3-2CE8-47C9-4C05-FCD562D3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43" y="1167806"/>
            <a:ext cx="10515600" cy="575321"/>
          </a:xfrm>
        </p:spPr>
        <p:txBody>
          <a:bodyPr/>
          <a:lstStyle/>
          <a:p>
            <a:r>
              <a:rPr lang="en-US" dirty="0"/>
              <a:t>1. Random numbers in cryptography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1B2B-694C-2BE6-08F4-8A599B5E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B59A9-EE55-C21B-1F6A-DD20DC1A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3D969-AD34-E788-C046-9CAABAFB48AE}"/>
              </a:ext>
            </a:extLst>
          </p:cNvPr>
          <p:cNvSpPr txBox="1"/>
          <p:nvPr/>
        </p:nvSpPr>
        <p:spPr>
          <a:xfrm>
            <a:off x="1652954" y="2681653"/>
            <a:ext cx="9108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algorithm or hardware device that generates a number and outputs it;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random set of data that can’t be reproduced can be challenging;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like key generation, initialization vectors and other cryptographic purposes.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Difference between a </a:t>
            </a:r>
            <a:br>
              <a:rPr lang="en-US" dirty="0"/>
            </a:br>
            <a:r>
              <a:rPr lang="en-US" dirty="0" err="1"/>
              <a:t>trng</a:t>
            </a:r>
            <a:r>
              <a:rPr lang="en-US" dirty="0"/>
              <a:t> &amp; </a:t>
            </a:r>
            <a:r>
              <a:rPr lang="en-US" dirty="0" err="1"/>
              <a:t>prng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134" y="3978265"/>
            <a:ext cx="4754880" cy="1682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unpredictable sets of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exploits physical phenomena as a source of randomness (e.g. atmospheric noise, radioactive decay,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conditions, it will always produce a different output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CD48-B184-C932-E41F-216DF4C1A5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52392" y="3978265"/>
            <a:ext cx="4754880" cy="16827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deterministic algorithms (e.g. Mersenne Twister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seed is known, it produces predictable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seed, a PRNG will produce identical sequences of values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5D0A2B-201B-3C4A-7AED-39758402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4D40FA-C21F-ECA7-3E9A-6673FC9FF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CB689A-0E1C-EEEF-863A-F51FFD099D39}"/>
              </a:ext>
            </a:extLst>
          </p:cNvPr>
          <p:cNvSpPr txBox="1"/>
          <p:nvPr/>
        </p:nvSpPr>
        <p:spPr>
          <a:xfrm>
            <a:off x="764931" y="3033346"/>
            <a:ext cx="10023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RNGs, in Cryptography there are two categories: True Random Number Generators (TRNGs) and Pseudo Random Number Generators (PRNGs). The key differences are: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" y="1252728"/>
            <a:ext cx="5794131" cy="1682749"/>
          </a:xfrm>
        </p:spPr>
        <p:txBody>
          <a:bodyPr/>
          <a:lstStyle/>
          <a:p>
            <a:r>
              <a:rPr lang="en-US" dirty="0"/>
              <a:t>3. Our implementation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D4AF-9FAB-81B3-A51B-7975EDA5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55B2-1CB3-5084-B458-71948308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C50EB-8589-D684-608B-4CE68210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61" y="171626"/>
            <a:ext cx="3325309" cy="268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0BA15-E467-0BFF-2276-5FF266555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1" y="3490547"/>
            <a:ext cx="2335643" cy="256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66C4AE-C56E-60E1-FC6C-B49326438CFA}"/>
              </a:ext>
            </a:extLst>
          </p:cNvPr>
          <p:cNvSpPr txBox="1"/>
          <p:nvPr/>
        </p:nvSpPr>
        <p:spPr>
          <a:xfrm>
            <a:off x="332349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two high entropy sources (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= amount of unpredictable randomness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of the sun in different spectral filters, taken by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Heliospheric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(SOHO), which are being uploaded every 15 or so minutes.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channels data from different radios around the world.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strings of raw data from each source, we perform a series of operations on them, including hashing using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SHA3-512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674" y="3628296"/>
            <a:ext cx="4846320" cy="1682749"/>
          </a:xfrm>
        </p:spPr>
        <p:txBody>
          <a:bodyPr/>
          <a:lstStyle/>
          <a:p>
            <a:r>
              <a:rPr lang="en-US" dirty="0"/>
              <a:t>App diagram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BB34D-240C-9AA5-58FC-8548ADA5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34C35E-974A-9F1D-8A98-596F0C6A6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B7F978-8C10-53E3-C68C-4C72BB8D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34" y="1455467"/>
            <a:ext cx="6191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1DE15-5B94-8DE7-14E9-961676B7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98B6-F201-CF19-A80E-305A468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DE10CBC-5895-22F9-29FF-A53FC22A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865666-E395-70F2-7DD7-879A14D0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68524-EAF3-3A3D-1B61-DA69EB58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45964-9DBE-23B4-D2E7-FADF975A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A92514E-588A-2327-0D6B-937F3F530B05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08BC3D-898E-767B-75B9-64192BB7B219}"/>
              </a:ext>
            </a:extLst>
          </p:cNvPr>
          <p:cNvSpPr txBox="1">
            <a:spLocks/>
          </p:cNvSpPr>
          <p:nvPr/>
        </p:nvSpPr>
        <p:spPr>
          <a:xfrm>
            <a:off x="4449594" y="14243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F</a:t>
            </a:r>
            <a:r>
              <a:rPr lang="en-US" sz="1500" dirty="0"/>
              <a:t>irst 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37D14-AECA-FB35-574F-4DAC4F30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94" y="1793329"/>
            <a:ext cx="7453992" cy="3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E791-3E16-5317-F520-B4BD52B3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49-0EA5-2EDC-404C-2129878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35F31A-B784-B9CF-4564-96EC50AA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9073B1-7F91-B6D8-7FD3-271698A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B221-9A16-0050-60B8-9B1B26F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9A083-57C0-CA47-BF44-5A318715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14800AE-D563-EED4-02C8-59BC392A73E6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896713-2EA4-C6CF-6CCB-EFD1CE1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71" y="692411"/>
            <a:ext cx="6934210" cy="3467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FD7CA9-9484-DD2D-4DD6-29A9926B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071" y="4159516"/>
            <a:ext cx="5362575" cy="1276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5C0B4C-021E-F28A-3573-757F238FDBEB}"/>
              </a:ext>
            </a:extLst>
          </p:cNvPr>
          <p:cNvSpPr txBox="1"/>
          <p:nvPr/>
        </p:nvSpPr>
        <p:spPr>
          <a:xfrm>
            <a:off x="3332285" y="5363308"/>
            <a:ext cx="761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– tests the observer frequency of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– tests if the data is centered around the expected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correlation – checks if a value is correlated with the following 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46124D-E893-429F-CEBB-30560D618105}"/>
              </a:ext>
            </a:extLst>
          </p:cNvPr>
          <p:cNvSpPr txBox="1">
            <a:spLocks/>
          </p:cNvSpPr>
          <p:nvPr/>
        </p:nvSpPr>
        <p:spPr>
          <a:xfrm>
            <a:off x="4540374" y="152306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</a:t>
            </a:r>
            <a:r>
              <a:rPr lang="en-US" sz="1500" dirty="0"/>
              <a:t>fter applying DSA knowledge (Bernstein’s hash algorithm)</a:t>
            </a:r>
          </a:p>
        </p:txBody>
      </p:sp>
    </p:spTree>
    <p:extLst>
      <p:ext uri="{BB962C8B-B14F-4D97-AF65-F5344CB8AC3E}">
        <p14:creationId xmlns:p14="http://schemas.microsoft.com/office/powerpoint/2010/main" val="383848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10B3-03BD-0203-72FC-C1EF8431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373FE3E-DB55-C519-F4C2-2B04694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ED96D4-7FD1-E6CE-AFDB-0664F17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732D-87D7-B5E3-0D6F-D4BA87F5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C76DF-BB2B-0B88-4583-816D554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8ED5E-604C-DFA6-E04A-584723E245C0}"/>
              </a:ext>
            </a:extLst>
          </p:cNvPr>
          <p:cNvSpPr txBox="1">
            <a:spLocks/>
          </p:cNvSpPr>
          <p:nvPr/>
        </p:nvSpPr>
        <p:spPr>
          <a:xfrm>
            <a:off x="288414" y="18108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FF309-34C9-83B7-E977-02E6D5ADC155}"/>
              </a:ext>
            </a:extLst>
          </p:cNvPr>
          <p:cNvSpPr txBox="1"/>
          <p:nvPr/>
        </p:nvSpPr>
        <p:spPr>
          <a:xfrm>
            <a:off x="4249272" y="301752"/>
            <a:ext cx="761413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Test Suite report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THE UNIFORMITY OF P-VALUES AND THE PROPORTION OF PASSING SEQUENCES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generator is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data.bin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 C2  C3  C4  C5  C6  C7  C8  C9 C10  P-VALUE  PROPORTION  STATISTICAL TEST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4   1   1   0   0   0   1   1   2  0.122325     10/10      Frequency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1   1   0   2   0   0   2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BlockFrequency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5   0   0   0   2   0   0   1  0.004301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2   2   1   2   0   0   1   1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0   0   2   0   2   1   0   2  0.534146      9/10      Runs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3   2   0   0   0   2   0   0  0.213309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LongestRun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1   2   2   0   1   1   0   1  0.739918     10/10      Rank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1   3   2   0   0   1   1  0.534146     10/10      FFT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1   0   1   1   0   1   3   0  0.534146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5   0   0   0   1   1   1   1  0.017912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0   0   1   1   1   3  0.534146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1   0   2   0   0   0   6   0   0  0.000199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1   1   1   0   1   2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3   2   0   0   2   0   1  0.350485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0   0   0   3   5   1   0   0  0.002043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2   0   1   1   1   1   1   0   1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0   0   5   0   0   3   0   0  0.000954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2   1   0   1   0   2   0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1E33D-0E75-7757-55A3-3BCA05371D83}"/>
              </a:ext>
            </a:extLst>
          </p:cNvPr>
          <p:cNvSpPr txBox="1"/>
          <p:nvPr/>
        </p:nvSpPr>
        <p:spPr>
          <a:xfrm>
            <a:off x="142462" y="4801922"/>
            <a:ext cx="25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full report generated by the NIST test suite, please check the GitHub public repository provided at the end of this presentation.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75218-1B14-B3B5-FC61-65ABD64BE2BF}"/>
              </a:ext>
            </a:extLst>
          </p:cNvPr>
          <p:cNvSpPr txBox="1">
            <a:spLocks/>
          </p:cNvSpPr>
          <p:nvPr/>
        </p:nvSpPr>
        <p:spPr>
          <a:xfrm rot="-5400000">
            <a:off x="1082310" y="217331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B</a:t>
            </a:r>
            <a:r>
              <a:rPr lang="en-US" sz="1500"/>
              <a:t>oring math stuff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249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1034</Words>
  <Application>Microsoft Office PowerPoint</Application>
  <PresentationFormat>Widescreen</PresentationFormat>
  <Paragraphs>119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An implementation of a true random number generator</vt:lpstr>
      <vt:lpstr>Table of contents</vt:lpstr>
      <vt:lpstr>1. Random numbers in cryptography</vt:lpstr>
      <vt:lpstr>2. Difference between a  trng &amp; prng</vt:lpstr>
      <vt:lpstr>3. Our implementation</vt:lpstr>
      <vt:lpstr>App diagram</vt:lpstr>
      <vt:lpstr>Boring math stuff</vt:lpstr>
      <vt:lpstr>Boring math stuff</vt:lpstr>
      <vt:lpstr>PowerPoint Presentation</vt:lpstr>
      <vt:lpstr>Security comparison to c’s prng</vt:lpstr>
      <vt:lpstr>Security comparison to c’s prng</vt:lpstr>
      <vt:lpstr>An implementation of a true random number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Daniel</dc:creator>
  <cp:lastModifiedBy>Andrei Daniel</cp:lastModifiedBy>
  <cp:revision>14</cp:revision>
  <dcterms:created xsi:type="dcterms:W3CDTF">2022-06-28T06:29:45Z</dcterms:created>
  <dcterms:modified xsi:type="dcterms:W3CDTF">2025-04-08T15:21:55Z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