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odec Pro" panose="020B0604020202020204" charset="0"/>
      <p:regular r:id="rId9"/>
    </p:embeddedFont>
    <p:embeddedFont>
      <p:font typeface="Codec Pro Bold" panose="020B0604020202020204" charset="0"/>
      <p:regular r:id="rId10"/>
    </p:embeddedFont>
    <p:embeddedFont>
      <p:font typeface="Cy Grotesk Grand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2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google.com/document/d/1o3F4PpPUFv4cge9m9bSrzFU-E4V4x-gJrkLMdmB_dj0/edi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eteomatics.com/en/meteomatics-and-nasa-space-apps-challenge/"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9508858">
            <a:off x="-1317407" y="373602"/>
            <a:ext cx="18010625" cy="17222660"/>
          </a:xfrm>
          <a:custGeom>
            <a:avLst/>
            <a:gdLst/>
            <a:ahLst/>
            <a:cxnLst/>
            <a:rect l="l" t="t" r="r" b="b"/>
            <a:pathLst>
              <a:path w="18010625" h="17222660">
                <a:moveTo>
                  <a:pt x="0" y="0"/>
                </a:moveTo>
                <a:lnTo>
                  <a:pt x="18010625" y="0"/>
                </a:lnTo>
                <a:lnTo>
                  <a:pt x="18010625" y="17222661"/>
                </a:lnTo>
                <a:lnTo>
                  <a:pt x="0" y="17222661"/>
                </a:lnTo>
                <a:lnTo>
                  <a:pt x="0" y="0"/>
                </a:lnTo>
                <a:close/>
              </a:path>
            </a:pathLst>
          </a:custGeom>
          <a:blipFill>
            <a:blip r:embed="rId2"/>
            <a:stretch>
              <a:fillRect/>
            </a:stretch>
          </a:blipFill>
        </p:spPr>
      </p:sp>
      <p:grpSp>
        <p:nvGrpSpPr>
          <p:cNvPr id="3" name="Group 3"/>
          <p:cNvGrpSpPr/>
          <p:nvPr/>
        </p:nvGrpSpPr>
        <p:grpSpPr>
          <a:xfrm>
            <a:off x="1028700" y="3540610"/>
            <a:ext cx="13738268" cy="2405681"/>
            <a:chOff x="0" y="0"/>
            <a:chExt cx="18317690" cy="3207574"/>
          </a:xfrm>
        </p:grpSpPr>
        <p:sp>
          <p:nvSpPr>
            <p:cNvPr id="4" name="TextBox 4"/>
            <p:cNvSpPr txBox="1"/>
            <p:nvPr/>
          </p:nvSpPr>
          <p:spPr>
            <a:xfrm>
              <a:off x="0" y="-47625"/>
              <a:ext cx="18317690" cy="1885445"/>
            </a:xfrm>
            <a:prstGeom prst="rect">
              <a:avLst/>
            </a:prstGeom>
          </p:spPr>
          <p:txBody>
            <a:bodyPr lIns="0" tIns="0" rIns="0" bIns="0" rtlCol="0" anchor="t">
              <a:spAutoFit/>
            </a:bodyPr>
            <a:lstStyle/>
            <a:p>
              <a:pPr algn="l">
                <a:lnSpc>
                  <a:spcPts val="11466"/>
                </a:lnSpc>
              </a:pPr>
              <a:r>
                <a:rPr lang="en-US" sz="9100" b="1">
                  <a:solidFill>
                    <a:srgbClr val="EDECED"/>
                  </a:solidFill>
                  <a:latin typeface="Cy Grotesk Grand Bold"/>
                  <a:ea typeface="Cy Grotesk Grand Bold"/>
                  <a:cs typeface="Cy Grotesk Grand Bold"/>
                  <a:sym typeface="Cy Grotesk Grand Bold"/>
                </a:rPr>
                <a:t>CLIMATE LENS</a:t>
              </a:r>
            </a:p>
          </p:txBody>
        </p:sp>
        <p:sp>
          <p:nvSpPr>
            <p:cNvPr id="5" name="TextBox 5"/>
            <p:cNvSpPr txBox="1"/>
            <p:nvPr/>
          </p:nvSpPr>
          <p:spPr>
            <a:xfrm>
              <a:off x="0" y="2367412"/>
              <a:ext cx="18317690" cy="840163"/>
            </a:xfrm>
            <a:prstGeom prst="rect">
              <a:avLst/>
            </a:prstGeom>
          </p:spPr>
          <p:txBody>
            <a:bodyPr lIns="0" tIns="0" rIns="0" bIns="0" rtlCol="0" anchor="t">
              <a:spAutoFit/>
            </a:bodyPr>
            <a:lstStyle/>
            <a:p>
              <a:pPr algn="l">
                <a:lnSpc>
                  <a:spcPts val="4900"/>
                </a:lnSpc>
                <a:spcBef>
                  <a:spcPct val="0"/>
                </a:spcBef>
              </a:pPr>
              <a:r>
                <a:rPr lang="en-US" sz="3500">
                  <a:solidFill>
                    <a:srgbClr val="EDECED"/>
                  </a:solidFill>
                  <a:latin typeface="Codec Pro"/>
                  <a:ea typeface="Codec Pro"/>
                  <a:cs typeface="Codec Pro"/>
                  <a:sym typeface="Codec Pro"/>
                </a:rPr>
                <a:t>A Interactive Web App for Visualizing Climate Change</a:t>
              </a:r>
            </a:p>
          </p:txBody>
        </p:sp>
      </p:grpSp>
      <p:sp>
        <p:nvSpPr>
          <p:cNvPr id="6" name="Freeform 6"/>
          <p:cNvSpPr/>
          <p:nvPr/>
        </p:nvSpPr>
        <p:spPr>
          <a:xfrm rot="95451">
            <a:off x="11063514" y="-4115415"/>
            <a:ext cx="8686892" cy="8230830"/>
          </a:xfrm>
          <a:custGeom>
            <a:avLst/>
            <a:gdLst/>
            <a:ahLst/>
            <a:cxnLst/>
            <a:rect l="l" t="t" r="r" b="b"/>
            <a:pathLst>
              <a:path w="8686892" h="8230830">
                <a:moveTo>
                  <a:pt x="0" y="0"/>
                </a:moveTo>
                <a:lnTo>
                  <a:pt x="8686891" y="0"/>
                </a:lnTo>
                <a:lnTo>
                  <a:pt x="8686891" y="8230830"/>
                </a:lnTo>
                <a:lnTo>
                  <a:pt x="0" y="8230830"/>
                </a:lnTo>
                <a:lnTo>
                  <a:pt x="0" y="0"/>
                </a:lnTo>
                <a:close/>
              </a:path>
            </a:pathLst>
          </a:custGeom>
          <a:blipFill>
            <a:blip r:embed="rId3"/>
            <a:stretch>
              <a:fillRect/>
            </a:stretch>
          </a:blipFill>
        </p:spPr>
      </p:sp>
      <p:sp>
        <p:nvSpPr>
          <p:cNvPr id="7" name="TextBox 7"/>
          <p:cNvSpPr txBox="1"/>
          <p:nvPr/>
        </p:nvSpPr>
        <p:spPr>
          <a:xfrm>
            <a:off x="14546571" y="8870632"/>
            <a:ext cx="2809413" cy="876231"/>
          </a:xfrm>
          <a:prstGeom prst="rect">
            <a:avLst/>
          </a:prstGeom>
        </p:spPr>
        <p:txBody>
          <a:bodyPr lIns="0" tIns="0" rIns="0" bIns="0" rtlCol="0" anchor="t">
            <a:spAutoFit/>
          </a:bodyPr>
          <a:lstStyle/>
          <a:p>
            <a:pPr algn="ctr">
              <a:lnSpc>
                <a:spcPts val="6300"/>
              </a:lnSpc>
              <a:spcBef>
                <a:spcPct val="0"/>
              </a:spcBef>
            </a:pPr>
            <a:r>
              <a:rPr lang="en-US" sz="5000" b="1">
                <a:solidFill>
                  <a:srgbClr val="EDECED"/>
                </a:solidFill>
                <a:latin typeface="Codec Pro Bold"/>
                <a:ea typeface="Codec Pro Bold"/>
                <a:cs typeface="Codec Pro Bold"/>
                <a:sym typeface="Codec Pro Bold"/>
              </a:rPr>
              <a:t>by MarsX</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059713">
            <a:off x="-6373073" y="4315180"/>
            <a:ext cx="18010625" cy="17222660"/>
          </a:xfrm>
          <a:custGeom>
            <a:avLst/>
            <a:gdLst/>
            <a:ahLst/>
            <a:cxnLst/>
            <a:rect l="l" t="t" r="r" b="b"/>
            <a:pathLst>
              <a:path w="18010625" h="17222660">
                <a:moveTo>
                  <a:pt x="0" y="0"/>
                </a:moveTo>
                <a:lnTo>
                  <a:pt x="18010625" y="0"/>
                </a:lnTo>
                <a:lnTo>
                  <a:pt x="18010625" y="17222660"/>
                </a:lnTo>
                <a:lnTo>
                  <a:pt x="0" y="17222660"/>
                </a:lnTo>
                <a:lnTo>
                  <a:pt x="0" y="0"/>
                </a:lnTo>
                <a:close/>
              </a:path>
            </a:pathLst>
          </a:custGeom>
          <a:blipFill>
            <a:blip r:embed="rId2"/>
            <a:stretch>
              <a:fillRect/>
            </a:stretch>
          </a:blipFill>
        </p:spPr>
      </p:sp>
      <p:sp>
        <p:nvSpPr>
          <p:cNvPr id="3" name="TextBox 3"/>
          <p:cNvSpPr txBox="1"/>
          <p:nvPr/>
        </p:nvSpPr>
        <p:spPr>
          <a:xfrm>
            <a:off x="1205679" y="1371063"/>
            <a:ext cx="7702051" cy="830464"/>
          </a:xfrm>
          <a:prstGeom prst="rect">
            <a:avLst/>
          </a:prstGeom>
        </p:spPr>
        <p:txBody>
          <a:bodyPr lIns="0" tIns="0" rIns="0" bIns="0" rtlCol="0" anchor="t">
            <a:spAutoFit/>
          </a:bodyPr>
          <a:lstStyle/>
          <a:p>
            <a:pPr algn="l">
              <a:lnSpc>
                <a:spcPts val="6434"/>
              </a:lnSpc>
            </a:pPr>
            <a:r>
              <a:rPr lang="en-US" sz="5499" b="1">
                <a:solidFill>
                  <a:srgbClr val="FFFFFF"/>
                </a:solidFill>
                <a:latin typeface="Cy Grotesk Grand Bold"/>
                <a:ea typeface="Cy Grotesk Grand Bold"/>
                <a:cs typeface="Cy Grotesk Grand Bold"/>
                <a:sym typeface="Cy Grotesk Grand Bold"/>
              </a:rPr>
              <a:t>INTRODUCTION</a:t>
            </a:r>
          </a:p>
        </p:txBody>
      </p:sp>
      <p:sp>
        <p:nvSpPr>
          <p:cNvPr id="4" name="TextBox 4"/>
          <p:cNvSpPr txBox="1"/>
          <p:nvPr/>
        </p:nvSpPr>
        <p:spPr>
          <a:xfrm>
            <a:off x="696865" y="2596896"/>
            <a:ext cx="15324108" cy="5058157"/>
          </a:xfrm>
          <a:prstGeom prst="rect">
            <a:avLst/>
          </a:prstGeom>
        </p:spPr>
        <p:txBody>
          <a:bodyPr lIns="0" tIns="0" rIns="0" bIns="0" rtlCol="0" anchor="t">
            <a:spAutoFit/>
          </a:bodyPr>
          <a:lstStyle/>
          <a:p>
            <a:pPr marL="561334" lvl="1" indent="-280667" algn="l">
              <a:lnSpc>
                <a:spcPts val="3639"/>
              </a:lnSpc>
              <a:buFont typeface="Arial"/>
              <a:buChar char="•"/>
            </a:pPr>
            <a:r>
              <a:rPr lang="en-US" sz="2599" b="1">
                <a:solidFill>
                  <a:srgbClr val="FFFFFF"/>
                </a:solidFill>
                <a:latin typeface="Codec Pro Bold"/>
                <a:ea typeface="Codec Pro Bold"/>
                <a:cs typeface="Codec Pro Bold"/>
                <a:sym typeface="Codec Pro Bold"/>
              </a:rPr>
              <a:t>Project Aim : The aim is to develop a lesson plan for high school students that incorporates an interactive platform for exploring and visualizing the diverse effects of climate change across different continents. Students will be able to use the website independently, while teachers will also incorporate it into lessons, utilizing engaging tools like globes and timelines to help students understand the unique environmental challenges faced by each region, making complex climate data accessible and easy to comprehend.</a:t>
            </a:r>
          </a:p>
          <a:p>
            <a:pPr algn="l">
              <a:lnSpc>
                <a:spcPts val="3639"/>
              </a:lnSpc>
            </a:pPr>
            <a:endParaRPr lang="en-US" sz="2599" b="1">
              <a:solidFill>
                <a:srgbClr val="FFFFFF"/>
              </a:solidFill>
              <a:latin typeface="Codec Pro Bold"/>
              <a:ea typeface="Codec Pro Bold"/>
              <a:cs typeface="Codec Pro Bold"/>
              <a:sym typeface="Codec Pro Bold"/>
            </a:endParaRPr>
          </a:p>
          <a:p>
            <a:pPr marL="561334" lvl="1" indent="-280667" algn="l">
              <a:lnSpc>
                <a:spcPts val="3639"/>
              </a:lnSpc>
              <a:buFont typeface="Arial"/>
              <a:buChar char="•"/>
            </a:pPr>
            <a:r>
              <a:rPr lang="en-US" sz="2599" b="1">
                <a:solidFill>
                  <a:srgbClr val="FFFFFF"/>
                </a:solidFill>
                <a:latin typeface="Codec Pro Bold"/>
                <a:ea typeface="Codec Pro Bold"/>
                <a:cs typeface="Codec Pro Bold"/>
                <a:sym typeface="Codec Pro Bold"/>
              </a:rPr>
              <a:t>Target Audience</a:t>
            </a:r>
            <a:r>
              <a:rPr lang="en-US" sz="2599">
                <a:solidFill>
                  <a:srgbClr val="FFFFFF"/>
                </a:solidFill>
                <a:latin typeface="Codec Pro"/>
                <a:ea typeface="Codec Pro"/>
                <a:cs typeface="Codec Pro"/>
                <a:sym typeface="Codec Pro"/>
              </a:rPr>
              <a:t> : High school students (aged 13-18), educators, and climate enthusiasts.</a:t>
            </a:r>
          </a:p>
          <a:p>
            <a:pPr algn="l">
              <a:lnSpc>
                <a:spcPts val="3639"/>
              </a:lnSpc>
            </a:pPr>
            <a:endParaRPr lang="en-US" sz="2599">
              <a:solidFill>
                <a:srgbClr val="FFFFFF"/>
              </a:solidFill>
              <a:latin typeface="Codec Pro"/>
              <a:ea typeface="Codec Pro"/>
              <a:cs typeface="Codec Pro"/>
              <a:sym typeface="Codec Pro"/>
            </a:endParaRPr>
          </a:p>
          <a:p>
            <a:pPr marL="561334" lvl="1" indent="-280667" algn="l">
              <a:lnSpc>
                <a:spcPts val="3639"/>
              </a:lnSpc>
              <a:buFont typeface="Arial"/>
              <a:buChar char="•"/>
            </a:pPr>
            <a:r>
              <a:rPr lang="en-US" sz="2599" b="1">
                <a:solidFill>
                  <a:srgbClr val="FFFFFF"/>
                </a:solidFill>
                <a:latin typeface="Codec Pro Bold"/>
                <a:ea typeface="Codec Pro Bold"/>
                <a:cs typeface="Codec Pro Bold"/>
                <a:sym typeface="Codec Pro Bold"/>
              </a:rPr>
              <a:t>SDG Goal</a:t>
            </a:r>
            <a:r>
              <a:rPr lang="en-US" sz="2599">
                <a:solidFill>
                  <a:srgbClr val="FFFFFF"/>
                </a:solidFill>
                <a:latin typeface="Codec Pro"/>
                <a:ea typeface="Codec Pro"/>
                <a:cs typeface="Codec Pro"/>
                <a:sym typeface="Codec Pro"/>
              </a:rPr>
              <a:t> : SDG 13 - Climate Action</a:t>
            </a:r>
          </a:p>
          <a:p>
            <a:pPr algn="l">
              <a:lnSpc>
                <a:spcPts val="3639"/>
              </a:lnSpc>
              <a:spcBef>
                <a:spcPct val="0"/>
              </a:spcBef>
            </a:pPr>
            <a:endParaRPr lang="en-US" sz="2599">
              <a:solidFill>
                <a:srgbClr val="FFFFFF"/>
              </a:solidFill>
              <a:latin typeface="Codec Pro"/>
              <a:ea typeface="Codec Pro"/>
              <a:cs typeface="Codec Pro"/>
              <a:sym typeface="Codec Pro"/>
            </a:endParaRPr>
          </a:p>
        </p:txBody>
      </p:sp>
      <p:sp>
        <p:nvSpPr>
          <p:cNvPr id="5" name="Freeform 5"/>
          <p:cNvSpPr/>
          <p:nvPr/>
        </p:nvSpPr>
        <p:spPr>
          <a:xfrm rot="95451">
            <a:off x="13151369" y="-4463391"/>
            <a:ext cx="8686892" cy="8230830"/>
          </a:xfrm>
          <a:custGeom>
            <a:avLst/>
            <a:gdLst/>
            <a:ahLst/>
            <a:cxnLst/>
            <a:rect l="l" t="t" r="r" b="b"/>
            <a:pathLst>
              <a:path w="8686892" h="8230830">
                <a:moveTo>
                  <a:pt x="0" y="0"/>
                </a:moveTo>
                <a:lnTo>
                  <a:pt x="8686891" y="0"/>
                </a:lnTo>
                <a:lnTo>
                  <a:pt x="8686891" y="8230830"/>
                </a:lnTo>
                <a:lnTo>
                  <a:pt x="0" y="8230830"/>
                </a:lnTo>
                <a:lnTo>
                  <a:pt x="0" y="0"/>
                </a:lnTo>
                <a:close/>
              </a:path>
            </a:pathLst>
          </a:custGeom>
          <a:blipFill>
            <a:blip r:embed="rId3"/>
            <a:stretch>
              <a:fillRect/>
            </a:stretch>
          </a:blipFill>
        </p:spPr>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508858">
            <a:off x="-5557919" y="6366780"/>
            <a:ext cx="18010625" cy="17222660"/>
          </a:xfrm>
          <a:custGeom>
            <a:avLst/>
            <a:gdLst/>
            <a:ahLst/>
            <a:cxnLst/>
            <a:rect l="l" t="t" r="r" b="b"/>
            <a:pathLst>
              <a:path w="18010625" h="17222660">
                <a:moveTo>
                  <a:pt x="0" y="0"/>
                </a:moveTo>
                <a:lnTo>
                  <a:pt x="18010625" y="0"/>
                </a:lnTo>
                <a:lnTo>
                  <a:pt x="18010625" y="17222660"/>
                </a:lnTo>
                <a:lnTo>
                  <a:pt x="0" y="17222660"/>
                </a:lnTo>
                <a:lnTo>
                  <a:pt x="0" y="0"/>
                </a:lnTo>
                <a:close/>
              </a:path>
            </a:pathLst>
          </a:custGeom>
          <a:blipFill>
            <a:blip r:embed="rId2"/>
            <a:stretch>
              <a:fillRect/>
            </a:stretch>
          </a:blipFill>
        </p:spPr>
      </p:sp>
      <p:sp>
        <p:nvSpPr>
          <p:cNvPr id="3" name="TextBox 3"/>
          <p:cNvSpPr txBox="1"/>
          <p:nvPr/>
        </p:nvSpPr>
        <p:spPr>
          <a:xfrm>
            <a:off x="1028700" y="752902"/>
            <a:ext cx="12356228" cy="752383"/>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PROBLEM STATEMENT</a:t>
            </a:r>
          </a:p>
        </p:txBody>
      </p:sp>
      <p:sp>
        <p:nvSpPr>
          <p:cNvPr id="4" name="TextBox 4"/>
          <p:cNvSpPr txBox="1"/>
          <p:nvPr/>
        </p:nvSpPr>
        <p:spPr>
          <a:xfrm>
            <a:off x="741520" y="1736206"/>
            <a:ext cx="17546480" cy="1979713"/>
          </a:xfrm>
          <a:prstGeom prst="rect">
            <a:avLst/>
          </a:prstGeom>
        </p:spPr>
        <p:txBody>
          <a:bodyPr lIns="0" tIns="0" rIns="0" bIns="0" rtlCol="0" anchor="t">
            <a:spAutoFit/>
          </a:bodyPr>
          <a:lstStyle/>
          <a:p>
            <a:pPr marL="561334" lvl="1" indent="-280667" algn="l">
              <a:lnSpc>
                <a:spcPts val="5303"/>
              </a:lnSpc>
              <a:buFont typeface="Arial"/>
              <a:buChar char="•"/>
            </a:pPr>
            <a:r>
              <a:rPr lang="en-US" sz="2599" b="1">
                <a:solidFill>
                  <a:srgbClr val="FFFFFF"/>
                </a:solidFill>
                <a:latin typeface="Codec Pro Bold"/>
                <a:ea typeface="Codec Pro Bold"/>
                <a:cs typeface="Codec Pro Bold"/>
                <a:sym typeface="Codec Pro Bold"/>
              </a:rPr>
              <a:t>Awareness Gap </a:t>
            </a:r>
            <a:r>
              <a:rPr lang="en-US" sz="2599">
                <a:solidFill>
                  <a:srgbClr val="FFFFFF"/>
                </a:solidFill>
                <a:latin typeface="Codec Pro"/>
                <a:ea typeface="Codec Pro"/>
                <a:cs typeface="Codec Pro"/>
                <a:sym typeface="Codec Pro"/>
              </a:rPr>
              <a:t>: Many students lack knowledge of regional and global climate change impacts.</a:t>
            </a:r>
          </a:p>
          <a:p>
            <a:pPr marL="561334" lvl="1" indent="-280667" algn="l">
              <a:lnSpc>
                <a:spcPts val="5303"/>
              </a:lnSpc>
              <a:buFont typeface="Arial"/>
              <a:buChar char="•"/>
            </a:pPr>
            <a:r>
              <a:rPr lang="en-US" sz="2599" b="1">
                <a:solidFill>
                  <a:srgbClr val="FFFFFF"/>
                </a:solidFill>
                <a:latin typeface="Codec Pro Bold"/>
                <a:ea typeface="Codec Pro Bold"/>
                <a:cs typeface="Codec Pro Bold"/>
                <a:sym typeface="Codec Pro Bold"/>
              </a:rPr>
              <a:t>Engagement Challenge</a:t>
            </a:r>
            <a:r>
              <a:rPr lang="en-US" sz="2599">
                <a:solidFill>
                  <a:srgbClr val="FFFFFF"/>
                </a:solidFill>
                <a:latin typeface="Codec Pro"/>
                <a:ea typeface="Codec Pro"/>
                <a:cs typeface="Codec Pro"/>
                <a:sym typeface="Codec Pro"/>
              </a:rPr>
              <a:t> : Traditional methods fail to engage students effectively.</a:t>
            </a:r>
          </a:p>
          <a:p>
            <a:pPr marL="561334" lvl="1" indent="-280667" algn="l">
              <a:lnSpc>
                <a:spcPts val="5303"/>
              </a:lnSpc>
              <a:buFont typeface="Arial"/>
              <a:buChar char="•"/>
            </a:pPr>
            <a:r>
              <a:rPr lang="en-US" sz="2599" b="1">
                <a:solidFill>
                  <a:srgbClr val="FFFFFF"/>
                </a:solidFill>
                <a:latin typeface="Codec Pro Bold"/>
                <a:ea typeface="Codec Pro Bold"/>
                <a:cs typeface="Codec Pro Bold"/>
                <a:sym typeface="Codec Pro Bold"/>
              </a:rPr>
              <a:t>Need for Interactive Learning </a:t>
            </a:r>
            <a:r>
              <a:rPr lang="en-US" sz="2599">
                <a:solidFill>
                  <a:srgbClr val="FFFFFF"/>
                </a:solidFill>
                <a:latin typeface="Codec Pro"/>
                <a:ea typeface="Codec Pro"/>
                <a:cs typeface="Codec Pro"/>
                <a:sym typeface="Codec Pro"/>
              </a:rPr>
              <a:t>: Growing demand for interactive, data-driven tools to make learning fun.</a:t>
            </a:r>
          </a:p>
        </p:txBody>
      </p:sp>
      <p:sp>
        <p:nvSpPr>
          <p:cNvPr id="5" name="Freeform 5"/>
          <p:cNvSpPr/>
          <p:nvPr/>
        </p:nvSpPr>
        <p:spPr>
          <a:xfrm rot="95451">
            <a:off x="15096300" y="-5415548"/>
            <a:ext cx="8686892" cy="8230830"/>
          </a:xfrm>
          <a:custGeom>
            <a:avLst/>
            <a:gdLst/>
            <a:ahLst/>
            <a:cxnLst/>
            <a:rect l="l" t="t" r="r" b="b"/>
            <a:pathLst>
              <a:path w="8686892" h="8230830">
                <a:moveTo>
                  <a:pt x="0" y="0"/>
                </a:moveTo>
                <a:lnTo>
                  <a:pt x="8686892" y="0"/>
                </a:lnTo>
                <a:lnTo>
                  <a:pt x="8686892" y="8230830"/>
                </a:lnTo>
                <a:lnTo>
                  <a:pt x="0" y="8230830"/>
                </a:lnTo>
                <a:lnTo>
                  <a:pt x="0" y="0"/>
                </a:lnTo>
                <a:close/>
              </a:path>
            </a:pathLst>
          </a:custGeom>
          <a:blipFill>
            <a:blip r:embed="rId3"/>
            <a:stretch>
              <a:fillRect/>
            </a:stretch>
          </a:blipFill>
        </p:spPr>
      </p:sp>
      <p:sp>
        <p:nvSpPr>
          <p:cNvPr id="6" name="TextBox 6"/>
          <p:cNvSpPr txBox="1"/>
          <p:nvPr/>
        </p:nvSpPr>
        <p:spPr>
          <a:xfrm>
            <a:off x="1028700" y="4201695"/>
            <a:ext cx="12356228" cy="752383"/>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PROJECT OBJECTIVES</a:t>
            </a:r>
          </a:p>
        </p:txBody>
      </p:sp>
      <p:sp>
        <p:nvSpPr>
          <p:cNvPr id="7" name="TextBox 7"/>
          <p:cNvSpPr txBox="1"/>
          <p:nvPr/>
        </p:nvSpPr>
        <p:spPr>
          <a:xfrm>
            <a:off x="867971" y="5230302"/>
            <a:ext cx="17293579" cy="3080064"/>
          </a:xfrm>
          <a:prstGeom prst="rect">
            <a:avLst/>
          </a:prstGeom>
        </p:spPr>
        <p:txBody>
          <a:bodyPr lIns="0" tIns="0" rIns="0" bIns="0" rtlCol="0" anchor="t">
            <a:spAutoFit/>
          </a:bodyPr>
          <a:lstStyle/>
          <a:p>
            <a:pPr marL="561334" lvl="1" indent="-280667" algn="l">
              <a:lnSpc>
                <a:spcPts val="4887"/>
              </a:lnSpc>
              <a:buFont typeface="Arial"/>
              <a:buChar char="•"/>
            </a:pPr>
            <a:r>
              <a:rPr lang="en-US" sz="2599" b="1">
                <a:solidFill>
                  <a:srgbClr val="FFFFFF"/>
                </a:solidFill>
                <a:latin typeface="Codec Pro Bold"/>
                <a:ea typeface="Codec Pro Bold"/>
                <a:cs typeface="Codec Pro Bold"/>
                <a:sym typeface="Codec Pro Bold"/>
              </a:rPr>
              <a:t>Primary Goal: Develop a web app that visualizes the impacts of climate change.</a:t>
            </a:r>
          </a:p>
          <a:p>
            <a:pPr marL="561334" lvl="1" indent="-280667" algn="l">
              <a:lnSpc>
                <a:spcPts val="4887"/>
              </a:lnSpc>
              <a:buFont typeface="Arial"/>
              <a:buChar char="•"/>
            </a:pPr>
            <a:r>
              <a:rPr lang="en-US" sz="2599" b="1">
                <a:solidFill>
                  <a:srgbClr val="FFFFFF"/>
                </a:solidFill>
                <a:latin typeface="Codec Pro Bold"/>
                <a:ea typeface="Codec Pro Bold"/>
                <a:cs typeface="Codec Pro Bold"/>
                <a:sym typeface="Codec Pro Bold"/>
              </a:rPr>
              <a:t>Educational Focus: Align with the UN Sustainable Development Goals (SDG) on Climate Action.</a:t>
            </a:r>
          </a:p>
          <a:p>
            <a:pPr marL="561334" lvl="1" indent="-280667" algn="l">
              <a:lnSpc>
                <a:spcPts val="4887"/>
              </a:lnSpc>
              <a:buFont typeface="Arial"/>
              <a:buChar char="•"/>
            </a:pPr>
            <a:r>
              <a:rPr lang="en-US" sz="2599" b="1">
                <a:solidFill>
                  <a:srgbClr val="FFFFFF"/>
                </a:solidFill>
                <a:latin typeface="Codec Pro Bold"/>
                <a:ea typeface="Codec Pro Bold"/>
                <a:cs typeface="Codec Pro Bold"/>
                <a:sym typeface="Codec Pro Bold"/>
              </a:rPr>
              <a:t>Interactive Features: Incorporate timelines, maps, and educational content.</a:t>
            </a:r>
          </a:p>
          <a:p>
            <a:pPr marL="561334" lvl="1" indent="-280667" algn="l">
              <a:lnSpc>
                <a:spcPts val="4887"/>
              </a:lnSpc>
              <a:buFont typeface="Arial"/>
              <a:buChar char="•"/>
            </a:pPr>
            <a:r>
              <a:rPr lang="en-US" sz="2599" b="1">
                <a:solidFill>
                  <a:srgbClr val="FFFFFF"/>
                </a:solidFill>
                <a:latin typeface="Codec Pro Bold"/>
                <a:ea typeface="Codec Pro Bold"/>
                <a:cs typeface="Codec Pro Bold"/>
                <a:sym typeface="Codec Pro Bold"/>
              </a:rPr>
              <a:t>Lesson Plan Creation: Develop a comprehensive lesson plan to facilitate student engagement and learning.</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508858">
            <a:off x="-4860385" y="5950192"/>
            <a:ext cx="18010625" cy="17222660"/>
          </a:xfrm>
          <a:custGeom>
            <a:avLst/>
            <a:gdLst/>
            <a:ahLst/>
            <a:cxnLst/>
            <a:rect l="l" t="t" r="r" b="b"/>
            <a:pathLst>
              <a:path w="18010625" h="17222660">
                <a:moveTo>
                  <a:pt x="0" y="0"/>
                </a:moveTo>
                <a:lnTo>
                  <a:pt x="18010625" y="0"/>
                </a:lnTo>
                <a:lnTo>
                  <a:pt x="18010625" y="17222660"/>
                </a:lnTo>
                <a:lnTo>
                  <a:pt x="0" y="17222660"/>
                </a:lnTo>
                <a:lnTo>
                  <a:pt x="0" y="0"/>
                </a:lnTo>
                <a:close/>
              </a:path>
            </a:pathLst>
          </a:custGeom>
          <a:blipFill>
            <a:blip r:embed="rId2"/>
            <a:stretch>
              <a:fillRect/>
            </a:stretch>
          </a:blipFill>
        </p:spPr>
      </p:sp>
      <p:sp>
        <p:nvSpPr>
          <p:cNvPr id="3" name="TextBox 3"/>
          <p:cNvSpPr txBox="1"/>
          <p:nvPr/>
        </p:nvSpPr>
        <p:spPr>
          <a:xfrm>
            <a:off x="1028700" y="1493949"/>
            <a:ext cx="12356228" cy="752383"/>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WEB APP FEATURES</a:t>
            </a:r>
          </a:p>
        </p:txBody>
      </p:sp>
      <p:sp>
        <p:nvSpPr>
          <p:cNvPr id="4" name="TextBox 4"/>
          <p:cNvSpPr txBox="1"/>
          <p:nvPr/>
        </p:nvSpPr>
        <p:spPr>
          <a:xfrm>
            <a:off x="785354" y="2551131"/>
            <a:ext cx="15855626" cy="2762136"/>
          </a:xfrm>
          <a:prstGeom prst="rect">
            <a:avLst/>
          </a:prstGeom>
        </p:spPr>
        <p:txBody>
          <a:bodyPr lIns="0" tIns="0" rIns="0" bIns="0" rtlCol="0" anchor="t">
            <a:spAutoFit/>
          </a:bodyPr>
          <a:lstStyle/>
          <a:p>
            <a:pPr marL="539745" lvl="1" indent="-269872" algn="l">
              <a:lnSpc>
                <a:spcPts val="4424"/>
              </a:lnSpc>
              <a:buAutoNum type="arabicPeriod"/>
            </a:pPr>
            <a:r>
              <a:rPr lang="en-US" sz="2499" b="1">
                <a:solidFill>
                  <a:srgbClr val="FFFFFF"/>
                </a:solidFill>
                <a:latin typeface="Codec Pro Bold"/>
                <a:ea typeface="Codec Pro Bold"/>
                <a:cs typeface="Codec Pro Bold"/>
                <a:sym typeface="Codec Pro Bold"/>
              </a:rPr>
              <a:t>Interactive Timelines </a:t>
            </a:r>
            <a:r>
              <a:rPr lang="en-US" sz="2499">
                <a:solidFill>
                  <a:srgbClr val="FFFFFF"/>
                </a:solidFill>
                <a:latin typeface="Codec Pro"/>
                <a:ea typeface="Codec Pro"/>
                <a:cs typeface="Codec Pro"/>
                <a:sym typeface="Codec Pro"/>
              </a:rPr>
              <a:t>: Explore future climate impacts.</a:t>
            </a:r>
          </a:p>
          <a:p>
            <a:pPr marL="539745" lvl="1" indent="-269872" algn="l">
              <a:lnSpc>
                <a:spcPts val="4424"/>
              </a:lnSpc>
              <a:buAutoNum type="arabicPeriod"/>
            </a:pPr>
            <a:r>
              <a:rPr lang="en-US" sz="2499" b="1">
                <a:solidFill>
                  <a:srgbClr val="FFFFFF"/>
                </a:solidFill>
                <a:latin typeface="Codec Pro Bold"/>
                <a:ea typeface="Codec Pro Bold"/>
                <a:cs typeface="Codec Pro Bold"/>
                <a:sym typeface="Codec Pro Bold"/>
              </a:rPr>
              <a:t>Interactive Maps </a:t>
            </a:r>
            <a:r>
              <a:rPr lang="en-US" sz="2499">
                <a:solidFill>
                  <a:srgbClr val="FFFFFF"/>
                </a:solidFill>
                <a:latin typeface="Codec Pro"/>
                <a:ea typeface="Codec Pro"/>
                <a:cs typeface="Codec Pro"/>
                <a:sym typeface="Codec Pro"/>
              </a:rPr>
              <a:t>: Visualize climate events such as temperature changes, humidity and air quality variations. </a:t>
            </a:r>
          </a:p>
          <a:p>
            <a:pPr marL="539745" lvl="1" indent="-269872" algn="l">
              <a:lnSpc>
                <a:spcPts val="4424"/>
              </a:lnSpc>
              <a:buAutoNum type="arabicPeriod"/>
            </a:pPr>
            <a:r>
              <a:rPr lang="en-US" sz="2499">
                <a:solidFill>
                  <a:srgbClr val="FFFFFF"/>
                </a:solidFill>
                <a:latin typeface="Codec Pro"/>
                <a:ea typeface="Codec Pro"/>
                <a:cs typeface="Codec Pro"/>
                <a:sym typeface="Codec Pro"/>
              </a:rPr>
              <a:t>Educational Resources: Supplementary content and quizzes for deeper understanding.</a:t>
            </a:r>
          </a:p>
          <a:p>
            <a:pPr marL="539745" lvl="1" indent="-269872" algn="l">
              <a:lnSpc>
                <a:spcPts val="4424"/>
              </a:lnSpc>
              <a:buAutoNum type="arabicPeriod"/>
            </a:pPr>
            <a:r>
              <a:rPr lang="en-US" sz="2499">
                <a:solidFill>
                  <a:srgbClr val="FFFFFF"/>
                </a:solidFill>
                <a:latin typeface="Codec Pro"/>
                <a:ea typeface="Codec Pro"/>
                <a:cs typeface="Codec Pro"/>
                <a:sym typeface="Codec Pro"/>
              </a:rPr>
              <a:t>Animations: Smooth data visualizations for easier comprehension.</a:t>
            </a:r>
          </a:p>
        </p:txBody>
      </p:sp>
      <p:sp>
        <p:nvSpPr>
          <p:cNvPr id="5" name="Freeform 5"/>
          <p:cNvSpPr/>
          <p:nvPr/>
        </p:nvSpPr>
        <p:spPr>
          <a:xfrm rot="95451">
            <a:off x="14742978" y="-4795904"/>
            <a:ext cx="8686892" cy="8230830"/>
          </a:xfrm>
          <a:custGeom>
            <a:avLst/>
            <a:gdLst/>
            <a:ahLst/>
            <a:cxnLst/>
            <a:rect l="l" t="t" r="r" b="b"/>
            <a:pathLst>
              <a:path w="8686892" h="8230830">
                <a:moveTo>
                  <a:pt x="0" y="0"/>
                </a:moveTo>
                <a:lnTo>
                  <a:pt x="8686892" y="0"/>
                </a:lnTo>
                <a:lnTo>
                  <a:pt x="8686892" y="8230830"/>
                </a:lnTo>
                <a:lnTo>
                  <a:pt x="0" y="8230830"/>
                </a:lnTo>
                <a:lnTo>
                  <a:pt x="0" y="0"/>
                </a:lnTo>
                <a:close/>
              </a:path>
            </a:pathLst>
          </a:custGeom>
          <a:blipFill>
            <a:blip r:embed="rId3"/>
            <a:stretch>
              <a:fillRect/>
            </a:stretch>
          </a:blipFill>
        </p:spPr>
      </p:sp>
      <p:sp>
        <p:nvSpPr>
          <p:cNvPr id="6" name="TextBox 6"/>
          <p:cNvSpPr txBox="1"/>
          <p:nvPr/>
        </p:nvSpPr>
        <p:spPr>
          <a:xfrm>
            <a:off x="1028700" y="6079304"/>
            <a:ext cx="12356228" cy="752383"/>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LESSON PLAN</a:t>
            </a:r>
          </a:p>
        </p:txBody>
      </p:sp>
      <p:sp>
        <p:nvSpPr>
          <p:cNvPr id="7" name="TextBox 7"/>
          <p:cNvSpPr txBox="1"/>
          <p:nvPr/>
        </p:nvSpPr>
        <p:spPr>
          <a:xfrm>
            <a:off x="1028700" y="7159572"/>
            <a:ext cx="3619500" cy="468783"/>
          </a:xfrm>
          <a:prstGeom prst="rect">
            <a:avLst/>
          </a:prstGeom>
        </p:spPr>
        <p:txBody>
          <a:bodyPr wrap="square" lIns="0" tIns="0" rIns="0" bIns="0" rtlCol="0" anchor="t">
            <a:spAutoFit/>
          </a:bodyPr>
          <a:lstStyle/>
          <a:p>
            <a:pPr algn="ctr">
              <a:lnSpc>
                <a:spcPts val="3919"/>
              </a:lnSpc>
            </a:pPr>
            <a:r>
              <a:rPr lang="en-US" sz="2800" u="sng" dirty="0">
                <a:solidFill>
                  <a:schemeClr val="bg1"/>
                </a:solidFill>
                <a:latin typeface="Codec Pro" panose="020B0604020202020204" charset="0"/>
                <a:ea typeface="Times New Roman"/>
                <a:cs typeface="Times New Roman"/>
                <a:sym typeface="Times New Roman"/>
                <a:hlinkClick r:id="rId4" tooltip="https://docs.google.com/document/d/1o3F4PpPUFv4cge9m9bSrzFU-E4V4x-gJrkLMdmB_dj0/edit">
                  <a:extLst>
                    <a:ext uri="{A12FA001-AC4F-418D-AE19-62706E023703}">
                      <ahyp:hlinkClr xmlns:ahyp="http://schemas.microsoft.com/office/drawing/2018/hyperlinkcolor" val="tx"/>
                    </a:ext>
                  </a:extLst>
                </a:hlinkClick>
              </a:rPr>
              <a:t>docs.google.com</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508858">
            <a:off x="-3691043" y="5636695"/>
            <a:ext cx="18010625" cy="17222660"/>
          </a:xfrm>
          <a:custGeom>
            <a:avLst/>
            <a:gdLst/>
            <a:ahLst/>
            <a:cxnLst/>
            <a:rect l="l" t="t" r="r" b="b"/>
            <a:pathLst>
              <a:path w="18010625" h="17222660">
                <a:moveTo>
                  <a:pt x="0" y="0"/>
                </a:moveTo>
                <a:lnTo>
                  <a:pt x="18010625" y="0"/>
                </a:lnTo>
                <a:lnTo>
                  <a:pt x="18010625" y="17222660"/>
                </a:lnTo>
                <a:lnTo>
                  <a:pt x="0" y="17222660"/>
                </a:lnTo>
                <a:lnTo>
                  <a:pt x="0" y="0"/>
                </a:lnTo>
                <a:close/>
              </a:path>
            </a:pathLst>
          </a:custGeom>
          <a:blipFill>
            <a:blip r:embed="rId2"/>
            <a:stretch>
              <a:fillRect/>
            </a:stretch>
          </a:blipFill>
        </p:spPr>
      </p:sp>
      <p:sp>
        <p:nvSpPr>
          <p:cNvPr id="3" name="TextBox 3"/>
          <p:cNvSpPr txBox="1"/>
          <p:nvPr/>
        </p:nvSpPr>
        <p:spPr>
          <a:xfrm>
            <a:off x="1028700" y="752902"/>
            <a:ext cx="10564316" cy="1485715"/>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TECHNOLOGY STACK &amp; DATA SOURCES</a:t>
            </a:r>
          </a:p>
        </p:txBody>
      </p:sp>
      <p:sp>
        <p:nvSpPr>
          <p:cNvPr id="4" name="TextBox 4"/>
          <p:cNvSpPr txBox="1"/>
          <p:nvPr/>
        </p:nvSpPr>
        <p:spPr>
          <a:xfrm>
            <a:off x="1028700" y="2631230"/>
            <a:ext cx="15855626" cy="4400179"/>
          </a:xfrm>
          <a:prstGeom prst="rect">
            <a:avLst/>
          </a:prstGeom>
        </p:spPr>
        <p:txBody>
          <a:bodyPr lIns="0" tIns="0" rIns="0" bIns="0" rtlCol="0" anchor="t">
            <a:spAutoFit/>
          </a:bodyPr>
          <a:lstStyle/>
          <a:p>
            <a:pPr algn="l">
              <a:lnSpc>
                <a:spcPts val="4479"/>
              </a:lnSpc>
            </a:pPr>
            <a:r>
              <a:rPr lang="en-US" sz="2799" b="1" dirty="0">
                <a:solidFill>
                  <a:srgbClr val="FFFFFF"/>
                </a:solidFill>
                <a:latin typeface="Codec Pro Bold"/>
                <a:ea typeface="Codec Pro Bold"/>
                <a:cs typeface="Codec Pro Bold"/>
                <a:sym typeface="Codec Pro Bold"/>
              </a:rPr>
              <a:t>Technology Stack:</a:t>
            </a:r>
          </a:p>
          <a:p>
            <a:pPr marL="561334" lvl="1" indent="-280667" algn="l">
              <a:lnSpc>
                <a:spcPts val="4159"/>
              </a:lnSpc>
              <a:buFont typeface="Arial"/>
              <a:buChar char="•"/>
            </a:pPr>
            <a:r>
              <a:rPr lang="en-US" sz="2599" dirty="0">
                <a:solidFill>
                  <a:srgbClr val="FFFFFF"/>
                </a:solidFill>
                <a:latin typeface="Codec Pro"/>
                <a:ea typeface="Codec Pro"/>
                <a:cs typeface="Codec Pro"/>
                <a:sym typeface="Codec Pro"/>
              </a:rPr>
              <a:t>Frontend Framework: React for dynamic UI.</a:t>
            </a:r>
          </a:p>
          <a:p>
            <a:pPr marL="561334" lvl="1" indent="-280667" algn="l">
              <a:lnSpc>
                <a:spcPts val="4159"/>
              </a:lnSpc>
              <a:buFont typeface="Arial"/>
              <a:buChar char="•"/>
            </a:pPr>
            <a:r>
              <a:rPr lang="en-US" sz="2599" dirty="0">
                <a:solidFill>
                  <a:srgbClr val="FFFFFF"/>
                </a:solidFill>
                <a:latin typeface="Codec Pro"/>
                <a:ea typeface="Codec Pro"/>
                <a:cs typeface="Codec Pro"/>
                <a:sym typeface="Codec Pro"/>
              </a:rPr>
              <a:t>Design - Figma, Canva</a:t>
            </a:r>
          </a:p>
          <a:p>
            <a:pPr marL="561334" lvl="1" indent="-280667" algn="l">
              <a:lnSpc>
                <a:spcPts val="4081"/>
              </a:lnSpc>
              <a:buFont typeface="Arial"/>
              <a:buChar char="•"/>
            </a:pPr>
            <a:r>
              <a:rPr lang="en-US" sz="2599" dirty="0">
                <a:solidFill>
                  <a:srgbClr val="FFFFFF"/>
                </a:solidFill>
                <a:latin typeface="Codec Pro"/>
                <a:ea typeface="Codec Pro"/>
                <a:cs typeface="Codec Pro"/>
                <a:sym typeface="Codec Pro"/>
              </a:rPr>
              <a:t>Visualization Libraries:</a:t>
            </a:r>
          </a:p>
          <a:p>
            <a:pPr marL="1122668" lvl="2" indent="-374223" algn="l">
              <a:lnSpc>
                <a:spcPts val="4081"/>
              </a:lnSpc>
              <a:buFont typeface="Arial"/>
              <a:buChar char="⚬"/>
            </a:pPr>
            <a:r>
              <a:rPr lang="en-US" sz="2599" dirty="0">
                <a:solidFill>
                  <a:srgbClr val="FFFFFF"/>
                </a:solidFill>
                <a:latin typeface="Codec Pro"/>
                <a:ea typeface="Codec Pro"/>
                <a:cs typeface="Codec Pro"/>
                <a:sym typeface="Codec Pro"/>
              </a:rPr>
              <a:t>Three.js: Data visualization.</a:t>
            </a:r>
          </a:p>
          <a:p>
            <a:pPr algn="l">
              <a:lnSpc>
                <a:spcPts val="4549"/>
              </a:lnSpc>
            </a:pPr>
            <a:endParaRPr lang="en-US" sz="2599" dirty="0">
              <a:solidFill>
                <a:srgbClr val="FFFFFF"/>
              </a:solidFill>
              <a:latin typeface="Codec Pro"/>
              <a:ea typeface="Codec Pro"/>
              <a:cs typeface="Codec Pro"/>
              <a:sym typeface="Codec Pro"/>
            </a:endParaRPr>
          </a:p>
          <a:p>
            <a:pPr algn="l">
              <a:lnSpc>
                <a:spcPts val="4899"/>
              </a:lnSpc>
            </a:pPr>
            <a:r>
              <a:rPr lang="en-US" sz="2799" b="1" dirty="0">
                <a:solidFill>
                  <a:srgbClr val="FFFFFF"/>
                </a:solidFill>
                <a:latin typeface="Codec Pro Bold"/>
                <a:ea typeface="Codec Pro Bold"/>
                <a:cs typeface="Codec Pro Bold"/>
                <a:sym typeface="Codec Pro Bold"/>
              </a:rPr>
              <a:t>Data Sources:</a:t>
            </a:r>
          </a:p>
          <a:p>
            <a:pPr marL="561334" lvl="1" indent="-280667" algn="l">
              <a:lnSpc>
                <a:spcPts val="4081"/>
              </a:lnSpc>
              <a:buFont typeface="Arial"/>
              <a:buChar char="•"/>
            </a:pPr>
            <a:r>
              <a:rPr lang="en-US" sz="2800" dirty="0" err="1">
                <a:solidFill>
                  <a:schemeClr val="bg1"/>
                </a:solidFill>
                <a:latin typeface="Codec Pro" panose="020B0604020202020204" charset="0"/>
                <a:hlinkClick r:id="rId3">
                  <a:extLst>
                    <a:ext uri="{A12FA001-AC4F-418D-AE19-62706E023703}">
                      <ahyp:hlinkClr xmlns:ahyp="http://schemas.microsoft.com/office/drawing/2018/hyperlinkcolor" val="tx"/>
                    </a:ext>
                  </a:extLst>
                </a:hlinkClick>
              </a:rPr>
              <a:t>Meteomatics</a:t>
            </a:r>
            <a:r>
              <a:rPr lang="en-US" sz="2800" dirty="0">
                <a:solidFill>
                  <a:schemeClr val="bg1"/>
                </a:solidFill>
                <a:latin typeface="Codec Pro" panose="020B0604020202020204" charset="0"/>
                <a:hlinkClick r:id="rId3">
                  <a:extLst>
                    <a:ext uri="{A12FA001-AC4F-418D-AE19-62706E023703}">
                      <ahyp:hlinkClr xmlns:ahyp="http://schemas.microsoft.com/office/drawing/2018/hyperlinkcolor" val="tx"/>
                    </a:ext>
                  </a:extLst>
                </a:hlinkClick>
              </a:rPr>
              <a:t> and NASA Space Apps Challenge</a:t>
            </a:r>
            <a:endParaRPr lang="en-US" sz="2599" dirty="0">
              <a:solidFill>
                <a:schemeClr val="bg1"/>
              </a:solidFill>
              <a:latin typeface="Codec Pro" panose="020B0604020202020204" charset="0"/>
              <a:ea typeface="Codec Pro"/>
              <a:cs typeface="Codec Pro"/>
              <a:sym typeface="Codec Pro"/>
            </a:endParaRPr>
          </a:p>
        </p:txBody>
      </p:sp>
      <p:sp>
        <p:nvSpPr>
          <p:cNvPr id="5" name="Freeform 5"/>
          <p:cNvSpPr/>
          <p:nvPr/>
        </p:nvSpPr>
        <p:spPr>
          <a:xfrm rot="95451">
            <a:off x="13447578" y="-4643504"/>
            <a:ext cx="8686892" cy="8230830"/>
          </a:xfrm>
          <a:custGeom>
            <a:avLst/>
            <a:gdLst/>
            <a:ahLst/>
            <a:cxnLst/>
            <a:rect l="l" t="t" r="r" b="b"/>
            <a:pathLst>
              <a:path w="8686892" h="8230830">
                <a:moveTo>
                  <a:pt x="0" y="0"/>
                </a:moveTo>
                <a:lnTo>
                  <a:pt x="8686892" y="0"/>
                </a:lnTo>
                <a:lnTo>
                  <a:pt x="8686892" y="8230830"/>
                </a:lnTo>
                <a:lnTo>
                  <a:pt x="0" y="8230830"/>
                </a:lnTo>
                <a:lnTo>
                  <a:pt x="0" y="0"/>
                </a:lnTo>
                <a:close/>
              </a:path>
            </a:pathLst>
          </a:custGeom>
          <a:blipFill>
            <a:blip r:embed="rId4"/>
            <a:stretch>
              <a:fillRect/>
            </a:stretch>
          </a:blipFill>
        </p:spPr>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508858">
            <a:off x="-5712776" y="7207429"/>
            <a:ext cx="18010625" cy="17222660"/>
          </a:xfrm>
          <a:custGeom>
            <a:avLst/>
            <a:gdLst/>
            <a:ahLst/>
            <a:cxnLst/>
            <a:rect l="l" t="t" r="r" b="b"/>
            <a:pathLst>
              <a:path w="18010625" h="17222660">
                <a:moveTo>
                  <a:pt x="0" y="0"/>
                </a:moveTo>
                <a:lnTo>
                  <a:pt x="18010626" y="0"/>
                </a:lnTo>
                <a:lnTo>
                  <a:pt x="18010626" y="17222661"/>
                </a:lnTo>
                <a:lnTo>
                  <a:pt x="0" y="17222661"/>
                </a:lnTo>
                <a:lnTo>
                  <a:pt x="0" y="0"/>
                </a:lnTo>
                <a:close/>
              </a:path>
            </a:pathLst>
          </a:custGeom>
          <a:blipFill>
            <a:blip r:embed="rId2"/>
            <a:stretch>
              <a:fillRect/>
            </a:stretch>
          </a:blipFill>
        </p:spPr>
      </p:sp>
      <p:sp>
        <p:nvSpPr>
          <p:cNvPr id="3" name="TextBox 3"/>
          <p:cNvSpPr txBox="1"/>
          <p:nvPr/>
        </p:nvSpPr>
        <p:spPr>
          <a:xfrm>
            <a:off x="1028700" y="752902"/>
            <a:ext cx="13639325" cy="1485715"/>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DESIGN, USER INTERFACE, &amp; WORKFLOW</a:t>
            </a:r>
          </a:p>
        </p:txBody>
      </p:sp>
      <p:sp>
        <p:nvSpPr>
          <p:cNvPr id="4" name="TextBox 4"/>
          <p:cNvSpPr txBox="1"/>
          <p:nvPr/>
        </p:nvSpPr>
        <p:spPr>
          <a:xfrm>
            <a:off x="1028700" y="2583605"/>
            <a:ext cx="15855626" cy="2257783"/>
          </a:xfrm>
          <a:prstGeom prst="rect">
            <a:avLst/>
          </a:prstGeom>
        </p:spPr>
        <p:txBody>
          <a:bodyPr lIns="0" tIns="0" rIns="0" bIns="0" rtlCol="0" anchor="t">
            <a:spAutoFit/>
          </a:bodyPr>
          <a:lstStyle/>
          <a:p>
            <a:pPr algn="l">
              <a:lnSpc>
                <a:spcPts val="4479"/>
              </a:lnSpc>
            </a:pPr>
            <a:r>
              <a:rPr lang="en-US" sz="2799" b="1">
                <a:solidFill>
                  <a:srgbClr val="FFFFFF"/>
                </a:solidFill>
                <a:latin typeface="Codec Pro Bold"/>
                <a:ea typeface="Codec Pro Bold"/>
                <a:cs typeface="Codec Pro Bold"/>
                <a:sym typeface="Codec Pro Bold"/>
              </a:rPr>
              <a:t>Design and UI:</a:t>
            </a:r>
          </a:p>
          <a:p>
            <a:pPr marL="604519" lvl="1" indent="-302260" algn="l">
              <a:lnSpc>
                <a:spcPts val="4479"/>
              </a:lnSpc>
              <a:buFont typeface="Arial"/>
              <a:buChar char="•"/>
            </a:pPr>
            <a:r>
              <a:rPr lang="en-US" sz="2799" b="1">
                <a:solidFill>
                  <a:srgbClr val="FFFFFF"/>
                </a:solidFill>
                <a:latin typeface="Codec Pro Bold"/>
                <a:ea typeface="Codec Pro Bold"/>
                <a:cs typeface="Codec Pro Bold"/>
                <a:sym typeface="Codec Pro Bold"/>
              </a:rPr>
              <a:t>Clean UI: Simple, intuitive for students, with easy navigation.</a:t>
            </a:r>
          </a:p>
          <a:p>
            <a:pPr marL="604519" lvl="1" indent="-302260" algn="l">
              <a:lnSpc>
                <a:spcPts val="4479"/>
              </a:lnSpc>
              <a:buFont typeface="Arial"/>
              <a:buChar char="•"/>
            </a:pPr>
            <a:r>
              <a:rPr lang="en-US" sz="2799" b="1">
                <a:solidFill>
                  <a:srgbClr val="FFFFFF"/>
                </a:solidFill>
                <a:latin typeface="Codec Pro Bold"/>
                <a:ea typeface="Codec Pro Bold"/>
                <a:cs typeface="Codec Pro Bold"/>
                <a:sym typeface="Codec Pro Bold"/>
              </a:rPr>
              <a:t>Color Scheme: Nature-inspired colors to indicate data points like temperature and disasters.</a:t>
            </a:r>
          </a:p>
        </p:txBody>
      </p:sp>
      <p:sp>
        <p:nvSpPr>
          <p:cNvPr id="5" name="Freeform 5"/>
          <p:cNvSpPr/>
          <p:nvPr/>
        </p:nvSpPr>
        <p:spPr>
          <a:xfrm rot="95451">
            <a:off x="15096300" y="-5415548"/>
            <a:ext cx="8686892" cy="8230830"/>
          </a:xfrm>
          <a:custGeom>
            <a:avLst/>
            <a:gdLst/>
            <a:ahLst/>
            <a:cxnLst/>
            <a:rect l="l" t="t" r="r" b="b"/>
            <a:pathLst>
              <a:path w="8686892" h="8230830">
                <a:moveTo>
                  <a:pt x="0" y="0"/>
                </a:moveTo>
                <a:lnTo>
                  <a:pt x="8686892" y="0"/>
                </a:lnTo>
                <a:lnTo>
                  <a:pt x="8686892" y="8230830"/>
                </a:lnTo>
                <a:lnTo>
                  <a:pt x="0" y="8230830"/>
                </a:lnTo>
                <a:lnTo>
                  <a:pt x="0" y="0"/>
                </a:lnTo>
                <a:close/>
              </a:path>
            </a:pathLst>
          </a:custGeom>
          <a:blipFill>
            <a:blip r:embed="rId3"/>
            <a:stretch>
              <a:fillRect/>
            </a:stretch>
          </a:blipFill>
        </p:spPr>
      </p:sp>
      <p:sp>
        <p:nvSpPr>
          <p:cNvPr id="6" name="TextBox 6"/>
          <p:cNvSpPr txBox="1"/>
          <p:nvPr/>
        </p:nvSpPr>
        <p:spPr>
          <a:xfrm>
            <a:off x="1028700" y="5155713"/>
            <a:ext cx="15855626" cy="3607043"/>
          </a:xfrm>
          <a:prstGeom prst="rect">
            <a:avLst/>
          </a:prstGeom>
        </p:spPr>
        <p:txBody>
          <a:bodyPr lIns="0" tIns="0" rIns="0" bIns="0" rtlCol="0" anchor="t">
            <a:spAutoFit/>
          </a:bodyPr>
          <a:lstStyle/>
          <a:p>
            <a:pPr algn="l">
              <a:lnSpc>
                <a:spcPts val="4731"/>
              </a:lnSpc>
            </a:pPr>
            <a:r>
              <a:rPr lang="en-US" sz="2799" b="1">
                <a:solidFill>
                  <a:srgbClr val="FFFFFF"/>
                </a:solidFill>
                <a:latin typeface="Codec Pro Bold"/>
                <a:ea typeface="Codec Pro Bold"/>
                <a:cs typeface="Codec Pro Bold"/>
                <a:sym typeface="Codec Pro Bold"/>
              </a:rPr>
              <a:t>Project Workflow:</a:t>
            </a:r>
          </a:p>
          <a:p>
            <a:pPr marL="604519" lvl="1" indent="-302260" algn="l">
              <a:lnSpc>
                <a:spcPts val="4731"/>
              </a:lnSpc>
              <a:buAutoNum type="arabicPeriod"/>
            </a:pPr>
            <a:r>
              <a:rPr lang="en-US" sz="2799" b="1">
                <a:solidFill>
                  <a:srgbClr val="FFFFFF"/>
                </a:solidFill>
                <a:latin typeface="Codec Pro Bold"/>
                <a:ea typeface="Codec Pro Bold"/>
                <a:cs typeface="Codec Pro Bold"/>
                <a:sym typeface="Codec Pro Bold"/>
              </a:rPr>
              <a:t>Research: Identified datasets and scoped for each continent.</a:t>
            </a:r>
          </a:p>
          <a:p>
            <a:pPr marL="604519" lvl="1" indent="-302260" algn="l">
              <a:lnSpc>
                <a:spcPts val="4731"/>
              </a:lnSpc>
              <a:buAutoNum type="arabicPeriod"/>
            </a:pPr>
            <a:r>
              <a:rPr lang="en-US" sz="2799" b="1">
                <a:solidFill>
                  <a:srgbClr val="FFFFFF"/>
                </a:solidFill>
                <a:latin typeface="Codec Pro Bold"/>
                <a:ea typeface="Codec Pro Bold"/>
                <a:cs typeface="Codec Pro Bold"/>
                <a:sym typeface="Codec Pro Bold"/>
              </a:rPr>
              <a:t>Design: Created wireframes and user journeys (Figma).</a:t>
            </a:r>
          </a:p>
          <a:p>
            <a:pPr marL="604519" lvl="1" indent="-302260" algn="l">
              <a:lnSpc>
                <a:spcPts val="4731"/>
              </a:lnSpc>
              <a:buAutoNum type="arabicPeriod"/>
            </a:pPr>
            <a:r>
              <a:rPr lang="en-US" sz="2799" b="1">
                <a:solidFill>
                  <a:srgbClr val="FFFFFF"/>
                </a:solidFill>
                <a:latin typeface="Codec Pro Bold"/>
                <a:ea typeface="Codec Pro Bold"/>
                <a:cs typeface="Codec Pro Bold"/>
                <a:sym typeface="Codec Pro Bold"/>
              </a:rPr>
              <a:t>Development: Implemented a React-based app with visualizations.</a:t>
            </a:r>
          </a:p>
          <a:p>
            <a:pPr marL="604519" lvl="1" indent="-302260" algn="l">
              <a:lnSpc>
                <a:spcPts val="4731"/>
              </a:lnSpc>
              <a:buAutoNum type="arabicPeriod"/>
            </a:pPr>
            <a:r>
              <a:rPr lang="en-US" sz="2799" b="1">
                <a:solidFill>
                  <a:srgbClr val="FFFFFF"/>
                </a:solidFill>
                <a:latin typeface="Codec Pro Bold"/>
                <a:ea typeface="Codec Pro Bold"/>
                <a:cs typeface="Codec Pro Bold"/>
                <a:sym typeface="Codec Pro Bold"/>
              </a:rPr>
              <a:t>Testing: Ensured accuracy, usability, and responsiveness.</a:t>
            </a:r>
          </a:p>
          <a:p>
            <a:pPr marL="604519" lvl="1" indent="-302260" algn="l">
              <a:lnSpc>
                <a:spcPts val="4731"/>
              </a:lnSpc>
              <a:buAutoNum type="arabicPeriod"/>
            </a:pPr>
            <a:r>
              <a:rPr lang="en-US" sz="2799" b="1">
                <a:solidFill>
                  <a:srgbClr val="FFFFFF"/>
                </a:solidFill>
                <a:latin typeface="Codec Pro Bold"/>
                <a:ea typeface="Codec Pro Bold"/>
                <a:cs typeface="Codec Pro Bold"/>
                <a:sym typeface="Codec Pro Bold"/>
              </a:rPr>
              <a:t>Deployment: Hosted on GitHub.</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C1C1C">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rot="9508858">
            <a:off x="-4250784" y="3731695"/>
            <a:ext cx="18010625" cy="17222660"/>
          </a:xfrm>
          <a:custGeom>
            <a:avLst/>
            <a:gdLst/>
            <a:ahLst/>
            <a:cxnLst/>
            <a:rect l="l" t="t" r="r" b="b"/>
            <a:pathLst>
              <a:path w="18010625" h="17222660">
                <a:moveTo>
                  <a:pt x="0" y="0"/>
                </a:moveTo>
                <a:lnTo>
                  <a:pt x="18010625" y="0"/>
                </a:lnTo>
                <a:lnTo>
                  <a:pt x="18010625" y="17222660"/>
                </a:lnTo>
                <a:lnTo>
                  <a:pt x="0" y="17222660"/>
                </a:lnTo>
                <a:lnTo>
                  <a:pt x="0" y="0"/>
                </a:lnTo>
                <a:close/>
              </a:path>
            </a:pathLst>
          </a:custGeom>
          <a:blipFill>
            <a:blip r:embed="rId2"/>
            <a:stretch>
              <a:fillRect/>
            </a:stretch>
          </a:blipFill>
        </p:spPr>
      </p:sp>
      <p:sp>
        <p:nvSpPr>
          <p:cNvPr id="3" name="TextBox 3"/>
          <p:cNvSpPr txBox="1"/>
          <p:nvPr/>
        </p:nvSpPr>
        <p:spPr>
          <a:xfrm>
            <a:off x="1449025" y="1686596"/>
            <a:ext cx="7223840" cy="752383"/>
          </a:xfrm>
          <a:prstGeom prst="rect">
            <a:avLst/>
          </a:prstGeom>
        </p:spPr>
        <p:txBody>
          <a:bodyPr lIns="0" tIns="0" rIns="0" bIns="0" rtlCol="0" anchor="t">
            <a:spAutoFit/>
          </a:bodyPr>
          <a:lstStyle/>
          <a:p>
            <a:pPr algn="l">
              <a:lnSpc>
                <a:spcPts val="5849"/>
              </a:lnSpc>
            </a:pPr>
            <a:r>
              <a:rPr lang="en-US" sz="4999" b="1">
                <a:solidFill>
                  <a:srgbClr val="FFFFFF"/>
                </a:solidFill>
                <a:latin typeface="Cy Grotesk Grand Bold"/>
                <a:ea typeface="Cy Grotesk Grand Bold"/>
                <a:cs typeface="Cy Grotesk Grand Bold"/>
                <a:sym typeface="Cy Grotesk Grand Bold"/>
              </a:rPr>
              <a:t>CONCLUSION</a:t>
            </a:r>
          </a:p>
        </p:txBody>
      </p:sp>
      <p:sp>
        <p:nvSpPr>
          <p:cNvPr id="4" name="TextBox 4"/>
          <p:cNvSpPr txBox="1"/>
          <p:nvPr/>
        </p:nvSpPr>
        <p:spPr>
          <a:xfrm>
            <a:off x="1028700" y="2951375"/>
            <a:ext cx="15855626" cy="2068300"/>
          </a:xfrm>
          <a:prstGeom prst="rect">
            <a:avLst/>
          </a:prstGeom>
        </p:spPr>
        <p:txBody>
          <a:bodyPr lIns="0" tIns="0" rIns="0" bIns="0" rtlCol="0" anchor="t">
            <a:spAutoFit/>
          </a:bodyPr>
          <a:lstStyle/>
          <a:p>
            <a:pPr marL="561334" lvl="1" indent="-280667" algn="l">
              <a:lnSpc>
                <a:spcPts val="4081"/>
              </a:lnSpc>
              <a:buFont typeface="Arial"/>
              <a:buChar char="•"/>
            </a:pPr>
            <a:r>
              <a:rPr lang="en-US" sz="2599">
                <a:solidFill>
                  <a:srgbClr val="FFFFFF"/>
                </a:solidFill>
                <a:latin typeface="Codec Pro"/>
                <a:ea typeface="Codec Pro"/>
                <a:cs typeface="Codec Pro"/>
                <a:sym typeface="Codec Pro"/>
              </a:rPr>
              <a:t>Summary: The Climate Lens combines data visualization with education to raise climate awareness, engaging students with interactive timelines and globes.</a:t>
            </a:r>
          </a:p>
          <a:p>
            <a:pPr algn="l">
              <a:lnSpc>
                <a:spcPts val="4081"/>
              </a:lnSpc>
            </a:pPr>
            <a:endParaRPr lang="en-US" sz="2599">
              <a:solidFill>
                <a:srgbClr val="FFFFFF"/>
              </a:solidFill>
              <a:latin typeface="Codec Pro"/>
              <a:ea typeface="Codec Pro"/>
              <a:cs typeface="Codec Pro"/>
              <a:sym typeface="Codec Pro"/>
            </a:endParaRPr>
          </a:p>
          <a:p>
            <a:pPr marL="561334" lvl="1" indent="-280667" algn="l">
              <a:lnSpc>
                <a:spcPts val="4081"/>
              </a:lnSpc>
              <a:buFont typeface="Arial"/>
              <a:buChar char="•"/>
            </a:pPr>
            <a:r>
              <a:rPr lang="en-US" sz="2599">
                <a:solidFill>
                  <a:srgbClr val="FFFFFF"/>
                </a:solidFill>
                <a:latin typeface="Codec Pro"/>
                <a:ea typeface="Codec Pro"/>
                <a:cs typeface="Codec Pro"/>
                <a:sym typeface="Codec Pro"/>
              </a:rPr>
              <a:t>Call to Action: Empower young minds to understand and act on climate change.</a:t>
            </a:r>
          </a:p>
        </p:txBody>
      </p:sp>
      <p:sp>
        <p:nvSpPr>
          <p:cNvPr id="5" name="Freeform 5"/>
          <p:cNvSpPr/>
          <p:nvPr/>
        </p:nvSpPr>
        <p:spPr>
          <a:xfrm rot="95451">
            <a:off x="13676179" y="-4795904"/>
            <a:ext cx="8686892" cy="8230830"/>
          </a:xfrm>
          <a:custGeom>
            <a:avLst/>
            <a:gdLst/>
            <a:ahLst/>
            <a:cxnLst/>
            <a:rect l="l" t="t" r="r" b="b"/>
            <a:pathLst>
              <a:path w="8686892" h="8230830">
                <a:moveTo>
                  <a:pt x="0" y="0"/>
                </a:moveTo>
                <a:lnTo>
                  <a:pt x="8686892" y="0"/>
                </a:lnTo>
                <a:lnTo>
                  <a:pt x="8686892" y="8230830"/>
                </a:lnTo>
                <a:lnTo>
                  <a:pt x="0" y="8230830"/>
                </a:lnTo>
                <a:lnTo>
                  <a:pt x="0" y="0"/>
                </a:lnTo>
                <a:close/>
              </a:path>
            </a:pathLst>
          </a:custGeom>
          <a:blipFill>
            <a:blip r:embed="rId3"/>
            <a:stretch>
              <a:fillRect/>
            </a:stretch>
          </a:blipFill>
        </p:spPr>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447</Words>
  <Application>Microsoft Office PowerPoint</Application>
  <PresentationFormat>Custom</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Codec Pro</vt:lpstr>
      <vt:lpstr>Cy Grotesk Grand Bold</vt:lpstr>
      <vt:lpstr>Arial</vt:lpstr>
      <vt:lpstr>Codec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cp:lastModifiedBy>Adithyadev S</cp:lastModifiedBy>
  <cp:revision>2</cp:revision>
  <dcterms:created xsi:type="dcterms:W3CDTF">2006-08-16T00:00:00Z</dcterms:created>
  <dcterms:modified xsi:type="dcterms:W3CDTF">2024-10-06T12:12:20Z</dcterms:modified>
  <dc:identifier>DAGSyAT9a68</dc:identifier>
</cp:coreProperties>
</file>