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9" r:id="rId3"/>
    <p:sldId id="270" r:id="rId4"/>
    <p:sldId id="271" r:id="rId5"/>
    <p:sldId id="272" r:id="rId6"/>
    <p:sldId id="273" r:id="rId7"/>
    <p:sldId id="274" r:id="rId8"/>
    <p:sldId id="278" r:id="rId9"/>
    <p:sldId id="279" r:id="rId10"/>
    <p:sldId id="256" r:id="rId11"/>
    <p:sldId id="257" r:id="rId12"/>
    <p:sldId id="258" r:id="rId13"/>
    <p:sldId id="261" r:id="rId14"/>
    <p:sldId id="263" r:id="rId15"/>
    <p:sldId id="264" r:id="rId16"/>
    <p:sldId id="265" r:id="rId17"/>
    <p:sldId id="266" r:id="rId18"/>
    <p:sldId id="267" r:id="rId19"/>
    <p:sldId id="280" r:id="rId20"/>
    <p:sldId id="281" r:id="rId21"/>
    <p:sldId id="282" r:id="rId22"/>
    <p:sldId id="283" r:id="rId23"/>
    <p:sldId id="284" r:id="rId24"/>
    <p:sldId id="262" r:id="rId25"/>
    <p:sldId id="285" r:id="rId26"/>
    <p:sldId id="289" r:id="rId27"/>
    <p:sldId id="286" r:id="rId28"/>
    <p:sldId id="287" r:id="rId29"/>
    <p:sldId id="288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7B30-8A46-41D7-A05C-115EADEC0D73}" type="datetimeFigureOut">
              <a:rPr lang="ru-RU" smtClean="0"/>
              <a:pPr/>
              <a:t>28.11.2023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B91-1A51-4219-842A-9F8BC300E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7B30-8A46-41D7-A05C-115EADEC0D73}" type="datetimeFigureOut">
              <a:rPr lang="ru-RU" smtClean="0"/>
              <a:pPr/>
              <a:t>28.11.2023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B91-1A51-4219-842A-9F8BC300E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7B30-8A46-41D7-A05C-115EADEC0D73}" type="datetimeFigureOut">
              <a:rPr lang="ru-RU" smtClean="0"/>
              <a:pPr/>
              <a:t>28.11.2023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B91-1A51-4219-842A-9F8BC300E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7B30-8A46-41D7-A05C-115EADEC0D73}" type="datetimeFigureOut">
              <a:rPr lang="ru-RU" smtClean="0"/>
              <a:pPr/>
              <a:t>28.11.2023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B91-1A51-4219-842A-9F8BC300E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7B30-8A46-41D7-A05C-115EADEC0D73}" type="datetimeFigureOut">
              <a:rPr lang="ru-RU" smtClean="0"/>
              <a:pPr/>
              <a:t>28.11.2023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B91-1A51-4219-842A-9F8BC300E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7B30-8A46-41D7-A05C-115EADEC0D73}" type="datetimeFigureOut">
              <a:rPr lang="ru-RU" smtClean="0"/>
              <a:pPr/>
              <a:t>28.11.2023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B91-1A51-4219-842A-9F8BC300E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7B30-8A46-41D7-A05C-115EADEC0D73}" type="datetimeFigureOut">
              <a:rPr lang="ru-RU" smtClean="0"/>
              <a:pPr/>
              <a:t>28.11.2023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B91-1A51-4219-842A-9F8BC300E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7B30-8A46-41D7-A05C-115EADEC0D73}" type="datetimeFigureOut">
              <a:rPr lang="ru-RU" smtClean="0"/>
              <a:pPr/>
              <a:t>28.11.2023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B91-1A51-4219-842A-9F8BC300E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7B30-8A46-41D7-A05C-115EADEC0D73}" type="datetimeFigureOut">
              <a:rPr lang="ru-RU" smtClean="0"/>
              <a:pPr/>
              <a:t>28.11.2023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B91-1A51-4219-842A-9F8BC300E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7B30-8A46-41D7-A05C-115EADEC0D73}" type="datetimeFigureOut">
              <a:rPr lang="ru-RU" smtClean="0"/>
              <a:pPr/>
              <a:t>28.11.2023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B91-1A51-4219-842A-9F8BC300E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7B30-8A46-41D7-A05C-115EADEC0D73}" type="datetimeFigureOut">
              <a:rPr lang="ru-RU" smtClean="0"/>
              <a:pPr/>
              <a:t>28.11.2023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B91-1A51-4219-842A-9F8BC300E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17B30-8A46-41D7-A05C-115EADEC0D73}" type="datetimeFigureOut">
              <a:rPr lang="ru-RU" smtClean="0"/>
              <a:pPr/>
              <a:t>28.11.2023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A1B91-1A51-4219-842A-9F8BC300E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500306"/>
            <a:ext cx="8229600" cy="1143000"/>
          </a:xfrm>
        </p:spPr>
        <p:txBody>
          <a:bodyPr/>
          <a:lstStyle/>
          <a:p>
            <a:r>
              <a:rPr lang="ru-RU" dirty="0" err="1"/>
              <a:t>Многопоточность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-99392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ru-RU" sz="2000" b="1" i="1" dirty="0">
                <a:solidFill>
                  <a:srgbClr val="FF0000"/>
                </a:solidFill>
                <a:latin typeface="Consolas" pitchFamily="49" charset="0"/>
              </a:rPr>
              <a:t>КЛИЕНТ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#include &lt;winsock2.h&gt;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#include &lt;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iostream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&gt;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#include &lt;string&gt;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#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pragma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comment (lib,"Ws2_32.lib")</a:t>
            </a:r>
          </a:p>
          <a:p>
            <a:endParaRPr lang="en-US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 #define PORT 666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 #define SERVERADDR "127.0.0.1"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 using namespace std;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main()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 {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   char buff[1024];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  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cout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&lt;&lt;"TCP DEMO CLIENT\n";</a:t>
            </a:r>
          </a:p>
          <a:p>
            <a:r>
              <a:rPr lang="en-US" sz="2000" b="1" i="1" dirty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ru-RU" sz="2000" b="1" i="1" dirty="0">
                <a:solidFill>
                  <a:srgbClr val="FF0000"/>
                </a:solidFill>
                <a:latin typeface="Consolas" pitchFamily="49" charset="0"/>
              </a:rPr>
              <a:t>Шаг 1 - инициализация библиотеки </a:t>
            </a:r>
            <a:r>
              <a:rPr lang="en-US" sz="2000" b="1" i="1" dirty="0">
                <a:solidFill>
                  <a:srgbClr val="FF0000"/>
                </a:solidFill>
                <a:latin typeface="Consolas" pitchFamily="49" charset="0"/>
              </a:rPr>
              <a:t>Winsock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  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if (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WSAStartup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(0x202,(WSADATA *)&amp;buff[0]))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   {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cout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&lt;&lt; "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WSAStart_error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:\n" &lt;&lt;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WSAGetLastError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();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		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cin.get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();   return -1;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   }</a:t>
            </a:r>
          </a:p>
          <a:p>
            <a:r>
              <a:rPr lang="en-US" sz="2000" b="1" i="1" dirty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ru-RU" sz="2000" b="1" i="1" dirty="0">
                <a:solidFill>
                  <a:srgbClr val="FF0000"/>
                </a:solidFill>
                <a:latin typeface="Consolas" pitchFamily="49" charset="0"/>
              </a:rPr>
              <a:t>Шаг 2 - создание </a:t>
            </a:r>
            <a:r>
              <a:rPr lang="ru-RU" sz="2000" b="1" i="1" dirty="0" err="1">
                <a:solidFill>
                  <a:srgbClr val="FF0000"/>
                </a:solidFill>
                <a:latin typeface="Consolas" pitchFamily="49" charset="0"/>
              </a:rPr>
              <a:t>сокета</a:t>
            </a:r>
            <a:endParaRPr lang="ru-RU" sz="2000" b="1" i="1" dirty="0">
              <a:solidFill>
                <a:srgbClr val="FF0000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SOCKET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my_sock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;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my_sock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=socket(AF_INET,SOCK_STREAM,0);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               </a:t>
            </a:r>
            <a:endParaRPr lang="en-US" sz="20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   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 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if (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my_sock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&lt; 0)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 {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cout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&lt;&lt;"Socket()_error:\n" &lt;&lt;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WSAGetLastError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();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   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Consolas" pitchFamily="49" charset="0"/>
              </a:rPr>
              <a:t>cin.get</a:t>
            </a:r>
            <a:r>
              <a:rPr lang="en-US" sz="2000" b="1" dirty="0">
                <a:solidFill>
                  <a:srgbClr val="002060"/>
                </a:solidFill>
                <a:latin typeface="Consolas" pitchFamily="49" charset="0"/>
              </a:rPr>
              <a:t>();  return -1;</a:t>
            </a:r>
            <a:r>
              <a:rPr lang="ru-RU" sz="2000" b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ru-RU" sz="2000" b="1" dirty="0">
                <a:solidFill>
                  <a:srgbClr val="002060"/>
                </a:solidFill>
              </a:rPr>
              <a:t>         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}</a:t>
            </a:r>
            <a:endParaRPr lang="ru-RU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sz="2200" b="1" i="1" dirty="0">
                <a:solidFill>
                  <a:srgbClr val="FF0000"/>
                </a:solidFill>
                <a:latin typeface="Consolas" pitchFamily="49" charset="0"/>
              </a:rPr>
              <a:t>// Шаг 3 - установка соединения</a:t>
            </a:r>
          </a:p>
          <a:p>
            <a:r>
              <a:rPr lang="ru-RU" sz="2200" dirty="0">
                <a:solidFill>
                  <a:srgbClr val="002060"/>
                </a:solidFill>
                <a:latin typeface="Consolas" pitchFamily="49" charset="0"/>
              </a:rPr>
              <a:t>/</a:t>
            </a:r>
            <a:r>
              <a:rPr lang="en-US" sz="2200" dirty="0">
                <a:solidFill>
                  <a:srgbClr val="002060"/>
                </a:solidFill>
                <a:latin typeface="Consolas" pitchFamily="49" charset="0"/>
              </a:rPr>
              <a:t>* </a:t>
            </a:r>
            <a:r>
              <a:rPr lang="ru-RU" sz="2200" b="1" i="1" dirty="0">
                <a:solidFill>
                  <a:srgbClr val="002060"/>
                </a:solidFill>
                <a:latin typeface="Consolas" pitchFamily="49" charset="0"/>
              </a:rPr>
              <a:t>заполнение структуры </a:t>
            </a:r>
            <a:r>
              <a:rPr lang="en-US" sz="2200" b="1" i="1" dirty="0" err="1">
                <a:solidFill>
                  <a:srgbClr val="002060"/>
                </a:solidFill>
                <a:latin typeface="Consolas" pitchFamily="49" charset="0"/>
              </a:rPr>
              <a:t>sockaddr_in</a:t>
            </a:r>
            <a:r>
              <a:rPr lang="ru-RU" sz="2200" b="1" i="1" dirty="0">
                <a:solidFill>
                  <a:srgbClr val="002060"/>
                </a:solidFill>
                <a:latin typeface="Consolas" pitchFamily="49" charset="0"/>
              </a:rPr>
              <a:t>, </a:t>
            </a:r>
            <a:r>
              <a:rPr lang="en-US" sz="2200" b="1" i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ru-RU" sz="2200" b="1" i="1" dirty="0">
                <a:solidFill>
                  <a:srgbClr val="002060"/>
                </a:solidFill>
                <a:latin typeface="Consolas" pitchFamily="49" charset="0"/>
              </a:rPr>
              <a:t>указание адреса и порта сервера</a:t>
            </a:r>
            <a:r>
              <a:rPr lang="en-US" sz="2200" b="1" i="1" dirty="0">
                <a:solidFill>
                  <a:srgbClr val="002060"/>
                </a:solidFill>
                <a:latin typeface="Consolas" pitchFamily="49" charset="0"/>
              </a:rPr>
              <a:t>  </a:t>
            </a:r>
            <a:r>
              <a:rPr lang="en-US" sz="2200" dirty="0">
                <a:solidFill>
                  <a:srgbClr val="002060"/>
                </a:solidFill>
                <a:latin typeface="Consolas" pitchFamily="49" charset="0"/>
              </a:rPr>
              <a:t>*</a:t>
            </a:r>
            <a:r>
              <a:rPr lang="ru-RU" sz="2200" dirty="0">
                <a:solidFill>
                  <a:srgbClr val="002060"/>
                </a:solidFill>
                <a:latin typeface="Consolas" pitchFamily="49" charset="0"/>
              </a:rPr>
              <a:t>/</a:t>
            </a:r>
          </a:p>
          <a:p>
            <a:r>
              <a:rPr lang="ru-RU" sz="2200" dirty="0">
                <a:solidFill>
                  <a:srgbClr val="002060"/>
                </a:solidFill>
                <a:latin typeface="Consolas" pitchFamily="49" charset="0"/>
              </a:rPr>
              <a:t>    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sockaddr_in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dest_addr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;</a:t>
            </a:r>
          </a:p>
          <a:p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   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dest_addr.sin_family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=AF_INET;</a:t>
            </a:r>
          </a:p>
          <a:p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   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dest_addr.sin_port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=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htons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(PORT);</a:t>
            </a:r>
          </a:p>
          <a:p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   HOSTENT *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hst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;</a:t>
            </a:r>
          </a:p>
          <a:p>
            <a:r>
              <a:rPr lang="en-US" sz="2200" b="1" dirty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ru-RU" sz="2200" b="1" i="1" dirty="0">
                <a:solidFill>
                  <a:srgbClr val="FF0000"/>
                </a:solidFill>
                <a:latin typeface="Consolas" pitchFamily="49" charset="0"/>
              </a:rPr>
              <a:t>преобразование </a:t>
            </a:r>
            <a:r>
              <a:rPr lang="en-US" sz="2200" b="1" i="1" dirty="0">
                <a:solidFill>
                  <a:srgbClr val="FF0000"/>
                </a:solidFill>
                <a:latin typeface="Consolas" pitchFamily="49" charset="0"/>
              </a:rPr>
              <a:t>IP </a:t>
            </a:r>
            <a:r>
              <a:rPr lang="ru-RU" sz="2200" b="1" i="1" dirty="0">
                <a:solidFill>
                  <a:srgbClr val="FF0000"/>
                </a:solidFill>
                <a:latin typeface="Consolas" pitchFamily="49" charset="0"/>
              </a:rPr>
              <a:t>адреса из символьного в  сетевой формат</a:t>
            </a:r>
          </a:p>
          <a:p>
            <a:r>
              <a:rPr lang="ru-RU" sz="2200" dirty="0">
                <a:solidFill>
                  <a:srgbClr val="002060"/>
                </a:solidFill>
                <a:latin typeface="Consolas" pitchFamily="49" charset="0"/>
              </a:rPr>
              <a:t>  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if (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inet_addr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(SERVERADDR)!=INADDR_NONE)</a:t>
            </a:r>
          </a:p>
          <a:p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     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dest_addr.sin_addr.s_addr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=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inet_addr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(SERVERADDR);</a:t>
            </a:r>
          </a:p>
          <a:p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 else</a:t>
            </a:r>
          </a:p>
          <a:p>
            <a:r>
              <a:rPr lang="en-US" sz="2200" b="1" dirty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ru-RU" sz="2200" b="1" i="1" dirty="0">
                <a:solidFill>
                  <a:srgbClr val="FF0000"/>
                </a:solidFill>
                <a:latin typeface="Consolas" pitchFamily="49" charset="0"/>
              </a:rPr>
              <a:t>попытка получить </a:t>
            </a:r>
            <a:r>
              <a:rPr lang="en-US" sz="2200" b="1" i="1" dirty="0">
                <a:solidFill>
                  <a:srgbClr val="FF0000"/>
                </a:solidFill>
                <a:latin typeface="Consolas" pitchFamily="49" charset="0"/>
              </a:rPr>
              <a:t>IP </a:t>
            </a:r>
            <a:r>
              <a:rPr lang="ru-RU" sz="2200" b="1" i="1" dirty="0">
                <a:solidFill>
                  <a:srgbClr val="FF0000"/>
                </a:solidFill>
                <a:latin typeface="Consolas" pitchFamily="49" charset="0"/>
              </a:rPr>
              <a:t>адрес по доменному имени сервера</a:t>
            </a:r>
          </a:p>
          <a:p>
            <a:r>
              <a:rPr lang="ru-RU" sz="2200" dirty="0">
                <a:solidFill>
                  <a:srgbClr val="002060"/>
                </a:solidFill>
                <a:latin typeface="Consolas" pitchFamily="49" charset="0"/>
              </a:rPr>
              <a:t>         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if (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hst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=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gethostbyname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(SERVERADDR))</a:t>
            </a:r>
          </a:p>
          <a:p>
            <a:r>
              <a:rPr lang="en-US" sz="2200" b="1" dirty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en-US" sz="2200" b="1" i="1" dirty="0" err="1">
                <a:solidFill>
                  <a:srgbClr val="FF0000"/>
                </a:solidFill>
                <a:latin typeface="Consolas" pitchFamily="49" charset="0"/>
              </a:rPr>
              <a:t>hst</a:t>
            </a:r>
            <a:r>
              <a:rPr lang="en-US" sz="2200" b="1" i="1" dirty="0">
                <a:solidFill>
                  <a:srgbClr val="FF0000"/>
                </a:solidFill>
                <a:latin typeface="Consolas" pitchFamily="49" charset="0"/>
              </a:rPr>
              <a:t>-&gt;</a:t>
            </a:r>
            <a:r>
              <a:rPr lang="en-US" sz="2200" b="1" i="1" dirty="0" err="1">
                <a:solidFill>
                  <a:srgbClr val="FF0000"/>
                </a:solidFill>
                <a:latin typeface="Consolas" pitchFamily="49" charset="0"/>
              </a:rPr>
              <a:t>h_addr_list</a:t>
            </a:r>
            <a:r>
              <a:rPr lang="en-US" sz="2200" b="1" i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ru-RU" sz="2200" b="1" i="1" dirty="0">
                <a:solidFill>
                  <a:srgbClr val="FF0000"/>
                </a:solidFill>
                <a:latin typeface="Consolas" pitchFamily="49" charset="0"/>
              </a:rPr>
              <a:t>содержит массив</a:t>
            </a:r>
            <a:r>
              <a:rPr lang="en-US" sz="2200" b="1" i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ru-RU" sz="2200" b="1" i="1" dirty="0">
                <a:solidFill>
                  <a:srgbClr val="FF0000"/>
                </a:solidFill>
                <a:latin typeface="Consolas" pitchFamily="49" charset="0"/>
              </a:rPr>
              <a:t>указателей на адреса </a:t>
            </a:r>
          </a:p>
          <a:p>
            <a:r>
              <a:rPr lang="ru-RU" sz="2200" dirty="0">
                <a:solidFill>
                  <a:srgbClr val="002060"/>
                </a:solidFill>
                <a:latin typeface="Consolas" pitchFamily="49" charset="0"/>
              </a:rPr>
              <a:t>      </a:t>
            </a:r>
            <a:r>
              <a:rPr lang="ru-RU" sz="2200" b="1" dirty="0">
                <a:solidFill>
                  <a:srgbClr val="002060"/>
                </a:solidFill>
                <a:latin typeface="Consolas" pitchFamily="49" charset="0"/>
              </a:rPr>
              <a:t>((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unsigned long *)&amp;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dest_addr.sin_addr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)[0]=</a:t>
            </a:r>
          </a:p>
          <a:p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       ((unsigned long **)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hst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-&gt;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h_addr_list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)[0][0];</a:t>
            </a:r>
          </a:p>
          <a:p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     else </a:t>
            </a:r>
            <a:r>
              <a:rPr lang="ru-RU" sz="2200" b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{  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cout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&lt;&lt; "Invalid address \n" &lt;&lt; SERVERADDR;</a:t>
            </a:r>
          </a:p>
          <a:p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               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closesocket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(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my_sock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);    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WSACleanup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();</a:t>
            </a:r>
          </a:p>
          <a:p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		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cin.get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();         return -1;</a:t>
            </a:r>
            <a:r>
              <a:rPr lang="ru-RU" sz="2200" b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     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-9645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ru-RU" sz="2200" b="1" i="1" dirty="0">
                <a:solidFill>
                  <a:srgbClr val="FF0000"/>
                </a:solidFill>
                <a:latin typeface="Consolas" pitchFamily="49" charset="0"/>
              </a:rPr>
              <a:t>адрес сервера получен – пытаемся установить соединение</a:t>
            </a:r>
            <a:r>
              <a:rPr lang="ru-RU" sz="2200" i="1" dirty="0">
                <a:solidFill>
                  <a:srgbClr val="FF0000"/>
                </a:solidFill>
                <a:latin typeface="Consolas" pitchFamily="49" charset="0"/>
              </a:rPr>
              <a:t> </a:t>
            </a:r>
          </a:p>
          <a:p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if (connect(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my_sock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,(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sockaddr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*)&amp;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dest_addr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,  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sizeof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(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dest_addr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)))</a:t>
            </a:r>
          </a:p>
          <a:p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   {     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cout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&lt;&lt; "Connect error\n" &lt;&lt; 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WSAGetLastError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();</a:t>
            </a:r>
          </a:p>
          <a:p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	 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cin.get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();       return -1;</a:t>
            </a:r>
            <a:r>
              <a:rPr lang="ru-RU" sz="2200" b="1" dirty="0">
                <a:solidFill>
                  <a:srgbClr val="002060"/>
                </a:solidFill>
                <a:latin typeface="Consolas" pitchFamily="49" charset="0"/>
              </a:rPr>
              <a:t>  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   }</a:t>
            </a:r>
          </a:p>
          <a:p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cout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&lt;&lt; "</a:t>
            </a:r>
            <a:r>
              <a:rPr lang="ru-RU" sz="2200" b="1" dirty="0">
                <a:solidFill>
                  <a:srgbClr val="002060"/>
                </a:solidFill>
                <a:latin typeface="Consolas" pitchFamily="49" charset="0"/>
              </a:rPr>
              <a:t>Соединение с"&lt;&lt;  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SERVERADDR &lt;&lt; "</a:t>
            </a:r>
            <a:r>
              <a:rPr lang="ru-RU" sz="2200" b="1" dirty="0">
                <a:solidFill>
                  <a:srgbClr val="002060"/>
                </a:solidFill>
                <a:latin typeface="Consolas" pitchFamily="49" charset="0"/>
              </a:rPr>
              <a:t>успешно </a:t>
            </a:r>
            <a:r>
              <a:rPr lang="ru-RU" sz="2200" b="1" dirty="0" err="1">
                <a:solidFill>
                  <a:srgbClr val="002060"/>
                </a:solidFill>
                <a:latin typeface="Consolas" pitchFamily="49" charset="0"/>
              </a:rPr>
              <a:t>установлено\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n"; 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cout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&lt;&lt;"Type quit for exit\n\n";</a:t>
            </a:r>
          </a:p>
          <a:p>
            <a:r>
              <a:rPr lang="en-US" sz="2200" b="1" dirty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ru-RU" sz="2200" b="1" i="1" dirty="0">
                <a:solidFill>
                  <a:srgbClr val="FF0000"/>
                </a:solidFill>
                <a:latin typeface="Consolas" pitchFamily="49" charset="0"/>
              </a:rPr>
              <a:t>Шаг 4 - чтение и передача сообщений</a:t>
            </a:r>
          </a:p>
          <a:p>
            <a:r>
              <a:rPr lang="ru-RU" sz="2200" dirty="0">
                <a:solidFill>
                  <a:srgbClr val="002060"/>
                </a:solidFill>
                <a:latin typeface="Consolas" pitchFamily="49" charset="0"/>
              </a:rPr>
              <a:t>                 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int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nsize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;</a:t>
            </a:r>
          </a:p>
          <a:p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while((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nsize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=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recv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(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my_sock,&amp;buff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[0],80,0)) !=SOCKET_ERROR)</a:t>
            </a:r>
            <a:r>
              <a:rPr lang="ru-RU" sz="2200" b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2200" dirty="0">
                <a:solidFill>
                  <a:srgbClr val="002060"/>
                </a:solidFill>
                <a:latin typeface="Consolas" pitchFamily="49" charset="0"/>
              </a:rPr>
              <a:t>{ </a:t>
            </a:r>
            <a:r>
              <a:rPr lang="en-US" sz="2200" b="1" dirty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ru-RU" sz="2200" b="1" i="1" dirty="0">
                <a:solidFill>
                  <a:srgbClr val="FF0000"/>
                </a:solidFill>
                <a:latin typeface="Consolas" pitchFamily="49" charset="0"/>
              </a:rPr>
              <a:t>ставим завершающий ноль в конце строки </a:t>
            </a:r>
          </a:p>
          <a:p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buff[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nsize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]='\0';</a:t>
            </a:r>
            <a:r>
              <a:rPr lang="ru-RU" sz="2200" b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cout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&lt;&lt;"S=&gt;C:“;</a:t>
            </a:r>
            <a:r>
              <a:rPr lang="ru-RU" sz="2200" b="1" dirty="0">
                <a:solidFill>
                  <a:srgbClr val="002060"/>
                </a:solidFill>
                <a:latin typeface="Consolas" pitchFamily="49" charset="0"/>
              </a:rPr>
              <a:t>  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cout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&lt;&lt; buff &lt;&lt;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endl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; </a:t>
            </a:r>
            <a:r>
              <a:rPr lang="ru-RU" sz="2200" b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endParaRPr lang="en-US" sz="22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2200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ru-RU" sz="2200" b="1" i="1" dirty="0">
                <a:solidFill>
                  <a:srgbClr val="FF0000"/>
                </a:solidFill>
                <a:latin typeface="Consolas" pitchFamily="49" charset="0"/>
              </a:rPr>
              <a:t>читаем пользовательский ввод с клавиатуры</a:t>
            </a:r>
          </a:p>
          <a:p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cout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&lt;&lt;"S&lt;=C:"; string 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strr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;</a:t>
            </a:r>
            <a:r>
              <a:rPr lang="ru-RU" sz="2200" b="1" dirty="0">
                <a:solidFill>
                  <a:srgbClr val="002060"/>
                </a:solidFill>
                <a:latin typeface="Consolas" pitchFamily="49" charset="0"/>
              </a:rPr>
              <a:t>  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getline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(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cin,strr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); </a:t>
            </a:r>
            <a:endParaRPr lang="ru-RU" sz="22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ru-RU" sz="2200" b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ru-RU" sz="2200" b="1" dirty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ru-RU" sz="2200" b="1" i="1" dirty="0">
                <a:solidFill>
                  <a:srgbClr val="FF0000"/>
                </a:solidFill>
                <a:latin typeface="Consolas" pitchFamily="49" charset="0"/>
              </a:rPr>
              <a:t>передаем строку клиента серверу</a:t>
            </a:r>
          </a:p>
          <a:p>
            <a:r>
              <a:rPr lang="ru-RU" sz="2200" b="1" dirty="0">
                <a:solidFill>
                  <a:srgbClr val="002060"/>
                </a:solidFill>
                <a:latin typeface="Consolas" pitchFamily="49" charset="0"/>
              </a:rPr>
              <a:t>         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send(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my_sock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,(char *)&amp;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strr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[0],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strr.size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(),0);</a:t>
            </a:r>
          </a:p>
          <a:p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  if (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strr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== "quit") </a:t>
            </a:r>
            <a:r>
              <a:rPr lang="ru-RU" sz="2200" b="1" dirty="0">
                <a:solidFill>
                  <a:srgbClr val="002060"/>
                </a:solidFill>
                <a:latin typeface="Consolas" pitchFamily="49" charset="0"/>
              </a:rPr>
              <a:t>  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// </a:t>
            </a:r>
            <a:r>
              <a:rPr lang="ru-RU" sz="2200" b="1" dirty="0">
                <a:solidFill>
                  <a:srgbClr val="002060"/>
                </a:solidFill>
                <a:latin typeface="Consolas" pitchFamily="49" charset="0"/>
              </a:rPr>
              <a:t>проверка на "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quit"</a:t>
            </a:r>
          </a:p>
          <a:p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  {</a:t>
            </a:r>
            <a:r>
              <a:rPr lang="ru-RU" sz="2200" b="1" dirty="0">
                <a:solidFill>
                  <a:srgbClr val="002060"/>
                </a:solidFill>
                <a:latin typeface="Consolas" pitchFamily="49" charset="0"/>
              </a:rPr>
              <a:t>  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cout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&lt;&lt;"Exit...";</a:t>
            </a:r>
            <a:r>
              <a:rPr lang="ru-RU" sz="2200" b="1" dirty="0">
                <a:solidFill>
                  <a:srgbClr val="002060"/>
                </a:solidFill>
                <a:latin typeface="Consolas" pitchFamily="49" charset="0"/>
              </a:rPr>
              <a:t> // Корректный выход</a:t>
            </a:r>
            <a:endParaRPr lang="en-US" sz="2200" b="1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  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closesocket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(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my_sock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);</a:t>
            </a:r>
            <a:r>
              <a:rPr lang="ru-RU" sz="2200" b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Consolas" pitchFamily="49" charset="0"/>
              </a:rPr>
              <a:t>WSACleanup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();</a:t>
            </a:r>
            <a:r>
              <a:rPr lang="ru-RU" sz="2200" b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return 0; }  </a:t>
            </a:r>
            <a:r>
              <a:rPr lang="ru-RU" sz="2200" b="1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Consolas" pitchFamily="49" charset="0"/>
              </a:rPr>
              <a:t>    }</a:t>
            </a:r>
            <a:endParaRPr lang="ru-RU" sz="2200" b="1" dirty="0">
              <a:solidFill>
                <a:srgbClr val="00206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4282" y="428604"/>
            <a:ext cx="6858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Consolas" pitchFamily="49" charset="0"/>
              </a:rPr>
              <a:t>cout</a:t>
            </a:r>
            <a:r>
              <a:rPr lang="en-US" sz="2400" b="1" dirty="0">
                <a:solidFill>
                  <a:srgbClr val="002060"/>
                </a:solidFill>
                <a:latin typeface="Consolas" pitchFamily="49" charset="0"/>
              </a:rPr>
              <a:t> &lt;&lt;"</a:t>
            </a:r>
            <a:r>
              <a:rPr lang="en-US" sz="2400" b="1" dirty="0" err="1">
                <a:solidFill>
                  <a:srgbClr val="002060"/>
                </a:solidFill>
                <a:latin typeface="Consolas" pitchFamily="49" charset="0"/>
              </a:rPr>
              <a:t>Recv</a:t>
            </a:r>
            <a:r>
              <a:rPr lang="en-US" sz="2400" b="1" dirty="0">
                <a:solidFill>
                  <a:srgbClr val="002060"/>
                </a:solidFill>
                <a:latin typeface="Consolas" pitchFamily="49" charset="0"/>
              </a:rPr>
              <a:t> error\n" &lt;&lt; </a:t>
            </a:r>
            <a:r>
              <a:rPr lang="en-US" sz="2400" b="1" dirty="0" err="1">
                <a:solidFill>
                  <a:srgbClr val="002060"/>
                </a:solidFill>
                <a:latin typeface="Consolas" pitchFamily="49" charset="0"/>
              </a:rPr>
              <a:t>WSAGetLastError</a:t>
            </a:r>
            <a:r>
              <a:rPr lang="en-US" sz="2400" b="1" dirty="0">
                <a:solidFill>
                  <a:srgbClr val="002060"/>
                </a:solidFill>
                <a:latin typeface="Consolas" pitchFamily="49" charset="0"/>
              </a:rPr>
              <a:t>();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nsolas" pitchFamily="49" charset="0"/>
              </a:rPr>
              <a:t>    </a:t>
            </a:r>
            <a:r>
              <a:rPr lang="en-US" sz="2400" b="1" dirty="0" err="1">
                <a:solidFill>
                  <a:srgbClr val="002060"/>
                </a:solidFill>
                <a:latin typeface="Consolas" pitchFamily="49" charset="0"/>
              </a:rPr>
              <a:t>closesocket</a:t>
            </a:r>
            <a:r>
              <a:rPr lang="en-US" sz="2400" b="1" dirty="0">
                <a:solidFill>
                  <a:srgbClr val="002060"/>
                </a:solidFill>
                <a:latin typeface="Consolas" pitchFamily="49" charset="0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Consolas" pitchFamily="49" charset="0"/>
              </a:rPr>
              <a:t>my_sock</a:t>
            </a:r>
            <a:r>
              <a:rPr lang="en-US" sz="2400" b="1" dirty="0">
                <a:solidFill>
                  <a:srgbClr val="002060"/>
                </a:solidFill>
                <a:latin typeface="Consolas" pitchFamily="49" charset="0"/>
              </a:rPr>
              <a:t>);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nsolas" pitchFamily="49" charset="0"/>
              </a:rPr>
              <a:t>    </a:t>
            </a:r>
            <a:r>
              <a:rPr lang="en-US" sz="2400" b="1" dirty="0" err="1">
                <a:solidFill>
                  <a:srgbClr val="002060"/>
                </a:solidFill>
                <a:latin typeface="Consolas" pitchFamily="49" charset="0"/>
              </a:rPr>
              <a:t>WSACleanup</a:t>
            </a:r>
            <a:r>
              <a:rPr lang="en-US" sz="2400" b="1" dirty="0">
                <a:solidFill>
                  <a:srgbClr val="002060"/>
                </a:solidFill>
                <a:latin typeface="Consolas" pitchFamily="49" charset="0"/>
              </a:rPr>
              <a:t>();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nsolas" pitchFamily="49" charset="0"/>
              </a:rPr>
              <a:t>	</a:t>
            </a:r>
            <a:r>
              <a:rPr lang="en-US" sz="2400" b="1" dirty="0" err="1">
                <a:solidFill>
                  <a:srgbClr val="002060"/>
                </a:solidFill>
                <a:latin typeface="Consolas" pitchFamily="49" charset="0"/>
              </a:rPr>
              <a:t>cin.get</a:t>
            </a:r>
            <a:r>
              <a:rPr lang="en-US" sz="2400" b="1" dirty="0">
                <a:solidFill>
                  <a:srgbClr val="002060"/>
                </a:solidFill>
                <a:latin typeface="Consolas" pitchFamily="49" charset="0"/>
              </a:rPr>
              <a:t>();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nsolas" pitchFamily="49" charset="0"/>
              </a:rPr>
              <a:t>    return -1;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nsolas" pitchFamily="49" charset="0"/>
              </a:rPr>
              <a:t>  }</a:t>
            </a:r>
            <a:endParaRPr lang="ru-RU" sz="2400" b="1" dirty="0">
              <a:solidFill>
                <a:srgbClr val="00206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chemeClr val="tx2"/>
                </a:solidFill>
                <a:latin typeface="Consolas" pitchFamily="49" charset="0"/>
              </a:rPr>
              <a:t>/</a:t>
            </a:r>
            <a:r>
              <a:rPr lang="en-US" sz="2200" dirty="0">
                <a:solidFill>
                  <a:schemeClr val="tx2"/>
                </a:solidFill>
                <a:latin typeface="Consolas" pitchFamily="49" charset="0"/>
              </a:rPr>
              <a:t>* </a:t>
            </a:r>
            <a:r>
              <a:rPr lang="en-US" sz="2200" b="1" i="1" dirty="0">
                <a:solidFill>
                  <a:schemeClr val="tx2"/>
                </a:solidFill>
                <a:latin typeface="Consolas" pitchFamily="49" charset="0"/>
              </a:rPr>
              <a:t>TCP – </a:t>
            </a:r>
            <a:r>
              <a:rPr lang="ru-RU" sz="2200" b="1" i="1" dirty="0">
                <a:solidFill>
                  <a:schemeClr val="tx2"/>
                </a:solidFill>
                <a:latin typeface="Consolas" pitchFamily="49" charset="0"/>
              </a:rPr>
              <a:t>ЭХО СЕРВЕР</a:t>
            </a:r>
            <a:r>
              <a:rPr lang="en-US" sz="2200" b="1" i="1" dirty="0">
                <a:solidFill>
                  <a:schemeClr val="tx2"/>
                </a:solidFill>
                <a:latin typeface="Consolas" pitchFamily="49" charset="0"/>
              </a:rPr>
              <a:t> </a:t>
            </a:r>
            <a:r>
              <a:rPr lang="ru-RU" sz="2200" b="1" i="1" dirty="0">
                <a:solidFill>
                  <a:schemeClr val="tx2"/>
                </a:solidFill>
                <a:latin typeface="Consolas" pitchFamily="49" charset="0"/>
              </a:rPr>
              <a:t> </a:t>
            </a:r>
            <a:endParaRPr lang="en-US" sz="2200" b="1" i="1" dirty="0">
              <a:solidFill>
                <a:schemeClr val="tx2"/>
              </a:solidFill>
              <a:latin typeface="Consolas" pitchFamily="49" charset="0"/>
            </a:endParaRPr>
          </a:p>
          <a:p>
            <a:r>
              <a:rPr lang="ru-RU" sz="2200" b="1" i="1" dirty="0">
                <a:solidFill>
                  <a:schemeClr val="tx2"/>
                </a:solidFill>
                <a:latin typeface="Consolas" pitchFamily="49" charset="0"/>
              </a:rPr>
              <a:t>для разрыва соединения клиент вводит строку </a:t>
            </a:r>
            <a:r>
              <a:rPr lang="en-US" sz="2200" b="1" i="1" dirty="0">
                <a:solidFill>
                  <a:schemeClr val="tx2"/>
                </a:solidFill>
                <a:latin typeface="Consolas" pitchFamily="49" charset="0"/>
              </a:rPr>
              <a:t>“quit”</a:t>
            </a:r>
            <a:r>
              <a:rPr lang="ru-RU" sz="2200" dirty="0">
                <a:solidFill>
                  <a:schemeClr val="tx2"/>
                </a:solidFill>
                <a:latin typeface="Consolas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Consolas" pitchFamily="49" charset="0"/>
              </a:rPr>
              <a:t>*</a:t>
            </a:r>
            <a:r>
              <a:rPr lang="ru-RU" sz="2200" dirty="0">
                <a:solidFill>
                  <a:schemeClr val="tx2"/>
                </a:solidFill>
                <a:latin typeface="Consolas" pitchFamily="49" charset="0"/>
              </a:rPr>
              <a:t>/</a:t>
            </a:r>
            <a:endParaRPr lang="en-US" sz="2200" b="1" i="1" dirty="0">
              <a:solidFill>
                <a:schemeClr val="tx2"/>
              </a:solidFill>
              <a:latin typeface="Consolas" pitchFamily="49" charset="0"/>
            </a:endParaRP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#include &lt;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windows.h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&gt;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#include &lt;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iostream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&gt;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#include &lt;winsock2.h&gt;  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#include &lt;string&gt;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#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pragma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comment (lib,"Ws2_32.lib")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using namespace std;</a:t>
            </a:r>
            <a:endParaRPr lang="ru-RU" sz="2200" dirty="0">
              <a:solidFill>
                <a:srgbClr val="FF0000"/>
              </a:solidFill>
              <a:latin typeface="Consolas" pitchFamily="49" charset="0"/>
            </a:endParaRPr>
          </a:p>
          <a:p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u_short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MY_PORT =   666; </a:t>
            </a:r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nsolas" pitchFamily="49" charset="0"/>
              </a:rPr>
              <a:t>// </a:t>
            </a:r>
            <a:r>
              <a:rPr lang="ru-RU" sz="2200" b="1" dirty="0">
                <a:solidFill>
                  <a:schemeClr val="tx2"/>
                </a:solidFill>
                <a:latin typeface="Consolas" pitchFamily="49" charset="0"/>
              </a:rPr>
              <a:t>Порт, который слушает сервер</a:t>
            </a:r>
            <a:r>
              <a:rPr lang="en-US" sz="2200" b="1" dirty="0">
                <a:solidFill>
                  <a:schemeClr val="tx2"/>
                </a:solidFill>
                <a:latin typeface="Consolas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Consolas" pitchFamily="49" charset="0"/>
              </a:rPr>
              <a:t>        </a:t>
            </a:r>
            <a:endParaRPr lang="ru-RU" sz="2200" dirty="0">
              <a:solidFill>
                <a:schemeClr val="tx2"/>
              </a:solidFill>
              <a:latin typeface="Consolas" pitchFamily="49" charset="0"/>
            </a:endParaRPr>
          </a:p>
          <a:p>
            <a:endParaRPr lang="en-US" sz="2200" b="1" dirty="0">
              <a:solidFill>
                <a:srgbClr val="FF0000"/>
              </a:solidFill>
              <a:latin typeface="Consolas" pitchFamily="49" charset="0"/>
            </a:endParaRPr>
          </a:p>
          <a:p>
            <a:r>
              <a:rPr lang="ru-RU" sz="2200" b="1" i="1" dirty="0">
                <a:solidFill>
                  <a:schemeClr val="tx2"/>
                </a:solidFill>
                <a:latin typeface="Consolas" pitchFamily="49" charset="0"/>
              </a:rPr>
              <a:t>// макрос для печати количества активных  пользователей </a:t>
            </a:r>
          </a:p>
          <a:p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  #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define PRINTNUSERS 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      if (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nclients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)\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cout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&lt;&lt; " user on-line " &lt;&lt;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nclients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&lt;&lt;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endl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;\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else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cout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&lt;&lt; "No User on line\n";</a:t>
            </a:r>
          </a:p>
          <a:p>
            <a:endParaRPr lang="en-US" sz="2200" dirty="0">
              <a:solidFill>
                <a:srgbClr val="FF0000"/>
              </a:solidFill>
              <a:latin typeface="Consolas" pitchFamily="49" charset="0"/>
            </a:endParaRPr>
          </a:p>
          <a:p>
            <a:r>
              <a:rPr lang="en-US" sz="2200" b="1" dirty="0">
                <a:solidFill>
                  <a:schemeClr val="tx2"/>
                </a:solidFill>
                <a:latin typeface="Consolas" pitchFamily="49" charset="0"/>
              </a:rPr>
              <a:t>/*</a:t>
            </a:r>
            <a:r>
              <a:rPr lang="ru-RU" sz="2200" b="1" dirty="0">
                <a:solidFill>
                  <a:schemeClr val="tx2"/>
                </a:solidFill>
                <a:latin typeface="Consolas" pitchFamily="49" charset="0"/>
              </a:rPr>
              <a:t>прототип </a:t>
            </a:r>
            <a:r>
              <a:rPr lang="ru-RU" sz="2200" b="1" dirty="0" err="1">
                <a:solidFill>
                  <a:schemeClr val="tx2"/>
                </a:solidFill>
                <a:latin typeface="Consolas" pitchFamily="49" charset="0"/>
              </a:rPr>
              <a:t>функции,обслуживающий</a:t>
            </a:r>
            <a:r>
              <a:rPr lang="en-US" sz="2200" b="1" dirty="0">
                <a:solidFill>
                  <a:schemeClr val="tx2"/>
                </a:solidFill>
                <a:latin typeface="Consolas" pitchFamily="49" charset="0"/>
              </a:rPr>
              <a:t> </a:t>
            </a:r>
            <a:r>
              <a:rPr lang="ru-RU" sz="2200" b="1" dirty="0">
                <a:solidFill>
                  <a:schemeClr val="tx2"/>
                </a:solidFill>
                <a:latin typeface="Consolas" pitchFamily="49" charset="0"/>
              </a:rPr>
              <a:t>подключившихся клиент</a:t>
            </a:r>
            <a:r>
              <a:rPr lang="ru-RU" sz="2200" dirty="0">
                <a:solidFill>
                  <a:schemeClr val="tx2"/>
                </a:solidFill>
                <a:latin typeface="Consolas" pitchFamily="49" charset="0"/>
              </a:rPr>
              <a:t>ов</a:t>
            </a:r>
            <a:r>
              <a:rPr lang="en-US" sz="2200" dirty="0">
                <a:solidFill>
                  <a:schemeClr val="tx2"/>
                </a:solidFill>
                <a:latin typeface="Consolas" pitchFamily="49" charset="0"/>
              </a:rPr>
              <a:t>*</a:t>
            </a:r>
            <a:r>
              <a:rPr lang="en-US" sz="2200" b="1" dirty="0">
                <a:solidFill>
                  <a:schemeClr val="tx2"/>
                </a:solidFill>
                <a:latin typeface="Consolas" pitchFamily="49" charset="0"/>
              </a:rPr>
              <a:t>/</a:t>
            </a:r>
            <a:endParaRPr lang="ru-RU" sz="2200" dirty="0">
              <a:solidFill>
                <a:schemeClr val="tx2"/>
              </a:solidFill>
              <a:latin typeface="Consolas" pitchFamily="49" charset="0"/>
            </a:endParaRPr>
          </a:p>
          <a:p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  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DWORD WINAPI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ConToClient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(LPVOID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client_socket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);</a:t>
            </a:r>
          </a:p>
          <a:p>
            <a:r>
              <a:rPr lang="en-US" sz="2200" b="1" i="1" dirty="0">
                <a:solidFill>
                  <a:schemeClr val="tx2"/>
                </a:solidFill>
                <a:latin typeface="Consolas" pitchFamily="49" charset="0"/>
              </a:rPr>
              <a:t>//</a:t>
            </a:r>
            <a:r>
              <a:rPr lang="ru-RU" sz="2200" b="1" i="1" dirty="0">
                <a:solidFill>
                  <a:schemeClr val="tx2"/>
                </a:solidFill>
                <a:latin typeface="Consolas" pitchFamily="49" charset="0"/>
              </a:rPr>
              <a:t>глобальная переменная–количество  активных пользователей</a:t>
            </a:r>
            <a:r>
              <a:rPr lang="ru-RU" sz="2200" i="1" dirty="0">
                <a:solidFill>
                  <a:schemeClr val="tx2"/>
                </a:solidFill>
                <a:latin typeface="Consolas" pitchFamily="49" charset="0"/>
              </a:rPr>
              <a:t> </a:t>
            </a:r>
          </a:p>
          <a:p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 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int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nclients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= 0;</a:t>
            </a:r>
            <a:endParaRPr lang="ru-RU" sz="2200" dirty="0">
              <a:solidFill>
                <a:srgbClr val="FF0000"/>
              </a:solidFill>
              <a:latin typeface="Consolas" pitchFamily="49" charset="0"/>
            </a:endParaRPr>
          </a:p>
          <a:p>
            <a:endParaRPr lang="ru-RU" sz="20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2844" y="0"/>
            <a:ext cx="9001156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int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main( )    {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  char buff[1024];    // </a:t>
            </a:r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Буфер для различных нужд</a:t>
            </a:r>
          </a:p>
          <a:p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   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cout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&lt;&lt; "TCP SERVER DEMO\n";</a:t>
            </a:r>
          </a:p>
          <a:p>
            <a:r>
              <a:rPr lang="en-US" sz="2200" b="1" i="1" dirty="0">
                <a:solidFill>
                  <a:schemeClr val="tx2"/>
                </a:solidFill>
                <a:latin typeface="Consolas" pitchFamily="49" charset="0"/>
              </a:rPr>
              <a:t>// </a:t>
            </a:r>
            <a:r>
              <a:rPr lang="ru-RU" sz="2200" b="1" i="1" dirty="0">
                <a:solidFill>
                  <a:schemeClr val="tx2"/>
                </a:solidFill>
                <a:latin typeface="Consolas" pitchFamily="49" charset="0"/>
              </a:rPr>
              <a:t>Шаг 1 - Инициализация Библиотеки </a:t>
            </a:r>
            <a:r>
              <a:rPr lang="ru-RU" sz="2200" b="1" i="1" dirty="0" err="1">
                <a:solidFill>
                  <a:schemeClr val="tx2"/>
                </a:solidFill>
                <a:latin typeface="Consolas" pitchFamily="49" charset="0"/>
              </a:rPr>
              <a:t>Сокетов</a:t>
            </a:r>
            <a:endParaRPr lang="ru-RU" sz="2200" b="1" i="1" dirty="0">
              <a:solidFill>
                <a:schemeClr val="tx2"/>
              </a:solidFill>
              <a:latin typeface="Consolas" pitchFamily="49" charset="0"/>
            </a:endParaRP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if (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WSAStartup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(0x0202,(WSADATA *) &amp;buff[0])) 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{ 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cout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&lt;&lt; "Error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WSAStartup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\n" &lt;&lt; 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WSAGetLastError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(); 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         return -1;    } // </a:t>
            </a:r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Ошибка!</a:t>
            </a:r>
            <a:endParaRPr lang="en-US" sz="2200" dirty="0">
              <a:solidFill>
                <a:srgbClr val="FF0000"/>
              </a:solidFill>
              <a:latin typeface="Consolas" pitchFamily="49" charset="0"/>
            </a:endParaRPr>
          </a:p>
          <a:p>
            <a:r>
              <a:rPr lang="en-US" sz="2200" b="1" i="1" dirty="0">
                <a:solidFill>
                  <a:schemeClr val="tx2"/>
                </a:solidFill>
                <a:latin typeface="Consolas" pitchFamily="49" charset="0"/>
              </a:rPr>
              <a:t>// </a:t>
            </a:r>
            <a:r>
              <a:rPr lang="ru-RU" sz="2200" b="1" i="1" dirty="0">
                <a:solidFill>
                  <a:schemeClr val="tx2"/>
                </a:solidFill>
                <a:latin typeface="Consolas" pitchFamily="49" charset="0"/>
              </a:rPr>
              <a:t>Шаг 2 - создание </a:t>
            </a:r>
            <a:r>
              <a:rPr lang="ru-RU" sz="2200" b="1" i="1" dirty="0" err="1">
                <a:solidFill>
                  <a:schemeClr val="tx2"/>
                </a:solidFill>
                <a:latin typeface="Consolas" pitchFamily="49" charset="0"/>
              </a:rPr>
              <a:t>сокета</a:t>
            </a:r>
            <a:endParaRPr lang="ru-RU" sz="2200" b="1" i="1" dirty="0">
              <a:solidFill>
                <a:schemeClr val="tx2"/>
              </a:solidFill>
              <a:latin typeface="Consolas" pitchFamily="49" charset="0"/>
            </a:endParaRPr>
          </a:p>
          <a:p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    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   SOCKET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mysocket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</a:t>
            </a:r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    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if ((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mysocket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=socket(AF_INET,SOCK_STREAM,0))&lt;0)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{     // </a:t>
            </a:r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Ошибка!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</a:t>
            </a:r>
          </a:p>
          <a:p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cout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&lt;&lt; "Error socket \n" &lt;&lt;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WSAGetLastError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(); 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 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WSACleanup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();  </a:t>
            </a:r>
            <a:r>
              <a:rPr lang="en-US" sz="2200" dirty="0">
                <a:solidFill>
                  <a:schemeClr val="tx2"/>
                </a:solidFill>
                <a:latin typeface="Consolas" pitchFamily="49" charset="0"/>
              </a:rPr>
              <a:t>// </a:t>
            </a:r>
            <a:r>
              <a:rPr lang="ru-RU" sz="2200" dirty="0" err="1">
                <a:solidFill>
                  <a:schemeClr val="tx2"/>
                </a:solidFill>
                <a:latin typeface="Consolas" pitchFamily="49" charset="0"/>
              </a:rPr>
              <a:t>Деиницилизация</a:t>
            </a:r>
            <a:r>
              <a:rPr lang="ru-RU" sz="2200" dirty="0">
                <a:solidFill>
                  <a:schemeClr val="tx2"/>
                </a:solidFill>
                <a:latin typeface="Consolas" pitchFamily="49" charset="0"/>
              </a:rPr>
              <a:t> библиотеки </a:t>
            </a:r>
            <a:r>
              <a:rPr lang="en-US" sz="2200" dirty="0">
                <a:solidFill>
                  <a:schemeClr val="tx2"/>
                </a:solidFill>
                <a:latin typeface="Consolas" pitchFamily="49" charset="0"/>
              </a:rPr>
              <a:t>Winsock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        return -1;      }</a:t>
            </a:r>
          </a:p>
          <a:p>
            <a:r>
              <a:rPr lang="ru-RU" sz="2200" b="1" i="1" dirty="0">
                <a:solidFill>
                  <a:schemeClr val="tx2"/>
                </a:solidFill>
                <a:latin typeface="Consolas" pitchFamily="49" charset="0"/>
              </a:rPr>
              <a:t>// Шаг 3 связывание </a:t>
            </a:r>
            <a:r>
              <a:rPr lang="ru-RU" sz="2200" b="1" i="1" dirty="0" err="1">
                <a:solidFill>
                  <a:schemeClr val="tx2"/>
                </a:solidFill>
                <a:latin typeface="Consolas" pitchFamily="49" charset="0"/>
              </a:rPr>
              <a:t>сокета</a:t>
            </a:r>
            <a:r>
              <a:rPr lang="ru-RU" sz="2200" b="1" i="1" dirty="0">
                <a:solidFill>
                  <a:schemeClr val="tx2"/>
                </a:solidFill>
                <a:latin typeface="Consolas" pitchFamily="49" charset="0"/>
              </a:rPr>
              <a:t> с локальным адресом</a:t>
            </a:r>
          </a:p>
          <a:p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    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      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sockaddr_in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local_addr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          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local_addr.sin_family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=AF_INET;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          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local_addr.sin_port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=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htons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(MY_PORT);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          </a:t>
            </a:r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local_addr.sin_addr.s_addr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=0;</a:t>
            </a:r>
          </a:p>
          <a:p>
            <a:endParaRPr lang="en-US" sz="2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715404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i="1" dirty="0">
                <a:solidFill>
                  <a:schemeClr val="tx2"/>
                </a:solidFill>
                <a:latin typeface="Consolas" pitchFamily="49" charset="0"/>
              </a:rPr>
              <a:t>// вызываем </a:t>
            </a:r>
            <a:r>
              <a:rPr lang="en-US" sz="2200" b="1" i="1" dirty="0">
                <a:solidFill>
                  <a:schemeClr val="tx2"/>
                </a:solidFill>
                <a:latin typeface="Consolas" pitchFamily="49" charset="0"/>
              </a:rPr>
              <a:t>bind </a:t>
            </a:r>
            <a:r>
              <a:rPr lang="ru-RU" sz="2200" b="1" i="1" dirty="0">
                <a:solidFill>
                  <a:schemeClr val="tx2"/>
                </a:solidFill>
                <a:latin typeface="Consolas" pitchFamily="49" charset="0"/>
              </a:rPr>
              <a:t>для связывания</a:t>
            </a:r>
          </a:p>
          <a:p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    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if (bind(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mysocket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,(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sockaddr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*) &amp;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local_addr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, 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sizeof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(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local_addr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)))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  {       // </a:t>
            </a:r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Ошибка</a:t>
            </a:r>
          </a:p>
          <a:p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     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cout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&lt;&lt;"Error bind \n" &lt;&lt;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WSAGetLastError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();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   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closesocket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(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mysocket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);  // </a:t>
            </a:r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закрываем </a:t>
            </a:r>
            <a:r>
              <a:rPr lang="ru-RU" sz="2200" dirty="0" err="1">
                <a:solidFill>
                  <a:srgbClr val="FF0000"/>
                </a:solidFill>
                <a:latin typeface="Consolas" pitchFamily="49" charset="0"/>
              </a:rPr>
              <a:t>сокет</a:t>
            </a:r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     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WSACleanup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();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    return -1;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  }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200" b="1" i="1" dirty="0">
                <a:solidFill>
                  <a:schemeClr val="tx2"/>
                </a:solidFill>
                <a:latin typeface="Consolas" pitchFamily="49" charset="0"/>
              </a:rPr>
              <a:t>// </a:t>
            </a:r>
            <a:r>
              <a:rPr lang="ru-RU" sz="2200" b="1" i="1" dirty="0">
                <a:solidFill>
                  <a:schemeClr val="tx2"/>
                </a:solidFill>
                <a:latin typeface="Consolas" pitchFamily="49" charset="0"/>
              </a:rPr>
              <a:t>Шаг 4 ожидание подключений</a:t>
            </a:r>
          </a:p>
          <a:p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    // размер очереди – 0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x100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  if (listen(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mysocket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, 0x100))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  {    // </a:t>
            </a:r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Ошибка</a:t>
            </a:r>
          </a:p>
          <a:p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cout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&lt;"Error listen: “&lt;&lt;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WSAGetLastError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();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   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closesocket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(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mysocket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);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   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WSACleanup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();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    return -1;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  }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 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cout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&lt;&lt; "Waiting connections\n";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5417"/>
            <a:ext cx="91440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 </a:t>
            </a:r>
            <a:r>
              <a:rPr lang="ru-RU" sz="2200" b="1" i="1" dirty="0">
                <a:solidFill>
                  <a:schemeClr val="tx2"/>
                </a:solidFill>
                <a:latin typeface="Consolas" pitchFamily="49" charset="0"/>
              </a:rPr>
              <a:t>// Шаг 5 извлекаем сообщение из очереди</a:t>
            </a:r>
          </a:p>
          <a:p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    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SOCKET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client_socket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;    </a:t>
            </a:r>
            <a:r>
              <a:rPr lang="en-US" sz="2200" b="1" dirty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ru-RU" sz="2200" b="1" dirty="0" err="1">
                <a:solidFill>
                  <a:srgbClr val="FF0000"/>
                </a:solidFill>
                <a:latin typeface="Consolas" pitchFamily="49" charset="0"/>
              </a:rPr>
              <a:t>сокет</a:t>
            </a:r>
            <a:r>
              <a:rPr lang="ru-RU" sz="2200" b="1" dirty="0">
                <a:solidFill>
                  <a:srgbClr val="FF0000"/>
                </a:solidFill>
                <a:latin typeface="Consolas" pitchFamily="49" charset="0"/>
              </a:rPr>
              <a:t> для клиента</a:t>
            </a:r>
          </a:p>
          <a:p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   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sockaddr_in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client_addr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;    </a:t>
            </a:r>
            <a:r>
              <a:rPr lang="en-US" sz="2200" b="1" dirty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ru-RU" sz="2200" b="1" dirty="0">
                <a:solidFill>
                  <a:srgbClr val="FF0000"/>
                </a:solidFill>
                <a:latin typeface="Consolas" pitchFamily="49" charset="0"/>
              </a:rPr>
              <a:t>адрес клиента</a:t>
            </a:r>
          </a:p>
          <a:p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  </a:t>
            </a:r>
            <a:r>
              <a:rPr lang="ru-RU" sz="2200" dirty="0">
                <a:solidFill>
                  <a:schemeClr val="tx2"/>
                </a:solidFill>
                <a:latin typeface="Consolas" pitchFamily="49" charset="0"/>
              </a:rPr>
              <a:t>// функции </a:t>
            </a:r>
            <a:r>
              <a:rPr lang="en-US" sz="2200" dirty="0">
                <a:solidFill>
                  <a:schemeClr val="tx2"/>
                </a:solidFill>
                <a:latin typeface="Consolas" pitchFamily="49" charset="0"/>
              </a:rPr>
              <a:t>accept </a:t>
            </a:r>
            <a:r>
              <a:rPr lang="ru-RU" sz="2200" dirty="0">
                <a:solidFill>
                  <a:schemeClr val="tx2"/>
                </a:solidFill>
                <a:latin typeface="Consolas" pitchFamily="49" charset="0"/>
              </a:rPr>
              <a:t>необходимо передать размер структуры</a:t>
            </a:r>
          </a:p>
          <a:p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   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int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client_addr_size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=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sizeof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(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client_addr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);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</a:t>
            </a:r>
            <a:r>
              <a:rPr lang="en-US" sz="2200" dirty="0">
                <a:solidFill>
                  <a:schemeClr val="tx2"/>
                </a:solidFill>
                <a:latin typeface="Consolas" pitchFamily="49" charset="0"/>
              </a:rPr>
              <a:t>// </a:t>
            </a:r>
            <a:r>
              <a:rPr lang="ru-RU" sz="2200" dirty="0">
                <a:solidFill>
                  <a:schemeClr val="tx2"/>
                </a:solidFill>
                <a:latin typeface="Consolas" pitchFamily="49" charset="0"/>
              </a:rPr>
              <a:t>цикл извлечения запросов на подключение из  очереди</a:t>
            </a:r>
          </a:p>
          <a:p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    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while((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client_socket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=accept(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mysocket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, (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sockaddr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*)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          &amp;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client_addr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, &amp;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client_addr_size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)))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  {   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nclients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++;   </a:t>
            </a:r>
            <a:r>
              <a:rPr lang="en-US" sz="2200" b="1" dirty="0">
                <a:solidFill>
                  <a:schemeClr val="tx2"/>
                </a:solidFill>
                <a:latin typeface="Consolas" pitchFamily="49" charset="0"/>
              </a:rPr>
              <a:t>// </a:t>
            </a:r>
            <a:r>
              <a:rPr lang="ru-RU" sz="2200" b="1" dirty="0">
                <a:solidFill>
                  <a:schemeClr val="tx2"/>
                </a:solidFill>
                <a:latin typeface="Consolas" pitchFamily="49" charset="0"/>
              </a:rPr>
              <a:t>увеличиваем счетчик  клиентов</a:t>
            </a:r>
          </a:p>
          <a:p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       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HOSTENT *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hst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;</a:t>
            </a:r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ru-RU" sz="2200" b="1" dirty="0">
                <a:solidFill>
                  <a:schemeClr val="tx2"/>
                </a:solidFill>
                <a:latin typeface="Consolas" pitchFamily="49" charset="0"/>
              </a:rPr>
              <a:t>// пытаемся получить имя хоста</a:t>
            </a:r>
            <a:endParaRPr lang="en-US" sz="2200" b="1" dirty="0">
              <a:solidFill>
                <a:schemeClr val="tx2"/>
              </a:solidFill>
              <a:latin typeface="Consolas" pitchFamily="49" charset="0"/>
            </a:endParaRP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hst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=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gethostbyaddr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((char *) &amp;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client_addr.sin_addr.s_addr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,     4, AF_INET);</a:t>
            </a:r>
          </a:p>
          <a:p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cout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&lt;&lt; "+new connect!\n" ;    </a:t>
            </a:r>
            <a:r>
              <a:rPr lang="en-US" sz="2200" b="1" dirty="0">
                <a:solidFill>
                  <a:schemeClr val="tx2"/>
                </a:solidFill>
                <a:latin typeface="Consolas" pitchFamily="49" charset="0"/>
              </a:rPr>
              <a:t>// </a:t>
            </a:r>
            <a:r>
              <a:rPr lang="ru-RU" sz="2200" b="1" dirty="0">
                <a:solidFill>
                  <a:schemeClr val="tx2"/>
                </a:solidFill>
                <a:latin typeface="Consolas" pitchFamily="49" charset="0"/>
              </a:rPr>
              <a:t>вывод сведений о клиенте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	 if  (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hst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)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cout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&lt;&lt;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hst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-&gt;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h_name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;    else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cout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&lt;&lt; "";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	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cout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&lt;&lt;   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inet_ntoa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(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client_addr.sin_addr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);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     PRINTNUSERS          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cout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&lt;&lt;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endl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DWORD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thID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; </a:t>
            </a:r>
            <a:r>
              <a:rPr lang="en-US" sz="2200" b="1" i="1" dirty="0">
                <a:solidFill>
                  <a:schemeClr val="tx2"/>
                </a:solidFill>
                <a:latin typeface="Consolas" pitchFamily="49" charset="0"/>
              </a:rPr>
              <a:t>// </a:t>
            </a:r>
            <a:r>
              <a:rPr lang="ru-RU" sz="2200" b="1" i="1" dirty="0">
                <a:solidFill>
                  <a:schemeClr val="tx2"/>
                </a:solidFill>
                <a:latin typeface="Consolas" pitchFamily="49" charset="0"/>
              </a:rPr>
              <a:t>Вызов нового потока для клиента</a:t>
            </a:r>
            <a:r>
              <a:rPr lang="en-US" sz="2200" b="1" i="1" dirty="0">
                <a:solidFill>
                  <a:schemeClr val="tx2"/>
                </a:solidFill>
                <a:latin typeface="Consolas" pitchFamily="49" charset="0"/>
              </a:rPr>
              <a:t>      </a:t>
            </a:r>
          </a:p>
          <a:p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CreateThread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(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NULL,NULL,ConToClient,&amp;client_socket,NULL,&amp;thID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);    }     return 0;    }</a:t>
            </a:r>
            <a:endParaRPr lang="ru-RU" sz="2200" dirty="0">
              <a:solidFill>
                <a:srgbClr val="FF00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7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b="1" dirty="0">
                <a:solidFill>
                  <a:schemeClr val="tx2"/>
                </a:solidFill>
                <a:latin typeface="Consolas" pitchFamily="49" charset="0"/>
              </a:rPr>
              <a:t>/</a:t>
            </a:r>
            <a:r>
              <a:rPr lang="en-US" sz="2100" b="1" dirty="0">
                <a:solidFill>
                  <a:schemeClr val="tx2"/>
                </a:solidFill>
                <a:latin typeface="Consolas" pitchFamily="49" charset="0"/>
              </a:rPr>
              <a:t>*</a:t>
            </a:r>
            <a:r>
              <a:rPr lang="ru-RU" sz="2100" b="1" dirty="0">
                <a:solidFill>
                  <a:schemeClr val="tx2"/>
                </a:solidFill>
                <a:latin typeface="Consolas" pitchFamily="49" charset="0"/>
              </a:rPr>
              <a:t> Эта функция создается в отдельном потоке и</a:t>
            </a:r>
            <a:r>
              <a:rPr lang="en-US" sz="2100" b="1" dirty="0">
                <a:solidFill>
                  <a:schemeClr val="tx2"/>
                </a:solidFill>
                <a:latin typeface="Consolas" pitchFamily="49" charset="0"/>
              </a:rPr>
              <a:t> </a:t>
            </a:r>
            <a:r>
              <a:rPr lang="ru-RU" sz="2100" b="1" dirty="0">
                <a:solidFill>
                  <a:schemeClr val="tx2"/>
                </a:solidFill>
                <a:latin typeface="Consolas" pitchFamily="49" charset="0"/>
              </a:rPr>
              <a:t> обсуживает очередного подключившегося клиента</a:t>
            </a:r>
            <a:r>
              <a:rPr lang="en-US" sz="2100" b="1" dirty="0">
                <a:solidFill>
                  <a:schemeClr val="tx2"/>
                </a:solidFill>
                <a:latin typeface="Consolas" pitchFamily="49" charset="0"/>
              </a:rPr>
              <a:t> </a:t>
            </a:r>
            <a:r>
              <a:rPr lang="ru-RU" sz="2100" b="1" dirty="0">
                <a:solidFill>
                  <a:schemeClr val="tx2"/>
                </a:solidFill>
                <a:latin typeface="Consolas" pitchFamily="49" charset="0"/>
              </a:rPr>
              <a:t>независимо от остальных</a:t>
            </a:r>
            <a:r>
              <a:rPr lang="en-US" sz="2100" b="1" dirty="0">
                <a:solidFill>
                  <a:schemeClr val="tx2"/>
                </a:solidFill>
                <a:latin typeface="Consolas" pitchFamily="49" charset="0"/>
              </a:rPr>
              <a:t> *</a:t>
            </a:r>
            <a:r>
              <a:rPr lang="en-US" sz="2100" dirty="0">
                <a:solidFill>
                  <a:schemeClr val="tx2"/>
                </a:solidFill>
                <a:latin typeface="Consolas" pitchFamily="49" charset="0"/>
              </a:rPr>
              <a:t>/</a:t>
            </a:r>
          </a:p>
          <a:p>
            <a:r>
              <a:rPr lang="ru-RU" sz="2100" dirty="0">
                <a:solidFill>
                  <a:srgbClr val="FF0000"/>
                </a:solidFill>
                <a:latin typeface="Consolas" pitchFamily="49" charset="0"/>
              </a:rPr>
              <a:t>  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DWORD WINAPI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ConToClient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(LPVOID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client_socket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)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{     SOCKET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my_sock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;  </a:t>
            </a:r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int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len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; 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    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my_sock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=((SOCKET *)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client_socket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)[0];     </a:t>
            </a:r>
            <a:endParaRPr lang="ru-RU" sz="2200" dirty="0">
              <a:solidFill>
                <a:srgbClr val="FF0000"/>
              </a:solidFill>
              <a:latin typeface="Consolas" pitchFamily="49" charset="0"/>
            </a:endParaRPr>
          </a:p>
          <a:p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       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char buff[1024]; 	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     char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sHELLO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[] ="Hello, Student \r\n";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	send(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my_sock,sHELLO,sizeof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(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sHELLO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),0); </a:t>
            </a:r>
          </a:p>
          <a:p>
            <a:r>
              <a:rPr lang="en-US" sz="2100" b="1" dirty="0">
                <a:solidFill>
                  <a:schemeClr val="tx2"/>
                </a:solidFill>
                <a:latin typeface="Consolas" pitchFamily="49" charset="0"/>
              </a:rPr>
              <a:t>// </a:t>
            </a:r>
            <a:r>
              <a:rPr lang="ru-RU" sz="2100" b="1" dirty="0">
                <a:solidFill>
                  <a:schemeClr val="tx2"/>
                </a:solidFill>
                <a:latin typeface="Consolas" pitchFamily="49" charset="0"/>
              </a:rPr>
              <a:t>отправляем клиенту приветствие </a:t>
            </a:r>
            <a:endParaRPr lang="en-US" sz="2100" b="1" dirty="0">
              <a:solidFill>
                <a:schemeClr val="tx2"/>
              </a:solidFill>
              <a:latin typeface="Consolas" pitchFamily="49" charset="0"/>
            </a:endParaRPr>
          </a:p>
          <a:p>
            <a:r>
              <a:rPr lang="en-US" sz="2100" b="1" dirty="0">
                <a:solidFill>
                  <a:schemeClr val="tx2"/>
                </a:solidFill>
                <a:latin typeface="Consolas" pitchFamily="49" charset="0"/>
              </a:rPr>
              <a:t> // </a:t>
            </a:r>
            <a:r>
              <a:rPr lang="ru-RU" sz="2100" b="1" dirty="0">
                <a:solidFill>
                  <a:schemeClr val="tx2"/>
                </a:solidFill>
                <a:latin typeface="Consolas" pitchFamily="49" charset="0"/>
              </a:rPr>
              <a:t>цикл эхо: прием строки и</a:t>
            </a:r>
            <a:r>
              <a:rPr lang="en-US" sz="2100" b="1" dirty="0">
                <a:solidFill>
                  <a:schemeClr val="tx2"/>
                </a:solidFill>
                <a:latin typeface="Consolas" pitchFamily="49" charset="0"/>
              </a:rPr>
              <a:t> </a:t>
            </a:r>
            <a:r>
              <a:rPr lang="ru-RU" sz="2100" b="1" dirty="0">
                <a:solidFill>
                  <a:schemeClr val="tx2"/>
                </a:solidFill>
                <a:latin typeface="Consolas" pitchFamily="49" charset="0"/>
              </a:rPr>
              <a:t> возвращение ее клиенту</a:t>
            </a:r>
          </a:p>
          <a:p>
            <a:r>
              <a:rPr lang="en-US" sz="2100" dirty="0">
                <a:solidFill>
                  <a:srgbClr val="FF0000"/>
                </a:solidFill>
                <a:latin typeface="Consolas" pitchFamily="49" charset="0"/>
              </a:rPr>
              <a:t>    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while (SOCKET_ERROR != </a:t>
            </a:r>
            <a:endParaRPr lang="ru-RU" sz="2200" dirty="0">
              <a:solidFill>
                <a:srgbClr val="FF0000"/>
              </a:solidFill>
              <a:latin typeface="Consolas" pitchFamily="49" charset="0"/>
            </a:endParaRP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  (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len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=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recv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(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my_sock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, (char *) &amp; buff[0], 1024, 0) ) 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{  buff[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len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]='\0'; 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cout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&lt;&lt;«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recieved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:"&lt;&lt;  buff &lt;&lt;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endl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     	send(my_sock,buff,len,0);  }</a:t>
            </a:r>
          </a:p>
          <a:p>
            <a:r>
              <a:rPr lang="en-US" sz="2100" b="1" dirty="0">
                <a:solidFill>
                  <a:schemeClr val="tx2"/>
                </a:solidFill>
                <a:latin typeface="Consolas" pitchFamily="49" charset="0"/>
              </a:rPr>
              <a:t>// </a:t>
            </a:r>
            <a:r>
              <a:rPr lang="ru-RU" sz="2100" b="1" dirty="0">
                <a:solidFill>
                  <a:schemeClr val="tx2"/>
                </a:solidFill>
                <a:latin typeface="Consolas" pitchFamily="49" charset="0"/>
              </a:rPr>
              <a:t>произошел выход из цикла</a:t>
            </a:r>
            <a:r>
              <a:rPr lang="en-US" sz="2100" b="1" dirty="0">
                <a:solidFill>
                  <a:schemeClr val="tx2"/>
                </a:solidFill>
                <a:latin typeface="Consolas" pitchFamily="49" charset="0"/>
              </a:rPr>
              <a:t>, </a:t>
            </a:r>
            <a:r>
              <a:rPr lang="ru-RU" sz="2100" b="1" dirty="0">
                <a:solidFill>
                  <a:schemeClr val="tx2"/>
                </a:solidFill>
                <a:latin typeface="Consolas" pitchFamily="49" charset="0"/>
              </a:rPr>
              <a:t>соединение </a:t>
            </a:r>
            <a:r>
              <a:rPr lang="en-US" sz="2100" b="1" dirty="0">
                <a:solidFill>
                  <a:schemeClr val="tx2"/>
                </a:solidFill>
                <a:latin typeface="Consolas" pitchFamily="49" charset="0"/>
              </a:rPr>
              <a:t>c </a:t>
            </a:r>
            <a:r>
              <a:rPr lang="ru-RU" sz="2100" b="1" dirty="0">
                <a:solidFill>
                  <a:schemeClr val="tx2"/>
                </a:solidFill>
                <a:latin typeface="Consolas" pitchFamily="49" charset="0"/>
              </a:rPr>
              <a:t>клиентом разорвано</a:t>
            </a:r>
          </a:p>
          <a:p>
            <a:r>
              <a:rPr lang="ru-RU" sz="2100" dirty="0">
                <a:solidFill>
                  <a:srgbClr val="FF0000"/>
                </a:solidFill>
                <a:latin typeface="Consolas" pitchFamily="49" charset="0"/>
              </a:rPr>
              <a:t>   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nclients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--;     </a:t>
            </a:r>
            <a:r>
              <a:rPr lang="en-US" sz="2100" b="1" dirty="0">
                <a:solidFill>
                  <a:schemeClr val="tx2"/>
                </a:solidFill>
                <a:latin typeface="Consolas" pitchFamily="49" charset="0"/>
              </a:rPr>
              <a:t>// </a:t>
            </a:r>
            <a:r>
              <a:rPr lang="ru-RU" sz="2100" b="1" dirty="0">
                <a:solidFill>
                  <a:schemeClr val="tx2"/>
                </a:solidFill>
                <a:latin typeface="Consolas" pitchFamily="49" charset="0"/>
              </a:rPr>
              <a:t>уменьшаем счетчик активных клиентов</a:t>
            </a:r>
          </a:p>
          <a:p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   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cout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 &lt;&lt; "-disconnect\n"; </a:t>
            </a:r>
          </a:p>
          <a:p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    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PRINTNUSERS</a:t>
            </a:r>
          </a:p>
          <a:p>
            <a:r>
              <a:rPr lang="ru-RU" sz="2200" dirty="0">
                <a:solidFill>
                  <a:srgbClr val="FF0000"/>
                </a:solidFill>
                <a:latin typeface="Consolas" pitchFamily="49" charset="0"/>
              </a:rPr>
              <a:t>    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closesocket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(</a:t>
            </a:r>
            <a:r>
              <a:rPr lang="en-US" sz="2200" dirty="0" err="1">
                <a:solidFill>
                  <a:srgbClr val="FF0000"/>
                </a:solidFill>
                <a:latin typeface="Consolas" pitchFamily="49" charset="0"/>
              </a:rPr>
              <a:t>my_sock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</a:rPr>
              <a:t>);     return 0;  }</a:t>
            </a:r>
            <a:endParaRPr lang="ru-RU" sz="2200" dirty="0">
              <a:solidFill>
                <a:srgbClr val="FF0000"/>
              </a:solidFill>
              <a:latin typeface="Consolas" pitchFamily="49" charset="0"/>
            </a:endParaRPr>
          </a:p>
          <a:p>
            <a:endParaRPr lang="en-US" sz="2200" dirty="0">
              <a:solidFill>
                <a:srgbClr val="FF00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2AC13-153B-487D-950B-7891402CC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55655"/>
            <a:ext cx="6858000" cy="17907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ru-RU" sz="2400" b="1" cap="small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Несинхронизированные потоки</a:t>
            </a:r>
            <a:b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256D830-6E12-4A9E-ACB6-7AB384C93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4005064"/>
            <a:ext cx="7533456" cy="15121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 многопоточном приложении потоки выполняются в адресном пространстве приложения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07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ru-RU" sz="2400" b="1" dirty="0"/>
              <a:t>ПРОЦЕССЫ и ПОТОКИ</a:t>
            </a:r>
          </a:p>
          <a:p>
            <a:pPr algn="just">
              <a:buNone/>
            </a:pPr>
            <a:r>
              <a:rPr lang="ru-RU" sz="2400" dirty="0"/>
              <a:t>Приложение состоит из одного или нескольких процессов. </a:t>
            </a:r>
            <a:r>
              <a:rPr lang="ru-RU" sz="2400" b="1" dirty="0"/>
              <a:t>Процесс</a:t>
            </a:r>
            <a:r>
              <a:rPr lang="ru-RU" sz="2400" dirty="0"/>
              <a:t> в самых простых терминах</a:t>
            </a:r>
            <a:r>
              <a:rPr lang="en-US" sz="2400" dirty="0"/>
              <a:t> </a:t>
            </a:r>
            <a:r>
              <a:rPr lang="ru-RU" sz="2400" dirty="0"/>
              <a:t>является </a:t>
            </a:r>
            <a:r>
              <a:rPr lang="ru-RU" sz="2400" b="1" dirty="0"/>
              <a:t>исполняемой программой</a:t>
            </a:r>
            <a:r>
              <a:rPr lang="ru-RU" sz="2400" dirty="0"/>
              <a:t>. При создании процесса для него выделяется память - виртуальное адресное пространство (</a:t>
            </a:r>
            <a:r>
              <a:rPr lang="ru-RU" sz="2400" dirty="0" err="1"/>
              <a:t>virtual</a:t>
            </a:r>
            <a:r>
              <a:rPr lang="ru-RU" sz="2400" dirty="0"/>
              <a:t> </a:t>
            </a:r>
            <a:r>
              <a:rPr lang="ru-RU" sz="2400" dirty="0" err="1"/>
              <a:t>address</a:t>
            </a:r>
            <a:r>
              <a:rPr lang="ru-RU" sz="2400" dirty="0"/>
              <a:t> </a:t>
            </a:r>
            <a:r>
              <a:rPr lang="ru-RU" sz="2400" dirty="0" err="1"/>
              <a:t>space</a:t>
            </a:r>
            <a:r>
              <a:rPr lang="ru-RU" sz="2400" dirty="0"/>
              <a:t>). Когда в отладчике мы смотрим на адреса переменных - мы видим адреса из этого пространства.</a:t>
            </a:r>
          </a:p>
          <a:p>
            <a:pPr algn="just">
              <a:buNone/>
            </a:pPr>
            <a:r>
              <a:rPr lang="ru-RU" sz="2400" dirty="0"/>
              <a:t>Каждый процесс имеет как минимум один поток (</a:t>
            </a:r>
            <a:r>
              <a:rPr lang="ru-RU" sz="2400" b="1" dirty="0" err="1"/>
              <a:t>primary</a:t>
            </a:r>
            <a:r>
              <a:rPr lang="ru-RU" sz="2400" b="1" dirty="0"/>
              <a:t> </a:t>
            </a:r>
            <a:r>
              <a:rPr lang="ru-RU" sz="2400" b="1" dirty="0" err="1"/>
              <a:t>thread</a:t>
            </a:r>
            <a:r>
              <a:rPr lang="ru-RU" sz="2400" dirty="0"/>
              <a:t>). До сих пор наши программы состояли из одного процесса и одного потока. </a:t>
            </a:r>
            <a:r>
              <a:rPr lang="ru-RU" sz="2400" b="1" dirty="0"/>
              <a:t>Потоки </a:t>
            </a:r>
            <a:r>
              <a:rPr lang="ru-RU" sz="2400" dirty="0"/>
              <a:t>(</a:t>
            </a:r>
            <a:r>
              <a:rPr lang="ru-RU" sz="2400" dirty="0" err="1"/>
              <a:t>thread</a:t>
            </a:r>
            <a:r>
              <a:rPr lang="ru-RU" sz="2400" dirty="0"/>
              <a:t>) – основные модули программы, среди которых операционная система распределяет процессорное время. Многопоточная программа (процесс) может состоять из множества одновременно и независимо исполняющихся потоков. Если многопоточная программа исполняется на многопроцессорном компьютере, каждый поток может исполняться на собственном процессоре. </a:t>
            </a:r>
          </a:p>
          <a:p>
            <a:pPr algn="just">
              <a:buNone/>
            </a:pPr>
            <a:r>
              <a:rPr lang="ru-RU" sz="2400" dirty="0"/>
              <a:t>Все потоки имеют доступ к адресному пространству процесса. И это иногда может стать серьёзной проблемой.</a:t>
            </a:r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863DCA3-B397-413A-8591-2BA53033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0"/>
            <a:ext cx="7886700" cy="6741368"/>
          </a:xfrm>
        </p:spPr>
        <p:txBody>
          <a:bodyPr>
            <a:normAutofit lnSpcReduction="10000"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include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windows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&lt;string&gt;</a:t>
            </a:r>
            <a:endParaRPr lang="ru-RU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&lt;iostream&gt;</a:t>
            </a:r>
            <a:endParaRPr lang="ru-RU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using namespace std;</a:t>
            </a:r>
            <a:endParaRPr lang="ru-RU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num=0;</a:t>
            </a:r>
            <a:endParaRPr lang="ru-RU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a[5];</a:t>
            </a:r>
            <a:endParaRPr lang="ru-RU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DWORD WINAPI TR(LPVOID pr)</a:t>
            </a:r>
            <a:endParaRPr lang="ru-RU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{int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 (1)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 (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=0;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&lt;5;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 a[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]=num; num++; }</a:t>
            </a:r>
            <a:endParaRPr lang="ru-RU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0;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760646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9652759-11B0-4FB6-9A0C-DBD8CD4A9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88640"/>
            <a:ext cx="7886700" cy="6408712"/>
          </a:xfrm>
        </p:spPr>
        <p:txBody>
          <a:bodyPr>
            <a:normAutofit fontScale="92500" lnSpcReduction="20000"/>
          </a:bodyPr>
          <a:lstStyle/>
          <a:p>
            <a:pPr lvl="3" indent="0">
              <a:lnSpc>
                <a:spcPct val="115000"/>
              </a:lnSpc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main()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 DWORD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ru-RU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CreateThread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(NULL,NULL,TR,NULL,NULL,&amp;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k=0;</a:t>
            </a:r>
            <a:endParaRPr lang="ru-RU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 (1)</a:t>
            </a:r>
            <a:endParaRPr lang="ru-RU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 k++;</a:t>
            </a:r>
            <a:endParaRPr lang="ru-RU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&lt;&lt;a[0]&lt;&lt; " "&lt;&lt;a[1]&lt;&lt; " "&lt;&lt;a[2]&lt;&lt; " "&lt;&lt;a[3]&lt;&lt; " "&lt;&lt;a[4]&lt;&lt;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if (k % 10 == 0)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cin.get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return 0;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358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47EB20A-142A-4AC1-8710-CDE6CA484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08" y="260648"/>
            <a:ext cx="8856984" cy="6597352"/>
          </a:xfrm>
        </p:spPr>
        <p:txBody>
          <a:bodyPr>
            <a:normAutofit/>
          </a:bodyPr>
          <a:lstStyle/>
          <a:p>
            <a:pPr marL="0" indent="0">
              <a:spcBef>
                <a:spcPts val="450"/>
              </a:spcBef>
              <a:buNone/>
            </a:pPr>
            <a:r>
              <a:rPr lang="ru-RU" sz="23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1118956576 1118956576 1118956576 1118956576 1118956576</a:t>
            </a:r>
            <a:endParaRPr lang="ru-RU" sz="23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450"/>
              </a:spcBef>
              <a:buNone/>
            </a:pPr>
            <a:r>
              <a:rPr lang="ru-RU" sz="23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1119012135 1119012133 1119012133 1119012132 1119012132</a:t>
            </a:r>
            <a:endParaRPr lang="ru-RU" sz="23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450"/>
              </a:spcBef>
              <a:buNone/>
            </a:pPr>
            <a:r>
              <a:rPr lang="ru-RU" sz="23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1509763034 1509763034 1509763034 1509763033 1509763033</a:t>
            </a:r>
            <a:endParaRPr lang="ru-RU" sz="23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450"/>
              </a:spcBef>
              <a:buNone/>
            </a:pPr>
            <a:r>
              <a:rPr lang="ru-RU" sz="23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1509817926 1509817926 1509817926 1509817926 1509817926</a:t>
            </a:r>
            <a:endParaRPr lang="ru-RU" sz="23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450"/>
              </a:spcBef>
              <a:buNone/>
            </a:pPr>
            <a:r>
              <a:rPr lang="ru-RU" sz="23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1509873689 1509873689 1509873689 1509873689 1509873688</a:t>
            </a:r>
            <a:endParaRPr lang="ru-RU" sz="23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450"/>
              </a:spcBef>
              <a:buNone/>
            </a:pPr>
            <a:r>
              <a:rPr lang="ru-RU" sz="23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1509932173 1509932172 1509932172 1509932171 1509932170</a:t>
            </a:r>
            <a:endParaRPr lang="ru-RU" sz="23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marL="0" indent="0" algn="just">
              <a:buNone/>
            </a:pP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результатам работы видно, что основной поток (сама программа) и поток </a:t>
            </a:r>
            <a:r>
              <a:rPr lang="ru-RU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работают параллельно, т. е. основной поток выводит массив во время его заполнения потоком </a:t>
            </a:r>
            <a:r>
              <a:rPr lang="ru-RU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В силу чего элементы, выведенные в одну строку, могут не совпадать по значению.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81106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CEEC0-C719-44FA-9B94-4B69F052B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97"/>
            <a:ext cx="8229600" cy="562074"/>
          </a:xfrm>
        </p:spPr>
        <p:txBody>
          <a:bodyPr>
            <a:normAutofit/>
          </a:bodyPr>
          <a:lstStyle/>
          <a:p>
            <a:pPr algn="ctr"/>
            <a:r>
              <a:rPr lang="ru-RU" sz="2400" b="1" cap="small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Синхронизация потоков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AF980C-1111-46E3-B45F-E619B42D2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88" y="583572"/>
            <a:ext cx="8994913" cy="6157796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Win32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существует несколько методов синхронизации потоков.. Методы синхронизации потоков одного или нескольких процессов основаны на использовании </a:t>
            </a:r>
            <a:r>
              <a:rPr lang="ru-RU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объектов синхронизации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функций ожидания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Объекты синхронизации могут находиться в одном из двух состояний – </a:t>
            </a:r>
            <a:r>
              <a:rPr lang="ru-RU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signaled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(«свободно») или </a:t>
            </a:r>
            <a:r>
              <a:rPr lang="ru-RU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signaled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(«занято»). В зависимости от состояния объекта синхронизации один поток может узнать об изменении состояния других потоков или общих (разделяемых) ресурсов. Функции ожидания блокируют выполнение потока до тех пор, пока заданный объект находится в состоянии </a:t>
            </a:r>
            <a:r>
              <a:rPr lang="ru-RU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ru-RU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signaled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Таким образом, поток, которому необходим эксклюзивный доступ к ресурсу, должен выставить какой-либо объект синхронизации в несигнальное состояние, а по окончании – сбросить его в сигнальное. Остальные потоки должны перед доступом к этому ресурсу вызвать функцию ожидания, которая позволит им дождаться освобождения ресурса.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6705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ABCFB8-DAD4-4C2B-9B66-4D04EA46C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35" y="188640"/>
            <a:ext cx="8676253" cy="6669360"/>
          </a:xfrm>
        </p:spPr>
        <p:txBody>
          <a:bodyPr>
            <a:noAutofit/>
          </a:bodyPr>
          <a:lstStyle/>
          <a:p>
            <a:pPr indent="0" algn="just">
              <a:lnSpc>
                <a:spcPct val="115000"/>
              </a:lnSpc>
              <a:buNone/>
            </a:pPr>
            <a:r>
              <a:rPr lang="ru-RU" sz="2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Простейшей функцией ожидания является функция:</a:t>
            </a:r>
          </a:p>
          <a:p>
            <a:pPr indent="0">
              <a:spcBef>
                <a:spcPts val="0"/>
              </a:spcBef>
              <a:buNone/>
            </a:pPr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ru-RU" sz="2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DWORD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WaitForSingleObject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endParaRPr lang="ru-RU" sz="2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THANDLE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hhandle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   // </a:t>
            </a:r>
            <a:r>
              <a:rPr lang="ru-RU" sz="2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идентификатор объекта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DWORD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dwmilliseconds</a:t>
            </a:r>
            <a:r>
              <a:rPr lang="ru-RU" sz="2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// период ожидания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ru-RU" sz="2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в момент вызова функции указанный объект уже находился в сигнальном состоянии, то ожидания не происходит, функция сразу же возвращает результат.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ru-RU" sz="2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задана нулевая величина тайм-аута, то выполнение функции сводится к проверке, находится ли в данный момент объект в сигнальном состоянии.</a:t>
            </a:r>
          </a:p>
          <a:p>
            <a:pPr marL="0" indent="0" algn="just">
              <a:buNone/>
            </a:pPr>
            <a:r>
              <a:rPr lang="ru-RU" sz="2600" dirty="0">
                <a:latin typeface="Times New Roman" panose="02020603050405020304" pitchFamily="18" charset="0"/>
                <a:ea typeface="Calibri" panose="020F0502020204030204" pitchFamily="34" charset="0"/>
              </a:rPr>
              <a:t>Если значение тайм-аута равно константе </a:t>
            </a:r>
            <a:r>
              <a:rPr lang="ru-RU" sz="2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INFINITE</a:t>
            </a:r>
            <a:r>
              <a:rPr lang="ru-RU" sz="2600" dirty="0">
                <a:latin typeface="Times New Roman" panose="02020603050405020304" pitchFamily="18" charset="0"/>
                <a:ea typeface="Calibri" panose="020F0502020204030204" pitchFamily="34" charset="0"/>
              </a:rPr>
              <a:t>, то время ожидания не ограничено, т. е. нить может пробудиться только по сигнальному состоянию объекта</a:t>
            </a:r>
            <a:endParaRPr lang="ru-RU" sz="2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509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0D7605-3A63-4268-8359-2927A33F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272"/>
            <a:ext cx="7886700" cy="491469"/>
          </a:xfrm>
        </p:spPr>
        <p:txBody>
          <a:bodyPr>
            <a:noAutofit/>
          </a:bodyPr>
          <a:lstStyle/>
          <a:p>
            <a:pPr algn="ctr"/>
            <a:r>
              <a:rPr lang="ru-RU" sz="2800" b="1" cap="small" dirty="0">
                <a:latin typeface="Times New Roman" panose="02020603050405020304" pitchFamily="18" charset="0"/>
                <a:ea typeface="Calibri" panose="020F0502020204030204" pitchFamily="34" charset="0"/>
              </a:rPr>
              <a:t>Критические секции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E137B3-9738-4B9E-93AD-AAB7AD0F5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6712"/>
            <a:ext cx="9064487" cy="627298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Один из методов синхронизации потоков состоит в использовании критических секций (</a:t>
            </a:r>
            <a:r>
              <a:rPr lang="ru-RU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Critical</a:t>
            </a:r>
            <a:r>
              <a:rPr lang="ru-RU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Sections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). Этот метод может использоваться только для синхронизации потоков только одного процесса. Библиотека </a:t>
            </a:r>
            <a:r>
              <a:rPr lang="ru-RU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WIN32 API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для работы с критическими секциями предлагает ряд функций </a:t>
            </a:r>
            <a:r>
              <a:rPr lang="ru-RU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и тип данных </a:t>
            </a:r>
            <a:r>
              <a:rPr lang="ru-RU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Critical_Section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pPr marL="0" indent="0" algn="just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использования критической секции нужно создать переменную данного типа. Затем проинициализировать ее перед использованием с помощью функции </a:t>
            </a:r>
            <a:r>
              <a:rPr lang="ru-RU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InitializeCriticalSection</a:t>
            </a:r>
            <a:r>
              <a:rPr lang="ru-RU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Для того чтобы войти в секцию, нужно вызвать функцию </a:t>
            </a:r>
            <a:r>
              <a:rPr lang="ru-RU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EnterCriticalSection</a:t>
            </a:r>
            <a:r>
              <a:rPr lang="ru-RU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(),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а после завершения работы – </a:t>
            </a:r>
            <a:r>
              <a:rPr lang="ru-RU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LeaveCriticalSection</a:t>
            </a:r>
            <a:r>
              <a:rPr lang="ru-RU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().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Тот поток, который обратится к секции, в которой сейчас другой поток, будет блокирован до тех пор, пока критическая секция не будет освобождена. Саму критическую секцию можно удалить функцией </a:t>
            </a:r>
            <a:r>
              <a:rPr lang="ru-RU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DeleteCriticalSection</a:t>
            </a:r>
            <a:r>
              <a:rPr lang="ru-RU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8181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034A021-0230-EB00-BDF8-717A0F96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0"/>
            <a:ext cx="9036496" cy="674136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ru-RU" sz="2600" dirty="0">
                <a:latin typeface="Times New Roman" panose="02020603050405020304" pitchFamily="18" charset="0"/>
                <a:ea typeface="Calibri" panose="020F0502020204030204" pitchFamily="34" charset="0"/>
              </a:rPr>
              <a:t>Если в предыдущем примере код, используемый для инициализации массива, поместить в критическую секцию, то другие потоки не смогут войти в этот участок кода до тех пор, пока первый поток не завершит его выполнение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windows.h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&lt;iostream&gt;</a:t>
            </a:r>
            <a:endParaRPr lang="ru-RU" sz="2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using namespace std;</a:t>
            </a:r>
            <a:endParaRPr lang="ru-RU" sz="2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Critical_Section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cs;</a:t>
            </a:r>
            <a:endParaRPr lang="ru-RU" sz="2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a[5];</a:t>
            </a:r>
            <a:endParaRPr lang="ru-RU" sz="2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DWORD WINAPI tr(LPVOID pr)</a:t>
            </a:r>
            <a:endParaRPr lang="ru-RU" sz="2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{int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num=0;</a:t>
            </a:r>
            <a:endParaRPr lang="ru-RU" sz="2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 (1)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EnterCriticalSection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(&amp;cs);</a:t>
            </a:r>
            <a:endParaRPr lang="ru-RU" sz="2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for 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=0;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&lt;5;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 a[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]=num; </a:t>
            </a:r>
            <a:endParaRPr lang="ru-RU" sz="2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LeaveCriticalSection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(&amp;cs);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num++; }</a:t>
            </a:r>
            <a:endParaRPr lang="ru-RU" sz="2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return 0;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28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69190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DC838E9-2563-41BC-93C2-A2616EA5B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3" y="188640"/>
            <a:ext cx="9064487" cy="64807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endParaRPr lang="ru-RU" sz="195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main()</a:t>
            </a:r>
            <a:endParaRPr lang="ru-RU" sz="2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 DWORD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ru-RU" sz="2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InitializeCriticalSection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 &amp;cs );</a:t>
            </a:r>
            <a:endParaRPr lang="ru-RU" sz="2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CreateThread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(NULL,NULL,tr,NULL,NULL,&amp;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28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spcBef>
                <a:spcPts val="0"/>
              </a:spcBef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 (1){</a:t>
            </a:r>
            <a:endParaRPr lang="ru-RU" sz="28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spcBef>
                <a:spcPts val="0"/>
              </a:spcBef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EnterCriticalSection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(&amp;cs);</a:t>
            </a:r>
            <a:endParaRPr lang="ru-RU" sz="28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spcBef>
                <a:spcPts val="0"/>
              </a:spcBef>
              <a:buNone/>
            </a:pPr>
            <a:endParaRPr lang="ru-RU" sz="28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 ( int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=0;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&lt;5;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&lt;&lt;" "&lt;&lt;a[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 </a:t>
            </a:r>
            <a:endParaRPr lang="ru-RU" sz="28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28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spcBef>
                <a:spcPts val="0"/>
              </a:spcBef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LeaveCriticalSection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(&amp;cs);</a:t>
            </a:r>
            <a:endParaRPr lang="ru-RU" sz="28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spcBef>
                <a:spcPts val="0"/>
              </a:spcBef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cin.get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28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spcBef>
                <a:spcPts val="0"/>
              </a:spcBef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return 0;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28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239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F8981B0-10C1-401E-A955-C740F50B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53" y="0"/>
            <a:ext cx="8965095" cy="6858000"/>
          </a:xfrm>
        </p:spPr>
        <p:txBody>
          <a:bodyPr>
            <a:norm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 выполнения приложения с критической </a:t>
            </a:r>
            <a:r>
              <a:rPr lang="ru-RU" sz="28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секцией: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0 0 0 0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23322543 23322543 23322543 23322543 23322543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45742213 45742213 45742213 45742213 45742213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54925473 54925473 54925473 54925473 54925473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66352753 66352753 66352753 66352753 66352753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71632843 71632843 71632843 71632843 71632843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86922973 86922973 86922973 86922973 86922973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99299400 99299400 99299400 99299400 99299400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112976136 112976136 112976136 112976136 112976136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124906920 124906920 124906920 124906920 124906920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spcBef>
                <a:spcPts val="0"/>
              </a:spcBef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4339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8C78D0-59DF-3B79-1373-915D437F0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560" y="260648"/>
            <a:ext cx="8352928" cy="6264696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chemeClr val="tx1"/>
                </a:solidFill>
              </a:rPr>
              <a:t>События</a:t>
            </a:r>
            <a:r>
              <a:rPr lang="en-US" b="1" dirty="0">
                <a:solidFill>
                  <a:schemeClr val="tx1"/>
                </a:solidFill>
              </a:rPr>
              <a:t> (event)</a:t>
            </a:r>
            <a:r>
              <a:rPr lang="ru-RU" b="1" dirty="0">
                <a:solidFill>
                  <a:schemeClr val="tx1"/>
                </a:solidFill>
              </a:rPr>
              <a:t>,</a:t>
            </a:r>
            <a:endParaRPr lang="en-US" b="1" dirty="0">
              <a:solidFill>
                <a:schemeClr val="tx1"/>
              </a:solidFill>
            </a:endParaRPr>
          </a:p>
          <a:p>
            <a:endParaRPr lang="ru-RU" b="1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chemeClr val="tx1"/>
                </a:solidFill>
              </a:rPr>
              <a:t>Мьютексы (</a:t>
            </a:r>
            <a:r>
              <a:rPr lang="en-US" b="1" dirty="0">
                <a:solidFill>
                  <a:schemeClr val="tx1"/>
                </a:solidFill>
              </a:rPr>
              <a:t>mutex</a:t>
            </a:r>
            <a:r>
              <a:rPr lang="ru-RU" b="1" dirty="0">
                <a:solidFill>
                  <a:schemeClr val="tx1"/>
                </a:solidFill>
              </a:rPr>
              <a:t>), 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chemeClr val="tx1"/>
                </a:solidFill>
              </a:rPr>
              <a:t>Семафоры</a:t>
            </a:r>
            <a:r>
              <a:rPr lang="en-US" b="1" dirty="0">
                <a:solidFill>
                  <a:schemeClr val="tx1"/>
                </a:solidFill>
              </a:rPr>
              <a:t> (semaphore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43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642918"/>
          </a:xfrm>
        </p:spPr>
        <p:txBody>
          <a:bodyPr>
            <a:noAutofit/>
          </a:bodyPr>
          <a:lstStyle/>
          <a:p>
            <a:r>
              <a:rPr lang="ru-RU" sz="2800" b="1" dirty="0"/>
              <a:t>Создание потоков </a:t>
            </a:r>
            <a:r>
              <a:rPr lang="ru-RU" sz="2800" b="1" cap="all" dirty="0"/>
              <a:t>–</a:t>
            </a:r>
            <a:r>
              <a:rPr lang="ru-RU" sz="2800" b="1" dirty="0"/>
              <a:t> </a:t>
            </a:r>
            <a:r>
              <a:rPr lang="ru-RU" sz="2800" b="1" dirty="0" err="1"/>
              <a:t>CreateThread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928670"/>
            <a:ext cx="8929718" cy="64293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latin typeface="Consolas" pitchFamily="49" charset="0"/>
              </a:rPr>
              <a:t>HANDLE WINAPI </a:t>
            </a:r>
            <a:r>
              <a:rPr lang="en-US" sz="2800" b="1" dirty="0" err="1">
                <a:latin typeface="Consolas" pitchFamily="49" charset="0"/>
              </a:rPr>
              <a:t>CreateThread</a:t>
            </a:r>
            <a:r>
              <a:rPr lang="en-US" sz="2800" dirty="0">
                <a:latin typeface="Consolas" pitchFamily="49" charset="0"/>
              </a:rPr>
              <a:t>(</a:t>
            </a:r>
            <a:endParaRPr lang="ru-RU" sz="2800" dirty="0">
              <a:latin typeface="Consolas" pitchFamily="49" charset="0"/>
            </a:endParaRPr>
          </a:p>
          <a:p>
            <a:pPr>
              <a:buNone/>
            </a:pPr>
            <a:r>
              <a:rPr lang="en-US" sz="2800" dirty="0">
                <a:latin typeface="Consolas" pitchFamily="49" charset="0"/>
              </a:rPr>
              <a:t>	LPSECURITY_ATTRIBUTES </a:t>
            </a:r>
            <a:r>
              <a:rPr lang="en-US" sz="2800" b="1" i="1" dirty="0" err="1">
                <a:latin typeface="Consolas" pitchFamily="49" charset="0"/>
              </a:rPr>
              <a:t>lpthreadattributes</a:t>
            </a:r>
            <a:r>
              <a:rPr lang="en-US" sz="2800" cap="all" dirty="0">
                <a:latin typeface="Consolas" pitchFamily="49" charset="0"/>
              </a:rPr>
              <a:t>,</a:t>
            </a:r>
            <a:endParaRPr lang="ru-RU" sz="2800" dirty="0">
              <a:latin typeface="Consolas" pitchFamily="49" charset="0"/>
            </a:endParaRPr>
          </a:p>
          <a:p>
            <a:pPr>
              <a:buNone/>
            </a:pPr>
            <a:r>
              <a:rPr lang="en-US" sz="2800" dirty="0">
                <a:latin typeface="Consolas" pitchFamily="49" charset="0"/>
              </a:rPr>
              <a:t>	SIZE_T </a:t>
            </a:r>
            <a:r>
              <a:rPr lang="en-US" sz="2800" b="1" i="1" dirty="0" err="1">
                <a:latin typeface="Consolas" pitchFamily="49" charset="0"/>
              </a:rPr>
              <a:t>dwstacksize</a:t>
            </a:r>
            <a:r>
              <a:rPr lang="en-US" sz="2800" cap="all" dirty="0">
                <a:latin typeface="Consolas" pitchFamily="49" charset="0"/>
              </a:rPr>
              <a:t>,</a:t>
            </a:r>
            <a:endParaRPr lang="ru-RU" sz="2800" dirty="0">
              <a:latin typeface="Consolas" pitchFamily="49" charset="0"/>
            </a:endParaRPr>
          </a:p>
          <a:p>
            <a:pPr>
              <a:buNone/>
            </a:pPr>
            <a:r>
              <a:rPr lang="en-US" sz="2800" dirty="0">
                <a:latin typeface="Consolas" pitchFamily="49" charset="0"/>
              </a:rPr>
              <a:t>	LPTHREAD_START_ROUTINE </a:t>
            </a:r>
            <a:r>
              <a:rPr lang="en-US" sz="2800" b="1" i="1" dirty="0" err="1">
                <a:latin typeface="Consolas" pitchFamily="49" charset="0"/>
              </a:rPr>
              <a:t>lpstartaddress</a:t>
            </a:r>
            <a:r>
              <a:rPr lang="en-US" sz="2800" cap="all" dirty="0">
                <a:latin typeface="Consolas" pitchFamily="49" charset="0"/>
              </a:rPr>
              <a:t>,</a:t>
            </a:r>
            <a:endParaRPr lang="ru-RU" sz="2800" dirty="0">
              <a:latin typeface="Consolas" pitchFamily="49" charset="0"/>
            </a:endParaRPr>
          </a:p>
          <a:p>
            <a:pPr>
              <a:buNone/>
            </a:pPr>
            <a:r>
              <a:rPr lang="en-US" sz="2800" dirty="0">
                <a:latin typeface="Consolas" pitchFamily="49" charset="0"/>
              </a:rPr>
              <a:t>	LPVOID </a:t>
            </a:r>
            <a:r>
              <a:rPr lang="en-US" sz="2800" b="1" i="1" dirty="0" err="1">
                <a:latin typeface="Consolas" pitchFamily="49" charset="0"/>
              </a:rPr>
              <a:t>lpparameter</a:t>
            </a:r>
            <a:r>
              <a:rPr lang="en-US" sz="2800" cap="all" dirty="0">
                <a:latin typeface="Consolas" pitchFamily="49" charset="0"/>
              </a:rPr>
              <a:t>,</a:t>
            </a:r>
            <a:endParaRPr lang="ru-RU" sz="2800" dirty="0">
              <a:latin typeface="Consolas" pitchFamily="49" charset="0"/>
            </a:endParaRPr>
          </a:p>
          <a:p>
            <a:pPr>
              <a:buNone/>
            </a:pPr>
            <a:r>
              <a:rPr lang="en-US" sz="2800" dirty="0">
                <a:latin typeface="Consolas" pitchFamily="49" charset="0"/>
              </a:rPr>
              <a:t>	DWORD </a:t>
            </a:r>
            <a:r>
              <a:rPr lang="en-US" sz="2800" b="1" i="1" dirty="0" err="1">
                <a:latin typeface="Consolas" pitchFamily="49" charset="0"/>
              </a:rPr>
              <a:t>dwcreationflags</a:t>
            </a:r>
            <a:r>
              <a:rPr lang="en-US" sz="2800" cap="all" dirty="0">
                <a:latin typeface="Consolas" pitchFamily="49" charset="0"/>
              </a:rPr>
              <a:t>,</a:t>
            </a:r>
            <a:endParaRPr lang="ru-RU" sz="2800" dirty="0">
              <a:latin typeface="Consolas" pitchFamily="49" charset="0"/>
            </a:endParaRPr>
          </a:p>
          <a:p>
            <a:pPr>
              <a:buNone/>
            </a:pPr>
            <a:r>
              <a:rPr lang="en-US" sz="2800" dirty="0">
                <a:latin typeface="Consolas" pitchFamily="49" charset="0"/>
              </a:rPr>
              <a:t>	LPDWORD </a:t>
            </a:r>
            <a:r>
              <a:rPr lang="en-US" sz="2800" b="1" i="1" dirty="0" err="1">
                <a:latin typeface="Consolas" pitchFamily="49" charset="0"/>
              </a:rPr>
              <a:t>lpthreadid</a:t>
            </a:r>
            <a:endParaRPr lang="ru-RU" sz="2800" b="1" dirty="0">
              <a:latin typeface="Consolas" pitchFamily="49" charset="0"/>
            </a:endParaRPr>
          </a:p>
          <a:p>
            <a:pPr>
              <a:buNone/>
            </a:pPr>
            <a:r>
              <a:rPr lang="ru-RU" sz="2800" cap="all" dirty="0">
                <a:latin typeface="Consolas" pitchFamily="49" charset="0"/>
              </a:rPr>
              <a:t>);</a:t>
            </a:r>
            <a:endParaRPr lang="ru-RU" sz="2800" dirty="0">
              <a:latin typeface="Consolas" pitchFamily="49" charset="0"/>
            </a:endParaRPr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just"/>
            <a:r>
              <a:rPr lang="ru-RU" sz="2400" cap="all" dirty="0"/>
              <a:t>1. </a:t>
            </a:r>
            <a:r>
              <a:rPr lang="ru-RU" sz="2400" b="1" i="1" dirty="0" err="1"/>
              <a:t>Lpthreadattributes</a:t>
            </a:r>
            <a:r>
              <a:rPr lang="ru-RU" sz="2400" i="1" dirty="0"/>
              <a:t> </a:t>
            </a:r>
            <a:r>
              <a:rPr lang="ru-RU" sz="2400" dirty="0"/>
              <a:t>- данный аргумент определяет, может ли создаваемый поток быть унаследован дочерним процессом. Если не создавать дочерние процессы, ставим </a:t>
            </a:r>
            <a:r>
              <a:rPr lang="en-US" sz="2400" dirty="0"/>
              <a:t>N</a:t>
            </a:r>
            <a:r>
              <a:rPr lang="ru-RU" sz="2400" dirty="0"/>
              <a:t>ULL.</a:t>
            </a:r>
          </a:p>
          <a:p>
            <a:pPr algn="just"/>
            <a:r>
              <a:rPr lang="ru-RU" sz="2400" cap="all" dirty="0"/>
              <a:t>2. </a:t>
            </a:r>
            <a:r>
              <a:rPr lang="ru-RU" sz="2400" b="1" i="1" dirty="0" err="1"/>
              <a:t>Dwstacksize</a:t>
            </a:r>
            <a:r>
              <a:rPr lang="ru-RU" sz="2400" b="1" dirty="0"/>
              <a:t> </a:t>
            </a:r>
            <a:r>
              <a:rPr lang="ru-RU" sz="2400" dirty="0"/>
              <a:t>- размер стека в байтах. Если передать 0, то будет использоваться значение по</a:t>
            </a:r>
            <a:r>
              <a:rPr lang="en-US" sz="2400" dirty="0"/>
              <a:t> </a:t>
            </a:r>
            <a:r>
              <a:rPr lang="ru-RU" sz="2400" dirty="0"/>
              <a:t>умолчанию (1 мегабайт).</a:t>
            </a:r>
          </a:p>
          <a:p>
            <a:pPr algn="just"/>
            <a:r>
              <a:rPr lang="ru-RU" sz="2400" cap="all" dirty="0"/>
              <a:t>3. </a:t>
            </a:r>
            <a:r>
              <a:rPr lang="ru-RU" sz="2400" b="1" i="1" dirty="0" err="1"/>
              <a:t>Lpstartaddress</a:t>
            </a:r>
            <a:r>
              <a:rPr lang="ru-RU" sz="2400" dirty="0"/>
              <a:t> - адрес функции, которая будет выполняться потоком. Эту функцию, собственно говоря, можно объявить создаваемым потоком. Данная функция должна соответствовать определённому прототипу</a:t>
            </a:r>
            <a:r>
              <a:rPr lang="ru-RU" sz="2400" cap="all" dirty="0"/>
              <a:t>.</a:t>
            </a:r>
            <a:endParaRPr lang="ru-RU" sz="2400" dirty="0"/>
          </a:p>
          <a:p>
            <a:pPr algn="just"/>
            <a:r>
              <a:rPr lang="ru-RU" sz="2400" cap="all" dirty="0"/>
              <a:t>4. </a:t>
            </a:r>
            <a:r>
              <a:rPr lang="ru-RU" sz="2400" b="1" i="1" dirty="0" err="1"/>
              <a:t>Lpparameter</a:t>
            </a:r>
            <a:r>
              <a:rPr lang="ru-RU" sz="2400" dirty="0"/>
              <a:t> - указатель на переменную, которая будет передана в поток.</a:t>
            </a:r>
          </a:p>
          <a:p>
            <a:pPr algn="just"/>
            <a:r>
              <a:rPr lang="ru-RU" sz="2400" cap="all" dirty="0"/>
              <a:t>5. </a:t>
            </a:r>
            <a:r>
              <a:rPr lang="ru-RU" sz="2400" b="1" i="1" dirty="0" err="1"/>
              <a:t>Dwcreationflags</a:t>
            </a:r>
            <a:r>
              <a:rPr lang="ru-RU" sz="2400" dirty="0"/>
              <a:t> - флаги создания. Здесь можно отложить запуск выполнения потока.</a:t>
            </a:r>
            <a:r>
              <a:rPr lang="ru-RU" sz="2400" cap="all" dirty="0"/>
              <a:t> </a:t>
            </a:r>
            <a:r>
              <a:rPr lang="ru-RU" sz="2400" dirty="0"/>
              <a:t>Если запускать поток сразу же, передаём 0.</a:t>
            </a:r>
          </a:p>
          <a:p>
            <a:pPr algn="just"/>
            <a:r>
              <a:rPr lang="ru-RU" sz="2400" cap="all" dirty="0"/>
              <a:t>6. </a:t>
            </a:r>
            <a:r>
              <a:rPr lang="ru-RU" sz="2400" b="1" i="1" dirty="0" err="1"/>
              <a:t>Lpthreadid</a:t>
            </a:r>
            <a:r>
              <a:rPr lang="ru-RU" sz="2400" dirty="0"/>
              <a:t> - указатель на переменную, куда будет сохранён идентификатор потока. Если идентификатор не нужен, передаём NULL.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cap="all" dirty="0">
                <a:latin typeface="Consolas" pitchFamily="49" charset="0"/>
              </a:rPr>
              <a:t>// пример: Вывод значения параметра потока</a:t>
            </a:r>
            <a:endParaRPr lang="ru-RU" sz="2400" dirty="0">
              <a:latin typeface="Consolas" pitchFamily="49" charset="0"/>
            </a:endParaRPr>
          </a:p>
          <a:p>
            <a:pPr>
              <a:buNone/>
            </a:pPr>
            <a:r>
              <a:rPr lang="ru-RU" sz="2400" dirty="0">
                <a:latin typeface="Consolas" pitchFamily="49" charset="0"/>
              </a:rPr>
              <a:t>#</a:t>
            </a:r>
            <a:r>
              <a:rPr lang="en-US" sz="2400" dirty="0">
                <a:latin typeface="Consolas" pitchFamily="49" charset="0"/>
              </a:rPr>
              <a:t>include </a:t>
            </a:r>
            <a:r>
              <a:rPr lang="ru-RU" sz="2400" dirty="0">
                <a:latin typeface="Consolas" pitchFamily="49" charset="0"/>
              </a:rPr>
              <a:t>&lt;</a:t>
            </a:r>
            <a:r>
              <a:rPr lang="en-US" sz="2400" dirty="0">
                <a:latin typeface="Consolas" pitchFamily="49" charset="0"/>
              </a:rPr>
              <a:t>windows</a:t>
            </a:r>
            <a:r>
              <a:rPr lang="ru-RU" sz="2400" dirty="0">
                <a:latin typeface="Consolas" pitchFamily="49" charset="0"/>
              </a:rPr>
              <a:t>.</a:t>
            </a:r>
            <a:r>
              <a:rPr lang="en-US" sz="2400" dirty="0">
                <a:latin typeface="Consolas" pitchFamily="49" charset="0"/>
              </a:rPr>
              <a:t>h</a:t>
            </a:r>
            <a:r>
              <a:rPr lang="ru-RU" sz="2400" dirty="0">
                <a:latin typeface="Consolas" pitchFamily="49" charset="0"/>
              </a:rPr>
              <a:t>&gt; //для работы с потоками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#include &lt;</a:t>
            </a:r>
            <a:r>
              <a:rPr lang="en-US" sz="2400" dirty="0" err="1">
                <a:latin typeface="Consolas" pitchFamily="49" charset="0"/>
              </a:rPr>
              <a:t>iostream</a:t>
            </a:r>
            <a:r>
              <a:rPr lang="en-US" sz="2400" dirty="0">
                <a:latin typeface="Consolas" pitchFamily="49" charset="0"/>
              </a:rPr>
              <a:t>&gt;</a:t>
            </a:r>
            <a:endParaRPr lang="ru-RU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using namespace std;</a:t>
            </a:r>
          </a:p>
          <a:p>
            <a:pPr>
              <a:buNone/>
            </a:pPr>
            <a:endParaRPr lang="ru-RU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cap="all" dirty="0">
                <a:latin typeface="Consolas" pitchFamily="49" charset="0"/>
              </a:rPr>
              <a:t>DWORD WINAPI </a:t>
            </a:r>
            <a:r>
              <a:rPr lang="en-US" sz="2400" cap="all" dirty="0" err="1">
                <a:latin typeface="Consolas" pitchFamily="49" charset="0"/>
              </a:rPr>
              <a:t>T</a:t>
            </a:r>
            <a:r>
              <a:rPr lang="en-US" sz="2400" dirty="0" err="1">
                <a:latin typeface="Consolas" pitchFamily="49" charset="0"/>
              </a:rPr>
              <a:t>hread</a:t>
            </a:r>
            <a:r>
              <a:rPr lang="en-US" sz="2400" cap="all" dirty="0" err="1">
                <a:latin typeface="Consolas" pitchFamily="49" charset="0"/>
              </a:rPr>
              <a:t>F</a:t>
            </a:r>
            <a:r>
              <a:rPr lang="en-US" sz="2400" dirty="0" err="1">
                <a:latin typeface="Consolas" pitchFamily="49" charset="0"/>
              </a:rPr>
              <a:t>unc</a:t>
            </a:r>
            <a:r>
              <a:rPr lang="en-US" sz="2400" cap="all" dirty="0">
                <a:latin typeface="Consolas" pitchFamily="49" charset="0"/>
              </a:rPr>
              <a:t>(LPVOID p)</a:t>
            </a:r>
            <a:r>
              <a:rPr lang="ru-RU" sz="2400" cap="all" dirty="0">
                <a:latin typeface="Consolas" pitchFamily="49" charset="0"/>
              </a:rPr>
              <a:t> </a:t>
            </a:r>
            <a:r>
              <a:rPr lang="en-US" sz="2400" cap="all" dirty="0">
                <a:latin typeface="Consolas" pitchFamily="49" charset="0"/>
              </a:rPr>
              <a:t>{</a:t>
            </a:r>
            <a:endParaRPr lang="ru-RU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cap="all" dirty="0">
                <a:latin typeface="Consolas" pitchFamily="49" charset="0"/>
              </a:rPr>
              <a:t>DWORD </a:t>
            </a:r>
            <a:r>
              <a:rPr lang="en-US" sz="2400" dirty="0" err="1">
                <a:latin typeface="Consolas" pitchFamily="49" charset="0"/>
              </a:rPr>
              <a:t>szm</a:t>
            </a:r>
            <a:r>
              <a:rPr lang="en-US" sz="2400" cap="all" dirty="0">
                <a:latin typeface="Consolas" pitchFamily="49" charset="0"/>
              </a:rPr>
              <a:t>;</a:t>
            </a:r>
            <a:endParaRPr lang="ru-RU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err="1">
                <a:latin typeface="Consolas" pitchFamily="49" charset="0"/>
              </a:rPr>
              <a:t>szm</a:t>
            </a:r>
            <a:r>
              <a:rPr lang="en-US" sz="2400" cap="all" dirty="0">
                <a:latin typeface="Consolas" pitchFamily="49" charset="0"/>
              </a:rPr>
              <a:t>=*(DWORD*)</a:t>
            </a:r>
            <a:r>
              <a:rPr lang="ru-RU" sz="2400" cap="all" dirty="0">
                <a:latin typeface="Consolas" pitchFamily="49" charset="0"/>
              </a:rPr>
              <a:t> </a:t>
            </a:r>
            <a:r>
              <a:rPr lang="en-US" sz="2400" cap="all" dirty="0">
                <a:latin typeface="Consolas" pitchFamily="49" charset="0"/>
              </a:rPr>
              <a:t>p;</a:t>
            </a:r>
            <a:endParaRPr lang="ru-RU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err="1">
                <a:latin typeface="Consolas" pitchFamily="49" charset="0"/>
              </a:rPr>
              <a:t>cout</a:t>
            </a:r>
            <a:r>
              <a:rPr lang="en-US" sz="2400" cap="all" dirty="0">
                <a:latin typeface="Consolas" pitchFamily="49" charset="0"/>
              </a:rPr>
              <a:t> &lt;&lt; "</a:t>
            </a:r>
            <a:r>
              <a:rPr lang="en-US" sz="2400" cap="all" dirty="0" err="1">
                <a:latin typeface="Consolas" pitchFamily="49" charset="0"/>
              </a:rPr>
              <a:t>Thream</a:t>
            </a:r>
            <a:r>
              <a:rPr lang="en-US" sz="2400" cap="all" dirty="0">
                <a:latin typeface="Consolas" pitchFamily="49" charset="0"/>
              </a:rPr>
              <a:t> </a:t>
            </a:r>
            <a:r>
              <a:rPr lang="en-US" sz="2400" cap="all" dirty="0" err="1">
                <a:latin typeface="Consolas" pitchFamily="49" charset="0"/>
              </a:rPr>
              <a:t>Param</a:t>
            </a:r>
            <a:r>
              <a:rPr lang="en-US" sz="2400" cap="all" dirty="0">
                <a:latin typeface="Consolas" pitchFamily="49" charset="0"/>
              </a:rPr>
              <a:t>="&lt;&lt;</a:t>
            </a:r>
            <a:r>
              <a:rPr lang="en-US" sz="2400" dirty="0" err="1">
                <a:latin typeface="Consolas" pitchFamily="49" charset="0"/>
              </a:rPr>
              <a:t>szm</a:t>
            </a:r>
            <a:r>
              <a:rPr lang="en-US" sz="2400" cap="all" dirty="0">
                <a:latin typeface="Consolas" pitchFamily="49" charset="0"/>
              </a:rPr>
              <a:t>&lt;&lt; </a:t>
            </a:r>
            <a:r>
              <a:rPr lang="en-US" sz="2400" dirty="0" err="1">
                <a:latin typeface="Consolas" pitchFamily="49" charset="0"/>
              </a:rPr>
              <a:t>endl</a:t>
            </a:r>
            <a:r>
              <a:rPr lang="en-US" sz="2400" cap="all" dirty="0">
                <a:latin typeface="Consolas" pitchFamily="49" charset="0"/>
              </a:rPr>
              <a:t>;</a:t>
            </a:r>
            <a:endParaRPr lang="ru-RU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 return 0</a:t>
            </a:r>
            <a:r>
              <a:rPr lang="en-US" sz="2400" cap="all" dirty="0">
                <a:latin typeface="Consolas" pitchFamily="49" charset="0"/>
              </a:rPr>
              <a:t>;</a:t>
            </a:r>
            <a:r>
              <a:rPr lang="ru-RU" sz="2400" cap="all" dirty="0">
                <a:latin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ru-RU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err="1">
                <a:latin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</a:rPr>
              <a:t> main()</a:t>
            </a:r>
            <a:r>
              <a:rPr lang="ru-RU" sz="2400" dirty="0">
                <a:latin typeface="Consolas" pitchFamily="49" charset="0"/>
              </a:rPr>
              <a:t> </a:t>
            </a:r>
            <a:r>
              <a:rPr lang="en-US" sz="2400" cap="all" dirty="0">
                <a:latin typeface="Consolas" pitchFamily="49" charset="0"/>
              </a:rPr>
              <a:t>{</a:t>
            </a:r>
            <a:endParaRPr lang="ru-RU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cap="all" dirty="0">
                <a:latin typeface="Consolas" pitchFamily="49" charset="0"/>
              </a:rPr>
              <a:t>DWORD </a:t>
            </a:r>
            <a:r>
              <a:rPr lang="en-US" sz="2400" dirty="0" err="1">
                <a:latin typeface="Consolas" pitchFamily="49" charset="0"/>
              </a:rPr>
              <a:t>thi</a:t>
            </a:r>
            <a:r>
              <a:rPr lang="en-US" sz="2400" cap="all" dirty="0" err="1">
                <a:latin typeface="Consolas" pitchFamily="49" charset="0"/>
              </a:rPr>
              <a:t>D</a:t>
            </a:r>
            <a:r>
              <a:rPr lang="en-US" sz="2400" cap="all" dirty="0">
                <a:latin typeface="Consolas" pitchFamily="49" charset="0"/>
              </a:rPr>
              <a:t>, </a:t>
            </a:r>
            <a:r>
              <a:rPr lang="en-US" sz="2400" dirty="0" err="1">
                <a:latin typeface="Consolas" pitchFamily="49" charset="0"/>
              </a:rPr>
              <a:t>thp</a:t>
            </a:r>
            <a:r>
              <a:rPr lang="en-US" sz="2400" cap="all" dirty="0">
                <a:latin typeface="Consolas" pitchFamily="49" charset="0"/>
              </a:rPr>
              <a:t> = 21;</a:t>
            </a:r>
            <a:endParaRPr lang="ru-RU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cap="all" dirty="0">
                <a:latin typeface="Consolas" pitchFamily="49" charset="0"/>
              </a:rPr>
              <a:t>HANDLE </a:t>
            </a:r>
            <a:r>
              <a:rPr lang="en-US" sz="2400" dirty="0" err="1">
                <a:latin typeface="Consolas" pitchFamily="49" charset="0"/>
              </a:rPr>
              <a:t>thh</a:t>
            </a:r>
            <a:r>
              <a:rPr lang="en-US" sz="2400" cap="all" dirty="0">
                <a:latin typeface="Consolas" pitchFamily="49" charset="0"/>
              </a:rPr>
              <a:t>;</a:t>
            </a:r>
            <a:endParaRPr lang="ru-RU" sz="2400" dirty="0">
              <a:latin typeface="Consolas" pitchFamily="49" charset="0"/>
            </a:endParaRPr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6437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cap="all" dirty="0" err="1">
                <a:latin typeface="Consolas" pitchFamily="49" charset="0"/>
              </a:rPr>
              <a:t>t</a:t>
            </a:r>
            <a:r>
              <a:rPr lang="en-US" sz="2400" dirty="0" err="1">
                <a:latin typeface="Consolas" pitchFamily="49" charset="0"/>
              </a:rPr>
              <a:t>hh</a:t>
            </a:r>
            <a:r>
              <a:rPr lang="en-US" sz="2400" cap="all" dirty="0">
                <a:latin typeface="Consolas" pitchFamily="49" charset="0"/>
              </a:rPr>
              <a:t> = </a:t>
            </a:r>
            <a:r>
              <a:rPr lang="en-US" sz="2400" cap="all" dirty="0" err="1">
                <a:latin typeface="Consolas" pitchFamily="49" charset="0"/>
              </a:rPr>
              <a:t>C</a:t>
            </a:r>
            <a:r>
              <a:rPr lang="en-US" sz="2400" dirty="0" err="1">
                <a:latin typeface="Consolas" pitchFamily="49" charset="0"/>
              </a:rPr>
              <a:t>reate</a:t>
            </a:r>
            <a:r>
              <a:rPr lang="en-US" sz="2400" cap="all" dirty="0" err="1">
                <a:latin typeface="Consolas" pitchFamily="49" charset="0"/>
              </a:rPr>
              <a:t>T</a:t>
            </a:r>
            <a:r>
              <a:rPr lang="en-US" sz="2400" dirty="0" err="1">
                <a:latin typeface="Consolas" pitchFamily="49" charset="0"/>
              </a:rPr>
              <a:t>hread</a:t>
            </a:r>
            <a:r>
              <a:rPr lang="en-US" sz="2400" cap="all" dirty="0">
                <a:latin typeface="Consolas" pitchFamily="49" charset="0"/>
              </a:rPr>
              <a:t>(</a:t>
            </a:r>
            <a:endParaRPr lang="ru-RU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cap="all" dirty="0">
                <a:latin typeface="Consolas" pitchFamily="49" charset="0"/>
              </a:rPr>
              <a:t>NULL,    // </a:t>
            </a:r>
            <a:r>
              <a:rPr lang="ru-RU" sz="2400" cap="all" dirty="0">
                <a:latin typeface="Consolas" pitchFamily="49" charset="0"/>
              </a:rPr>
              <a:t>атрибуты безопасности по умолчанию</a:t>
            </a:r>
            <a:endParaRPr lang="ru-RU" sz="2400" dirty="0">
              <a:latin typeface="Consolas" pitchFamily="49" charset="0"/>
            </a:endParaRPr>
          </a:p>
          <a:p>
            <a:pPr>
              <a:buNone/>
            </a:pPr>
            <a:r>
              <a:rPr lang="ru-RU" sz="2400" cap="all" dirty="0">
                <a:latin typeface="Consolas" pitchFamily="49" charset="0"/>
              </a:rPr>
              <a:t>0,    // размер стека используется по умолчанию</a:t>
            </a:r>
            <a:endParaRPr lang="ru-RU" sz="2400" dirty="0">
              <a:latin typeface="Consolas" pitchFamily="49" charset="0"/>
            </a:endParaRPr>
          </a:p>
          <a:p>
            <a:pPr>
              <a:buNone/>
            </a:pPr>
            <a:r>
              <a:rPr lang="ru-RU" sz="2400" cap="all" dirty="0" err="1">
                <a:latin typeface="Consolas" pitchFamily="49" charset="0"/>
              </a:rPr>
              <a:t>T</a:t>
            </a:r>
            <a:r>
              <a:rPr lang="ru-RU" sz="2400" dirty="0" err="1">
                <a:latin typeface="Consolas" pitchFamily="49" charset="0"/>
              </a:rPr>
              <a:t>hread</a:t>
            </a:r>
            <a:r>
              <a:rPr lang="ru-RU" sz="2400" cap="all" dirty="0" err="1">
                <a:latin typeface="Consolas" pitchFamily="49" charset="0"/>
              </a:rPr>
              <a:t>F</a:t>
            </a:r>
            <a:r>
              <a:rPr lang="ru-RU" sz="2400" dirty="0" err="1">
                <a:latin typeface="Consolas" pitchFamily="49" charset="0"/>
              </a:rPr>
              <a:t>unc</a:t>
            </a:r>
            <a:r>
              <a:rPr lang="ru-RU" sz="2400" cap="all" dirty="0">
                <a:latin typeface="Consolas" pitchFamily="49" charset="0"/>
              </a:rPr>
              <a:t>,   // функция потока</a:t>
            </a:r>
            <a:endParaRPr lang="ru-RU" sz="2400" dirty="0">
              <a:latin typeface="Consolas" pitchFamily="49" charset="0"/>
            </a:endParaRPr>
          </a:p>
          <a:p>
            <a:pPr>
              <a:buNone/>
            </a:pPr>
            <a:r>
              <a:rPr lang="ru-RU" sz="2400" cap="all" dirty="0">
                <a:latin typeface="Consolas" pitchFamily="49" charset="0"/>
              </a:rPr>
              <a:t>&amp;</a:t>
            </a:r>
            <a:r>
              <a:rPr lang="ru-RU" sz="2400" dirty="0" err="1">
                <a:latin typeface="Consolas" pitchFamily="49" charset="0"/>
              </a:rPr>
              <a:t>thp</a:t>
            </a:r>
            <a:r>
              <a:rPr lang="ru-RU" sz="2400" cap="all" dirty="0">
                <a:latin typeface="Consolas" pitchFamily="49" charset="0"/>
              </a:rPr>
              <a:t>,        // аргумент функции потока</a:t>
            </a:r>
            <a:endParaRPr lang="ru-RU" sz="2400" dirty="0">
              <a:latin typeface="Consolas" pitchFamily="49" charset="0"/>
            </a:endParaRPr>
          </a:p>
          <a:p>
            <a:pPr>
              <a:buNone/>
            </a:pPr>
            <a:r>
              <a:rPr lang="ru-RU" sz="2400" cap="all" dirty="0">
                <a:latin typeface="Consolas" pitchFamily="49" charset="0"/>
              </a:rPr>
              <a:t>0,</a:t>
            </a:r>
            <a:r>
              <a:rPr lang="en-US" sz="2400" cap="all" dirty="0">
                <a:latin typeface="Consolas" pitchFamily="49" charset="0"/>
              </a:rPr>
              <a:t>          </a:t>
            </a:r>
            <a:r>
              <a:rPr lang="ru-RU" sz="2400" cap="all" dirty="0">
                <a:latin typeface="Consolas" pitchFamily="49" charset="0"/>
              </a:rPr>
              <a:t> // флажки создания </a:t>
            </a:r>
            <a:r>
              <a:rPr lang="en-US" sz="2400" cap="all" dirty="0">
                <a:latin typeface="Consolas" pitchFamily="49" charset="0"/>
              </a:rPr>
              <a:t>(</a:t>
            </a:r>
            <a:r>
              <a:rPr lang="ru-RU" sz="2400" cap="all" dirty="0">
                <a:latin typeface="Consolas" pitchFamily="49" charset="0"/>
              </a:rPr>
              <a:t>по умолчанию</a:t>
            </a:r>
            <a:r>
              <a:rPr lang="en-US" sz="2400" cap="all" dirty="0">
                <a:latin typeface="Consolas" pitchFamily="49" charset="0"/>
              </a:rPr>
              <a:t>)</a:t>
            </a:r>
            <a:endParaRPr lang="ru-RU" sz="2400" dirty="0">
              <a:latin typeface="Consolas" pitchFamily="49" charset="0"/>
            </a:endParaRPr>
          </a:p>
          <a:p>
            <a:pPr>
              <a:buNone/>
            </a:pPr>
            <a:r>
              <a:rPr lang="ru-RU" sz="2400" cap="all" dirty="0">
                <a:latin typeface="Consolas" pitchFamily="49" charset="0"/>
              </a:rPr>
              <a:t>&amp;</a:t>
            </a:r>
            <a:r>
              <a:rPr lang="ru-RU" sz="2400" dirty="0" err="1">
                <a:latin typeface="Consolas" pitchFamily="49" charset="0"/>
              </a:rPr>
              <a:t>thi</a:t>
            </a:r>
            <a:r>
              <a:rPr lang="ru-RU" sz="2400" cap="all" dirty="0" err="1">
                <a:latin typeface="Consolas" pitchFamily="49" charset="0"/>
              </a:rPr>
              <a:t>D</a:t>
            </a:r>
            <a:r>
              <a:rPr lang="ru-RU" sz="2400" cap="all" dirty="0">
                <a:latin typeface="Consolas" pitchFamily="49" charset="0"/>
              </a:rPr>
              <a:t>);     // возвращает идентификатор потока</a:t>
            </a:r>
            <a:endParaRPr lang="ru-RU" sz="2400" dirty="0">
              <a:latin typeface="Consolas" pitchFamily="49" charset="0"/>
            </a:endParaRPr>
          </a:p>
          <a:p>
            <a:pPr>
              <a:buNone/>
            </a:pPr>
            <a:r>
              <a:rPr lang="ru-RU" sz="2400" cap="all" dirty="0">
                <a:latin typeface="Consolas" pitchFamily="49" charset="0"/>
              </a:rPr>
              <a:t>/* </a:t>
            </a:r>
            <a:r>
              <a:rPr lang="ru-RU" sz="2400" i="1" dirty="0">
                <a:latin typeface="Consolas" pitchFamily="49" charset="0"/>
              </a:rPr>
              <a:t>при успешном завершении проверяет возвращаемое значение</a:t>
            </a:r>
            <a:r>
              <a:rPr lang="ru-RU" sz="2400" cap="all" dirty="0">
                <a:latin typeface="Consolas" pitchFamily="49" charset="0"/>
              </a:rPr>
              <a:t>*/</a:t>
            </a:r>
            <a:endParaRPr lang="ru-RU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if</a:t>
            </a:r>
            <a:r>
              <a:rPr lang="en-US" sz="2400" cap="all" dirty="0">
                <a:latin typeface="Consolas" pitchFamily="49" charset="0"/>
              </a:rPr>
              <a:t> (</a:t>
            </a:r>
            <a:r>
              <a:rPr lang="en-US" sz="2400" cap="all" dirty="0" err="1">
                <a:latin typeface="Consolas" pitchFamily="49" charset="0"/>
              </a:rPr>
              <a:t>t</a:t>
            </a:r>
            <a:r>
              <a:rPr lang="en-US" sz="2400" dirty="0" err="1">
                <a:latin typeface="Consolas" pitchFamily="49" charset="0"/>
              </a:rPr>
              <a:t>hh</a:t>
            </a:r>
            <a:r>
              <a:rPr lang="en-US" sz="2400" cap="all" dirty="0">
                <a:latin typeface="Consolas" pitchFamily="49" charset="0"/>
              </a:rPr>
              <a:t> == NULL)</a:t>
            </a:r>
            <a:endParaRPr lang="ru-RU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cap="all" dirty="0">
                <a:latin typeface="Consolas" pitchFamily="49" charset="0"/>
              </a:rPr>
              <a:t>{</a:t>
            </a:r>
            <a:r>
              <a:rPr lang="ru-RU" sz="2400" cap="all" dirty="0">
                <a:latin typeface="Consolas" pitchFamily="49" charset="0"/>
              </a:rPr>
              <a:t> </a:t>
            </a:r>
            <a:r>
              <a:rPr lang="en-US" sz="2400" cap="all" dirty="0">
                <a:latin typeface="Consolas" pitchFamily="49" charset="0"/>
              </a:rPr>
              <a:t>     </a:t>
            </a:r>
            <a:r>
              <a:rPr lang="en-US" sz="2400" dirty="0" err="1">
                <a:latin typeface="Consolas" pitchFamily="49" charset="0"/>
              </a:rPr>
              <a:t>cout</a:t>
            </a:r>
            <a:r>
              <a:rPr lang="en-US" sz="2400" cap="all" dirty="0">
                <a:latin typeface="Consolas" pitchFamily="49" charset="0"/>
              </a:rPr>
              <a:t>&lt;&lt; "</a:t>
            </a:r>
            <a:r>
              <a:rPr lang="en-US" sz="2400" cap="all" dirty="0" err="1">
                <a:latin typeface="Consolas" pitchFamily="49" charset="0"/>
              </a:rPr>
              <a:t>C</a:t>
            </a:r>
            <a:r>
              <a:rPr lang="en-US" sz="2400" dirty="0" err="1">
                <a:latin typeface="Consolas" pitchFamily="49" charset="0"/>
              </a:rPr>
              <a:t>reate</a:t>
            </a:r>
            <a:r>
              <a:rPr lang="en-US" sz="2400" cap="all" dirty="0" err="1">
                <a:latin typeface="Consolas" pitchFamily="49" charset="0"/>
              </a:rPr>
              <a:t>T</a:t>
            </a:r>
            <a:r>
              <a:rPr lang="en-US" sz="2400" dirty="0" err="1">
                <a:latin typeface="Consolas" pitchFamily="49" charset="0"/>
              </a:rPr>
              <a:t>hread</a:t>
            </a:r>
            <a:r>
              <a:rPr lang="en-US" sz="2400" cap="all" dirty="0">
                <a:latin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</a:rPr>
              <a:t>failed</a:t>
            </a:r>
            <a:r>
              <a:rPr lang="en-US" sz="2400" cap="all" dirty="0">
                <a:latin typeface="Consolas" pitchFamily="49" charset="0"/>
              </a:rPr>
              <a:t>." ; </a:t>
            </a:r>
            <a:r>
              <a:rPr lang="ru-RU" sz="2400" cap="all" dirty="0">
                <a:latin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</a:rPr>
              <a:t>   }</a:t>
            </a:r>
            <a:endParaRPr lang="ru-RU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   else     {</a:t>
            </a:r>
            <a:endParaRPr lang="ru-RU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   </a:t>
            </a:r>
            <a:r>
              <a:rPr lang="en-US" sz="2400" dirty="0" err="1">
                <a:latin typeface="Consolas" pitchFamily="49" charset="0"/>
              </a:rPr>
              <a:t>cin.get</a:t>
            </a:r>
            <a:r>
              <a:rPr lang="en-US" sz="2400" dirty="0">
                <a:latin typeface="Consolas" pitchFamily="49" charset="0"/>
              </a:rPr>
              <a:t>();</a:t>
            </a:r>
            <a:r>
              <a:rPr lang="ru-RU" sz="2400" dirty="0">
                <a:latin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</a:rPr>
              <a:t>      </a:t>
            </a:r>
            <a:r>
              <a:rPr lang="en-US" sz="2400" dirty="0" err="1">
                <a:latin typeface="Consolas" pitchFamily="49" charset="0"/>
              </a:rPr>
              <a:t>CloseHandle</a:t>
            </a:r>
            <a:r>
              <a:rPr lang="en-US" sz="2400" dirty="0">
                <a:latin typeface="Consolas" pitchFamily="49" charset="0"/>
              </a:rPr>
              <a:t>( </a:t>
            </a:r>
            <a:r>
              <a:rPr lang="en-US" sz="2400" dirty="0" err="1">
                <a:latin typeface="Consolas" pitchFamily="49" charset="0"/>
              </a:rPr>
              <a:t>Thh</a:t>
            </a:r>
            <a:r>
              <a:rPr lang="en-US" sz="2400" dirty="0">
                <a:latin typeface="Consolas" pitchFamily="49" charset="0"/>
              </a:rPr>
              <a:t> );</a:t>
            </a:r>
            <a:r>
              <a:rPr lang="ru-RU" sz="2400" dirty="0">
                <a:latin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</a:rPr>
              <a:t>   </a:t>
            </a:r>
            <a:endParaRPr lang="ru-RU" sz="2400" dirty="0">
              <a:latin typeface="Consolas" pitchFamily="49" charset="0"/>
            </a:endParaRPr>
          </a:p>
          <a:p>
            <a:pPr>
              <a:buNone/>
            </a:pPr>
            <a:r>
              <a:rPr lang="ru-RU" sz="2400" dirty="0">
                <a:latin typeface="Consolas" pitchFamily="49" charset="0"/>
              </a:rPr>
              <a:t>} </a:t>
            </a:r>
          </a:p>
          <a:p>
            <a:pPr>
              <a:buNone/>
            </a:pPr>
            <a:r>
              <a:rPr lang="ru-RU" sz="2400" dirty="0">
                <a:latin typeface="Consolas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400" cap="all" dirty="0"/>
              <a:t>В</a:t>
            </a:r>
            <a:r>
              <a:rPr lang="ru-RU" sz="2400" dirty="0"/>
              <a:t> этом примере параметром функции потока является указатель на значение. Это может быть </a:t>
            </a:r>
            <a:r>
              <a:rPr lang="ru-RU" sz="2400" b="1" dirty="0"/>
              <a:t>указатель на любой тип данных или структуру, или это может быть пропущено совсем, при помощи</a:t>
            </a:r>
            <a:r>
              <a:rPr lang="ru-RU" sz="2400" dirty="0"/>
              <a:t> передачи указателя</a:t>
            </a:r>
            <a:r>
              <a:rPr lang="ru-RU" sz="2400" cap="all" dirty="0"/>
              <a:t> </a:t>
            </a:r>
            <a:r>
              <a:rPr lang="ru-RU" sz="2400" dirty="0"/>
              <a:t>NULL и удаления ссылок на параметр в </a:t>
            </a:r>
            <a:r>
              <a:rPr lang="ru-RU" sz="2400" cap="all" dirty="0" err="1"/>
              <a:t>T</a:t>
            </a:r>
            <a:r>
              <a:rPr lang="ru-RU" sz="2400" dirty="0" err="1"/>
              <a:t>hread</a:t>
            </a:r>
            <a:r>
              <a:rPr lang="ru-RU" sz="2400" cap="all" dirty="0" err="1"/>
              <a:t>F</a:t>
            </a:r>
            <a:r>
              <a:rPr lang="ru-RU" sz="2400" dirty="0" err="1"/>
              <a:t>unc</a:t>
            </a:r>
            <a:r>
              <a:rPr lang="ru-RU" sz="2400" cap="all" dirty="0"/>
              <a:t>.</a:t>
            </a:r>
            <a:endParaRPr lang="ru-RU" sz="2400" dirty="0"/>
          </a:p>
          <a:p>
            <a:pPr marL="0" indent="0">
              <a:spcBef>
                <a:spcPts val="0"/>
              </a:spcBef>
              <a:buNone/>
            </a:pPr>
            <a:endParaRPr lang="ru-RU" sz="2400" b="1" dirty="0"/>
          </a:p>
          <a:p>
            <a:pPr marL="0" indent="0" algn="ctr">
              <a:spcBef>
                <a:spcPts val="0"/>
              </a:spcBef>
              <a:buNone/>
            </a:pPr>
            <a:r>
              <a:rPr lang="ru-RU" sz="2400" b="1" dirty="0"/>
              <a:t>ПРОЦЕСС-СЕРВЕР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cap="all" dirty="0"/>
              <a:t> 	</a:t>
            </a:r>
            <a:r>
              <a:rPr lang="ru-RU" sz="2400" dirty="0"/>
              <a:t>Как только на </a:t>
            </a:r>
            <a:r>
              <a:rPr lang="ru-RU" sz="2400" dirty="0" err="1"/>
              <a:t>сокете</a:t>
            </a:r>
            <a:r>
              <a:rPr lang="ru-RU" sz="2400" dirty="0"/>
              <a:t>, обслуживаемом функцией </a:t>
            </a:r>
            <a:r>
              <a:rPr lang="ru-RU" sz="2400" b="1" i="1" dirty="0" err="1"/>
              <a:t>accept</a:t>
            </a:r>
            <a:r>
              <a:rPr lang="ru-RU" sz="2400" dirty="0"/>
              <a:t>, появляется запрос, функция возвращает серверу дескриптор только что созданного нового </a:t>
            </a:r>
            <a:r>
              <a:rPr lang="ru-RU" sz="2400" dirty="0" err="1"/>
              <a:t>сокета</a:t>
            </a:r>
            <a:r>
              <a:rPr lang="ru-RU" sz="2400" dirty="0"/>
              <a:t>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	Сервер может обрабатывать запросы параллельно или последовательно.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b="1" i="1" dirty="0"/>
              <a:t>	Последовательный</a:t>
            </a:r>
            <a:r>
              <a:rPr lang="ru-RU" sz="2400" dirty="0"/>
              <a:t> сервер будет последовательно обрабатывать, а затем закрывать все переданные ему функцией </a:t>
            </a:r>
            <a:r>
              <a:rPr lang="ru-RU" sz="2400" b="1" i="1" dirty="0" err="1"/>
              <a:t>accept</a:t>
            </a:r>
            <a:r>
              <a:rPr lang="ru-RU" sz="2400" dirty="0"/>
              <a:t> дескрипторы </a:t>
            </a:r>
            <a:r>
              <a:rPr lang="ru-RU" sz="2400" dirty="0" err="1"/>
              <a:t>сокетов</a:t>
            </a:r>
            <a:r>
              <a:rPr lang="ru-RU" sz="2400" dirty="0"/>
              <a:t>. По окончании обработки конкретного запроса последовательный сервер вновь вызывает </a:t>
            </a:r>
            <a:r>
              <a:rPr lang="ru-RU" sz="2400" b="1" i="1" dirty="0" err="1"/>
              <a:t>accept</a:t>
            </a:r>
            <a:r>
              <a:rPr lang="ru-RU" sz="2400" dirty="0"/>
              <a:t>, а она возвращает ему дескриптор </a:t>
            </a:r>
            <a:r>
              <a:rPr lang="ru-RU" sz="2400" dirty="0" err="1"/>
              <a:t>сокета</a:t>
            </a:r>
            <a:r>
              <a:rPr lang="ru-RU" sz="2400" dirty="0"/>
              <a:t> для следующего запроса, если он имеется, и т. д. Если до этого вызывалась функция </a:t>
            </a:r>
            <a:r>
              <a:rPr lang="ru-RU" sz="2400" b="1" i="1" dirty="0" err="1"/>
              <a:t>listen</a:t>
            </a:r>
            <a:r>
              <a:rPr lang="ru-RU" sz="2400" dirty="0"/>
              <a:t>, запрос может быть выбран из входной очереди, если нет — сервер прослушивает сетевые запросы напрямую через </a:t>
            </a:r>
            <a:r>
              <a:rPr lang="ru-RU" sz="2400" dirty="0" err="1"/>
              <a:t>сокет</a:t>
            </a:r>
            <a:r>
              <a:rPr lang="ru-RU" sz="2400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 	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b="1" dirty="0"/>
              <a:t>   	</a:t>
            </a:r>
            <a:r>
              <a:rPr lang="ru-RU" sz="2800" b="1" dirty="0"/>
              <a:t>Параллельный сервер </a:t>
            </a:r>
            <a:r>
              <a:rPr lang="ru-RU" sz="2800" dirty="0"/>
              <a:t>после того как выполнится функция </a:t>
            </a:r>
            <a:r>
              <a:rPr lang="ru-RU" sz="2800" b="1" i="1" dirty="0" err="1"/>
              <a:t>accept</a:t>
            </a:r>
            <a:r>
              <a:rPr lang="ru-RU" sz="2800" dirty="0"/>
              <a:t>, создаст новый (дочерний) процесс и передаст ему задачу по обслуживанию нового запроса. Независимо от того, как создается дочерний процесс, процесс-родитель передает ему копию нового </a:t>
            </a:r>
            <a:r>
              <a:rPr lang="ru-RU" sz="2800" dirty="0" err="1"/>
              <a:t>сокета</a:t>
            </a:r>
            <a:r>
              <a:rPr lang="ru-RU" sz="2800" dirty="0"/>
              <a:t>. Далее родительский процесс закрывает собственную копию </a:t>
            </a:r>
            <a:r>
              <a:rPr lang="ru-RU" sz="2800" dirty="0" err="1"/>
              <a:t>сокета</a:t>
            </a:r>
            <a:r>
              <a:rPr lang="ru-RU" sz="2800" dirty="0"/>
              <a:t> и вновь вызывает функцию </a:t>
            </a:r>
            <a:r>
              <a:rPr lang="ru-RU" sz="2800" b="1" i="1" dirty="0" err="1"/>
              <a:t>accept</a:t>
            </a:r>
            <a:r>
              <a:rPr lang="ru-RU" sz="2800" dirty="0"/>
              <a:t>.</a:t>
            </a:r>
            <a:r>
              <a:rPr lang="en-US" sz="2800" dirty="0"/>
              <a:t> </a:t>
            </a:r>
            <a:r>
              <a:rPr lang="ru-RU" sz="2800" dirty="0"/>
              <a:t>То есть параллельный сервер не ждет, пока закончится обработка запроса, а вызывает функцию </a:t>
            </a:r>
            <a:r>
              <a:rPr lang="ru-RU" sz="2800" b="1" i="1" dirty="0" err="1"/>
              <a:t>accept</a:t>
            </a:r>
            <a:r>
              <a:rPr lang="ru-RU" sz="2800" dirty="0"/>
              <a:t> сразу же.  За исключением случаев, когда обработка запроса почти не занимает времени, сервер успевает вызвать </a:t>
            </a:r>
            <a:r>
              <a:rPr lang="ru-RU" sz="2800" b="1" i="1" dirty="0" err="1"/>
              <a:t>accept</a:t>
            </a:r>
            <a:r>
              <a:rPr lang="ru-RU" sz="2800" dirty="0"/>
              <a:t> еще до того, как дочерний процесс ее закончит. Таким образом сервер параллельной обработки запросов способен отвечать на множество запросов одновременно.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800" dirty="0"/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Рис7_6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910" y="214290"/>
            <a:ext cx="7572428" cy="63579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3093</Words>
  <Application>Microsoft Office PowerPoint</Application>
  <PresentationFormat>Экран (4:3)</PresentationFormat>
  <Paragraphs>299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Arial</vt:lpstr>
      <vt:lpstr>Calibri</vt:lpstr>
      <vt:lpstr>Consolas</vt:lpstr>
      <vt:lpstr>Times New Roman</vt:lpstr>
      <vt:lpstr>Тема Office</vt:lpstr>
      <vt:lpstr>Многопоточность</vt:lpstr>
      <vt:lpstr>Презентация PowerPoint</vt:lpstr>
      <vt:lpstr>Создание потоков – CreateThread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Несинхронизированные потоки  </vt:lpstr>
      <vt:lpstr>Презентация PowerPoint</vt:lpstr>
      <vt:lpstr>Презентация PowerPoint</vt:lpstr>
      <vt:lpstr>Презентация PowerPoint</vt:lpstr>
      <vt:lpstr>Синхронизация потоков</vt:lpstr>
      <vt:lpstr>Презентация PowerPoint</vt:lpstr>
      <vt:lpstr>Критические секции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Многопоточный эхо-сервер</dc:title>
  <dc:creator>Лёля</dc:creator>
  <cp:lastModifiedBy>Елена Павловна Лукащик</cp:lastModifiedBy>
  <cp:revision>51</cp:revision>
  <dcterms:created xsi:type="dcterms:W3CDTF">2019-10-20T14:58:26Z</dcterms:created>
  <dcterms:modified xsi:type="dcterms:W3CDTF">2023-11-28T12:46:18Z</dcterms:modified>
</cp:coreProperties>
</file>