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63" r:id="rId8"/>
    <p:sldId id="264" r:id="rId9"/>
    <p:sldId id="265" r:id="rId10"/>
    <p:sldId id="276" r:id="rId11"/>
    <p:sldId id="275" r:id="rId12"/>
    <p:sldId id="269" r:id="rId13"/>
    <p:sldId id="270" r:id="rId14"/>
    <p:sldId id="277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0A05-7AF2-41A9-A8A9-6EC230AF5A0F}" type="datetimeFigureOut">
              <a:rPr lang="ru-RU" smtClean="0"/>
              <a:pPr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8222-5ED7-413C-A786-78FCFD3796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8B0DB-6A85-42A5-B3FF-E52F2CB9A1D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15715" name="Заголовок 1"/>
          <p:cNvSpPr>
            <a:spLocks noGrp="1"/>
          </p:cNvSpPr>
          <p:nvPr>
            <p:ph type="title"/>
          </p:nvPr>
        </p:nvSpPr>
        <p:spPr>
          <a:xfrm>
            <a:off x="2262188" y="2379663"/>
            <a:ext cx="5005387" cy="1571625"/>
          </a:xfrm>
        </p:spPr>
        <p:txBody>
          <a:bodyPr/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РАБОТА С ФАЙЛАМИ В С++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B050"/>
                </a:solidFill>
              </a:rPr>
              <a:t>БИНАРНЫЕ ФАЙЛЫ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Считывание из бинарного файла производить лучше всего с помощью метода </a:t>
            </a:r>
            <a:r>
              <a:rPr lang="ru-RU" sz="2400" dirty="0" err="1" smtClean="0"/>
              <a:t>read</a:t>
            </a:r>
            <a:r>
              <a:rPr lang="ru-RU" sz="2400" dirty="0" smtClean="0"/>
              <a:t>().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>
              <a:solidFill>
                <a:srgbClr val="3333FF"/>
              </a:solidFill>
              <a:latin typeface="Consolas" pitchFamily="49" charset="0"/>
            </a:endParaRPr>
          </a:p>
        </p:txBody>
      </p:sp>
      <p:sp>
        <p:nvSpPr>
          <p:cNvPr id="4" name="Прямоугольник 5"/>
          <p:cNvSpPr>
            <a:spLocks noChangeArrowheads="1"/>
          </p:cNvSpPr>
          <p:nvPr/>
        </p:nvSpPr>
        <p:spPr bwMode="auto">
          <a:xfrm>
            <a:off x="571472" y="2571744"/>
            <a:ext cx="4572000" cy="317023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//Считка из файла </a:t>
            </a:r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N </a:t>
            </a:r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байт</a:t>
            </a:r>
          </a:p>
          <a:p>
            <a:r>
              <a:rPr lang="en-US" sz="2000" b="0" dirty="0" err="1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 n=10;</a:t>
            </a:r>
          </a:p>
          <a:p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Создаем </a:t>
            </a:r>
            <a:r>
              <a:rPr lang="ru-RU" sz="2000" b="0" dirty="0" err="1">
                <a:solidFill>
                  <a:srgbClr val="3333FF"/>
                </a:solidFill>
                <a:latin typeface="Consolas" pitchFamily="49" charset="0"/>
              </a:rPr>
              <a:t>буффер</a:t>
            </a:r>
            <a:endParaRPr lang="ru-RU" sz="2000" b="0" dirty="0">
              <a:solidFill>
                <a:srgbClr val="3333FF"/>
              </a:solidFill>
              <a:latin typeface="Consolas" pitchFamily="49" charset="0"/>
            </a:endParaRPr>
          </a:p>
          <a:p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char* buffer=new char[n+1]; buffer[n]=0;</a:t>
            </a:r>
          </a:p>
          <a:p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Читаем в него байты</a:t>
            </a:r>
          </a:p>
          <a:p>
            <a:r>
              <a:rPr lang="en-US" sz="2000" b="0" dirty="0" err="1">
                <a:solidFill>
                  <a:srgbClr val="3333FF"/>
                </a:solidFill>
                <a:latin typeface="Consolas" pitchFamily="49" charset="0"/>
              </a:rPr>
              <a:t>file.read</a:t>
            </a:r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(</a:t>
            </a:r>
            <a:r>
              <a:rPr lang="en-US" sz="2000" b="0" dirty="0" err="1">
                <a:solidFill>
                  <a:srgbClr val="3333FF"/>
                </a:solidFill>
                <a:latin typeface="Consolas" pitchFamily="49" charset="0"/>
              </a:rPr>
              <a:t>buffer,n</a:t>
            </a:r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выводим их на экран</a:t>
            </a:r>
          </a:p>
          <a:p>
            <a:r>
              <a:rPr lang="en-US" sz="2000" b="0" dirty="0" err="1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&lt;&lt;buffer;</a:t>
            </a:r>
          </a:p>
          <a:p>
            <a:r>
              <a:rPr lang="en-US" sz="2000" b="0" dirty="0">
                <a:solidFill>
                  <a:srgbClr val="3333FF"/>
                </a:solidFill>
                <a:latin typeface="Consolas" pitchFamily="49" charset="0"/>
              </a:rPr>
              <a:t>delete [] buffer;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CF438-E379-4324-90B7-6AF0CC980892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071546"/>
            <a:ext cx="6858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solidFill>
                <a:srgbClr val="3333FF"/>
              </a:solidFill>
              <a:latin typeface="Consolas" pitchFamily="49" charset="0"/>
            </a:endParaRPr>
          </a:p>
          <a:p>
            <a:endParaRPr lang="ru-RU" dirty="0" smtClean="0">
              <a:solidFill>
                <a:srgbClr val="3333FF"/>
              </a:solidFill>
              <a:latin typeface="Consolas" pitchFamily="49" charset="0"/>
            </a:endParaRPr>
          </a:p>
          <a:p>
            <a:endParaRPr lang="ru-RU" dirty="0" smtClean="0">
              <a:solidFill>
                <a:srgbClr val="3333FF"/>
              </a:solidFill>
              <a:latin typeface="Consolas" pitchFamily="49" charset="0"/>
            </a:endParaRPr>
          </a:p>
          <a:p>
            <a:r>
              <a:rPr lang="ru-RU" b="1" dirty="0" smtClean="0">
                <a:solidFill>
                  <a:srgbClr val="3333FF"/>
                </a:solidFill>
                <a:latin typeface="Consolas" pitchFamily="49" charset="0"/>
              </a:rPr>
              <a:t>ЗАПИСЬ В ФАЙЛ ДАННЫХ ПРОИЗВОЛЬНОГО ТИПА</a:t>
            </a:r>
          </a:p>
          <a:p>
            <a:endParaRPr lang="ru-RU" dirty="0" smtClean="0">
              <a:solidFill>
                <a:srgbClr val="3333FF"/>
              </a:solidFill>
              <a:latin typeface="Consolas" pitchFamily="49" charset="0"/>
            </a:endParaRPr>
          </a:p>
          <a:p>
            <a:endParaRPr lang="ru-RU" dirty="0" smtClean="0">
              <a:solidFill>
                <a:srgbClr val="3333FF"/>
              </a:solidFill>
              <a:latin typeface="Consolas" pitchFamily="49" charset="0"/>
            </a:endParaRPr>
          </a:p>
          <a:p>
            <a:r>
              <a:rPr lang="ru-RU" dirty="0" smtClean="0">
                <a:solidFill>
                  <a:srgbClr val="3333FF"/>
                </a:solidFill>
                <a:latin typeface="Consolas" pitchFamily="49" charset="0"/>
              </a:rPr>
              <a:t>тип </a:t>
            </a:r>
            <a:r>
              <a:rPr lang="en-US" dirty="0" smtClean="0">
                <a:solidFill>
                  <a:srgbClr val="3333FF"/>
                </a:solidFill>
                <a:latin typeface="Consolas" pitchFamily="49" charset="0"/>
              </a:rPr>
              <a:t>x;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 x 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>переводим в строку байтов</a:t>
            </a:r>
          </a:p>
          <a:p>
            <a:r>
              <a:rPr lang="en-US" dirty="0" smtClean="0">
                <a:solidFill>
                  <a:srgbClr val="3333FF"/>
                </a:solidFill>
                <a:latin typeface="Consolas" pitchFamily="49" charset="0"/>
              </a:rPr>
              <a:t>(char*)&amp;x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>указатель на начало строки</a:t>
            </a:r>
          </a:p>
          <a:p>
            <a:r>
              <a:rPr lang="en-US" dirty="0" err="1" smtClean="0">
                <a:solidFill>
                  <a:srgbClr val="3333FF"/>
                </a:solidFill>
                <a:latin typeface="Consolas" pitchFamily="49" charset="0"/>
              </a:rPr>
              <a:t>sizeof</a:t>
            </a:r>
            <a:r>
              <a:rPr lang="en-US" dirty="0" smtClean="0">
                <a:solidFill>
                  <a:srgbClr val="3333FF"/>
                </a:solidFill>
                <a:latin typeface="Consolas" pitchFamily="49" charset="0"/>
              </a:rPr>
              <a:t>(x)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>размер в байтах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Содержимое 2"/>
          <p:cNvSpPr>
            <a:spLocks noGrp="1"/>
          </p:cNvSpPr>
          <p:nvPr>
            <p:ph idx="1"/>
          </p:nvPr>
        </p:nvSpPr>
        <p:spPr>
          <a:xfrm>
            <a:off x="142844" y="1"/>
            <a:ext cx="4643438" cy="6858000"/>
          </a:xfrm>
          <a:ln>
            <a:solidFill>
              <a:srgbClr val="C00000"/>
            </a:solidFill>
          </a:ln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#include &lt;</a:t>
            </a:r>
            <a:r>
              <a:rPr lang="en-US" sz="2600" b="1" dirty="0" err="1" smtClean="0">
                <a:solidFill>
                  <a:srgbClr val="3333FF"/>
                </a:solidFill>
                <a:latin typeface="Consolas" pitchFamily="49" charset="0"/>
              </a:rPr>
              <a:t>fstream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&gt;</a:t>
            </a:r>
            <a:endParaRPr lang="ru-RU" sz="26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#include &lt;</a:t>
            </a:r>
            <a:r>
              <a:rPr lang="en-US" sz="2600" b="1" dirty="0" err="1" smtClean="0">
                <a:solidFill>
                  <a:srgbClr val="3333FF"/>
                </a:solidFill>
                <a:latin typeface="Consolas" pitchFamily="49" charset="0"/>
              </a:rPr>
              <a:t>iostream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&gt;</a:t>
            </a:r>
            <a:endParaRPr lang="ru-RU" sz="26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using namespace std;</a:t>
            </a:r>
            <a:endParaRPr lang="ru-RU" sz="26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main() {</a:t>
            </a:r>
            <a:endParaRPr lang="ru-RU" sz="26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dirty="0" smtClean="0">
                <a:latin typeface="Consolas" pitchFamily="49" charset="0"/>
              </a:rPr>
              <a:t> 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const char* </a:t>
            </a: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FName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 = "C:/f1.txt"; </a:t>
            </a:r>
            <a:endParaRPr lang="ru-RU" sz="2600" b="1" dirty="0" smtClean="0">
              <a:solidFill>
                <a:srgbClr val="996633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 x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 = 100;    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double y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 = 5.988;</a:t>
            </a:r>
          </a:p>
          <a:p>
            <a:pPr>
              <a:buFontTx/>
              <a:buNone/>
            </a:pPr>
            <a:endParaRPr lang="ru-RU" sz="2600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/*Запись в бинарный файл*/</a:t>
            </a:r>
          </a:p>
          <a:p>
            <a:pPr>
              <a:buFontTx/>
              <a:buNone/>
            </a:pP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ofstream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 out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FName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ios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::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binary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);  </a:t>
            </a: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out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write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*)&amp;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x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x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));       </a:t>
            </a: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out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write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*)&amp;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y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y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)); </a:t>
            </a: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out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</a:rPr>
              <a:t>close</a:t>
            </a: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(); </a:t>
            </a:r>
          </a:p>
          <a:p>
            <a:pPr>
              <a:buFontTx/>
              <a:buNone/>
            </a:pPr>
            <a:r>
              <a:rPr lang="ru-RU" sz="2600" b="1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/*Чтение из бинарного файла*/</a:t>
            </a:r>
          </a:p>
          <a:p>
            <a:pPr>
              <a:buFontTx/>
              <a:buNone/>
            </a:pP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int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 x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1 = 0;      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double y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1 = 0;</a:t>
            </a:r>
          </a:p>
          <a:p>
            <a:pPr>
              <a:buFontTx/>
              <a:buNone/>
            </a:pP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fstream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 in(</a:t>
            </a: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FName,ios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::binary);</a:t>
            </a:r>
            <a:endParaRPr lang="ru-RU" sz="2600" b="1" dirty="0" smtClean="0">
              <a:solidFill>
                <a:srgbClr val="996633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read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((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char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*)&amp;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x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1, </a:t>
            </a: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sizeof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(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x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));          </a:t>
            </a: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read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((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char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*)&amp;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y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1, </a:t>
            </a:r>
            <a:r>
              <a:rPr lang="en-US" sz="2600" b="1" dirty="0" err="1" smtClean="0">
                <a:solidFill>
                  <a:srgbClr val="996633"/>
                </a:solidFill>
                <a:latin typeface="Consolas" pitchFamily="49" charset="0"/>
              </a:rPr>
              <a:t>sizeof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(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y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));          </a:t>
            </a: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996633"/>
                </a:solidFill>
                <a:latin typeface="Consolas" pitchFamily="49" charset="0"/>
              </a:rPr>
              <a:t>close</a:t>
            </a:r>
            <a:r>
              <a:rPr lang="ru-RU" sz="2600" b="1" dirty="0" smtClean="0">
                <a:solidFill>
                  <a:srgbClr val="996633"/>
                </a:solidFill>
                <a:latin typeface="Consolas" pitchFamily="49" charset="0"/>
              </a:rPr>
              <a:t>()</a:t>
            </a:r>
            <a:r>
              <a:rPr lang="ru-RU" sz="2600" dirty="0" smtClean="0">
                <a:solidFill>
                  <a:srgbClr val="996633"/>
                </a:solidFill>
                <a:latin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600" b="1" dirty="0" err="1" smtClean="0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&lt;&lt; x1 &lt;&lt; '\n' &lt;&lt; y1 &lt;&lt; '\n';</a:t>
            </a:r>
            <a:endParaRPr lang="ru-RU" sz="26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   </a:t>
            </a:r>
            <a:r>
              <a:rPr lang="en-US" sz="2600" b="1" dirty="0" err="1" smtClean="0">
                <a:solidFill>
                  <a:srgbClr val="3333FF"/>
                </a:solidFill>
                <a:latin typeface="Consolas" pitchFamily="49" charset="0"/>
              </a:rPr>
              <a:t>cin</a:t>
            </a:r>
            <a:r>
              <a:rPr lang="ru-RU" sz="2600" b="1" dirty="0" smtClean="0">
                <a:solidFill>
                  <a:srgbClr val="3333FF"/>
                </a:solidFill>
                <a:latin typeface="Consolas" pitchFamily="49" charset="0"/>
              </a:rPr>
              <a:t>.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get</a:t>
            </a:r>
            <a:r>
              <a:rPr lang="ru-RU" sz="2600" b="1" dirty="0" smtClean="0">
                <a:solidFill>
                  <a:srgbClr val="3333FF"/>
                </a:solidFill>
                <a:latin typeface="Consolas" pitchFamily="49" charset="0"/>
              </a:rPr>
              <a:t>(); </a:t>
            </a:r>
            <a:r>
              <a:rPr lang="en-US" sz="2600" b="1" dirty="0" smtClean="0">
                <a:solidFill>
                  <a:srgbClr val="3333FF"/>
                </a:solidFill>
                <a:latin typeface="Consolas" pitchFamily="49" charset="0"/>
              </a:rPr>
              <a:t>   }</a:t>
            </a:r>
            <a:endParaRPr lang="ru-RU" sz="2600" dirty="0" smtClean="0">
              <a:solidFill>
                <a:srgbClr val="FF0000"/>
              </a:solidFill>
            </a:endParaRPr>
          </a:p>
        </p:txBody>
      </p:sp>
      <p:sp>
        <p:nvSpPr>
          <p:cNvPr id="12800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B2030-6966-41E5-99B0-884E43DB7C8E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28006" name="TextBox 5"/>
          <p:cNvSpPr txBox="1">
            <a:spLocks noChangeArrowheads="1"/>
          </p:cNvSpPr>
          <p:nvPr/>
        </p:nvSpPr>
        <p:spPr bwMode="auto">
          <a:xfrm>
            <a:off x="4929190" y="214290"/>
            <a:ext cx="4214810" cy="56323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Consolas" pitchFamily="49" charset="0"/>
              </a:rPr>
              <a:t>//  Чтение массива из бинарного файла       </a:t>
            </a:r>
          </a:p>
          <a:p>
            <a:r>
              <a:rPr lang="en-US" dirty="0">
                <a:latin typeface="Consolas" pitchFamily="49" charset="0"/>
              </a:rPr>
              <a:t>     #include &lt;</a:t>
            </a:r>
            <a:r>
              <a:rPr lang="en-US" dirty="0" err="1">
                <a:latin typeface="Consolas" pitchFamily="49" charset="0"/>
              </a:rPr>
              <a:t>fstream</a:t>
            </a:r>
            <a:r>
              <a:rPr lang="en-US" dirty="0">
                <a:latin typeface="Consolas" pitchFamily="49" charset="0"/>
              </a:rPr>
              <a:t>&gt;</a:t>
            </a:r>
            <a:endParaRPr lang="ru-RU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#include &lt;</a:t>
            </a:r>
            <a:r>
              <a:rPr lang="en-US" dirty="0" err="1">
                <a:latin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</a:rPr>
              <a:t>&gt;</a:t>
            </a:r>
            <a:endParaRPr lang="ru-RU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using namespace std;</a:t>
            </a:r>
          </a:p>
          <a:p>
            <a:endParaRPr lang="ru-RU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 {</a:t>
            </a:r>
          </a:p>
          <a:p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const char* 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FName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 = "C:\\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MyFiles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\\text.txt"; </a:t>
            </a:r>
          </a:p>
          <a:p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char </a:t>
            </a:r>
            <a:r>
              <a:rPr lang="en-US" dirty="0">
                <a:latin typeface="Consolas" pitchFamily="49" charset="0"/>
              </a:rPr>
              <a:t>S</a:t>
            </a:r>
            <a:r>
              <a:rPr lang="ru-RU" dirty="0">
                <a:latin typeface="Consolas" pitchFamily="49" charset="0"/>
              </a:rPr>
              <a:t>[255] = {};     </a:t>
            </a:r>
          </a:p>
          <a:p>
            <a:r>
              <a:rPr lang="ru-RU" dirty="0">
                <a:latin typeface="Consolas" pitchFamily="49" charset="0"/>
              </a:rPr>
              <a:t> </a:t>
            </a:r>
          </a:p>
          <a:p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996633"/>
                </a:solidFill>
                <a:latin typeface="Consolas" pitchFamily="49" charset="0"/>
              </a:rPr>
              <a:t>ifstream</a:t>
            </a:r>
            <a:r>
              <a:rPr lang="en-US" dirty="0" smtClean="0">
                <a:solidFill>
                  <a:srgbClr val="996633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FName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ios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::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binary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);</a:t>
            </a:r>
          </a:p>
          <a:p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.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read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((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char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*)&amp;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S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, </a:t>
            </a:r>
            <a:r>
              <a:rPr lang="en-US" dirty="0" err="1" smtClean="0">
                <a:solidFill>
                  <a:srgbClr val="996633"/>
                </a:solidFill>
                <a:latin typeface="Consolas" pitchFamily="49" charset="0"/>
              </a:rPr>
              <a:t>sizeof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S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));          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в случае с массивом можно </a:t>
            </a:r>
            <a:r>
              <a:rPr lang="ru-RU" dirty="0" smtClean="0">
                <a:solidFill>
                  <a:srgbClr val="FF0000"/>
                </a:solidFill>
                <a:latin typeface="Consolas" pitchFamily="49" charset="0"/>
              </a:rPr>
              <a:t>так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in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read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char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*)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));          </a:t>
            </a:r>
          </a:p>
          <a:p>
            <a:r>
              <a:rPr lang="ru-RU" dirty="0">
                <a:latin typeface="Consolas" pitchFamily="49" charset="0"/>
              </a:rPr>
              <a:t>   </a:t>
            </a:r>
            <a:endParaRPr lang="ru-RU" dirty="0" smtClean="0">
              <a:latin typeface="Consolas" pitchFamily="49" charset="0"/>
            </a:endParaRPr>
          </a:p>
          <a:p>
            <a:r>
              <a:rPr lang="en-US" dirty="0" smtClean="0">
                <a:solidFill>
                  <a:srgbClr val="996633"/>
                </a:solidFill>
                <a:latin typeface="Consolas" pitchFamily="49" charset="0"/>
              </a:rPr>
              <a:t>in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.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close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();</a:t>
            </a:r>
            <a:endParaRPr lang="en-US" dirty="0">
              <a:solidFill>
                <a:srgbClr val="996633"/>
              </a:solidFill>
              <a:latin typeface="Consolas" pitchFamily="49" charset="0"/>
            </a:endParaRPr>
          </a:p>
          <a:p>
            <a:endParaRPr lang="ru-RU" dirty="0">
              <a:latin typeface="Consolas" pitchFamily="49" charset="0"/>
            </a:endParaRPr>
          </a:p>
          <a:p>
            <a:r>
              <a:rPr lang="ru-RU" dirty="0" smtClean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cout</a:t>
            </a:r>
            <a:r>
              <a:rPr lang="en-US" dirty="0">
                <a:latin typeface="Consolas" pitchFamily="49" charset="0"/>
              </a:rPr>
              <a:t> &lt;&lt; S &lt;&lt; '\n';</a:t>
            </a:r>
            <a:endParaRPr lang="ru-RU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cin.get</a:t>
            </a:r>
            <a:r>
              <a:rPr lang="en-US" dirty="0">
                <a:latin typeface="Consolas" pitchFamily="49" charset="0"/>
              </a:rPr>
              <a:t>();     </a:t>
            </a:r>
            <a:r>
              <a:rPr lang="ru-RU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cap="small" dirty="0" smtClean="0">
                <a:solidFill>
                  <a:srgbClr val="008000"/>
                </a:solidFill>
              </a:rPr>
              <a:t>Запись и чтение структуры в бинарный файл</a:t>
            </a:r>
            <a:endParaRPr lang="ru-RU" sz="2400" dirty="0">
              <a:solidFill>
                <a:srgbClr val="008000"/>
              </a:solidFill>
            </a:endParaRPr>
          </a:p>
        </p:txBody>
      </p:sp>
      <p:sp>
        <p:nvSpPr>
          <p:cNvPr id="129027" name="Содержимое 2"/>
          <p:cNvSpPr>
            <a:spLocks noGrp="1"/>
          </p:cNvSpPr>
          <p:nvPr>
            <p:ph idx="1"/>
          </p:nvPr>
        </p:nvSpPr>
        <p:spPr>
          <a:xfrm>
            <a:off x="188913" y="601663"/>
            <a:ext cx="4227512" cy="6034087"/>
          </a:xfrm>
          <a:ln>
            <a:solidFill>
              <a:srgbClr val="3333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#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include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 &lt;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.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h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#include &lt;</a:t>
            </a:r>
            <a:r>
              <a:rPr lang="en-US" sz="1800" b="1" dirty="0" err="1" smtClean="0">
                <a:solidFill>
                  <a:srgbClr val="008000"/>
                </a:solidFill>
                <a:latin typeface="Consolas" pitchFamily="49" charset="0"/>
              </a:rPr>
              <a:t>iostream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&gt;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#include &lt;</a:t>
            </a:r>
            <a:r>
              <a:rPr lang="en-US" sz="1800" b="1" dirty="0" err="1" smtClean="0">
                <a:solidFill>
                  <a:srgbClr val="008000"/>
                </a:solidFill>
                <a:latin typeface="Consolas" pitchFamily="49" charset="0"/>
              </a:rPr>
              <a:t>fstream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&gt;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using namespace std;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3333FF"/>
                </a:solidFill>
                <a:latin typeface="Consolas" pitchFamily="49" charset="0"/>
              </a:rPr>
              <a:t>struct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 Worker {</a:t>
            </a:r>
            <a:endParaRPr lang="ru-RU" sz="18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 char Name[25]; //</a:t>
            </a:r>
            <a:r>
              <a:rPr lang="en-US" sz="1800" b="1" dirty="0" err="1" smtClean="0">
                <a:solidFill>
                  <a:srgbClr val="3333FF"/>
                </a:solidFill>
                <a:latin typeface="Consolas" pitchFamily="49" charset="0"/>
              </a:rPr>
              <a:t>Фамилия</a:t>
            </a:r>
            <a:endParaRPr lang="ru-RU" sz="18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 float salary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;  //</a:t>
            </a:r>
            <a:r>
              <a:rPr lang="ru-RU" sz="1800" b="1" dirty="0" err="1" smtClean="0">
                <a:solidFill>
                  <a:srgbClr val="3333FF"/>
                </a:solidFill>
                <a:latin typeface="Consolas" pitchFamily="49" charset="0"/>
              </a:rPr>
              <a:t>Зар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.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плата</a:t>
            </a:r>
          </a:p>
          <a:p>
            <a:pPr>
              <a:buFontTx/>
              <a:buNone/>
            </a:pP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 age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; 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};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//Возраст    </a:t>
            </a: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 main()  {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const char *</a:t>
            </a:r>
            <a:r>
              <a:rPr lang="en-US" sz="1800" b="1" dirty="0" err="1" smtClean="0">
                <a:solidFill>
                  <a:srgbClr val="008000"/>
                </a:solidFill>
                <a:latin typeface="Consolas" pitchFamily="49" charset="0"/>
              </a:rPr>
              <a:t>FName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=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"C:/Worker.bin"; //</a:t>
            </a:r>
            <a:r>
              <a:rPr lang="en-US" sz="1800" b="1" dirty="0" err="1" smtClean="0">
                <a:solidFill>
                  <a:srgbClr val="008000"/>
                </a:solidFill>
                <a:latin typeface="Consolas" pitchFamily="49" charset="0"/>
              </a:rPr>
              <a:t>Путь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к файлу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Worker teacher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; //объект 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teacher</a:t>
            </a:r>
            <a:endParaRPr lang="ru-RU" sz="18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Worker w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1;          //объект </a:t>
            </a:r>
            <a:r>
              <a:rPr lang="en-US" sz="1800" b="1" dirty="0" smtClean="0">
                <a:solidFill>
                  <a:srgbClr val="008000"/>
                </a:solidFill>
                <a:latin typeface="Consolas" pitchFamily="49" charset="0"/>
              </a:rPr>
              <a:t>w</a:t>
            </a: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1</a:t>
            </a:r>
          </a:p>
          <a:p>
            <a:pPr>
              <a:buFontTx/>
              <a:buNone/>
            </a:pPr>
            <a:r>
              <a:rPr lang="ru-RU" sz="1800" b="1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/*ЗАПОЛНЯЕМ СТРУКТУРУ*/</a:t>
            </a: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3333FF"/>
                </a:solidFill>
                <a:latin typeface="Consolas" pitchFamily="49" charset="0"/>
              </a:rPr>
              <a:t>strncpy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(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teacher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.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Name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, "</a:t>
            </a:r>
            <a:r>
              <a:rPr lang="en-US" sz="1800" b="1" dirty="0" err="1" smtClean="0">
                <a:solidFill>
                  <a:srgbClr val="3333FF"/>
                </a:solidFill>
                <a:latin typeface="Consolas" pitchFamily="49" charset="0"/>
              </a:rPr>
              <a:t>Pupkin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", 25);    </a:t>
            </a:r>
            <a:endParaRPr lang="en-US" sz="18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teacher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.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age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= 30;</a:t>
            </a:r>
          </a:p>
          <a:p>
            <a:pPr>
              <a:buFontTx/>
              <a:buNone/>
            </a:pP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   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teacher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.</a:t>
            </a:r>
            <a:r>
              <a:rPr lang="en-US" sz="1800" b="1" dirty="0" smtClean="0">
                <a:solidFill>
                  <a:srgbClr val="3333FF"/>
                </a:solidFill>
                <a:latin typeface="Consolas" pitchFamily="49" charset="0"/>
              </a:rPr>
              <a:t>salary</a:t>
            </a: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= 1523.99;</a:t>
            </a:r>
          </a:p>
          <a:p>
            <a:pPr>
              <a:buFontTx/>
              <a:buNone/>
            </a:pPr>
            <a:endParaRPr lang="ru-RU" sz="1800" dirty="0" smtClean="0"/>
          </a:p>
        </p:txBody>
      </p:sp>
      <p:sp>
        <p:nvSpPr>
          <p:cNvPr id="12902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B90D9-3448-4233-8BFF-B7D998E69CEB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29029" name="TextBox 4"/>
          <p:cNvSpPr txBox="1">
            <a:spLocks noChangeArrowheads="1"/>
          </p:cNvSpPr>
          <p:nvPr/>
        </p:nvSpPr>
        <p:spPr bwMode="auto">
          <a:xfrm>
            <a:off x="4605338" y="736600"/>
            <a:ext cx="4538662" cy="48006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/*ЗАПИСЫВАЕМ СТРУКТУРУ В ФАЙЛ*/</a:t>
            </a:r>
          </a:p>
          <a:p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ofstream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f1(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FName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ios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::binary |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ios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::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out);</a:t>
            </a:r>
            <a:endParaRPr lang="ru-RU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f1.write((char*)&amp;teacher,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(teacher));</a:t>
            </a:r>
            <a:endParaRPr lang="ru-RU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f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1.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close</a:t>
            </a:r>
            <a:r>
              <a:rPr lang="ru-RU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    /*ЧИТАЕМ СТРУКТУРУ ИЗ ФАЙЛА */</a:t>
            </a:r>
          </a:p>
          <a:p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ifstream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 f2(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FName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, 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ios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::binary | </a:t>
            </a:r>
            <a:r>
              <a:rPr lang="en-US" dirty="0" err="1" smtClean="0">
                <a:solidFill>
                  <a:srgbClr val="996633"/>
                </a:solidFill>
                <a:latin typeface="Consolas" pitchFamily="49" charset="0"/>
              </a:rPr>
              <a:t>ios</a:t>
            </a:r>
            <a:r>
              <a:rPr lang="en-US" dirty="0" smtClean="0">
                <a:solidFill>
                  <a:srgbClr val="996633"/>
                </a:solidFill>
                <a:latin typeface="Consolas" pitchFamily="49" charset="0"/>
              </a:rPr>
              <a:t>::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in);</a:t>
            </a:r>
            <a:endParaRPr lang="ru-RU" dirty="0">
              <a:solidFill>
                <a:srgbClr val="996633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        f2.read((char*)&amp;w1, </a:t>
            </a:r>
            <a:r>
              <a:rPr lang="en-US" dirty="0" err="1">
                <a:solidFill>
                  <a:srgbClr val="996633"/>
                </a:solidFill>
                <a:latin typeface="Consolas" pitchFamily="49" charset="0"/>
              </a:rPr>
              <a:t>sizeof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(teacher));</a:t>
            </a:r>
            <a:endParaRPr lang="ru-RU" dirty="0">
              <a:solidFill>
                <a:srgbClr val="996633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    f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2.</a:t>
            </a:r>
            <a:r>
              <a:rPr lang="en-US" dirty="0">
                <a:solidFill>
                  <a:srgbClr val="996633"/>
                </a:solidFill>
                <a:latin typeface="Consolas" pitchFamily="49" charset="0"/>
              </a:rPr>
              <a:t>close</a:t>
            </a:r>
            <a:r>
              <a:rPr lang="ru-RU" dirty="0">
                <a:solidFill>
                  <a:srgbClr val="996633"/>
                </a:solidFill>
                <a:latin typeface="Consolas" pitchFamily="49" charset="0"/>
              </a:rPr>
              <a:t>();</a:t>
            </a:r>
          </a:p>
          <a:p>
            <a:r>
              <a:rPr lang="ru-RU" dirty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ru-RU" dirty="0">
                <a:solidFill>
                  <a:srgbClr val="3333FF"/>
                </a:solidFill>
                <a:latin typeface="Consolas" pitchFamily="49" charset="0"/>
              </a:rPr>
              <a:t>/*ВЫВОД ДАННЫХ НА ЭКРАН*/</a:t>
            </a:r>
          </a:p>
          <a:p>
            <a:r>
              <a:rPr lang="ru-RU" dirty="0">
                <a:solidFill>
                  <a:srgbClr val="3333FF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dirty="0">
                <a:solidFill>
                  <a:srgbClr val="3333FF"/>
                </a:solidFill>
                <a:latin typeface="Consolas" pitchFamily="49" charset="0"/>
              </a:rPr>
              <a:t> &lt;&lt; w1.Name &lt;&lt; '\t' &lt;&lt; w1.age &lt;&lt; '\t' &lt;&lt; w1.salary &lt;&lt; '\n';</a:t>
            </a:r>
            <a:endParaRPr lang="ru-RU" dirty="0">
              <a:solidFill>
                <a:srgbClr val="3333FF"/>
              </a:solidFill>
              <a:latin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ПРОИЗВОЛЬНЫЙ ДОСТУП К ФАЙЛУ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ru-RU" dirty="0" smtClean="0"/>
              <a:t>Система ввода-вывода С++ обрабатывает два указателя, ассоциированные с каждым файлом:</a:t>
            </a: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get pointer g</a:t>
            </a:r>
            <a:r>
              <a:rPr lang="en-US" cap="all" dirty="0" smtClean="0"/>
              <a:t> </a:t>
            </a:r>
            <a:r>
              <a:rPr lang="ru-RU" dirty="0" smtClean="0"/>
              <a:t>- определяет, где</a:t>
            </a:r>
            <a:r>
              <a:rPr lang="en-US" dirty="0" smtClean="0"/>
              <a:t> </a:t>
            </a:r>
            <a:r>
              <a:rPr lang="ru-RU" dirty="0" smtClean="0"/>
              <a:t>в файле будет производиться следующая </a:t>
            </a:r>
            <a:r>
              <a:rPr lang="ru-RU" b="1" i="1" dirty="0" smtClean="0">
                <a:solidFill>
                  <a:srgbClr val="FF0000"/>
                </a:solidFill>
              </a:rPr>
              <a:t>операция ввода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996633"/>
                </a:solidFill>
              </a:rPr>
              <a:t>put pointer p</a:t>
            </a:r>
            <a:r>
              <a:rPr lang="en-US" cap="all" dirty="0" smtClean="0"/>
              <a:t> </a:t>
            </a:r>
            <a:r>
              <a:rPr lang="ru-RU" dirty="0" smtClean="0"/>
              <a:t>- определяет, где именно в файле будет производиться следующая </a:t>
            </a:r>
            <a:r>
              <a:rPr lang="ru-RU" b="1" i="1" dirty="0" smtClean="0">
                <a:solidFill>
                  <a:srgbClr val="996633"/>
                </a:solidFill>
              </a:rPr>
              <a:t>операция вывода.</a:t>
            </a:r>
          </a:p>
          <a:p>
            <a:pPr>
              <a:buNone/>
              <a:defRPr/>
            </a:pPr>
            <a:r>
              <a:rPr lang="ru-RU" dirty="0" smtClean="0"/>
              <a:t>Операции ввода или вывода автоматически перемещают соответствующий файловый указатель.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71462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 dirty="0" smtClean="0"/>
              <a:t>С помощью методов</a:t>
            </a:r>
            <a:r>
              <a:rPr lang="en-US" sz="2400" cap="all" dirty="0" smtClean="0"/>
              <a:t> </a:t>
            </a:r>
            <a:r>
              <a:rPr lang="en-US" sz="2400" b="1" dirty="0" err="1" smtClean="0">
                <a:solidFill>
                  <a:srgbClr val="FF0000"/>
                </a:solidFill>
              </a:rPr>
              <a:t>seekg</a:t>
            </a:r>
            <a:r>
              <a:rPr lang="ru-RU" sz="2400" b="1" dirty="0" smtClean="0">
                <a:solidFill>
                  <a:srgbClr val="FF0000"/>
                </a:solidFill>
              </a:rPr>
              <a:t>()</a:t>
            </a:r>
            <a:r>
              <a:rPr lang="en-US" sz="2400" b="1" cap="all" dirty="0" smtClean="0"/>
              <a:t> </a:t>
            </a:r>
            <a:r>
              <a:rPr lang="ru-RU" sz="2400" dirty="0" smtClean="0"/>
              <a:t>и</a:t>
            </a:r>
            <a:r>
              <a:rPr lang="en-US" sz="2400" cap="all" dirty="0" smtClean="0"/>
              <a:t> </a:t>
            </a:r>
            <a:r>
              <a:rPr lang="en-US" sz="2400" b="1" dirty="0" err="1" smtClean="0">
                <a:solidFill>
                  <a:srgbClr val="996633"/>
                </a:solidFill>
              </a:rPr>
              <a:t>seekp</a:t>
            </a:r>
            <a:r>
              <a:rPr lang="ru-RU" sz="2400" b="1" dirty="0" smtClean="0">
                <a:solidFill>
                  <a:srgbClr val="996633"/>
                </a:solidFill>
              </a:rPr>
              <a:t>()</a:t>
            </a:r>
            <a:r>
              <a:rPr lang="en-US" sz="2400" cap="all" dirty="0" smtClean="0"/>
              <a:t> </a:t>
            </a:r>
            <a:r>
              <a:rPr lang="ru-RU" sz="2400" dirty="0" smtClean="0"/>
              <a:t>можно получить доступ к файлу в произвольном месте.</a:t>
            </a:r>
          </a:p>
          <a:p>
            <a:pPr>
              <a:defRPr/>
            </a:pPr>
            <a:r>
              <a:rPr lang="en-US" sz="2400" dirty="0" err="1" smtClean="0"/>
              <a:t>ifstream</a:t>
            </a:r>
            <a:r>
              <a:rPr lang="ru-RU" sz="2400" dirty="0" smtClean="0"/>
              <a:t> &amp;</a:t>
            </a:r>
            <a:r>
              <a:rPr lang="en-US" sz="2400" b="1" dirty="0" err="1" smtClean="0"/>
              <a:t>seekg</a:t>
            </a:r>
            <a:r>
              <a:rPr lang="ru-RU" sz="2000" dirty="0" smtClean="0"/>
              <a:t>(</a:t>
            </a:r>
            <a:r>
              <a:rPr lang="ru-RU" sz="2000" b="1" i="1" dirty="0" smtClean="0"/>
              <a:t>смещение</a:t>
            </a:r>
            <a:r>
              <a:rPr lang="ru-RU" sz="2000" dirty="0" smtClean="0"/>
              <a:t>, </a:t>
            </a:r>
            <a:r>
              <a:rPr lang="ru-RU" sz="2000" b="1" i="1" dirty="0" smtClean="0"/>
              <a:t>позиция</a:t>
            </a:r>
            <a:r>
              <a:rPr lang="ru-RU" sz="2400" dirty="0" smtClean="0"/>
              <a:t>);</a:t>
            </a:r>
          </a:p>
          <a:p>
            <a:pPr>
              <a:defRPr/>
            </a:pPr>
            <a:r>
              <a:rPr lang="en-US" sz="2400" dirty="0" err="1" smtClean="0"/>
              <a:t>ofstream</a:t>
            </a:r>
            <a:r>
              <a:rPr lang="ru-RU" sz="2400" dirty="0" smtClean="0"/>
              <a:t> &amp;</a:t>
            </a:r>
            <a:r>
              <a:rPr lang="en-US" sz="2400" b="1" dirty="0" err="1" smtClean="0"/>
              <a:t>seekp</a:t>
            </a:r>
            <a:r>
              <a:rPr lang="ru-RU" sz="2000" dirty="0" smtClean="0"/>
              <a:t>(</a:t>
            </a:r>
            <a:r>
              <a:rPr lang="ru-RU" sz="2000" b="1" dirty="0" smtClean="0"/>
              <a:t>смещение</a:t>
            </a:r>
            <a:r>
              <a:rPr lang="ru-RU" sz="2000" dirty="0" smtClean="0"/>
              <a:t>, </a:t>
            </a:r>
            <a:r>
              <a:rPr lang="ru-RU" sz="2000" b="1" i="1" dirty="0" smtClean="0"/>
              <a:t>позиция</a:t>
            </a:r>
            <a:r>
              <a:rPr lang="ru-RU" sz="2400" dirty="0" smtClean="0"/>
              <a:t>);</a:t>
            </a:r>
          </a:p>
          <a:p>
            <a:pPr>
              <a:buFontTx/>
              <a:buNone/>
              <a:defRPr/>
            </a:pPr>
            <a:r>
              <a:rPr lang="ru-RU" sz="2000" b="1" i="1" dirty="0" smtClean="0"/>
              <a:t>Смещение</a:t>
            </a:r>
            <a:r>
              <a:rPr lang="en-US" sz="2400" cap="all" dirty="0" smtClean="0"/>
              <a:t> </a:t>
            </a:r>
            <a:r>
              <a:rPr lang="ru-RU" sz="2400" dirty="0" smtClean="0"/>
              <a:t>определяет область значений в пределах файла (</a:t>
            </a:r>
            <a:r>
              <a:rPr lang="en-US" sz="2400" dirty="0" smtClean="0"/>
              <a:t>long</a:t>
            </a:r>
            <a:r>
              <a:rPr lang="ru-RU" sz="2400" dirty="0" smtClean="0"/>
              <a:t> </a:t>
            </a:r>
            <a:r>
              <a:rPr lang="en-US" sz="2400" dirty="0" err="1" smtClean="0"/>
              <a:t>int</a:t>
            </a:r>
            <a:r>
              <a:rPr lang="ru-RU" sz="2400" cap="all" dirty="0" smtClean="0"/>
              <a:t>).</a:t>
            </a:r>
            <a:endParaRPr lang="ru-RU" sz="2400" dirty="0" smtClean="0"/>
          </a:p>
          <a:p>
            <a:pPr>
              <a:buFontTx/>
              <a:buNone/>
              <a:defRPr/>
            </a:pPr>
            <a:r>
              <a:rPr lang="en-US" sz="2000" b="1" i="1" dirty="0" err="1" smtClean="0"/>
              <a:t>Позиция</a:t>
            </a:r>
            <a:r>
              <a:rPr lang="en-US" sz="2400" cap="all" dirty="0" smtClean="0"/>
              <a:t> </a:t>
            </a:r>
            <a:r>
              <a:rPr lang="en-US" sz="2400" dirty="0" err="1" smtClean="0"/>
              <a:t>смещения</a:t>
            </a:r>
            <a:r>
              <a:rPr lang="en-US" sz="2400" dirty="0" smtClean="0"/>
              <a:t> </a:t>
            </a:r>
            <a:r>
              <a:rPr lang="en-US" sz="2400" dirty="0" err="1" smtClean="0"/>
              <a:t>определяется</a:t>
            </a:r>
            <a:r>
              <a:rPr lang="en-US" sz="2400" dirty="0" smtClean="0"/>
              <a:t> </a:t>
            </a:r>
            <a:r>
              <a:rPr lang="en-US" sz="2400" dirty="0" err="1" smtClean="0"/>
              <a:t>как</a:t>
            </a:r>
            <a:endParaRPr lang="ru-RU" sz="2400" dirty="0" smtClean="0"/>
          </a:p>
          <a:p>
            <a:pPr>
              <a:buFontTx/>
              <a:buNone/>
              <a:defRPr/>
            </a:pPr>
            <a:endParaRPr lang="en-US" sz="1800" dirty="0" smtClean="0"/>
          </a:p>
          <a:p>
            <a:pPr>
              <a:buFontTx/>
              <a:buNone/>
              <a:defRPr/>
            </a:pPr>
            <a:endParaRPr lang="ru-RU" sz="1800" dirty="0" smtClean="0"/>
          </a:p>
          <a:p>
            <a:pPr>
              <a:buFontTx/>
              <a:buNone/>
              <a:defRPr/>
            </a:pPr>
            <a:endParaRPr lang="ru-RU" sz="1800" b="1" dirty="0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3F08CB-61FB-47DF-B3EF-0E5FA568EF61}" type="slidenum">
              <a:rPr lang="ru-RU" smtClean="0"/>
              <a:pPr/>
              <a:t>15</a:t>
            </a:fld>
            <a:endParaRPr lang="ru-RU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06400" y="2571744"/>
          <a:ext cx="8594756" cy="1984643"/>
        </p:xfrm>
        <a:graphic>
          <a:graphicData uri="http://schemas.openxmlformats.org/drawingml/2006/table">
            <a:tbl>
              <a:tblPr/>
              <a:tblGrid>
                <a:gridCol w="2308212"/>
                <a:gridCol w="6286544"/>
              </a:tblGrid>
              <a:tr h="41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Позиция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B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BB99"/>
                    </a:solidFill>
                  </a:tcPr>
                </a:tc>
              </a:tr>
              <a:tr h="512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::beg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начало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файла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ios::cur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текущее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положение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(по умолчанию)</a:t>
                      </a: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ios::end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конец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файла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955" marR="20955" marT="20955" marB="209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50" name="Прямоугольник 6"/>
          <p:cNvSpPr>
            <a:spLocks noChangeArrowheads="1"/>
          </p:cNvSpPr>
          <p:nvPr/>
        </p:nvSpPr>
        <p:spPr bwMode="auto">
          <a:xfrm>
            <a:off x="176213" y="4835525"/>
            <a:ext cx="8780462" cy="16303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</a:rPr>
              <a:t>(0,ios::end); //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</a:rPr>
              <a:t>Стать в конец файла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</a:rPr>
              <a:t>(10,ios::end); //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</a:rPr>
              <a:t>Стать на 10 байтов с конца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</a:rPr>
              <a:t>(30,ios::beg); //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</a:rPr>
              <a:t>Стать на 31-й байт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</a:rPr>
              <a:t>(3,ios::cur); //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</a:rPr>
              <a:t>перепрыгнуть через 3 байта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</a:rPr>
              <a:t>(3); //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</a:rPr>
              <a:t>перепрыгнуть через 3 байта - аналоги</a:t>
            </a:r>
            <a:r>
              <a:rPr lang="ru-RU" sz="2000" b="0" dirty="0">
                <a:solidFill>
                  <a:srgbClr val="3333FF"/>
                </a:solidFill>
                <a:latin typeface="Consolas" pitchFamily="49" charset="0"/>
              </a:rPr>
              <a:t>чно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4895D-B638-4BEA-83CF-87BE349D95C9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125955" name="Прямоугольник 5"/>
          <p:cNvSpPr>
            <a:spLocks noChangeArrowheads="1"/>
          </p:cNvSpPr>
          <p:nvPr/>
        </p:nvSpPr>
        <p:spPr bwMode="auto">
          <a:xfrm>
            <a:off x="0" y="1142984"/>
            <a:ext cx="8897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0" dirty="0"/>
              <a:t>Метод 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tellg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b="0" dirty="0"/>
              <a:t>возвращает значение типа </a:t>
            </a:r>
            <a:r>
              <a:rPr lang="ru-RU" sz="2000" dirty="0" err="1"/>
              <a:t>int</a:t>
            </a:r>
            <a:r>
              <a:rPr lang="ru-RU" sz="2000" b="0" dirty="0"/>
              <a:t>, которое показывает сколько в файле уже пройдено в байтах. Его можно использовать в паре с методом</a:t>
            </a:r>
          </a:p>
          <a:p>
            <a:r>
              <a:rPr lang="ru-RU" sz="2000" b="1" dirty="0" err="1">
                <a:latin typeface="Consolas" pitchFamily="49" charset="0"/>
                <a:cs typeface="Consolas" pitchFamily="49" charset="0"/>
              </a:rPr>
              <a:t>seekg</a:t>
            </a:r>
            <a:r>
              <a:rPr lang="ru-RU" sz="20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2000" b="0" dirty="0"/>
              <a:t>, чтоб получать размер файла:</a:t>
            </a:r>
            <a:endParaRPr lang="ru-RU" sz="2000" dirty="0"/>
          </a:p>
        </p:txBody>
      </p:sp>
      <p:sp>
        <p:nvSpPr>
          <p:cNvPr id="125956" name="Прямоугольник 6"/>
          <p:cNvSpPr>
            <a:spLocks noChangeArrowheads="1"/>
          </p:cNvSpPr>
          <p:nvPr/>
        </p:nvSpPr>
        <p:spPr bwMode="auto">
          <a:xfrm>
            <a:off x="642910" y="2285992"/>
            <a:ext cx="6189663" cy="163121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0" dirty="0">
                <a:solidFill>
                  <a:srgbClr val="3333FF"/>
                </a:solidFill>
              </a:rPr>
              <a:t>//становимся в конец файла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file.seekg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(0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ru-RU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ios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::end);</a:t>
            </a:r>
          </a:p>
          <a:p>
            <a:r>
              <a:rPr lang="en-US" sz="2000" b="0" dirty="0">
                <a:solidFill>
                  <a:srgbClr val="3333FF"/>
                </a:solidFill>
              </a:rPr>
              <a:t>//</a:t>
            </a:r>
            <a:r>
              <a:rPr lang="ru-RU" sz="2000" b="0" dirty="0">
                <a:solidFill>
                  <a:srgbClr val="3333FF"/>
                </a:solidFill>
              </a:rPr>
              <a:t>Получаем текущую позицию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&lt;&lt; "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Размер файла (в байтах): " &lt;&lt; </a:t>
            </a:r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file.tellg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5957" name="Прямоугольник 7"/>
          <p:cNvSpPr>
            <a:spLocks noChangeArrowheads="1"/>
          </p:cNvSpPr>
          <p:nvPr/>
        </p:nvSpPr>
        <p:spPr bwMode="auto">
          <a:xfrm>
            <a:off x="500034" y="3857628"/>
            <a:ext cx="7829550" cy="286232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0" dirty="0">
                <a:solidFill>
                  <a:srgbClr val="3333FF"/>
                </a:solidFill>
              </a:rPr>
              <a:t>// чтение массива </a:t>
            </a:r>
            <a:r>
              <a:rPr lang="ru-RU" sz="2000" b="0" dirty="0" err="1">
                <a:solidFill>
                  <a:srgbClr val="3333FF"/>
                </a:solidFill>
              </a:rPr>
              <a:t>символов-байт</a:t>
            </a:r>
            <a:r>
              <a:rPr lang="ru-RU" sz="2000" b="0" dirty="0">
                <a:solidFill>
                  <a:srgbClr val="3333FF"/>
                </a:solidFill>
              </a:rPr>
              <a:t> с указанной позиции</a:t>
            </a:r>
          </a:p>
          <a:p>
            <a:r>
              <a:rPr lang="ru-RU" sz="2000" b="0" dirty="0">
                <a:solidFill>
                  <a:srgbClr val="3333FF"/>
                </a:solidFill>
              </a:rPr>
              <a:t>// возвращает этот массив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myread</a:t>
            </a:r>
            <a:r>
              <a:rPr lang="ru-RU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position, </a:t>
            </a:r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count){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if(!</a:t>
            </a:r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f.is_open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()) return 0;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f.seekg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(position);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if(f.eof()) return 0;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char *buffer=new char[count];</a:t>
            </a:r>
          </a:p>
          <a:p>
            <a:r>
              <a:rPr lang="en-US" sz="2000" b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( buffer, count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return buffer;</a:t>
            </a:r>
            <a:r>
              <a:rPr lang="ru-RU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5958" name="Прямоугольник 8"/>
          <p:cNvSpPr>
            <a:spLocks noChangeArrowheads="1"/>
          </p:cNvSpPr>
          <p:nvPr/>
        </p:nvSpPr>
        <p:spPr bwMode="auto">
          <a:xfrm>
            <a:off x="214282" y="0"/>
            <a:ext cx="81819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/>
              <a:t>Определение текущей позиции файлового указателя </a:t>
            </a:r>
            <a:br>
              <a:rPr lang="ru-RU" sz="2000" dirty="0"/>
            </a:br>
            <a:r>
              <a:rPr lang="en-US" sz="2000" dirty="0"/>
              <a:t> </a:t>
            </a:r>
            <a:r>
              <a:rPr lang="ru-RU" sz="2000" dirty="0"/>
              <a:t>              </a:t>
            </a:r>
            <a:r>
              <a:rPr lang="en-US" sz="2000" dirty="0" err="1">
                <a:latin typeface="Consolas" pitchFamily="49" charset="0"/>
              </a:rPr>
              <a:t>streampos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tellg</a:t>
            </a:r>
            <a:r>
              <a:rPr lang="ru-RU" sz="2000" b="1" dirty="0">
                <a:latin typeface="Consolas" pitchFamily="49" charset="0"/>
              </a:rPr>
              <a:t>()</a:t>
            </a:r>
            <a:r>
              <a:rPr lang="en-US" sz="2000" dirty="0"/>
              <a:t> </a:t>
            </a:r>
            <a:r>
              <a:rPr lang="ru-RU" sz="2000" dirty="0"/>
              <a:t>- позиция для ввода</a:t>
            </a:r>
            <a:br>
              <a:rPr lang="ru-RU" sz="2000" dirty="0"/>
            </a:br>
            <a:r>
              <a:rPr lang="ru-RU" sz="2000" dirty="0"/>
              <a:t>               </a:t>
            </a:r>
            <a:r>
              <a:rPr lang="en-US" sz="2000" dirty="0" err="1">
                <a:latin typeface="Consolas" pitchFamily="49" charset="0"/>
              </a:rPr>
              <a:t>streampos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tellp</a:t>
            </a:r>
            <a:r>
              <a:rPr lang="ru-RU" sz="2000" b="1" dirty="0">
                <a:latin typeface="Consolas" pitchFamily="49" charset="0"/>
              </a:rPr>
              <a:t>()</a:t>
            </a:r>
            <a:r>
              <a:rPr lang="en-US" sz="2000" dirty="0">
                <a:latin typeface="Consolas" pitchFamily="49" charset="0"/>
              </a:rPr>
              <a:t> </a:t>
            </a:r>
            <a:r>
              <a:rPr lang="ru-RU" sz="2000" dirty="0">
                <a:latin typeface="Consolas" pitchFamily="49" charset="0"/>
              </a:rPr>
              <a:t>- </a:t>
            </a:r>
            <a:r>
              <a:rPr lang="ru-RU" sz="2000" dirty="0"/>
              <a:t>позиция для вывода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4660900" cy="6858000"/>
          </a:xfrm>
          <a:ln>
            <a:solidFill>
              <a:srgbClr val="3333FF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ru-RU" sz="1800" b="1" dirty="0" smtClean="0">
                <a:solidFill>
                  <a:srgbClr val="3333FF"/>
                </a:solidFill>
                <a:latin typeface="Consolas" pitchFamily="49" charset="0"/>
              </a:rPr>
              <a:t>   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#include &lt;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iostream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&gt;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#include &lt;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fstream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&gt;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using namespace std;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/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main()</a:t>
            </a:r>
            <a:r>
              <a:rPr lang="ru-RU" sz="2000" b="1" dirty="0" smtClean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{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char s[80];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fstream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;</a:t>
            </a:r>
            <a:endParaRPr lang="ru-RU" sz="20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inout.open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("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file.txt",ios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::out);</a:t>
            </a:r>
            <a:endParaRPr lang="ru-RU" sz="20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&lt;&lt;"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строчка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текста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" &lt;&lt;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endl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inout.seekp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(8, 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ios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::beg);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&lt;&lt; "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еще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строчка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текста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";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inout.close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();</a:t>
            </a:r>
            <a:endParaRPr lang="ru-RU" sz="20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inout.open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("file.txt",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ios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::in);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inout.seekg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(-6,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ios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::end);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&gt;&gt; s;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inout.close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();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&lt;&lt; s;</a:t>
            </a:r>
            <a:r>
              <a:rPr lang="ru-RU" sz="2000" b="1" dirty="0" smtClean="0">
                <a:solidFill>
                  <a:srgbClr val="3333FF"/>
                </a:solidFill>
                <a:latin typeface="Consolas" pitchFamily="49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sz="2000" b="1" dirty="0" err="1" smtClean="0">
                <a:solidFill>
                  <a:srgbClr val="3333FF"/>
                </a:solidFill>
                <a:latin typeface="Consolas" pitchFamily="49" charset="0"/>
              </a:rPr>
              <a:t>cin.get</a:t>
            </a: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();</a:t>
            </a:r>
            <a:b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  return 0;</a:t>
            </a:r>
            <a:r>
              <a:rPr lang="ru-RU" sz="2000" b="1" dirty="0" smtClean="0">
                <a:solidFill>
                  <a:srgbClr val="3333FF"/>
                </a:solidFill>
                <a:latin typeface="Consolas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3333FF"/>
                </a:solidFill>
                <a:latin typeface="Consolas" pitchFamily="49" charset="0"/>
              </a:rPr>
              <a:t>}</a:t>
            </a:r>
            <a:endParaRPr lang="ru-RU" sz="2000" dirty="0" smtClean="0">
              <a:solidFill>
                <a:srgbClr val="3333FF"/>
              </a:solidFill>
            </a:endParaRPr>
          </a:p>
        </p:txBody>
      </p:sp>
      <p:sp>
        <p:nvSpPr>
          <p:cNvPr id="12697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E9950-7001-4F38-8378-D0106C415290}" type="slidenum">
              <a:rPr lang="ru-RU" smtClean="0"/>
              <a:pPr/>
              <a:t>17</a:t>
            </a:fld>
            <a:endParaRPr lang="ru-RU" smtClean="0"/>
          </a:p>
        </p:txBody>
      </p:sp>
      <p:pic>
        <p:nvPicPr>
          <p:cNvPr id="126980" name="Рисунок 4" descr="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338" y="2338388"/>
            <a:ext cx="4411662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81" name="Рисунок 5" descr="f3.png"/>
          <p:cNvPicPr>
            <a:picLocks noChangeAspect="1" noChangeArrowheads="1"/>
          </p:cNvPicPr>
          <p:nvPr/>
        </p:nvPicPr>
        <p:blipFill>
          <a:blip r:embed="rId3" cstate="print"/>
          <a:srcRect r="40285"/>
          <a:stretch>
            <a:fillRect/>
          </a:stretch>
        </p:blipFill>
        <p:spPr bwMode="auto">
          <a:xfrm>
            <a:off x="4679950" y="5122863"/>
            <a:ext cx="54371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2" name="TextBox 6"/>
          <p:cNvSpPr txBox="1">
            <a:spLocks noChangeArrowheads="1"/>
          </p:cNvSpPr>
          <p:nvPr/>
        </p:nvSpPr>
        <p:spPr bwMode="auto">
          <a:xfrm>
            <a:off x="4814888" y="935038"/>
            <a:ext cx="3746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0" i="1">
                <a:solidFill>
                  <a:srgbClr val="3333FF"/>
                </a:solidFill>
              </a:rPr>
              <a:t>В результате выполнения будет получен файл</a:t>
            </a:r>
            <a:r>
              <a:rPr lang="ru-RU" b="0" i="1"/>
              <a:t>:</a:t>
            </a:r>
          </a:p>
        </p:txBody>
      </p:sp>
      <p:sp>
        <p:nvSpPr>
          <p:cNvPr id="126983" name="TextBox 7"/>
          <p:cNvSpPr txBox="1">
            <a:spLocks noChangeArrowheads="1"/>
          </p:cNvSpPr>
          <p:nvPr/>
        </p:nvSpPr>
        <p:spPr bwMode="auto">
          <a:xfrm>
            <a:off x="4783138" y="4606925"/>
            <a:ext cx="417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0" i="1">
                <a:solidFill>
                  <a:srgbClr val="3333FF"/>
                </a:solidFill>
              </a:rPr>
              <a:t>а на консоли получим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C28CA-4B13-4EB5-A19C-B4638DCAD9F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116739" name="Прямоугольник 4"/>
          <p:cNvSpPr>
            <a:spLocks noChangeArrowheads="1"/>
          </p:cNvSpPr>
          <p:nvPr/>
        </p:nvSpPr>
        <p:spPr bwMode="auto">
          <a:xfrm>
            <a:off x="0" y="20716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Наиболее частые </a:t>
            </a:r>
            <a:r>
              <a:rPr lang="ru-RU" sz="2400" b="1" dirty="0" smtClean="0">
                <a:solidFill>
                  <a:srgbClr val="FF0000"/>
                </a:solidFill>
              </a:rPr>
              <a:t>операции</a:t>
            </a:r>
            <a:r>
              <a:rPr lang="ru-RU" sz="2400" dirty="0" smtClean="0">
                <a:solidFill>
                  <a:srgbClr val="FF0000"/>
                </a:solidFill>
              </a:rPr>
              <a:t>: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b="0" dirty="0" smtClean="0"/>
              <a:t>Операторы </a:t>
            </a:r>
            <a:r>
              <a:rPr lang="ru-RU" sz="2400" b="0" dirty="0"/>
              <a:t>перенаправления </a:t>
            </a:r>
            <a:r>
              <a:rPr lang="ru-RU" sz="2400" b="0" dirty="0" err="1"/>
              <a:t>ввода\вывода</a:t>
            </a:r>
            <a:r>
              <a:rPr lang="ru-RU" sz="2400" b="0" dirty="0"/>
              <a:t> </a:t>
            </a:r>
            <a:r>
              <a:rPr lang="en-US" sz="2400" b="0" dirty="0"/>
              <a:t> </a:t>
            </a:r>
            <a:r>
              <a:rPr lang="ru-RU" sz="2400" b="0" dirty="0"/>
              <a:t>–</a:t>
            </a:r>
            <a:r>
              <a:rPr lang="en-US" sz="2400" b="0" dirty="0"/>
              <a:t>    </a:t>
            </a:r>
            <a:r>
              <a:rPr lang="ru-RU" sz="2400" b="0" dirty="0"/>
              <a:t>    </a:t>
            </a:r>
            <a:r>
              <a:rPr lang="ru-RU" sz="2400" dirty="0">
                <a:solidFill>
                  <a:srgbClr val="FF0000"/>
                </a:solidFill>
              </a:rPr>
              <a:t>&lt;&lt;</a:t>
            </a:r>
            <a:r>
              <a:rPr lang="ru-RU" sz="2400" b="0" dirty="0"/>
              <a:t>  и </a:t>
            </a:r>
            <a:r>
              <a:rPr lang="ru-RU" sz="2400" dirty="0"/>
              <a:t> </a:t>
            </a:r>
            <a:r>
              <a:rPr lang="ru-RU" sz="2400" dirty="0">
                <a:solidFill>
                  <a:srgbClr val="FF0000"/>
                </a:solidFill>
              </a:rPr>
              <a:t>&gt;&gt;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Методы записи и чтения </a:t>
            </a:r>
            <a:r>
              <a:rPr lang="ru-RU" sz="2400" b="0" dirty="0" smtClean="0"/>
              <a:t>строк</a:t>
            </a:r>
            <a:r>
              <a:rPr lang="ru-RU" sz="2400" b="0" dirty="0"/>
              <a:t> </a:t>
            </a:r>
            <a:r>
              <a:rPr lang="en-US" sz="2400" b="0" dirty="0"/>
              <a:t>    </a:t>
            </a:r>
            <a:r>
              <a:rPr lang="en-US" sz="2400" b="0" dirty="0" smtClean="0"/>
              <a:t>        </a:t>
            </a:r>
            <a:r>
              <a:rPr lang="ru-RU" sz="2400" b="0" dirty="0" smtClean="0"/>
              <a:t>           </a:t>
            </a:r>
            <a:r>
              <a:rPr lang="en-US" sz="2400" b="0" dirty="0" smtClean="0"/>
              <a:t> </a:t>
            </a:r>
            <a:r>
              <a:rPr lang="ru-RU" sz="2400" b="0" dirty="0" smtClean="0"/>
              <a:t>       </a:t>
            </a:r>
            <a:r>
              <a:rPr lang="ru-RU" sz="2400" dirty="0" err="1">
                <a:solidFill>
                  <a:srgbClr val="FF0000"/>
                </a:solidFill>
              </a:rPr>
              <a:t>getline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b="0" dirty="0"/>
              <a:t> и </a:t>
            </a:r>
            <a:r>
              <a:rPr lang="ru-RU" sz="2400" dirty="0" err="1">
                <a:solidFill>
                  <a:srgbClr val="FF0000"/>
                </a:solidFill>
              </a:rPr>
              <a:t>get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b="0" dirty="0"/>
              <a:t> </a:t>
            </a:r>
            <a:r>
              <a:rPr lang="ru-RU" sz="2400" b="0" dirty="0" err="1"/>
              <a:t>c</a:t>
            </a:r>
            <a:r>
              <a:rPr lang="ru-RU" sz="2400" dirty="0"/>
              <a:t> </a:t>
            </a:r>
            <a:r>
              <a:rPr lang="ru-RU" sz="2400" dirty="0" err="1">
                <a:solidFill>
                  <a:srgbClr val="FF0000"/>
                </a:solidFill>
              </a:rPr>
              <a:t>put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Потоковая запись и чтение</a:t>
            </a:r>
            <a:r>
              <a:rPr lang="en-US" sz="2400" b="0" dirty="0"/>
              <a:t> </a:t>
            </a:r>
            <a:r>
              <a:rPr lang="ru-RU" sz="2400" b="0" dirty="0"/>
              <a:t>методами                       </a:t>
            </a:r>
            <a:r>
              <a:rPr lang="ru-RU" sz="2400" dirty="0" err="1">
                <a:solidFill>
                  <a:srgbClr val="FF0000"/>
                </a:solidFill>
              </a:rPr>
              <a:t>write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b="0" dirty="0"/>
              <a:t> и </a:t>
            </a:r>
            <a:r>
              <a:rPr lang="ru-RU" sz="2400" dirty="0" err="1">
                <a:solidFill>
                  <a:srgbClr val="FF0000"/>
                </a:solidFill>
              </a:rPr>
              <a:t>read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Методы </a:t>
            </a:r>
            <a:r>
              <a:rPr lang="ru-RU" sz="2400" b="0" dirty="0" err="1"/>
              <a:t>открытия\создания</a:t>
            </a:r>
            <a:r>
              <a:rPr lang="ru-RU" sz="2400" b="0" dirty="0"/>
              <a:t> и закрытия файлов </a:t>
            </a:r>
            <a:r>
              <a:rPr lang="en-US" sz="2400" b="0" dirty="0"/>
              <a:t>      </a:t>
            </a:r>
            <a:r>
              <a:rPr lang="ru-RU" sz="2400" dirty="0" err="1">
                <a:solidFill>
                  <a:srgbClr val="FF0000"/>
                </a:solidFill>
              </a:rPr>
              <a:t>open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dirty="0"/>
              <a:t> </a:t>
            </a:r>
            <a:r>
              <a:rPr lang="ru-RU" sz="2400" b="0" dirty="0"/>
              <a:t>и</a:t>
            </a:r>
            <a:r>
              <a:rPr lang="ru-RU" sz="2400" dirty="0"/>
              <a:t> </a:t>
            </a:r>
            <a:r>
              <a:rPr lang="ru-RU" sz="2400" dirty="0" err="1">
                <a:solidFill>
                  <a:srgbClr val="FF0000"/>
                </a:solidFill>
              </a:rPr>
              <a:t>close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Методы проверки открыт ли файл </a:t>
            </a:r>
            <a:r>
              <a:rPr lang="en-US" sz="2400" b="0" dirty="0"/>
              <a:t>     </a:t>
            </a:r>
            <a:r>
              <a:rPr lang="ru-RU" sz="2400" b="0" dirty="0"/>
              <a:t>                       </a:t>
            </a:r>
            <a:r>
              <a:rPr lang="ru-RU" sz="2400" dirty="0" err="1">
                <a:solidFill>
                  <a:srgbClr val="FF0000"/>
                </a:solidFill>
              </a:rPr>
              <a:t>is_open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b="0" dirty="0">
                <a:solidFill>
                  <a:srgbClr val="FF0000"/>
                </a:solidFill>
              </a:rPr>
              <a:t> </a:t>
            </a:r>
            <a:endParaRPr lang="en-US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и достигнут ли конец файла </a:t>
            </a:r>
            <a:r>
              <a:rPr lang="en-US" sz="2400" b="0" dirty="0"/>
              <a:t>              </a:t>
            </a:r>
            <a:r>
              <a:rPr lang="ru-RU" sz="2400" b="0" dirty="0"/>
              <a:t>                       </a:t>
            </a:r>
            <a:r>
              <a:rPr lang="en-US" sz="2400" b="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eof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/>
              <a:t>Настройка форматированного вывода </a:t>
            </a:r>
            <a:r>
              <a:rPr lang="ru-RU" sz="2400" b="0" dirty="0" smtClean="0"/>
              <a:t>для  </a:t>
            </a:r>
            <a:r>
              <a:rPr lang="ru-RU" sz="2400" b="0" dirty="0"/>
              <a:t> </a:t>
            </a:r>
            <a:r>
              <a:rPr lang="ru-RU" sz="2400" dirty="0">
                <a:solidFill>
                  <a:srgbClr val="FF0000"/>
                </a:solidFill>
              </a:rPr>
              <a:t>&gt;&gt;</a:t>
            </a:r>
            <a:r>
              <a:rPr lang="ru-RU" sz="2400" b="0" dirty="0"/>
              <a:t> </a:t>
            </a:r>
            <a:r>
              <a:rPr lang="ru-RU" sz="2400" b="0" dirty="0" smtClean="0"/>
              <a:t>   с помощью                                            </a:t>
            </a:r>
            <a:r>
              <a:rPr lang="en-US" sz="2400" b="0" dirty="0" smtClean="0"/>
              <a:t> </a:t>
            </a:r>
            <a:r>
              <a:rPr lang="ru-RU" sz="2400" b="0" dirty="0" smtClean="0"/>
              <a:t>                              </a:t>
            </a:r>
            <a:r>
              <a:rPr lang="ru-RU" sz="2400" dirty="0" err="1" smtClean="0">
                <a:solidFill>
                  <a:srgbClr val="FF0000"/>
                </a:solidFill>
              </a:rPr>
              <a:t>width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b="0" dirty="0"/>
              <a:t> и </a:t>
            </a:r>
            <a:r>
              <a:rPr lang="ru-RU" sz="2400" dirty="0" err="1">
                <a:solidFill>
                  <a:srgbClr val="FF0000"/>
                </a:solidFill>
              </a:rPr>
              <a:t>precision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  <a:p>
            <a:r>
              <a:rPr lang="ru-RU" sz="2400" b="0" dirty="0" smtClean="0"/>
              <a:t>Операции позиционирования:</a:t>
            </a:r>
            <a:r>
              <a:rPr lang="ru-RU" sz="2400" b="0" dirty="0"/>
              <a:t>                              </a:t>
            </a:r>
            <a:r>
              <a:rPr lang="ru-RU" sz="2400" b="0" dirty="0" smtClean="0"/>
              <a:t>                   </a:t>
            </a:r>
          </a:p>
          <a:p>
            <a:r>
              <a:rPr lang="ru-RU" sz="2400" b="0" dirty="0" smtClean="0"/>
              <a:t>             </a:t>
            </a:r>
            <a:r>
              <a:rPr lang="ru-RU" sz="2400" dirty="0" err="1">
                <a:solidFill>
                  <a:srgbClr val="FF0000"/>
                </a:solidFill>
              </a:rPr>
              <a:t>tellg</a:t>
            </a:r>
            <a:r>
              <a:rPr lang="ru-RU" sz="2400" dirty="0">
                <a:solidFill>
                  <a:srgbClr val="FF0000"/>
                </a:solidFill>
              </a:rPr>
              <a:t>(), </a:t>
            </a:r>
            <a:r>
              <a:rPr lang="ru-RU" sz="2400" dirty="0" err="1">
                <a:solidFill>
                  <a:srgbClr val="FF0000"/>
                </a:solidFill>
              </a:rPr>
              <a:t>tellp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r>
              <a:rPr lang="ru-RU" sz="2400" dirty="0"/>
              <a:t> </a:t>
            </a:r>
            <a:r>
              <a:rPr lang="ru-RU" sz="2400" b="0" dirty="0"/>
              <a:t>и </a:t>
            </a:r>
            <a:r>
              <a:rPr lang="ru-RU" sz="2400" dirty="0" err="1">
                <a:solidFill>
                  <a:srgbClr val="FF0000"/>
                </a:solidFill>
              </a:rPr>
              <a:t>seekg</a:t>
            </a:r>
            <a:r>
              <a:rPr lang="ru-RU" sz="2400" dirty="0">
                <a:solidFill>
                  <a:srgbClr val="FF0000"/>
                </a:solidFill>
              </a:rPr>
              <a:t>(), </a:t>
            </a:r>
            <a:r>
              <a:rPr lang="ru-RU" sz="2400" dirty="0" err="1">
                <a:solidFill>
                  <a:srgbClr val="FF0000"/>
                </a:solidFill>
              </a:rPr>
              <a:t>seekp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  <a:endParaRPr lang="ru-RU" sz="2400" b="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0" dirty="0" smtClean="0"/>
              <a:t>Библиотека  </a:t>
            </a:r>
            <a:r>
              <a:rPr lang="ru-RU" sz="2400" dirty="0" err="1">
                <a:solidFill>
                  <a:srgbClr val="FF0000"/>
                </a:solidFill>
              </a:rPr>
              <a:t>fstream</a:t>
            </a:r>
            <a:r>
              <a:rPr lang="ru-RU" sz="2400" dirty="0"/>
              <a:t> </a:t>
            </a:r>
            <a:r>
              <a:rPr lang="ru-RU" sz="2400" b="0" dirty="0"/>
              <a:t>предоставляет функционал для считывания данных из файла и для записи в файл. В целом </a:t>
            </a:r>
            <a:r>
              <a:rPr lang="ru-RU" sz="2400" b="0" dirty="0" smtClean="0"/>
              <a:t>она </a:t>
            </a:r>
            <a:r>
              <a:rPr lang="ru-RU" sz="2400" b="0" dirty="0"/>
              <a:t>очень </a:t>
            </a:r>
            <a:r>
              <a:rPr lang="ru-RU" sz="2400" b="0" dirty="0" smtClean="0"/>
              <a:t>похожа </a:t>
            </a:r>
            <a:r>
              <a:rPr lang="ru-RU" sz="2400" b="0" dirty="0"/>
              <a:t>на  </a:t>
            </a:r>
            <a:r>
              <a:rPr lang="ru-RU" sz="2400" dirty="0" err="1">
                <a:solidFill>
                  <a:srgbClr val="FF0000"/>
                </a:solidFill>
              </a:rPr>
              <a:t>iostream</a:t>
            </a:r>
            <a:r>
              <a:rPr lang="ru-RU" sz="2400" b="0" dirty="0"/>
              <a:t>, </a:t>
            </a:r>
            <a:r>
              <a:rPr lang="ru-RU" sz="2400" b="0" dirty="0" smtClean="0"/>
              <a:t>которая </a:t>
            </a:r>
            <a:r>
              <a:rPr lang="ru-RU" sz="2400" b="0" dirty="0"/>
              <a:t>работает с консолью, поскольку консоль это тоже файл</a:t>
            </a:r>
            <a:r>
              <a:rPr lang="ru-RU" sz="2400" b="0" dirty="0" smtClean="0"/>
              <a:t>.</a:t>
            </a:r>
            <a:r>
              <a:rPr lang="ru-RU" sz="2400" dirty="0" smtClean="0"/>
              <a:t>         </a:t>
            </a:r>
            <a:r>
              <a:rPr lang="ru-RU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fstream</a:t>
            </a:r>
            <a:r>
              <a:rPr lang="ru-RU" sz="2400" b="1" dirty="0" smtClean="0">
                <a:solidFill>
                  <a:srgbClr val="FF0000"/>
                </a:solidFill>
              </a:rPr>
              <a:t>&gt;: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ru-RU" sz="2400" dirty="0" smtClean="0"/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ifstream</a:t>
            </a:r>
            <a:r>
              <a:rPr lang="ru-RU" sz="2400" dirty="0"/>
              <a:t>&gt;</a:t>
            </a:r>
            <a:r>
              <a:rPr lang="en-US" sz="2400" cap="all" dirty="0"/>
              <a:t> </a:t>
            </a:r>
            <a:r>
              <a:rPr lang="ru-RU" sz="2400" dirty="0"/>
              <a:t>— файловый ввод </a:t>
            </a:r>
            <a:r>
              <a:rPr lang="ru-RU" sz="2400" dirty="0" smtClean="0"/>
              <a:t>;   </a:t>
            </a:r>
            <a:r>
              <a:rPr lang="en-US" sz="2400" dirty="0" smtClean="0"/>
              <a:t> </a:t>
            </a:r>
            <a:r>
              <a:rPr lang="ru-RU" sz="2400" dirty="0" smtClean="0"/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ofstream</a:t>
            </a:r>
            <a:r>
              <a:rPr lang="ru-RU" sz="2400" dirty="0"/>
              <a:t>&gt;</a:t>
            </a:r>
            <a:r>
              <a:rPr lang="en-US" sz="2400" cap="all" dirty="0"/>
              <a:t> </a:t>
            </a:r>
            <a:r>
              <a:rPr lang="ru-RU" sz="2400" dirty="0"/>
              <a:t>— файловый вывод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Содержимое 2"/>
          <p:cNvSpPr>
            <a:spLocks noGrp="1"/>
          </p:cNvSpPr>
          <p:nvPr>
            <p:ph idx="1"/>
          </p:nvPr>
        </p:nvSpPr>
        <p:spPr>
          <a:xfrm>
            <a:off x="0" y="1928802"/>
            <a:ext cx="4572000" cy="4929198"/>
          </a:xfrm>
          <a:ln>
            <a:solidFill>
              <a:srgbClr val="3333FF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// </a:t>
            </a:r>
            <a:r>
              <a:rPr lang="ru-RU" sz="2400" b="1" dirty="0" smtClean="0">
                <a:solidFill>
                  <a:srgbClr val="3333FF"/>
                </a:solidFill>
                <a:latin typeface="Consolas" pitchFamily="49" charset="0"/>
              </a:rPr>
              <a:t>текстовый файл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#include &lt;</a:t>
            </a: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fstream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using namespace std;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 main()</a:t>
            </a:r>
            <a:b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{  </a:t>
            </a: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ofstream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 </a:t>
            </a: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fout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;</a:t>
            </a:r>
            <a:endParaRPr lang="ru-RU" sz="2400" b="1" dirty="0" smtClean="0">
              <a:solidFill>
                <a:srgbClr val="3333FF"/>
              </a:solidFill>
              <a:latin typeface="Consolas" pitchFamily="49" charset="0"/>
            </a:endParaRP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fout.open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("file.txt");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fout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 &lt;&lt;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"Work with files in C++";</a:t>
            </a:r>
          </a:p>
          <a:p>
            <a:pPr>
              <a:buFontTx/>
              <a:buNone/>
              <a:defRPr/>
            </a:pPr>
            <a:r>
              <a:rPr lang="en-US" sz="2400" b="1" dirty="0" err="1" smtClean="0">
                <a:solidFill>
                  <a:srgbClr val="3333FF"/>
                </a:solidFill>
                <a:latin typeface="Consolas" pitchFamily="49" charset="0"/>
              </a:rPr>
              <a:t>fout.close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();</a:t>
            </a:r>
            <a:b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  <a:t>  return 0;</a:t>
            </a:r>
            <a:br>
              <a:rPr lang="en-US" sz="2400" b="1" dirty="0" smtClean="0">
                <a:solidFill>
                  <a:srgbClr val="3333FF"/>
                </a:solidFill>
                <a:latin typeface="Consolas" pitchFamily="49" charset="0"/>
              </a:rPr>
            </a:br>
            <a:r>
              <a:rPr lang="en-US" sz="2400" b="1" cap="all" dirty="0" smtClean="0">
                <a:solidFill>
                  <a:srgbClr val="3333FF"/>
                </a:solidFill>
                <a:latin typeface="Consolas" pitchFamily="49" charset="0"/>
              </a:rPr>
              <a:t>}</a:t>
            </a:r>
            <a:endParaRPr lang="ru-RU" sz="2400" b="1" dirty="0" smtClean="0">
              <a:solidFill>
                <a:srgbClr val="3333FF"/>
              </a:solidFill>
              <a:latin typeface="Consolas" pitchFamily="49" charset="0"/>
            </a:endParaRPr>
          </a:p>
        </p:txBody>
      </p:sp>
      <p:sp>
        <p:nvSpPr>
          <p:cNvPr id="11776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D77B0-B781-4CB3-BF29-3FE7EE8B44EF}" type="slidenum">
              <a:rPr lang="ru-RU" smtClean="0"/>
              <a:pPr/>
              <a:t>3</a:t>
            </a:fld>
            <a:endParaRPr lang="ru-RU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1" y="1765079"/>
          <a:ext cx="4571999" cy="5092921"/>
        </p:xfrm>
        <a:graphic>
          <a:graphicData uri="http://schemas.openxmlformats.org/drawingml/2006/table">
            <a:tbl>
              <a:tblPr/>
              <a:tblGrid>
                <a:gridCol w="1500198"/>
                <a:gridCol w="3071801"/>
              </a:tblGrid>
              <a:tr h="32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Константа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B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BB99"/>
                    </a:solidFill>
                  </a:tcPr>
                </a:tc>
              </a:tr>
              <a:tr h="61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::in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открыть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файл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для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чтения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::out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открыть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файл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для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записи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6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ios::ate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при открытии переместить указатель в конец файла</a:t>
                      </a: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ios::app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открыть файл для записи в конец файла</a:t>
                      </a: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::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trunc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удалить содержимое файла, если он существует</a:t>
                      </a: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ios::binary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Times New Roman" pitchFamily="18" charset="0"/>
                      </a:endParaRP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Times New Roman" pitchFamily="18" charset="0"/>
                        </a:rPr>
                        <a:t>открытие файла в двоичном режиме</a:t>
                      </a:r>
                    </a:p>
                  </a:txBody>
                  <a:tcPr marL="20878" marR="20878" marT="20878" marB="208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790" name="TextBox 5"/>
          <p:cNvSpPr txBox="1">
            <a:spLocks noChangeArrowheads="1"/>
          </p:cNvSpPr>
          <p:nvPr/>
        </p:nvSpPr>
        <p:spPr bwMode="auto">
          <a:xfrm>
            <a:off x="0" y="214290"/>
            <a:ext cx="9001156" cy="1569660"/>
          </a:xfrm>
          <a:prstGeom prst="rect">
            <a:avLst/>
          </a:prstGeom>
          <a:noFill/>
          <a:ln w="25400">
            <a:solidFill>
              <a:srgbClr val="9966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996633"/>
                </a:solidFill>
                <a:latin typeface="Consolas" pitchFamily="49" charset="0"/>
              </a:rPr>
              <a:t>ofstream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srgbClr val="996633"/>
                </a:solidFill>
                <a:latin typeface="Consolas" pitchFamily="49" charset="0"/>
              </a:rPr>
              <a:t>fout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("file.txt", </a:t>
            </a:r>
            <a:r>
              <a:rPr lang="en-US" sz="2400" b="1" dirty="0" err="1">
                <a:latin typeface="Consolas" pitchFamily="49" charset="0"/>
              </a:rPr>
              <a:t>ios</a:t>
            </a:r>
            <a:r>
              <a:rPr lang="en-US" sz="2400" b="1" dirty="0">
                <a:latin typeface="Consolas" pitchFamily="49" charset="0"/>
              </a:rPr>
              <a:t>::app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);</a:t>
            </a:r>
            <a:endParaRPr lang="ru-RU" sz="2400" b="1" dirty="0">
              <a:solidFill>
                <a:srgbClr val="996633"/>
              </a:solidFill>
              <a:latin typeface="Consolas" pitchFamily="49" charset="0"/>
            </a:endParaRPr>
          </a:p>
          <a:p>
            <a:r>
              <a:rPr lang="en-US" sz="2400" b="1" dirty="0" err="1">
                <a:solidFill>
                  <a:srgbClr val="996633"/>
                </a:solidFill>
                <a:latin typeface="Consolas" pitchFamily="49" charset="0"/>
              </a:rPr>
              <a:t>fout.open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("file.txt", </a:t>
            </a:r>
            <a:r>
              <a:rPr lang="en-US" sz="2400" b="1" dirty="0" err="1">
                <a:latin typeface="Consolas" pitchFamily="49" charset="0"/>
              </a:rPr>
              <a:t>ios</a:t>
            </a:r>
            <a:r>
              <a:rPr lang="en-US" sz="2400" b="1" dirty="0">
                <a:latin typeface="Consolas" pitchFamily="49" charset="0"/>
              </a:rPr>
              <a:t>::app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);</a:t>
            </a:r>
            <a:endParaRPr lang="ru-RU" sz="2400" b="1" dirty="0">
              <a:solidFill>
                <a:srgbClr val="996633"/>
              </a:solidFill>
              <a:latin typeface="Consolas" pitchFamily="49" charset="0"/>
            </a:endParaRPr>
          </a:p>
          <a:p>
            <a:r>
              <a:rPr lang="en-US" sz="2400" b="1" dirty="0" err="1">
                <a:latin typeface="Consolas" pitchFamily="49" charset="0"/>
              </a:rPr>
              <a:t>ios</a:t>
            </a:r>
            <a:r>
              <a:rPr lang="ru-RU" sz="2400" b="1" dirty="0">
                <a:latin typeface="Consolas" pitchFamily="49" charset="0"/>
              </a:rPr>
              <a:t>::</a:t>
            </a:r>
            <a:r>
              <a:rPr lang="en-US" sz="2400" b="1" dirty="0">
                <a:latin typeface="Consolas" pitchFamily="49" charset="0"/>
              </a:rPr>
              <a:t>out</a:t>
            </a:r>
            <a:r>
              <a:rPr lang="ru-RU" sz="2400" b="1" dirty="0">
                <a:latin typeface="Consolas" pitchFamily="49" charset="0"/>
              </a:rPr>
              <a:t> |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ios</a:t>
            </a:r>
            <a:r>
              <a:rPr lang="ru-RU" sz="2400" b="1" dirty="0">
                <a:latin typeface="Consolas" pitchFamily="49" charset="0"/>
              </a:rPr>
              <a:t>::</a:t>
            </a:r>
            <a:r>
              <a:rPr lang="en-US" sz="2400" b="1" dirty="0">
                <a:latin typeface="Consolas" pitchFamily="49" charset="0"/>
              </a:rPr>
              <a:t>in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 </a:t>
            </a:r>
            <a:r>
              <a:rPr lang="ru-RU" sz="2400" b="1" dirty="0">
                <a:solidFill>
                  <a:srgbClr val="996633"/>
                </a:solidFill>
                <a:latin typeface="Consolas" pitchFamily="49" charset="0"/>
              </a:rPr>
              <a:t>- открытие файла для </a:t>
            </a:r>
            <a:r>
              <a:rPr lang="ru-RU" sz="2400" b="1" dirty="0" err="1">
                <a:solidFill>
                  <a:srgbClr val="996633"/>
                </a:solidFill>
                <a:latin typeface="Consolas" pitchFamily="49" charset="0"/>
              </a:rPr>
              <a:t>запи</a:t>
            </a:r>
            <a:r>
              <a:rPr lang="en-US" sz="2400" b="1" dirty="0">
                <a:solidFill>
                  <a:srgbClr val="996633"/>
                </a:solidFill>
                <a:latin typeface="Consolas" pitchFamily="49" charset="0"/>
              </a:rPr>
              <a:t>c</a:t>
            </a:r>
            <a:r>
              <a:rPr lang="ru-RU" sz="2400" b="1" dirty="0">
                <a:solidFill>
                  <a:srgbClr val="996633"/>
                </a:solidFill>
                <a:latin typeface="Consolas" pitchFamily="49" charset="0"/>
              </a:rPr>
              <a:t>и </a:t>
            </a:r>
            <a:r>
              <a:rPr lang="ru-RU" sz="2400" b="1" dirty="0" err="1">
                <a:solidFill>
                  <a:srgbClr val="996633"/>
                </a:solidFill>
                <a:latin typeface="Consolas" pitchFamily="49" charset="0"/>
              </a:rPr>
              <a:t>и</a:t>
            </a:r>
            <a:r>
              <a:rPr lang="ru-RU" sz="2400" b="1" dirty="0">
                <a:solidFill>
                  <a:srgbClr val="996633"/>
                </a:solidFill>
                <a:latin typeface="Consolas" pitchFamily="49" charset="0"/>
              </a:rPr>
              <a:t> чтения.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84E61-4C10-4689-85C7-0D443332F83A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18787" name="Прямоугольник 4"/>
          <p:cNvSpPr>
            <a:spLocks noChangeArrowheads="1"/>
          </p:cNvSpPr>
          <p:nvPr/>
        </p:nvSpPr>
        <p:spPr bwMode="auto">
          <a:xfrm>
            <a:off x="642910" y="0"/>
            <a:ext cx="825341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0" dirty="0"/>
              <a:t>Проверить, открылся ли файл можно двумя способами: </a:t>
            </a:r>
            <a:endParaRPr lang="ru-RU" sz="2000" b="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0" dirty="0" smtClean="0">
                <a:solidFill>
                  <a:srgbClr val="FF0000"/>
                </a:solidFill>
              </a:rPr>
              <a:t>проверить </a:t>
            </a:r>
            <a:r>
              <a:rPr lang="ru-RU" sz="2400" b="0" dirty="0">
                <a:solidFill>
                  <a:srgbClr val="FF0000"/>
                </a:solidFill>
              </a:rPr>
              <a:t>переменную файла в логическом выражении</a:t>
            </a:r>
            <a:r>
              <a:rPr lang="ru-RU" sz="2400" b="0" dirty="0"/>
              <a:t> </a:t>
            </a:r>
            <a:endParaRPr lang="ru-RU" sz="2400" b="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b="0" dirty="0" smtClean="0">
                <a:solidFill>
                  <a:srgbClr val="3333FF"/>
                </a:solidFill>
              </a:rPr>
              <a:t>использовать </a:t>
            </a:r>
            <a:r>
              <a:rPr lang="ru-RU" sz="2400" b="0" dirty="0">
                <a:solidFill>
                  <a:srgbClr val="3333FF"/>
                </a:solidFill>
              </a:rPr>
              <a:t>метод </a:t>
            </a:r>
            <a:r>
              <a:rPr lang="ru-RU" sz="2400" b="1" dirty="0" err="1">
                <a:solidFill>
                  <a:srgbClr val="3333FF"/>
                </a:solidFill>
              </a:rPr>
              <a:t>is_open</a:t>
            </a:r>
            <a:r>
              <a:rPr lang="ru-RU" sz="2400" b="1" dirty="0">
                <a:solidFill>
                  <a:srgbClr val="3333FF"/>
                </a:solidFill>
              </a:rPr>
              <a:t>() </a:t>
            </a:r>
            <a:r>
              <a:rPr lang="ru-RU" sz="2400" b="0" dirty="0">
                <a:solidFill>
                  <a:srgbClr val="3333FF"/>
                </a:solidFill>
              </a:rPr>
              <a:t>:</a:t>
            </a:r>
            <a:endParaRPr lang="ru-RU" sz="2400" dirty="0">
              <a:solidFill>
                <a:srgbClr val="3333FF"/>
              </a:solidFill>
            </a:endParaRPr>
          </a:p>
        </p:txBody>
      </p:sp>
      <p:sp>
        <p:nvSpPr>
          <p:cNvPr id="118788" name="Прямоугольник 5"/>
          <p:cNvSpPr>
            <a:spLocks noChangeArrowheads="1"/>
          </p:cNvSpPr>
          <p:nvPr/>
        </p:nvSpPr>
        <p:spPr bwMode="auto">
          <a:xfrm>
            <a:off x="0" y="1142984"/>
            <a:ext cx="4429124" cy="56323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</a:rPr>
              <a:t>#include &lt;</a:t>
            </a:r>
            <a:r>
              <a:rPr lang="en-US" sz="2400" b="0" dirty="0" err="1">
                <a:solidFill>
                  <a:srgbClr val="FF0000"/>
                </a:solidFill>
              </a:rPr>
              <a:t>iostream</a:t>
            </a:r>
            <a:r>
              <a:rPr lang="en-US" sz="2400" b="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#include &lt;</a:t>
            </a:r>
            <a:r>
              <a:rPr lang="en-US" sz="2400" b="0" dirty="0" err="1">
                <a:solidFill>
                  <a:srgbClr val="FF0000"/>
                </a:solidFill>
              </a:rPr>
              <a:t>fstream</a:t>
            </a:r>
            <a:r>
              <a:rPr lang="en-US" sz="2400" b="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using namespace std;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 </a:t>
            </a:r>
            <a:r>
              <a:rPr lang="en-US" sz="2400" b="0" dirty="0" err="1">
                <a:solidFill>
                  <a:srgbClr val="FF0000"/>
                </a:solidFill>
              </a:rPr>
              <a:t>int</a:t>
            </a:r>
            <a:r>
              <a:rPr lang="en-US" sz="2400" b="0" dirty="0">
                <a:solidFill>
                  <a:srgbClr val="FF0000"/>
                </a:solidFill>
              </a:rPr>
              <a:t> main()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0" dirty="0" err="1">
                <a:solidFill>
                  <a:srgbClr val="FF0000"/>
                </a:solidFill>
              </a:rPr>
              <a:t>setlocale</a:t>
            </a:r>
            <a:r>
              <a:rPr lang="en-US" sz="2400" b="0" dirty="0">
                <a:solidFill>
                  <a:srgbClr val="FF0000"/>
                </a:solidFill>
              </a:rPr>
              <a:t>(LC_ALL, "</a:t>
            </a:r>
            <a:r>
              <a:rPr lang="en-US" sz="2400" b="0" dirty="0" err="1">
                <a:solidFill>
                  <a:srgbClr val="FF0000"/>
                </a:solidFill>
              </a:rPr>
              <a:t>rus</a:t>
            </a:r>
            <a:r>
              <a:rPr lang="en-US" sz="2400" b="0" dirty="0">
                <a:solidFill>
                  <a:srgbClr val="FF0000"/>
                </a:solidFill>
              </a:rPr>
              <a:t>");</a:t>
            </a:r>
          </a:p>
          <a:p>
            <a:r>
              <a:rPr lang="en-US" sz="2400" b="0" dirty="0" err="1">
                <a:solidFill>
                  <a:srgbClr val="FF0000"/>
                </a:solidFill>
              </a:rPr>
              <a:t>ifstream</a:t>
            </a:r>
            <a:r>
              <a:rPr lang="en-US" sz="2400" b="0" dirty="0">
                <a:solidFill>
                  <a:srgbClr val="FF0000"/>
                </a:solidFill>
              </a:rPr>
              <a:t> file (“Text.txt");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 if (!file) </a:t>
            </a:r>
          </a:p>
          <a:p>
            <a:r>
              <a:rPr lang="en-US" sz="2400" b="0" dirty="0" smtClean="0">
                <a:solidFill>
                  <a:srgbClr val="FF0000"/>
                </a:solidFill>
              </a:rPr>
              <a:t>{</a:t>
            </a:r>
            <a:r>
              <a:rPr lang="en-US" sz="2400" b="0" dirty="0" err="1" smtClean="0">
                <a:solidFill>
                  <a:srgbClr val="FF0000"/>
                </a:solidFill>
              </a:rPr>
              <a:t>cout</a:t>
            </a:r>
            <a:r>
              <a:rPr lang="en-US" sz="2400" b="0" dirty="0" smtClean="0">
                <a:solidFill>
                  <a:srgbClr val="FF0000"/>
                </a:solidFill>
              </a:rPr>
              <a:t> </a:t>
            </a:r>
            <a:r>
              <a:rPr lang="en-US" sz="2400" b="0" dirty="0">
                <a:solidFill>
                  <a:srgbClr val="FF0000"/>
                </a:solidFill>
              </a:rPr>
              <a:t>&lt;&lt; "</a:t>
            </a:r>
            <a:r>
              <a:rPr lang="ru-RU" sz="2400" b="0" dirty="0">
                <a:solidFill>
                  <a:srgbClr val="FF0000"/>
                </a:solidFill>
              </a:rPr>
              <a:t>Файл не </a:t>
            </a:r>
            <a:r>
              <a:rPr lang="ru-RU" sz="2400" b="0" dirty="0" err="1">
                <a:solidFill>
                  <a:srgbClr val="FF0000"/>
                </a:solidFill>
              </a:rPr>
              <a:t>открыт\</a:t>
            </a:r>
            <a:r>
              <a:rPr lang="en-US" sz="2400" b="0" dirty="0">
                <a:solidFill>
                  <a:srgbClr val="FF0000"/>
                </a:solidFill>
              </a:rPr>
              <a:t>n\n"; 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return -1</a:t>
            </a:r>
            <a:r>
              <a:rPr lang="en-US" sz="2400" b="0" dirty="0" smtClean="0">
                <a:solidFill>
                  <a:srgbClr val="FF0000"/>
                </a:solidFill>
              </a:rPr>
              <a:t>; }</a:t>
            </a:r>
            <a:endParaRPr lang="en-US" sz="2400" b="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b="0" dirty="0" smtClean="0">
                <a:solidFill>
                  <a:srgbClr val="FF0000"/>
                </a:solidFill>
              </a:rPr>
              <a:t>lse {</a:t>
            </a:r>
            <a:endParaRPr lang="en-US" sz="2400" b="0" dirty="0">
              <a:solidFill>
                <a:srgbClr val="FF0000"/>
              </a:solidFill>
            </a:endParaRPr>
          </a:p>
          <a:p>
            <a:r>
              <a:rPr lang="en-US" sz="2400" b="0" dirty="0" err="1">
                <a:solidFill>
                  <a:srgbClr val="FF0000"/>
                </a:solidFill>
              </a:rPr>
              <a:t>cout</a:t>
            </a:r>
            <a:r>
              <a:rPr lang="en-US" sz="2400" b="0" dirty="0">
                <a:solidFill>
                  <a:srgbClr val="FF0000"/>
                </a:solidFill>
              </a:rPr>
              <a:t> &lt;&lt; "</a:t>
            </a:r>
            <a:r>
              <a:rPr lang="ru-RU" sz="2400" b="0" dirty="0">
                <a:solidFill>
                  <a:srgbClr val="FF0000"/>
                </a:solidFill>
              </a:rPr>
              <a:t>Все ОК! Файл </a:t>
            </a:r>
            <a:r>
              <a:rPr lang="ru-RU" sz="2400" b="0" dirty="0" err="1">
                <a:solidFill>
                  <a:srgbClr val="FF0000"/>
                </a:solidFill>
              </a:rPr>
              <a:t>открыт!\</a:t>
            </a:r>
            <a:r>
              <a:rPr lang="en-US" sz="2400" b="0" dirty="0">
                <a:solidFill>
                  <a:srgbClr val="FF0000"/>
                </a:solidFill>
              </a:rPr>
              <a:t>n\n";</a:t>
            </a:r>
          </a:p>
          <a:p>
            <a:r>
              <a:rPr lang="en-US" sz="2400" b="0" dirty="0">
                <a:solidFill>
                  <a:srgbClr val="FF0000"/>
                </a:solidFill>
              </a:rPr>
              <a:t>return 1</a:t>
            </a:r>
            <a:r>
              <a:rPr lang="en-US" sz="2400" b="0" dirty="0" smtClean="0">
                <a:solidFill>
                  <a:srgbClr val="FF0000"/>
                </a:solidFill>
              </a:rPr>
              <a:t>; } </a:t>
            </a:r>
          </a:p>
          <a:p>
            <a:r>
              <a:rPr lang="en-US" sz="2400" b="0" dirty="0" smtClean="0">
                <a:solidFill>
                  <a:srgbClr val="FF0000"/>
                </a:solidFill>
              </a:rPr>
              <a:t>}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118789" name="Прямоугольник 6"/>
          <p:cNvSpPr>
            <a:spLocks noChangeArrowheads="1"/>
          </p:cNvSpPr>
          <p:nvPr/>
        </p:nvSpPr>
        <p:spPr bwMode="auto">
          <a:xfrm>
            <a:off x="4572000" y="1071546"/>
            <a:ext cx="4572000" cy="5632311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>
                <a:solidFill>
                  <a:srgbClr val="3333FF"/>
                </a:solidFill>
              </a:rPr>
              <a:t>#include &lt;</a:t>
            </a:r>
            <a:r>
              <a:rPr lang="en-US" sz="2400" b="0" dirty="0" err="1">
                <a:solidFill>
                  <a:srgbClr val="3333FF"/>
                </a:solidFill>
              </a:rPr>
              <a:t>iostream</a:t>
            </a:r>
            <a:r>
              <a:rPr lang="en-US" sz="2400" b="0" dirty="0">
                <a:solidFill>
                  <a:srgbClr val="3333FF"/>
                </a:solidFill>
              </a:rPr>
              <a:t>&gt;</a:t>
            </a:r>
          </a:p>
          <a:p>
            <a:r>
              <a:rPr lang="en-US" sz="2400" b="0" dirty="0">
                <a:solidFill>
                  <a:srgbClr val="3333FF"/>
                </a:solidFill>
              </a:rPr>
              <a:t>#include &lt;</a:t>
            </a:r>
            <a:r>
              <a:rPr lang="en-US" sz="2400" b="0" dirty="0" err="1">
                <a:solidFill>
                  <a:srgbClr val="3333FF"/>
                </a:solidFill>
              </a:rPr>
              <a:t>fstream</a:t>
            </a:r>
            <a:r>
              <a:rPr lang="en-US" sz="2400" b="0" dirty="0">
                <a:solidFill>
                  <a:srgbClr val="3333FF"/>
                </a:solidFill>
              </a:rPr>
              <a:t>&gt; </a:t>
            </a:r>
          </a:p>
          <a:p>
            <a:r>
              <a:rPr lang="en-US" sz="2400" b="0" dirty="0">
                <a:solidFill>
                  <a:srgbClr val="3333FF"/>
                </a:solidFill>
              </a:rPr>
              <a:t>using namespace std;</a:t>
            </a:r>
          </a:p>
          <a:p>
            <a:r>
              <a:rPr lang="en-US" sz="2400" b="0" dirty="0">
                <a:solidFill>
                  <a:srgbClr val="3333FF"/>
                </a:solidFill>
              </a:rPr>
              <a:t> </a:t>
            </a:r>
          </a:p>
          <a:p>
            <a:r>
              <a:rPr lang="en-US" sz="2400" b="0" dirty="0" err="1">
                <a:solidFill>
                  <a:srgbClr val="3333FF"/>
                </a:solidFill>
              </a:rPr>
              <a:t>int</a:t>
            </a:r>
            <a:r>
              <a:rPr lang="en-US" sz="2400" b="0" dirty="0">
                <a:solidFill>
                  <a:srgbClr val="3333FF"/>
                </a:solidFill>
              </a:rPr>
              <a:t> main()</a:t>
            </a:r>
          </a:p>
          <a:p>
            <a:r>
              <a:rPr lang="en-US" sz="2400" b="0" dirty="0">
                <a:solidFill>
                  <a:srgbClr val="3333FF"/>
                </a:solidFill>
              </a:rPr>
              <a:t>{</a:t>
            </a:r>
          </a:p>
          <a:p>
            <a:r>
              <a:rPr lang="en-US" sz="2400" b="0" dirty="0" err="1">
                <a:solidFill>
                  <a:srgbClr val="3333FF"/>
                </a:solidFill>
              </a:rPr>
              <a:t>setlocale</a:t>
            </a:r>
            <a:r>
              <a:rPr lang="en-US" sz="2400" b="0" dirty="0">
                <a:solidFill>
                  <a:srgbClr val="3333FF"/>
                </a:solidFill>
              </a:rPr>
              <a:t>(LC_ALL, "</a:t>
            </a:r>
            <a:r>
              <a:rPr lang="en-US" sz="2400" b="0" dirty="0" err="1">
                <a:solidFill>
                  <a:srgbClr val="3333FF"/>
                </a:solidFill>
              </a:rPr>
              <a:t>rus</a:t>
            </a:r>
            <a:r>
              <a:rPr lang="en-US" sz="2400" b="0" dirty="0">
                <a:solidFill>
                  <a:srgbClr val="3333FF"/>
                </a:solidFill>
              </a:rPr>
              <a:t>");</a:t>
            </a:r>
          </a:p>
          <a:p>
            <a:r>
              <a:rPr lang="en-US" sz="2400" b="0" dirty="0" err="1">
                <a:solidFill>
                  <a:srgbClr val="3333FF"/>
                </a:solidFill>
              </a:rPr>
              <a:t>ifstream</a:t>
            </a:r>
            <a:r>
              <a:rPr lang="en-US" sz="2400" b="0" dirty="0">
                <a:solidFill>
                  <a:srgbClr val="3333FF"/>
                </a:solidFill>
              </a:rPr>
              <a:t> file (“file</a:t>
            </a:r>
            <a:r>
              <a:rPr lang="ru-RU" sz="2400" b="0" dirty="0">
                <a:solidFill>
                  <a:srgbClr val="3333FF"/>
                </a:solidFill>
              </a:rPr>
              <a:t>.</a:t>
            </a:r>
            <a:r>
              <a:rPr lang="en-US" sz="2400" b="0" dirty="0">
                <a:solidFill>
                  <a:srgbClr val="3333FF"/>
                </a:solidFill>
              </a:rPr>
              <a:t>txt</a:t>
            </a:r>
            <a:r>
              <a:rPr lang="en-US" sz="2400" b="0" dirty="0" smtClean="0">
                <a:solidFill>
                  <a:srgbClr val="3333FF"/>
                </a:solidFill>
              </a:rPr>
              <a:t>");  </a:t>
            </a:r>
          </a:p>
          <a:p>
            <a:r>
              <a:rPr lang="en-US" sz="2400" b="0" dirty="0" smtClean="0">
                <a:solidFill>
                  <a:srgbClr val="3333FF"/>
                </a:solidFill>
              </a:rPr>
              <a:t>if </a:t>
            </a:r>
            <a:r>
              <a:rPr lang="en-US" sz="2400" b="0" dirty="0">
                <a:solidFill>
                  <a:srgbClr val="3333FF"/>
                </a:solidFill>
              </a:rPr>
              <a:t>(</a:t>
            </a:r>
            <a:r>
              <a:rPr lang="en-US" sz="2400" b="0" dirty="0" err="1">
                <a:solidFill>
                  <a:srgbClr val="3333FF"/>
                </a:solidFill>
              </a:rPr>
              <a:t>file.is_open</a:t>
            </a:r>
            <a:r>
              <a:rPr lang="en-US" sz="2400" b="0" dirty="0">
                <a:solidFill>
                  <a:srgbClr val="3333FF"/>
                </a:solidFill>
              </a:rPr>
              <a:t>()) // </a:t>
            </a:r>
            <a:r>
              <a:rPr lang="ru-RU" sz="2400" b="0" dirty="0">
                <a:solidFill>
                  <a:srgbClr val="3333FF"/>
                </a:solidFill>
              </a:rPr>
              <a:t>вызов </a:t>
            </a:r>
            <a:r>
              <a:rPr lang="ru-RU" sz="2400" b="0" dirty="0" smtClean="0">
                <a:solidFill>
                  <a:srgbClr val="3333FF"/>
                </a:solidFill>
              </a:rPr>
              <a:t>метода</a:t>
            </a:r>
            <a:endParaRPr lang="en-US" sz="2400" b="0" dirty="0" smtClean="0">
              <a:solidFill>
                <a:srgbClr val="3333FF"/>
              </a:solidFill>
            </a:endParaRPr>
          </a:p>
          <a:p>
            <a:r>
              <a:rPr lang="en-US" sz="2400" b="0" dirty="0" err="1" smtClean="0">
                <a:solidFill>
                  <a:srgbClr val="3333FF"/>
                </a:solidFill>
              </a:rPr>
              <a:t>cout</a:t>
            </a:r>
            <a:r>
              <a:rPr lang="en-US" sz="2400" b="0" dirty="0" smtClean="0">
                <a:solidFill>
                  <a:srgbClr val="3333FF"/>
                </a:solidFill>
              </a:rPr>
              <a:t> &lt;&lt; "</a:t>
            </a:r>
            <a:r>
              <a:rPr lang="ru-RU" sz="2400" b="0" dirty="0" smtClean="0">
                <a:solidFill>
                  <a:srgbClr val="3333FF"/>
                </a:solidFill>
              </a:rPr>
              <a:t>Все ОК! Файл </a:t>
            </a:r>
            <a:r>
              <a:rPr lang="ru-RU" sz="2400" b="0" dirty="0" err="1" smtClean="0">
                <a:solidFill>
                  <a:srgbClr val="3333FF"/>
                </a:solidFill>
              </a:rPr>
              <a:t>открыт!\</a:t>
            </a:r>
            <a:r>
              <a:rPr lang="en-US" sz="2400" b="0" dirty="0" smtClean="0">
                <a:solidFill>
                  <a:srgbClr val="3333FF"/>
                </a:solidFill>
              </a:rPr>
              <a:t>n\n" &lt;&lt; </a:t>
            </a:r>
            <a:r>
              <a:rPr lang="en-US" sz="2400" b="0" dirty="0" err="1" smtClean="0">
                <a:solidFill>
                  <a:srgbClr val="3333FF"/>
                </a:solidFill>
              </a:rPr>
              <a:t>endl</a:t>
            </a:r>
            <a:r>
              <a:rPr lang="en-US" sz="2400" b="0" dirty="0" smtClean="0">
                <a:solidFill>
                  <a:srgbClr val="3333FF"/>
                </a:solidFill>
              </a:rPr>
              <a:t>;</a:t>
            </a:r>
          </a:p>
          <a:p>
            <a:r>
              <a:rPr lang="en-US" sz="2400" b="0" dirty="0" smtClean="0">
                <a:solidFill>
                  <a:srgbClr val="3333FF"/>
                </a:solidFill>
              </a:rPr>
              <a:t>else </a:t>
            </a:r>
            <a:endParaRPr lang="en-US" sz="2400" b="0" dirty="0">
              <a:solidFill>
                <a:srgbClr val="3333FF"/>
              </a:solidFill>
            </a:endParaRPr>
          </a:p>
          <a:p>
            <a:r>
              <a:rPr lang="en-US" sz="2400" b="0" dirty="0" smtClean="0">
                <a:solidFill>
                  <a:srgbClr val="3333FF"/>
                </a:solidFill>
              </a:rPr>
              <a:t>{ </a:t>
            </a:r>
            <a:r>
              <a:rPr lang="en-US" sz="2400" b="0" dirty="0" err="1" smtClean="0">
                <a:solidFill>
                  <a:srgbClr val="3333FF"/>
                </a:solidFill>
              </a:rPr>
              <a:t>cout</a:t>
            </a:r>
            <a:r>
              <a:rPr lang="en-US" sz="2400" b="0" dirty="0" smtClean="0">
                <a:solidFill>
                  <a:srgbClr val="3333FF"/>
                </a:solidFill>
              </a:rPr>
              <a:t> </a:t>
            </a:r>
            <a:r>
              <a:rPr lang="en-US" sz="2400" b="0" dirty="0">
                <a:solidFill>
                  <a:srgbClr val="3333FF"/>
                </a:solidFill>
              </a:rPr>
              <a:t>&lt;&lt; "</a:t>
            </a:r>
            <a:r>
              <a:rPr lang="ru-RU" sz="2400" b="0" dirty="0">
                <a:solidFill>
                  <a:srgbClr val="3333FF"/>
                </a:solidFill>
              </a:rPr>
              <a:t>Файл не </a:t>
            </a:r>
            <a:r>
              <a:rPr lang="ru-RU" sz="2400" b="0" dirty="0" err="1">
                <a:solidFill>
                  <a:srgbClr val="3333FF"/>
                </a:solidFill>
              </a:rPr>
              <a:t>открыт!\</a:t>
            </a:r>
            <a:r>
              <a:rPr lang="en-US" sz="2400" b="0" dirty="0">
                <a:solidFill>
                  <a:srgbClr val="3333FF"/>
                </a:solidFill>
              </a:rPr>
              <a:t>n\n" &lt;&lt; </a:t>
            </a:r>
            <a:r>
              <a:rPr lang="en-US" sz="2400" b="0" dirty="0" err="1">
                <a:solidFill>
                  <a:srgbClr val="3333FF"/>
                </a:solidFill>
              </a:rPr>
              <a:t>endl</a:t>
            </a:r>
            <a:r>
              <a:rPr lang="en-US" sz="2400" b="0" dirty="0">
                <a:solidFill>
                  <a:srgbClr val="3333FF"/>
                </a:solidFill>
              </a:rPr>
              <a:t>;</a:t>
            </a:r>
          </a:p>
          <a:p>
            <a:r>
              <a:rPr lang="en-US" sz="2400" b="0" dirty="0">
                <a:solidFill>
                  <a:srgbClr val="3333FF"/>
                </a:solidFill>
              </a:rPr>
              <a:t>return -1</a:t>
            </a:r>
            <a:r>
              <a:rPr lang="en-US" sz="2400" b="0" dirty="0" smtClean="0">
                <a:solidFill>
                  <a:srgbClr val="3333FF"/>
                </a:solidFill>
              </a:rPr>
              <a:t>; }  }</a:t>
            </a:r>
            <a:endParaRPr lang="en-US" sz="2400" b="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Заголовок 1"/>
          <p:cNvSpPr>
            <a:spLocks noGrp="1"/>
          </p:cNvSpPr>
          <p:nvPr>
            <p:ph type="title"/>
          </p:nvPr>
        </p:nvSpPr>
        <p:spPr>
          <a:xfrm>
            <a:off x="374650" y="0"/>
            <a:ext cx="8229600" cy="382588"/>
          </a:xfrm>
        </p:spPr>
        <p:txBody>
          <a:bodyPr>
            <a:normAutofit fontScale="90000"/>
          </a:bodyPr>
          <a:lstStyle/>
          <a:p>
            <a:r>
              <a:rPr lang="ru-RU" sz="2400" b="1" smtClean="0"/>
              <a:t>Считывание данных из файла</a:t>
            </a:r>
          </a:p>
        </p:txBody>
      </p:sp>
      <p:sp>
        <p:nvSpPr>
          <p:cNvPr id="11981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2E18F2-E16F-4E4D-AB20-E047F312ECFB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19812" name="Прямоугольник 4"/>
          <p:cNvSpPr>
            <a:spLocks noChangeArrowheads="1"/>
          </p:cNvSpPr>
          <p:nvPr/>
        </p:nvSpPr>
        <p:spPr bwMode="auto">
          <a:xfrm>
            <a:off x="246063" y="493713"/>
            <a:ext cx="8897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0"/>
              <a:t>Для текстовых файлов оператор </a:t>
            </a:r>
            <a:r>
              <a:rPr lang="ru-RU"/>
              <a:t>&gt;&gt; </a:t>
            </a:r>
            <a:r>
              <a:rPr lang="ru-RU" b="0"/>
              <a:t>считает вещественное, целое и строку. Считывание строки закончится, если появится пробел или конец строки. </a:t>
            </a:r>
            <a:endParaRPr lang="ru-RU"/>
          </a:p>
        </p:txBody>
      </p:sp>
      <p:sp>
        <p:nvSpPr>
          <p:cNvPr id="119813" name="Прямоугольник 5"/>
          <p:cNvSpPr>
            <a:spLocks noChangeArrowheads="1"/>
          </p:cNvSpPr>
          <p:nvPr/>
        </p:nvSpPr>
        <p:spPr bwMode="auto">
          <a:xfrm>
            <a:off x="0" y="1408113"/>
            <a:ext cx="4786314" cy="92333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// </a:t>
            </a:r>
            <a:r>
              <a:rPr lang="ru-RU" dirty="0" smtClean="0">
                <a:solidFill>
                  <a:srgbClr val="3333FF"/>
                </a:solidFill>
                <a:latin typeface="Consolas" pitchFamily="49" charset="0"/>
              </a:rPr>
              <a:t>чтение</a:t>
            </a:r>
            <a:r>
              <a:rPr lang="ru-RU" b="0" dirty="0" smtClean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слов из файла</a:t>
            </a:r>
          </a:p>
          <a:p>
            <a:r>
              <a:rPr lang="en-US" b="0" dirty="0" smtClean="0">
                <a:solidFill>
                  <a:srgbClr val="3333FF"/>
                </a:solidFill>
                <a:latin typeface="Consolas" pitchFamily="49" charset="0"/>
              </a:rPr>
              <a:t>for(file&gt;&gt;s;!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file.eof(); </a:t>
            </a:r>
            <a:r>
              <a:rPr lang="en-US" b="1" dirty="0" smtClean="0">
                <a:solidFill>
                  <a:srgbClr val="3333FF"/>
                </a:solidFill>
                <a:latin typeface="Consolas" pitchFamily="49" charset="0"/>
              </a:rPr>
              <a:t>file&gt;&gt; 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</a:rPr>
              <a:t>s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) 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  </a:t>
            </a:r>
            <a:r>
              <a:rPr lang="en-US" b="0" dirty="0" err="1" smtClean="0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b="0" dirty="0" smtClean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&lt;&lt; s &lt;&lt; </a:t>
            </a:r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endl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19814" name="Прямоугольник 6"/>
          <p:cNvSpPr>
            <a:spLocks noChangeArrowheads="1"/>
          </p:cNvSpPr>
          <p:nvPr/>
        </p:nvSpPr>
        <p:spPr bwMode="auto">
          <a:xfrm>
            <a:off x="0" y="2714620"/>
            <a:ext cx="50403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0" dirty="0"/>
              <a:t>Считывание целой строки до перевода каретки производится так же как и в </a:t>
            </a:r>
            <a:r>
              <a:rPr lang="ru-RU" dirty="0" err="1"/>
              <a:t>iostream</a:t>
            </a:r>
            <a:r>
              <a:rPr lang="ru-RU" b="0" dirty="0"/>
              <a:t> методом </a:t>
            </a:r>
            <a:r>
              <a:rPr lang="ru-RU" dirty="0" err="1"/>
              <a:t>getline</a:t>
            </a:r>
            <a:r>
              <a:rPr lang="ru-RU" dirty="0" smtClean="0"/>
              <a:t>() </a:t>
            </a:r>
          </a:p>
          <a:p>
            <a:endParaRPr lang="ru-RU" b="1" dirty="0" smtClean="0"/>
          </a:p>
          <a:p>
            <a:r>
              <a:rPr lang="ru-RU" b="1" dirty="0" smtClean="0"/>
              <a:t>в </a:t>
            </a:r>
            <a:r>
              <a:rPr lang="ru-RU" b="1" dirty="0"/>
              <a:t>виде функции, если считывается строка типа </a:t>
            </a:r>
            <a:r>
              <a:rPr lang="ru-RU" b="1" dirty="0" err="1"/>
              <a:t>string</a:t>
            </a:r>
            <a:r>
              <a:rPr lang="ru-RU" b="0" dirty="0"/>
              <a:t>. </a:t>
            </a:r>
          </a:p>
        </p:txBody>
      </p:sp>
      <p:sp>
        <p:nvSpPr>
          <p:cNvPr id="119815" name="Прямоугольник 7"/>
          <p:cNvSpPr>
            <a:spLocks noChangeArrowheads="1"/>
          </p:cNvSpPr>
          <p:nvPr/>
        </p:nvSpPr>
        <p:spPr bwMode="auto">
          <a:xfrm>
            <a:off x="214282" y="4786322"/>
            <a:ext cx="4500594" cy="1200329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//1 </a:t>
            </a:r>
            <a:r>
              <a:rPr lang="ru-RU" b="0" dirty="0" smtClean="0">
                <a:solidFill>
                  <a:srgbClr val="3333FF"/>
                </a:solidFill>
                <a:latin typeface="Consolas" pitchFamily="49" charset="0"/>
              </a:rPr>
              <a:t>чтение 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строки из текста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string s; </a:t>
            </a:r>
          </a:p>
          <a:p>
            <a:r>
              <a:rPr lang="en-US" b="1" dirty="0" err="1">
                <a:solidFill>
                  <a:srgbClr val="3333FF"/>
                </a:solidFill>
                <a:latin typeface="Consolas" pitchFamily="49" charset="0"/>
              </a:rPr>
              <a:t>getline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</a:rPr>
              <a:t>(</a:t>
            </a:r>
            <a:r>
              <a:rPr lang="en-US" b="1" dirty="0" err="1">
                <a:solidFill>
                  <a:srgbClr val="3333FF"/>
                </a:solidFill>
                <a:latin typeface="Consolas" pitchFamily="49" charset="0"/>
              </a:rPr>
              <a:t>file,s</a:t>
            </a:r>
            <a:r>
              <a:rPr lang="en-US" b="1" dirty="0">
                <a:solidFill>
                  <a:srgbClr val="3333FF"/>
                </a:solidFill>
                <a:latin typeface="Consolas" pitchFamily="49" charset="0"/>
              </a:rPr>
              <a:t>)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; </a:t>
            </a:r>
          </a:p>
          <a:p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 &lt;&lt; s &lt;&lt; </a:t>
            </a:r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endl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19816" name="Прямоугольник 9"/>
          <p:cNvSpPr>
            <a:spLocks noChangeArrowheads="1"/>
          </p:cNvSpPr>
          <p:nvPr/>
        </p:nvSpPr>
        <p:spPr bwMode="auto">
          <a:xfrm>
            <a:off x="5143504" y="2285992"/>
            <a:ext cx="4000496" cy="397031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FF"/>
                </a:solidFill>
              </a:rPr>
              <a:t>/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 2 </a:t>
            </a:r>
            <a:r>
              <a:rPr lang="ru-RU" b="0" dirty="0" smtClean="0">
                <a:solidFill>
                  <a:srgbClr val="3333FF"/>
                </a:solidFill>
                <a:latin typeface="Consolas" pitchFamily="49" charset="0"/>
              </a:rPr>
              <a:t>чтение 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массива символов</a:t>
            </a:r>
          </a:p>
          <a:p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int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 n = 10;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Создаем </a:t>
            </a:r>
            <a:r>
              <a:rPr lang="ru-RU" b="0" dirty="0" smtClean="0">
                <a:solidFill>
                  <a:srgbClr val="3333FF"/>
                </a:solidFill>
                <a:latin typeface="Consolas" pitchFamily="49" charset="0"/>
              </a:rPr>
              <a:t>буфер 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для чтения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char* buffer = new char[n+1];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        buffer[n]=0;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Читаем 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n 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символов</a:t>
            </a:r>
          </a:p>
          <a:p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file.get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(</a:t>
            </a:r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buffer,n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);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Или так, но до первого пробела</a:t>
            </a:r>
          </a:p>
          <a:p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file.getline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(</a:t>
            </a:r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buffer,n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,' ');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выводим считанное</a:t>
            </a:r>
          </a:p>
          <a:p>
            <a:r>
              <a:rPr lang="en-US" b="0" dirty="0" err="1">
                <a:solidFill>
                  <a:srgbClr val="3333FF"/>
                </a:solidFill>
                <a:latin typeface="Consolas" pitchFamily="49" charset="0"/>
              </a:rPr>
              <a:t>cout</a:t>
            </a:r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 &lt;&lt; buffer;</a:t>
            </a: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//</a:t>
            </a:r>
            <a:r>
              <a:rPr lang="ru-RU" b="0" dirty="0">
                <a:solidFill>
                  <a:srgbClr val="3333FF"/>
                </a:solidFill>
                <a:latin typeface="Consolas" pitchFamily="49" charset="0"/>
              </a:rPr>
              <a:t>Освобождаем </a:t>
            </a:r>
            <a:r>
              <a:rPr lang="ru-RU" b="0" dirty="0" smtClean="0">
                <a:solidFill>
                  <a:srgbClr val="3333FF"/>
                </a:solidFill>
                <a:latin typeface="Consolas" pitchFamily="49" charset="0"/>
              </a:rPr>
              <a:t>буфер</a:t>
            </a:r>
            <a:endParaRPr lang="ru-RU" b="0" dirty="0">
              <a:solidFill>
                <a:srgbClr val="3333FF"/>
              </a:solidFill>
              <a:latin typeface="Consolas" pitchFamily="49" charset="0"/>
            </a:endParaRPr>
          </a:p>
          <a:p>
            <a:r>
              <a:rPr lang="en-US" b="0" dirty="0">
                <a:solidFill>
                  <a:srgbClr val="3333FF"/>
                </a:solidFill>
                <a:latin typeface="Consolas" pitchFamily="49" charset="0"/>
              </a:rPr>
              <a:t>delete []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066" y="1142984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Если же читать нужно в массив символов </a:t>
            </a:r>
            <a:r>
              <a:rPr lang="ru-RU" b="1" dirty="0" err="1" smtClean="0"/>
              <a:t>char</a:t>
            </a:r>
            <a:r>
              <a:rPr lang="ru-RU" b="1" dirty="0" smtClean="0"/>
              <a:t>[], то либо </a:t>
            </a:r>
            <a:r>
              <a:rPr lang="ru-RU" b="1" dirty="0" err="1" smtClean="0"/>
              <a:t>get</a:t>
            </a:r>
            <a:r>
              <a:rPr lang="ru-RU" b="1" dirty="0" smtClean="0"/>
              <a:t>()  </a:t>
            </a:r>
            <a:r>
              <a:rPr lang="ru-RU" b="1" dirty="0" err="1" smtClean="0"/>
              <a:t>либо</a:t>
            </a:r>
            <a:r>
              <a:rPr lang="ru-RU" b="1" dirty="0" smtClean="0"/>
              <a:t> </a:t>
            </a:r>
            <a:r>
              <a:rPr lang="ru-RU" b="1" dirty="0" err="1" smtClean="0"/>
              <a:t>getline</a:t>
            </a:r>
            <a:r>
              <a:rPr lang="ru-RU" b="1" dirty="0" smtClean="0"/>
              <a:t>() именно как методы: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0"/>
            <a:ext cx="6286544" cy="650083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#include &lt;</a:t>
            </a:r>
            <a:r>
              <a:rPr lang="en-US" sz="2400" b="1" dirty="0" err="1" smtClean="0">
                <a:latin typeface="Consolas" pitchFamily="49" charset="0"/>
              </a:rPr>
              <a:t>iostream</a:t>
            </a:r>
            <a:r>
              <a:rPr lang="en-US" sz="2400" b="1" dirty="0" smtClean="0">
                <a:latin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#include &lt;</a:t>
            </a:r>
            <a:r>
              <a:rPr lang="en-US" sz="2400" b="1" dirty="0" err="1" smtClean="0">
                <a:latin typeface="Consolas" pitchFamily="49" charset="0"/>
              </a:rPr>
              <a:t>fstream</a:t>
            </a:r>
            <a:r>
              <a:rPr lang="en-US" sz="2400" b="1" dirty="0" smtClean="0">
                <a:latin typeface="Consolas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{ </a:t>
            </a:r>
            <a:r>
              <a:rPr lang="en-US" sz="2400" b="1" dirty="0" err="1" smtClean="0">
                <a:latin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i</a:t>
            </a:r>
            <a:r>
              <a:rPr lang="en-US" sz="2400" b="1" dirty="0" smtClean="0">
                <a:latin typeface="Consolas" pitchFamily="49" charset="0"/>
              </a:rPr>
              <a:t>; string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itchFamily="49" charset="0"/>
              </a:rPr>
              <a:t>ofstream</a:t>
            </a:r>
            <a:r>
              <a:rPr lang="en-US" sz="2400" b="1" dirty="0" smtClean="0">
                <a:latin typeface="Consolas" pitchFamily="49" charset="0"/>
              </a:rPr>
              <a:t> file1 ("file.txt");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for (</a:t>
            </a:r>
            <a:r>
              <a:rPr lang="en-US" sz="2400" b="1" dirty="0" err="1" smtClean="0">
                <a:latin typeface="Consolas" pitchFamily="49" charset="0"/>
              </a:rPr>
              <a:t>i</a:t>
            </a:r>
            <a:r>
              <a:rPr lang="en-US" sz="2400" b="1" dirty="0" smtClean="0">
                <a:latin typeface="Consolas" pitchFamily="49" charset="0"/>
              </a:rPr>
              <a:t>=0; </a:t>
            </a:r>
            <a:r>
              <a:rPr lang="en-US" sz="2400" b="1" dirty="0" err="1" smtClean="0">
                <a:latin typeface="Consolas" pitchFamily="49" charset="0"/>
              </a:rPr>
              <a:t>i</a:t>
            </a:r>
            <a:r>
              <a:rPr lang="en-US" sz="2400" b="1" dirty="0" smtClean="0">
                <a:latin typeface="Consolas" pitchFamily="49" charset="0"/>
              </a:rPr>
              <a:t>&lt;=5</a:t>
            </a:r>
            <a:r>
              <a:rPr lang="en-US" sz="2400" b="1" dirty="0" smtClean="0">
                <a:latin typeface="Consolas" pitchFamily="49" charset="0"/>
              </a:rPr>
              <a:t>; </a:t>
            </a:r>
            <a:r>
              <a:rPr lang="en-US" sz="2400" b="1" dirty="0" err="1" smtClean="0">
                <a:latin typeface="Consolas" pitchFamily="49" charset="0"/>
              </a:rPr>
              <a:t>i</a:t>
            </a:r>
            <a:r>
              <a:rPr lang="en-US" sz="2400" b="1" dirty="0" smtClean="0">
                <a:latin typeface="Consolas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{</a:t>
            </a:r>
            <a:r>
              <a:rPr lang="en-US" sz="2400" b="1" dirty="0" err="1" smtClean="0">
                <a:latin typeface="Consolas" pitchFamily="49" charset="0"/>
              </a:rPr>
              <a:t>cin</a:t>
            </a:r>
            <a:r>
              <a:rPr lang="en-US" sz="2400" b="1" dirty="0" smtClean="0">
                <a:latin typeface="Consolas" pitchFamily="49" charset="0"/>
              </a:rPr>
              <a:t> &gt;&gt;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file1 &lt;&lt; s&lt;&lt;</a:t>
            </a:r>
            <a:r>
              <a:rPr lang="en-US" sz="2400" b="1" dirty="0" err="1" smtClean="0">
                <a:latin typeface="Consolas" pitchFamily="49" charset="0"/>
              </a:rPr>
              <a:t>endl</a:t>
            </a:r>
            <a:r>
              <a:rPr lang="en-US" sz="2400" b="1" dirty="0" smtClean="0">
                <a:latin typeface="Consolas" pitchFamily="49" charset="0"/>
              </a:rPr>
              <a:t>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file1.close();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itchFamily="49" charset="0"/>
              </a:rPr>
              <a:t>ifstream</a:t>
            </a:r>
            <a:r>
              <a:rPr lang="en-US" sz="2400" b="1" dirty="0" smtClean="0">
                <a:latin typeface="Consolas" pitchFamily="49" charset="0"/>
              </a:rPr>
              <a:t> file2 ("file.txt");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for (; !file2.eof();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itchFamily="49" charset="0"/>
              </a:rPr>
              <a:t>getline</a:t>
            </a:r>
            <a:r>
              <a:rPr lang="en-US" sz="2400" b="1" dirty="0" smtClean="0">
                <a:latin typeface="Consolas" pitchFamily="49" charset="0"/>
              </a:rPr>
              <a:t>(file2, 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nsolas" pitchFamily="49" charset="0"/>
              </a:rPr>
              <a:t>cout</a:t>
            </a:r>
            <a:r>
              <a:rPr lang="en-US" sz="2400" b="1" dirty="0" smtClean="0">
                <a:latin typeface="Consolas" pitchFamily="49" charset="0"/>
              </a:rPr>
              <a:t> &lt;&lt; s &lt;&lt; </a:t>
            </a:r>
            <a:r>
              <a:rPr lang="en-US" sz="2400" b="1" dirty="0" err="1" smtClean="0">
                <a:latin typeface="Consolas" pitchFamily="49" charset="0"/>
              </a:rPr>
              <a:t>endl</a:t>
            </a:r>
            <a:r>
              <a:rPr lang="en-US" sz="2400" b="1" dirty="0" smtClean="0">
                <a:latin typeface="Consolas" pitchFamily="49" charset="0"/>
              </a:rPr>
              <a:t>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</a:rPr>
              <a:t>return 0; }</a:t>
            </a:r>
            <a:endParaRPr lang="ru-RU" sz="2400" b="1" dirty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0728" y="0"/>
            <a:ext cx="31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Создание и чтение текстового файла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2D569-A87B-4CD5-9DF1-F19C112F09C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21859" name="Rectangle 1"/>
          <p:cNvSpPr>
            <a:spLocks noChangeArrowheads="1"/>
          </p:cNvSpPr>
          <p:nvPr/>
        </p:nvSpPr>
        <p:spPr bwMode="auto">
          <a:xfrm>
            <a:off x="328613" y="0"/>
            <a:ext cx="6446837" cy="6462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fstream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using namespace std;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main()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long a, b;  char s[256], c;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&lt;&lt; "File name? ";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&gt;&gt; s;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ifstream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f;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f.open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(s);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while (!f.eof())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{  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f.getline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(s, 256);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=0; a=0;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while (s[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]&gt;='0'&amp;&amp;s[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]&lt;='9')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{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a=a*10+s[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]-'0';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++;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c=s[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++];    b=0;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while (s[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]&gt;='0' &amp;&amp; 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]&lt;='9')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{ b=b*10+s[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]-'0';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++;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switch (c){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case '+': a+=b; break;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case '-': a-=b; break;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case '/': a/=b; break;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case '*': a*=b; break;}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&lt;&lt; s &lt;&lt; " = " &lt;&lt; a &lt;&lt;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   }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f.close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cin.get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return 0;</a:t>
            </a:r>
            <a:r>
              <a:rPr lang="ru-RU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}</a:t>
            </a:r>
            <a:endParaRPr lang="ru-RU" dirty="0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1860" name="Прямоугольник 5"/>
          <p:cNvSpPr>
            <a:spLocks noChangeArrowheads="1"/>
          </p:cNvSpPr>
          <p:nvPr/>
        </p:nvSpPr>
        <p:spPr bwMode="auto">
          <a:xfrm>
            <a:off x="5357819" y="398463"/>
            <a:ext cx="3609970" cy="286232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0" dirty="0"/>
              <a:t> </a:t>
            </a:r>
            <a:r>
              <a:rPr lang="ru-RU" b="0" dirty="0" smtClean="0">
                <a:solidFill>
                  <a:srgbClr val="3333FF"/>
                </a:solidFill>
              </a:rPr>
              <a:t>Текстовый файл </a:t>
            </a:r>
            <a:r>
              <a:rPr lang="ru-RU" b="0" dirty="0">
                <a:solidFill>
                  <a:srgbClr val="3333FF"/>
                </a:solidFill>
              </a:rPr>
              <a:t>содержит несколько строк, в каждой из которых записано единственное выражение </a:t>
            </a:r>
            <a:r>
              <a:rPr lang="ru-RU" b="0" dirty="0" smtClean="0">
                <a:solidFill>
                  <a:srgbClr val="3333FF"/>
                </a:solidFill>
              </a:rPr>
              <a:t>вида: </a:t>
            </a:r>
          </a:p>
          <a:p>
            <a:pPr algn="just"/>
            <a:r>
              <a:rPr lang="ru-RU" dirty="0" smtClean="0">
                <a:solidFill>
                  <a:srgbClr val="3333FF"/>
                </a:solidFill>
              </a:rPr>
              <a:t>       </a:t>
            </a:r>
            <a:r>
              <a:rPr lang="ru-RU" b="0" dirty="0" err="1" smtClean="0">
                <a:solidFill>
                  <a:srgbClr val="FF0000"/>
                </a:solidFill>
              </a:rPr>
              <a:t>a#b</a:t>
            </a:r>
            <a:r>
              <a:rPr lang="ru-RU" b="0" dirty="0" smtClean="0">
                <a:solidFill>
                  <a:srgbClr val="FF0000"/>
                </a:solidFill>
              </a:rPr>
              <a:t>           </a:t>
            </a:r>
            <a:r>
              <a:rPr lang="ru-RU" b="0" dirty="0" smtClean="0">
                <a:solidFill>
                  <a:srgbClr val="3333FF"/>
                </a:solidFill>
              </a:rPr>
              <a:t>(</a:t>
            </a:r>
            <a:r>
              <a:rPr lang="ru-RU" b="0" dirty="0">
                <a:solidFill>
                  <a:srgbClr val="3333FF"/>
                </a:solidFill>
              </a:rPr>
              <a:t>без </a:t>
            </a:r>
            <a:r>
              <a:rPr lang="ru-RU" b="0" dirty="0" smtClean="0">
                <a:solidFill>
                  <a:srgbClr val="3333FF"/>
                </a:solidFill>
              </a:rPr>
              <a:t>ошибок!), </a:t>
            </a:r>
            <a:endParaRPr lang="en-US" b="0" dirty="0">
              <a:solidFill>
                <a:srgbClr val="3333FF"/>
              </a:solidFill>
            </a:endParaRPr>
          </a:p>
          <a:p>
            <a:r>
              <a:rPr lang="ru-RU" b="0" dirty="0">
                <a:solidFill>
                  <a:srgbClr val="3333FF"/>
                </a:solidFill>
              </a:rPr>
              <a:t>где </a:t>
            </a:r>
            <a:endParaRPr lang="ru-RU" b="0" dirty="0" smtClean="0">
              <a:solidFill>
                <a:srgbClr val="3333FF"/>
              </a:solidFill>
            </a:endParaRPr>
          </a:p>
          <a:p>
            <a:r>
              <a:rPr lang="ru-RU" b="0" dirty="0" err="1" smtClean="0">
                <a:solidFill>
                  <a:srgbClr val="FF0000"/>
                </a:solidFill>
              </a:rPr>
              <a:t>a</a:t>
            </a:r>
            <a:r>
              <a:rPr lang="ru-RU" b="0" dirty="0">
                <a:solidFill>
                  <a:srgbClr val="FF0000"/>
                </a:solidFill>
              </a:rPr>
              <a:t>, </a:t>
            </a:r>
            <a:r>
              <a:rPr lang="ru-RU" b="0" dirty="0" err="1">
                <a:solidFill>
                  <a:srgbClr val="FF0000"/>
                </a:solidFill>
              </a:rPr>
              <a:t>b</a:t>
            </a:r>
            <a:r>
              <a:rPr lang="ru-RU" b="0" dirty="0">
                <a:solidFill>
                  <a:srgbClr val="FF0000"/>
                </a:solidFill>
              </a:rPr>
              <a:t> - целочисленные величины, </a:t>
            </a:r>
            <a:endParaRPr lang="ru-RU" b="0" dirty="0" smtClean="0">
              <a:solidFill>
                <a:srgbClr val="FF0000"/>
              </a:solidFill>
            </a:endParaRPr>
          </a:p>
          <a:p>
            <a:r>
              <a:rPr lang="ru-RU" b="0" dirty="0" smtClean="0">
                <a:solidFill>
                  <a:srgbClr val="FF0000"/>
                </a:solidFill>
              </a:rPr>
              <a:t># </a:t>
            </a:r>
            <a:r>
              <a:rPr lang="ru-RU" b="0" dirty="0">
                <a:solidFill>
                  <a:srgbClr val="FF0000"/>
                </a:solidFill>
              </a:rPr>
              <a:t>- операция +, -, /, </a:t>
            </a:r>
            <a:r>
              <a:rPr lang="ru-RU" b="0" dirty="0" smtClean="0">
                <a:solidFill>
                  <a:srgbClr val="FF0000"/>
                </a:solidFill>
              </a:rPr>
              <a:t>*.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    </a:t>
            </a:r>
            <a:r>
              <a:rPr lang="ru-RU" b="0" dirty="0" smtClean="0">
                <a:solidFill>
                  <a:srgbClr val="FF0000"/>
                </a:solidFill>
              </a:rPr>
              <a:t> </a:t>
            </a:r>
            <a:r>
              <a:rPr lang="ru-RU" b="0" dirty="0">
                <a:solidFill>
                  <a:srgbClr val="3333FF"/>
                </a:solidFill>
              </a:rPr>
              <a:t>Вывести каждое из выражений и их значения.</a:t>
            </a:r>
            <a:endParaRPr lang="ru-RU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48CF4-859C-454C-BD5C-592F27E4F1B5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22883" name="Rectangle 9"/>
          <p:cNvSpPr>
            <a:spLocks noChangeArrowheads="1"/>
          </p:cNvSpPr>
          <p:nvPr/>
        </p:nvSpPr>
        <p:spPr bwMode="auto">
          <a:xfrm>
            <a:off x="1114425" y="0"/>
            <a:ext cx="7561263" cy="669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>
                <a:solidFill>
                  <a:srgbClr val="3333FF"/>
                </a:solidFill>
                <a:latin typeface="Consolas" pitchFamily="49" charset="0"/>
              </a:rPr>
              <a:t>/* В заданном файле целых чисел посчитать количество компонент,</a:t>
            </a:r>
            <a:r>
              <a:rPr lang="en-US" sz="2400" dirty="0">
                <a:solidFill>
                  <a:srgbClr val="3333FF"/>
                </a:solidFill>
                <a:latin typeface="Consolas" pitchFamily="49" charset="0"/>
              </a:rPr>
              <a:t> </a:t>
            </a:r>
            <a:r>
              <a:rPr lang="ru-RU" sz="2400" dirty="0">
                <a:solidFill>
                  <a:srgbClr val="3333FF"/>
                </a:solidFill>
                <a:latin typeface="Consolas" pitchFamily="49" charset="0"/>
              </a:rPr>
              <a:t>кратных 3. </a:t>
            </a:r>
            <a:r>
              <a:rPr lang="en-US" sz="2400" dirty="0">
                <a:solidFill>
                  <a:srgbClr val="3333FF"/>
                </a:solidFill>
                <a:latin typeface="Consolas" pitchFamily="49" charset="0"/>
              </a:rPr>
              <a:t>*/</a:t>
            </a:r>
            <a:endParaRPr lang="en-US" sz="2400" dirty="0">
              <a:solidFill>
                <a:srgbClr val="3333FF"/>
              </a:solidFill>
              <a:latin typeface="Consolas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400" dirty="0">
              <a:latin typeface="Consolas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#include &lt;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iostream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&gt;</a:t>
            </a:r>
            <a:endParaRPr lang="ru-RU" sz="2400" dirty="0">
              <a:latin typeface="Consolas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#include &lt;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fstream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&gt;</a:t>
            </a:r>
            <a:endParaRPr lang="ru-RU" sz="2400" dirty="0">
              <a:latin typeface="Consolas" pitchFamily="49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using namespace std;</a:t>
            </a: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main(){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r,ch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;  </a:t>
            </a: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ifstream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f; 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f.open</a:t>
            </a:r>
            <a:r>
              <a:rPr lang="en-US" sz="2400" dirty="0" smtClean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("MyFile.txt");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=0;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for (;!f.eof();) 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 {f&gt;&gt;r;    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&lt;&lt; r &lt;&lt; " "; </a:t>
            </a: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 if (r%3==0)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++ ;     }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f.close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(); 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&lt;&lt;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endl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 &lt;&lt; "Answer: " &lt;&lt; </a:t>
            </a: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;    </a:t>
            </a:r>
            <a:endParaRPr lang="ru-RU" sz="2400" dirty="0">
              <a:solidFill>
                <a:srgbClr val="00008B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cin.get</a:t>
            </a:r>
            <a:r>
              <a:rPr lang="en-US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();    return 0;</a:t>
            </a:r>
            <a:r>
              <a:rPr lang="ru-RU" sz="2400" dirty="0">
                <a:solidFill>
                  <a:srgbClr val="00008B"/>
                </a:solidFill>
                <a:latin typeface="Consolas" pitchFamily="49" charset="0"/>
                <a:cs typeface="Times New Roman" pitchFamily="18" charset="0"/>
              </a:rPr>
              <a:t>}</a:t>
            </a:r>
            <a:r>
              <a:rPr lang="ru-RU" sz="2400" dirty="0">
                <a:latin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E4060-B628-4DDD-B86E-68F515F37B4A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23907" name="Rectangle 1"/>
          <p:cNvSpPr>
            <a:spLocks noChangeArrowheads="1"/>
          </p:cNvSpPr>
          <p:nvPr/>
        </p:nvSpPr>
        <p:spPr bwMode="auto">
          <a:xfrm>
            <a:off x="214282" y="-5417"/>
            <a:ext cx="82296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cstdlib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&gt; 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&gt; 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fstream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&gt;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#include &lt;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cmath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&gt;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#include &lt;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string.h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&gt;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using namespace std; 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8B"/>
                </a:solidFill>
                <a:latin typeface="Consolas" pitchFamily="49" charset="0"/>
              </a:rPr>
              <a:t>double fun(double x);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main() 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{double a, b, h, x; char s1[]="C:/", s[20];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&lt;&lt; "Enter the beginning and end of the segment, step-tabulation: "; </a:t>
            </a:r>
          </a:p>
          <a:p>
            <a:pPr algn="just" eaLnBrk="0" hangingPunct="0"/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&gt;&gt; a &gt;&gt; b &gt;&gt; h; </a:t>
            </a:r>
          </a:p>
          <a:p>
            <a:pPr algn="just" eaLnBrk="0" hangingPunct="0"/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&lt;&lt; "File name? ";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cin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&gt;&gt; s;</a:t>
            </a:r>
          </a:p>
          <a:p>
            <a:pPr algn="just" eaLnBrk="0" hangingPunct="0"/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strcat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(s1,s);</a:t>
            </a:r>
          </a:p>
          <a:p>
            <a:pPr algn="just" eaLnBrk="0" hangingPunct="0"/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ofstream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f;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f.open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(s1); 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for (x=a; x&lt;=b; x+=h) 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{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f.width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(10); f &lt;&lt; x;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f.width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(15); f &lt;&lt; fun(x) &lt;&lt;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; }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f.close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();</a:t>
            </a:r>
          </a:p>
          <a:p>
            <a:pPr algn="just" eaLnBrk="0" hangingPunct="0"/>
            <a:r>
              <a:rPr lang="en-US" sz="2000" dirty="0" err="1" smtClean="0">
                <a:solidFill>
                  <a:srgbClr val="00008B"/>
                </a:solidFill>
                <a:latin typeface="Consolas" pitchFamily="49" charset="0"/>
              </a:rPr>
              <a:t>cin.get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(); return 0; }</a:t>
            </a:r>
          </a:p>
          <a:p>
            <a:pPr algn="just" eaLnBrk="0" hangingPunct="0"/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 </a:t>
            </a:r>
          </a:p>
          <a:p>
            <a:pPr algn="just" eaLnBrk="0" hangingPunct="0"/>
            <a:r>
              <a:rPr lang="en-US" sz="2000" b="1" dirty="0" smtClean="0">
                <a:solidFill>
                  <a:srgbClr val="00008B"/>
                </a:solidFill>
                <a:latin typeface="Consolas" pitchFamily="49" charset="0"/>
              </a:rPr>
              <a:t>double fun(double x) { return x*x +5*x; </a:t>
            </a:r>
            <a:r>
              <a:rPr lang="en-US" sz="2000" dirty="0" smtClean="0">
                <a:solidFill>
                  <a:srgbClr val="00008B"/>
                </a:solidFill>
                <a:latin typeface="Consolas" pitchFamily="49" charset="0"/>
              </a:rPr>
              <a:t>} </a:t>
            </a:r>
            <a:endParaRPr lang="en-US" sz="2000" dirty="0">
              <a:solidFill>
                <a:srgbClr val="00008B"/>
              </a:solidFill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48" y="357166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Табличное задание функции в файле</a:t>
            </a:r>
          </a:p>
          <a:p>
            <a:r>
              <a:rPr lang="ru-RU" dirty="0" smtClean="0"/>
              <a:t>(использование форматирования)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1524</Words>
  <Application>Microsoft Office PowerPoint</Application>
  <PresentationFormat>Экран (4:3)</PresentationFormat>
  <Paragraphs>330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РАБОТА С ФАЙЛАМИ В С++ </vt:lpstr>
      <vt:lpstr>Слайд 2</vt:lpstr>
      <vt:lpstr>Слайд 3</vt:lpstr>
      <vt:lpstr>Слайд 4</vt:lpstr>
      <vt:lpstr>Считывание данных из файла</vt:lpstr>
      <vt:lpstr>Слайд 6</vt:lpstr>
      <vt:lpstr>Слайд 7</vt:lpstr>
      <vt:lpstr>Слайд 8</vt:lpstr>
      <vt:lpstr>Слайд 9</vt:lpstr>
      <vt:lpstr>БИНАРНЫЕ ФАЙЛЫ</vt:lpstr>
      <vt:lpstr>Слайд 11</vt:lpstr>
      <vt:lpstr>Слайд 12</vt:lpstr>
      <vt:lpstr>Запись и чтение структуры в бинарный файл</vt:lpstr>
      <vt:lpstr>ПРОИЗВОЛЬНЫЙ ДОСТУП К ФАЙЛУ</vt:lpstr>
      <vt:lpstr>Слайд 15</vt:lpstr>
      <vt:lpstr>Слайд 16</vt:lpstr>
      <vt:lpstr>Слайд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 </dc:title>
  <dc:creator>Лёля</dc:creator>
  <cp:lastModifiedBy>Лёля</cp:lastModifiedBy>
  <cp:revision>22</cp:revision>
  <dcterms:created xsi:type="dcterms:W3CDTF">2018-12-11T14:08:59Z</dcterms:created>
  <dcterms:modified xsi:type="dcterms:W3CDTF">2019-09-26T18:36:18Z</dcterms:modified>
</cp:coreProperties>
</file>