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66" r:id="rId10"/>
    <p:sldId id="267" r:id="rId11"/>
    <p:sldId id="302" r:id="rId12"/>
    <p:sldId id="303" r:id="rId13"/>
    <p:sldId id="304" r:id="rId14"/>
    <p:sldId id="270" r:id="rId15"/>
    <p:sldId id="285" r:id="rId16"/>
    <p:sldId id="261" r:id="rId17"/>
    <p:sldId id="271" r:id="rId18"/>
    <p:sldId id="268" r:id="rId19"/>
    <p:sldId id="272" r:id="rId20"/>
    <p:sldId id="301" r:id="rId21"/>
    <p:sldId id="262" r:id="rId22"/>
    <p:sldId id="274" r:id="rId23"/>
    <p:sldId id="273" r:id="rId24"/>
    <p:sldId id="275" r:id="rId25"/>
    <p:sldId id="264" r:id="rId26"/>
    <p:sldId id="299" r:id="rId27"/>
    <p:sldId id="265" r:id="rId28"/>
    <p:sldId id="258" r:id="rId29"/>
    <p:sldId id="259" r:id="rId30"/>
    <p:sldId id="260" r:id="rId31"/>
    <p:sldId id="257" r:id="rId32"/>
    <p:sldId id="276" r:id="rId33"/>
    <p:sldId id="277" r:id="rId34"/>
    <p:sldId id="278" r:id="rId35"/>
    <p:sldId id="279" r:id="rId36"/>
    <p:sldId id="296" r:id="rId37"/>
    <p:sldId id="280" r:id="rId38"/>
    <p:sldId id="297" r:id="rId39"/>
    <p:sldId id="281" r:id="rId40"/>
    <p:sldId id="298" r:id="rId41"/>
    <p:sldId id="282" r:id="rId42"/>
    <p:sldId id="283" r:id="rId43"/>
    <p:sldId id="286" r:id="rId44"/>
    <p:sldId id="287" r:id="rId45"/>
    <p:sldId id="288" r:id="rId46"/>
    <p:sldId id="305" r:id="rId47"/>
    <p:sldId id="284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330E-F157-4238-A422-A35B5F08FF12}" type="datetimeFigureOut">
              <a:rPr lang="ru-RU" smtClean="0"/>
              <a:pPr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D649-5E7A-4235-8E3E-ACDA2CC815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330E-F157-4238-A422-A35B5F08FF12}" type="datetimeFigureOut">
              <a:rPr lang="ru-RU" smtClean="0"/>
              <a:pPr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D649-5E7A-4235-8E3E-ACDA2CC815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330E-F157-4238-A422-A35B5F08FF12}" type="datetimeFigureOut">
              <a:rPr lang="ru-RU" smtClean="0"/>
              <a:pPr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D649-5E7A-4235-8E3E-ACDA2CC815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330E-F157-4238-A422-A35B5F08FF12}" type="datetimeFigureOut">
              <a:rPr lang="ru-RU" smtClean="0"/>
              <a:pPr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D649-5E7A-4235-8E3E-ACDA2CC815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330E-F157-4238-A422-A35B5F08FF12}" type="datetimeFigureOut">
              <a:rPr lang="ru-RU" smtClean="0"/>
              <a:pPr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D649-5E7A-4235-8E3E-ACDA2CC815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330E-F157-4238-A422-A35B5F08FF12}" type="datetimeFigureOut">
              <a:rPr lang="ru-RU" smtClean="0"/>
              <a:pPr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D649-5E7A-4235-8E3E-ACDA2CC815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330E-F157-4238-A422-A35B5F08FF12}" type="datetimeFigureOut">
              <a:rPr lang="ru-RU" smtClean="0"/>
              <a:pPr/>
              <a:t>14.11.2023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D649-5E7A-4235-8E3E-ACDA2CC815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330E-F157-4238-A422-A35B5F08FF12}" type="datetimeFigureOut">
              <a:rPr lang="ru-RU" smtClean="0"/>
              <a:pPr/>
              <a:t>14.11.2023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D649-5E7A-4235-8E3E-ACDA2CC815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330E-F157-4238-A422-A35B5F08FF12}" type="datetimeFigureOut">
              <a:rPr lang="ru-RU" smtClean="0"/>
              <a:pPr/>
              <a:t>14.11.2023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D649-5E7A-4235-8E3E-ACDA2CC815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330E-F157-4238-A422-A35B5F08FF12}" type="datetimeFigureOut">
              <a:rPr lang="ru-RU" smtClean="0"/>
              <a:pPr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D649-5E7A-4235-8E3E-ACDA2CC815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330E-F157-4238-A422-A35B5F08FF12}" type="datetimeFigureOut">
              <a:rPr lang="ru-RU" smtClean="0"/>
              <a:pPr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D649-5E7A-4235-8E3E-ACDA2CC815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D330E-F157-4238-A422-A35B5F08FF12}" type="datetimeFigureOut">
              <a:rPr lang="ru-RU" smtClean="0"/>
              <a:pPr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D649-5E7A-4235-8E3E-ACDA2CC8158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connection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2852"/>
            <a:ext cx="9144000" cy="671514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	На данный момент именно благодаря протоколу HTTP обеспечивается работа Всемирной паутины. Также HTTP часто используется как протокол передачи информации для других протоколов прикладного уровня, таких как SOAP, XML-RPC и </a:t>
            </a:r>
            <a:r>
              <a:rPr lang="ru-RU" sz="2600" dirty="0" err="1"/>
              <a:t>WebDAV</a:t>
            </a:r>
            <a:r>
              <a:rPr lang="ru-RU" sz="2600" dirty="0"/>
              <a:t>. В таком случае говорят, что протокол HTTP используется как «транспорт».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	API многих программных продуктов также подразумевает использование HTTP для передачи данных — сами данные при этом могут иметь любой формат, например, XML или JSON.</a:t>
            </a:r>
            <a:endParaRPr lang="en-US" sz="26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	Как правило, передача данных по протоколу HTTP осуществляется через TCP/IP-соединения. Серверное программное обеспечение при этом обычно использует TCP-порт 80 , хотя может использовать и любой другой</a:t>
            </a:r>
            <a:r>
              <a:rPr lang="en-US" sz="2600" dirty="0"/>
              <a:t>.</a:t>
            </a:r>
            <a:endParaRPr lang="ru-RU" sz="2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A87867BC-22E3-42B1-A9E0-0ECCC28932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216" y="1562704"/>
            <a:ext cx="8963025" cy="526577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B22214-A02A-4A52-901B-CDB6CEF23762}"/>
              </a:ext>
            </a:extLst>
          </p:cNvPr>
          <p:cNvSpPr txBox="1"/>
          <p:nvPr/>
        </p:nvSpPr>
        <p:spPr>
          <a:xfrm>
            <a:off x="0" y="63413"/>
            <a:ext cx="90642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Задача, которая традиционно решается с помощью протокола HTTP, — обмен данными между пользовательским приложением, осуществляющим доступ к </a:t>
            </a:r>
            <a:r>
              <a:rPr lang="en-US" sz="2400" b="1" dirty="0"/>
              <a:t>Web </a:t>
            </a:r>
            <a:r>
              <a:rPr lang="ru-RU" sz="2400" dirty="0"/>
              <a:t>-ресурсам (обычно это </a:t>
            </a:r>
            <a:r>
              <a:rPr lang="en-US" sz="2400" b="1" dirty="0"/>
              <a:t>Web</a:t>
            </a:r>
            <a:r>
              <a:rPr lang="ru-RU" sz="2400" dirty="0"/>
              <a:t>-браузер), и </a:t>
            </a:r>
            <a:r>
              <a:rPr lang="en-US" sz="2400" b="1" dirty="0"/>
              <a:t>Web </a:t>
            </a:r>
            <a:r>
              <a:rPr lang="ru-RU" sz="2400" dirty="0"/>
              <a:t>-сервером</a:t>
            </a:r>
            <a:endParaRPr lang="en-US" sz="2400" dirty="0"/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8496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8D56C04-16B6-4C3C-9755-5502BFE17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332656"/>
            <a:ext cx="8784976" cy="619268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HTTP является протоколом прикладного уровня, который, как правило, использует возможности другого протокола - </a:t>
            </a:r>
            <a:r>
              <a:rPr lang="en-US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(или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TLS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защищённый TCP) - для пересылки своих сообщений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любой другой надежный транспортный протокол теоретически может быть использован для доставки таких сообщений. 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Благодаря своей расширяемости, он используется не только для получения клиентом гипертекстовых документов, изображений и видео, но и для передачи 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серверам данных для 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обработки, например, с помощью HTML-форм. HTTP также может быть использован для получения только частей документа с целью обновления веб-страницы по запросу (например посредством AJAX запроса).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20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6C5589-497E-4C01-AB33-22D3AFF94D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8" y="213515"/>
            <a:ext cx="8963025" cy="643097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460325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9297"/>
            <a:ext cx="61341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4143380"/>
            <a:ext cx="89297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ru-RU" sz="2400" dirty="0"/>
              <a:t>Принцип взаимодействия на основе протокола HTTP основан на схеме "запрос-ответ" и предполагает следующую последовательность действий:</a:t>
            </a:r>
          </a:p>
          <a:p>
            <a:pPr algn="just">
              <a:buFont typeface="+mj-lt"/>
              <a:buAutoNum type="arabicPeriod"/>
            </a:pPr>
            <a:r>
              <a:rPr lang="ru-RU" sz="2400" dirty="0"/>
              <a:t>клиент формирует сообщение-запрос и передает серверу;</a:t>
            </a:r>
          </a:p>
          <a:p>
            <a:pPr algn="just">
              <a:buFont typeface="+mj-lt"/>
              <a:buAutoNum type="arabicPeriod"/>
            </a:pPr>
            <a:r>
              <a:rPr lang="ru-RU" sz="2400" dirty="0"/>
              <a:t>сервер получает сообщение, анализирует и обрабатывает запрос, формирует сообщение-ответ и направляет его клиенту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200" b="1" dirty="0"/>
              <a:t>При запросе </a:t>
            </a:r>
            <a:r>
              <a:rPr lang="en-US" sz="2200" b="1" dirty="0"/>
              <a:t>Web</a:t>
            </a:r>
            <a:r>
              <a:rPr lang="ru-RU" sz="2200" b="1" dirty="0"/>
              <a:t>-страницы современным браузером</a:t>
            </a:r>
            <a:r>
              <a:rPr lang="en-US" sz="2200" b="1" dirty="0"/>
              <a:t> (browser)</a:t>
            </a:r>
            <a:r>
              <a:rPr lang="ru-RU" sz="2200" b="1" dirty="0"/>
              <a:t> происходят следующие действия</a:t>
            </a:r>
            <a:r>
              <a:rPr lang="ru-RU" sz="2200" dirty="0"/>
              <a:t>:</a:t>
            </a:r>
          </a:p>
          <a:p>
            <a:pPr algn="just">
              <a:buNone/>
            </a:pPr>
            <a:r>
              <a:rPr lang="ru-RU" sz="2200" dirty="0"/>
              <a:t>1) если указано доменное имя, а не IP-адрес, то браузер</a:t>
            </a:r>
            <a:r>
              <a:rPr lang="en-US" sz="2200" dirty="0"/>
              <a:t> </a:t>
            </a:r>
            <a:r>
              <a:rPr lang="ru-RU" sz="2200" dirty="0"/>
              <a:t>обращается к </a:t>
            </a:r>
            <a:r>
              <a:rPr lang="en-US" sz="2200" dirty="0"/>
              <a:t>DNS </a:t>
            </a:r>
            <a:r>
              <a:rPr lang="ru-RU" sz="2200" dirty="0"/>
              <a:t>для разрешения имени</a:t>
            </a:r>
            <a:r>
              <a:rPr lang="en-US" sz="2200" dirty="0"/>
              <a:t> </a:t>
            </a:r>
            <a:r>
              <a:rPr lang="ru-RU" sz="2200" dirty="0"/>
              <a:t>домена в </a:t>
            </a:r>
            <a:r>
              <a:rPr lang="en-US" sz="2200" dirty="0"/>
              <a:t>IP-</a:t>
            </a:r>
            <a:r>
              <a:rPr lang="ru-RU" sz="2200" dirty="0"/>
              <a:t>адрес </a:t>
            </a:r>
            <a:r>
              <a:rPr lang="en-US" sz="2200" b="1" dirty="0"/>
              <a:t>Web </a:t>
            </a:r>
            <a:r>
              <a:rPr lang="ru-RU" sz="2200" dirty="0"/>
              <a:t>-сервера;</a:t>
            </a:r>
          </a:p>
          <a:p>
            <a:pPr algn="just">
              <a:buNone/>
            </a:pPr>
            <a:r>
              <a:rPr lang="ru-RU" sz="2200" dirty="0"/>
              <a:t>2) браузер инициирует TCP/IP-соединение с </a:t>
            </a:r>
            <a:r>
              <a:rPr lang="en-US" sz="2200" b="1" dirty="0"/>
              <a:t>Web </a:t>
            </a:r>
            <a:r>
              <a:rPr lang="ru-RU" sz="2200" dirty="0"/>
              <a:t>-сервером</a:t>
            </a:r>
            <a:r>
              <a:rPr lang="en-US" sz="2200" dirty="0"/>
              <a:t> </a:t>
            </a:r>
            <a:r>
              <a:rPr lang="ru-RU" sz="2200" dirty="0"/>
              <a:t>по указанному IP-адресу на указанный в строке адреса порт</a:t>
            </a:r>
            <a:r>
              <a:rPr lang="en-US" sz="2200" dirty="0"/>
              <a:t> </a:t>
            </a:r>
            <a:r>
              <a:rPr lang="ru-RU" sz="2200" dirty="0"/>
              <a:t>либо на 80-й порт по умолчанию;</a:t>
            </a:r>
          </a:p>
          <a:p>
            <a:pPr algn="just">
              <a:buNone/>
            </a:pPr>
            <a:r>
              <a:rPr lang="ru-RU" sz="2200" dirty="0"/>
              <a:t>3) браузер отправляет на </a:t>
            </a:r>
            <a:r>
              <a:rPr lang="en-US" sz="2200" b="1" dirty="0"/>
              <a:t>Web </a:t>
            </a:r>
            <a:r>
              <a:rPr lang="ru-RU" sz="2200" dirty="0"/>
              <a:t>-сервер запрос методом GET</a:t>
            </a:r>
            <a:r>
              <a:rPr lang="en-US" sz="2200" dirty="0"/>
              <a:t> </a:t>
            </a:r>
            <a:r>
              <a:rPr lang="ru-RU" sz="2200" dirty="0"/>
              <a:t>на получение страницы;</a:t>
            </a:r>
            <a:endParaRPr lang="en-US" sz="2200" dirty="0"/>
          </a:p>
          <a:p>
            <a:pPr>
              <a:buNone/>
            </a:pPr>
            <a:r>
              <a:rPr lang="ru-RU" sz="2200" dirty="0"/>
              <a:t>4) </a:t>
            </a:r>
            <a:r>
              <a:rPr lang="en-US" sz="2200" b="1" dirty="0"/>
              <a:t>Web </a:t>
            </a:r>
            <a:r>
              <a:rPr lang="ru-RU" sz="2200" dirty="0"/>
              <a:t>-сервер обрабатывает запрос и отправляет ответ, содержащий одно из представлений запрашиваемого ресурса</a:t>
            </a:r>
            <a:r>
              <a:rPr lang="en-US" sz="2200" dirty="0"/>
              <a:t> </a:t>
            </a:r>
            <a:r>
              <a:rPr lang="ru-RU" sz="2200" dirty="0"/>
              <a:t>либо код ошибки;</a:t>
            </a:r>
          </a:p>
          <a:p>
            <a:pPr>
              <a:buNone/>
            </a:pPr>
            <a:r>
              <a:rPr lang="ru-RU" sz="2200" dirty="0"/>
              <a:t>5) браузер получает ответ, отображает полученные данные на экране в соответствии с заголовками ответа;</a:t>
            </a:r>
            <a:endParaRPr lang="en-US" sz="2200" dirty="0"/>
          </a:p>
          <a:p>
            <a:pPr>
              <a:buNone/>
            </a:pPr>
            <a:r>
              <a:rPr lang="ru-RU" sz="2200" dirty="0"/>
              <a:t>6) в случае получения документа HTML браузер извлекает из него ссылки на дополнительные ресурсы (картинки,</a:t>
            </a:r>
            <a:r>
              <a:rPr lang="en-US" sz="2200" dirty="0"/>
              <a:t> </a:t>
            </a:r>
            <a:r>
              <a:rPr lang="ru-RU" sz="2200" dirty="0"/>
              <a:t>файлы скриптов, таблиц стилей и т.д.), загружает эти ресурсы и использует их для отображения страницы пользователю;</a:t>
            </a:r>
          </a:p>
          <a:p>
            <a:pPr>
              <a:buNone/>
            </a:pPr>
            <a:r>
              <a:rPr lang="ru-RU" sz="2200" dirty="0"/>
              <a:t>7) соединение с сервером закрывается</a:t>
            </a:r>
            <a:r>
              <a:rPr lang="ru-RU" sz="2000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"/>
            <a:ext cx="8658228" cy="68580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400" dirty="0"/>
              <a:t>В сообщениях-запросах в текстовом виде указывается строка запроса, содержащая команду, которую должен выполнить HTTP-сервер, а также параметры запроса, например URL, определяющий объект, над которым выполняются действия.</a:t>
            </a:r>
            <a:endParaRPr lang="en-US" sz="2400" b="1" dirty="0"/>
          </a:p>
          <a:p>
            <a:pPr>
              <a:buNone/>
            </a:pP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Пример HTTP-запроса: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ru-RU" sz="2400" b="1" dirty="0">
                <a:latin typeface="Consolas" pitchFamily="49" charset="0"/>
              </a:rPr>
              <a:t>GET /</a:t>
            </a:r>
            <a:r>
              <a:rPr lang="ru-RU" sz="2400" b="1" dirty="0" err="1">
                <a:latin typeface="Consolas" pitchFamily="49" charset="0"/>
              </a:rPr>
              <a:t>page.html</a:t>
            </a:r>
            <a:r>
              <a:rPr lang="ru-RU" sz="2400" b="1" dirty="0">
                <a:latin typeface="Consolas" pitchFamily="49" charset="0"/>
              </a:rPr>
              <a:t> HTTP/1.1 </a:t>
            </a:r>
            <a:r>
              <a:rPr lang="en-US" sz="2400" b="1" dirty="0">
                <a:latin typeface="Consolas" pitchFamily="49" charset="0"/>
              </a:rPr>
              <a:t> \r\n</a:t>
            </a:r>
          </a:p>
          <a:p>
            <a:pPr>
              <a:buNone/>
            </a:pPr>
            <a:r>
              <a:rPr lang="ru-RU" sz="2400" b="1" dirty="0" err="1">
                <a:latin typeface="Consolas" pitchFamily="49" charset="0"/>
              </a:rPr>
              <a:t>Host</a:t>
            </a:r>
            <a:r>
              <a:rPr lang="ru-RU" sz="2400" b="1" dirty="0">
                <a:latin typeface="Consolas" pitchFamily="49" charset="0"/>
              </a:rPr>
              <a:t>: </a:t>
            </a:r>
            <a:r>
              <a:rPr lang="ru-RU" sz="2400" b="1" dirty="0" err="1">
                <a:latin typeface="Consolas" pitchFamily="49" charset="0"/>
              </a:rPr>
              <a:t>site.com</a:t>
            </a:r>
            <a:r>
              <a:rPr lang="ru-RU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 \r\n\r\n</a:t>
            </a:r>
          </a:p>
          <a:p>
            <a:pPr>
              <a:buNone/>
            </a:pPr>
            <a:endParaRPr lang="ru-RU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Первая строка передает метод запроса, идентификатор ресурса (URI) и версию HTTP-протокола. Затем перечисляются заголовки запроса, в которых браузер передает имя хоста, поддерживаемые кодировки, </a:t>
            </a:r>
            <a:r>
              <a:rPr lang="ru-RU" sz="2400" dirty="0" err="1"/>
              <a:t>cookie</a:t>
            </a:r>
            <a:r>
              <a:rPr lang="ru-RU" sz="2400" dirty="0"/>
              <a:t> и другие служебные параметры. После каждого заголовка ставится символ переноса строки \</a:t>
            </a:r>
            <a:r>
              <a:rPr lang="ru-RU" sz="2400" dirty="0" err="1"/>
              <a:t>r\n</a:t>
            </a:r>
            <a:r>
              <a:rPr lang="ru-RU" sz="2400" dirty="0"/>
              <a:t>.</a:t>
            </a: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0"/>
            <a:ext cx="8929718" cy="6572272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/>
              <a:t>У некоторых запросов есть тело. Когда отправляется форма методом POST, в теле запроса передаются значения полей этой формы.</a:t>
            </a:r>
            <a:endParaRPr lang="en-US" sz="2200" dirty="0"/>
          </a:p>
          <a:p>
            <a:pPr algn="just">
              <a:buNone/>
            </a:pPr>
            <a:endParaRPr lang="en-US" sz="2200" dirty="0"/>
          </a:p>
          <a:p>
            <a:pPr>
              <a:buNone/>
            </a:pPr>
            <a:r>
              <a:rPr lang="ru-RU" sz="2400" b="1" dirty="0">
                <a:latin typeface="Consolas" pitchFamily="49" charset="0"/>
              </a:rPr>
              <a:t>POST /</a:t>
            </a:r>
            <a:r>
              <a:rPr lang="ru-RU" sz="2400" b="1" dirty="0" err="1">
                <a:latin typeface="Consolas" pitchFamily="49" charset="0"/>
              </a:rPr>
              <a:t>submit</a:t>
            </a:r>
            <a:r>
              <a:rPr lang="ru-RU" sz="2400" b="1" dirty="0">
                <a:latin typeface="Consolas" pitchFamily="49" charset="0"/>
              </a:rPr>
              <a:t> HTTP/1.1 </a:t>
            </a:r>
            <a:endParaRPr lang="en-US" sz="2400" b="1" dirty="0">
              <a:latin typeface="Consolas" pitchFamily="49" charset="0"/>
            </a:endParaRPr>
          </a:p>
          <a:p>
            <a:pPr>
              <a:buNone/>
            </a:pPr>
            <a:r>
              <a:rPr lang="ru-RU" sz="2400" b="1" dirty="0" err="1">
                <a:latin typeface="Consolas" pitchFamily="49" charset="0"/>
              </a:rPr>
              <a:t>Host</a:t>
            </a:r>
            <a:r>
              <a:rPr lang="ru-RU" sz="2400" b="1" dirty="0">
                <a:latin typeface="Consolas" pitchFamily="49" charset="0"/>
              </a:rPr>
              <a:t> </a:t>
            </a:r>
            <a:r>
              <a:rPr lang="ru-RU" sz="2400" b="1" dirty="0" err="1">
                <a:latin typeface="Consolas" pitchFamily="49" charset="0"/>
              </a:rPr>
              <a:t>site.com</a:t>
            </a:r>
            <a:endParaRPr lang="en-US" sz="2400" b="1" dirty="0">
              <a:latin typeface="Consolas" pitchFamily="49" charset="0"/>
            </a:endParaRPr>
          </a:p>
          <a:p>
            <a:pPr>
              <a:buNone/>
            </a:pPr>
            <a:r>
              <a:rPr lang="ru-RU" sz="2400" b="1" dirty="0" err="1">
                <a:latin typeface="Consolas" pitchFamily="49" charset="0"/>
              </a:rPr>
              <a:t>Content-Type</a:t>
            </a:r>
            <a:r>
              <a:rPr lang="ru-RU" sz="2400" b="1" dirty="0">
                <a:latin typeface="Consolas" pitchFamily="49" charset="0"/>
              </a:rPr>
              <a:t>: </a:t>
            </a:r>
            <a:r>
              <a:rPr lang="ru-RU" sz="2400" b="1" dirty="0" err="1">
                <a:latin typeface="Consolas" pitchFamily="49" charset="0"/>
              </a:rPr>
              <a:t>application</a:t>
            </a:r>
            <a:r>
              <a:rPr lang="ru-RU" sz="2400" b="1" dirty="0">
                <a:latin typeface="Consolas" pitchFamily="49" charset="0"/>
              </a:rPr>
              <a:t>/x-</a:t>
            </a:r>
            <a:r>
              <a:rPr lang="ru-RU" sz="2400" b="1" dirty="0" err="1">
                <a:latin typeface="Consolas" pitchFamily="49" charset="0"/>
              </a:rPr>
              <a:t>www</a:t>
            </a:r>
            <a:r>
              <a:rPr lang="ru-RU" sz="2400" b="1" dirty="0">
                <a:latin typeface="Consolas" pitchFamily="49" charset="0"/>
              </a:rPr>
              <a:t>-</a:t>
            </a:r>
            <a:r>
              <a:rPr lang="ru-RU" sz="2400" b="1" dirty="0" err="1">
                <a:latin typeface="Consolas" pitchFamily="49" charset="0"/>
              </a:rPr>
              <a:t>form-urlencoded</a:t>
            </a:r>
            <a:r>
              <a:rPr lang="ru-RU" sz="2400" b="1" dirty="0">
                <a:latin typeface="Consolas" pitchFamily="49" charset="0"/>
              </a:rPr>
              <a:t> </a:t>
            </a:r>
            <a:endParaRPr lang="en-US" sz="2400" b="1" dirty="0">
              <a:latin typeface="Consolas" pitchFamily="49" charset="0"/>
            </a:endParaRPr>
          </a:p>
          <a:p>
            <a:pPr>
              <a:buNone/>
            </a:pPr>
            <a:endParaRPr lang="en-US" sz="2400" b="1" dirty="0">
              <a:latin typeface="Consolas" pitchFamily="49" charset="0"/>
            </a:endParaRPr>
          </a:p>
          <a:p>
            <a:pPr>
              <a:buNone/>
            </a:pPr>
            <a:r>
              <a:rPr lang="ru-RU" sz="2400" b="1" dirty="0">
                <a:latin typeface="Consolas" pitchFamily="49" charset="0"/>
              </a:rPr>
              <a:t>name=Sergey&amp;last_name=Ivanov&amp;birthday=1990-10-05 </a:t>
            </a:r>
            <a:endParaRPr lang="en-US" sz="2400" b="1" dirty="0">
              <a:latin typeface="Consolas" pitchFamily="49" charset="0"/>
            </a:endParaRP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ru-RU" sz="2200" dirty="0"/>
              <a:t>Тело запроса отделяется от заголовков одной пустой строкой. 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ru-RU" sz="2400" dirty="0"/>
              <a:t>Как правило, для того, чтобы получить и представить пользователю запрашиваемый Web-документ, клиенту требуется выполнить несколько запросов. Это объясняется тем, что Web-документ, в общем случае представляется целом набором файлов, а для получения каждого файла требуется выполнить отдельный запрос.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endParaRPr lang="ru-RU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0"/>
            <a:ext cx="8858280" cy="68580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Команды протокола HTTP называют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методами HTTP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Команды протокола позволяют клиенту: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запросить у сервера ресурс (например, Web-документ, графический файл и тип) или проверить возможность доступа к ресурсу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передать данные серверу (например, содержимое заполненных полей формы)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удалить ресурс на сервере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существующего ресурса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запрос заголовков без сущности.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Состояние ресурса в некоторый момент времени определяется его параметрами, которые могут храниться или вычисляться на сервере.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Побочный эффект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заключается в изменении состояния ресурса в результате некоего запроса. Безопасными методами HTTP называются методы без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побочного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GET, HEAD, OPTIONS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TRACE).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64371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800" b="1" dirty="0"/>
              <a:t>Основные заголовки запроса:</a:t>
            </a:r>
          </a:p>
          <a:p>
            <a:pPr algn="just"/>
            <a:r>
              <a:rPr lang="ru-RU" sz="2000" b="1" dirty="0" err="1"/>
              <a:t>Host</a:t>
            </a:r>
            <a:r>
              <a:rPr lang="ru-RU" sz="2000" dirty="0"/>
              <a:t> – передается домен или IP-адрес, на который отправляется запрос.</a:t>
            </a:r>
          </a:p>
          <a:p>
            <a:pPr algn="just"/>
            <a:r>
              <a:rPr lang="ru-RU" sz="2000" b="1" dirty="0" err="1"/>
              <a:t>Accept</a:t>
            </a:r>
            <a:r>
              <a:rPr lang="ru-RU" sz="2000" dirty="0"/>
              <a:t> – список </a:t>
            </a:r>
            <a:r>
              <a:rPr lang="ru-RU" sz="2000" b="1" dirty="0"/>
              <a:t>MIME-типов</a:t>
            </a:r>
            <a:r>
              <a:rPr lang="ru-RU" sz="2000" dirty="0"/>
              <a:t>, понятных клиенту, с указанием приоритета предпочитаемых типов. Задает возможности клиентов по обработке типов файлов. </a:t>
            </a:r>
          </a:p>
          <a:p>
            <a:pPr algn="just"/>
            <a:r>
              <a:rPr lang="en-US" sz="2000" b="1" dirty="0"/>
              <a:t>Accept-Language, Accept-</a:t>
            </a:r>
            <a:r>
              <a:rPr lang="en-US" sz="2000" b="1" dirty="0" err="1"/>
              <a:t>Charset</a:t>
            </a:r>
            <a:r>
              <a:rPr lang="en-US" sz="2000" b="1" dirty="0"/>
              <a:t>, Accept-Encoding </a:t>
            </a:r>
            <a:r>
              <a:rPr lang="en-US" sz="2000" dirty="0"/>
              <a:t>– </a:t>
            </a:r>
            <a:r>
              <a:rPr lang="ru-RU" sz="2000" dirty="0"/>
              <a:t>задают понятные клиенту язык, кодировку и алгоритм компрессии сообщения.</a:t>
            </a:r>
          </a:p>
          <a:p>
            <a:pPr algn="just"/>
            <a:r>
              <a:rPr lang="ru-RU" sz="2000" b="1" dirty="0" err="1"/>
              <a:t>User-agent</a:t>
            </a:r>
            <a:r>
              <a:rPr lang="ru-RU" sz="2000" dirty="0"/>
              <a:t> – описание клиента на естественном языке, для браузера указывается название и номер версии браузера, операционной системы, язык ОС и браузера</a:t>
            </a:r>
          </a:p>
          <a:p>
            <a:pPr algn="just"/>
            <a:r>
              <a:rPr lang="ru-RU" sz="2000" b="1" dirty="0" err="1"/>
              <a:t>Referer</a:t>
            </a:r>
            <a:r>
              <a:rPr lang="ru-RU" sz="2000" dirty="0"/>
              <a:t> – передается адрес страницы, с которой клиент перешёл по ссылке.</a:t>
            </a:r>
          </a:p>
          <a:p>
            <a:pPr algn="just"/>
            <a:r>
              <a:rPr lang="ru-RU" sz="2000" b="1" dirty="0" err="1"/>
              <a:t>Range</a:t>
            </a:r>
            <a:r>
              <a:rPr lang="ru-RU" sz="2000" dirty="0"/>
              <a:t> – позволяет указать интервал для получения части сущности ответа, например, при необходимости скачать часть файла или продолжить прерванное скачивание файла.</a:t>
            </a:r>
          </a:p>
          <a:p>
            <a:pPr algn="just"/>
            <a:r>
              <a:rPr lang="ru-RU" sz="2000" b="1" dirty="0" err="1"/>
              <a:t>Connection</a:t>
            </a:r>
            <a:r>
              <a:rPr lang="ru-RU" sz="2000" b="1" dirty="0"/>
              <a:t> </a:t>
            </a:r>
            <a:r>
              <a:rPr lang="ru-RU" sz="2000" dirty="0"/>
              <a:t>– указывает серверу, закрывать ли соединение после отправки ответа или оставить открытым для последующих запросов.</a:t>
            </a:r>
          </a:p>
          <a:p>
            <a:pPr algn="just"/>
            <a:r>
              <a:rPr lang="ru-RU" sz="2000" b="1" dirty="0" err="1"/>
              <a:t>Content-Type</a:t>
            </a:r>
            <a:r>
              <a:rPr lang="ru-RU" sz="2000" dirty="0"/>
              <a:t>  - говорит серверу, в каком формате закодировано тело запроса. По умолчанию, в HTML-форме данные кодируются методом «</a:t>
            </a:r>
            <a:r>
              <a:rPr lang="ru-RU" sz="2000" dirty="0" err="1"/>
              <a:t>application</a:t>
            </a:r>
            <a:r>
              <a:rPr lang="ru-RU" sz="2000" dirty="0"/>
              <a:t>/</a:t>
            </a:r>
            <a:r>
              <a:rPr lang="ru-RU" sz="2000" dirty="0" err="1"/>
              <a:t>x-www-form-urlencoded</a:t>
            </a:r>
            <a:r>
              <a:rPr lang="ru-RU" sz="2000" dirty="0"/>
              <a:t>». Иногда необходимо передать данные в другом формате. Например, при загрузке файлов на сервер, бинарные данные кодируются методом «</a:t>
            </a:r>
            <a:r>
              <a:rPr lang="ru-RU" sz="2000" dirty="0" err="1"/>
              <a:t>multipart</a:t>
            </a:r>
            <a:r>
              <a:rPr lang="ru-RU" sz="2000" dirty="0"/>
              <a:t>/</a:t>
            </a:r>
            <a:r>
              <a:rPr lang="ru-RU" sz="2000" dirty="0" err="1"/>
              <a:t>form-data</a:t>
            </a:r>
            <a:r>
              <a:rPr lang="ru-RU" sz="2000" dirty="0"/>
              <a:t>».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39718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World Wide Web  </a:t>
            </a:r>
            <a:r>
              <a:rPr lang="ru-RU" sz="2800" b="1" i="1" dirty="0"/>
              <a:t>(WWW, W3, Web, "всемирная паутина")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387067"/>
            <a:ext cx="9144000" cy="635795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/>
              <a:t>	</a:t>
            </a:r>
            <a:r>
              <a:rPr lang="ru-RU" sz="2200" dirty="0"/>
              <a:t>К 1989 году, в Интернет уже существовало достаточное количество разнообразных сервисов - Электронная почта, FTP, телеконференции, </a:t>
            </a:r>
            <a:r>
              <a:rPr lang="ru-RU" sz="2200" dirty="0" err="1"/>
              <a:t>telnet</a:t>
            </a:r>
            <a:r>
              <a:rPr lang="ru-RU" sz="2200" dirty="0"/>
              <a:t> и т.д., и каждый позволял манипулировать своими информационными ресурсами. Для того, чтобы иметь возможность работать с разными ресурсами, пользователь был вынужден запускать параллельно, или что еще менее удобно - последовательно, несколько различных клиентских программ. </a:t>
            </a:r>
            <a:endParaRPr lang="en-US" sz="22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/>
              <a:t>	</a:t>
            </a:r>
            <a:r>
              <a:rPr lang="ru-RU" sz="2200" dirty="0"/>
              <a:t>При создании WWW было предложено разработать универсальную клиент - программу, которая могла бы взаимодействовать с серверами различных сервисов - FTP-серверами, NNTP-серверами</a:t>
            </a:r>
            <a:r>
              <a:rPr lang="en-US" sz="2200" dirty="0"/>
              <a:t> (</a:t>
            </a:r>
            <a:r>
              <a:rPr lang="en-US" sz="2200" b="0" i="1" dirty="0">
                <a:solidFill>
                  <a:srgbClr val="202122"/>
                </a:solidFill>
                <a:effectLst/>
              </a:rPr>
              <a:t>Network News Transfer Protocol</a:t>
            </a:r>
            <a:r>
              <a:rPr lang="en-US" sz="2200" dirty="0"/>
              <a:t>)</a:t>
            </a:r>
            <a:r>
              <a:rPr lang="ru-RU" sz="2200" dirty="0"/>
              <a:t> (телеконференции) и т.д. и предоставлять разнородную информацию пользователю в удобном виде. Наряду с этим появилась идея создания на основе ресурсов различных сервисов интегрированного информационного пространства. Интеграция ресурсов предусматривала установление взаимосвязей между различными информационными объектами (файлами, сообщениями и т.п.), т.е. по сути - создание своеобразной логической "сети" объектов.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0"/>
            <a:ext cx="9001156" cy="6858000"/>
          </a:xfrm>
        </p:spPr>
        <p:txBody>
          <a:bodyPr>
            <a:normAutofit fontScale="85000" lnSpcReduction="20000"/>
          </a:bodyPr>
          <a:lstStyle/>
          <a:p>
            <a:pPr algn="r">
              <a:buNone/>
            </a:pPr>
            <a:r>
              <a:rPr lang="ru-RU" sz="3500" b="1" dirty="0">
                <a:solidFill>
                  <a:srgbClr val="FF0000"/>
                </a:solidFill>
              </a:rPr>
              <a:t>Примеры запросов:</a:t>
            </a:r>
          </a:p>
          <a:p>
            <a:pPr algn="just">
              <a:buNone/>
            </a:pPr>
            <a:r>
              <a:rPr lang="en-US" sz="2600" dirty="0">
                <a:solidFill>
                  <a:srgbClr val="FF0000"/>
                </a:solidFill>
                <a:latin typeface="Consolas" pitchFamily="49" charset="0"/>
              </a:rPr>
              <a:t>GET/  HTTP/1.0</a:t>
            </a:r>
          </a:p>
          <a:p>
            <a:pPr algn="just">
              <a:buNone/>
            </a:pPr>
            <a:r>
              <a:rPr lang="en-US" sz="2600" dirty="0">
                <a:solidFill>
                  <a:srgbClr val="FF0000"/>
                </a:solidFill>
                <a:latin typeface="Consolas" pitchFamily="49" charset="0"/>
              </a:rPr>
              <a:t>Host: my.ru</a:t>
            </a:r>
          </a:p>
          <a:p>
            <a:pPr algn="just">
              <a:buNone/>
            </a:pPr>
            <a:endParaRPr lang="en-US" sz="2400" dirty="0">
              <a:latin typeface="Consolas" pitchFamily="49" charset="0"/>
            </a:endParaRPr>
          </a:p>
          <a:p>
            <a:pPr algn="just">
              <a:buNone/>
            </a:pPr>
            <a:endParaRPr lang="en-US" sz="2400" dirty="0">
              <a:latin typeface="Consolas" pitchFamily="49" charset="0"/>
            </a:endParaRPr>
          </a:p>
          <a:p>
            <a:pPr algn="just">
              <a:buNone/>
            </a:pPr>
            <a:r>
              <a:rPr lang="en-US" sz="2600" b="1" dirty="0">
                <a:solidFill>
                  <a:srgbClr val="00B050"/>
                </a:solidFill>
                <a:latin typeface="Consolas" pitchFamily="49" charset="0"/>
              </a:rPr>
              <a:t>HEAD /</a:t>
            </a:r>
            <a:r>
              <a:rPr lang="en-US" sz="2600" b="1" dirty="0" err="1">
                <a:solidFill>
                  <a:srgbClr val="00B050"/>
                </a:solidFill>
                <a:latin typeface="Consolas" pitchFamily="49" charset="0"/>
              </a:rPr>
              <a:t>index.php</a:t>
            </a:r>
            <a:r>
              <a:rPr lang="en-US" sz="2600" b="1" dirty="0">
                <a:solidFill>
                  <a:srgbClr val="00B050"/>
                </a:solidFill>
                <a:latin typeface="Consolas" pitchFamily="49" charset="0"/>
              </a:rPr>
              <a:t> HTTP/1.1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00B050"/>
                </a:solidFill>
                <a:latin typeface="Consolas" pitchFamily="49" charset="0"/>
              </a:rPr>
              <a:t>Host: my.ru</a:t>
            </a:r>
          </a:p>
          <a:p>
            <a:pPr algn="just">
              <a:buNone/>
            </a:pPr>
            <a:endParaRPr lang="en-US" sz="2400" dirty="0">
              <a:latin typeface="Consolas" pitchFamily="49" charset="0"/>
            </a:endParaRPr>
          </a:p>
          <a:p>
            <a:pPr algn="just">
              <a:buNone/>
            </a:pPr>
            <a:endParaRPr lang="en-US" sz="2400" dirty="0">
              <a:latin typeface="Consolas" pitchFamily="49" charset="0"/>
            </a:endParaRPr>
          </a:p>
          <a:p>
            <a:pPr algn="just">
              <a:buNone/>
            </a:pPr>
            <a:r>
              <a:rPr lang="en-US" sz="2600" b="1" dirty="0">
                <a:solidFill>
                  <a:srgbClr val="7030A0"/>
                </a:solidFill>
                <a:latin typeface="Consolas" pitchFamily="49" charset="0"/>
              </a:rPr>
              <a:t>GET/form.php HTTP/1.1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7030A0"/>
                </a:solidFill>
                <a:latin typeface="Consolas" pitchFamily="49" charset="0"/>
              </a:rPr>
              <a:t>Host: my.ru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7030A0"/>
                </a:solidFill>
                <a:latin typeface="Consolas" pitchFamily="49" charset="0"/>
              </a:rPr>
              <a:t>Range: bytes=0-99</a:t>
            </a:r>
          </a:p>
          <a:p>
            <a:pPr algn="just">
              <a:buNone/>
            </a:pPr>
            <a:endParaRPr lang="en-US" sz="2400" dirty="0">
              <a:latin typeface="Consolas" pitchFamily="49" charset="0"/>
            </a:endParaRPr>
          </a:p>
          <a:p>
            <a:pPr algn="just">
              <a:buNone/>
            </a:pPr>
            <a:endParaRPr lang="en-US" sz="2400" dirty="0">
              <a:latin typeface="Consolas" pitchFamily="49" charset="0"/>
            </a:endParaRPr>
          </a:p>
          <a:p>
            <a:pPr algn="just">
              <a:buNone/>
            </a:pPr>
            <a:r>
              <a:rPr lang="en-US" sz="2600" b="1" dirty="0">
                <a:solidFill>
                  <a:srgbClr val="0070C0"/>
                </a:solidFill>
                <a:latin typeface="Consolas" pitchFamily="49" charset="0"/>
              </a:rPr>
              <a:t>POST/frag.php HTTP/1.1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0070C0"/>
                </a:solidFill>
                <a:latin typeface="Consolas" pitchFamily="49" charset="0"/>
              </a:rPr>
              <a:t>Host: my.ru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0070C0"/>
                </a:solidFill>
                <a:latin typeface="Consolas" pitchFamily="49" charset="0"/>
              </a:rPr>
              <a:t>Content-Type: application/x-www-form-</a:t>
            </a:r>
            <a:r>
              <a:rPr lang="en-US" sz="2600" b="1" dirty="0" err="1">
                <a:solidFill>
                  <a:srgbClr val="0070C0"/>
                </a:solidFill>
                <a:latin typeface="Consolas" pitchFamily="49" charset="0"/>
              </a:rPr>
              <a:t>urlencoded</a:t>
            </a:r>
            <a:endParaRPr lang="en-US" sz="2600" b="1" dirty="0">
              <a:solidFill>
                <a:srgbClr val="0070C0"/>
              </a:solidFill>
              <a:latin typeface="Consolas" pitchFamily="49" charset="0"/>
            </a:endParaRPr>
          </a:p>
          <a:p>
            <a:pPr algn="just">
              <a:buNone/>
            </a:pPr>
            <a:endParaRPr lang="en-US" sz="2600" b="1" dirty="0">
              <a:solidFill>
                <a:srgbClr val="0070C0"/>
              </a:solidFill>
              <a:latin typeface="Consolas" pitchFamily="49" charset="0"/>
            </a:endParaRPr>
          </a:p>
          <a:p>
            <a:pPr algn="just">
              <a:buNone/>
            </a:pPr>
            <a:r>
              <a:rPr lang="en-US" sz="2600" b="1" dirty="0">
                <a:solidFill>
                  <a:srgbClr val="0070C0"/>
                </a:solidFill>
                <a:latin typeface="Consolas" pitchFamily="49" charset="0"/>
              </a:rPr>
              <a:t>comment=hello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200" dirty="0"/>
              <a:t>Сервер обрабатывает запрос клиента и возвращает ответ.</a:t>
            </a:r>
            <a:endParaRPr lang="en-US" sz="22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/>
              <a:t>Сообщения-ответы содержат в себе строку состояния, определяющую результат выполнения сервером команды клиента . Эта строка состоит из двух частей - числового кода и текстового описания результата.</a:t>
            </a:r>
            <a:r>
              <a:rPr lang="en-US" sz="2200" dirty="0"/>
              <a:t> </a:t>
            </a:r>
            <a:r>
              <a:rPr lang="ru-RU" sz="2200" dirty="0"/>
              <a:t>Например,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200" dirty="0"/>
          </a:p>
          <a:p>
            <a:pPr>
              <a:buNone/>
            </a:pPr>
            <a:r>
              <a:rPr lang="ru-RU" sz="2400" b="1" dirty="0">
                <a:latin typeface="Consolas" pitchFamily="49" charset="0"/>
              </a:rPr>
              <a:t>HTTP/1.1 200 OK </a:t>
            </a:r>
            <a:endParaRPr lang="en-US" sz="2400" b="1" dirty="0">
              <a:latin typeface="Consolas" pitchFamily="49" charset="0"/>
            </a:endParaRPr>
          </a:p>
          <a:p>
            <a:pPr>
              <a:buNone/>
            </a:pPr>
            <a:r>
              <a:rPr lang="ru-RU" sz="2400" b="1" dirty="0" err="1">
                <a:latin typeface="Consolas" pitchFamily="49" charset="0"/>
              </a:rPr>
              <a:t>Host</a:t>
            </a:r>
            <a:r>
              <a:rPr lang="ru-RU" sz="2400" b="1" dirty="0">
                <a:latin typeface="Consolas" pitchFamily="49" charset="0"/>
              </a:rPr>
              <a:t>: </a:t>
            </a:r>
            <a:r>
              <a:rPr lang="ru-RU" sz="2400" b="1" dirty="0" err="1">
                <a:latin typeface="Consolas" pitchFamily="49" charset="0"/>
              </a:rPr>
              <a:t>site.com</a:t>
            </a:r>
            <a:endParaRPr lang="en-US" sz="2400" b="1" dirty="0">
              <a:latin typeface="Consolas" pitchFamily="49" charset="0"/>
            </a:endParaRPr>
          </a:p>
          <a:p>
            <a:pPr>
              <a:buNone/>
            </a:pPr>
            <a:r>
              <a:rPr lang="ru-RU" sz="2400" b="1" dirty="0" err="1">
                <a:latin typeface="Consolas" pitchFamily="49" charset="0"/>
              </a:rPr>
              <a:t>Content-Type</a:t>
            </a:r>
            <a:r>
              <a:rPr lang="ru-RU" sz="2400" b="1" dirty="0">
                <a:latin typeface="Consolas" pitchFamily="49" charset="0"/>
              </a:rPr>
              <a:t>: </a:t>
            </a:r>
            <a:r>
              <a:rPr lang="ru-RU" sz="2400" b="1" dirty="0" err="1">
                <a:latin typeface="Consolas" pitchFamily="49" charset="0"/>
              </a:rPr>
              <a:t>text</a:t>
            </a:r>
            <a:r>
              <a:rPr lang="ru-RU" sz="2400" b="1" dirty="0">
                <a:latin typeface="Consolas" pitchFamily="49" charset="0"/>
              </a:rPr>
              <a:t>/</a:t>
            </a:r>
            <a:r>
              <a:rPr lang="ru-RU" sz="2400" b="1" dirty="0" err="1">
                <a:latin typeface="Consolas" pitchFamily="49" charset="0"/>
              </a:rPr>
              <a:t>html</a:t>
            </a:r>
            <a:r>
              <a:rPr lang="ru-RU" sz="2400" b="1" dirty="0">
                <a:latin typeface="Consolas" pitchFamily="49" charset="0"/>
              </a:rPr>
              <a:t>; charset=UTF-8 </a:t>
            </a:r>
            <a:endParaRPr lang="en-US" sz="2400" b="1" dirty="0">
              <a:latin typeface="Consolas" pitchFamily="49" charset="0"/>
            </a:endParaRPr>
          </a:p>
          <a:p>
            <a:pPr>
              <a:buNone/>
            </a:pPr>
            <a:r>
              <a:rPr lang="ru-RU" sz="2400" b="1" dirty="0" err="1">
                <a:latin typeface="Consolas" pitchFamily="49" charset="0"/>
              </a:rPr>
              <a:t>Connection</a:t>
            </a:r>
            <a:r>
              <a:rPr lang="ru-RU" sz="2400" b="1" dirty="0">
                <a:latin typeface="Consolas" pitchFamily="49" charset="0"/>
              </a:rPr>
              <a:t>: </a:t>
            </a:r>
            <a:r>
              <a:rPr lang="ru-RU" sz="2400" b="1" dirty="0" err="1">
                <a:latin typeface="Consolas" pitchFamily="49" charset="0"/>
              </a:rPr>
              <a:t>close</a:t>
            </a:r>
            <a:r>
              <a:rPr lang="ru-RU" sz="2400" b="1" dirty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ru-RU" sz="2400" b="1" dirty="0" err="1">
                <a:latin typeface="Consolas" pitchFamily="49" charset="0"/>
              </a:rPr>
              <a:t>Content-Length</a:t>
            </a:r>
            <a:r>
              <a:rPr lang="ru-RU" sz="2400" b="1" dirty="0">
                <a:latin typeface="Consolas" pitchFamily="49" charset="0"/>
              </a:rPr>
              <a:t>: 21 </a:t>
            </a:r>
            <a:endParaRPr lang="en-US" sz="2400" b="1" dirty="0">
              <a:latin typeface="Consolas" pitchFamily="49" charset="0"/>
            </a:endParaRPr>
          </a:p>
          <a:p>
            <a:pPr>
              <a:buNone/>
            </a:pPr>
            <a:endParaRPr lang="en-US" sz="2400" b="1" dirty="0">
              <a:latin typeface="Consolas" pitchFamily="49" charset="0"/>
            </a:endParaRPr>
          </a:p>
          <a:p>
            <a:pPr>
              <a:buNone/>
            </a:pPr>
            <a:r>
              <a:rPr lang="ru-RU" sz="2400" b="1" dirty="0">
                <a:latin typeface="Consolas" pitchFamily="49" charset="0"/>
              </a:rPr>
              <a:t>&lt;h1&gt;</a:t>
            </a:r>
            <a:r>
              <a:rPr lang="ru-RU" sz="2400" b="1" dirty="0" err="1">
                <a:latin typeface="Consolas" pitchFamily="49" charset="0"/>
              </a:rPr>
              <a:t>Test</a:t>
            </a:r>
            <a:r>
              <a:rPr lang="ru-RU" sz="2400" b="1" dirty="0">
                <a:latin typeface="Consolas" pitchFamily="49" charset="0"/>
              </a:rPr>
              <a:t> </a:t>
            </a:r>
            <a:r>
              <a:rPr lang="ru-RU" sz="2400" b="1" dirty="0" err="1">
                <a:latin typeface="Consolas" pitchFamily="49" charset="0"/>
              </a:rPr>
              <a:t>page</a:t>
            </a:r>
            <a:r>
              <a:rPr lang="ru-RU" sz="2400" b="1" dirty="0">
                <a:latin typeface="Consolas" pitchFamily="49" charset="0"/>
              </a:rPr>
              <a:t>...&lt;/h1</a:t>
            </a:r>
            <a:r>
              <a:rPr lang="ru-RU" sz="2200" b="1" dirty="0"/>
              <a:t>&gt; </a:t>
            </a:r>
            <a:endParaRPr lang="en-US" sz="2200" b="1" dirty="0"/>
          </a:p>
          <a:p>
            <a:pPr>
              <a:buNone/>
            </a:pPr>
            <a:endParaRPr lang="en-US" sz="22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/>
              <a:t>В первой строке ответа передается версия протокола и статус ответа. Для успешных запросов обычно используется статус «200 OK». Если ресурс не найден на сервере, возвращается «404 </a:t>
            </a:r>
            <a:r>
              <a:rPr lang="ru-RU" sz="2200" dirty="0" err="1"/>
              <a:t>Not</a:t>
            </a:r>
            <a:r>
              <a:rPr lang="ru-RU" sz="2200" dirty="0"/>
              <a:t> </a:t>
            </a:r>
            <a:r>
              <a:rPr lang="ru-RU" sz="2200" dirty="0" err="1"/>
              <a:t>Found</a:t>
            </a:r>
            <a:r>
              <a:rPr lang="ru-RU" sz="2200" dirty="0"/>
              <a:t>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/>
              <a:t>Тело ответа так же, как и у запроса, отделяется от заголовков одной пустой строкой.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/>
              <a:t>Полная спецификации протокола HTTP описывается в </a:t>
            </a:r>
            <a:r>
              <a:rPr lang="ru-RU" sz="2200" b="1" dirty="0"/>
              <a:t>стандарте RFC-2068</a:t>
            </a:r>
            <a:r>
              <a:rPr lang="ru-RU" sz="2200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/>
              <a:t>Основные заголовки ответа:</a:t>
            </a:r>
            <a:endParaRPr lang="en-US" sz="2800" b="1" dirty="0"/>
          </a:p>
          <a:p>
            <a:pPr>
              <a:buNone/>
            </a:pPr>
            <a:endParaRPr lang="ru-RU" sz="2800" b="1" dirty="0"/>
          </a:p>
          <a:p>
            <a:r>
              <a:rPr lang="ru-RU" sz="2400" b="1" dirty="0" err="1"/>
              <a:t>Content-Type</a:t>
            </a:r>
            <a:r>
              <a:rPr lang="ru-RU" sz="2400" dirty="0"/>
              <a:t> – MIME-тип сущности ответа и кодировка, например: </a:t>
            </a:r>
            <a:r>
              <a:rPr lang="en-US" sz="2400" dirty="0"/>
              <a:t>text/html; </a:t>
            </a:r>
            <a:r>
              <a:rPr lang="en-US" sz="2400" dirty="0" err="1"/>
              <a:t>charset</a:t>
            </a:r>
            <a:r>
              <a:rPr lang="en-US" sz="2400" dirty="0"/>
              <a:t>=utf-8.</a:t>
            </a:r>
          </a:p>
          <a:p>
            <a:r>
              <a:rPr lang="ru-RU" sz="2400" b="1" dirty="0" err="1"/>
              <a:t>Сontent-Length</a:t>
            </a:r>
            <a:r>
              <a:rPr lang="ru-RU" sz="2400" dirty="0"/>
              <a:t> – длина сущности в байтах.</a:t>
            </a:r>
          </a:p>
          <a:p>
            <a:r>
              <a:rPr lang="en-US" sz="2400" b="1" dirty="0"/>
              <a:t>Content-Encoding </a:t>
            </a:r>
            <a:r>
              <a:rPr lang="en-US" sz="2400" dirty="0"/>
              <a:t>– </a:t>
            </a:r>
            <a:r>
              <a:rPr lang="ru-RU" sz="2400" dirty="0"/>
              <a:t>алгоритм компрессии сущности.</a:t>
            </a:r>
          </a:p>
          <a:p>
            <a:r>
              <a:rPr lang="ru-RU" sz="2400" b="1" dirty="0" err="1"/>
              <a:t>Location</a:t>
            </a:r>
            <a:r>
              <a:rPr lang="ru-RU" sz="2400" b="1" dirty="0"/>
              <a:t> </a:t>
            </a:r>
            <a:r>
              <a:rPr lang="ru-RU" sz="2400" dirty="0"/>
              <a:t>– указывает клиенту, что для продолжения запроса необходимо сделать запрос по указанному адресу методом </a:t>
            </a:r>
            <a:r>
              <a:rPr lang="en-US" sz="2400" dirty="0"/>
              <a:t>GET.</a:t>
            </a:r>
          </a:p>
          <a:p>
            <a:r>
              <a:rPr lang="ru-RU" sz="2400" b="1" dirty="0" err="1"/>
              <a:t>Date</a:t>
            </a:r>
            <a:r>
              <a:rPr lang="ru-RU" sz="2400" dirty="0"/>
              <a:t> – дата формирования ответа по времени сервера, используется для кэширования ответа на стороне клиента.</a:t>
            </a:r>
          </a:p>
          <a:p>
            <a:r>
              <a:rPr lang="ru-RU" sz="2400" b="1" dirty="0" err="1"/>
              <a:t>Etag</a:t>
            </a:r>
            <a:r>
              <a:rPr lang="ru-RU" sz="2400" dirty="0"/>
              <a:t> – контрольная сумма или </a:t>
            </a:r>
            <a:r>
              <a:rPr lang="ru-RU" sz="2400" dirty="0" err="1"/>
              <a:t>хэш</a:t>
            </a:r>
            <a:r>
              <a:rPr lang="ru-RU" sz="2400" dirty="0"/>
              <a:t> сущности в ответе, используется для кэширования ответа на стороне клиента.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001156" cy="6126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400" b="1" dirty="0"/>
              <a:t>Коды статуса ответа</a:t>
            </a:r>
          </a:p>
          <a:p>
            <a:pPr>
              <a:buNone/>
            </a:pPr>
            <a:endParaRPr lang="ru-RU" sz="2400" b="1" dirty="0"/>
          </a:p>
          <a:p>
            <a:pPr algn="just">
              <a:buNone/>
            </a:pPr>
            <a:r>
              <a:rPr lang="ru-RU" sz="2400" dirty="0"/>
              <a:t>Три символа первой строки ответа (статусной строки) задают код ответа, принадлежащий одному из семейств:</a:t>
            </a:r>
          </a:p>
          <a:p>
            <a:pPr algn="just">
              <a:buNone/>
            </a:pPr>
            <a:r>
              <a:rPr lang="ru-RU" sz="2400" dirty="0"/>
              <a:t>– коды вида </a:t>
            </a:r>
            <a:r>
              <a:rPr lang="ru-RU" sz="2400" b="1" dirty="0"/>
              <a:t>1хх</a:t>
            </a:r>
            <a:r>
              <a:rPr lang="ru-RU" sz="2400" dirty="0"/>
              <a:t> – подтверждение получения запроса, уведомления о продолжении работы;</a:t>
            </a:r>
          </a:p>
          <a:p>
            <a:pPr algn="just">
              <a:buNone/>
            </a:pPr>
            <a:r>
              <a:rPr lang="ru-RU" sz="2400" dirty="0"/>
              <a:t>– коды вида </a:t>
            </a:r>
            <a:r>
              <a:rPr lang="ru-RU" sz="2400" b="1" dirty="0"/>
              <a:t>2хх </a:t>
            </a:r>
            <a:r>
              <a:rPr lang="ru-RU" sz="2400" dirty="0"/>
              <a:t>– успешное завершение, действие было получено, понято и выполнено;</a:t>
            </a:r>
          </a:p>
          <a:p>
            <a:pPr algn="just">
              <a:buNone/>
            </a:pPr>
            <a:r>
              <a:rPr lang="ru-RU" sz="2400" dirty="0"/>
              <a:t>– коды вида </a:t>
            </a:r>
            <a:r>
              <a:rPr lang="ru-RU" sz="2400" b="1" dirty="0"/>
              <a:t>3хх</a:t>
            </a:r>
            <a:r>
              <a:rPr lang="ru-RU" sz="2400" dirty="0"/>
              <a:t> – перенаправление, дальнейшие действия требуются для завершения запроса;</a:t>
            </a:r>
          </a:p>
          <a:p>
            <a:pPr algn="just">
              <a:buNone/>
            </a:pPr>
            <a:r>
              <a:rPr lang="ru-RU" sz="2400" dirty="0"/>
              <a:t>– коды вида </a:t>
            </a:r>
            <a:r>
              <a:rPr lang="ru-RU" sz="2400" b="1" dirty="0"/>
              <a:t>4хх</a:t>
            </a:r>
            <a:r>
              <a:rPr lang="ru-RU" sz="2400" dirty="0"/>
              <a:t> – ошибка клиента, запрос с синтаксической ошибкой или не может быть выполнен</a:t>
            </a:r>
          </a:p>
          <a:p>
            <a:pPr algn="just">
              <a:buNone/>
            </a:pPr>
            <a:r>
              <a:rPr lang="ru-RU" sz="2400" dirty="0"/>
              <a:t>– коды вида </a:t>
            </a:r>
            <a:r>
              <a:rPr lang="ru-RU" sz="2400" b="1" dirty="0"/>
              <a:t>5хх</a:t>
            </a:r>
            <a:r>
              <a:rPr lang="ru-RU" sz="2400" dirty="0"/>
              <a:t> – ошибки сервера, у сервера не получилось обработать потенциально верный запрос.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14290"/>
            <a:ext cx="8472518" cy="64294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800" b="1" dirty="0"/>
              <a:t>Семантика основных кодов ответа HTTP:</a:t>
            </a:r>
          </a:p>
          <a:p>
            <a:pPr>
              <a:buNone/>
            </a:pPr>
            <a:endParaRPr lang="ru-RU" sz="2800" b="1" dirty="0"/>
          </a:p>
          <a:p>
            <a:r>
              <a:rPr lang="ru-RU" sz="2000" b="1" dirty="0"/>
              <a:t>200 </a:t>
            </a:r>
            <a:r>
              <a:rPr lang="ru-RU" sz="2000" b="1" dirty="0" err="1"/>
              <a:t>Ok</a:t>
            </a:r>
            <a:r>
              <a:rPr lang="ru-RU" sz="2000" b="1" dirty="0"/>
              <a:t> </a:t>
            </a:r>
            <a:r>
              <a:rPr lang="ru-RU" sz="2000" dirty="0"/>
              <a:t>– выдается при нормальной загрузке страницы методом </a:t>
            </a:r>
            <a:r>
              <a:rPr lang="en-US" sz="2000" dirty="0"/>
              <a:t>GET.</a:t>
            </a:r>
          </a:p>
          <a:p>
            <a:r>
              <a:rPr lang="ru-RU" sz="2000" b="1" dirty="0"/>
              <a:t>201 </a:t>
            </a:r>
            <a:r>
              <a:rPr lang="ru-RU" sz="2000" b="1" dirty="0" err="1"/>
              <a:t>Created</a:t>
            </a:r>
            <a:r>
              <a:rPr lang="ru-RU" sz="2000" b="1" dirty="0"/>
              <a:t> </a:t>
            </a:r>
            <a:r>
              <a:rPr lang="ru-RU" sz="2000" dirty="0"/>
              <a:t>– был успешно создан новый ресурс в результате запроса.</a:t>
            </a:r>
          </a:p>
          <a:p>
            <a:r>
              <a:rPr lang="ru-RU" sz="2000" b="1" dirty="0"/>
              <a:t>206 </a:t>
            </a:r>
            <a:r>
              <a:rPr lang="ru-RU" sz="2000" b="1" dirty="0" err="1"/>
              <a:t>Partial</a:t>
            </a:r>
            <a:r>
              <a:rPr lang="ru-RU" sz="2000" b="1" dirty="0"/>
              <a:t> </a:t>
            </a:r>
            <a:r>
              <a:rPr lang="ru-RU" sz="2000" b="1" dirty="0" err="1"/>
              <a:t>Content</a:t>
            </a:r>
            <a:r>
              <a:rPr lang="ru-RU" sz="2000" b="1" dirty="0"/>
              <a:t> </a:t>
            </a:r>
            <a:r>
              <a:rPr lang="ru-RU" sz="2000" dirty="0"/>
              <a:t>– означает, что передаваемый ответ является фрагментом, запрошенным с помощью заголовка </a:t>
            </a:r>
            <a:r>
              <a:rPr lang="en-US" sz="2000" dirty="0"/>
              <a:t>range.</a:t>
            </a:r>
          </a:p>
          <a:p>
            <a:r>
              <a:rPr lang="ru-RU" sz="2000" b="1" dirty="0"/>
              <a:t>301 </a:t>
            </a:r>
            <a:r>
              <a:rPr lang="ru-RU" sz="2000" b="1" dirty="0" err="1"/>
              <a:t>Moved</a:t>
            </a:r>
            <a:r>
              <a:rPr lang="ru-RU" sz="2000" b="1" dirty="0"/>
              <a:t> </a:t>
            </a:r>
            <a:r>
              <a:rPr lang="ru-RU" sz="2000" b="1" dirty="0" err="1"/>
              <a:t>Permanently</a:t>
            </a:r>
            <a:r>
              <a:rPr lang="ru-RU" sz="2000" b="1" dirty="0"/>
              <a:t> </a:t>
            </a:r>
            <a:r>
              <a:rPr lang="ru-RU" sz="2000" dirty="0"/>
              <a:t>– перемещён навсегда; новый адрес ресурса передается в заголовке ответа </a:t>
            </a:r>
            <a:r>
              <a:rPr lang="ru-RU" sz="2000" dirty="0" err="1"/>
              <a:t>Location</a:t>
            </a:r>
            <a:r>
              <a:rPr lang="ru-RU" sz="2000" dirty="0"/>
              <a:t>.</a:t>
            </a:r>
          </a:p>
          <a:p>
            <a:r>
              <a:rPr lang="ru-RU" sz="2000" b="1" dirty="0"/>
              <a:t>302 </a:t>
            </a:r>
            <a:r>
              <a:rPr lang="ru-RU" sz="2000" b="1" dirty="0" err="1"/>
              <a:t>Found</a:t>
            </a:r>
            <a:r>
              <a:rPr lang="ru-RU" sz="2000" b="1" dirty="0"/>
              <a:t> </a:t>
            </a:r>
            <a:r>
              <a:rPr lang="ru-RU" sz="2000" dirty="0"/>
              <a:t>– ресурс временно доступен по другому адресу,  передаваемому в заголовке ответа </a:t>
            </a:r>
            <a:r>
              <a:rPr lang="ru-RU" sz="2000" dirty="0" err="1"/>
              <a:t>Location</a:t>
            </a:r>
            <a:r>
              <a:rPr lang="ru-RU" sz="2000" dirty="0"/>
              <a:t>.</a:t>
            </a:r>
          </a:p>
          <a:p>
            <a:r>
              <a:rPr lang="ru-RU" sz="2000" b="1" dirty="0"/>
              <a:t>304 </a:t>
            </a:r>
            <a:r>
              <a:rPr lang="ru-RU" sz="2000" b="1" dirty="0" err="1"/>
              <a:t>Not</a:t>
            </a:r>
            <a:r>
              <a:rPr lang="ru-RU" sz="2000" b="1" dirty="0"/>
              <a:t> </a:t>
            </a:r>
            <a:r>
              <a:rPr lang="ru-RU" sz="2000" b="1" dirty="0" err="1"/>
              <a:t>Modified</a:t>
            </a:r>
            <a:r>
              <a:rPr lang="ru-RU" sz="2000" b="1" dirty="0"/>
              <a:t> </a:t>
            </a:r>
            <a:r>
              <a:rPr lang="ru-RU" sz="2000" dirty="0"/>
              <a:t>– ресурс не изменился с момента последнего запроса клиентом.</a:t>
            </a:r>
          </a:p>
          <a:p>
            <a:r>
              <a:rPr lang="ru-RU" sz="2000" b="1" dirty="0"/>
              <a:t>400 </a:t>
            </a:r>
            <a:r>
              <a:rPr lang="ru-RU" sz="2000" b="1" dirty="0" err="1"/>
              <a:t>Bad</a:t>
            </a:r>
            <a:r>
              <a:rPr lang="ru-RU" sz="2000" b="1" dirty="0"/>
              <a:t> </a:t>
            </a:r>
            <a:r>
              <a:rPr lang="ru-RU" sz="2000" b="1" dirty="0" err="1"/>
              <a:t>Request</a:t>
            </a:r>
            <a:r>
              <a:rPr lang="ru-RU" sz="2000" b="1" dirty="0"/>
              <a:t> </a:t>
            </a:r>
            <a:r>
              <a:rPr lang="ru-RU" sz="2000" dirty="0"/>
              <a:t>– ошибка в запросе.</a:t>
            </a:r>
          </a:p>
          <a:p>
            <a:r>
              <a:rPr lang="en-US" sz="2000" b="1" dirty="0"/>
              <a:t>401 Unauthorized </a:t>
            </a:r>
            <a:r>
              <a:rPr lang="en-US" sz="2000" dirty="0"/>
              <a:t>– </a:t>
            </a:r>
            <a:r>
              <a:rPr lang="ru-RU" sz="2000" dirty="0"/>
              <a:t>требуется авторизация.</a:t>
            </a:r>
          </a:p>
          <a:p>
            <a:r>
              <a:rPr lang="ru-RU" sz="2000" b="1" dirty="0"/>
              <a:t>404 </a:t>
            </a:r>
            <a:r>
              <a:rPr lang="ru-RU" sz="2000" b="1" dirty="0" err="1"/>
              <a:t>Not</a:t>
            </a:r>
            <a:r>
              <a:rPr lang="ru-RU" sz="2000" b="1" dirty="0"/>
              <a:t> </a:t>
            </a:r>
            <a:r>
              <a:rPr lang="ru-RU" sz="2000" b="1" dirty="0" err="1"/>
              <a:t>Found</a:t>
            </a:r>
            <a:r>
              <a:rPr lang="ru-RU" sz="2000" b="1" dirty="0"/>
              <a:t> </a:t>
            </a:r>
            <a:r>
              <a:rPr lang="ru-RU" sz="2000" dirty="0"/>
              <a:t>– ресурс не найден.</a:t>
            </a:r>
          </a:p>
          <a:p>
            <a:r>
              <a:rPr lang="ru-RU" sz="2000" b="1" dirty="0"/>
              <a:t>500 </a:t>
            </a:r>
            <a:r>
              <a:rPr lang="ru-RU" sz="2000" b="1" dirty="0" err="1"/>
              <a:t>Internal</a:t>
            </a:r>
            <a:r>
              <a:rPr lang="ru-RU" sz="2000" b="1" dirty="0"/>
              <a:t> </a:t>
            </a:r>
            <a:r>
              <a:rPr lang="ru-RU" sz="2000" b="1" dirty="0" err="1"/>
              <a:t>Server</a:t>
            </a:r>
            <a:r>
              <a:rPr lang="ru-RU" sz="2000" b="1" dirty="0"/>
              <a:t> </a:t>
            </a:r>
            <a:r>
              <a:rPr lang="ru-RU" sz="2000" b="1" dirty="0" err="1"/>
              <a:t>Error</a:t>
            </a:r>
            <a:r>
              <a:rPr lang="ru-RU" sz="2000" b="1" dirty="0"/>
              <a:t> </a:t>
            </a:r>
            <a:r>
              <a:rPr lang="ru-RU" sz="2000" dirty="0"/>
              <a:t>– ошибка на сервере.</a:t>
            </a:r>
          </a:p>
          <a:p>
            <a:r>
              <a:rPr lang="ru-RU" sz="2000" b="1" dirty="0"/>
              <a:t>503 </a:t>
            </a:r>
            <a:r>
              <a:rPr lang="ru-RU" sz="2000" b="1" dirty="0" err="1"/>
              <a:t>Service</a:t>
            </a:r>
            <a:r>
              <a:rPr lang="ru-RU" sz="2000" b="1" dirty="0"/>
              <a:t> </a:t>
            </a:r>
            <a:r>
              <a:rPr lang="ru-RU" sz="2000" b="1" dirty="0" err="1"/>
              <a:t>Unavailable</a:t>
            </a:r>
            <a:r>
              <a:rPr lang="ru-RU" sz="2000" dirty="0"/>
              <a:t> – сервер недоступен или перегружен.</a:t>
            </a:r>
          </a:p>
          <a:p>
            <a:endParaRPr lang="ru-RU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600" b="1" dirty="0"/>
              <a:t>	</a:t>
            </a:r>
            <a:r>
              <a:rPr lang="ru-RU" sz="2600" b="1" dirty="0" err="1"/>
              <a:t>Cookies</a:t>
            </a:r>
            <a:r>
              <a:rPr lang="ru-RU" sz="2600" dirty="0"/>
              <a:t> – расширение протокола HTTP, предназначенное для того, чтобы сохранять на стороне клиента (в браузере) значения некоторых переменных сайта, выдаваемых сервером, и  передавать эти значения при каждом последующем </a:t>
            </a:r>
            <a:r>
              <a:rPr lang="en-US" sz="2600" dirty="0"/>
              <a:t>HTTP-</a:t>
            </a:r>
            <a:r>
              <a:rPr lang="ru-RU" sz="2600" dirty="0"/>
              <a:t>запросе на этот сайт.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600" dirty="0"/>
              <a:t>	Примеры использования </a:t>
            </a:r>
            <a:r>
              <a:rPr lang="en-US" sz="2600" dirty="0"/>
              <a:t>cookies: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– можно сохранять список товаров в корзине интернет- магазина для незарегистрированного пользователя;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– можно определять количество посещений сайта конкретным пользователем.</a:t>
            </a:r>
          </a:p>
          <a:p>
            <a:pPr marL="0" indent="0">
              <a:spcBef>
                <a:spcPts val="0"/>
              </a:spcBef>
              <a:buNone/>
            </a:pPr>
            <a:endParaRPr lang="ru-RU" sz="26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	</a:t>
            </a:r>
            <a:r>
              <a:rPr lang="ru-RU" sz="2600" dirty="0" err="1"/>
              <a:t>Cookies</a:t>
            </a:r>
            <a:r>
              <a:rPr lang="ru-RU" sz="2600" dirty="0"/>
              <a:t> передаются в HTTP открытым текстом в заголовке </a:t>
            </a:r>
            <a:r>
              <a:rPr lang="ru-RU" sz="2600" b="1" dirty="0" err="1"/>
              <a:t>Cookie</a:t>
            </a:r>
            <a:r>
              <a:rPr lang="ru-RU" sz="2600" dirty="0"/>
              <a:t>. Пользователь может задать и изменить произвольным образом </a:t>
            </a:r>
            <a:r>
              <a:rPr lang="ru-RU" sz="2600" dirty="0" err="1"/>
              <a:t>cookies</a:t>
            </a:r>
            <a:r>
              <a:rPr lang="ru-RU" sz="2600" dirty="0"/>
              <a:t> в браузере. Злоумышленник может узнать </a:t>
            </a:r>
            <a:r>
              <a:rPr lang="ru-RU" sz="2600" dirty="0" err="1"/>
              <a:t>cookie</a:t>
            </a:r>
            <a:r>
              <a:rPr lang="ru-RU" sz="2600" dirty="0"/>
              <a:t>,  получив доступ к компьютеру или с помощью </a:t>
            </a:r>
            <a:r>
              <a:rPr lang="ru-RU" sz="2600" dirty="0" err="1"/>
              <a:t>JavaScript</a:t>
            </a:r>
            <a:r>
              <a:rPr lang="ru-RU" sz="2600" dirty="0"/>
              <a:t>. Так как значения </a:t>
            </a:r>
            <a:r>
              <a:rPr lang="ru-RU" sz="2600" dirty="0" err="1"/>
              <a:t>cookie</a:t>
            </a:r>
            <a:r>
              <a:rPr lang="ru-RU" sz="2600" dirty="0"/>
              <a:t> передаются с каждым http-запросом, то хранение в них большого объема данных затруднительно.</a:t>
            </a: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2153E5-C7EE-4576-B0CD-89A556FCEC9A}"/>
              </a:ext>
            </a:extLst>
          </p:cNvPr>
          <p:cNvSpPr txBox="1"/>
          <p:nvPr/>
        </p:nvSpPr>
        <p:spPr>
          <a:xfrm>
            <a:off x="1943708" y="188640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HTTP</a:t>
            </a:r>
            <a:r>
              <a:rPr lang="ru-RU" sz="4000" dirty="0"/>
              <a:t>-взаимодействия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A39CEF-CF74-4C8D-807D-9CF6CBE41A3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1717" y="1268760"/>
            <a:ext cx="924870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42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21455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Пример1</a:t>
            </a:r>
            <a:br>
              <a:rPr lang="ru-RU" b="1" dirty="0">
                <a:solidFill>
                  <a:srgbClr val="0070C0"/>
                </a:solidFill>
              </a:rPr>
            </a:br>
            <a:r>
              <a:rPr lang="ru-RU" b="1" dirty="0">
                <a:solidFill>
                  <a:srgbClr val="0070C0"/>
                </a:solidFill>
              </a:rPr>
              <a:t>Обращение к </a:t>
            </a:r>
            <a:r>
              <a:rPr lang="en-US" b="1" dirty="0">
                <a:solidFill>
                  <a:srgbClr val="0070C0"/>
                </a:solidFill>
              </a:rPr>
              <a:t>Web-</a:t>
            </a:r>
            <a:r>
              <a:rPr lang="ru-RU" b="1" dirty="0">
                <a:solidFill>
                  <a:srgbClr val="0070C0"/>
                </a:solidFill>
              </a:rPr>
              <a:t>серверу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200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// www-client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#include "winsock2.h"</a:t>
            </a: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#pragma comment (lib, “Ws2_32.lib”)</a:t>
            </a: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#define request </a:t>
            </a: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"GET /json-ru.html HTTP/1.0 \r\n </a:t>
            </a:r>
            <a:r>
              <a:rPr lang="en-US" sz="2200" b="1" dirty="0" err="1">
                <a:solidFill>
                  <a:srgbClr val="0070C0"/>
                </a:solidFill>
                <a:latin typeface="Consolas" pitchFamily="49" charset="0"/>
              </a:rPr>
              <a:t>Host:www.json.org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\r\n\r\n“ // HTTP </a:t>
            </a:r>
            <a:r>
              <a:rPr lang="ru-RU" sz="2200" b="1" dirty="0">
                <a:solidFill>
                  <a:srgbClr val="0070C0"/>
                </a:solidFill>
                <a:latin typeface="Consolas" pitchFamily="49" charset="0"/>
              </a:rPr>
              <a:t>запрос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. </a:t>
            </a:r>
            <a:b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</a:b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#define MAX_PACKET_SIZE 4096</a:t>
            </a: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200" b="1" dirty="0">
                <a:solidFill>
                  <a:srgbClr val="0070C0"/>
                </a:solidFill>
                <a:latin typeface="Consolas" pitchFamily="49" charset="0"/>
              </a:rPr>
              <a:t>  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int main()</a:t>
            </a:r>
            <a:r>
              <a:rPr lang="ru-RU" sz="2200" b="1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200" b="1" dirty="0">
                <a:solidFill>
                  <a:srgbClr val="0070C0"/>
                </a:solidFill>
                <a:latin typeface="Consolas" pitchFamily="49" charset="0"/>
              </a:rPr>
              <a:t>      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WSADATA </a:t>
            </a:r>
            <a:r>
              <a:rPr lang="en-US" sz="2200" b="1" dirty="0" err="1">
                <a:solidFill>
                  <a:srgbClr val="0070C0"/>
                </a:solidFill>
                <a:latin typeface="Consolas" pitchFamily="49" charset="0"/>
              </a:rPr>
              <a:t>ws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;  SOCKET s;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      </a:t>
            </a:r>
            <a:r>
              <a:rPr lang="en-US" sz="2200" b="1" dirty="0" err="1">
                <a:solidFill>
                  <a:srgbClr val="0070C0"/>
                </a:solidFill>
                <a:latin typeface="Consolas" pitchFamily="49" charset="0"/>
              </a:rPr>
              <a:t>sockaddr_in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Consolas" pitchFamily="49" charset="0"/>
              </a:rPr>
              <a:t>adr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;   </a:t>
            </a:r>
            <a:r>
              <a:rPr lang="en-US" sz="2200" b="1" dirty="0" err="1">
                <a:solidFill>
                  <a:srgbClr val="0070C0"/>
                </a:solidFill>
                <a:latin typeface="Consolas" pitchFamily="49" charset="0"/>
              </a:rPr>
              <a:t>hostent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* </a:t>
            </a:r>
            <a:r>
              <a:rPr lang="en-US" sz="2200" b="1" dirty="0" err="1">
                <a:solidFill>
                  <a:srgbClr val="0070C0"/>
                </a:solidFill>
                <a:latin typeface="Consolas" pitchFamily="49" charset="0"/>
              </a:rPr>
              <a:t>hn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;</a:t>
            </a: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   </a:t>
            </a:r>
            <a:r>
              <a:rPr lang="ru-RU" sz="2200" b="1" dirty="0">
                <a:solidFill>
                  <a:srgbClr val="0070C0"/>
                </a:solidFill>
                <a:latin typeface="Consolas" pitchFamily="49" charset="0"/>
              </a:rPr>
              <a:t>   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char buff [MAX_PACKET_SIZE];</a:t>
            </a: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   </a:t>
            </a:r>
            <a:r>
              <a:rPr lang="ru-RU" sz="2200" b="1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// Init </a:t>
            </a: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if (</a:t>
            </a:r>
            <a:r>
              <a:rPr lang="en-US" sz="2200" b="1" dirty="0" err="1">
                <a:solidFill>
                  <a:srgbClr val="0070C0"/>
                </a:solidFill>
                <a:latin typeface="Consolas" pitchFamily="49" charset="0"/>
              </a:rPr>
              <a:t>WSAStartup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 (0x0101, &amp;</a:t>
            </a:r>
            <a:r>
              <a:rPr lang="en-US" sz="2200" b="1" dirty="0" err="1">
                <a:solidFill>
                  <a:srgbClr val="0070C0"/>
                </a:solidFill>
                <a:latin typeface="Consolas" pitchFamily="49" charset="0"/>
              </a:rPr>
              <a:t>ws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) != 0) {return -1;} // Error</a:t>
            </a: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    // </a:t>
            </a:r>
            <a:r>
              <a:rPr lang="ru-RU" sz="2200" b="1" dirty="0">
                <a:solidFill>
                  <a:srgbClr val="0070C0"/>
                </a:solidFill>
                <a:latin typeface="Consolas" pitchFamily="49" charset="0"/>
              </a:rPr>
              <a:t>Создаём </a:t>
            </a:r>
            <a:r>
              <a:rPr lang="ru-RU" sz="2200" b="1" dirty="0" err="1">
                <a:solidFill>
                  <a:srgbClr val="0070C0"/>
                </a:solidFill>
                <a:latin typeface="Consolas" pitchFamily="49" charset="0"/>
              </a:rPr>
              <a:t>сокет</a:t>
            </a: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if(INVALID_SOCKET==(s=socket(AF_INET,SOCK_STREAM,0)))</a:t>
            </a:r>
            <a:r>
              <a:rPr lang="ru-RU" sz="2200" b="1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   </a:t>
            </a: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200" b="1" dirty="0">
                <a:solidFill>
                  <a:srgbClr val="0070C0"/>
                </a:solidFill>
                <a:latin typeface="Consolas" pitchFamily="49" charset="0"/>
              </a:rPr>
              <a:t>    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{  return -1; } // Error </a:t>
            </a: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    // </a:t>
            </a:r>
            <a:r>
              <a:rPr lang="ru-RU" sz="2200" b="1" dirty="0">
                <a:solidFill>
                  <a:srgbClr val="0070C0"/>
                </a:solidFill>
                <a:latin typeface="Consolas" pitchFamily="49" charset="0"/>
              </a:rPr>
              <a:t>Получаем адрес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 </a:t>
            </a: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if (NULL == ( </a:t>
            </a:r>
            <a:r>
              <a:rPr lang="en-US" sz="2200" b="1" dirty="0" err="1">
                <a:solidFill>
                  <a:srgbClr val="0070C0"/>
                </a:solidFill>
                <a:latin typeface="Consolas" pitchFamily="49" charset="0"/>
              </a:rPr>
              <a:t>hn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 = </a:t>
            </a:r>
            <a:r>
              <a:rPr lang="en-US" sz="2200" b="1" dirty="0" err="1">
                <a:solidFill>
                  <a:srgbClr val="0070C0"/>
                </a:solidFill>
                <a:latin typeface="Consolas" pitchFamily="49" charset="0"/>
              </a:rPr>
              <a:t>gethostbyname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 ("www.json.org") ) )</a:t>
            </a: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   </a:t>
            </a:r>
            <a:r>
              <a:rPr lang="ru-RU" sz="2200" b="1" dirty="0">
                <a:solidFill>
                  <a:srgbClr val="0070C0"/>
                </a:solidFill>
                <a:latin typeface="Consolas" pitchFamily="49" charset="0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return</a:t>
            </a:r>
            <a:r>
              <a:rPr lang="ru-RU" sz="2200" b="1" dirty="0">
                <a:solidFill>
                  <a:srgbClr val="0070C0"/>
                </a:solidFill>
                <a:latin typeface="Consolas" pitchFamily="49" charset="0"/>
              </a:rPr>
              <a:t> -1; 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 }  </a:t>
            </a:r>
            <a:r>
              <a:rPr lang="ru-RU" sz="2200" b="1" dirty="0">
                <a:solidFill>
                  <a:srgbClr val="0070C0"/>
                </a:solidFill>
                <a:latin typeface="Consolas" pitchFamily="49" charset="0"/>
              </a:rPr>
              <a:t>// 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Error </a:t>
            </a: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0794" y="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Связь с </a:t>
            </a:r>
            <a:r>
              <a:rPr lang="en-US" dirty="0"/>
              <a:t>WWW-</a:t>
            </a:r>
            <a:r>
              <a:rPr lang="ru-RU" dirty="0"/>
              <a:t>сервером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29586" y="357166"/>
            <a:ext cx="10001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часть1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 </a:t>
            </a:r>
            <a:r>
              <a:rPr lang="en-US" sz="2800" dirty="0"/>
              <a:t>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</a:rPr>
              <a:t> </a:t>
            </a:r>
            <a:r>
              <a:rPr lang="ru-RU" sz="2400" b="1" dirty="0">
                <a:solidFill>
                  <a:srgbClr val="0070C0"/>
                </a:solidFill>
                <a:latin typeface="Consolas" pitchFamily="49" charset="0"/>
              </a:rPr>
              <a:t>/</a:t>
            </a:r>
            <a:r>
              <a:rPr lang="ru-RU" sz="2400" dirty="0">
                <a:solidFill>
                  <a:srgbClr val="0070C0"/>
                </a:solidFill>
                <a:latin typeface="Consolas" pitchFamily="49" charset="0"/>
              </a:rPr>
              <a:t>/ Заполняем структуру с адресом</a:t>
            </a:r>
            <a:endParaRPr lang="en-US" sz="2400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adr.sin_family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 = AF_INET;</a:t>
            </a:r>
            <a:endParaRPr lang="ru-RU" sz="24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   </a:t>
            </a:r>
            <a:r>
              <a:rPr lang="ru-RU" sz="2400" b="1" dirty="0">
                <a:solidFill>
                  <a:srgbClr val="0070C0"/>
                </a:solidFill>
                <a:latin typeface="Consolas" pitchFamily="49" charset="0"/>
              </a:rPr>
              <a:t>// 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adr.sin_addr.s_addr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 = *(DWORD* ) 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hn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-&gt;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h_addr_list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[0];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((unsigned long *)&amp;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adr.sin_addr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)[0]        = ((unsigned long **) 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hn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-&gt;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h_addr_list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)[0][0];</a:t>
            </a:r>
            <a:endParaRPr lang="ru-RU" sz="24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adr</a:t>
            </a:r>
            <a:r>
              <a:rPr lang="ru-RU" sz="2400" b="1" dirty="0">
                <a:solidFill>
                  <a:srgbClr val="0070C0"/>
                </a:solidFill>
                <a:latin typeface="Consolas" pitchFamily="49" charset="0"/>
              </a:rPr>
              <a:t>.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sin</a:t>
            </a:r>
            <a:r>
              <a:rPr lang="ru-RU" sz="2400" b="1" dirty="0">
                <a:solidFill>
                  <a:srgbClr val="0070C0"/>
                </a:solidFill>
                <a:latin typeface="Consolas" pitchFamily="49" charset="0"/>
              </a:rPr>
              <a:t>_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port</a:t>
            </a:r>
            <a:r>
              <a:rPr lang="ru-RU" sz="2400" b="1" dirty="0">
                <a:solidFill>
                  <a:srgbClr val="0070C0"/>
                </a:solidFill>
                <a:latin typeface="Consolas" pitchFamily="49" charset="0"/>
              </a:rPr>
              <a:t> = 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htons</a:t>
            </a:r>
            <a:r>
              <a:rPr lang="ru-RU" sz="2400" b="1" dirty="0">
                <a:solidFill>
                  <a:srgbClr val="0070C0"/>
                </a:solidFill>
                <a:latin typeface="Consolas" pitchFamily="49" charset="0"/>
              </a:rPr>
              <a:t> (80);</a:t>
            </a:r>
            <a:endParaRPr lang="en-US" sz="24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   </a:t>
            </a:r>
            <a:r>
              <a:rPr lang="ru-RU" sz="2400" b="1" dirty="0">
                <a:solidFill>
                  <a:srgbClr val="0070C0"/>
                </a:solidFill>
                <a:latin typeface="Consolas" pitchFamily="49" charset="0"/>
              </a:rPr>
              <a:t>// Устанавливаем соединение с сервером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    if (SOCKET_ERROR ==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connect (s, (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sockaddr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* )&amp;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adr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sizeof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 (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adr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)))</a:t>
            </a:r>
            <a:endParaRPr lang="ru-RU" sz="24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   {return -1; }  // Error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   // </a:t>
            </a:r>
            <a:r>
              <a:rPr lang="ru-RU" sz="2400" b="1" dirty="0">
                <a:solidFill>
                  <a:srgbClr val="0070C0"/>
                </a:solidFill>
                <a:latin typeface="Consolas" pitchFamily="49" charset="0"/>
              </a:rPr>
              <a:t>Посылаем запрос</a:t>
            </a:r>
            <a:endParaRPr lang="en-US" sz="24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if(SOCKET_ERROR==send(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s,&amp;request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sizeof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(request),0))</a:t>
            </a:r>
            <a:endParaRPr lang="ru-RU" sz="24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   {return -1;  } //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 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715272" y="285728"/>
            <a:ext cx="9286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часть2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ru-RU" sz="2400" dirty="0"/>
              <a:t>	Поскольку объекты, относящиеся к ресурсам существовавших тогда сервисов, не позволяли устанавливать между собой логические связи, то реализация такой идеи потребовала разработки нового способа представления информации, который бы позволил создавать новые информационные объекты (документы) и связывать их с уже существующими. Наиболее удобным для этого представлением данных оказался </a:t>
            </a:r>
            <a:r>
              <a:rPr lang="ru-RU" sz="2400" b="1" dirty="0">
                <a:solidFill>
                  <a:srgbClr val="FF0000"/>
                </a:solidFill>
              </a:rPr>
              <a:t>гипертекст</a:t>
            </a:r>
            <a:r>
              <a:rPr lang="ru-RU" sz="2400" dirty="0">
                <a:solidFill>
                  <a:srgbClr val="FF0000"/>
                </a:solidFill>
              </a:rPr>
              <a:t>.</a:t>
            </a:r>
          </a:p>
          <a:p>
            <a:pPr marL="0" algn="just">
              <a:buNone/>
            </a:pPr>
            <a:r>
              <a:rPr lang="ru-RU" sz="2400" dirty="0"/>
              <a:t>	В компьютерных технологиях под </a:t>
            </a:r>
            <a:r>
              <a:rPr lang="ru-RU" sz="2400" b="1" dirty="0">
                <a:solidFill>
                  <a:srgbClr val="FF0000"/>
                </a:solidFill>
              </a:rPr>
              <a:t>гипертекстом</a:t>
            </a:r>
            <a:r>
              <a:rPr lang="ru-RU" sz="2400" dirty="0"/>
              <a:t> понимают форму представления информационных объектов, позволяющую устанавливать связи между фрагментами этих объектов. Механизм, обеспечивающий такую связь, принято называть </a:t>
            </a:r>
            <a:r>
              <a:rPr lang="ru-RU" sz="2400" b="1" dirty="0">
                <a:solidFill>
                  <a:srgbClr val="FF0000"/>
                </a:solidFill>
              </a:rPr>
              <a:t>гиперссылкой</a:t>
            </a:r>
            <a:r>
              <a:rPr lang="ru-RU" sz="2400" dirty="0"/>
              <a:t>.</a:t>
            </a:r>
          </a:p>
          <a:p>
            <a:pPr marL="0" algn="just">
              <a:buNone/>
            </a:pPr>
            <a:r>
              <a:rPr lang="ru-RU" sz="2400" dirty="0"/>
              <a:t>	Практическая реализация такого подхода потребовала разработки </a:t>
            </a:r>
            <a:r>
              <a:rPr lang="ru-RU" sz="2400" b="1" dirty="0">
                <a:solidFill>
                  <a:srgbClr val="FF0000"/>
                </a:solidFill>
              </a:rPr>
              <a:t>специального языка </a:t>
            </a:r>
            <a:r>
              <a:rPr lang="ru-RU" sz="2400" dirty="0"/>
              <a:t>для описания, позволяющего описывать внешнее представление гипертекстовых документов и устанавливать связи между информационными объектами. Для обеспечения работы в гипертекстовой среды оказалось необходимым также создание </a:t>
            </a:r>
            <a:r>
              <a:rPr lang="ru-RU" sz="2400" b="1" dirty="0">
                <a:solidFill>
                  <a:srgbClr val="FF0000"/>
                </a:solidFill>
              </a:rPr>
              <a:t>дополнительного программного обеспечения (клиента и сервера</a:t>
            </a:r>
            <a:r>
              <a:rPr lang="ru-RU" sz="2400" dirty="0">
                <a:solidFill>
                  <a:srgbClr val="FF0000"/>
                </a:solidFill>
              </a:rPr>
              <a:t>) и </a:t>
            </a:r>
            <a:r>
              <a:rPr lang="ru-RU" sz="2400" b="1" dirty="0">
                <a:solidFill>
                  <a:srgbClr val="FF0000"/>
                </a:solidFill>
              </a:rPr>
              <a:t>протокола взаимодействия</a:t>
            </a:r>
            <a:r>
              <a:rPr lang="ru-RU" sz="2400" dirty="0"/>
              <a:t>.</a:t>
            </a: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    int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 = 0; // </a:t>
            </a:r>
            <a:r>
              <a:rPr lang="ru-RU" b="1" dirty="0">
                <a:solidFill>
                  <a:srgbClr val="0070C0"/>
                </a:solidFill>
                <a:latin typeface="Consolas" pitchFamily="49" charset="0"/>
              </a:rPr>
              <a:t>ждём ответа</a:t>
            </a:r>
          </a:p>
          <a:p>
            <a:pPr>
              <a:buNone/>
            </a:pPr>
            <a:r>
              <a:rPr lang="ru-RU" b="1" dirty="0">
                <a:solidFill>
                  <a:srgbClr val="0070C0"/>
                </a:solidFill>
                <a:latin typeface="Consolas" pitchFamily="49" charset="0"/>
              </a:rPr>
              <a:t>       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do  {  </a:t>
            </a:r>
          </a:p>
          <a:p>
            <a:pPr>
              <a:buNone/>
            </a:pPr>
            <a:r>
              <a:rPr lang="ru-RU" b="1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if(SOCKET_ERROR == </a:t>
            </a:r>
            <a:endParaRPr lang="ru-RU" sz="3100" b="1" dirty="0">
              <a:solidFill>
                <a:srgbClr val="0070C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(</a:t>
            </a:r>
            <a:r>
              <a:rPr lang="en-US" sz="3100" b="1" dirty="0" err="1">
                <a:solidFill>
                  <a:srgbClr val="0070C0"/>
                </a:solidFill>
                <a:latin typeface="Consolas" pitchFamily="49" charset="0"/>
              </a:rPr>
              <a:t>len</a:t>
            </a: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 = </a:t>
            </a:r>
            <a:r>
              <a:rPr lang="en-US" sz="3100" b="1" dirty="0" err="1">
                <a:solidFill>
                  <a:srgbClr val="0070C0"/>
                </a:solidFill>
                <a:latin typeface="Consolas" pitchFamily="49" charset="0"/>
              </a:rPr>
              <a:t>recv</a:t>
            </a: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 (s, (char *)&amp;buff,max_size,0)))  </a:t>
            </a:r>
          </a:p>
          <a:p>
            <a:pPr>
              <a:buNone/>
            </a:pP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  {int res = </a:t>
            </a:r>
            <a:r>
              <a:rPr lang="en-US" sz="3100" b="1" dirty="0" err="1">
                <a:solidFill>
                  <a:srgbClr val="0070C0"/>
                </a:solidFill>
                <a:latin typeface="Consolas" pitchFamily="49" charset="0"/>
              </a:rPr>
              <a:t>WSAGetLastError</a:t>
            </a: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 (); return -1;} </a:t>
            </a:r>
          </a:p>
          <a:p>
            <a:pPr>
              <a:buNone/>
            </a:pP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  for (int </a:t>
            </a:r>
            <a:r>
              <a:rPr lang="en-US" sz="3100" b="1" dirty="0" err="1">
                <a:solidFill>
                  <a:srgbClr val="0070C0"/>
                </a:solidFill>
                <a:latin typeface="Consolas" pitchFamily="49" charset="0"/>
              </a:rPr>
              <a:t>i</a:t>
            </a: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 = 0; </a:t>
            </a:r>
            <a:r>
              <a:rPr lang="en-US" sz="3100" b="1" dirty="0" err="1">
                <a:solidFill>
                  <a:srgbClr val="0070C0"/>
                </a:solidFill>
                <a:latin typeface="Consolas" pitchFamily="49" charset="0"/>
              </a:rPr>
              <a:t>i</a:t>
            </a: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&lt;</a:t>
            </a:r>
            <a:r>
              <a:rPr lang="en-US" sz="3100" b="1" dirty="0" err="1">
                <a:solidFill>
                  <a:srgbClr val="0070C0"/>
                </a:solidFill>
                <a:latin typeface="Consolas" pitchFamily="49" charset="0"/>
              </a:rPr>
              <a:t>len</a:t>
            </a: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; </a:t>
            </a:r>
            <a:r>
              <a:rPr lang="en-US" sz="3100" b="1" dirty="0" err="1">
                <a:solidFill>
                  <a:srgbClr val="0070C0"/>
                </a:solidFill>
                <a:latin typeface="Consolas" pitchFamily="49" charset="0"/>
              </a:rPr>
              <a:t>i</a:t>
            </a: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++) </a:t>
            </a:r>
            <a:r>
              <a:rPr lang="en-US" sz="3100" b="1" dirty="0" err="1">
                <a:solidFill>
                  <a:srgbClr val="0070C0"/>
                </a:solidFill>
                <a:latin typeface="Consolas" pitchFamily="49" charset="0"/>
              </a:rPr>
              <a:t>cout</a:t>
            </a: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 &lt;&lt; buff [</a:t>
            </a:r>
            <a:r>
              <a:rPr lang="en-US" sz="3100" b="1" dirty="0" err="1">
                <a:solidFill>
                  <a:srgbClr val="0070C0"/>
                </a:solidFill>
                <a:latin typeface="Consolas" pitchFamily="49" charset="0"/>
              </a:rPr>
              <a:t>i</a:t>
            </a: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]; </a:t>
            </a:r>
            <a:r>
              <a:rPr lang="en-US" sz="3100" dirty="0">
                <a:solidFill>
                  <a:srgbClr val="0070C0"/>
                </a:solidFill>
                <a:latin typeface="Consolas" pitchFamily="49" charset="0"/>
              </a:rPr>
              <a:t>      </a:t>
            </a:r>
            <a:r>
              <a:rPr lang="en-US" sz="2800" dirty="0">
                <a:solidFill>
                  <a:srgbClr val="0070C0"/>
                </a:solidFill>
                <a:latin typeface="Consolas" pitchFamily="49" charset="0"/>
              </a:rPr>
              <a:t>  </a:t>
            </a:r>
            <a:endParaRPr lang="ru-RU" sz="2800" dirty="0">
              <a:solidFill>
                <a:srgbClr val="0070C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ru-RU" b="1" dirty="0">
                <a:solidFill>
                  <a:srgbClr val="0070C0"/>
                </a:solidFill>
                <a:latin typeface="Consolas" pitchFamily="49" charset="0"/>
              </a:rPr>
              <a:t>      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     }</a:t>
            </a:r>
            <a:r>
              <a:rPr lang="ru-RU" b="1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 while (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!=0); 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//</a:t>
            </a:r>
            <a:r>
              <a:rPr lang="ru-RU" b="1" dirty="0">
                <a:solidFill>
                  <a:srgbClr val="0070C0"/>
                </a:solidFill>
                <a:latin typeface="Consolas" pitchFamily="49" charset="0"/>
              </a:rPr>
              <a:t>получаем данные по частям, пока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ru-RU" b="1" dirty="0">
                <a:solidFill>
                  <a:srgbClr val="0070C0"/>
                </a:solidFill>
                <a:latin typeface="Consolas" pitchFamily="49" charset="0"/>
              </a:rPr>
              <a:t>не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 0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// </a:t>
            </a:r>
            <a:r>
              <a:rPr lang="ru-RU" b="1" dirty="0">
                <a:solidFill>
                  <a:srgbClr val="0070C0"/>
                </a:solidFill>
                <a:latin typeface="Consolas" pitchFamily="49" charset="0"/>
              </a:rPr>
              <a:t>закрываем соединение </a:t>
            </a:r>
            <a:endParaRPr lang="en-US" b="1" dirty="0">
              <a:solidFill>
                <a:srgbClr val="0070C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if (SOCKET_ERROR == </a:t>
            </a:r>
            <a:r>
              <a:rPr lang="en-US" sz="3100" b="1" dirty="0" err="1">
                <a:solidFill>
                  <a:srgbClr val="0070C0"/>
                </a:solidFill>
                <a:latin typeface="Consolas" pitchFamily="49" charset="0"/>
              </a:rPr>
              <a:t>closesocket</a:t>
            </a: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 (s) )  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ru-RU" b="1" dirty="0">
                <a:solidFill>
                  <a:srgbClr val="0070C0"/>
                </a:solidFill>
                <a:latin typeface="Consolas" pitchFamily="49" charset="0"/>
              </a:rPr>
              <a:t>{ 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return -1; }  // error       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</a:rPr>
              <a:t>cin.get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    return 1;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При</a:t>
            </a:r>
            <a:r>
              <a:rPr lang="ru-RU" b="1" dirty="0"/>
              <a:t>мер2</a:t>
            </a:r>
            <a:br>
              <a:rPr lang="ru-RU" b="1" dirty="0"/>
            </a:br>
            <a:r>
              <a:rPr lang="en-US" b="1" dirty="0"/>
              <a:t>Web-client &amp;</a:t>
            </a:r>
            <a:r>
              <a:rPr lang="en-US" b="1" dirty="0">
                <a:solidFill>
                  <a:srgbClr val="C00000"/>
                </a:solidFill>
              </a:rPr>
              <a:t>Web-server</a:t>
            </a:r>
            <a:endParaRPr lang="ru-RU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// www-client.cpp</a:t>
            </a:r>
            <a:endParaRPr lang="ru-RU" sz="2000" b="1" dirty="0">
              <a:latin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//</a:t>
            </a:r>
            <a:r>
              <a:rPr lang="ru-RU" sz="2000" b="1" dirty="0">
                <a:latin typeface="Consolas" pitchFamily="49" charset="0"/>
              </a:rPr>
              <a:t>#</a:t>
            </a:r>
            <a:r>
              <a:rPr lang="en-US" sz="2000" b="1" dirty="0">
                <a:latin typeface="Consolas" pitchFamily="49" charset="0"/>
              </a:rPr>
              <a:t>include "</a:t>
            </a:r>
            <a:r>
              <a:rPr lang="en-US" sz="2000" b="1" dirty="0" err="1">
                <a:latin typeface="Consolas" pitchFamily="49" charset="0"/>
              </a:rPr>
              <a:t>stdafx.h</a:t>
            </a:r>
            <a:r>
              <a:rPr lang="en-US" sz="2000" b="1" dirty="0">
                <a:latin typeface="Consolas" pitchFamily="49" charset="0"/>
              </a:rPr>
              <a:t>"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#include &lt;string&gt;</a:t>
            </a:r>
          </a:p>
          <a:p>
            <a:pPr>
              <a:buNone/>
            </a:pPr>
            <a:r>
              <a:rPr lang="en-US" sz="2000" b="1" dirty="0">
                <a:solidFill>
                  <a:srgbClr val="FFC000"/>
                </a:solidFill>
                <a:latin typeface="Consolas" pitchFamily="49" charset="0"/>
              </a:rPr>
              <a:t>#define _WINSOCK_DEPRECATED_NO_WARNINGS 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// </a:t>
            </a:r>
            <a:r>
              <a:rPr lang="ru-RU" sz="2000" b="1" dirty="0">
                <a:latin typeface="Consolas" pitchFamily="49" charset="0"/>
              </a:rPr>
              <a:t>подавление предупреждений библиотеки </a:t>
            </a:r>
            <a:r>
              <a:rPr lang="en-US" sz="2000" b="1" dirty="0">
                <a:latin typeface="Consolas" pitchFamily="49" charset="0"/>
              </a:rPr>
              <a:t>winsock2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#include &lt;winsock2.h&gt;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#include &lt;</a:t>
            </a:r>
            <a:r>
              <a:rPr lang="en-US" sz="2000" b="1" dirty="0" err="1">
                <a:latin typeface="Consolas" pitchFamily="49" charset="0"/>
              </a:rPr>
              <a:t>iostream</a:t>
            </a:r>
            <a:r>
              <a:rPr lang="en-US" sz="2000" b="1" dirty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#</a:t>
            </a:r>
            <a:r>
              <a:rPr lang="en-US" sz="2000" b="1" dirty="0" err="1">
                <a:latin typeface="Consolas" pitchFamily="49" charset="0"/>
              </a:rPr>
              <a:t>pragma</a:t>
            </a:r>
            <a:r>
              <a:rPr lang="en-US" sz="2000" b="1" dirty="0">
                <a:latin typeface="Consolas" pitchFamily="49" charset="0"/>
              </a:rPr>
              <a:t> comment (lib,"Ws2_32.lib")</a:t>
            </a:r>
          </a:p>
          <a:p>
            <a:pPr>
              <a:buNone/>
            </a:pPr>
            <a:r>
              <a:rPr lang="ru-RU" sz="2000" b="1" dirty="0">
                <a:solidFill>
                  <a:srgbClr val="FFC000"/>
                </a:solidFill>
                <a:latin typeface="Consolas" pitchFamily="49" charset="0"/>
              </a:rPr>
              <a:t>#</a:t>
            </a:r>
            <a:r>
              <a:rPr lang="ru-RU" sz="2000" b="1" dirty="0" err="1">
                <a:solidFill>
                  <a:srgbClr val="FFC000"/>
                </a:solidFill>
                <a:latin typeface="Consolas" pitchFamily="49" charset="0"/>
              </a:rPr>
              <a:t>pragma</a:t>
            </a:r>
            <a:r>
              <a:rPr lang="ru-RU" sz="2000" b="1" dirty="0">
                <a:solidFill>
                  <a:srgbClr val="FFC000"/>
                </a:solidFill>
                <a:latin typeface="Consolas" pitchFamily="49" charset="0"/>
              </a:rPr>
              <a:t> </a:t>
            </a:r>
            <a:r>
              <a:rPr lang="ru-RU" sz="2000" b="1" dirty="0" err="1">
                <a:solidFill>
                  <a:srgbClr val="FFC000"/>
                </a:solidFill>
                <a:latin typeface="Consolas" pitchFamily="49" charset="0"/>
              </a:rPr>
              <a:t>warning</a:t>
            </a:r>
            <a:r>
              <a:rPr lang="ru-RU" sz="20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ru-RU" sz="2000" b="1" dirty="0" err="1">
                <a:solidFill>
                  <a:srgbClr val="FFC000"/>
                </a:solidFill>
                <a:latin typeface="Consolas" pitchFamily="49" charset="0"/>
              </a:rPr>
              <a:t>disable</a:t>
            </a:r>
            <a:r>
              <a:rPr lang="ru-RU" sz="2000" b="1" dirty="0">
                <a:solidFill>
                  <a:srgbClr val="FFC000"/>
                </a:solidFill>
                <a:latin typeface="Consolas" pitchFamily="49" charset="0"/>
              </a:rPr>
              <a:t>: 4996)  </a:t>
            </a:r>
            <a:r>
              <a:rPr lang="ru-RU" sz="2000" b="1" dirty="0">
                <a:latin typeface="Consolas" pitchFamily="49" charset="0"/>
              </a:rPr>
              <a:t>// подавление предупреждения 4996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using namespace std;</a:t>
            </a:r>
          </a:p>
          <a:p>
            <a:pPr>
              <a:buNone/>
            </a:pPr>
            <a:r>
              <a:rPr lang="ru-RU" sz="2000" b="1" dirty="0">
                <a:latin typeface="Consolas" pitchFamily="49" charset="0"/>
              </a:rPr>
              <a:t>#</a:t>
            </a:r>
            <a:r>
              <a:rPr lang="en-US" sz="2000" b="1" dirty="0">
                <a:latin typeface="Consolas" pitchFamily="49" charset="0"/>
              </a:rPr>
              <a:t>define request "GET/ HTTP/1.1\r\n HOST: localhost \r\n\r\n"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  //html </a:t>
            </a:r>
            <a:r>
              <a:rPr lang="ru-RU" sz="2000" b="1" dirty="0">
                <a:latin typeface="Consolas" pitchFamily="49" charset="0"/>
              </a:rPr>
              <a:t>запрос.</a:t>
            </a:r>
          </a:p>
          <a:p>
            <a:pPr>
              <a:buNone/>
            </a:pPr>
            <a:r>
              <a:rPr lang="ru-RU" sz="2000" b="1" dirty="0">
                <a:latin typeface="Consolas" pitchFamily="49" charset="0"/>
              </a:rPr>
              <a:t>#</a:t>
            </a:r>
            <a:r>
              <a:rPr lang="en-US" sz="2000" b="1" dirty="0">
                <a:latin typeface="Consolas" pitchFamily="49" charset="0"/>
              </a:rPr>
              <a:t>define </a:t>
            </a:r>
            <a:r>
              <a:rPr lang="en-US" sz="2000" b="1" dirty="0" err="1">
                <a:latin typeface="Consolas" pitchFamily="49" charset="0"/>
              </a:rPr>
              <a:t>max_packet_size</a:t>
            </a:r>
            <a:r>
              <a:rPr lang="en-US" sz="2000" b="1" dirty="0">
                <a:latin typeface="Consolas" pitchFamily="49" charset="0"/>
              </a:rPr>
              <a:t>   65535</a:t>
            </a:r>
          </a:p>
          <a:p>
            <a:pPr>
              <a:buNone/>
            </a:pPr>
            <a:r>
              <a:rPr lang="en-US" sz="2000" b="1" dirty="0" err="1">
                <a:latin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</a:rPr>
              <a:t> main()      {  WSADATA         </a:t>
            </a:r>
            <a:r>
              <a:rPr lang="en-US" sz="2000" b="1" dirty="0" err="1">
                <a:latin typeface="Consolas" pitchFamily="49" charset="0"/>
              </a:rPr>
              <a:t>ws</a:t>
            </a:r>
            <a:r>
              <a:rPr lang="en-US" sz="2000" b="1" dirty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                   SOCKET          s;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                   </a:t>
            </a:r>
            <a:r>
              <a:rPr lang="en-US" sz="2000" b="1" dirty="0" err="1">
                <a:latin typeface="Consolas" pitchFamily="49" charset="0"/>
              </a:rPr>
              <a:t>sockaddr_in</a:t>
            </a:r>
            <a:r>
              <a:rPr lang="en-US" sz="2000" b="1" dirty="0">
                <a:latin typeface="Consolas" pitchFamily="49" charset="0"/>
              </a:rPr>
              <a:t>     </a:t>
            </a:r>
            <a:r>
              <a:rPr lang="en-US" sz="2000" b="1" dirty="0" err="1">
                <a:latin typeface="Consolas" pitchFamily="49" charset="0"/>
              </a:rPr>
              <a:t>adr</a:t>
            </a:r>
            <a:r>
              <a:rPr lang="en-US" sz="2000" b="1" dirty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                   HOSTENT*        </a:t>
            </a:r>
            <a:r>
              <a:rPr lang="en-US" sz="2000" b="1" dirty="0" err="1">
                <a:latin typeface="Consolas" pitchFamily="49" charset="0"/>
              </a:rPr>
              <a:t>hn</a:t>
            </a:r>
            <a:r>
              <a:rPr lang="en-US" sz="2000" b="1" dirty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                 char    buff [</a:t>
            </a:r>
            <a:r>
              <a:rPr lang="en-US" sz="2000" b="1" dirty="0" err="1">
                <a:latin typeface="Consolas" pitchFamily="49" charset="0"/>
              </a:rPr>
              <a:t>max_packet_size</a:t>
            </a:r>
            <a:r>
              <a:rPr lang="en-US" sz="2000" b="1" dirty="0">
                <a:latin typeface="Consolas" pitchFamily="49" charset="0"/>
              </a:rPr>
              <a:t>];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        // init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 if (</a:t>
            </a:r>
            <a:r>
              <a:rPr lang="en-US" sz="2000" b="1" dirty="0" err="1">
                <a:latin typeface="Consolas" pitchFamily="49" charset="0"/>
              </a:rPr>
              <a:t>WSAStartup</a:t>
            </a:r>
            <a:r>
              <a:rPr lang="en-US" sz="2000" b="1" dirty="0">
                <a:latin typeface="Consolas" pitchFamily="49" charset="0"/>
              </a:rPr>
              <a:t> (0x0202, &amp;</a:t>
            </a:r>
            <a:r>
              <a:rPr lang="en-US" sz="2000" b="1" dirty="0" err="1">
                <a:latin typeface="Consolas" pitchFamily="49" charset="0"/>
              </a:rPr>
              <a:t>ws</a:t>
            </a:r>
            <a:r>
              <a:rPr lang="en-US" sz="2000" b="1" dirty="0">
                <a:latin typeface="Consolas" pitchFamily="49" charset="0"/>
              </a:rPr>
              <a:t>) != 0)   { return -1; }</a:t>
            </a:r>
            <a:r>
              <a:rPr lang="ru-RU" sz="2000" b="1" dirty="0">
                <a:latin typeface="Consolas" pitchFamily="49" charset="0"/>
              </a:rPr>
              <a:t>  </a:t>
            </a:r>
            <a:r>
              <a:rPr lang="en-US" sz="2000" b="1" dirty="0">
                <a:latin typeface="Consolas" pitchFamily="49" charset="0"/>
              </a:rPr>
              <a:t> </a:t>
            </a:r>
            <a:r>
              <a:rPr lang="ru-RU" sz="2000" b="1" dirty="0">
                <a:latin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</a:rPr>
              <a:t>// error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8929718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900" b="1" dirty="0">
                <a:latin typeface="Consolas" pitchFamily="49" charset="0"/>
              </a:rPr>
              <a:t>// создаём </a:t>
            </a:r>
            <a:r>
              <a:rPr lang="ru-RU" sz="1900" b="1" dirty="0" err="1">
                <a:latin typeface="Consolas" pitchFamily="49" charset="0"/>
              </a:rPr>
              <a:t>сокет</a:t>
            </a:r>
            <a:endParaRPr lang="ru-RU" sz="1900" b="1" dirty="0">
              <a:latin typeface="Consolas" pitchFamily="49" charset="0"/>
            </a:endParaRPr>
          </a:p>
          <a:p>
            <a:pPr>
              <a:buNone/>
            </a:pPr>
            <a:r>
              <a:rPr lang="ru-RU" sz="1900" b="1" dirty="0">
                <a:latin typeface="Consolas" pitchFamily="49" charset="0"/>
              </a:rPr>
              <a:t>  </a:t>
            </a:r>
            <a:r>
              <a:rPr lang="en-US" sz="1900" b="1" dirty="0">
                <a:latin typeface="Consolas" pitchFamily="49" charset="0"/>
              </a:rPr>
              <a:t>if (INVALID_SOCKET == (s = socket (AF_INET,SOCK_STREAM,0) ) )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</a:rPr>
              <a:t>        {return -1; } // error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</a:rPr>
              <a:t>// </a:t>
            </a:r>
            <a:r>
              <a:rPr lang="ru-RU" sz="1900" b="1" dirty="0">
                <a:latin typeface="Consolas" pitchFamily="49" charset="0"/>
              </a:rPr>
              <a:t>получаем адрес</a:t>
            </a:r>
          </a:p>
          <a:p>
            <a:pPr>
              <a:buNone/>
            </a:pPr>
            <a:r>
              <a:rPr lang="ru-RU" sz="1900" b="1" dirty="0">
                <a:latin typeface="Consolas" pitchFamily="49" charset="0"/>
              </a:rPr>
              <a:t>        </a:t>
            </a:r>
            <a:r>
              <a:rPr lang="en-US" sz="1900" b="1" dirty="0">
                <a:latin typeface="Consolas" pitchFamily="49" charset="0"/>
              </a:rPr>
              <a:t>if (NULL == ( </a:t>
            </a:r>
            <a:r>
              <a:rPr lang="en-US" sz="1900" b="1" dirty="0" err="1">
                <a:latin typeface="Consolas" pitchFamily="49" charset="0"/>
              </a:rPr>
              <a:t>hn</a:t>
            </a:r>
            <a:r>
              <a:rPr lang="en-US" sz="1900" b="1" dirty="0">
                <a:latin typeface="Consolas" pitchFamily="49" charset="0"/>
              </a:rPr>
              <a:t> = </a:t>
            </a:r>
            <a:r>
              <a:rPr lang="en-US" sz="1900" b="1" dirty="0" err="1">
                <a:latin typeface="Consolas" pitchFamily="49" charset="0"/>
              </a:rPr>
              <a:t>gethostbyname</a:t>
            </a:r>
            <a:r>
              <a:rPr lang="en-US" sz="1900" b="1" dirty="0">
                <a:latin typeface="Consolas" pitchFamily="49" charset="0"/>
              </a:rPr>
              <a:t> ("</a:t>
            </a:r>
            <a:r>
              <a:rPr lang="en-US" sz="1900" b="1" dirty="0" err="1">
                <a:latin typeface="Consolas" pitchFamily="49" charset="0"/>
              </a:rPr>
              <a:t>localhost</a:t>
            </a:r>
            <a:r>
              <a:rPr lang="en-US" sz="1900" b="1" dirty="0">
                <a:latin typeface="Consolas" pitchFamily="49" charset="0"/>
              </a:rPr>
              <a:t>") ) )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</a:rPr>
              <a:t>        {return -1; }   // error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</a:rPr>
              <a:t>// </a:t>
            </a:r>
            <a:r>
              <a:rPr lang="ru-RU" sz="1900" b="1" dirty="0">
                <a:latin typeface="Consolas" pitchFamily="49" charset="0"/>
              </a:rPr>
              <a:t>заполняем  поля структуры </a:t>
            </a:r>
            <a:r>
              <a:rPr lang="en-US" sz="1900" b="1" dirty="0" err="1">
                <a:latin typeface="Consolas" pitchFamily="49" charset="0"/>
              </a:rPr>
              <a:t>adr</a:t>
            </a:r>
            <a:r>
              <a:rPr lang="en-US" sz="1900" b="1" dirty="0">
                <a:latin typeface="Consolas" pitchFamily="49" charset="0"/>
              </a:rPr>
              <a:t> </a:t>
            </a:r>
            <a:r>
              <a:rPr lang="ru-RU" sz="1900" b="1" dirty="0">
                <a:latin typeface="Consolas" pitchFamily="49" charset="0"/>
              </a:rPr>
              <a:t>для использование ее в </a:t>
            </a:r>
            <a:r>
              <a:rPr lang="en-US" sz="1900" b="1" dirty="0">
                <a:latin typeface="Consolas" pitchFamily="49" charset="0"/>
              </a:rPr>
              <a:t>connect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</a:rPr>
              <a:t>        </a:t>
            </a:r>
            <a:r>
              <a:rPr lang="en-US" sz="1900" b="1" dirty="0" err="1">
                <a:latin typeface="Consolas" pitchFamily="49" charset="0"/>
              </a:rPr>
              <a:t>adr.sin_family</a:t>
            </a:r>
            <a:r>
              <a:rPr lang="en-US" sz="1900" b="1" dirty="0">
                <a:latin typeface="Consolas" pitchFamily="49" charset="0"/>
              </a:rPr>
              <a:t> = AF_INET;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</a:rPr>
              <a:t>        ((unsigned long *)&amp;</a:t>
            </a:r>
            <a:r>
              <a:rPr lang="en-US" sz="1900" b="1" dirty="0" err="1">
                <a:latin typeface="Consolas" pitchFamily="49" charset="0"/>
              </a:rPr>
              <a:t>adr.sin_addr</a:t>
            </a:r>
            <a:r>
              <a:rPr lang="en-US" sz="1900" b="1" dirty="0">
                <a:latin typeface="Consolas" pitchFamily="49" charset="0"/>
              </a:rPr>
              <a:t>)[0] =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</a:rPr>
              <a:t>                ((unsigned long **) </a:t>
            </a:r>
            <a:r>
              <a:rPr lang="en-US" sz="1900" b="1" dirty="0" err="1">
                <a:latin typeface="Consolas" pitchFamily="49" charset="0"/>
              </a:rPr>
              <a:t>hn</a:t>
            </a:r>
            <a:r>
              <a:rPr lang="en-US" sz="1900" b="1" dirty="0">
                <a:latin typeface="Consolas" pitchFamily="49" charset="0"/>
              </a:rPr>
              <a:t>-&gt;</a:t>
            </a:r>
            <a:r>
              <a:rPr lang="en-US" sz="1900" b="1" dirty="0" err="1">
                <a:latin typeface="Consolas" pitchFamily="49" charset="0"/>
              </a:rPr>
              <a:t>h_addr_list</a:t>
            </a:r>
            <a:r>
              <a:rPr lang="en-US" sz="1900" b="1" dirty="0">
                <a:latin typeface="Consolas" pitchFamily="49" charset="0"/>
              </a:rPr>
              <a:t>)[0][0];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</a:rPr>
              <a:t>        </a:t>
            </a:r>
            <a:r>
              <a:rPr lang="en-US" sz="1900" b="1" dirty="0" err="1">
                <a:latin typeface="Consolas" pitchFamily="49" charset="0"/>
              </a:rPr>
              <a:t>adr.sin_port</a:t>
            </a:r>
            <a:r>
              <a:rPr lang="en-US" sz="1900" b="1" dirty="0">
                <a:latin typeface="Consolas" pitchFamily="49" charset="0"/>
              </a:rPr>
              <a:t> = </a:t>
            </a:r>
            <a:r>
              <a:rPr lang="en-US" sz="1900" b="1" dirty="0" err="1">
                <a:latin typeface="Consolas" pitchFamily="49" charset="0"/>
              </a:rPr>
              <a:t>htons</a:t>
            </a:r>
            <a:r>
              <a:rPr lang="en-US" sz="1900" b="1" dirty="0">
                <a:latin typeface="Consolas" pitchFamily="49" charset="0"/>
              </a:rPr>
              <a:t> (8000);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</a:rPr>
              <a:t>        // </a:t>
            </a:r>
            <a:r>
              <a:rPr lang="ru-RU" sz="1900" b="1" dirty="0">
                <a:latin typeface="Consolas" pitchFamily="49" charset="0"/>
              </a:rPr>
              <a:t>устанавливаем соединение с сервером</a:t>
            </a:r>
          </a:p>
          <a:p>
            <a:pPr>
              <a:buNone/>
            </a:pPr>
            <a:r>
              <a:rPr lang="ru-RU" sz="1900" b="1" dirty="0">
                <a:latin typeface="Consolas" pitchFamily="49" charset="0"/>
              </a:rPr>
              <a:t>  </a:t>
            </a:r>
            <a:r>
              <a:rPr lang="en-US" sz="1900" b="1" dirty="0">
                <a:latin typeface="Consolas" pitchFamily="49" charset="0"/>
              </a:rPr>
              <a:t>if (SOCKET_ERROR == connect (s,(</a:t>
            </a:r>
            <a:r>
              <a:rPr lang="en-US" sz="1900" b="1" dirty="0" err="1">
                <a:latin typeface="Consolas" pitchFamily="49" charset="0"/>
              </a:rPr>
              <a:t>sockaddr</a:t>
            </a:r>
            <a:r>
              <a:rPr lang="en-US" sz="1900" b="1" dirty="0">
                <a:latin typeface="Consolas" pitchFamily="49" charset="0"/>
              </a:rPr>
              <a:t>* )&amp;</a:t>
            </a:r>
            <a:r>
              <a:rPr lang="en-US" sz="1900" b="1" dirty="0" err="1">
                <a:latin typeface="Consolas" pitchFamily="49" charset="0"/>
              </a:rPr>
              <a:t>adr,sizeof</a:t>
            </a:r>
            <a:r>
              <a:rPr lang="en-US" sz="1900" b="1" dirty="0">
                <a:latin typeface="Consolas" pitchFamily="49" charset="0"/>
              </a:rPr>
              <a:t> (</a:t>
            </a:r>
            <a:r>
              <a:rPr lang="en-US" sz="1900" b="1" dirty="0" err="1">
                <a:latin typeface="Consolas" pitchFamily="49" charset="0"/>
              </a:rPr>
              <a:t>adr</a:t>
            </a:r>
            <a:r>
              <a:rPr lang="en-US" sz="1900" b="1" dirty="0">
                <a:latin typeface="Consolas" pitchFamily="49" charset="0"/>
              </a:rPr>
              <a:t>)))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</a:rPr>
              <a:t>   {</a:t>
            </a:r>
            <a:r>
              <a:rPr lang="en-US" sz="1900" b="1" dirty="0" err="1">
                <a:latin typeface="Consolas" pitchFamily="49" charset="0"/>
              </a:rPr>
              <a:t>int</a:t>
            </a:r>
            <a:r>
              <a:rPr lang="en-US" sz="1900" b="1" dirty="0">
                <a:latin typeface="Consolas" pitchFamily="49" charset="0"/>
              </a:rPr>
              <a:t> res = </a:t>
            </a:r>
            <a:r>
              <a:rPr lang="en-US" sz="1900" b="1" dirty="0" err="1">
                <a:latin typeface="Consolas" pitchFamily="49" charset="0"/>
              </a:rPr>
              <a:t>WSAGetLastError</a:t>
            </a:r>
            <a:r>
              <a:rPr lang="en-US" sz="1900" b="1" dirty="0">
                <a:latin typeface="Consolas" pitchFamily="49" charset="0"/>
              </a:rPr>
              <a:t> (); return -1; } //error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</a:rPr>
              <a:t>// </a:t>
            </a:r>
            <a:r>
              <a:rPr lang="ru-RU" sz="1900" b="1" dirty="0">
                <a:latin typeface="Consolas" pitchFamily="49" charset="0"/>
              </a:rPr>
              <a:t>посылаем запрос серверу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</a:rPr>
              <a:t>if (SOCKET_ERROR==send (s,(char *)&amp;request, </a:t>
            </a:r>
            <a:r>
              <a:rPr lang="en-US" sz="1900" b="1" dirty="0" err="1">
                <a:latin typeface="Consolas" pitchFamily="49" charset="0"/>
              </a:rPr>
              <a:t>sizeof</a:t>
            </a:r>
            <a:r>
              <a:rPr lang="en-US" sz="1900" b="1" dirty="0">
                <a:latin typeface="Consolas" pitchFamily="49" charset="0"/>
              </a:rPr>
              <a:t> (request), 0))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</a:rPr>
              <a:t>    {   </a:t>
            </a:r>
            <a:r>
              <a:rPr lang="en-US" sz="1900" b="1" dirty="0" err="1">
                <a:latin typeface="Consolas" pitchFamily="49" charset="0"/>
              </a:rPr>
              <a:t>int</a:t>
            </a:r>
            <a:r>
              <a:rPr lang="en-US" sz="1900" b="1" dirty="0">
                <a:latin typeface="Consolas" pitchFamily="49" charset="0"/>
              </a:rPr>
              <a:t> res = </a:t>
            </a:r>
            <a:r>
              <a:rPr lang="en-US" sz="1900" b="1" dirty="0" err="1">
                <a:latin typeface="Consolas" pitchFamily="49" charset="0"/>
              </a:rPr>
              <a:t>WSAGetLastError</a:t>
            </a:r>
            <a:r>
              <a:rPr lang="en-US" sz="1900" b="1" dirty="0">
                <a:latin typeface="Consolas" pitchFamily="49" charset="0"/>
              </a:rPr>
              <a:t> (); return -1;   }   // error</a:t>
            </a:r>
          </a:p>
          <a:p>
            <a:pPr>
              <a:buNone/>
            </a:pPr>
            <a:endParaRPr lang="ru-RU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200" b="1" dirty="0">
                <a:latin typeface="Consolas" pitchFamily="49" charset="0"/>
              </a:rPr>
              <a:t>// ждём ответа</a:t>
            </a:r>
          </a:p>
          <a:p>
            <a:pPr>
              <a:buNone/>
            </a:pPr>
            <a:r>
              <a:rPr lang="ru-RU" sz="2200" b="1" dirty="0">
                <a:latin typeface="Consolas" pitchFamily="49" charset="0"/>
              </a:rPr>
              <a:t>        </a:t>
            </a:r>
            <a:r>
              <a:rPr lang="en-US" sz="2200" b="1" dirty="0" err="1">
                <a:latin typeface="Consolas" pitchFamily="49" charset="0"/>
              </a:rPr>
              <a:t>int</a:t>
            </a:r>
            <a:r>
              <a:rPr lang="en-US" sz="2200" b="1" dirty="0">
                <a:latin typeface="Consolas" pitchFamily="49" charset="0"/>
              </a:rPr>
              <a:t> </a:t>
            </a:r>
            <a:r>
              <a:rPr lang="en-US" sz="2200" b="1" dirty="0" err="1">
                <a:latin typeface="Consolas" pitchFamily="49" charset="0"/>
              </a:rPr>
              <a:t>len</a:t>
            </a:r>
            <a:r>
              <a:rPr lang="en-US" sz="2200" b="1" dirty="0">
                <a:latin typeface="Consolas" pitchFamily="49" charset="0"/>
              </a:rPr>
              <a:t> = 0;</a:t>
            </a:r>
          </a:p>
          <a:p>
            <a:pPr>
              <a:buNone/>
            </a:pPr>
            <a:r>
              <a:rPr lang="en-US" sz="2200" b="1" dirty="0">
                <a:latin typeface="Consolas" pitchFamily="49" charset="0"/>
              </a:rPr>
              <a:t>        do           </a:t>
            </a:r>
          </a:p>
          <a:p>
            <a:pPr>
              <a:buNone/>
            </a:pPr>
            <a:r>
              <a:rPr lang="en-US" sz="2200" b="1" dirty="0">
                <a:latin typeface="Consolas" pitchFamily="49" charset="0"/>
              </a:rPr>
              <a:t> {</a:t>
            </a:r>
          </a:p>
          <a:p>
            <a:pPr>
              <a:buNone/>
            </a:pPr>
            <a:r>
              <a:rPr lang="en-US" sz="2200" b="1" dirty="0">
                <a:latin typeface="Consolas" pitchFamily="49" charset="0"/>
              </a:rPr>
              <a:t>     if(SOCKET_ERROR==</a:t>
            </a:r>
          </a:p>
          <a:p>
            <a:pPr>
              <a:buNone/>
            </a:pPr>
            <a:r>
              <a:rPr lang="en-US" sz="2200" b="1" dirty="0">
                <a:latin typeface="Consolas" pitchFamily="49" charset="0"/>
              </a:rPr>
              <a:t>    (</a:t>
            </a:r>
            <a:r>
              <a:rPr lang="en-US" sz="2200" b="1" dirty="0" err="1">
                <a:latin typeface="Consolas" pitchFamily="49" charset="0"/>
              </a:rPr>
              <a:t>len</a:t>
            </a:r>
            <a:r>
              <a:rPr lang="en-US" sz="2200" b="1" dirty="0">
                <a:latin typeface="Consolas" pitchFamily="49" charset="0"/>
              </a:rPr>
              <a:t>=</a:t>
            </a:r>
            <a:r>
              <a:rPr lang="en-US" sz="2200" b="1" dirty="0" err="1">
                <a:latin typeface="Consolas" pitchFamily="49" charset="0"/>
              </a:rPr>
              <a:t>recv</a:t>
            </a:r>
            <a:r>
              <a:rPr lang="en-US" sz="2200" b="1" dirty="0">
                <a:latin typeface="Consolas" pitchFamily="49" charset="0"/>
              </a:rPr>
              <a:t> (s,(char *) &amp;buff, max_packet_size,0)))</a:t>
            </a:r>
          </a:p>
          <a:p>
            <a:pPr>
              <a:buNone/>
            </a:pPr>
            <a:r>
              <a:rPr lang="en-US" sz="2200" b="1" dirty="0">
                <a:latin typeface="Consolas" pitchFamily="49" charset="0"/>
              </a:rPr>
              <a:t>    { int res = </a:t>
            </a:r>
            <a:r>
              <a:rPr lang="en-US" sz="2200" b="1" dirty="0" err="1">
                <a:latin typeface="Consolas" pitchFamily="49" charset="0"/>
              </a:rPr>
              <a:t>WSAGetLastError</a:t>
            </a:r>
            <a:r>
              <a:rPr lang="en-US" sz="2200" b="1" dirty="0">
                <a:latin typeface="Consolas" pitchFamily="49" charset="0"/>
              </a:rPr>
              <a:t> ();     return -1}</a:t>
            </a:r>
          </a:p>
          <a:p>
            <a:pPr>
              <a:buNone/>
            </a:pPr>
            <a:r>
              <a:rPr lang="en-US" sz="2200" b="1" dirty="0">
                <a:latin typeface="Consolas" pitchFamily="49" charset="0"/>
              </a:rPr>
              <a:t>     for (int </a:t>
            </a:r>
            <a:r>
              <a:rPr lang="en-US" sz="2200" b="1" dirty="0" err="1">
                <a:latin typeface="Consolas" pitchFamily="49" charset="0"/>
              </a:rPr>
              <a:t>i</a:t>
            </a:r>
            <a:r>
              <a:rPr lang="en-US" sz="2200" b="1" dirty="0">
                <a:latin typeface="Consolas" pitchFamily="49" charset="0"/>
              </a:rPr>
              <a:t> = 0; </a:t>
            </a:r>
            <a:r>
              <a:rPr lang="en-US" sz="2200" b="1" dirty="0" err="1">
                <a:latin typeface="Consolas" pitchFamily="49" charset="0"/>
              </a:rPr>
              <a:t>i</a:t>
            </a:r>
            <a:r>
              <a:rPr lang="en-US" sz="2200" b="1" dirty="0">
                <a:latin typeface="Consolas" pitchFamily="49" charset="0"/>
              </a:rPr>
              <a:t>&lt;</a:t>
            </a:r>
            <a:r>
              <a:rPr lang="en-US" sz="2200" b="1" dirty="0" err="1">
                <a:latin typeface="Consolas" pitchFamily="49" charset="0"/>
              </a:rPr>
              <a:t>len</a:t>
            </a:r>
            <a:r>
              <a:rPr lang="en-US" sz="2200" b="1" dirty="0">
                <a:latin typeface="Consolas" pitchFamily="49" charset="0"/>
              </a:rPr>
              <a:t>; </a:t>
            </a:r>
            <a:r>
              <a:rPr lang="en-US" sz="2200" b="1" dirty="0" err="1">
                <a:latin typeface="Consolas" pitchFamily="49" charset="0"/>
              </a:rPr>
              <a:t>i</a:t>
            </a:r>
            <a:r>
              <a:rPr lang="en-US" sz="2200" b="1" dirty="0">
                <a:latin typeface="Consolas" pitchFamily="49" charset="0"/>
              </a:rPr>
              <a:t>++)  </a:t>
            </a:r>
            <a:r>
              <a:rPr lang="en-US" sz="2200" b="1" dirty="0" err="1">
                <a:latin typeface="Consolas" pitchFamily="49" charset="0"/>
              </a:rPr>
              <a:t>cout</a:t>
            </a:r>
            <a:r>
              <a:rPr lang="en-US" sz="2200" b="1" dirty="0">
                <a:latin typeface="Consolas" pitchFamily="49" charset="0"/>
              </a:rPr>
              <a:t> &lt;&lt; buff [</a:t>
            </a:r>
            <a:r>
              <a:rPr lang="en-US" sz="2200" b="1" dirty="0" err="1">
                <a:latin typeface="Consolas" pitchFamily="49" charset="0"/>
              </a:rPr>
              <a:t>i</a:t>
            </a:r>
            <a:r>
              <a:rPr lang="en-US" sz="2200" b="1" dirty="0">
                <a:latin typeface="Consolas" pitchFamily="49" charset="0"/>
              </a:rPr>
              <a:t>];</a:t>
            </a:r>
          </a:p>
          <a:p>
            <a:pPr>
              <a:buNone/>
            </a:pPr>
            <a:endParaRPr lang="en-US" sz="2200" b="1" dirty="0">
              <a:latin typeface="Consolas" pitchFamily="49" charset="0"/>
            </a:endParaRPr>
          </a:p>
          <a:p>
            <a:pPr>
              <a:buNone/>
            </a:pPr>
            <a:r>
              <a:rPr lang="en-US" sz="2200" b="1" dirty="0">
                <a:latin typeface="Consolas" pitchFamily="49" charset="0"/>
              </a:rPr>
              <a:t>   } while (</a:t>
            </a:r>
            <a:r>
              <a:rPr lang="en-US" sz="2200" b="1" dirty="0" err="1">
                <a:latin typeface="Consolas" pitchFamily="49" charset="0"/>
              </a:rPr>
              <a:t>len</a:t>
            </a:r>
            <a:r>
              <a:rPr lang="en-US" sz="2200" b="1" dirty="0">
                <a:latin typeface="Consolas" pitchFamily="49" charset="0"/>
              </a:rPr>
              <a:t>!=0); </a:t>
            </a:r>
          </a:p>
          <a:p>
            <a:pPr>
              <a:buNone/>
            </a:pPr>
            <a:r>
              <a:rPr lang="en-US" sz="2200" b="1" dirty="0">
                <a:latin typeface="Consolas" pitchFamily="49" charset="0"/>
              </a:rPr>
              <a:t>//</a:t>
            </a:r>
            <a:r>
              <a:rPr lang="ru-RU" sz="2200" b="1" dirty="0">
                <a:latin typeface="Consolas" pitchFamily="49" charset="0"/>
              </a:rPr>
              <a:t>получаем данные по частям, пока не </a:t>
            </a:r>
            <a:r>
              <a:rPr lang="en-US" sz="2200" b="1" dirty="0" err="1">
                <a:latin typeface="Consolas" pitchFamily="49" charset="0"/>
              </a:rPr>
              <a:t>len</a:t>
            </a:r>
            <a:r>
              <a:rPr lang="en-US" sz="2200" b="1" dirty="0">
                <a:latin typeface="Consolas" pitchFamily="49" charset="0"/>
              </a:rPr>
              <a:t> != 0</a:t>
            </a:r>
          </a:p>
          <a:p>
            <a:pPr>
              <a:buNone/>
            </a:pPr>
            <a:endParaRPr lang="en-US" sz="2200" b="1" dirty="0">
              <a:latin typeface="Consolas" pitchFamily="49" charset="0"/>
            </a:endParaRPr>
          </a:p>
          <a:p>
            <a:pPr>
              <a:buNone/>
            </a:pPr>
            <a:r>
              <a:rPr lang="en-US" sz="2200" b="1" dirty="0">
                <a:latin typeface="Consolas" pitchFamily="49" charset="0"/>
              </a:rPr>
              <a:t>// </a:t>
            </a:r>
            <a:r>
              <a:rPr lang="ru-RU" sz="2200" b="1" dirty="0">
                <a:latin typeface="Consolas" pitchFamily="49" charset="0"/>
              </a:rPr>
              <a:t>закрываем соединение </a:t>
            </a:r>
            <a:endParaRPr lang="en-US" sz="2200" b="1" dirty="0">
              <a:latin typeface="Consolas" pitchFamily="49" charset="0"/>
            </a:endParaRPr>
          </a:p>
          <a:p>
            <a:pPr>
              <a:buNone/>
            </a:pPr>
            <a:r>
              <a:rPr lang="en-US" sz="2200" b="1" dirty="0">
                <a:latin typeface="Consolas" pitchFamily="49" charset="0"/>
              </a:rPr>
              <a:t>        if (SOCKET_ERROR == </a:t>
            </a:r>
            <a:r>
              <a:rPr lang="en-US" sz="2200" b="1" dirty="0" err="1">
                <a:latin typeface="Consolas" pitchFamily="49" charset="0"/>
              </a:rPr>
              <a:t>closesocket</a:t>
            </a:r>
            <a:r>
              <a:rPr lang="en-US" sz="2200" b="1" dirty="0">
                <a:latin typeface="Consolas" pitchFamily="49" charset="0"/>
              </a:rPr>
              <a:t> (s) )</a:t>
            </a:r>
            <a:endParaRPr lang="ru-RU" sz="2200" b="1" dirty="0">
              <a:latin typeface="Consolas" pitchFamily="49" charset="0"/>
            </a:endParaRPr>
          </a:p>
          <a:p>
            <a:pPr>
              <a:buNone/>
            </a:pPr>
            <a:r>
              <a:rPr lang="ru-RU" sz="2200" b="1" dirty="0">
                <a:latin typeface="Consolas" pitchFamily="49" charset="0"/>
              </a:rPr>
              <a:t>        {</a:t>
            </a:r>
            <a:r>
              <a:rPr lang="en-US" sz="2200" b="1" dirty="0">
                <a:latin typeface="Consolas" pitchFamily="49" charset="0"/>
              </a:rPr>
              <a:t>return -1;</a:t>
            </a:r>
            <a:r>
              <a:rPr lang="ru-RU" sz="2200" b="1" dirty="0">
                <a:latin typeface="Consolas" pitchFamily="49" charset="0"/>
              </a:rPr>
              <a:t> </a:t>
            </a:r>
            <a:r>
              <a:rPr lang="en-US" sz="2200" b="1" dirty="0">
                <a:latin typeface="Consolas" pitchFamily="49" charset="0"/>
              </a:rPr>
              <a:t>}</a:t>
            </a:r>
            <a:r>
              <a:rPr lang="ru-RU" sz="2200" b="1" dirty="0">
                <a:latin typeface="Consolas" pitchFamily="49" charset="0"/>
              </a:rPr>
              <a:t>  // </a:t>
            </a:r>
            <a:r>
              <a:rPr lang="en-US" sz="2200" b="1" dirty="0">
                <a:latin typeface="Consolas" pitchFamily="49" charset="0"/>
              </a:rPr>
              <a:t>error</a:t>
            </a:r>
          </a:p>
          <a:p>
            <a:pPr>
              <a:buNone/>
            </a:pPr>
            <a:endParaRPr lang="en-US" sz="2200" b="1" dirty="0">
              <a:latin typeface="Consolas" pitchFamily="49" charset="0"/>
            </a:endParaRPr>
          </a:p>
          <a:p>
            <a:pPr>
              <a:buNone/>
            </a:pPr>
            <a:r>
              <a:rPr lang="en-US" sz="2200" b="1" dirty="0">
                <a:latin typeface="Consolas" pitchFamily="49" charset="0"/>
              </a:rPr>
              <a:t>           </a:t>
            </a:r>
            <a:r>
              <a:rPr lang="en-US" sz="2200" b="1" dirty="0" err="1">
                <a:latin typeface="Consolas" pitchFamily="49" charset="0"/>
              </a:rPr>
              <a:t>cin.get</a:t>
            </a:r>
            <a:r>
              <a:rPr lang="en-US" sz="2200" b="1" dirty="0">
                <a:latin typeface="Consolas" pitchFamily="49" charset="0"/>
              </a:rPr>
              <a:t>(); return 1;</a:t>
            </a:r>
          </a:p>
          <a:p>
            <a:pPr>
              <a:buNone/>
            </a:pPr>
            <a:r>
              <a:rPr lang="en-US" sz="2200" b="1" dirty="0">
                <a:latin typeface="Consolas" pitchFamily="49" charset="0"/>
              </a:rPr>
              <a:t>}</a:t>
            </a:r>
            <a:endParaRPr lang="ru-RU" sz="2200" b="1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6632"/>
            <a:ext cx="8686800" cy="711970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// www-server.cpp</a:t>
            </a:r>
            <a:endParaRPr lang="ru-RU" sz="2000" b="1" dirty="0">
              <a:solidFill>
                <a:srgbClr val="C00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//</a:t>
            </a:r>
            <a:r>
              <a:rPr lang="ru-RU" sz="2000" b="1" dirty="0">
                <a:solidFill>
                  <a:srgbClr val="C00000"/>
                </a:solidFill>
                <a:latin typeface="Consolas" pitchFamily="49" charset="0"/>
              </a:rPr>
              <a:t>#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include "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stdafx.h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"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#include &lt;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iostream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#include &lt;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sstream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#include &lt;string&gt;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#include &lt;WinSock2.h&gt;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#include &lt;WS2tcpip.h&gt;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#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pragma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 comment(lib, "Ws2_32.lib")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using std::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cerr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endParaRPr lang="en-US" sz="2000" b="1" dirty="0">
              <a:solidFill>
                <a:srgbClr val="C00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 main()</a:t>
            </a:r>
            <a:r>
              <a:rPr lang="ru-RU" sz="2000" b="1" dirty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    WSADATA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wsaData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; 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 result =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WSAStartup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(MAKEWORD(2, 2), &amp;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wsaData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       if (result != 0) 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{</a:t>
            </a:r>
            <a:r>
              <a:rPr lang="ru-RU" sz="2000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  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cerr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 &lt;&lt; "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WSAStartup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 failed: " &lt;&lt; result &lt;&lt; "\n";</a:t>
            </a:r>
            <a:r>
              <a:rPr lang="ru-RU" sz="2000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   return result;</a:t>
            </a:r>
            <a:r>
              <a:rPr lang="ru-RU" sz="2000" b="1" dirty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  }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endParaRPr lang="ru-RU" sz="2000" b="1" dirty="0">
              <a:solidFill>
                <a:srgbClr val="C00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5B58EE-26FF-4467-9613-4EE5AAD87F16}"/>
              </a:ext>
            </a:extLst>
          </p:cNvPr>
          <p:cNvSpPr/>
          <p:nvPr/>
        </p:nvSpPr>
        <p:spPr>
          <a:xfrm>
            <a:off x="107504" y="-5418"/>
            <a:ext cx="89289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struct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addrinfo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*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addr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= NULL;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// 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структура для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IP-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адреса  сервера</a:t>
            </a:r>
          </a:p>
          <a:p>
            <a:pPr>
              <a:buNone/>
            </a:pP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struct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addrinfo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hints;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ZeroMemory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(&amp;hints,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sizeof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(hints));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hints.ai_family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= AF_INET;       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hints.ai_socktype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= SOCK_STREAM;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hints.ai_protocol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= IPPROTO_TCP; 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hints.ai_flags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= AI_PASSIVE;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// 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Инициализируем структуру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addr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// HTTP-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сервер на 8000-м порту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localhost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result =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getaddrinfo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("127.0.0.1","8000",&amp;hints, &amp;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addr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If (result!=0 ) {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cerr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&lt;&lt; "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getaddrinfo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failed: " &lt;&lt; result &lt;&lt; "\n";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WSACleanup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(); // 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выгрузка библиотеки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Ws2_32.dll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return 1;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  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}</a:t>
            </a:r>
            <a:endParaRPr lang="ru-RU" sz="2400" b="1" dirty="0">
              <a:solidFill>
                <a:srgbClr val="C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977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001156" cy="685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sz="2700" b="1" dirty="0">
                <a:solidFill>
                  <a:srgbClr val="C00000"/>
                </a:solidFill>
                <a:latin typeface="Consolas" pitchFamily="49" charset="0"/>
              </a:rPr>
              <a:t>// Создание </a:t>
            </a:r>
            <a:r>
              <a:rPr lang="ru-RU" sz="2700" b="1" dirty="0" err="1">
                <a:solidFill>
                  <a:srgbClr val="C00000"/>
                </a:solidFill>
                <a:latin typeface="Consolas" pitchFamily="49" charset="0"/>
              </a:rPr>
              <a:t>сокета</a:t>
            </a:r>
            <a:endParaRPr lang="ru-RU" sz="2700" b="1" dirty="0">
              <a:solidFill>
                <a:srgbClr val="C00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ru-RU" sz="27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int 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listen_socket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= 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socket(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addr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-&gt;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ai_family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, 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addr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-&gt;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ai_socktype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,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addr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-&gt;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ai_protocol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   if (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listen_socket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== INVALID_SOCKET) {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cerr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&lt;&lt; "Error at socket: " &lt;&lt; 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WSAGetLastError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() &lt;&lt; "\n";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freeaddrinfo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(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addr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WSACleanup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    return 1;</a:t>
            </a:r>
            <a:r>
              <a:rPr lang="ru-RU" sz="2700" b="1" dirty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}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// </a:t>
            </a:r>
            <a:r>
              <a:rPr lang="ru-RU" sz="2700" b="1" dirty="0">
                <a:solidFill>
                  <a:srgbClr val="C00000"/>
                </a:solidFill>
                <a:latin typeface="Consolas" pitchFamily="49" charset="0"/>
              </a:rPr>
              <a:t>Привязываем </a:t>
            </a:r>
            <a:r>
              <a:rPr lang="ru-RU" sz="2700" b="1" dirty="0" err="1">
                <a:solidFill>
                  <a:srgbClr val="C00000"/>
                </a:solidFill>
                <a:latin typeface="Consolas" pitchFamily="49" charset="0"/>
              </a:rPr>
              <a:t>сокет</a:t>
            </a:r>
            <a:r>
              <a:rPr lang="ru-RU" sz="2700" b="1" dirty="0">
                <a:solidFill>
                  <a:srgbClr val="C00000"/>
                </a:solidFill>
                <a:latin typeface="Consolas" pitchFamily="49" charset="0"/>
              </a:rPr>
              <a:t> к 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IP-</a:t>
            </a:r>
            <a:r>
              <a:rPr lang="ru-RU" sz="2700" b="1" dirty="0">
                <a:solidFill>
                  <a:srgbClr val="C00000"/>
                </a:solidFill>
                <a:latin typeface="Consolas" pitchFamily="49" charset="0"/>
              </a:rPr>
              <a:t>адресу</a:t>
            </a:r>
          </a:p>
          <a:p>
            <a:pPr>
              <a:buNone/>
            </a:pPr>
            <a:r>
              <a:rPr lang="ru-RU" sz="27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result = bind(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listen_socket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, 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addr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-&gt;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ai_addr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, (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int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)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addr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-&gt;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ai_addrlen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if (result == SOCKET_ERROR) {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cerr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&lt;&lt; "bind failed with error: " &lt;&lt; 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WSAGetLastError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() &lt;&lt; "\n";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freeaddrinfo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(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addr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closesocket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(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listen_socket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WSACleanup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    return 1;</a:t>
            </a:r>
            <a:r>
              <a:rPr lang="ru-RU" sz="2700" b="1" dirty="0">
                <a:solidFill>
                  <a:srgbClr val="C00000"/>
                </a:solidFill>
                <a:latin typeface="Consolas" pitchFamily="49" charset="0"/>
              </a:rPr>
              <a:t>   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E7E11B0-FA5E-4BE6-B4C4-423F0969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2"/>
            <a:ext cx="8686800" cy="60095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// 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Инициализируем слушающий сокет</a:t>
            </a:r>
          </a:p>
          <a:p>
            <a:pPr>
              <a:buNone/>
            </a:pP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if (listen(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listen_socket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, SOMAXCONN) ==           SOCKET_ERROR)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cerr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&lt;&lt; "listen failed with error: " &lt;&lt;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WSAGetLastError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() &lt;&lt; "\n";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closesocket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listen_socket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WSACleanup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return 1;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const int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max_client_buffer_size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= 1024;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char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buf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[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max_client_buffer_size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];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int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client_socket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= INVALID_SOCKET</a:t>
            </a:r>
            <a:r>
              <a:rPr lang="en-US" sz="2200" dirty="0">
                <a:latin typeface="Consolas" pitchFamily="49" charset="0"/>
              </a:rPr>
              <a:t>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67651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214290"/>
            <a:ext cx="8856984" cy="664371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for (;;) // </a:t>
            </a:r>
            <a:r>
              <a:rPr lang="ru-RU" sz="2200" b="1" dirty="0">
                <a:solidFill>
                  <a:srgbClr val="C00000"/>
                </a:solidFill>
                <a:latin typeface="Consolas" pitchFamily="49" charset="0"/>
              </a:rPr>
              <a:t>Принимаем входящие соединения</a:t>
            </a:r>
            <a:endParaRPr lang="en-US" sz="2200" b="1" dirty="0">
              <a:solidFill>
                <a:srgbClr val="C00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{</a:t>
            </a:r>
            <a:r>
              <a:rPr lang="ru-RU" sz="2200" b="1" dirty="0">
                <a:solidFill>
                  <a:srgbClr val="C00000"/>
                </a:solidFill>
                <a:latin typeface="Consolas" pitchFamily="49" charset="0"/>
              </a:rPr>
              <a:t>      </a:t>
            </a:r>
            <a:endParaRPr lang="en-US" sz="2200" b="1" dirty="0">
              <a:solidFill>
                <a:srgbClr val="C00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  </a:t>
            </a:r>
            <a:r>
              <a:rPr lang="ru-RU" sz="2200" b="1" dirty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client_socket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= accept(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listen_socket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, NULL, NULL);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 if (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client_socket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== INVALID_SOCKET)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{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cerr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&lt;&lt; "accept failed: " &lt;&lt; 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WSAGetLastError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() &lt;&lt; "\n";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           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closesocket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(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listen_socket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           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WSACleanup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();      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          return 1;</a:t>
            </a:r>
            <a:r>
              <a:rPr lang="ru-RU" sz="2200" b="1" dirty="0">
                <a:solidFill>
                  <a:srgbClr val="C00000"/>
                </a:solidFill>
                <a:latin typeface="Consolas" pitchFamily="49" charset="0"/>
              </a:rPr>
              <a:t>   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  result = </a:t>
            </a:r>
          </a:p>
          <a:p>
            <a:pPr>
              <a:buNone/>
            </a:pP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recv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(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client_socket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, 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buf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, 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max_client_buffer_size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, 0);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  std::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stringstream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response; 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    // </a:t>
            </a:r>
            <a:r>
              <a:rPr lang="ru-RU" sz="2200" b="1" dirty="0">
                <a:solidFill>
                  <a:srgbClr val="C00000"/>
                </a:solidFill>
                <a:latin typeface="Consolas" pitchFamily="49" charset="0"/>
              </a:rPr>
              <a:t>сюда будет записываться ответ клиенту</a:t>
            </a:r>
          </a:p>
          <a:p>
            <a:pPr>
              <a:buNone/>
            </a:pPr>
            <a:r>
              <a:rPr lang="ru-RU" sz="2200" b="1" dirty="0">
                <a:solidFill>
                  <a:srgbClr val="C00000"/>
                </a:solidFill>
                <a:latin typeface="Consolas" pitchFamily="49" charset="0"/>
              </a:rPr>
              <a:t>   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std::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stringstream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response_body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; // </a:t>
            </a:r>
            <a:r>
              <a:rPr lang="ru-RU" sz="2200" b="1" dirty="0">
                <a:solidFill>
                  <a:srgbClr val="C00000"/>
                </a:solidFill>
                <a:latin typeface="Consolas" pitchFamily="49" charset="0"/>
              </a:rPr>
              <a:t>тело ответа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2203"/>
            <a:ext cx="9144000" cy="6858000"/>
          </a:xfrm>
        </p:spPr>
        <p:txBody>
          <a:bodyPr>
            <a:noAutofit/>
          </a:bodyPr>
          <a:lstStyle/>
          <a:p>
            <a:pPr marL="0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Итак, как и любой сервис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включает в себя следующие компоненты:</a:t>
            </a:r>
          </a:p>
          <a:p>
            <a:pPr marL="0" lvl="0" algn="just">
              <a:buNone/>
            </a:pPr>
            <a:r>
              <a:rPr lang="ru-R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Информационный ресурс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Основным информационным объектом WWW является web-документ. Web-документ (web-страница) - гипертекстовый документ, содержащий в себе гиперссылки на другие web-документы, различные информационные объекты (например, графические, звуковые файлы и т.п.) и ресурсы других сервисов. </a:t>
            </a:r>
          </a:p>
          <a:p>
            <a:pPr marL="0" lvl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Адресация объектов обеспечивается с помощью унифицированных указателей ресурса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uniform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locator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0" lvl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описания внешнего вида web-документов и его связей с другими документами и объектами был разработан специальный язык разметки гипертекста </a:t>
            </a:r>
            <a:r>
              <a:rPr lang="ru-R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hyper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markup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lvl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понятием web-документ тесно связано понятие </a:t>
            </a:r>
            <a:r>
              <a:rPr lang="ru-R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web-сайта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lvl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Под web-сайтом понимается совокупность объединенных по смыслу и связанных с помощью гиперссылок web-документов, обладающих следующими свойствами: целостностью и логической законченностью представления информации, а также наличием собственного адреса в сети.</a:t>
            </a:r>
          </a:p>
          <a:p>
            <a:pPr marL="0" lvl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Поскольку web-документы позволяют связать не только web-документы, но и другие информационные ресурсы, то информационное пространство </a:t>
            </a:r>
            <a:r>
              <a:rPr lang="ru-R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является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интегрирующим пространством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E561CEC-BECB-40A3-B95B-906BE2CB0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60648"/>
            <a:ext cx="8424936" cy="64807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if (result == SOCKET_ERROR)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{ 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// 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ошибка получения данных</a:t>
            </a:r>
          </a:p>
          <a:p>
            <a:pPr>
              <a:buNone/>
            </a:pP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  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cerr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&lt;&lt; "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recv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failed: " &lt;&lt; result &lt;&lt; "\n";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closesocket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client_socket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); 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}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else if (result == 0)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{ 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// 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соединение закрыто клиентом</a:t>
            </a:r>
          </a:p>
          <a:p>
            <a:pPr>
              <a:buNone/>
            </a:pP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        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cerr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&lt;&lt; "connection closed...\n";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}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else if (result &gt; 0)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buf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[result] = '\0';   // 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Данные успешно получены</a:t>
            </a:r>
          </a:p>
          <a:p>
            <a:pPr>
              <a:buNone/>
            </a:pP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// формируем тело ответа (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HTML)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response_body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&lt;&lt; "&lt;title&gt;Test C++ HTTP Server&lt;/title&gt;\n"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&lt;&lt; "&lt;h1&gt;Test page&lt;/h1&gt;\n"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&lt;&lt; "&lt;p&gt;This is body of the test page...&lt;/p&gt;\n"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&lt;&lt; "&lt;h2&gt;Request headers&lt;/h2&gt;\n"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&lt;&lt; "&lt;pre&gt;" &lt;&lt;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buf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&lt;&lt; "&lt;/pre&gt;\n"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&lt;&lt; "&lt;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em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&gt;&lt;small&gt;Test C++ Http Server&lt;/small&gt;&lt;/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em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&gt;\n";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07830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8640"/>
            <a:ext cx="8472518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// 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Формируем весь ответ вместе с заголовками</a:t>
            </a:r>
          </a:p>
          <a:p>
            <a:pPr>
              <a:buNone/>
            </a:pP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response &lt;&lt; "HTTP/1.1 200 OK\r\n"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&lt;&lt; "Version: HTTP/1.1\r\n"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&lt;&lt; "Content-Type: text/html; charset=utf-8\r\n"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&lt;&lt; "Content-Length: " &lt;&lt; response_body.str().length()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&lt;&lt; "\r\n\r\n"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&lt;&lt;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response_body.str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// 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Отправляем ответ клиенту </a:t>
            </a:r>
          </a:p>
          <a:p>
            <a:pPr>
              <a:buNone/>
            </a:pP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result =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send(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client_socket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, response.str().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c_str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(),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        response.str().length(), 0);</a:t>
            </a:r>
            <a:endParaRPr lang="ru-RU" sz="2400" b="1" dirty="0">
              <a:solidFill>
                <a:srgbClr val="C00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if (result == SOCKET_ERROR)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{    // 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произошла ошибка при отправке данных</a:t>
            </a:r>
          </a:p>
          <a:p>
            <a:pPr>
              <a:buNone/>
            </a:pP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cerr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&lt;&lt;"send failed:“ &lt;&lt;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WSAGetLastError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() &lt;&lt;"\n";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// 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Закрываем соединение к клиентом</a:t>
            </a:r>
          </a:p>
          <a:p>
            <a:pPr>
              <a:buNone/>
            </a:pP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closesocket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client_socket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} // 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конец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for(;;)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// 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Убираем за собой</a:t>
            </a:r>
          </a:p>
          <a:p>
            <a:pPr>
              <a:buNone/>
            </a:pP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closesocket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listen_socket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freeaddrinfo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addr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WSACleanup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return 0;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}</a:t>
            </a:r>
            <a:endParaRPr lang="ru-RU" sz="2400" b="1" dirty="0">
              <a:solidFill>
                <a:srgbClr val="C00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0"/>
            <a:ext cx="9951350" cy="50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75" y="2071678"/>
            <a:ext cx="9054325" cy="461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3912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641" y="1643050"/>
            <a:ext cx="9811237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B6BFD48-84B7-0E88-160C-EAA7677949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3528" y="672078"/>
            <a:ext cx="8496944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just">
              <a:buNone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TELNET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kumimoji="0" lang="ru-RU" altLang="ru-RU" sz="2600" b="1" i="1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Tel</a:t>
            </a:r>
            <a:r>
              <a:rPr kumimoji="0" lang="ru-RU" altLang="ru-RU" sz="2600" b="0" i="1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etype</a:t>
            </a:r>
            <a:r>
              <a:rPr kumimoji="0" lang="ru-RU" altLang="ru-RU" sz="26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2600" b="1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Net</a:t>
            </a:r>
            <a:r>
              <a:rPr kumimoji="0" lang="ru-RU" altLang="ru-RU" sz="26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 —</a:t>
            </a:r>
          </a:p>
          <a:p>
            <a:pPr marL="0" lvl="0" indent="0" algn="just">
              <a:buNone/>
            </a:pP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протокол </a:t>
            </a:r>
            <a:r>
              <a:rPr lang="ru-RU" altLang="ru-RU" sz="2600" dirty="0">
                <a:cs typeface="Arial" panose="020B0604020202020204" pitchFamily="34" charset="0"/>
              </a:rPr>
              <a:t>прикладного уровня модели</a:t>
            </a:r>
            <a:r>
              <a:rPr lang="ru-RU" altLang="ru-RU" sz="26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ru-RU" altLang="ru-RU" sz="2600" dirty="0">
                <a:cs typeface="Arial" panose="020B0604020202020204" pitchFamily="34" charset="0"/>
              </a:rPr>
              <a:t>OSI для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реализации текстового сетевого терминального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интерфейса при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помощи транспорта 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TCP.</a:t>
            </a:r>
            <a:endParaRPr kumimoji="0" lang="ru-RU" altLang="ru-RU" sz="26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lvl="0" indent="0" algn="just">
              <a:buNone/>
            </a:pP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Название «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telnet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» имеют также некоторые утилиты, реализующие клиентскую часть протокола.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Протокол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telnet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использовался для 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удалённого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администрирования 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различными 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сетевыми устройствами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kumimoji="0" lang="ru-RU" altLang="ru-RU" sz="26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программными серверами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но уступил протоколу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из-за безопасности. Однако, может являться единственной возможностью взаимодействовать посредством командной строки (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со 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встраиваемыми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системами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например, с 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маршрутизаторами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так как на них отсутствует SSH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611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28978" y="-214338"/>
            <a:ext cx="6015022" cy="714356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struct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addrinfo</a:t>
            </a:r>
            <a:r>
              <a:rPr lang="en-US" sz="2800" b="1" dirty="0">
                <a:solidFill>
                  <a:srgbClr val="FF0000"/>
                </a:solidFill>
              </a:rPr>
              <a:t> и </a:t>
            </a:r>
            <a:r>
              <a:rPr lang="en-US" sz="2800" b="1" dirty="0" err="1">
                <a:solidFill>
                  <a:srgbClr val="FF0000"/>
                </a:solidFill>
              </a:rPr>
              <a:t>struct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sockaddr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28604"/>
            <a:ext cx="9001156" cy="642939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err="1">
                <a:latin typeface="Consolas" pitchFamily="49" charset="0"/>
              </a:rPr>
              <a:t>struct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</a:rPr>
              <a:t>addrinfo</a:t>
            </a:r>
            <a:r>
              <a:rPr lang="en-US" sz="2400" b="1" dirty="0">
                <a:latin typeface="Consolas" pitchFamily="49" charset="0"/>
              </a:rPr>
              <a:t> { </a:t>
            </a:r>
          </a:p>
          <a:p>
            <a:pPr>
              <a:buNone/>
            </a:pPr>
            <a:r>
              <a:rPr lang="en-US" sz="2400" b="1" dirty="0" err="1">
                <a:latin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</a:rPr>
              <a:t>ai_flags</a:t>
            </a:r>
            <a:r>
              <a:rPr lang="en-US" sz="2400" b="1" dirty="0">
                <a:latin typeface="Consolas" pitchFamily="49" charset="0"/>
              </a:rPr>
              <a:t>; </a:t>
            </a:r>
            <a:r>
              <a:rPr lang="en-US" sz="2400" dirty="0">
                <a:latin typeface="Consolas" pitchFamily="49" charset="0"/>
              </a:rPr>
              <a:t>// AI_PASSIVE, AI_CANONNAME, etc.</a:t>
            </a:r>
          </a:p>
          <a:p>
            <a:pPr>
              <a:buNone/>
            </a:pPr>
            <a:r>
              <a:rPr lang="en-US" sz="2400" b="1" dirty="0" err="1">
                <a:latin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</a:rPr>
              <a:t>ai_family</a:t>
            </a:r>
            <a:r>
              <a:rPr lang="en-US" sz="2400" b="1" dirty="0">
                <a:latin typeface="Consolas" pitchFamily="49" charset="0"/>
              </a:rPr>
              <a:t>; </a:t>
            </a:r>
            <a:r>
              <a:rPr lang="en-US" sz="2400" dirty="0">
                <a:latin typeface="Consolas" pitchFamily="49" charset="0"/>
              </a:rPr>
              <a:t>// AF_INET, AF_INET6, AF_UNSPEC</a:t>
            </a:r>
          </a:p>
          <a:p>
            <a:pPr>
              <a:buNone/>
            </a:pPr>
            <a:r>
              <a:rPr lang="en-US" sz="2400" b="1" dirty="0" err="1">
                <a:latin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</a:rPr>
              <a:t>ai_socktype</a:t>
            </a:r>
            <a:r>
              <a:rPr lang="en-US" sz="2400" dirty="0">
                <a:latin typeface="Consolas" pitchFamily="49" charset="0"/>
              </a:rPr>
              <a:t>; // SOCK_STREAM, SOCK_DGRAM </a:t>
            </a:r>
          </a:p>
          <a:p>
            <a:pPr>
              <a:buNone/>
            </a:pPr>
            <a:r>
              <a:rPr lang="en-US" sz="2400" b="1" dirty="0" err="1">
                <a:latin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</a:rPr>
              <a:t>ai_protocol</a:t>
            </a:r>
            <a:r>
              <a:rPr lang="en-US" sz="2400" b="1" dirty="0">
                <a:latin typeface="Consolas" pitchFamily="49" charset="0"/>
              </a:rPr>
              <a:t>; </a:t>
            </a:r>
            <a:r>
              <a:rPr lang="en-US" sz="2400" dirty="0">
                <a:latin typeface="Consolas" pitchFamily="49" charset="0"/>
              </a:rPr>
              <a:t>// use 0 for "any" </a:t>
            </a:r>
          </a:p>
          <a:p>
            <a:pPr>
              <a:buNone/>
            </a:pPr>
            <a:r>
              <a:rPr lang="en-US" sz="2400" b="1" dirty="0" err="1">
                <a:latin typeface="Consolas" pitchFamily="49" charset="0"/>
              </a:rPr>
              <a:t>size_t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</a:rPr>
              <a:t>ai_addrlen</a:t>
            </a:r>
            <a:r>
              <a:rPr lang="en-US" sz="2400" dirty="0">
                <a:latin typeface="Consolas" pitchFamily="49" charset="0"/>
              </a:rPr>
              <a:t>; // size of </a:t>
            </a:r>
            <a:r>
              <a:rPr lang="en-US" sz="2400" dirty="0" err="1">
                <a:latin typeface="Consolas" pitchFamily="49" charset="0"/>
              </a:rPr>
              <a:t>ai_addr</a:t>
            </a:r>
            <a:r>
              <a:rPr lang="en-US" sz="2400" dirty="0">
                <a:latin typeface="Consolas" pitchFamily="49" charset="0"/>
              </a:rPr>
              <a:t> in bytes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</a:rPr>
              <a:t>struct </a:t>
            </a:r>
            <a:r>
              <a:rPr lang="en-US" sz="2400" b="1" dirty="0" err="1">
                <a:latin typeface="Consolas" pitchFamily="49" charset="0"/>
              </a:rPr>
              <a:t>sockaddr</a:t>
            </a:r>
            <a:r>
              <a:rPr lang="en-US" sz="2400" b="1" dirty="0">
                <a:latin typeface="Consolas" pitchFamily="49" charset="0"/>
              </a:rPr>
              <a:t> *</a:t>
            </a:r>
            <a:r>
              <a:rPr lang="en-US" sz="2400" b="1" dirty="0" err="1">
                <a:latin typeface="Consolas" pitchFamily="49" charset="0"/>
              </a:rPr>
              <a:t>ai_addr</a:t>
            </a:r>
            <a:r>
              <a:rPr lang="en-US" sz="2400" b="1" dirty="0">
                <a:latin typeface="Consolas" pitchFamily="49" charset="0"/>
              </a:rPr>
              <a:t>; 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//struct </a:t>
            </a:r>
            <a:r>
              <a:rPr lang="en-US" sz="2400" dirty="0" err="1">
                <a:latin typeface="Consolas" pitchFamily="49" charset="0"/>
              </a:rPr>
              <a:t>sockaddr_in</a:t>
            </a: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</a:rPr>
              <a:t>char *</a:t>
            </a:r>
            <a:r>
              <a:rPr lang="en-US" sz="2400" b="1" dirty="0" err="1">
                <a:latin typeface="Consolas" pitchFamily="49" charset="0"/>
              </a:rPr>
              <a:t>ai_canonname</a:t>
            </a:r>
            <a:r>
              <a:rPr lang="en-US" sz="2400" dirty="0">
                <a:latin typeface="Consolas" pitchFamily="49" charset="0"/>
              </a:rPr>
              <a:t>; // full canonical hostname</a:t>
            </a:r>
          </a:p>
          <a:p>
            <a:pPr>
              <a:buNone/>
            </a:pPr>
            <a:r>
              <a:rPr lang="en-US" sz="2400" b="1" dirty="0" err="1">
                <a:latin typeface="Consolas" pitchFamily="49" charset="0"/>
              </a:rPr>
              <a:t>struct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</a:rPr>
              <a:t>addrinfo</a:t>
            </a:r>
            <a:r>
              <a:rPr lang="en-US" sz="2400" b="1" dirty="0">
                <a:latin typeface="Consolas" pitchFamily="49" charset="0"/>
              </a:rPr>
              <a:t> *</a:t>
            </a:r>
            <a:r>
              <a:rPr lang="en-US" sz="2400" b="1" dirty="0" err="1">
                <a:latin typeface="Consolas" pitchFamily="49" charset="0"/>
              </a:rPr>
              <a:t>ai_next</a:t>
            </a:r>
            <a:r>
              <a:rPr lang="en-US" sz="2400" b="1" dirty="0">
                <a:latin typeface="Consolas" pitchFamily="49" charset="0"/>
              </a:rPr>
              <a:t>; </a:t>
            </a:r>
            <a:r>
              <a:rPr lang="en-US" sz="2400" dirty="0">
                <a:latin typeface="Consolas" pitchFamily="49" charset="0"/>
              </a:rPr>
              <a:t>// linked list, next node 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}; </a:t>
            </a:r>
          </a:p>
          <a:p>
            <a:pPr>
              <a:buNone/>
            </a:pPr>
            <a:r>
              <a:rPr lang="en-US" sz="2400" b="1" dirty="0" err="1">
                <a:latin typeface="Consolas" pitchFamily="49" charset="0"/>
              </a:rPr>
              <a:t>struct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</a:rPr>
              <a:t>sockaddr</a:t>
            </a:r>
            <a:r>
              <a:rPr lang="en-US" sz="2400" b="1" dirty="0">
                <a:latin typeface="Consolas" pitchFamily="49" charset="0"/>
              </a:rPr>
              <a:t> {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</a:rPr>
              <a:t>unsigned short </a:t>
            </a:r>
            <a:r>
              <a:rPr lang="en-US" sz="2400" b="1" dirty="0" err="1">
                <a:latin typeface="Consolas" pitchFamily="49" charset="0"/>
              </a:rPr>
              <a:t>sa_family</a:t>
            </a:r>
            <a:r>
              <a:rPr lang="en-US" sz="2400" b="1" dirty="0">
                <a:latin typeface="Consolas" pitchFamily="49" charset="0"/>
              </a:rPr>
              <a:t>; </a:t>
            </a:r>
            <a:r>
              <a:rPr lang="en-US" sz="2400" dirty="0">
                <a:latin typeface="Consolas" pitchFamily="49" charset="0"/>
              </a:rPr>
              <a:t>// address family, </a:t>
            </a:r>
            <a:r>
              <a:rPr lang="en-US" sz="2400" dirty="0" err="1">
                <a:latin typeface="Consolas" pitchFamily="49" charset="0"/>
              </a:rPr>
              <a:t>AF_xx</a:t>
            </a: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</a:rPr>
              <a:t>char </a:t>
            </a:r>
            <a:r>
              <a:rPr lang="en-US" sz="2400" b="1" dirty="0" err="1">
                <a:latin typeface="Consolas" pitchFamily="49" charset="0"/>
              </a:rPr>
              <a:t>sa_data</a:t>
            </a:r>
            <a:r>
              <a:rPr lang="en-US" sz="2400" b="1" dirty="0">
                <a:latin typeface="Consolas" pitchFamily="49" charset="0"/>
              </a:rPr>
              <a:t>[14]; </a:t>
            </a:r>
            <a:r>
              <a:rPr lang="en-US" sz="2400" dirty="0">
                <a:latin typeface="Consolas" pitchFamily="49" charset="0"/>
              </a:rPr>
              <a:t>// 14 bytes of protocol address 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}; </a:t>
            </a:r>
            <a:endParaRPr lang="ru-RU" sz="2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643710"/>
          </a:xfrm>
        </p:spPr>
        <p:txBody>
          <a:bodyPr>
            <a:normAutofit fontScale="62500" lnSpcReduction="20000"/>
          </a:bodyPr>
          <a:lstStyle/>
          <a:p>
            <a:pPr lvl="0" algn="just">
              <a:buNone/>
            </a:pPr>
            <a:r>
              <a:rPr lang="ru-RU" sz="3800" b="1" dirty="0">
                <a:solidFill>
                  <a:srgbClr val="FF0000"/>
                </a:solidFill>
              </a:rPr>
              <a:t>Web-сервер</a:t>
            </a:r>
            <a:r>
              <a:rPr lang="ru-RU" sz="3800" b="1" dirty="0"/>
              <a:t> </a:t>
            </a:r>
            <a:r>
              <a:rPr lang="ru-RU" sz="3800" dirty="0"/>
              <a:t>- серверное программное обеспечение, предназначенное для управления и пересылки по запросу web-документов клиентам. </a:t>
            </a:r>
          </a:p>
          <a:p>
            <a:pPr lvl="0" algn="just">
              <a:buNone/>
            </a:pPr>
            <a:r>
              <a:rPr lang="ru-RU" sz="3800" dirty="0"/>
              <a:t>Основным компонентом web-сервера является </a:t>
            </a:r>
            <a:r>
              <a:rPr lang="ru-RU" sz="3800" b="1" dirty="0"/>
              <a:t>http-сервер</a:t>
            </a:r>
            <a:r>
              <a:rPr lang="ru-RU" sz="3800" dirty="0"/>
              <a:t> - программный сервер, обеспечивающий прием запросов от клиента по протоколу HTTP и формирование ему ответа. </a:t>
            </a:r>
          </a:p>
          <a:p>
            <a:pPr lvl="0" algn="just">
              <a:buNone/>
            </a:pPr>
            <a:r>
              <a:rPr lang="ru-RU" sz="3800" dirty="0"/>
              <a:t>Помимо http-сервера в состав web-сервера могут входить различные программные расширения, например, обеспечивающие динамическое формирование web-документов.</a:t>
            </a:r>
          </a:p>
          <a:p>
            <a:pPr lvl="0" algn="just">
              <a:buNone/>
            </a:pPr>
            <a:endParaRPr lang="ru-RU" sz="3800" dirty="0"/>
          </a:p>
          <a:p>
            <a:pPr lvl="0" algn="just">
              <a:buNone/>
            </a:pPr>
            <a:r>
              <a:rPr lang="ru-RU" sz="3800" dirty="0"/>
              <a:t>Универсальный </a:t>
            </a:r>
            <a:r>
              <a:rPr lang="ru-RU" sz="3800" b="1" dirty="0" err="1">
                <a:solidFill>
                  <a:srgbClr val="FF0000"/>
                </a:solidFill>
              </a:rPr>
              <a:t>web</a:t>
            </a:r>
            <a:r>
              <a:rPr lang="ru-RU" sz="3800" b="1" dirty="0">
                <a:solidFill>
                  <a:srgbClr val="FF0000"/>
                </a:solidFill>
              </a:rPr>
              <a:t>-клиент</a:t>
            </a:r>
            <a:r>
              <a:rPr lang="ru-RU" sz="3800" dirty="0"/>
              <a:t> (</a:t>
            </a:r>
            <a:r>
              <a:rPr lang="en-US" sz="3800" dirty="0"/>
              <a:t>browser</a:t>
            </a:r>
            <a:r>
              <a:rPr lang="ru-RU" sz="3800" dirty="0"/>
              <a:t>) - клиентская программа, позволяющая получить web-документ или другой объект, представить его пользователю и обеспечивающая возможность работы с ним. Универсальность web-клиента состоит в том, что он "умеет" связываться не только с web-сервером, но и серверами других сервисов, например, ftp-серверами.</a:t>
            </a:r>
          </a:p>
          <a:p>
            <a:pPr lvl="0" algn="just">
              <a:buNone/>
            </a:pPr>
            <a:endParaRPr lang="ru-RU" sz="3800" dirty="0"/>
          </a:p>
          <a:p>
            <a:pPr lvl="0" algn="just">
              <a:buNone/>
            </a:pPr>
            <a:r>
              <a:rPr lang="ru-RU" sz="3800" dirty="0"/>
              <a:t>Самостоятельный протокол взаимодействия клиента с web-сервером </a:t>
            </a:r>
            <a:r>
              <a:rPr lang="ru-RU" sz="3800" b="1" dirty="0">
                <a:solidFill>
                  <a:srgbClr val="FF0000"/>
                </a:solidFill>
              </a:rPr>
              <a:t>HTTP</a:t>
            </a:r>
            <a:r>
              <a:rPr lang="ru-RU" sz="3800" dirty="0">
                <a:solidFill>
                  <a:srgbClr val="FF0000"/>
                </a:solidFill>
              </a:rPr>
              <a:t> </a:t>
            </a:r>
            <a:r>
              <a:rPr lang="ru-RU" sz="3800" dirty="0"/>
              <a:t>(</a:t>
            </a:r>
            <a:r>
              <a:rPr lang="ru-RU" sz="3800" b="1" dirty="0" err="1"/>
              <a:t>hyper</a:t>
            </a:r>
            <a:r>
              <a:rPr lang="ru-RU" sz="3800" b="1" dirty="0"/>
              <a:t> </a:t>
            </a:r>
            <a:r>
              <a:rPr lang="ru-RU" sz="3800" b="1" dirty="0" err="1"/>
              <a:t>text</a:t>
            </a:r>
            <a:r>
              <a:rPr lang="ru-RU" sz="3800" b="1" dirty="0"/>
              <a:t> </a:t>
            </a:r>
            <a:r>
              <a:rPr lang="ru-RU" sz="3800" b="1" dirty="0" err="1"/>
              <a:t>transfer</a:t>
            </a:r>
            <a:r>
              <a:rPr lang="ru-RU" sz="3800" b="1" dirty="0"/>
              <a:t> </a:t>
            </a:r>
            <a:r>
              <a:rPr lang="ru-RU" sz="3800" b="1" dirty="0" err="1"/>
              <a:t>protocol</a:t>
            </a:r>
            <a:r>
              <a:rPr lang="ru-RU" sz="3800" dirty="0"/>
              <a:t>).</a:t>
            </a:r>
          </a:p>
          <a:p>
            <a:pPr algn="just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ru-RU" sz="2400" b="1" dirty="0"/>
              <a:t>Web-документ</a:t>
            </a:r>
            <a:r>
              <a:rPr lang="ru-RU" sz="2400" dirty="0"/>
              <a:t> (или Web-страница) - это гипертекстовый документ, содержащий в себе ссылки на различные информационные ресурсы: другие Web-документы, графические, звуковые и т.п. файла, а также информационные ресурсы других сервисов. Хотя Web-документ воспринимается пользователем как единое целое, в общем случае он описывается целой совокупностью файлов, включающей в себя:</a:t>
            </a:r>
          </a:p>
          <a:p>
            <a:pPr algn="just">
              <a:buNone/>
            </a:pPr>
            <a:r>
              <a:rPr lang="ru-RU" sz="2400" b="1" dirty="0"/>
              <a:t>основной файл</a:t>
            </a:r>
            <a:r>
              <a:rPr lang="ru-RU" sz="2400" dirty="0"/>
              <a:t>, подготовленный с помощью языка HTML, содержащий текст документа и управляющую разметку - специальные "команды" (теги), определяющие внешний вид документа и описывающие состав и структуру Web-документа, а также его связи с другими документами и объектами;</a:t>
            </a:r>
          </a:p>
          <a:p>
            <a:pPr>
              <a:buNone/>
            </a:pPr>
            <a:r>
              <a:rPr lang="ru-RU" sz="2400" b="1" dirty="0"/>
              <a:t>файлы статических графических иллюстраций</a:t>
            </a:r>
            <a:r>
              <a:rPr lang="ru-RU" sz="2400" dirty="0"/>
              <a:t>, представленные в форматах GIF, JPEG и PNG;</a:t>
            </a:r>
          </a:p>
          <a:p>
            <a:pPr>
              <a:buNone/>
            </a:pPr>
            <a:r>
              <a:rPr lang="ru-RU" sz="2400" b="1" dirty="0"/>
              <a:t>файлы анимированных графических изображений</a:t>
            </a:r>
            <a:r>
              <a:rPr lang="ru-RU" sz="2400" dirty="0"/>
              <a:t>, представленные в формате GIF;</a:t>
            </a:r>
          </a:p>
          <a:p>
            <a:pPr>
              <a:buNone/>
            </a:pPr>
            <a:r>
              <a:rPr lang="ru-RU" sz="2400" b="1" dirty="0"/>
              <a:t>звуковые файлы</a:t>
            </a:r>
            <a:r>
              <a:rPr lang="ru-RU" sz="2400" dirty="0"/>
              <a:t>, представленные в форматах WAV, MIDI, RMI;</a:t>
            </a:r>
          </a:p>
          <a:p>
            <a:pPr>
              <a:buNone/>
            </a:pPr>
            <a:r>
              <a:rPr lang="ru-RU" sz="2400" b="1" dirty="0"/>
              <a:t>файлы видеороликов</a:t>
            </a:r>
            <a:r>
              <a:rPr lang="ru-RU" sz="2400" dirty="0"/>
              <a:t>, представленные в формате AVI, </a:t>
            </a:r>
            <a:r>
              <a:rPr lang="en-US" sz="2400" dirty="0"/>
              <a:t>MP4</a:t>
            </a:r>
            <a:r>
              <a:rPr lang="ru-RU" sz="2400" dirty="0"/>
              <a:t>;</a:t>
            </a:r>
          </a:p>
          <a:p>
            <a:pPr>
              <a:buNone/>
            </a:pPr>
            <a:r>
              <a:rPr lang="ru-RU" sz="2400" b="1" dirty="0"/>
              <a:t>внешние программы-сценарии</a:t>
            </a:r>
            <a:r>
              <a:rPr lang="ru-RU" sz="2400" dirty="0"/>
              <a:t>, представленные как отдельные файлы, а также небольшие программы, написанные на аппаратно-независимом языке программирования </a:t>
            </a:r>
            <a:r>
              <a:rPr lang="ru-RU" sz="2400" dirty="0" err="1"/>
              <a:t>Java</a:t>
            </a:r>
            <a:r>
              <a:rPr lang="ru-RU" sz="2400" dirty="0"/>
              <a:t> (</a:t>
            </a:r>
            <a:r>
              <a:rPr lang="ru-RU" sz="2400" dirty="0" err="1"/>
              <a:t>Java</a:t>
            </a:r>
            <a:r>
              <a:rPr lang="ru-RU" sz="2400" dirty="0"/>
              <a:t> </a:t>
            </a:r>
            <a:r>
              <a:rPr lang="ru-RU" sz="2400" dirty="0" err="1"/>
              <a:t>applets</a:t>
            </a:r>
            <a:r>
              <a:rPr lang="ru-RU" sz="2400" dirty="0"/>
              <a:t>);</a:t>
            </a:r>
          </a:p>
          <a:p>
            <a:pPr algn="just">
              <a:buNone/>
            </a:pPr>
            <a:r>
              <a:rPr lang="ru-RU" sz="2400" b="1" dirty="0"/>
              <a:t>таблицы стилей </a:t>
            </a:r>
            <a:r>
              <a:rPr lang="ru-RU" sz="2400" dirty="0"/>
              <a:t>(каскадные таблицы стилей, </a:t>
            </a:r>
            <a:r>
              <a:rPr lang="ru-RU" sz="2400" dirty="0" err="1"/>
              <a:t>Cascading</a:t>
            </a:r>
            <a:r>
              <a:rPr lang="ru-RU" sz="2400" dirty="0"/>
              <a:t> </a:t>
            </a:r>
            <a:r>
              <a:rPr lang="ru-RU" sz="2400" dirty="0" err="1"/>
              <a:t>Style</a:t>
            </a:r>
            <a:r>
              <a:rPr lang="ru-RU" sz="2400" dirty="0"/>
              <a:t> </a:t>
            </a:r>
            <a:r>
              <a:rPr lang="ru-RU" sz="2400" dirty="0" err="1"/>
              <a:t>Sheets</a:t>
            </a:r>
            <a:r>
              <a:rPr lang="ru-RU" sz="2400" dirty="0"/>
              <a:t>, CSS) - файлы, содержащие описание правил форматирования (стили) элементов Web-документа и позволяющие легко создавать множество Web-документов в одном стилистическом решении;</a:t>
            </a:r>
          </a:p>
          <a:p>
            <a:pPr algn="just">
              <a:buNone/>
            </a:pPr>
            <a:r>
              <a:rPr lang="ru-RU" sz="2400" dirty="0"/>
              <a:t>В простейшем случае, когда Web-документ содержит только текстовую информацию, он может состоять из одного HTML-файла</a:t>
            </a:r>
            <a:r>
              <a:rPr lang="en-US" sz="2400" dirty="0"/>
              <a:t>.</a:t>
            </a: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7233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900" b="1" cap="all" dirty="0"/>
              <a:t>ЯЗЫК HTML </a:t>
            </a:r>
            <a:r>
              <a:rPr lang="ru-RU" sz="2900" dirty="0"/>
              <a:t>(</a:t>
            </a:r>
            <a:r>
              <a:rPr lang="ru-RU" sz="2900" dirty="0" err="1"/>
              <a:t>Hyper</a:t>
            </a:r>
            <a:r>
              <a:rPr lang="ru-RU" sz="2900" dirty="0"/>
              <a:t> </a:t>
            </a:r>
            <a:r>
              <a:rPr lang="ru-RU" sz="2900" dirty="0" err="1"/>
              <a:t>Text</a:t>
            </a:r>
            <a:r>
              <a:rPr lang="ru-RU" sz="2900" dirty="0"/>
              <a:t> </a:t>
            </a:r>
            <a:r>
              <a:rPr lang="ru-RU" sz="2900" dirty="0" err="1"/>
              <a:t>Markup</a:t>
            </a:r>
            <a:r>
              <a:rPr lang="ru-RU" sz="2900" dirty="0"/>
              <a:t> </a:t>
            </a:r>
            <a:r>
              <a:rPr lang="ru-RU" sz="2900" dirty="0" err="1"/>
              <a:t>Language</a:t>
            </a:r>
            <a:r>
              <a:rPr lang="ru-RU" sz="2900" dirty="0"/>
              <a:t>)</a:t>
            </a:r>
            <a:endParaRPr lang="ru-RU" sz="2900" cap="all" dirty="0"/>
          </a:p>
          <a:p>
            <a:pPr algn="just">
              <a:buNone/>
            </a:pPr>
            <a:r>
              <a:rPr lang="ru-RU" sz="2900" dirty="0"/>
              <a:t>Спецификацией HTML предполагается, что размечаемый документ структурно делится на две части: "голову" (</a:t>
            </a:r>
            <a:r>
              <a:rPr lang="ru-RU" sz="2900" b="1" dirty="0" err="1"/>
              <a:t>head</a:t>
            </a:r>
            <a:r>
              <a:rPr lang="ru-RU" sz="2900" dirty="0"/>
              <a:t>) и "тело" (</a:t>
            </a:r>
            <a:r>
              <a:rPr lang="ru-RU" sz="2900" b="1" dirty="0" err="1"/>
              <a:t>body</a:t>
            </a:r>
            <a:r>
              <a:rPr lang="ru-RU" sz="2900" dirty="0"/>
              <a:t>). В "голове" документа указывается информация о документе, например, название, краткая аннотация, сведения об авторе и т.п. Содержимое этого раздела html-файла не отображается </a:t>
            </a:r>
            <a:r>
              <a:rPr lang="en-US" sz="3200" b="1" dirty="0"/>
              <a:t>Web</a:t>
            </a:r>
            <a:r>
              <a:rPr lang="ru-RU" sz="2900" dirty="0"/>
              <a:t>-клиентом вместе с основным текстом, а может быть доступно лишь частично и по требованию пользователя. В "теле" файла содержится основной текст документа вместе с разметкой, управляющей внешним представлением.</a:t>
            </a:r>
            <a:br>
              <a:rPr lang="ru-RU" sz="2900" dirty="0"/>
            </a:br>
            <a:br>
              <a:rPr lang="ru-RU" sz="2900" dirty="0"/>
            </a:br>
            <a:endParaRPr lang="ru-RU" sz="2900" dirty="0"/>
          </a:p>
          <a:p>
            <a:pPr>
              <a:buNone/>
            </a:pPr>
            <a:endParaRPr lang="ru-RU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200" dirty="0"/>
              <a:t>Принцип разметки с помощью </a:t>
            </a:r>
            <a:r>
              <a:rPr lang="ru-RU" sz="2200" b="1" dirty="0"/>
              <a:t>HTML</a:t>
            </a:r>
            <a:r>
              <a:rPr lang="ru-RU" sz="2200" dirty="0"/>
              <a:t> основан на использовании особых конструкций - </a:t>
            </a:r>
            <a:r>
              <a:rPr lang="ru-RU" sz="2200" b="1" dirty="0"/>
              <a:t>тегов</a:t>
            </a:r>
            <a:r>
              <a:rPr lang="ru-RU" sz="2200" dirty="0"/>
              <a:t>. В HTML </a:t>
            </a:r>
            <a:r>
              <a:rPr lang="ru-RU" sz="2200" b="1" dirty="0"/>
              <a:t>тег </a:t>
            </a:r>
            <a:r>
              <a:rPr lang="ru-RU" sz="2200" dirty="0"/>
              <a:t>(</a:t>
            </a:r>
            <a:r>
              <a:rPr lang="ru-RU" sz="2200" b="1" i="1" dirty="0" err="1"/>
              <a:t>tag</a:t>
            </a:r>
            <a:r>
              <a:rPr lang="ru-RU" sz="2200" dirty="0"/>
              <a:t>, признак) - специальное слово, заключенное в угловые скобки. Теги связываются с определенным фрагментом документа и указывают способ внешнего представления содержания этих фрагментов и их интерпретации </a:t>
            </a:r>
            <a:r>
              <a:rPr lang="ru-RU" sz="2200" b="1" dirty="0"/>
              <a:t>web-клиентом</a:t>
            </a:r>
            <a:r>
              <a:rPr lang="ru-RU" sz="2200" dirty="0"/>
              <a:t>.</a:t>
            </a:r>
          </a:p>
          <a:p>
            <a:pPr>
              <a:buNone/>
            </a:pPr>
            <a:r>
              <a:rPr lang="ru-RU" sz="2200" dirty="0"/>
              <a:t>С функциональной точки зрения </a:t>
            </a:r>
            <a:r>
              <a:rPr lang="ru-RU" sz="2200" b="1" dirty="0"/>
              <a:t>теги</a:t>
            </a:r>
            <a:r>
              <a:rPr lang="ru-RU" sz="2200" dirty="0"/>
              <a:t> </a:t>
            </a:r>
            <a:r>
              <a:rPr lang="ru-RU" sz="2200" b="1" dirty="0"/>
              <a:t>HTML</a:t>
            </a:r>
            <a:r>
              <a:rPr lang="ru-RU" sz="2200" dirty="0"/>
              <a:t> можно распределить по следующим категориям:</a:t>
            </a:r>
          </a:p>
          <a:p>
            <a:pPr lvl="0">
              <a:buNone/>
            </a:pPr>
            <a:r>
              <a:rPr lang="ru-RU" sz="2200" b="1" dirty="0"/>
              <a:t>Теги описания структуры </a:t>
            </a:r>
            <a:r>
              <a:rPr lang="ru-RU" sz="2200" dirty="0"/>
              <a:t>документа и информации о нем (аннотации, список ключевых слов и т.п.);</a:t>
            </a:r>
          </a:p>
          <a:p>
            <a:pPr lvl="0">
              <a:buNone/>
            </a:pPr>
            <a:r>
              <a:rPr lang="ru-RU" sz="2200" b="1" dirty="0"/>
              <a:t>Теги</a:t>
            </a:r>
            <a:r>
              <a:rPr lang="ru-RU" sz="2200" dirty="0"/>
              <a:t>, использующиеся </a:t>
            </a:r>
            <a:r>
              <a:rPr lang="ru-RU" sz="2200" b="1" dirty="0"/>
              <a:t>для логической структуризации текста </a:t>
            </a:r>
            <a:r>
              <a:rPr lang="ru-RU" sz="2200" dirty="0"/>
              <a:t>документа, (выделение заголовков, разбиение на абзацы, выделение цитат, создание списков, таблиц и т.п.);</a:t>
            </a:r>
          </a:p>
          <a:p>
            <a:pPr lvl="0">
              <a:buNone/>
            </a:pPr>
            <a:r>
              <a:rPr lang="ru-RU" sz="2200" b="1" dirty="0"/>
              <a:t>Теги форматирования </a:t>
            </a:r>
            <a:r>
              <a:rPr lang="ru-RU" sz="2200" dirty="0"/>
              <a:t>текста(задание параметров шрифтов, цвета и т.п.);</a:t>
            </a:r>
          </a:p>
          <a:p>
            <a:pPr lvl="0">
              <a:buNone/>
            </a:pPr>
            <a:r>
              <a:rPr lang="ru-RU" sz="2200" b="1" dirty="0"/>
              <a:t>Теги</a:t>
            </a:r>
            <a:r>
              <a:rPr lang="ru-RU" sz="2200" dirty="0"/>
              <a:t> организации </a:t>
            </a:r>
            <a:r>
              <a:rPr lang="ru-RU" sz="2200" b="1" dirty="0"/>
              <a:t>гиперссылок</a:t>
            </a:r>
            <a:r>
              <a:rPr lang="ru-RU" sz="2200" dirty="0"/>
              <a:t>;</a:t>
            </a:r>
          </a:p>
          <a:p>
            <a:pPr lvl="0">
              <a:buNone/>
            </a:pPr>
            <a:r>
              <a:rPr lang="ru-RU" sz="2200" b="1" dirty="0"/>
              <a:t>Теги,</a:t>
            </a:r>
            <a:r>
              <a:rPr lang="ru-RU" sz="2200" dirty="0"/>
              <a:t> устанавливающие </a:t>
            </a:r>
            <a:r>
              <a:rPr lang="ru-RU" sz="2200" b="1" dirty="0"/>
              <a:t>связи</a:t>
            </a:r>
            <a:r>
              <a:rPr lang="ru-RU" sz="2200" dirty="0"/>
              <a:t> </a:t>
            </a:r>
            <a:r>
              <a:rPr lang="ru-RU" sz="2200" b="1" dirty="0"/>
              <a:t>html</a:t>
            </a:r>
            <a:r>
              <a:rPr lang="ru-RU" sz="2200" dirty="0"/>
              <a:t>-файла </a:t>
            </a:r>
            <a:r>
              <a:rPr lang="ru-RU" sz="2200" b="1" dirty="0"/>
              <a:t>с внешними объектами</a:t>
            </a:r>
            <a:r>
              <a:rPr lang="ru-RU" sz="2200" dirty="0"/>
              <a:t>, например, графическими, звуковыми файлами и т.п.;</a:t>
            </a:r>
          </a:p>
          <a:p>
            <a:pPr lvl="0">
              <a:buNone/>
            </a:pPr>
            <a:r>
              <a:rPr lang="ru-RU" sz="2200" b="1" dirty="0"/>
              <a:t>Теги создания форм</a:t>
            </a:r>
            <a:r>
              <a:rPr lang="ru-RU" sz="2200" dirty="0"/>
              <a:t>, обеспечивающие возможность пользователю вводить информацию и передавать ее </a:t>
            </a:r>
            <a:r>
              <a:rPr lang="ru-RU" sz="2200" b="1" dirty="0"/>
              <a:t>web-серверу.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200" b="1" dirty="0"/>
              <a:t>HTTP</a:t>
            </a:r>
            <a:r>
              <a:rPr lang="ru-RU" sz="2200" dirty="0"/>
              <a:t> </a:t>
            </a:r>
            <a:r>
              <a:rPr lang="en-US" sz="2200" dirty="0"/>
              <a:t>(</a:t>
            </a:r>
            <a:r>
              <a:rPr lang="ru-RU" sz="2200" i="1" dirty="0" err="1"/>
              <a:t>HyperText</a:t>
            </a:r>
            <a:r>
              <a:rPr lang="ru-RU" sz="2200" i="1" dirty="0"/>
              <a:t> </a:t>
            </a:r>
            <a:r>
              <a:rPr lang="ru-RU" sz="2200" i="1" dirty="0" err="1"/>
              <a:t>Transfer</a:t>
            </a:r>
            <a:r>
              <a:rPr lang="ru-RU" sz="2200" i="1" dirty="0"/>
              <a:t> </a:t>
            </a:r>
            <a:r>
              <a:rPr lang="ru-RU" sz="2200" i="1" dirty="0" err="1"/>
              <a:t>Protocol</a:t>
            </a:r>
            <a:r>
              <a:rPr lang="en-US" sz="2200" dirty="0"/>
              <a:t>)</a:t>
            </a:r>
            <a:r>
              <a:rPr lang="ru-RU" sz="2200" dirty="0"/>
              <a:t>— широко распространённый протокол передачи данных, изначально предназначенный для передачи гипертекстовых документов (то есть документов, которые могут содержать ссылки, позволяющие организовать переход к другим документам</a:t>
            </a:r>
            <a:r>
              <a:rPr lang="en-US" sz="2200" dirty="0"/>
              <a:t>.</a:t>
            </a:r>
          </a:p>
          <a:p>
            <a:pPr algn="just">
              <a:buNone/>
            </a:pPr>
            <a:r>
              <a:rPr lang="ru-RU" sz="2200" dirty="0"/>
              <a:t>Протокол предполагает, что передаваемая информация представляется исключительно в виде текста в формате ASCII. Это оказывается не удобным для передачи данных различного вида - текста, написанного с помощью нелатинских букв, графических, звуковых, виде файлов и т.п. Для решения этой проблемы используются методы кодирования MIME, позволяющие преобразовать данные любого вида к тексту ASCII</a:t>
            </a:r>
            <a:r>
              <a:rPr lang="en-US" sz="2200" dirty="0"/>
              <a:t>.</a:t>
            </a:r>
          </a:p>
          <a:p>
            <a:pPr algn="just">
              <a:buNone/>
            </a:pPr>
            <a:r>
              <a:rPr lang="ru-RU" sz="2200" dirty="0"/>
              <a:t>Протокол HTTP предполагает использование </a:t>
            </a:r>
            <a:r>
              <a:rPr lang="ru-RU" sz="2200" b="1" dirty="0"/>
              <a:t>клиент-серверной структуры </a:t>
            </a:r>
            <a:r>
              <a:rPr lang="ru-RU" sz="2200" dirty="0"/>
              <a:t>передачи данных. Клиентское приложение формирует запрос и отправляет его на сервер, после чего серверное программное обеспечение обрабатывает данный запрос, формирует ответ и передаёт его обратно клиенту. После этого клиентское приложение может продолжить отправлять другие запросы, которые будут обработаны аналогичным образом.</a:t>
            </a:r>
            <a:endParaRPr lang="en-US" sz="2200" dirty="0"/>
          </a:p>
          <a:p>
            <a:pPr>
              <a:buNone/>
            </a:pPr>
            <a:endParaRPr lang="ru-RU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4980</Words>
  <Application>Microsoft Office PowerPoint</Application>
  <PresentationFormat>Экран (4:3)</PresentationFormat>
  <Paragraphs>415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2" baseType="lpstr">
      <vt:lpstr>Arial</vt:lpstr>
      <vt:lpstr>Calibri</vt:lpstr>
      <vt:lpstr>Consolas</vt:lpstr>
      <vt:lpstr>Times New Roman</vt:lpstr>
      <vt:lpstr>Тема Office</vt:lpstr>
      <vt:lpstr>HTTP connection</vt:lpstr>
      <vt:lpstr>World Wide Web  (WWW, W3, Web, "всемирная паутина")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Пример1 Обращение к Web-серверу</vt:lpstr>
      <vt:lpstr>Презентация PowerPoint</vt:lpstr>
      <vt:lpstr>Презентация PowerPoint</vt:lpstr>
      <vt:lpstr>Презентация PowerPoint</vt:lpstr>
      <vt:lpstr>Пример2 Web-client &amp;Web-server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struct addrinfo и struct sockaddr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connection</dc:title>
  <dc:creator>Елена Павловна Лукащик</dc:creator>
  <cp:lastModifiedBy>Елена Павловна Лукащик</cp:lastModifiedBy>
  <cp:revision>36</cp:revision>
  <dcterms:created xsi:type="dcterms:W3CDTF">2020-12-06T13:46:13Z</dcterms:created>
  <dcterms:modified xsi:type="dcterms:W3CDTF">2023-11-14T14:03:33Z</dcterms:modified>
</cp:coreProperties>
</file>