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7062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Einführung in Webdesign und UX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420314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Willkommen zur Welt des Webdesigns und der Benutzererfahrung! Erfahren Sie, wie Sie ästhetische und nutzerfreundliche Websites erstellen.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68666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694283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669994"/>
            <a:ext cx="151721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Felix Na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45989"/>
            <a:ext cx="69806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Grundprinzipien des Designs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384703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Lernen Sie die Grundlagen des Designs kennen, einschließlich der Prinzipien der visuellen Hierarchie, der Balance und der Harmonie.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551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37303" y="3634383"/>
            <a:ext cx="10132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35510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Gestaltprinzipien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760107" y="403145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Die Gestaltprinzipien beschreiben, wie Menschen visuelle Informationen wahrnehmen und verarbeiten.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6285" y="3551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591901" y="3634383"/>
            <a:ext cx="16871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8148399" y="35510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Farbtheorie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8148399" y="403145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Die Farbtheorie hilft Ihnen, Farben effektiv zu verwenden und ästhetisch ansprechende Designs zu erstellen.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037993" y="550330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2202299" y="5586651"/>
            <a:ext cx="17133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2760107" y="55033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Typografie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2760107" y="5983724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Die richtige Typografie macht Ihren Text lesbarer und verbessert das Gesamterscheinungsbild Ihrer Website.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6285" y="550330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586067" y="5586651"/>
            <a:ext cx="18038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148399" y="55033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Bildsprache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8148399" y="5983724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Bilder und Grafiken können Emotionen vermitteln und den Inhalt Ihrer Website verstärken.</a:t>
            </a:r>
            <a:endParaRPr lang="en-US" sz="1750" dirty="0"/>
          </a:p>
        </p:txBody>
      </p:sp>
      <p:pic>
        <p:nvPicPr>
          <p:cNvPr id="2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88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435543" y="564952"/>
            <a:ext cx="6239232" cy="6419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56"/>
              </a:lnSpc>
              <a:buNone/>
            </a:pPr>
            <a:r>
              <a:rPr lang="en-US" sz="404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Benutzerfreundlichkeit (UX)</a:t>
            </a:r>
            <a:endParaRPr lang="en-US" sz="4044" dirty="0"/>
          </a:p>
        </p:txBody>
      </p:sp>
      <p:sp>
        <p:nvSpPr>
          <p:cNvPr id="5" name="Text 3"/>
          <p:cNvSpPr/>
          <p:nvPr/>
        </p:nvSpPr>
        <p:spPr>
          <a:xfrm>
            <a:off x="2435543" y="1617821"/>
            <a:ext cx="9759196" cy="308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27"/>
              </a:lnSpc>
              <a:buNone/>
            </a:pPr>
            <a:r>
              <a:rPr lang="en-US" sz="161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UX bezieht sich darauf, wie einfach und angenehm es für Nutzer ist, eine Website zu nutzen.</a:t>
            </a:r>
            <a:endParaRPr lang="en-US" sz="1618" dirty="0"/>
          </a:p>
        </p:txBody>
      </p:sp>
      <p:sp>
        <p:nvSpPr>
          <p:cNvPr id="6" name="Shape 4"/>
          <p:cNvSpPr/>
          <p:nvPr/>
        </p:nvSpPr>
        <p:spPr>
          <a:xfrm>
            <a:off x="2435543" y="4758928"/>
            <a:ext cx="9759196" cy="41077"/>
          </a:xfrm>
          <a:prstGeom prst="roundRect">
            <a:avLst>
              <a:gd name="adj" fmla="val 225079"/>
            </a:avLst>
          </a:prstGeom>
          <a:solidFill>
            <a:srgbClr val="C5D2CF"/>
          </a:solidFill>
          <a:ln/>
        </p:spPr>
      </p:sp>
      <p:sp>
        <p:nvSpPr>
          <p:cNvPr id="7" name="Shape 5"/>
          <p:cNvSpPr/>
          <p:nvPr/>
        </p:nvSpPr>
        <p:spPr>
          <a:xfrm>
            <a:off x="4305121" y="4039910"/>
            <a:ext cx="41077" cy="719018"/>
          </a:xfrm>
          <a:prstGeom prst="roundRect">
            <a:avLst>
              <a:gd name="adj" fmla="val 225079"/>
            </a:avLst>
          </a:prstGeom>
          <a:solidFill>
            <a:srgbClr val="C5D2CF"/>
          </a:solidFill>
          <a:ln/>
        </p:spPr>
      </p:sp>
      <p:sp>
        <p:nvSpPr>
          <p:cNvPr id="8" name="Shape 6"/>
          <p:cNvSpPr/>
          <p:nvPr/>
        </p:nvSpPr>
        <p:spPr>
          <a:xfrm>
            <a:off x="4094559" y="4527828"/>
            <a:ext cx="462201" cy="462201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278749" y="4604861"/>
            <a:ext cx="93702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27"/>
              </a:lnSpc>
              <a:buNone/>
            </a:pPr>
            <a:r>
              <a:rPr lang="en-US" sz="242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427" dirty="0"/>
          </a:p>
        </p:txBody>
      </p:sp>
      <p:sp>
        <p:nvSpPr>
          <p:cNvPr id="10" name="Text 8"/>
          <p:cNvSpPr/>
          <p:nvPr/>
        </p:nvSpPr>
        <p:spPr>
          <a:xfrm>
            <a:off x="3041571" y="2157174"/>
            <a:ext cx="2568178" cy="320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28"/>
              </a:lnSpc>
              <a:buNone/>
            </a:pPr>
            <a:r>
              <a:rPr lang="en-US" sz="20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Benutzerforschung</a:t>
            </a:r>
            <a:endParaRPr lang="en-US" sz="2022" dirty="0"/>
          </a:p>
        </p:txBody>
      </p:sp>
      <p:sp>
        <p:nvSpPr>
          <p:cNvPr id="11" name="Text 9"/>
          <p:cNvSpPr/>
          <p:nvPr/>
        </p:nvSpPr>
        <p:spPr>
          <a:xfrm>
            <a:off x="2640925" y="2601397"/>
            <a:ext cx="3369588" cy="12330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27"/>
              </a:lnSpc>
              <a:buNone/>
            </a:pPr>
            <a:r>
              <a:rPr lang="en-US" sz="161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Verstehen Sie Ihre Zielgruppe und ihre Bedürfnisse, um ein benutzerfreundliches Erlebnis zu gestalten.</a:t>
            </a:r>
            <a:endParaRPr lang="en-US" sz="1618" dirty="0"/>
          </a:p>
        </p:txBody>
      </p:sp>
      <p:sp>
        <p:nvSpPr>
          <p:cNvPr id="12" name="Shape 10"/>
          <p:cNvSpPr/>
          <p:nvPr/>
        </p:nvSpPr>
        <p:spPr>
          <a:xfrm>
            <a:off x="6298109" y="4758928"/>
            <a:ext cx="41077" cy="719018"/>
          </a:xfrm>
          <a:prstGeom prst="roundRect">
            <a:avLst>
              <a:gd name="adj" fmla="val 225079"/>
            </a:avLst>
          </a:prstGeom>
          <a:solidFill>
            <a:srgbClr val="C5D2CF"/>
          </a:solidFill>
          <a:ln/>
        </p:spPr>
      </p:sp>
      <p:sp>
        <p:nvSpPr>
          <p:cNvPr id="13" name="Shape 11"/>
          <p:cNvSpPr/>
          <p:nvPr/>
        </p:nvSpPr>
        <p:spPr>
          <a:xfrm>
            <a:off x="6087547" y="4527828"/>
            <a:ext cx="462201" cy="462201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240661" y="4604861"/>
            <a:ext cx="155972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27"/>
              </a:lnSpc>
              <a:buNone/>
            </a:pPr>
            <a:r>
              <a:rPr lang="en-US" sz="242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427" dirty="0"/>
          </a:p>
        </p:txBody>
      </p:sp>
      <p:sp>
        <p:nvSpPr>
          <p:cNvPr id="15" name="Text 13"/>
          <p:cNvSpPr/>
          <p:nvPr/>
        </p:nvSpPr>
        <p:spPr>
          <a:xfrm>
            <a:off x="4985385" y="5683448"/>
            <a:ext cx="2666405" cy="320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28"/>
              </a:lnSpc>
              <a:buNone/>
            </a:pPr>
            <a:r>
              <a:rPr lang="en-US" sz="20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Informationsarchitektur</a:t>
            </a:r>
            <a:endParaRPr lang="en-US" sz="2022" dirty="0"/>
          </a:p>
        </p:txBody>
      </p:sp>
      <p:sp>
        <p:nvSpPr>
          <p:cNvPr id="16" name="Text 14"/>
          <p:cNvSpPr/>
          <p:nvPr/>
        </p:nvSpPr>
        <p:spPr>
          <a:xfrm>
            <a:off x="4633793" y="6127671"/>
            <a:ext cx="3369707" cy="924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27"/>
              </a:lnSpc>
              <a:buNone/>
            </a:pPr>
            <a:r>
              <a:rPr lang="en-US" sz="161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Strukturieren Sie die Website so, dass Benutzer leicht finden, wonach sie suchen.</a:t>
            </a:r>
            <a:endParaRPr lang="en-US" sz="1618" dirty="0"/>
          </a:p>
        </p:txBody>
      </p:sp>
      <p:sp>
        <p:nvSpPr>
          <p:cNvPr id="17" name="Shape 15"/>
          <p:cNvSpPr/>
          <p:nvPr/>
        </p:nvSpPr>
        <p:spPr>
          <a:xfrm>
            <a:off x="8290977" y="4039910"/>
            <a:ext cx="41077" cy="719018"/>
          </a:xfrm>
          <a:prstGeom prst="roundRect">
            <a:avLst>
              <a:gd name="adj" fmla="val 225079"/>
            </a:avLst>
          </a:prstGeom>
          <a:solidFill>
            <a:srgbClr val="C5D2CF"/>
          </a:solidFill>
          <a:ln/>
        </p:spPr>
      </p:sp>
      <p:sp>
        <p:nvSpPr>
          <p:cNvPr id="18" name="Shape 16"/>
          <p:cNvSpPr/>
          <p:nvPr/>
        </p:nvSpPr>
        <p:spPr>
          <a:xfrm>
            <a:off x="8080415" y="4527828"/>
            <a:ext cx="462201" cy="462201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8232219" y="4604861"/>
            <a:ext cx="158472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27"/>
              </a:lnSpc>
              <a:buNone/>
            </a:pPr>
            <a:r>
              <a:rPr lang="en-US" sz="242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427" dirty="0"/>
          </a:p>
        </p:txBody>
      </p:sp>
      <p:sp>
        <p:nvSpPr>
          <p:cNvPr id="20" name="Text 18"/>
          <p:cNvSpPr/>
          <p:nvPr/>
        </p:nvSpPr>
        <p:spPr>
          <a:xfrm>
            <a:off x="7027426" y="2157174"/>
            <a:ext cx="2568178" cy="320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28"/>
              </a:lnSpc>
              <a:buNone/>
            </a:pPr>
            <a:r>
              <a:rPr lang="en-US" sz="20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Navigation</a:t>
            </a:r>
            <a:endParaRPr lang="en-US" sz="2022" dirty="0"/>
          </a:p>
        </p:txBody>
      </p:sp>
      <p:sp>
        <p:nvSpPr>
          <p:cNvPr id="21" name="Text 19"/>
          <p:cNvSpPr/>
          <p:nvPr/>
        </p:nvSpPr>
        <p:spPr>
          <a:xfrm>
            <a:off x="6626662" y="2601397"/>
            <a:ext cx="3369707" cy="12330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27"/>
              </a:lnSpc>
              <a:buNone/>
            </a:pPr>
            <a:r>
              <a:rPr lang="en-US" sz="161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Eine klare und intuitive Navigation sorgt dafür, dass Benutzer sich auf der Website zurechtfinden.</a:t>
            </a:r>
            <a:endParaRPr lang="en-US" sz="1618" dirty="0"/>
          </a:p>
        </p:txBody>
      </p:sp>
      <p:sp>
        <p:nvSpPr>
          <p:cNvPr id="22" name="Shape 20"/>
          <p:cNvSpPr/>
          <p:nvPr/>
        </p:nvSpPr>
        <p:spPr>
          <a:xfrm>
            <a:off x="10283964" y="4758928"/>
            <a:ext cx="41077" cy="719018"/>
          </a:xfrm>
          <a:prstGeom prst="roundRect">
            <a:avLst>
              <a:gd name="adj" fmla="val 225079"/>
            </a:avLst>
          </a:prstGeom>
          <a:solidFill>
            <a:srgbClr val="C5D2CF"/>
          </a:solidFill>
          <a:ln/>
        </p:spPr>
      </p:sp>
      <p:sp>
        <p:nvSpPr>
          <p:cNvPr id="23" name="Shape 21"/>
          <p:cNvSpPr/>
          <p:nvPr/>
        </p:nvSpPr>
        <p:spPr>
          <a:xfrm>
            <a:off x="10073402" y="4527828"/>
            <a:ext cx="462201" cy="462201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10221039" y="4604861"/>
            <a:ext cx="166807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27"/>
              </a:lnSpc>
              <a:buNone/>
            </a:pPr>
            <a:r>
              <a:rPr lang="en-US" sz="242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427" dirty="0"/>
          </a:p>
        </p:txBody>
      </p:sp>
      <p:sp>
        <p:nvSpPr>
          <p:cNvPr id="25" name="Text 23"/>
          <p:cNvSpPr/>
          <p:nvPr/>
        </p:nvSpPr>
        <p:spPr>
          <a:xfrm>
            <a:off x="9020413" y="5683448"/>
            <a:ext cx="2568178" cy="320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28"/>
              </a:lnSpc>
              <a:buNone/>
            </a:pPr>
            <a:r>
              <a:rPr lang="en-US" sz="20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Usability-Tests</a:t>
            </a:r>
            <a:endParaRPr lang="en-US" sz="2022" dirty="0"/>
          </a:p>
        </p:txBody>
      </p:sp>
      <p:sp>
        <p:nvSpPr>
          <p:cNvPr id="26" name="Text 24"/>
          <p:cNvSpPr/>
          <p:nvPr/>
        </p:nvSpPr>
        <p:spPr>
          <a:xfrm>
            <a:off x="8619649" y="6127671"/>
            <a:ext cx="3369707" cy="1541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27"/>
              </a:lnSpc>
              <a:buNone/>
            </a:pPr>
            <a:r>
              <a:rPr lang="en-US" sz="161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Testen Sie Ihre Website mit echten Nutzern, um Schwachstellen zu identifizieren und Verbesserungen vorzunehmen.</a:t>
            </a:r>
            <a:endParaRPr lang="en-US" sz="1618" dirty="0"/>
          </a:p>
        </p:txBody>
      </p:sp>
      <p:pic>
        <p:nvPicPr>
          <p:cNvPr id="2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36308"/>
            <a:ext cx="72732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Visuelle Gestaltungselemente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075021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Visuelle Elemente spielen eine wichtige Rolle bei der Gestaltung einer ansprechenden und benutzerfreundlichen Website.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2136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Typografie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3782973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Verwenden Sie verschiedene Schriftarten und Schriftgrößen, um Text hervorzuheben und das Design zu verbessern.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649158"/>
            <a:ext cx="28009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Schriftart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6060162"/>
            <a:ext cx="28009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Schriftgröße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6471166"/>
            <a:ext cx="28009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Schriftfarbe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393394" y="6882170"/>
            <a:ext cx="28009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Schriftgewicht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743932" y="32136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Farben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5743932" y="378297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Farben können Emotionen vermitteln, die Aufmerksamkeit lenken und die Markenidentität stärken.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6099334" y="5315903"/>
            <a:ext cx="28009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Farbpalette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6099334" y="5726906"/>
            <a:ext cx="28009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Kontrast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6099334" y="6137910"/>
            <a:ext cx="28009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Farbpsychologie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449872" y="32136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Bilder und Grafiken</a:t>
            </a:r>
            <a:endParaRPr lang="en-US" sz="2187" dirty="0"/>
          </a:p>
        </p:txBody>
      </p:sp>
      <p:sp>
        <p:nvSpPr>
          <p:cNvPr id="18" name="Text 16"/>
          <p:cNvSpPr/>
          <p:nvPr/>
        </p:nvSpPr>
        <p:spPr>
          <a:xfrm>
            <a:off x="9449872" y="378297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Bilder und Grafiken können das Design aufwerten und den Inhalt lebendiger gestalten.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805273" y="5315903"/>
            <a:ext cx="28009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Bildqualität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805273" y="5726906"/>
            <a:ext cx="28009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Bildformat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805273" y="6137910"/>
            <a:ext cx="28009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Bildplatzierung</a:t>
            </a:r>
            <a:endParaRPr lang="en-US" sz="1750" dirty="0"/>
          </a:p>
        </p:txBody>
      </p:sp>
      <p:pic>
        <p:nvPicPr>
          <p:cNvPr id="2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77898"/>
            <a:ext cx="86796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Webdesign-Tools und Technologien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416612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 gibt eine Vielzahl von Tools und Technologien, die Ihnen bei der Erstellung von Websites helfen können.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333036"/>
            <a:ext cx="555427" cy="55542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37993" y="4110633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HTML, CSS und JavaScript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037993" y="4938236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Die wichtigsten Sprachen für die Erstellung von Websites.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333036"/>
            <a:ext cx="555427" cy="55542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759881" y="4110633"/>
            <a:ext cx="238863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Content Management Systeme (CMS)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4759881" y="5285423"/>
            <a:ext cx="238863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Systeme wie WordPress oder Drupal erleichtern die Verwaltung von Inhalten.</a:t>
            </a:r>
            <a:endParaRPr lang="en-US" sz="17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333036"/>
            <a:ext cx="555427" cy="55542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81768" y="411063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Design-Tools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7481768" y="4591050"/>
            <a:ext cx="238863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Programme wie Adobe Photoshop oder Figma helfen bei der Erstellung von Grafiken und Prototypen.</a:t>
            </a:r>
            <a:endParaRPr lang="en-US" sz="175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333036"/>
            <a:ext cx="555427" cy="555427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0203656" y="4110633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Hosting-Provider</a:t>
            </a:r>
            <a:endParaRPr lang="en-US" sz="2187" dirty="0"/>
          </a:p>
        </p:txBody>
      </p:sp>
      <p:sp>
        <p:nvSpPr>
          <p:cNvPr id="17" name="Text 11"/>
          <p:cNvSpPr/>
          <p:nvPr/>
        </p:nvSpPr>
        <p:spPr>
          <a:xfrm>
            <a:off x="10203656" y="4591050"/>
            <a:ext cx="238875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Hosting-Provider stellen den Speicherplatz für Ihre Website bereit.</a:t>
            </a:r>
            <a:endParaRPr lang="en-US" sz="1750" dirty="0"/>
          </a:p>
        </p:txBody>
      </p:sp>
      <p:pic>
        <p:nvPicPr>
          <p:cNvPr id="18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994184" y="500301"/>
            <a:ext cx="7140297" cy="5685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77"/>
              </a:lnSpc>
              <a:buNone/>
            </a:pPr>
            <a:r>
              <a:rPr lang="en-US" sz="3581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Responsive Design und Mobile-First</a:t>
            </a:r>
            <a:endParaRPr lang="en-US" sz="3581" dirty="0"/>
          </a:p>
        </p:txBody>
      </p:sp>
      <p:sp>
        <p:nvSpPr>
          <p:cNvPr id="5" name="Text 3"/>
          <p:cNvSpPr/>
          <p:nvPr/>
        </p:nvSpPr>
        <p:spPr>
          <a:xfrm>
            <a:off x="2994184" y="1432679"/>
            <a:ext cx="8641913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49"/>
              </a:lnSpc>
              <a:buNone/>
            </a:pPr>
            <a:r>
              <a:rPr lang="en-US" sz="143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Responsive Design stellt sicher, dass Ihre Website auf allen Geräten einwandfrei funktioniert.</a:t>
            </a:r>
            <a:endParaRPr lang="en-US" sz="1433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4184" y="1910239"/>
            <a:ext cx="909638" cy="145542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176712" y="2092166"/>
            <a:ext cx="2274213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38"/>
              </a:lnSpc>
              <a:buNone/>
            </a:pPr>
            <a:r>
              <a:rPr lang="en-US" sz="17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Mobile-First</a:t>
            </a:r>
            <a:endParaRPr lang="en-US" sz="1791" dirty="0"/>
          </a:p>
        </p:txBody>
      </p:sp>
      <p:sp>
        <p:nvSpPr>
          <p:cNvPr id="8" name="Text 5"/>
          <p:cNvSpPr/>
          <p:nvPr/>
        </p:nvSpPr>
        <p:spPr>
          <a:xfrm>
            <a:off x="4176712" y="2485430"/>
            <a:ext cx="7459385" cy="545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49"/>
              </a:lnSpc>
              <a:buNone/>
            </a:pPr>
            <a:r>
              <a:rPr lang="en-US" sz="143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Beginnen Sie mit der Gestaltung für mobile Geräte und passen Sie dann für größere Bildschirme an.</a:t>
            </a:r>
            <a:endParaRPr lang="en-US" sz="1433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84" y="3365659"/>
            <a:ext cx="909638" cy="145542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176712" y="3547586"/>
            <a:ext cx="2274213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38"/>
              </a:lnSpc>
              <a:buNone/>
            </a:pPr>
            <a:r>
              <a:rPr lang="en-US" sz="17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Flexibles Layout</a:t>
            </a:r>
            <a:endParaRPr lang="en-US" sz="1791" dirty="0"/>
          </a:p>
        </p:txBody>
      </p:sp>
      <p:sp>
        <p:nvSpPr>
          <p:cNvPr id="11" name="Text 7"/>
          <p:cNvSpPr/>
          <p:nvPr/>
        </p:nvSpPr>
        <p:spPr>
          <a:xfrm>
            <a:off x="4176712" y="3940850"/>
            <a:ext cx="7459385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49"/>
              </a:lnSpc>
              <a:buNone/>
            </a:pPr>
            <a:r>
              <a:rPr lang="en-US" sz="143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Verwenden Sie flexible Layouts, die sich an verschiedene Bildschirmgrößen anpassen.</a:t>
            </a:r>
            <a:endParaRPr lang="en-US" sz="1433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84" y="4821079"/>
            <a:ext cx="909638" cy="145542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4176712" y="5003006"/>
            <a:ext cx="2274213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38"/>
              </a:lnSpc>
              <a:buNone/>
            </a:pPr>
            <a:r>
              <a:rPr lang="en-US" sz="17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Medienabfragen</a:t>
            </a:r>
            <a:endParaRPr lang="en-US" sz="1791" dirty="0"/>
          </a:p>
        </p:txBody>
      </p:sp>
      <p:sp>
        <p:nvSpPr>
          <p:cNvPr id="14" name="Text 9"/>
          <p:cNvSpPr/>
          <p:nvPr/>
        </p:nvSpPr>
        <p:spPr>
          <a:xfrm>
            <a:off x="4176712" y="5396270"/>
            <a:ext cx="7459385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49"/>
              </a:lnSpc>
              <a:buNone/>
            </a:pPr>
            <a:r>
              <a:rPr lang="en-US" sz="143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Stellen Sie Inhalte und Stile basierend auf der Bildschirmgröße ein.</a:t>
            </a:r>
            <a:endParaRPr lang="en-US" sz="1433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184" y="6276499"/>
            <a:ext cx="909638" cy="145542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4176712" y="6458426"/>
            <a:ext cx="3748445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38"/>
              </a:lnSpc>
              <a:buNone/>
            </a:pPr>
            <a:r>
              <a:rPr lang="en-US" sz="17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Testen Sie auf verschiedenen Geräten</a:t>
            </a:r>
            <a:endParaRPr lang="en-US" sz="1791" dirty="0"/>
          </a:p>
        </p:txBody>
      </p:sp>
      <p:sp>
        <p:nvSpPr>
          <p:cNvPr id="17" name="Text 11"/>
          <p:cNvSpPr/>
          <p:nvPr/>
        </p:nvSpPr>
        <p:spPr>
          <a:xfrm>
            <a:off x="4176712" y="6851690"/>
            <a:ext cx="7459385" cy="545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49"/>
              </a:lnSpc>
              <a:buNone/>
            </a:pPr>
            <a:r>
              <a:rPr lang="en-US" sz="143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Überprüfen Sie Ihre Website auf verschiedenen Geräten, um sicherzustellen, dass sie richtig dargestellt wird.</a:t>
            </a:r>
            <a:endParaRPr lang="en-US" sz="1433" dirty="0"/>
          </a:p>
        </p:txBody>
      </p:sp>
      <p:pic>
        <p:nvPicPr>
          <p:cNvPr id="18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90487"/>
            <a:ext cx="89457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Best Practices für Webdesign und UX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29201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 gibt bewährte Praktiken, die zu einem erfolgreichen Webdesign beitragen.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712369"/>
            <a:ext cx="10554414" cy="2526625"/>
          </a:xfrm>
          <a:prstGeom prst="roundRect">
            <a:avLst>
              <a:gd name="adj" fmla="val 395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45613" y="3719989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2267783" y="3860840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Verwenden Sie eine klare visuelle Hierarchie.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860840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Gestalten Sie eine benutzerfreundliche Navigation.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45613" y="4668203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267783" y="4809053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Optimieren Sie die Website für Suchmaschinen (SEO).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4809053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Stellen Sie sicher, dass die Website schnell lädt.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45613" y="5616416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2267783" y="575726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Achten Sie auf Barrierefreiheit.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1181" y="575726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Führen Sie Usability-Tests durch.</a:t>
            </a:r>
            <a:endParaRPr lang="en-US" sz="1750" dirty="0"/>
          </a:p>
        </p:txBody>
      </p:sp>
      <p:pic>
        <p:nvPicPr>
          <p:cNvPr id="1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2430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339459"/>
            <a:ext cx="6847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Fallbeispiele und Inspiration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3367088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Schauen Sie sich inspirierende Websites an, um Ideen für Ihr eigenes Projekt zu sammeln.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2037993" y="3950256"/>
            <a:ext cx="3370064" cy="1939766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267783" y="41800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Dribbble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267783" y="4660463"/>
            <a:ext cx="291048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Eine Plattform für Designer, um ihre Arbeiten zu präsentieren.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950256"/>
            <a:ext cx="3370064" cy="1939766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860018" y="41800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Awwwards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860018" y="4660463"/>
            <a:ext cx="291048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Eine Plattform, die die besten Websites der Welt prämiert.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3950256"/>
            <a:ext cx="3370064" cy="1939766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452253" y="41800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Behance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452253" y="4660463"/>
            <a:ext cx="291048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Eine Plattform für kreative Professionals, um ihre Arbeit zu präsentieren.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2024-06-18T13:09:17Z</dcterms:created>
  <dcterms:modified xsi:type="dcterms:W3CDTF">2024-06-18T13:09:17Z</dcterms:modified>
</cp:coreProperties>
</file>