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avi" ContentType="video/unknown"/>
  <Override PartName="/ppt/media/media2.avi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image from Shabana 2003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6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video" Target="../media/media1.avi"/><Relationship Id="rId3" Type="http://schemas.microsoft.com/office/2007/relationships/media" Target="../media/media1.avi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video" Target="../media/media2.avi"/><Relationship Id="rId3" Type="http://schemas.microsoft.com/office/2007/relationships/media" Target="../media/media2.avi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Population Coding of Motion in the Retina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Colleen Rhoades</a:t>
            </a:r>
            <a:endParaRPr sz="3200"/>
          </a:p>
          <a:p>
            <a:pPr lvl="0">
              <a:defRPr sz="1800"/>
            </a:pPr>
            <a:r>
              <a:rPr sz="3200"/>
              <a:t>December 5,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180726" y="444500"/>
            <a:ext cx="12411076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Recoding Stable across 50 Trials</a:t>
            </a:r>
          </a:p>
        </p:txBody>
      </p:sp>
      <p:pic>
        <p:nvPicPr>
          <p:cNvPr id="60" name="raster.avi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3022823" y="3223402"/>
            <a:ext cx="6959154" cy="5487332"/>
          </a:xfrm>
          <a:prstGeom prst="rect">
            <a:avLst/>
          </a:prstGeom>
        </p:spPr>
      </p:pic>
      <p:sp>
        <p:nvSpPr>
          <p:cNvPr id="61" name="Shape 61"/>
          <p:cNvSpPr/>
          <p:nvPr/>
        </p:nvSpPr>
        <p:spPr>
          <a:xfrm>
            <a:off x="6059957" y="8844999"/>
            <a:ext cx="8848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Time</a:t>
            </a:r>
          </a:p>
        </p:txBody>
      </p:sp>
      <p:sp>
        <p:nvSpPr>
          <p:cNvPr id="62" name="Shape 62"/>
          <p:cNvSpPr/>
          <p:nvPr/>
        </p:nvSpPr>
        <p:spPr>
          <a:xfrm rot="16195014">
            <a:off x="1455106" y="5700368"/>
            <a:ext cx="21362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Trial Number</a:t>
            </a:r>
          </a:p>
        </p:txBody>
      </p:sp>
      <p:sp>
        <p:nvSpPr>
          <p:cNvPr id="63" name="Shape 63"/>
          <p:cNvSpPr/>
          <p:nvPr/>
        </p:nvSpPr>
        <p:spPr>
          <a:xfrm>
            <a:off x="2779547" y="2555736"/>
            <a:ext cx="74457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Stability of Firing Of Each Cell Across All Trials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60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Cells Response All Bar Passes Over Their Position</a:t>
            </a:r>
          </a:p>
        </p:txBody>
      </p:sp>
      <p:pic>
        <p:nvPicPr>
          <p:cNvPr id="66" name="raster_allcells.avi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204004" y="3337003"/>
            <a:ext cx="8317106" cy="5219701"/>
          </a:xfrm>
          <a:prstGeom prst="rect">
            <a:avLst/>
          </a:prstGeom>
        </p:spPr>
      </p:pic>
      <p:sp>
        <p:nvSpPr>
          <p:cNvPr id="67" name="Shape 67"/>
          <p:cNvSpPr/>
          <p:nvPr/>
        </p:nvSpPr>
        <p:spPr>
          <a:xfrm>
            <a:off x="5864474" y="8592694"/>
            <a:ext cx="7748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pPr lvl="0">
              <a:defRPr sz="1800"/>
            </a:pPr>
            <a:r>
              <a:rPr sz="2400"/>
              <a:t>Time</a:t>
            </a:r>
          </a:p>
        </p:txBody>
      </p:sp>
      <p:sp>
        <p:nvSpPr>
          <p:cNvPr id="68" name="Shape 68"/>
          <p:cNvSpPr/>
          <p:nvPr/>
        </p:nvSpPr>
        <p:spPr>
          <a:xfrm rot="16200000">
            <a:off x="-934272" y="4251102"/>
            <a:ext cx="635465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pPr lvl="0">
              <a:defRPr sz="1800"/>
            </a:pPr>
            <a:r>
              <a:rPr sz="2400"/>
              <a:t>Cell Centroid Distance from Ref.</a:t>
            </a:r>
            <a:endParaRPr sz="2400"/>
          </a:p>
        </p:txBody>
      </p:sp>
      <p:sp>
        <p:nvSpPr>
          <p:cNvPr id="69" name="Shape 69"/>
          <p:cNvSpPr/>
          <p:nvPr/>
        </p:nvSpPr>
        <p:spPr>
          <a:xfrm>
            <a:off x="2594986" y="2767611"/>
            <a:ext cx="73137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 lvl="0">
              <a:defRPr sz="1800"/>
            </a:pPr>
            <a:r>
              <a:rPr sz="2800"/>
              <a:t>All Cells Responses Plotting Over Many Trials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6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-76200" y="444500"/>
            <a:ext cx="131572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Different Speeds Have Different Rasters</a:t>
            </a:r>
          </a:p>
        </p:txBody>
      </p:sp>
      <p:pic>
        <p:nvPicPr>
          <p:cNvPr id="7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321" y="3062471"/>
            <a:ext cx="12128501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Maximally Align Spike Trains</a:t>
            </a:r>
          </a:p>
        </p:txBody>
      </p:sp>
      <p:pic>
        <p:nvPicPr>
          <p:cNvPr id="7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3073544"/>
            <a:ext cx="7175500" cy="619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5940"/>
            </a:lvl1pPr>
          </a:lstStyle>
          <a:p>
            <a:pPr lvl="0">
              <a:defRPr sz="1800"/>
            </a:pPr>
            <a:r>
              <a:rPr sz="5940"/>
              <a:t>Using Priors For Speed Estimate</a:t>
            </a:r>
            <a:endParaRPr sz="5940"/>
          </a:p>
        </p:txBody>
      </p:sp>
      <p:pic>
        <p:nvPicPr>
          <p:cNvPr id="7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295" y="2053218"/>
            <a:ext cx="7527055" cy="6761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88900"/>
            <a:ext cx="11582400" cy="957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27830" y="444500"/>
            <a:ext cx="1294914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Factors that affect motion estimate</a:t>
            </a:r>
          </a:p>
        </p:txBody>
      </p:sp>
      <p:sp>
        <p:nvSpPr>
          <p:cNvPr id="83" name="Shape 83"/>
          <p:cNvSpPr/>
          <p:nvPr/>
        </p:nvSpPr>
        <p:spPr>
          <a:xfrm>
            <a:off x="4507864" y="2882899"/>
            <a:ext cx="3989071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228599" indent="-228599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 Stimulus contrast</a:t>
            </a:r>
            <a:endParaRPr sz="3000"/>
          </a:p>
          <a:p>
            <a:pPr lvl="0" marL="228599" indent="-228599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 Stimulus direction</a:t>
            </a:r>
            <a:endParaRPr sz="3000"/>
          </a:p>
          <a:p>
            <a:pPr lvl="0" marL="228599" indent="-228599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 Stimulus speed</a:t>
            </a:r>
            <a:endParaRPr sz="3000"/>
          </a:p>
          <a:p>
            <a:pPr lvl="0" marL="228599" indent="-228599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 Stimulus width</a:t>
            </a:r>
            <a:endParaRPr sz="3000"/>
          </a:p>
          <a:p>
            <a:pPr lvl="0" marL="228599" indent="-228599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 Tissue sample</a:t>
            </a:r>
            <a:endParaRPr sz="3000"/>
          </a:p>
          <a:p>
            <a:pPr lvl="0" marL="228599" indent="-228599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 Gaussian filter width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-109488" y="444500"/>
            <a:ext cx="13223776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Factors that affect motion estimate</a:t>
            </a:r>
          </a:p>
        </p:txBody>
      </p:sp>
      <p:sp>
        <p:nvSpPr>
          <p:cNvPr id="86" name="Shape 86"/>
          <p:cNvSpPr/>
          <p:nvPr/>
        </p:nvSpPr>
        <p:spPr>
          <a:xfrm>
            <a:off x="4373562" y="3568700"/>
            <a:ext cx="556979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529166" indent="-529166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Grouping population signals</a:t>
            </a:r>
            <a:endParaRPr sz="3000"/>
          </a:p>
          <a:p>
            <a:pPr lvl="0" marL="529166" indent="-529166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Unequal firing rates</a:t>
            </a:r>
            <a:endParaRPr sz="3000"/>
          </a:p>
          <a:p>
            <a:pPr lvl="0" marL="529166" indent="-529166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Incomplete mosaics</a:t>
            </a:r>
            <a:endParaRPr sz="3000"/>
          </a:p>
          <a:p>
            <a:pPr lvl="0" marL="529166" indent="-529166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Spike sorting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Mean Speed Estimate Per Run</a:t>
            </a:r>
          </a:p>
        </p:txBody>
      </p:sp>
      <p:pic>
        <p:nvPicPr>
          <p:cNvPr id="8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51784"/>
            <a:ext cx="13004800" cy="4958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-6350" y="444500"/>
            <a:ext cx="13017501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Speed Estimates on the Same Scale</a:t>
            </a:r>
          </a:p>
        </p:txBody>
      </p:sp>
      <p:pic>
        <p:nvPicPr>
          <p:cNvPr id="9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73984"/>
            <a:ext cx="13004800" cy="4958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03200" y="2057400"/>
            <a:ext cx="317252" cy="56861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2"/>
      <p:bldP build="whole" bldLvl="1" animBg="1" rev="0" advAuto="0" spid="3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952499" y="-55211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Speed</a:t>
            </a:r>
          </a:p>
        </p:txBody>
      </p:sp>
      <p:pic>
        <p:nvPicPr>
          <p:cNvPr id="95" name="VariabilityCellTypesAl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5216" y="2125212"/>
            <a:ext cx="9674368" cy="725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OFF Midgets</a:t>
            </a:r>
          </a:p>
        </p:txBody>
      </p:sp>
      <p:pic>
        <p:nvPicPr>
          <p:cNvPr id="98" name="VariabilityCellTypesAllWithOFFMidget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297" y="2069773"/>
            <a:ext cx="9822206" cy="7366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VariabilityCellTypesBrightLeft.pdf"/>
          <p:cNvPicPr/>
          <p:nvPr/>
        </p:nvPicPr>
        <p:blipFill>
          <a:blip r:embed="rId2">
            <a:extLst/>
          </a:blip>
          <a:srcRect l="0" t="5414" r="0" b="0"/>
          <a:stretch>
            <a:fillRect/>
          </a:stretch>
        </p:blipFill>
        <p:spPr>
          <a:xfrm>
            <a:off x="392630" y="5289622"/>
            <a:ext cx="6093769" cy="4312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VariabilityCellTypesBrightRight.pdf"/>
          <p:cNvPicPr/>
          <p:nvPr/>
        </p:nvPicPr>
        <p:blipFill>
          <a:blip r:embed="rId3">
            <a:extLst/>
          </a:blip>
          <a:srcRect l="0" t="5679" r="0" b="0"/>
          <a:stretch>
            <a:fillRect/>
          </a:stretch>
        </p:blipFill>
        <p:spPr>
          <a:xfrm>
            <a:off x="392630" y="954922"/>
            <a:ext cx="6093769" cy="4300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VariabilityCellTypesDarkLeft.pdf"/>
          <p:cNvPicPr/>
          <p:nvPr/>
        </p:nvPicPr>
        <p:blipFill>
          <a:blip r:embed="rId4">
            <a:extLst/>
          </a:blip>
          <a:srcRect l="0" t="5399" r="0" b="0"/>
          <a:stretch>
            <a:fillRect/>
          </a:stretch>
        </p:blipFill>
        <p:spPr>
          <a:xfrm>
            <a:off x="6399691" y="5288899"/>
            <a:ext cx="6093769" cy="4313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VariabilityCellTypesDarkRight.pdf"/>
          <p:cNvPicPr/>
          <p:nvPr/>
        </p:nvPicPr>
        <p:blipFill>
          <a:blip r:embed="rId5">
            <a:extLst/>
          </a:blip>
          <a:srcRect l="0" t="5238" r="0" b="0"/>
          <a:stretch>
            <a:fillRect/>
          </a:stretch>
        </p:blipFill>
        <p:spPr>
          <a:xfrm>
            <a:off x="6399691" y="945000"/>
            <a:ext cx="6093769" cy="4320579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2413722" y="74067"/>
            <a:ext cx="79182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Speed Broken Down by Stimulus Type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952500" y="-381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Stimulus Width</a:t>
            </a:r>
          </a:p>
        </p:txBody>
      </p:sp>
      <p:pic>
        <p:nvPicPr>
          <p:cNvPr id="107" name="VariabilityStimFilterWidthAl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817" y="2094644"/>
            <a:ext cx="9779166" cy="7316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952500" y="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Tissue Sample</a:t>
            </a:r>
          </a:p>
        </p:txBody>
      </p:sp>
      <p:pic>
        <p:nvPicPr>
          <p:cNvPr id="110" name="VariabilityMonkeyAl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295" y="2084527"/>
            <a:ext cx="9806210" cy="7337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952500" y="-127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Gaussian Filter Width</a:t>
            </a:r>
          </a:p>
        </p:txBody>
      </p:sp>
      <p:pic>
        <p:nvPicPr>
          <p:cNvPr id="113" name="VariabilityTauBrightRigh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380" y="1873250"/>
            <a:ext cx="8278040" cy="619374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1965083" y="8204200"/>
            <a:ext cx="90746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w = w</a:t>
            </a:r>
            <a:r>
              <a:rPr baseline="-5999" sz="2000"/>
              <a:t>∞</a:t>
            </a:r>
            <a:r>
              <a:rPr sz="2000"/>
              <a:t> + α/(sc) </a:t>
            </a:r>
            <a:endParaRPr sz="2000"/>
          </a:p>
          <a:p>
            <a:pPr lvl="0">
              <a:defRPr sz="1800"/>
            </a:pPr>
            <a:r>
              <a:rPr sz="2000"/>
              <a:t>where the optimal filter width depends on the speed, contrast, and asymptotic filter width for high speed/high contrast (Chichilnisky and Kalmar, 2003)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VariabilityWithinOneRunBrightRight.pdf"/>
          <p:cNvPicPr/>
          <p:nvPr/>
        </p:nvPicPr>
        <p:blipFill>
          <a:blip r:embed="rId2">
            <a:extLst/>
          </a:blip>
          <a:srcRect l="0" t="5205" r="0" b="0"/>
          <a:stretch>
            <a:fillRect/>
          </a:stretch>
        </p:blipFill>
        <p:spPr>
          <a:xfrm>
            <a:off x="362422" y="1000203"/>
            <a:ext cx="6320451" cy="4482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VariabilityWithinOneRunDarkRight.pdf"/>
          <p:cNvPicPr/>
          <p:nvPr/>
        </p:nvPicPr>
        <p:blipFill>
          <a:blip r:embed="rId3">
            <a:extLst/>
          </a:blip>
          <a:srcRect l="0" t="5373" r="0" b="0"/>
          <a:stretch>
            <a:fillRect/>
          </a:stretch>
        </p:blipFill>
        <p:spPr>
          <a:xfrm>
            <a:off x="6557971" y="1004172"/>
            <a:ext cx="6320451" cy="4474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VariabilityWithinOneRunBrightLeft.pdf"/>
          <p:cNvPicPr/>
          <p:nvPr/>
        </p:nvPicPr>
        <p:blipFill>
          <a:blip r:embed="rId4">
            <a:extLst/>
          </a:blip>
          <a:srcRect l="0" t="5476" r="0" b="0"/>
          <a:stretch>
            <a:fillRect/>
          </a:stretch>
        </p:blipFill>
        <p:spPr>
          <a:xfrm>
            <a:off x="362422" y="5336928"/>
            <a:ext cx="6320451" cy="4470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VariabilityWithinOneRunDarkLeft.pdf"/>
          <p:cNvPicPr/>
          <p:nvPr/>
        </p:nvPicPr>
        <p:blipFill>
          <a:blip r:embed="rId5">
            <a:extLst/>
          </a:blip>
          <a:srcRect l="0" t="5680" r="0" b="0"/>
          <a:stretch>
            <a:fillRect/>
          </a:stretch>
        </p:blipFill>
        <p:spPr>
          <a:xfrm>
            <a:off x="6557971" y="5341690"/>
            <a:ext cx="6320451" cy="44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385521" y="111082"/>
            <a:ext cx="12233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Do certain runs have higher variability across all cell types?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2"/>
      <p:bldP build="whole" bldLvl="1" animBg="1" rev="0" advAuto="0" spid="119" grpId="3"/>
      <p:bldP build="whole" bldLvl="1" animBg="1" rev="0" advAuto="0" spid="11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444500"/>
            <a:ext cx="11099800" cy="15614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Future</a:t>
            </a:r>
          </a:p>
        </p:txBody>
      </p:sp>
      <p:sp>
        <p:nvSpPr>
          <p:cNvPr id="123" name="Shape 123"/>
          <p:cNvSpPr/>
          <p:nvPr/>
        </p:nvSpPr>
        <p:spPr>
          <a:xfrm>
            <a:off x="1123848" y="1654810"/>
            <a:ext cx="10884206" cy="326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600"/>
              <a:t>For this model: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Take a closer look at OFF midget cells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Down sample to account for firing rate differences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Down sample to account for incomplete mosaics 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Verify spike sorting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993317" y="5414010"/>
            <a:ext cx="11425074" cy="326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3600"/>
              <a:t>Big Picture: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Is the brain actually performing these computations?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What other models should be considered?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How do cortical neurons process this information?</a:t>
            </a:r>
            <a:endParaRPr sz="3600"/>
          </a:p>
          <a:p>
            <a:pPr lvl="0" marL="44450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3600"/>
              <a:t>What about accelerating motion?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Acceleration</a:t>
            </a:r>
          </a:p>
        </p:txBody>
      </p:sp>
      <p:pic>
        <p:nvPicPr>
          <p:cNvPr id="127" name="acceleration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400" y="3092450"/>
            <a:ext cx="7112000" cy="5321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114999" y="8032749"/>
            <a:ext cx="7748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Time</a:t>
            </a:r>
          </a:p>
        </p:txBody>
      </p:sp>
      <p:sp>
        <p:nvSpPr>
          <p:cNvPr id="129" name="Shape 129"/>
          <p:cNvSpPr/>
          <p:nvPr/>
        </p:nvSpPr>
        <p:spPr>
          <a:xfrm rot="16200000">
            <a:off x="1267002" y="5518150"/>
            <a:ext cx="42985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Cell centroid distance from ref.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2322687" y="2033711"/>
            <a:ext cx="317253" cy="56861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" grpId="1"/>
      <p:bldP build="whole" bldLvl="1" animBg="1" rev="0" advAuto="0" spid="3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03200" y="2057400"/>
            <a:ext cx="317252" cy="5686177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2"/>
      <p:bldP build="whole" bldLvl="1" animBg="1" rev="0" advAuto="0" spid="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2534651" y="2057400"/>
            <a:ext cx="317253" cy="5686177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  <p:bldP build="whole" bldLvl="1" animBg="1" rev="0" advAuto="0" spid="4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Background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500" y="2603500"/>
            <a:ext cx="6160175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Parasol largely project to magnocellular pathway of LGN while midgets largely project to the parvocellular pathway of the LGN (Perry 1984)</a:t>
            </a:r>
            <a:endParaRPr sz="3600"/>
          </a:p>
          <a:p>
            <a:pPr lvl="0">
              <a:defRPr sz="1800"/>
            </a:pPr>
            <a:r>
              <a:rPr sz="3600"/>
              <a:t>People argue the pathways are separate all the way through visual processing (Maunsell 1990)</a:t>
            </a:r>
          </a:p>
        </p:txBody>
      </p:sp>
      <p:pic>
        <p:nvPicPr>
          <p:cNvPr id="4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1523" y="3105607"/>
            <a:ext cx="4546601" cy="486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FrechetteAlgorithm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589" y="2099440"/>
            <a:ext cx="6546548" cy="6961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FrechetteResults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4803" y="2932844"/>
            <a:ext cx="5295901" cy="481330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8220736" y="867347"/>
            <a:ext cx="34852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Previous Results</a:t>
            </a:r>
          </a:p>
        </p:txBody>
      </p:sp>
      <p:sp>
        <p:nvSpPr>
          <p:cNvPr id="52" name="Shape 52"/>
          <p:cNvSpPr/>
          <p:nvPr/>
        </p:nvSpPr>
        <p:spPr>
          <a:xfrm>
            <a:off x="2866762" y="867347"/>
            <a:ext cx="20702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Algorithm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" grpId="1"/>
      <p:bldP build="whole" bldLvl="1" animBg="1" rev="0" advAuto="0" spid="5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New Implementation</a:t>
            </a:r>
          </a:p>
        </p:txBody>
      </p:sp>
      <p:pic>
        <p:nvPicPr>
          <p:cNvPr id="5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50" y="3399559"/>
            <a:ext cx="8983241" cy="3299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9133" y="1674485"/>
            <a:ext cx="8606534" cy="6404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