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85" r:id="rId4"/>
    <p:sldId id="286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2" r:id="rId14"/>
    <p:sldId id="26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2" r:id="rId31"/>
    <p:sldId id="283" r:id="rId3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066450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image from </a:t>
            </a:r>
            <a:r>
              <a:rPr sz="2400" dirty="0" err="1"/>
              <a:t>Shabana</a:t>
            </a:r>
            <a:r>
              <a:rPr sz="2400" dirty="0"/>
              <a:t> 2003</a:t>
            </a:r>
          </a:p>
        </p:txBody>
      </p:sp>
    </p:spTree>
    <p:extLst>
      <p:ext uri="{BB962C8B-B14F-4D97-AF65-F5344CB8AC3E}">
        <p14:creationId xmlns:p14="http://schemas.microsoft.com/office/powerpoint/2010/main" val="343925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7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6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 dirty="0"/>
              <a:t>Population Coding of Motion in the Retina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6261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Colleen Rhoades</a:t>
            </a:r>
          </a:p>
          <a:p>
            <a:pPr lvl="0">
              <a:defRPr sz="1800"/>
            </a:pPr>
            <a:r>
              <a:rPr sz="3200" dirty="0"/>
              <a:t>December 5, 2014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80726" y="444500"/>
            <a:ext cx="12411076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 dirty="0"/>
              <a:t>Recoding </a:t>
            </a:r>
            <a:r>
              <a:rPr lang="en-US" sz="6000" dirty="0" smtClean="0"/>
              <a:t>is S</a:t>
            </a:r>
            <a:r>
              <a:rPr sz="6000" dirty="0" smtClean="0"/>
              <a:t>table </a:t>
            </a:r>
            <a:r>
              <a:rPr sz="6000" dirty="0"/>
              <a:t>across 50 </a:t>
            </a:r>
            <a:r>
              <a:rPr lang="en-US" sz="6000" dirty="0" smtClean="0"/>
              <a:t>Tr</a:t>
            </a:r>
            <a:r>
              <a:rPr sz="6000" dirty="0" smtClean="0"/>
              <a:t>ials</a:t>
            </a:r>
            <a:endParaRPr sz="6000" dirty="0"/>
          </a:p>
        </p:txBody>
      </p:sp>
      <p:pic>
        <p:nvPicPr>
          <p:cNvPr id="60" name="raster.avi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3022823" y="3223402"/>
            <a:ext cx="6959154" cy="5487332"/>
          </a:xfrm>
          <a:prstGeom prst="rect">
            <a:avLst/>
          </a:prstGeom>
        </p:spPr>
      </p:pic>
      <p:sp>
        <p:nvSpPr>
          <p:cNvPr id="61" name="Shape 61"/>
          <p:cNvSpPr/>
          <p:nvPr/>
        </p:nvSpPr>
        <p:spPr>
          <a:xfrm>
            <a:off x="6059957" y="8844999"/>
            <a:ext cx="88488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Time</a:t>
            </a:r>
          </a:p>
        </p:txBody>
      </p:sp>
      <p:sp>
        <p:nvSpPr>
          <p:cNvPr id="62" name="Shape 62"/>
          <p:cNvSpPr/>
          <p:nvPr/>
        </p:nvSpPr>
        <p:spPr>
          <a:xfrm rot="16195014">
            <a:off x="1455106" y="5700368"/>
            <a:ext cx="21362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Trial Number</a:t>
            </a:r>
          </a:p>
        </p:txBody>
      </p:sp>
      <p:sp>
        <p:nvSpPr>
          <p:cNvPr id="63" name="Shape 63"/>
          <p:cNvSpPr/>
          <p:nvPr/>
        </p:nvSpPr>
        <p:spPr>
          <a:xfrm>
            <a:off x="2779547" y="2555736"/>
            <a:ext cx="74457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Stability of Firing Of Each Cell Across All Trials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60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 dirty="0"/>
              <a:t>Cells </a:t>
            </a:r>
            <a:r>
              <a:rPr sz="6000" dirty="0" smtClean="0"/>
              <a:t>Respon</a:t>
            </a:r>
            <a:r>
              <a:rPr lang="en-US" sz="6000" dirty="0" smtClean="0"/>
              <a:t>d</a:t>
            </a:r>
            <a:r>
              <a:rPr sz="6000" dirty="0" smtClean="0"/>
              <a:t> A</a:t>
            </a:r>
            <a:r>
              <a:rPr lang="en-US" sz="6000" dirty="0" smtClean="0"/>
              <a:t>s</a:t>
            </a:r>
            <a:r>
              <a:rPr sz="6000" dirty="0" smtClean="0"/>
              <a:t> </a:t>
            </a:r>
            <a:r>
              <a:rPr sz="6000" dirty="0"/>
              <a:t>Bar Passes Over Their Position</a:t>
            </a:r>
          </a:p>
        </p:txBody>
      </p:sp>
      <p:pic>
        <p:nvPicPr>
          <p:cNvPr id="66" name="raster_allcells.avi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204004" y="3337003"/>
            <a:ext cx="8317106" cy="5219701"/>
          </a:xfrm>
          <a:prstGeom prst="rect">
            <a:avLst/>
          </a:prstGeom>
        </p:spPr>
      </p:pic>
      <p:sp>
        <p:nvSpPr>
          <p:cNvPr id="67" name="Shape 67"/>
          <p:cNvSpPr/>
          <p:nvPr/>
        </p:nvSpPr>
        <p:spPr>
          <a:xfrm>
            <a:off x="5864474" y="8592694"/>
            <a:ext cx="77480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pPr lvl="0">
              <a:defRPr sz="1800"/>
            </a:pPr>
            <a:r>
              <a:rPr sz="2400"/>
              <a:t>Time</a:t>
            </a:r>
          </a:p>
        </p:txBody>
      </p:sp>
      <p:sp>
        <p:nvSpPr>
          <p:cNvPr id="68" name="Shape 68"/>
          <p:cNvSpPr/>
          <p:nvPr/>
        </p:nvSpPr>
        <p:spPr>
          <a:xfrm rot="16200000">
            <a:off x="-1404172" y="4251102"/>
            <a:ext cx="635465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pPr lvl="0">
              <a:defRPr sz="1800"/>
            </a:pPr>
            <a:r>
              <a:rPr sz="2400" dirty="0"/>
              <a:t>Cell Centroid Distance from Ref.</a:t>
            </a:r>
          </a:p>
        </p:txBody>
      </p:sp>
      <p:sp>
        <p:nvSpPr>
          <p:cNvPr id="69" name="Shape 69"/>
          <p:cNvSpPr/>
          <p:nvPr/>
        </p:nvSpPr>
        <p:spPr>
          <a:xfrm>
            <a:off x="2594986" y="2767611"/>
            <a:ext cx="731377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pPr lvl="0">
              <a:defRPr sz="1800"/>
            </a:pPr>
            <a:r>
              <a:rPr sz="2800"/>
              <a:t>All Cells Responses Plotting Over Many Trials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6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-76200" y="444500"/>
            <a:ext cx="131572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Different Speeds Have Different Rasters</a:t>
            </a:r>
          </a:p>
        </p:txBody>
      </p:sp>
      <p:pic>
        <p:nvPicPr>
          <p:cNvPr id="7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321" y="3062471"/>
            <a:ext cx="12128501" cy="610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FrechetteAlgorithm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589" y="2099440"/>
            <a:ext cx="6546548" cy="6961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FrechetteResults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4803" y="2932844"/>
            <a:ext cx="5295901" cy="481330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8296231" y="862903"/>
            <a:ext cx="333424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/>
              <a:t>Previous </a:t>
            </a:r>
            <a:r>
              <a:rPr sz="3600" dirty="0" smtClean="0"/>
              <a:t>Result</a:t>
            </a:r>
            <a:endParaRPr sz="3600" dirty="0"/>
          </a:p>
        </p:txBody>
      </p:sp>
      <p:sp>
        <p:nvSpPr>
          <p:cNvPr id="52" name="Shape 52"/>
          <p:cNvSpPr/>
          <p:nvPr/>
        </p:nvSpPr>
        <p:spPr>
          <a:xfrm>
            <a:off x="2866762" y="867347"/>
            <a:ext cx="20702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6900" y="9103915"/>
            <a:ext cx="41275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Frechette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2005)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2" animBg="1" advAuto="0"/>
      <p:bldP spid="51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 dirty="0" smtClean="0"/>
              <a:t> </a:t>
            </a:r>
            <a:r>
              <a:rPr lang="en-US" sz="6000" dirty="0" smtClean="0"/>
              <a:t>Faster </a:t>
            </a:r>
            <a:r>
              <a:rPr sz="6000" dirty="0" smtClean="0"/>
              <a:t>Implementation</a:t>
            </a:r>
            <a:endParaRPr sz="6000" dirty="0"/>
          </a:p>
        </p:txBody>
      </p:sp>
      <p:pic>
        <p:nvPicPr>
          <p:cNvPr id="5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350" y="3399559"/>
            <a:ext cx="8983241" cy="3299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 dirty="0"/>
              <a:t>Maximally Align Spike Trains</a:t>
            </a:r>
          </a:p>
        </p:txBody>
      </p:sp>
      <p:pic>
        <p:nvPicPr>
          <p:cNvPr id="7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3073544"/>
            <a:ext cx="7175500" cy="619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7924800" y="4093664"/>
            <a:ext cx="2057400" cy="9566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5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Motion</a:t>
            </a:r>
            <a:r>
              <a:rPr kumimoji="0" lang="en-US" sz="185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Signal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50" baseline="0" dirty="0" smtClean="0">
                <a:solidFill>
                  <a:srgbClr val="000000"/>
                </a:solidFill>
              </a:rPr>
              <a:t>Estimated</a:t>
            </a:r>
            <a:r>
              <a:rPr lang="en-US" sz="1850" dirty="0" smtClean="0">
                <a:solidFill>
                  <a:srgbClr val="000000"/>
                </a:solidFill>
              </a:rPr>
              <a:t> Speed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5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True</a:t>
            </a:r>
            <a:r>
              <a:rPr kumimoji="0" lang="en-US" sz="185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Speed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5940"/>
            </a:lvl1pPr>
          </a:lstStyle>
          <a:p>
            <a:pPr lvl="0">
              <a:defRPr sz="1800"/>
            </a:pPr>
            <a:r>
              <a:rPr sz="5940"/>
              <a:t>Using Priors For Speed Estimate</a:t>
            </a:r>
          </a:p>
        </p:txBody>
      </p:sp>
      <p:pic>
        <p:nvPicPr>
          <p:cNvPr id="7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9295" y="2053218"/>
            <a:ext cx="7527055" cy="676185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6242822" y="3369274"/>
            <a:ext cx="3510778" cy="133369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Motion</a:t>
            </a:r>
            <a:r>
              <a:rPr kumimoji="0" lang="en-US" sz="200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Signal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rgbClr val="000000"/>
                </a:solidFill>
              </a:rPr>
              <a:t>Estimated</a:t>
            </a:r>
            <a:r>
              <a:rPr lang="en-US" sz="2000" dirty="0" smtClean="0">
                <a:solidFill>
                  <a:srgbClr val="000000"/>
                </a:solidFill>
              </a:rPr>
              <a:t> Speed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True</a:t>
            </a:r>
            <a:r>
              <a:rPr kumimoji="0" lang="en-US" sz="200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Speed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</a:rPr>
              <a:t>Estimated Speed with Prior</a:t>
            </a:r>
            <a:endParaRPr kumimoji="0" lang="en-US" sz="200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88900"/>
            <a:ext cx="11582400" cy="957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27830" y="444500"/>
            <a:ext cx="1294914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Factors that affect motion estimate</a:t>
            </a:r>
          </a:p>
        </p:txBody>
      </p:sp>
      <p:sp>
        <p:nvSpPr>
          <p:cNvPr id="83" name="Shape 83"/>
          <p:cNvSpPr/>
          <p:nvPr/>
        </p:nvSpPr>
        <p:spPr>
          <a:xfrm>
            <a:off x="4507864" y="2882899"/>
            <a:ext cx="3989071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599" lvl="0" indent="-228599" algn="l">
              <a:lnSpc>
                <a:spcPct val="150000"/>
              </a:lnSpc>
              <a:buSzPct val="100000"/>
              <a:buAutoNum type="arabicPeriod"/>
              <a:defRPr sz="1800"/>
            </a:pPr>
            <a:r>
              <a:rPr sz="3000"/>
              <a:t> Stimulus contrast</a:t>
            </a:r>
          </a:p>
          <a:p>
            <a:pPr marL="228599" lvl="0" indent="-228599" algn="l">
              <a:lnSpc>
                <a:spcPct val="150000"/>
              </a:lnSpc>
              <a:buSzPct val="100000"/>
              <a:buAutoNum type="arabicPeriod"/>
              <a:defRPr sz="1800"/>
            </a:pPr>
            <a:r>
              <a:rPr sz="3000"/>
              <a:t> Stimulus direction</a:t>
            </a:r>
          </a:p>
          <a:p>
            <a:pPr marL="228599" lvl="0" indent="-228599" algn="l">
              <a:lnSpc>
                <a:spcPct val="150000"/>
              </a:lnSpc>
              <a:buSzPct val="100000"/>
              <a:buAutoNum type="arabicPeriod"/>
              <a:defRPr sz="1800"/>
            </a:pPr>
            <a:r>
              <a:rPr sz="3000"/>
              <a:t> Stimulus speed</a:t>
            </a:r>
          </a:p>
          <a:p>
            <a:pPr marL="228599" lvl="0" indent="-228599" algn="l">
              <a:lnSpc>
                <a:spcPct val="150000"/>
              </a:lnSpc>
              <a:buSzPct val="100000"/>
              <a:buAutoNum type="arabicPeriod"/>
              <a:defRPr sz="1800"/>
            </a:pPr>
            <a:r>
              <a:rPr sz="3000"/>
              <a:t> Stimulus width</a:t>
            </a:r>
          </a:p>
          <a:p>
            <a:pPr marL="228599" lvl="0" indent="-228599" algn="l">
              <a:lnSpc>
                <a:spcPct val="150000"/>
              </a:lnSpc>
              <a:buSzPct val="100000"/>
              <a:buAutoNum type="arabicPeriod"/>
              <a:defRPr sz="1800"/>
            </a:pPr>
            <a:r>
              <a:rPr sz="3000"/>
              <a:t> Tissue sample</a:t>
            </a:r>
          </a:p>
          <a:p>
            <a:pPr marL="228599" lvl="0" indent="-228599" algn="l">
              <a:lnSpc>
                <a:spcPct val="150000"/>
              </a:lnSpc>
              <a:buSzPct val="100000"/>
              <a:buAutoNum type="arabicPeriod"/>
              <a:defRPr sz="1800"/>
            </a:pPr>
            <a:r>
              <a:rPr sz="3000"/>
              <a:t> Gaussian filter width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-109488" y="444500"/>
            <a:ext cx="13223776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Factors that affect motion estimate</a:t>
            </a:r>
          </a:p>
        </p:txBody>
      </p:sp>
      <p:sp>
        <p:nvSpPr>
          <p:cNvPr id="86" name="Shape 86"/>
          <p:cNvSpPr/>
          <p:nvPr/>
        </p:nvSpPr>
        <p:spPr>
          <a:xfrm>
            <a:off x="4373562" y="3568700"/>
            <a:ext cx="556979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29166" lvl="0" indent="-529166" algn="l">
              <a:lnSpc>
                <a:spcPct val="150000"/>
              </a:lnSpc>
              <a:buSzPct val="100000"/>
              <a:buAutoNum type="arabicPeriod"/>
              <a:defRPr sz="1800"/>
            </a:pPr>
            <a:r>
              <a:rPr sz="3000"/>
              <a:t>Grouping population signals</a:t>
            </a:r>
          </a:p>
          <a:p>
            <a:pPr marL="529166" lvl="0" indent="-529166" algn="l">
              <a:lnSpc>
                <a:spcPct val="150000"/>
              </a:lnSpc>
              <a:buSzPct val="100000"/>
              <a:buAutoNum type="arabicPeriod"/>
              <a:defRPr sz="1800"/>
            </a:pPr>
            <a:r>
              <a:rPr sz="3000"/>
              <a:t>Unequal firing rates</a:t>
            </a:r>
          </a:p>
          <a:p>
            <a:pPr marL="529166" lvl="0" indent="-529166" algn="l">
              <a:lnSpc>
                <a:spcPct val="150000"/>
              </a:lnSpc>
              <a:buSzPct val="100000"/>
              <a:buAutoNum type="arabicPeriod"/>
              <a:defRPr sz="1800"/>
            </a:pPr>
            <a:r>
              <a:rPr sz="3000"/>
              <a:t>Incomplete mosaics</a:t>
            </a:r>
          </a:p>
          <a:p>
            <a:pPr marL="529166" lvl="0" indent="-529166" algn="l">
              <a:lnSpc>
                <a:spcPct val="150000"/>
              </a:lnSpc>
              <a:buSzPct val="100000"/>
              <a:buAutoNum type="arabicPeriod"/>
              <a:defRPr sz="1800"/>
            </a:pPr>
            <a:r>
              <a:rPr sz="3000"/>
              <a:t>Spike sorting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6000" dirty="0" smtClean="0"/>
              <a:t>Motion Signal Thought to be Encoded in Parasol Cells</a:t>
            </a:r>
            <a:endParaRPr sz="6000" dirty="0"/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952500" y="2781300"/>
            <a:ext cx="6160175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Parasol largely project to </a:t>
            </a:r>
            <a:r>
              <a:rPr sz="3000" dirty="0" err="1"/>
              <a:t>magnocellular</a:t>
            </a:r>
            <a:r>
              <a:rPr sz="3000" dirty="0"/>
              <a:t> pathway of LGN while midgets largely project to the </a:t>
            </a:r>
            <a:r>
              <a:rPr sz="3000" dirty="0" err="1"/>
              <a:t>parvocellular</a:t>
            </a:r>
            <a:r>
              <a:rPr sz="3000" dirty="0"/>
              <a:t> pathway of the LGN (Perry 1984)</a:t>
            </a:r>
          </a:p>
          <a:p>
            <a:pPr lvl="0">
              <a:defRPr sz="1800"/>
            </a:pPr>
            <a:r>
              <a:rPr sz="3000" dirty="0"/>
              <a:t>People argue the pathways are separate all the way through visual processing (</a:t>
            </a:r>
            <a:r>
              <a:rPr sz="3000" dirty="0" err="1"/>
              <a:t>Maunsell</a:t>
            </a:r>
            <a:r>
              <a:rPr sz="3000" dirty="0"/>
              <a:t> 1990)</a:t>
            </a:r>
          </a:p>
        </p:txBody>
      </p:sp>
      <p:pic>
        <p:nvPicPr>
          <p:cNvPr id="4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1523" y="3105607"/>
            <a:ext cx="4546601" cy="48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9944100" y="8140335"/>
            <a:ext cx="22098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1800" dirty="0" err="1"/>
              <a:t>Shabana</a:t>
            </a:r>
            <a:r>
              <a:rPr lang="en-US" sz="1800" dirty="0"/>
              <a:t> 2003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Mean Speed Estimate Per Run</a:t>
            </a:r>
          </a:p>
        </p:txBody>
      </p:sp>
      <p:pic>
        <p:nvPicPr>
          <p:cNvPr id="8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51784"/>
            <a:ext cx="13004800" cy="4958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-6350" y="444500"/>
            <a:ext cx="13017501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Speed Estimates on the Same Scale</a:t>
            </a:r>
          </a:p>
        </p:txBody>
      </p:sp>
      <p:pic>
        <p:nvPicPr>
          <p:cNvPr id="9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73984"/>
            <a:ext cx="13004800" cy="4958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952499" y="-55211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Speed</a:t>
            </a:r>
          </a:p>
        </p:txBody>
      </p:sp>
      <p:pic>
        <p:nvPicPr>
          <p:cNvPr id="95" name="VariabilityCellTypesAl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5216" y="2125212"/>
            <a:ext cx="9674368" cy="7255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 dirty="0"/>
              <a:t>OFF Midgets</a:t>
            </a:r>
          </a:p>
        </p:txBody>
      </p:sp>
      <p:pic>
        <p:nvPicPr>
          <p:cNvPr id="98" name="VariabilityCellTypesAllWithOFFMidget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297" y="2069773"/>
            <a:ext cx="9822206" cy="7366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VariabilityCellTypesBrightLeft.pdf"/>
          <p:cNvPicPr/>
          <p:nvPr/>
        </p:nvPicPr>
        <p:blipFill>
          <a:blip r:embed="rId2">
            <a:extLst/>
          </a:blip>
          <a:srcRect t="5414"/>
          <a:stretch>
            <a:fillRect/>
          </a:stretch>
        </p:blipFill>
        <p:spPr>
          <a:xfrm>
            <a:off x="392630" y="5289622"/>
            <a:ext cx="6093769" cy="4312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VariabilityCellTypesBrightRight.pdf"/>
          <p:cNvPicPr/>
          <p:nvPr/>
        </p:nvPicPr>
        <p:blipFill>
          <a:blip r:embed="rId3">
            <a:extLst/>
          </a:blip>
          <a:srcRect t="5679"/>
          <a:stretch>
            <a:fillRect/>
          </a:stretch>
        </p:blipFill>
        <p:spPr>
          <a:xfrm>
            <a:off x="392630" y="954922"/>
            <a:ext cx="6093769" cy="4300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VariabilityCellTypesDarkLeft.pdf"/>
          <p:cNvPicPr/>
          <p:nvPr/>
        </p:nvPicPr>
        <p:blipFill>
          <a:blip r:embed="rId4">
            <a:extLst/>
          </a:blip>
          <a:srcRect t="5399"/>
          <a:stretch>
            <a:fillRect/>
          </a:stretch>
        </p:blipFill>
        <p:spPr>
          <a:xfrm>
            <a:off x="6399691" y="5288899"/>
            <a:ext cx="6093769" cy="4313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VariabilityCellTypesDarkRight.pdf"/>
          <p:cNvPicPr/>
          <p:nvPr/>
        </p:nvPicPr>
        <p:blipFill>
          <a:blip r:embed="rId5">
            <a:extLst/>
          </a:blip>
          <a:srcRect t="5238"/>
          <a:stretch>
            <a:fillRect/>
          </a:stretch>
        </p:blipFill>
        <p:spPr>
          <a:xfrm>
            <a:off x="6399691" y="945000"/>
            <a:ext cx="6093769" cy="4320579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2413722" y="74067"/>
            <a:ext cx="79182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Speed Broken Down by Stimulus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952500" y="-381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Stimulus Width</a:t>
            </a:r>
          </a:p>
        </p:txBody>
      </p:sp>
      <p:pic>
        <p:nvPicPr>
          <p:cNvPr id="107" name="VariabilityStimFilterWidthAl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817" y="2094644"/>
            <a:ext cx="9779166" cy="7316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952500" y="12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Tissue Sample</a:t>
            </a:r>
          </a:p>
        </p:txBody>
      </p:sp>
      <p:pic>
        <p:nvPicPr>
          <p:cNvPr id="110" name="VariabilityMonkeyAl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295" y="2084527"/>
            <a:ext cx="9806210" cy="7337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952500" y="-127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Gaussian Filter Width</a:t>
            </a:r>
          </a:p>
        </p:txBody>
      </p:sp>
      <p:pic>
        <p:nvPicPr>
          <p:cNvPr id="113" name="VariabilityTauBrightRigh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3380" y="1873250"/>
            <a:ext cx="8278040" cy="619374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1965083" y="8204200"/>
            <a:ext cx="90746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/>
              <a:t>w = w</a:t>
            </a:r>
            <a:r>
              <a:rPr sz="2000" baseline="-5999"/>
              <a:t>∞</a:t>
            </a:r>
            <a:r>
              <a:rPr sz="2000"/>
              <a:t> + α/(sc) </a:t>
            </a:r>
          </a:p>
          <a:p>
            <a:pPr lvl="0">
              <a:defRPr sz="1800"/>
            </a:pPr>
            <a:r>
              <a:rPr sz="2000"/>
              <a:t>where the optimal filter width depends on the speed, contrast, and asymptotic filter width for high speed/high contrast (Chichilnisky and Kalmar, 2003)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VariabilityWithinOneRunBrightRight.pdf"/>
          <p:cNvPicPr/>
          <p:nvPr/>
        </p:nvPicPr>
        <p:blipFill>
          <a:blip r:embed="rId2">
            <a:extLst/>
          </a:blip>
          <a:srcRect t="5205"/>
          <a:stretch>
            <a:fillRect/>
          </a:stretch>
        </p:blipFill>
        <p:spPr>
          <a:xfrm>
            <a:off x="362422" y="1000203"/>
            <a:ext cx="6320451" cy="4482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VariabilityWithinOneRunDarkRight.pdf"/>
          <p:cNvPicPr/>
          <p:nvPr/>
        </p:nvPicPr>
        <p:blipFill>
          <a:blip r:embed="rId3">
            <a:extLst/>
          </a:blip>
          <a:srcRect t="5373"/>
          <a:stretch>
            <a:fillRect/>
          </a:stretch>
        </p:blipFill>
        <p:spPr>
          <a:xfrm>
            <a:off x="6557971" y="1004172"/>
            <a:ext cx="6320451" cy="4474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VariabilityWithinOneRunBrightLeft.pdf"/>
          <p:cNvPicPr/>
          <p:nvPr/>
        </p:nvPicPr>
        <p:blipFill>
          <a:blip r:embed="rId4">
            <a:extLst/>
          </a:blip>
          <a:srcRect t="5476"/>
          <a:stretch>
            <a:fillRect/>
          </a:stretch>
        </p:blipFill>
        <p:spPr>
          <a:xfrm>
            <a:off x="362422" y="5336928"/>
            <a:ext cx="6320451" cy="4470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VariabilityWithinOneRunDarkLeft.pdf"/>
          <p:cNvPicPr/>
          <p:nvPr/>
        </p:nvPicPr>
        <p:blipFill>
          <a:blip r:embed="rId5">
            <a:extLst/>
          </a:blip>
          <a:srcRect t="5680"/>
          <a:stretch>
            <a:fillRect/>
          </a:stretch>
        </p:blipFill>
        <p:spPr>
          <a:xfrm>
            <a:off x="6557971" y="5341690"/>
            <a:ext cx="6320451" cy="44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385521" y="111082"/>
            <a:ext cx="12233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Do certain runs have higher variability across all cell types?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animBg="1" advAuto="0"/>
      <p:bldP spid="118" grpId="2" animBg="1" advAuto="0"/>
      <p:bldP spid="119" grpId="3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00" y="5765800"/>
            <a:ext cx="11303000" cy="321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Additionally,</a:t>
            </a:r>
          </a:p>
          <a:p>
            <a:r>
              <a:rPr lang="en-US" dirty="0" smtClean="0"/>
              <a:t>ON and OFF parasol cells have similar variability</a:t>
            </a:r>
          </a:p>
          <a:p>
            <a:r>
              <a:rPr lang="en-US" dirty="0" smtClean="0"/>
              <a:t>~10 </a:t>
            </a:r>
            <a:r>
              <a:rPr lang="en-US" dirty="0" err="1" smtClean="0"/>
              <a:t>ms</a:t>
            </a:r>
            <a:r>
              <a:rPr lang="en-US" dirty="0" smtClean="0"/>
              <a:t> appears to be the optimal filter width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300" y="2603500"/>
            <a:ext cx="1145540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 there actually a motion signal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in the midget cells?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Yes! ON midget cells are more variable than parasol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cells, but a robust motion signal is still present.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8255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3162300"/>
            <a:ext cx="10464800" cy="3302000"/>
          </a:xfrm>
        </p:spPr>
        <p:txBody>
          <a:bodyPr/>
          <a:lstStyle/>
          <a:p>
            <a:r>
              <a:rPr lang="en-US" dirty="0" smtClean="0"/>
              <a:t>Is there actually a motion signal in the midget cells?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5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5614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Future</a:t>
            </a:r>
          </a:p>
        </p:txBody>
      </p:sp>
      <p:sp>
        <p:nvSpPr>
          <p:cNvPr id="123" name="Shape 123"/>
          <p:cNvSpPr/>
          <p:nvPr/>
        </p:nvSpPr>
        <p:spPr>
          <a:xfrm>
            <a:off x="1123848" y="1654810"/>
            <a:ext cx="10884206" cy="326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3600"/>
              <a:t>For this model:</a:t>
            </a:r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Take a closer look at OFF midget cells</a:t>
            </a:r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Down sample to account for firing rate differences</a:t>
            </a:r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Down sample to account for incomplete mosaics </a:t>
            </a:r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Verify spike sorting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993317" y="5414010"/>
            <a:ext cx="11425074" cy="326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3600"/>
              <a:t>Big Picture:</a:t>
            </a:r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Is the brain actually performing these computations?</a:t>
            </a:r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What other models should be considered?</a:t>
            </a:r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How do cortical neurons process this information?</a:t>
            </a:r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What about accelerating motion?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Acceleration</a:t>
            </a:r>
          </a:p>
        </p:txBody>
      </p:sp>
      <p:pic>
        <p:nvPicPr>
          <p:cNvPr id="127" name="acceleration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400" y="3092450"/>
            <a:ext cx="7112000" cy="5321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6114999" y="8032749"/>
            <a:ext cx="7748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Time</a:t>
            </a:r>
          </a:p>
        </p:txBody>
      </p:sp>
      <p:sp>
        <p:nvSpPr>
          <p:cNvPr id="129" name="Shape 129"/>
          <p:cNvSpPr/>
          <p:nvPr/>
        </p:nvSpPr>
        <p:spPr>
          <a:xfrm rot="16200000">
            <a:off x="1267002" y="5518150"/>
            <a:ext cx="42985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Cell centroid distance from ref.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Method: </a:t>
            </a:r>
            <a:br>
              <a:rPr lang="en-US" dirty="0" smtClean="0"/>
            </a:br>
            <a:r>
              <a:rPr lang="en-US" dirty="0" smtClean="0"/>
              <a:t>Record spikes from complete mosaics of parasols and midgets with a moving bar stimulus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20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03200" y="2057400"/>
            <a:ext cx="317252" cy="56861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125E-6 -1.40625E-6 L 0.92822 -0.00635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11" y="-32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2322687" y="2033711"/>
            <a:ext cx="317253" cy="56861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313E-6 0 L -0.92945 0.00391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72" y="1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03200" y="2057400"/>
            <a:ext cx="317252" cy="5686177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125E-6 -1.40625E-6 L 0.93506 0.00147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53" y="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2534651" y="2057400"/>
            <a:ext cx="317253" cy="5686177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1875E-6 -1.40625E-6 L -0.94091 0.00147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46" y="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9133" y="1674485"/>
            <a:ext cx="8606534" cy="6404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400</Words>
  <Application>Microsoft Office PowerPoint</Application>
  <PresentationFormat>Custom</PresentationFormat>
  <Paragraphs>77</Paragraphs>
  <Slides>31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Avenir Roman</vt:lpstr>
      <vt:lpstr>Helvetica Light</vt:lpstr>
      <vt:lpstr>White</vt:lpstr>
      <vt:lpstr>Population Coding of Motion in the Retina</vt:lpstr>
      <vt:lpstr>Motion Signal Thought to be Encoded in Parasol Cells</vt:lpstr>
      <vt:lpstr>Is there actually a motion signal in the midget cells?</vt:lpstr>
      <vt:lpstr>Method:  Record spikes from complete mosaics of parasols and midgets with a moving bar stimulus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Recoding is Stable across 50 Trials</vt:lpstr>
      <vt:lpstr>Cells Respond As Bar Passes Over Their Position</vt:lpstr>
      <vt:lpstr>Different Speeds Have Different Rasters</vt:lpstr>
      <vt:lpstr>PowerPoint Presentation</vt:lpstr>
      <vt:lpstr> Faster Implementation</vt:lpstr>
      <vt:lpstr>Maximally Align Spike Trains</vt:lpstr>
      <vt:lpstr>Using Priors For Speed Estimate</vt:lpstr>
      <vt:lpstr>PowerPoint Presentation</vt:lpstr>
      <vt:lpstr>Factors that affect motion estimate</vt:lpstr>
      <vt:lpstr>Factors that affect motion estimate</vt:lpstr>
      <vt:lpstr>Mean Speed Estimate Per Run</vt:lpstr>
      <vt:lpstr>Speed Estimates on the Same Scale</vt:lpstr>
      <vt:lpstr>Speed</vt:lpstr>
      <vt:lpstr>OFF Midgets</vt:lpstr>
      <vt:lpstr>PowerPoint Presentation</vt:lpstr>
      <vt:lpstr>Stimulus Width</vt:lpstr>
      <vt:lpstr>Tissue Sample</vt:lpstr>
      <vt:lpstr>Gaussian Filter Width</vt:lpstr>
      <vt:lpstr>PowerPoint Presentation</vt:lpstr>
      <vt:lpstr>Conclusion</vt:lpstr>
      <vt:lpstr>Future</vt:lpstr>
      <vt:lpstr>Acceleration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Coding of Motion in the Retina</dc:title>
  <dc:creator>Colleen Rhoades</dc:creator>
  <cp:lastModifiedBy>Colleen Rhoades</cp:lastModifiedBy>
  <cp:revision>12</cp:revision>
  <dcterms:modified xsi:type="dcterms:W3CDTF">2014-12-05T21:42:09Z</dcterms:modified>
</cp:coreProperties>
</file>