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charts/style1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vml" ContentType="application/vnd.openxmlformats-officedocument.vmlDrawing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42" autoAdjust="0"/>
    <p:restoredTop sz="94660"/>
  </p:normalViewPr>
  <p:slideViewPr>
    <p:cSldViewPr snapToGrid="0" snapToObjects="1">
      <p:cViewPr>
        <p:scale>
          <a:sx n="20" d="100"/>
          <a:sy n="20" d="100"/>
        </p:scale>
        <p:origin x="-120" y="-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2"/>
  <c:chart>
    <c:title>
      <c:tx>
        <c:rich>
          <a:bodyPr rot="0" vert="horz"/>
          <a:lstStyle/>
          <a:p>
            <a:pPr>
              <a:defRPr/>
            </a:pPr>
            <a:r>
              <a:rPr lang="en-US" dirty="0" smtClean="0"/>
              <a:t>Figure 1. Evaluation</a:t>
            </a:r>
            <a:r>
              <a:rPr lang="en-US" baseline="0" dirty="0" smtClean="0"/>
              <a:t> of Word Recognition Accuracy</a:t>
            </a:r>
            <a:endParaRPr lang="en-US" dirty="0" smtClean="0"/>
          </a:p>
        </c:rich>
      </c:tx>
      <c:layout>
        <c:manualLayout>
          <c:xMode val="edge"/>
          <c:yMode val="edge"/>
          <c:x val="0.25981987722633282"/>
          <c:y val="8.8057692943914315E-2"/>
        </c:manualLayout>
      </c:layout>
    </c:title>
    <c:plotArea>
      <c:layout>
        <c:manualLayout>
          <c:layoutTarget val="inner"/>
          <c:xMode val="edge"/>
          <c:yMode val="edge"/>
          <c:x val="0.2046069870219529"/>
          <c:y val="0.22588800645332682"/>
          <c:w val="0.59332393547664974"/>
          <c:h val="0.543894448995819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Old backend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dLbls>
            <c:dLbl>
              <c:idx val="0"/>
              <c:layout/>
              <c:dLblPos val="ctr"/>
              <c:showVal val="1"/>
            </c:dLbl>
            <c:dLbl>
              <c:idx val="1"/>
              <c:layout/>
              <c:dLblPos val="ctr"/>
              <c:showVal val="1"/>
            </c:dLbl>
            <c:dLbl>
              <c:idx val="3"/>
              <c:dLblPos val="ctr"/>
              <c:showVal val="1"/>
              <c:showSerName val="1"/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Cross-speaker</c:v>
                </c:pt>
                <c:pt idx="1">
                  <c:v>Same-speaker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73.599999999999994</c:v>
                </c:pt>
                <c:pt idx="1">
                  <c:v>81.599999999999994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backend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</c:spPr>
          <c:dLbls>
            <c:dLbl>
              <c:idx val="0"/>
              <c:layout/>
              <c:dLblPos val="ctr"/>
              <c:showVal val="1"/>
            </c:dLbl>
            <c:dLbl>
              <c:idx val="1"/>
              <c:layout/>
              <c:dLblPos val="ctr"/>
              <c:showVal val="1"/>
            </c:dLbl>
            <c:dLbl>
              <c:idx val="3"/>
              <c:dLblPos val="ctr"/>
              <c:showVal val="1"/>
              <c:showSerName val="1"/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Cross-speaker</c:v>
                </c:pt>
                <c:pt idx="1">
                  <c:v>Same-speaker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72</c:v>
                </c:pt>
                <c:pt idx="1">
                  <c:v>82</c:v>
                </c:pt>
              </c:numCache>
            </c:numRef>
          </c:val>
        </c:ser>
        <c:dLbls>
          <c:showVal val="1"/>
        </c:dLbls>
        <c:axId val="97583872"/>
        <c:axId val="97586176"/>
      </c:barChart>
      <c:catAx>
        <c:axId val="9758387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7586176"/>
        <c:crosses val="autoZero"/>
        <c:auto val="1"/>
        <c:lblAlgn val="ctr"/>
        <c:lblOffset val="100"/>
      </c:catAx>
      <c:valAx>
        <c:axId val="97586176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Average </a:t>
                </a:r>
                <a:r>
                  <a:rPr lang="en-US" dirty="0" smtClean="0"/>
                  <a:t>Accuracy </a:t>
                </a:r>
                <a:r>
                  <a:rPr lang="en-US" dirty="0"/>
                  <a:t>(%)</a:t>
                </a:r>
              </a:p>
            </c:rich>
          </c:tx>
          <c:layout/>
          <c:spPr>
            <a:noFill/>
            <a:ln>
              <a:noFill/>
            </a:ln>
          </c:spPr>
        </c:title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758387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703951602243563"/>
          <c:y val="0.23122385137208545"/>
          <c:w val="0.15788887444332078"/>
          <c:h val="0.15181542473622814"/>
        </c:manualLayout>
      </c:layout>
      <c:overlay val="1"/>
      <c:spPr>
        <a:solidFill>
          <a:schemeClr val="bg1"/>
        </a:solidFill>
        <a:ln>
          <a:noFill/>
        </a:ln>
      </c:spPr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hyperlink" Target="http://msdn.microsoft.com/en-us/library/dd266409" TargetMode="Externa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2" y="647700"/>
            <a:ext cx="3319562" cy="35408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2564" y="647700"/>
            <a:ext cx="34966072" cy="1752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lex4all: A language-independent tool for building and evaluating pronunciation lexicons for small-vocabulary speech recognition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2925454"/>
            <a:ext cx="31089600" cy="1989446"/>
          </a:xfrm>
        </p:spPr>
        <p:txBody>
          <a:bodyPr/>
          <a:lstStyle/>
          <a:p>
            <a:pPr algn="ctr"/>
            <a:r>
              <a:rPr lang="en-US" sz="6600" dirty="0" smtClean="0"/>
              <a:t>Anjana Vakil and Max Paulus</a:t>
            </a:r>
          </a:p>
          <a:p>
            <a:pPr algn="ctr"/>
            <a:r>
              <a:rPr lang="en-US" sz="6000" dirty="0" smtClean="0"/>
              <a:t>Department of Computational Linguistics, University of Saarland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baseline="-25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2801600" cy="4876165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poster presents </a:t>
            </a:r>
            <a:r>
              <a:rPr lang="en-US" sz="3200" i="1" dirty="0" smtClean="0"/>
              <a:t>lex4all,</a:t>
            </a:r>
            <a:r>
              <a:rPr lang="en-US" sz="3200" dirty="0" smtClean="0"/>
              <a:t> an easy-to-use PC application that allows even non-expert users to quickly and easily create pronunciation lexicons for words in any low-resource language (LRL), using: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small number of audio recordings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pre-existing recognition engine in a high-resource language (HRL)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3200" dirty="0" smtClean="0"/>
              <a:t>The resulting lexicon can then be used to add small-vocabulary speech recognition functionality to applications in the LRL.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2699442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b="1" dirty="0" smtClean="0"/>
              <a:t>BackGround</a:t>
            </a:r>
            <a:r>
              <a:rPr lang="en-US" b="1" dirty="0" smtClean="0"/>
              <a:t> &amp; Goal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1" y="13935525"/>
            <a:ext cx="12801600" cy="16025293"/>
          </a:xfrm>
          <a:ln w="31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Speech recognition interfaces can be extremely beneficial for applications in the developing world, particularly in communities where literacy rates are low or where PCs/internet connections are not always available [1, 2].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Unfortunately, large speech corpora are simply not available for the LRLs spoken in such communities. Such data is, however, essential for the training of acoustic models in speech recognizers. 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However, for small-vocabulary applications (requiring recognition of a few dozen terms), we can use an existing recognizer trained for a HRL (e.g. the American English recognition engine of the Microsoft Speech Platform [3]) to accomplish recognition. 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The idea is to feed the engine with a pronunciation lexicon mapping each term in the target vocabulary to one or more sequences of phonemes in the HRL, i.e. phonemes which the recognizer can model.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The recognition task requires: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audio input in the target LRL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application-specific grammar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lexicon for terms in grammar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recognition engine for the HRL</a:t>
            </a:r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/>
          </a:p>
          <a:p>
            <a:pPr marL="0">
              <a:buNone/>
            </a:pPr>
            <a:r>
              <a:rPr lang="en-US" sz="3200" dirty="0" smtClean="0"/>
              <a:t>Given a tool for automatically creating such lexicons, small-scale developers could add speech interfaces to applications in any language without large audio collections or expertise in speech technology. </a:t>
            </a:r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r>
              <a:rPr lang="en-US" sz="3200" dirty="0" smtClean="0"/>
              <a:t>This is the motivation behind lex4all, a desktop application for Windows based on the Microsoft Speech Platform [3] and the Salaam algorithm for pronunciation mapping [1, 2] (see “Algorithm”).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55448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System overview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5544800" y="7079995"/>
            <a:ext cx="12801600" cy="7018421"/>
          </a:xfrm>
          <a:ln w="3175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baseline="30000" dirty="0" smtClean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14679636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544800" y="15898836"/>
            <a:ext cx="12801600" cy="8255726"/>
          </a:xfrm>
          <a:ln w="31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Clr>
                <a:schemeClr val="accent4"/>
              </a:buClr>
              <a:buNone/>
            </a:pPr>
            <a:r>
              <a:rPr lang="en-US" sz="3200" dirty="0" smtClean="0"/>
              <a:t>We use the Salaam method [1, 2] for the automatic discovery of the best pronunciation sequence for each word in the target vocabulary.</a:t>
            </a:r>
          </a:p>
          <a:p>
            <a:pPr marL="0" indent="0">
              <a:buClr>
                <a:schemeClr val="accent4"/>
              </a:buClr>
              <a:buNone/>
            </a:pPr>
            <a:endParaRPr lang="en-US" sz="1000" dirty="0" smtClean="0"/>
          </a:p>
          <a:p>
            <a:pPr marL="0" indent="0">
              <a:buClr>
                <a:schemeClr val="accent4"/>
              </a:buClr>
              <a:buNone/>
            </a:pPr>
            <a:r>
              <a:rPr lang="en-US" sz="3200" b="1" dirty="0" smtClean="0"/>
              <a:t>The Salaam method [1, 2]:</a:t>
            </a:r>
          </a:p>
          <a:p>
            <a:pPr>
              <a:buClr>
                <a:schemeClr val="accent4"/>
              </a:buClr>
            </a:pPr>
            <a:r>
              <a:rPr lang="en-US" sz="3200" i="1" dirty="0" smtClean="0"/>
              <a:t>“Super-wildcard” grammar: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r>
              <a:rPr lang="en-US" sz="3200" dirty="0" smtClean="0"/>
              <a:t>		</a:t>
            </a:r>
            <a:r>
              <a:rPr lang="en-US" dirty="0" smtClean="0"/>
              <a:t>Instructs the recognizer to treat each audio sample as a “phrase” consisting of 0-10 “words”, where each “word” is a sequence of 1-3 source-language phonemes, i.e.:</a:t>
            </a:r>
          </a:p>
          <a:p>
            <a:pPr>
              <a:buClr>
                <a:schemeClr val="accent4"/>
              </a:buClr>
              <a:buNone/>
            </a:pPr>
            <a:endParaRPr lang="en-US" sz="1600" dirty="0" smtClean="0"/>
          </a:p>
          <a:p>
            <a:pPr>
              <a:buClr>
                <a:schemeClr val="accent4"/>
              </a:buClr>
              <a:buNone/>
            </a:pPr>
            <a:r>
              <a:rPr lang="en-US" dirty="0" smtClean="0"/>
              <a:t>	where * represents a single phoneme of the source language.</a:t>
            </a:r>
            <a:endParaRPr lang="en-US" sz="3200" dirty="0" smtClean="0"/>
          </a:p>
          <a:p>
            <a:pPr>
              <a:buClr>
                <a:schemeClr val="accent4"/>
              </a:buClr>
            </a:pPr>
            <a:r>
              <a:rPr lang="en-US" sz="3200" i="1" dirty="0" smtClean="0"/>
              <a:t>Iterative training algorithm 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r>
              <a:rPr lang="en-US" sz="3200" dirty="0" smtClean="0"/>
              <a:t>		</a:t>
            </a:r>
            <a:r>
              <a:rPr lang="en-US" dirty="0" smtClean="0"/>
              <a:t>Uses this grammar and the HRL recognizer to discover the best pronunciation sequence(s) for each word in the target vocabulary, one phoneme at a time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endParaRPr lang="en-US" sz="600" dirty="0" smtClean="0"/>
          </a:p>
          <a:p>
            <a:pPr>
              <a:buClr>
                <a:schemeClr val="accent4"/>
              </a:buClr>
            </a:pPr>
            <a:r>
              <a:rPr lang="en-US" sz="3200" dirty="0" smtClean="0"/>
              <a:t>Yields more accurate recognition than expert-written pronunciations[1]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876818" y="5845303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b="1" dirty="0" smtClean="0"/>
              <a:t>Challenge: Running time</a:t>
            </a:r>
            <a:endParaRPr lang="en-US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29876818" y="7082893"/>
            <a:ext cx="12801600" cy="12285761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>
              <a:buNone/>
            </a:pPr>
            <a:r>
              <a:rPr lang="en-US" sz="3200" dirty="0" smtClean="0"/>
              <a:t>The main challenge we faced in engineering a user-friendly application based on the Salaam algorithm (see above) was the long training time due to the large “super-wildcard” grammar required by the algorithm.</a:t>
            </a:r>
          </a:p>
          <a:p>
            <a:pPr marL="0">
              <a:buNone/>
            </a:pPr>
            <a:endParaRPr lang="en-US" sz="200" dirty="0" smtClean="0"/>
          </a:p>
          <a:p>
            <a:r>
              <a:rPr lang="en-US" sz="3200" dirty="0" smtClean="0"/>
              <a:t>Original backend: 1-3 phonemes per sub-word</a:t>
            </a:r>
          </a:p>
          <a:p>
            <a:pPr lvl="1"/>
            <a:r>
              <a:rPr lang="en-US" sz="2800" dirty="0" smtClean="0"/>
              <a:t>40 phonemes (English) → 64,000 possible combinations</a:t>
            </a:r>
          </a:p>
          <a:p>
            <a:pPr lvl="1"/>
            <a:r>
              <a:rPr lang="en-US" sz="2800" dirty="0" smtClean="0"/>
              <a:t>Training time (25 words, 5 samples/word): approx. </a:t>
            </a:r>
            <a:r>
              <a:rPr lang="en-US" sz="2800" u="sng" dirty="0" smtClean="0"/>
              <a:t>60-120 minutes</a:t>
            </a:r>
            <a:endParaRPr lang="en-US" u="sng" dirty="0" smtClean="0"/>
          </a:p>
          <a:p>
            <a:pPr lvl="1">
              <a:buNone/>
            </a:pPr>
            <a:endParaRPr lang="en-US" sz="200" u="sng" dirty="0" smtClean="0"/>
          </a:p>
          <a:p>
            <a:r>
              <a:rPr lang="en-US" sz="3200" dirty="0" smtClean="0"/>
              <a:t>New backend: only 1 phoneme per sub-word</a:t>
            </a:r>
          </a:p>
          <a:p>
            <a:pPr lvl="1"/>
            <a:r>
              <a:rPr lang="en-US" sz="2800" dirty="0" smtClean="0"/>
              <a:t>40 phonemes → 40-line wildcard</a:t>
            </a:r>
          </a:p>
          <a:p>
            <a:pPr lvl="1"/>
            <a:r>
              <a:rPr lang="en-US" sz="2800" dirty="0" smtClean="0"/>
              <a:t>Training time (25 words, 5 samples/word): approx </a:t>
            </a:r>
            <a:r>
              <a:rPr lang="en-US" sz="2800" u="sng" dirty="0" smtClean="0"/>
              <a:t>2-5 minutes</a:t>
            </a:r>
            <a:r>
              <a:rPr lang="en-US" sz="2800" dirty="0" smtClean="0"/>
              <a:t> (≈20x faster)</a:t>
            </a:r>
            <a:endParaRPr lang="en-US" sz="2800" u="sng" dirty="0" smtClean="0"/>
          </a:p>
          <a:p>
            <a:r>
              <a:rPr lang="en-US" sz="3200" dirty="0" smtClean="0"/>
              <a:t>Evaluation</a:t>
            </a:r>
          </a:p>
          <a:p>
            <a:pPr lvl="1"/>
            <a:r>
              <a:rPr lang="en-US" sz="2800" dirty="0" smtClean="0"/>
              <a:t>Tested on Yoruba data (25 words, 2 speakers, 5 samples/word/speaker)</a:t>
            </a:r>
          </a:p>
          <a:p>
            <a:pPr lvl="1"/>
            <a:r>
              <a:rPr lang="en-US" sz="2800" dirty="0" smtClean="0"/>
              <a:t>Result: no significant drop in recognition accuracy (see Figure 1)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535545" y="24663707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Additional Features</a:t>
            </a:r>
            <a:endParaRPr lang="en-US" b="1" dirty="0"/>
          </a:p>
        </p:txBody>
      </p:sp>
      <p:graphicFrame>
        <p:nvGraphicFramePr>
          <p:cNvPr id="24" name="Content Placeholder 23" descr="Lin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xmlns="" val="1995786904"/>
              </p:ext>
            </p:extLst>
          </p:nvPr>
        </p:nvGraphicFramePr>
        <p:xfrm>
          <a:off x="30764423" y="14697300"/>
          <a:ext cx="11060678" cy="504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007985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/>
              <a:t>Conclusion &amp; Future Work</a:t>
            </a:r>
            <a:endParaRPr lang="en-US" b="1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1322145"/>
            <a:ext cx="12801600" cy="8700655"/>
          </a:xfrm>
          <a:ln w="31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>
              <a:buNone/>
            </a:pPr>
            <a:r>
              <a:rPr lang="en-US" sz="3200" dirty="0" smtClean="0"/>
              <a:t>The lex4all tool enables the rapid and automatic creation of pronunciation lexicons in any LRL, using an out-of-the-box commercial recognizer [3] for a HRL (English) and an existing algorithm for cross-language pronunciation mapping [1, 2].</a:t>
            </a:r>
          </a:p>
          <a:p>
            <a:pPr marL="0">
              <a:buNone/>
            </a:pPr>
            <a:endParaRPr lang="en-US" sz="100" dirty="0" smtClean="0"/>
          </a:p>
          <a:p>
            <a:pPr marL="0">
              <a:buNone/>
            </a:pPr>
            <a:r>
              <a:rPr lang="en-US" sz="3200" dirty="0" smtClean="0"/>
              <a:t>We hope that this tool will help developers create speech interfaces for applications in LRL, as well as facilitate research in small-vocabulary speech recognition for such languages.</a:t>
            </a:r>
            <a:endParaRPr lang="en-US" sz="100" dirty="0" smtClean="0"/>
          </a:p>
          <a:p>
            <a:pPr marL="0">
              <a:buNone/>
            </a:pPr>
            <a:endParaRPr lang="en-US" sz="100" dirty="0" smtClean="0"/>
          </a:p>
          <a:p>
            <a:pPr marL="0">
              <a:buNone/>
            </a:pPr>
            <a:endParaRPr lang="en-US" sz="100" dirty="0" smtClean="0"/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Possible future extensions of the project include:</a:t>
            </a:r>
          </a:p>
          <a:p>
            <a:pPr>
              <a:buClr>
                <a:schemeClr val="accent3"/>
              </a:buClr>
            </a:pPr>
            <a:r>
              <a:rPr lang="en-US" sz="3200" b="1" dirty="0" smtClean="0"/>
              <a:t>Online lexicon repository</a:t>
            </a:r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	</a:t>
            </a:r>
            <a:r>
              <a:rPr lang="en-US" dirty="0" smtClean="0"/>
              <a:t>Adding an option for users to upload created lexicons to an online repository would allow sharing and re-use of lexicons across languages/language families.</a:t>
            </a:r>
            <a:endParaRPr lang="en-US" sz="3200" dirty="0" smtClean="0"/>
          </a:p>
          <a:p>
            <a:pPr>
              <a:buClr>
                <a:schemeClr val="accent3"/>
              </a:buClr>
            </a:pPr>
            <a:r>
              <a:rPr lang="en-US" sz="3200" b="1" dirty="0" smtClean="0"/>
              <a:t>Additional source-language recognizers</a:t>
            </a:r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	</a:t>
            </a:r>
            <a:r>
              <a:rPr lang="en-US" dirty="0" smtClean="0"/>
              <a:t>Microsoft offers recognizers in over 20 languages [3]. Using a source language that is more similar to the target language could improve recognition accuracy.</a:t>
            </a:r>
            <a:endParaRPr lang="en-US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143001" y="30632400"/>
            <a:ext cx="27161836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[1</a:t>
            </a:r>
            <a:r>
              <a:rPr lang="en-US" sz="1900" dirty="0" smtClean="0"/>
              <a:t>] Fang </a:t>
            </a:r>
            <a:r>
              <a:rPr lang="en-US" sz="1900" dirty="0" smtClean="0"/>
              <a:t>Qiao</a:t>
            </a:r>
            <a:r>
              <a:rPr lang="en-US" sz="1900" dirty="0" smtClean="0"/>
              <a:t>, </a:t>
            </a:r>
            <a:r>
              <a:rPr lang="en-US" sz="1900" dirty="0" smtClean="0"/>
              <a:t>Jahanzeb</a:t>
            </a:r>
            <a:r>
              <a:rPr lang="en-US" sz="1900" dirty="0" smtClean="0"/>
              <a:t> </a:t>
            </a:r>
            <a:r>
              <a:rPr lang="en-US" sz="1900" dirty="0" smtClean="0"/>
              <a:t>Sherwani</a:t>
            </a:r>
            <a:r>
              <a:rPr lang="en-US" sz="1900" dirty="0" smtClean="0"/>
              <a:t>, and </a:t>
            </a:r>
            <a:r>
              <a:rPr lang="en-US" sz="1900" dirty="0" smtClean="0"/>
              <a:t>Roni</a:t>
            </a:r>
            <a:r>
              <a:rPr lang="en-US" sz="1900" dirty="0" smtClean="0"/>
              <a:t> Rosenfeld, 2010. “Small-vocabulary speech recognition for resource- scarce languages,” in </a:t>
            </a:r>
            <a:r>
              <a:rPr lang="en-US" sz="1900" i="1" dirty="0" smtClean="0"/>
              <a:t>Proceedings of the First ACM Symposium on Computing for Development (ACM DEV ‘10).</a:t>
            </a:r>
            <a:r>
              <a:rPr lang="en-US" sz="1900" dirty="0" smtClean="0"/>
              <a:t> ACM, New York, NY, USA, pp. 3:1–3:8.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lang="en-US" sz="1900" dirty="0" smtClean="0"/>
              <a:t>[2] </a:t>
            </a:r>
            <a:r>
              <a:rPr lang="en-US" sz="1900" dirty="0" smtClean="0"/>
              <a:t>Hao</a:t>
            </a:r>
            <a:r>
              <a:rPr lang="en-US" sz="1900" dirty="0" smtClean="0"/>
              <a:t> Yee Chan and </a:t>
            </a:r>
            <a:r>
              <a:rPr lang="en-US" sz="1900" dirty="0" smtClean="0"/>
              <a:t>Roni</a:t>
            </a:r>
            <a:r>
              <a:rPr lang="en-US" sz="1900" dirty="0" smtClean="0"/>
              <a:t> Rosenfeld, 2012. “Discriminative pronunciation learning for speech recognition for resource scarce languages,” in </a:t>
            </a:r>
            <a:r>
              <a:rPr lang="en-US" sz="1900" i="1" dirty="0" smtClean="0"/>
              <a:t>Proceedings of the 2nd ACM Symposium on Computing for Development (ACM DEV ‘12)</a:t>
            </a:r>
            <a:r>
              <a:rPr lang="en-US" sz="1900" dirty="0" smtClean="0"/>
              <a:t>. ACM, New York, NY, USA, pp. 12:1–12:6. </a:t>
            </a: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[3] </a:t>
            </a:r>
            <a:r>
              <a:rPr lang="en-US" sz="1900" dirty="0" smtClean="0"/>
              <a:t>Microsoft, 2012. Microsoft Speech Platform SDK 11 Documentation. </a:t>
            </a:r>
            <a:r>
              <a:rPr lang="en-US" sz="1900" dirty="0" smtClean="0">
                <a:hlinkClick r:id="rId5"/>
              </a:rPr>
              <a:t>http://msdn.microsoft.com/en-us/library/dd266409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" name="Grafik 29" descr="head.png"/>
          <p:cNvPicPr>
            <a:picLocks noChangeAspect="1"/>
          </p:cNvPicPr>
          <p:nvPr/>
        </p:nvPicPr>
        <p:blipFill>
          <a:blip r:embed="rId6"/>
          <a:srcRect l="2909" t="31353" r="10182" b="5972"/>
          <a:stretch>
            <a:fillRect/>
          </a:stretch>
        </p:blipFill>
        <p:spPr>
          <a:xfrm>
            <a:off x="7652084" y="21476834"/>
            <a:ext cx="6101507" cy="4286768"/>
          </a:xfrm>
          <a:prstGeom prst="rect">
            <a:avLst/>
          </a:prstGeom>
        </p:spPr>
      </p:pic>
      <p:pic>
        <p:nvPicPr>
          <p:cNvPr id="39" name="Grafik 38" descr="lex4all Lexicon Builder.png"/>
          <p:cNvPicPr>
            <a:picLocks noChangeAspect="1"/>
          </p:cNvPicPr>
          <p:nvPr/>
        </p:nvPicPr>
        <p:blipFill>
          <a:blip r:embed="rId7"/>
          <a:srcRect b="18667"/>
          <a:stretch>
            <a:fillRect/>
          </a:stretch>
        </p:blipFill>
        <p:spPr>
          <a:xfrm>
            <a:off x="16513386" y="7317607"/>
            <a:ext cx="10944014" cy="6675708"/>
          </a:xfrm>
          <a:prstGeom prst="rect">
            <a:avLst/>
          </a:prstGeom>
        </p:spPr>
      </p:pic>
      <p:sp>
        <p:nvSpPr>
          <p:cNvPr id="40" name="Content Placeholder 16"/>
          <p:cNvSpPr>
            <a:spLocks noGrp="1"/>
          </p:cNvSpPr>
          <p:nvPr>
            <p:ph sz="quarter" idx="30"/>
          </p:nvPr>
        </p:nvSpPr>
        <p:spPr>
          <a:xfrm>
            <a:off x="15565073" y="25909732"/>
            <a:ext cx="12801600" cy="4120042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Discriminative training </a:t>
            </a:r>
            <a:r>
              <a:rPr lang="en-US" sz="3200" dirty="0" smtClean="0"/>
              <a:t>[2] </a:t>
            </a:r>
          </a:p>
          <a:p>
            <a:pPr fontAlgn="base">
              <a:buClr>
                <a:schemeClr val="accent4"/>
              </a:buClr>
              <a:buNone/>
            </a:pPr>
            <a:r>
              <a:rPr lang="en-US" dirty="0" smtClean="0"/>
              <a:t>	An additional training step removes pronunciations in the lexicon that may reduce recognition accuracy by matching multiple words in the vocabulary</a:t>
            </a:r>
          </a:p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Evaluation module </a:t>
            </a:r>
          </a:p>
          <a:p>
            <a:pPr fontAlgn="base">
              <a:buClr>
                <a:schemeClr val="accent4"/>
              </a:buClr>
              <a:buNone/>
            </a:pPr>
            <a:r>
              <a:rPr lang="en-US" dirty="0" smtClean="0"/>
              <a:t>	Facilitates research by automatically simulating recognition on a test set of audio samples. Reports recognition accuracy rates and confusion matrix.</a:t>
            </a:r>
          </a:p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Built-in audio recorder</a:t>
            </a:r>
            <a:endParaRPr lang="en-US" sz="3200" dirty="0" smtClean="0"/>
          </a:p>
        </p:txBody>
      </p:sp>
      <p:graphicFrame>
        <p:nvGraphicFramePr>
          <p:cNvPr id="42" name="Objekt 41"/>
          <p:cNvGraphicFramePr>
            <a:graphicFrameLocks noChangeAspect="1"/>
          </p:cNvGraphicFramePr>
          <p:nvPr/>
        </p:nvGraphicFramePr>
        <p:xfrm>
          <a:off x="20879422" y="19981692"/>
          <a:ext cx="1608137" cy="509587"/>
        </p:xfrm>
        <a:graphic>
          <a:graphicData uri="http://schemas.openxmlformats.org/presentationml/2006/ole">
            <p:oleObj spid="_x0000_s1026" name="Formel" r:id="rId8" imgW="812520" imgH="253800" progId="Equation.3">
              <p:embed/>
            </p:oleObj>
          </a:graphicData>
        </a:graphic>
      </p:graphicFrame>
      <p:sp>
        <p:nvSpPr>
          <p:cNvPr id="45" name="Content Placeholder 11"/>
          <p:cNvSpPr txBox="1">
            <a:spLocks/>
          </p:cNvSpPr>
          <p:nvPr/>
        </p:nvSpPr>
        <p:spPr>
          <a:xfrm>
            <a:off x="29935055" y="30632400"/>
            <a:ext cx="12817908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Autofit/>
          </a:bodyPr>
          <a:lstStyle/>
          <a:p>
            <a:pPr lvl="0" defTabSz="4389120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800" b="1" dirty="0" smtClean="0"/>
              <a:t>Acknowledgments</a:t>
            </a:r>
          </a:p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Many thanks to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Roni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Rosenfeld,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Hao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Yee Chan, and Mark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Qiao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 generously sharing their data and providing valuable advice on implementing the Salaam method.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3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194" y="655722"/>
            <a:ext cx="3319562" cy="35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55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TS104001551</Template>
  <TotalTime>0</TotalTime>
  <Words>780</Words>
  <Application>Microsoft Office PowerPoint</Application>
  <PresentationFormat>Benutzerdefiniert</PresentationFormat>
  <Paragraphs>85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TS104001551</vt:lpstr>
      <vt:lpstr>Formel</vt:lpstr>
      <vt:lpstr>lex4all: A language-independent tool for building and evaluating pronunciation lexicons for small-vocabulary speech recognition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2014-02-12T13:06:40Z</dcterms:created>
  <dcterms:modified xsi:type="dcterms:W3CDTF">2014-02-13T16:40:45Z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