
<file path=[Content_Types].xml><?xml version="1.0" encoding="utf-8"?>
<Types xmlns="http://schemas.openxmlformats.org/package/2006/content-types"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42" autoAdjust="0"/>
    <p:restoredTop sz="94660"/>
  </p:normalViewPr>
  <p:slideViewPr>
    <p:cSldViewPr snapToGrid="0" snapToObjects="1">
      <p:cViewPr>
        <p:scale>
          <a:sx n="30" d="100"/>
          <a:sy n="30" d="100"/>
        </p:scale>
        <p:origin x="-78" y="93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125003264"/>
        <c:axId val="125079552"/>
      </c:lineChart>
      <c:catAx>
        <c:axId val="1250032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79552"/>
        <c:crosses val="autoZero"/>
        <c:auto val="1"/>
        <c:lblAlgn val="ctr"/>
        <c:lblOffset val="100"/>
      </c:catAx>
      <c:valAx>
        <c:axId val="1250795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de-DE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140147328"/>
        <c:axId val="140538624"/>
      </c:lineChart>
      <c:catAx>
        <c:axId val="1401473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38624"/>
        <c:crosses val="autoZero"/>
        <c:auto val="1"/>
        <c:lblAlgn val="ctr"/>
        <c:lblOffset val="100"/>
      </c:catAx>
      <c:valAx>
        <c:axId val="1405386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de-DE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4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dd266409" TargetMode="External"/><Relationship Id="rId3" Type="http://schemas.openxmlformats.org/officeDocument/2006/relationships/image" Target="../media/image2.jpe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3040"/>
            <a:ext cx="3365284" cy="2200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2564" y="647700"/>
            <a:ext cx="34966072" cy="1752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lex4all: </a:t>
            </a:r>
            <a:r>
              <a:rPr lang="en-US" dirty="0" smtClean="0"/>
              <a:t>A language-independent tool for building and evaluating pronunciation lexicons for small-vocabulary speech recognition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2925454"/>
            <a:ext cx="31089600" cy="1989446"/>
          </a:xfrm>
        </p:spPr>
        <p:txBody>
          <a:bodyPr/>
          <a:lstStyle/>
          <a:p>
            <a:pPr algn="ctr"/>
            <a:r>
              <a:rPr lang="en-US" sz="6600" dirty="0" smtClean="0"/>
              <a:t>Max </a:t>
            </a:r>
            <a:r>
              <a:rPr lang="en-US" sz="6600" dirty="0" err="1" smtClean="0"/>
              <a:t>Paulus</a:t>
            </a:r>
            <a:r>
              <a:rPr lang="en-US" sz="6600" dirty="0" smtClean="0"/>
              <a:t> and </a:t>
            </a:r>
            <a:r>
              <a:rPr lang="en-US" sz="6600" dirty="0" err="1" smtClean="0"/>
              <a:t>Anjana</a:t>
            </a:r>
            <a:r>
              <a:rPr lang="en-US" sz="6600" dirty="0" smtClean="0"/>
              <a:t> </a:t>
            </a:r>
            <a:r>
              <a:rPr lang="en-US" sz="6600" dirty="0" err="1" smtClean="0"/>
              <a:t>Vakil</a:t>
            </a:r>
            <a:endParaRPr lang="en-US" sz="6600" dirty="0" smtClean="0"/>
          </a:p>
          <a:p>
            <a:pPr algn="ctr"/>
            <a:r>
              <a:rPr lang="en-US" sz="6000" dirty="0" smtClean="0"/>
              <a:t>Department of Computational Linguistics, University of Saarland</a:t>
            </a:r>
            <a:endParaRPr lang="en-US" sz="6000" dirty="0"/>
          </a:p>
        </p:txBody>
      </p:sp>
      <p:pic>
        <p:nvPicPr>
          <p:cNvPr id="36" name="Picture 35" descr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36" y="1463040"/>
            <a:ext cx="3365284" cy="22008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5852160"/>
            <a:ext cx="12801600" cy="1219200"/>
          </a:xfrm>
          <a:prstGeom prst="round1Rect">
            <a:avLst>
              <a:gd name="adj" fmla="val 0"/>
            </a:avLst>
          </a:prstGeo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smtClean="0"/>
              <a:t>Introduction</a:t>
            </a:r>
            <a:endParaRPr lang="en-US" baseline="-25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60"/>
            <a:ext cx="12801600" cy="4876165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This poster presents </a:t>
            </a:r>
            <a:r>
              <a:rPr lang="en-US" sz="3200" i="1" dirty="0" smtClean="0"/>
              <a:t>lex4all,</a:t>
            </a:r>
            <a:r>
              <a:rPr lang="en-US" sz="3200" dirty="0" smtClean="0"/>
              <a:t> </a:t>
            </a:r>
            <a:r>
              <a:rPr lang="en-US" sz="3200" dirty="0" smtClean="0"/>
              <a:t>an easy-to-use application that </a:t>
            </a:r>
            <a:r>
              <a:rPr lang="en-US" sz="3200" dirty="0" smtClean="0"/>
              <a:t>allows </a:t>
            </a:r>
            <a:r>
              <a:rPr lang="en-US" sz="3200" dirty="0" smtClean="0"/>
              <a:t>even </a:t>
            </a:r>
            <a:r>
              <a:rPr lang="en-US" sz="3200" dirty="0" smtClean="0"/>
              <a:t>non-expert users </a:t>
            </a:r>
            <a:r>
              <a:rPr lang="en-US" sz="3200" dirty="0" smtClean="0"/>
              <a:t>to </a:t>
            </a:r>
            <a:r>
              <a:rPr lang="en-US" sz="3200" dirty="0" smtClean="0"/>
              <a:t>quickly and easily create pronunciation lexicons </a:t>
            </a:r>
            <a:r>
              <a:rPr lang="en-US" sz="3200" dirty="0" smtClean="0"/>
              <a:t>for words in </a:t>
            </a:r>
            <a:r>
              <a:rPr lang="en-US" sz="3200" dirty="0" smtClean="0"/>
              <a:t>any low-resource language (LRL), using: </a:t>
            </a:r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</a:t>
            </a:r>
            <a:r>
              <a:rPr lang="en-US" sz="3200" dirty="0" smtClean="0"/>
              <a:t>small number of audio recordings </a:t>
            </a:r>
            <a:endParaRPr lang="en-US" sz="3200" dirty="0" smtClean="0"/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</a:t>
            </a:r>
            <a:r>
              <a:rPr lang="en-US" sz="3200" dirty="0" smtClean="0"/>
              <a:t>pre-existing recognition engine in a </a:t>
            </a:r>
            <a:r>
              <a:rPr lang="en-US" sz="3200" dirty="0" smtClean="0"/>
              <a:t>high-resource language (English)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 smtClean="0"/>
              <a:t>resulting lexicon can then be used to add small-vocabulary speech recognition functionality to applications in the LRL.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2699442"/>
            <a:ext cx="12801600" cy="1219200"/>
          </a:xfrm>
          <a:prstGeom prst="round1Rect">
            <a:avLst>
              <a:gd name="adj" fmla="val 0"/>
            </a:avLst>
          </a:prstGeo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 smtClean="0"/>
              <a:t>BackGround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3918642"/>
            <a:ext cx="12801600" cy="9088165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Add title if necessary. Click the B button on the home tab to add bold formatting.</a:t>
            </a:r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3000" y="25831800"/>
            <a:ext cx="12801600" cy="1219200"/>
          </a:xfrm>
          <a:prstGeom prst="round1Rect">
            <a:avLst>
              <a:gd name="adj" fmla="val 0"/>
            </a:avLst>
          </a:prstGeo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43000" y="27057096"/>
            <a:ext cx="12801600" cy="3080004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smtClean="0"/>
              <a:t>List objectives here</a:t>
            </a:r>
          </a:p>
          <a:p>
            <a:r>
              <a:rPr lang="en-US" smtClean="0"/>
              <a:t>Objective 1</a:t>
            </a:r>
          </a:p>
          <a:p>
            <a:r>
              <a:rPr lang="en-US" smtClean="0"/>
              <a:t>Objective 2</a:t>
            </a:r>
          </a:p>
          <a:p>
            <a:r>
              <a:rPr lang="en-US" smtClean="0"/>
              <a:t>Objective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smtClean="0"/>
              <a:t>List methods and descriptions here</a:t>
            </a:r>
          </a:p>
          <a:p>
            <a:r>
              <a:rPr lang="en-US" smtClean="0"/>
              <a:t>Method 1</a:t>
            </a:r>
          </a:p>
          <a:p>
            <a:r>
              <a:rPr lang="en-US" smtClean="0"/>
              <a:t>Method 2</a:t>
            </a:r>
          </a:p>
          <a:p>
            <a:r>
              <a:rPr lang="en-US" smtClean="0"/>
              <a:t>Method 3</a:t>
            </a:r>
            <a:endParaRPr lang="en-US" dirty="0"/>
          </a:p>
        </p:txBody>
      </p:sp>
      <p:graphicFrame>
        <p:nvGraphicFramePr>
          <p:cNvPr id="25" name="Content Placeholder 24" descr="Sample table with 4 columns, 7 rows.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="" xmlns:p14="http://schemas.microsoft.com/office/powerpoint/2010/main" val="2517281170"/>
              </p:ext>
            </p:extLst>
          </p:nvPr>
        </p:nvGraphicFramePr>
        <p:xfrm>
          <a:off x="15544800" y="11947525"/>
          <a:ext cx="12801600" cy="60356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86223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345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759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290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954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875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976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301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7" name="Picture 26" descr="Xray of spin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0" y="18897600"/>
            <a:ext cx="2834641" cy="3968496"/>
          </a:xfrm>
          <a:prstGeom prst="rect">
            <a:avLst/>
          </a:prstGeom>
        </p:spPr>
      </p:pic>
      <p:pic>
        <p:nvPicPr>
          <p:cNvPr id="29" name="Picture 28" descr="Xray of han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949" y="18897600"/>
            <a:ext cx="3604717" cy="3968496"/>
          </a:xfrm>
          <a:prstGeom prst="rect">
            <a:avLst/>
          </a:prstGeom>
        </p:spPr>
      </p:pic>
      <p:pic>
        <p:nvPicPr>
          <p:cNvPr id="28" name="Picture 27" descr="Xray of hea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174" y="18897600"/>
            <a:ext cx="5555894" cy="3968496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smtClean="0"/>
              <a:t>Type a caption for the data content or pictures here.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5544800" y="27057096"/>
            <a:ext cx="12801600" cy="3080004"/>
          </a:xfrm>
        </p:spPr>
        <p:txBody>
          <a:bodyPr/>
          <a:lstStyle/>
          <a:p>
            <a:r>
              <a:rPr lang="en-US" smtClean="0"/>
              <a:t>Result 1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graphicFrame>
        <p:nvGraphicFramePr>
          <p:cNvPr id="24" name="Content Placeholder 23" descr="Line 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="" xmlns:p14="http://schemas.microsoft.com/office/powerpoint/2010/main" val="1995786904"/>
              </p:ext>
            </p:extLst>
          </p:nvPr>
        </p:nvGraphicFramePr>
        <p:xfrm>
          <a:off x="29900563" y="7070725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Content Placeholder 31" descr="Line chart"/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="" xmlns:p14="http://schemas.microsoft.com/office/powerpoint/2010/main" val="1978053771"/>
              </p:ext>
            </p:extLst>
          </p:nvPr>
        </p:nvGraphicFramePr>
        <p:xfrm>
          <a:off x="29900563" y="15836900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7057096"/>
            <a:ext cx="12801600" cy="2965704"/>
          </a:xfrm>
        </p:spPr>
        <p:txBody>
          <a:bodyPr/>
          <a:lstStyle/>
          <a:p>
            <a:r>
              <a:rPr lang="en-US" dirty="0" smtClean="0"/>
              <a:t>Conclusion 1</a:t>
            </a:r>
          </a:p>
          <a:p>
            <a:r>
              <a:rPr lang="en-US" dirty="0" smtClean="0"/>
              <a:t>Conclusion 2</a:t>
            </a:r>
          </a:p>
          <a:p>
            <a:r>
              <a:rPr lang="en-US" dirty="0" smtClean="0"/>
              <a:t>Conclusion 3</a:t>
            </a:r>
            <a:endParaRPr lang="en-US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1143000" y="30632400"/>
            <a:ext cx="41559163" cy="156570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365760" tIns="182880" rIns="91440" bIns="45720" rtlCol="0">
            <a:normAutofit fontScale="85000" lnSpcReduction="20000"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spcBef>
                <a:spcPts val="12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</a:t>
            </a:r>
            <a:r>
              <a:rPr lang="en-US" sz="2000" dirty="0" smtClean="0"/>
              <a:t>] Fang </a:t>
            </a:r>
            <a:r>
              <a:rPr lang="en-US" sz="2000" dirty="0" err="1" smtClean="0"/>
              <a:t>Qiao</a:t>
            </a:r>
            <a:r>
              <a:rPr lang="en-US" sz="2000" dirty="0" smtClean="0"/>
              <a:t>, </a:t>
            </a:r>
            <a:r>
              <a:rPr lang="en-US" sz="2000" dirty="0" err="1" smtClean="0"/>
              <a:t>Jahanzeb</a:t>
            </a:r>
            <a:r>
              <a:rPr lang="en-US" sz="2000" dirty="0" smtClean="0"/>
              <a:t> </a:t>
            </a:r>
            <a:r>
              <a:rPr lang="en-US" sz="2000" dirty="0" err="1" smtClean="0"/>
              <a:t>Sherwani</a:t>
            </a:r>
            <a:r>
              <a:rPr lang="en-US" sz="2000" dirty="0" smtClean="0"/>
              <a:t>, and </a:t>
            </a:r>
            <a:r>
              <a:rPr lang="en-US" sz="2000" dirty="0" err="1" smtClean="0"/>
              <a:t>Roni</a:t>
            </a:r>
            <a:r>
              <a:rPr lang="en-US" sz="2000" dirty="0" smtClean="0"/>
              <a:t> Rosenfeld</a:t>
            </a:r>
            <a:r>
              <a:rPr lang="en-US" sz="2000" dirty="0" smtClean="0"/>
              <a:t>, 2010. </a:t>
            </a:r>
            <a:r>
              <a:rPr lang="en-US" sz="2000" dirty="0" smtClean="0"/>
              <a:t>“Small-vocabulary speech recognition for resource- scarce languages,” in </a:t>
            </a:r>
            <a:r>
              <a:rPr lang="en-US" sz="2000" i="1" dirty="0" smtClean="0"/>
              <a:t>Proceedings of the First ACM Symposium on Computing for </a:t>
            </a:r>
            <a:r>
              <a:rPr lang="en-US" sz="2000" i="1" dirty="0" smtClean="0"/>
              <a:t>Development (ACM DEV ‘10)</a:t>
            </a:r>
            <a:r>
              <a:rPr lang="en-US" sz="2000" i="1" dirty="0" smtClean="0"/>
              <a:t>.</a:t>
            </a:r>
            <a:r>
              <a:rPr lang="en-US" sz="2000" dirty="0" smtClean="0"/>
              <a:t> ACM, New </a:t>
            </a:r>
            <a:r>
              <a:rPr lang="en-US" sz="2000" dirty="0" smtClean="0"/>
              <a:t>York, NY, USA, </a:t>
            </a:r>
            <a:r>
              <a:rPr lang="en-US" sz="2000" dirty="0" smtClean="0"/>
              <a:t>pp</a:t>
            </a:r>
            <a:r>
              <a:rPr lang="en-US" sz="2000" dirty="0" smtClean="0"/>
              <a:t>. </a:t>
            </a:r>
            <a:r>
              <a:rPr lang="en-US" sz="2000" dirty="0" smtClean="0"/>
              <a:t>3:1–3:8.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spcBef>
                <a:spcPts val="1200"/>
              </a:spcBef>
              <a:buClr>
                <a:schemeClr val="accent2"/>
              </a:buClr>
              <a:defRPr/>
            </a:pPr>
            <a:r>
              <a:rPr lang="en-US" sz="2000" dirty="0" smtClean="0"/>
              <a:t>[2</a:t>
            </a:r>
            <a:r>
              <a:rPr lang="en-US" sz="2000" dirty="0" smtClean="0"/>
              <a:t>] </a:t>
            </a:r>
            <a:r>
              <a:rPr lang="en-US" sz="2000" dirty="0" err="1" smtClean="0"/>
              <a:t>Hao</a:t>
            </a:r>
            <a:r>
              <a:rPr lang="en-US" sz="2000" dirty="0" smtClean="0"/>
              <a:t> Yee Chan and </a:t>
            </a:r>
            <a:r>
              <a:rPr lang="en-US" sz="2000" dirty="0" err="1" smtClean="0"/>
              <a:t>Roni</a:t>
            </a:r>
            <a:r>
              <a:rPr lang="en-US" sz="2000" dirty="0" smtClean="0"/>
              <a:t> Rosenfeld</a:t>
            </a:r>
            <a:r>
              <a:rPr lang="en-US" sz="2000" dirty="0" smtClean="0"/>
              <a:t>, 2012. </a:t>
            </a:r>
            <a:r>
              <a:rPr lang="en-US" sz="2000" dirty="0" smtClean="0"/>
              <a:t>“Discriminative pronunciation learning for speech recognition for resource scarce languages,” in </a:t>
            </a:r>
            <a:r>
              <a:rPr lang="en-US" sz="2000" i="1" dirty="0" smtClean="0"/>
              <a:t>Proceedings of the 2nd ACM Symposium on Computing for </a:t>
            </a:r>
            <a:r>
              <a:rPr lang="en-US" sz="2000" i="1" dirty="0" smtClean="0"/>
              <a:t>Development (ACM DEV ‘12)</a:t>
            </a:r>
            <a:r>
              <a:rPr lang="en-US" sz="2000" dirty="0" smtClean="0"/>
              <a:t>. ACM, New </a:t>
            </a:r>
            <a:r>
              <a:rPr lang="en-US" sz="2000" dirty="0" smtClean="0"/>
              <a:t>York, NY, USA, </a:t>
            </a:r>
            <a:r>
              <a:rPr lang="en-US" sz="2000" dirty="0" smtClean="0"/>
              <a:t>pp</a:t>
            </a:r>
            <a:r>
              <a:rPr lang="en-US" sz="2000" dirty="0" smtClean="0"/>
              <a:t>. 12:1–12:6</a:t>
            </a:r>
            <a:r>
              <a:rPr lang="en-US" sz="2000" dirty="0" smtClean="0"/>
              <a:t>,. </a:t>
            </a:r>
          </a:p>
          <a:p>
            <a:pPr marL="457200" lvl="0" indent="-457200" defTabSz="4389120">
              <a:spcBef>
                <a:spcPts val="12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 </a:t>
            </a:r>
            <a:r>
              <a:rPr lang="en-US" sz="2000" dirty="0" smtClean="0"/>
              <a:t>Microsoft, 2012. Microsoft Speech Platform SDK 11 Documentation. </a:t>
            </a:r>
            <a:r>
              <a:rPr lang="en-US" sz="2000" dirty="0" smtClean="0">
                <a:hlinkClick r:id="rId8"/>
              </a:rPr>
              <a:t>http://msdn.microsoft.com/en-us/library/dd266409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55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TS104001551</Template>
  <TotalTime>0</TotalTime>
  <Words>352</Words>
  <Application>Microsoft Office PowerPoint</Application>
  <PresentationFormat>Benutzerdefiniert</PresentationFormat>
  <Paragraphs>75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TS104001551</vt:lpstr>
      <vt:lpstr>lex4all: A language-independent tool for building and evaluating pronunciation lexicons for small-vocabulary speech recognition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2014-02-12T13:06:40Z</dcterms:created>
  <dcterms:modified xsi:type="dcterms:W3CDTF">2014-02-12T15:39:50Z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