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Override PartName="/ppt/charts/style1.xml" ContentType="application/vnd.ms-office.chartstyl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Default Extension="vml" ContentType="application/vnd.openxmlformats-officedocument.vmlDrawing"/>
  <Default Extension="xlsx" ContentType="application/vnd.openxmlformats-officedocument.spreadsheetml.sheet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042" autoAdjust="0"/>
    <p:restoredTop sz="94660"/>
  </p:normalViewPr>
  <p:slideViewPr>
    <p:cSldViewPr snapToGrid="0" snapToObjects="1">
      <p:cViewPr>
        <p:scale>
          <a:sx n="20" d="100"/>
          <a:sy n="20" d="100"/>
        </p:scale>
        <p:origin x="-156" y="17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2"/>
  <c:chart>
    <c:title>
      <c:tx>
        <c:rich>
          <a:bodyPr rot="0" vert="horz"/>
          <a:lstStyle/>
          <a:p>
            <a:pPr>
              <a:defRPr/>
            </a:pPr>
            <a:r>
              <a:rPr lang="en-US" dirty="0" smtClean="0"/>
              <a:t>Figure 1. Evaluation</a:t>
            </a:r>
            <a:r>
              <a:rPr lang="en-US" baseline="0" dirty="0" smtClean="0"/>
              <a:t> of Word Recognition Accuracy</a:t>
            </a:r>
            <a:endParaRPr lang="en-US" dirty="0" smtClean="0"/>
          </a:p>
        </c:rich>
      </c:tx>
      <c:layout>
        <c:manualLayout>
          <c:xMode val="edge"/>
          <c:yMode val="edge"/>
          <c:x val="0.25981987722633276"/>
          <c:y val="8.8057692943914287E-2"/>
        </c:manualLayout>
      </c:layout>
    </c:title>
    <c:plotArea>
      <c:layout>
        <c:manualLayout>
          <c:layoutTarget val="inner"/>
          <c:xMode val="edge"/>
          <c:yMode val="edge"/>
          <c:x val="0.2046069870219529"/>
          <c:y val="0.2258880064533268"/>
          <c:w val="0.59332393547664986"/>
          <c:h val="0.54389444899581962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Old backend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</c:spPr>
          <c:dLbls>
            <c:dLbl>
              <c:idx val="0"/>
              <c:layout/>
              <c:dLblPos val="ctr"/>
              <c:showVal val="1"/>
            </c:dLbl>
            <c:dLbl>
              <c:idx val="1"/>
              <c:layout/>
              <c:dLblPos val="ctr"/>
              <c:showVal val="1"/>
            </c:dLbl>
            <c:dLbl>
              <c:idx val="3"/>
              <c:layout/>
              <c:dLblPos val="ctr"/>
              <c:showVal val="1"/>
              <c:showSerName val="1"/>
            </c:dLbl>
            <c:delete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Cross-speaker</c:v>
                </c:pt>
                <c:pt idx="1">
                  <c:v>Same-speaker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73.599999999999994</c:v>
                </c:pt>
                <c:pt idx="1">
                  <c:v>81.599999999999994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 backend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</c:spPr>
          <c:dLbls>
            <c:dLbl>
              <c:idx val="0"/>
              <c:layout/>
              <c:dLblPos val="ctr"/>
              <c:showVal val="1"/>
            </c:dLbl>
            <c:dLbl>
              <c:idx val="1"/>
              <c:layout/>
              <c:dLblPos val="ctr"/>
              <c:showVal val="1"/>
            </c:dLbl>
            <c:dLbl>
              <c:idx val="3"/>
              <c:layout/>
              <c:dLblPos val="ctr"/>
              <c:showVal val="1"/>
              <c:showSerName val="1"/>
            </c:dLbl>
            <c:delete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Cross-speaker</c:v>
                </c:pt>
                <c:pt idx="1">
                  <c:v>Same-speaker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72</c:v>
                </c:pt>
                <c:pt idx="1">
                  <c:v>82</c:v>
                </c:pt>
              </c:numCache>
            </c:numRef>
          </c:val>
        </c:ser>
        <c:dLbls>
          <c:dLblPos val="ctr"/>
          <c:showVal val="1"/>
        </c:dLbls>
        <c:axId val="125003264"/>
        <c:axId val="125079552"/>
      </c:barChart>
      <c:catAx>
        <c:axId val="125003264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125079552"/>
        <c:crosses val="autoZero"/>
        <c:auto val="1"/>
        <c:lblAlgn val="ctr"/>
        <c:lblOffset val="100"/>
      </c:catAx>
      <c:valAx>
        <c:axId val="125079552"/>
        <c:scaling>
          <c:orientation val="minMax"/>
          <c:max val="10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Average </a:t>
                </a:r>
                <a:r>
                  <a:rPr lang="en-US" dirty="0" smtClean="0"/>
                  <a:t>Accuracy </a:t>
                </a:r>
                <a:r>
                  <a:rPr lang="en-US" dirty="0"/>
                  <a:t>(%)</a:t>
                </a:r>
              </a:p>
            </c:rich>
          </c:tx>
          <c:layout/>
          <c:spPr>
            <a:noFill/>
            <a:ln>
              <a:noFill/>
            </a:ln>
          </c:spPr>
        </c:title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125003264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81703951602243552"/>
          <c:y val="0.23122385137208545"/>
          <c:w val="0.15788887444332075"/>
          <c:h val="0.15181542473622808"/>
        </c:manualLayout>
      </c:layout>
      <c:overlay val="1"/>
      <c:spPr>
        <a:solidFill>
          <a:schemeClr val="bg1"/>
        </a:solidFill>
        <a:ln>
          <a:noFill/>
        </a:ln>
      </c:spPr>
    </c:legend>
    <c:plotVisOnly val="1"/>
    <c:dispBlanksAs val="gap"/>
  </c:chart>
  <c:txPr>
    <a:bodyPr/>
    <a:lstStyle/>
    <a:p>
      <a:pPr>
        <a:defRPr sz="2000"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2" name="Instructions"/>
          <p:cNvSpPr/>
          <p:nvPr userDrawn="1"/>
        </p:nvSpPr>
        <p:spPr>
          <a:xfrm>
            <a:off x="43891200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picture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hyperlink" Target="http://msdn.microsoft.com/en-us/library/dd266409" TargetMode="Externa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463040"/>
            <a:ext cx="3365284" cy="220084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62564" y="647700"/>
            <a:ext cx="34966072" cy="1752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lex4all: </a:t>
            </a:r>
            <a:r>
              <a:rPr lang="en-US" dirty="0" smtClean="0"/>
              <a:t>A language-independent tool for building and evaluating pronunciation lexicons for small-vocabulary speech recognition 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400800" y="2925454"/>
            <a:ext cx="31089600" cy="1989446"/>
          </a:xfrm>
        </p:spPr>
        <p:txBody>
          <a:bodyPr/>
          <a:lstStyle/>
          <a:p>
            <a:pPr algn="ctr"/>
            <a:r>
              <a:rPr lang="en-US" sz="6600" dirty="0" err="1" smtClean="0"/>
              <a:t>Anjana</a:t>
            </a:r>
            <a:r>
              <a:rPr lang="en-US" sz="6600" dirty="0" smtClean="0"/>
              <a:t> </a:t>
            </a:r>
            <a:r>
              <a:rPr lang="en-US" sz="6600" dirty="0" err="1" smtClean="0"/>
              <a:t>Vakil</a:t>
            </a:r>
            <a:r>
              <a:rPr lang="en-US" sz="6600" dirty="0" smtClean="0"/>
              <a:t> and Max </a:t>
            </a:r>
            <a:r>
              <a:rPr lang="en-US" sz="6600" dirty="0" err="1" smtClean="0"/>
              <a:t>Paulus</a:t>
            </a:r>
            <a:endParaRPr lang="en-US" sz="6600" dirty="0" smtClean="0"/>
          </a:p>
          <a:p>
            <a:pPr algn="ctr"/>
            <a:r>
              <a:rPr lang="en-US" sz="6000" dirty="0" smtClean="0"/>
              <a:t>Department of Computational Linguistics, University of Saarland</a:t>
            </a:r>
            <a:endParaRPr lang="en-US" sz="6000" dirty="0"/>
          </a:p>
        </p:txBody>
      </p:sp>
      <p:pic>
        <p:nvPicPr>
          <p:cNvPr id="36" name="Picture 35" descr="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636" y="1463040"/>
            <a:ext cx="3365284" cy="220084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43000" y="5852160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2"/>
          </a:solidFill>
          <a:ln w="3175">
            <a:solidFill>
              <a:schemeClr val="accent2"/>
            </a:solidFill>
          </a:ln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baseline="-250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1143000" y="7071360"/>
            <a:ext cx="12801600" cy="4876165"/>
          </a:xfrm>
          <a:ln w="31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This poster presents </a:t>
            </a:r>
            <a:r>
              <a:rPr lang="en-US" sz="3200" i="1" dirty="0" smtClean="0"/>
              <a:t>lex4all,</a:t>
            </a:r>
            <a:r>
              <a:rPr lang="en-US" sz="3200" dirty="0" smtClean="0"/>
              <a:t> </a:t>
            </a:r>
            <a:r>
              <a:rPr lang="en-US" sz="3200" dirty="0" smtClean="0"/>
              <a:t>an easy-to-use </a:t>
            </a:r>
            <a:r>
              <a:rPr lang="en-US" sz="3200" dirty="0" smtClean="0"/>
              <a:t>PC application </a:t>
            </a:r>
            <a:r>
              <a:rPr lang="en-US" sz="3200" dirty="0" smtClean="0"/>
              <a:t>that </a:t>
            </a:r>
            <a:r>
              <a:rPr lang="en-US" sz="3200" dirty="0" smtClean="0"/>
              <a:t>allows </a:t>
            </a:r>
            <a:r>
              <a:rPr lang="en-US" sz="3200" dirty="0" smtClean="0"/>
              <a:t>even </a:t>
            </a:r>
            <a:r>
              <a:rPr lang="en-US" sz="3200" dirty="0" smtClean="0"/>
              <a:t>non-expert users </a:t>
            </a:r>
            <a:r>
              <a:rPr lang="en-US" sz="3200" dirty="0" smtClean="0"/>
              <a:t>to </a:t>
            </a:r>
            <a:r>
              <a:rPr lang="en-US" sz="3200" dirty="0" smtClean="0"/>
              <a:t>quickly and easily create pronunciation lexicons </a:t>
            </a:r>
            <a:r>
              <a:rPr lang="en-US" sz="3200" dirty="0" smtClean="0"/>
              <a:t>for words in </a:t>
            </a:r>
            <a:r>
              <a:rPr lang="en-US" sz="3200" dirty="0" smtClean="0"/>
              <a:t>any low-resource language (LRL), using: </a:t>
            </a:r>
          </a:p>
          <a:p>
            <a:pPr marL="365760" indent="0">
              <a:tabLst>
                <a:tab pos="365760" algn="l"/>
              </a:tabLst>
            </a:pPr>
            <a:r>
              <a:rPr lang="en-US" sz="3200" dirty="0" smtClean="0"/>
              <a:t> a </a:t>
            </a:r>
            <a:r>
              <a:rPr lang="en-US" sz="3200" dirty="0" smtClean="0"/>
              <a:t>small number of audio recordings </a:t>
            </a:r>
            <a:endParaRPr lang="en-US" sz="3200" dirty="0" smtClean="0"/>
          </a:p>
          <a:p>
            <a:pPr marL="365760" indent="0">
              <a:tabLst>
                <a:tab pos="365760" algn="l"/>
              </a:tabLst>
            </a:pPr>
            <a:r>
              <a:rPr lang="en-US" sz="3200" dirty="0" smtClean="0"/>
              <a:t> a </a:t>
            </a:r>
            <a:r>
              <a:rPr lang="en-US" sz="3200" dirty="0" smtClean="0"/>
              <a:t>pre-existing recognition engine in a </a:t>
            </a:r>
            <a:r>
              <a:rPr lang="en-US" sz="3200" dirty="0" smtClean="0"/>
              <a:t>high-resource language (HRL)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3200" dirty="0" smtClean="0"/>
              <a:t>The </a:t>
            </a:r>
            <a:r>
              <a:rPr lang="en-US" sz="3200" dirty="0" smtClean="0"/>
              <a:t>resulting lexicon can then be used to add small-vocabulary speech recognition functionality to applications in the LRL.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143000" y="12699442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3"/>
          </a:solidFill>
          <a:ln w="3175">
            <a:solidFill>
              <a:schemeClr val="accent3"/>
            </a:solidFill>
          </a:ln>
        </p:spPr>
        <p:txBody>
          <a:bodyPr/>
          <a:lstStyle/>
          <a:p>
            <a:r>
              <a:rPr lang="en-US" b="1" dirty="0" err="1" smtClean="0"/>
              <a:t>BackGround</a:t>
            </a:r>
            <a:r>
              <a:rPr lang="en-US" b="1" dirty="0" smtClean="0"/>
              <a:t> &amp; Goal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1143001" y="13935525"/>
            <a:ext cx="12801600" cy="16025293"/>
          </a:xfrm>
          <a:ln w="3175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3200" dirty="0" smtClean="0"/>
              <a:t>Speech recognition </a:t>
            </a:r>
            <a:r>
              <a:rPr lang="en-US" sz="3200" dirty="0" smtClean="0"/>
              <a:t>interfaces can be extremely beneficial for applications in the developing world, particularly in communities where </a:t>
            </a:r>
            <a:r>
              <a:rPr lang="en-US" sz="3200" dirty="0" smtClean="0"/>
              <a:t>literacy </a:t>
            </a:r>
            <a:r>
              <a:rPr lang="en-US" sz="3200" dirty="0" smtClean="0"/>
              <a:t>rates are low or where </a:t>
            </a:r>
            <a:r>
              <a:rPr lang="en-US" sz="3200" dirty="0" smtClean="0"/>
              <a:t>PCs/internet </a:t>
            </a:r>
            <a:r>
              <a:rPr lang="en-US" sz="3200" dirty="0" smtClean="0"/>
              <a:t>connections are not always </a:t>
            </a:r>
            <a:r>
              <a:rPr lang="en-US" sz="3200" dirty="0" smtClean="0"/>
              <a:t>available [1, 2].</a:t>
            </a:r>
          </a:p>
          <a:p>
            <a:pPr marL="0">
              <a:spcBef>
                <a:spcPts val="0"/>
              </a:spcBef>
              <a:buNone/>
            </a:pPr>
            <a:endParaRPr lang="en-US" sz="3200" dirty="0" smtClean="0"/>
          </a:p>
          <a:p>
            <a:pPr marL="0">
              <a:spcBef>
                <a:spcPts val="0"/>
              </a:spcBef>
              <a:buNone/>
            </a:pPr>
            <a:r>
              <a:rPr lang="en-US" sz="3200" dirty="0" smtClean="0"/>
              <a:t>Unfortunately, large speech corpora are </a:t>
            </a:r>
            <a:r>
              <a:rPr lang="en-US" sz="3200" dirty="0" smtClean="0"/>
              <a:t>simply not </a:t>
            </a:r>
            <a:r>
              <a:rPr lang="en-US" sz="3200" dirty="0" smtClean="0"/>
              <a:t>available for the LRLs spoken in such communities. </a:t>
            </a:r>
            <a:r>
              <a:rPr lang="en-US" sz="3200" dirty="0" smtClean="0"/>
              <a:t>Such data is, however, </a:t>
            </a:r>
            <a:r>
              <a:rPr lang="en-US" sz="3200" dirty="0" smtClean="0"/>
              <a:t>essential for </a:t>
            </a:r>
            <a:r>
              <a:rPr lang="en-US" sz="3200" dirty="0" smtClean="0"/>
              <a:t>the training of acoustic models in speech </a:t>
            </a:r>
            <a:r>
              <a:rPr lang="en-US" sz="3200" dirty="0" smtClean="0"/>
              <a:t>recognizers. </a:t>
            </a:r>
          </a:p>
          <a:p>
            <a:pPr marL="0">
              <a:spcBef>
                <a:spcPts val="0"/>
              </a:spcBef>
              <a:buNone/>
            </a:pPr>
            <a:endParaRPr lang="en-US" sz="3200" dirty="0" smtClean="0"/>
          </a:p>
          <a:p>
            <a:pPr marL="0">
              <a:spcBef>
                <a:spcPts val="0"/>
              </a:spcBef>
              <a:buNone/>
            </a:pPr>
            <a:r>
              <a:rPr lang="en-US" sz="3200" dirty="0" smtClean="0"/>
              <a:t>However</a:t>
            </a:r>
            <a:r>
              <a:rPr lang="en-US" sz="3200" dirty="0" smtClean="0"/>
              <a:t>, for small-vocabulary applications (requiring recognition of a few dozen terms), we can use </a:t>
            </a:r>
            <a:r>
              <a:rPr lang="en-US" sz="3200" dirty="0" smtClean="0"/>
              <a:t>an existing recognizer trained </a:t>
            </a:r>
            <a:r>
              <a:rPr lang="en-US" sz="3200" dirty="0" smtClean="0"/>
              <a:t>for a </a:t>
            </a:r>
            <a:r>
              <a:rPr lang="en-US" sz="3200" dirty="0" smtClean="0"/>
              <a:t>HRL (e.g. the American English recognition engine of the Microsoft Speech Platform [3]) </a:t>
            </a:r>
            <a:r>
              <a:rPr lang="en-US" sz="3200" dirty="0" smtClean="0"/>
              <a:t>to accomplish recognition. </a:t>
            </a:r>
          </a:p>
          <a:p>
            <a:pPr marL="0">
              <a:spcBef>
                <a:spcPts val="0"/>
              </a:spcBef>
              <a:buNone/>
            </a:pPr>
            <a:endParaRPr lang="en-US" sz="3200" dirty="0" smtClean="0"/>
          </a:p>
          <a:p>
            <a:pPr marL="0">
              <a:spcBef>
                <a:spcPts val="0"/>
              </a:spcBef>
              <a:buNone/>
            </a:pPr>
            <a:r>
              <a:rPr lang="en-US" sz="3200" dirty="0" smtClean="0"/>
              <a:t>The </a:t>
            </a:r>
            <a:r>
              <a:rPr lang="en-US" sz="3200" dirty="0" smtClean="0"/>
              <a:t>idea is to feed the engine </a:t>
            </a:r>
            <a:r>
              <a:rPr lang="en-US" sz="3200" dirty="0" smtClean="0"/>
              <a:t>with a </a:t>
            </a:r>
            <a:r>
              <a:rPr lang="en-US" sz="3200" dirty="0" smtClean="0"/>
              <a:t>pronunciation lexicon </a:t>
            </a:r>
            <a:r>
              <a:rPr lang="en-US" sz="3200" dirty="0" smtClean="0"/>
              <a:t>mapping </a:t>
            </a:r>
            <a:r>
              <a:rPr lang="en-US" sz="3200" dirty="0" smtClean="0"/>
              <a:t>each term in the target vocabulary to one or more sequences of phonemes in the HRL, i.e. phonemes which the recognizer can </a:t>
            </a:r>
            <a:r>
              <a:rPr lang="en-US" sz="3200" dirty="0" smtClean="0"/>
              <a:t>model.</a:t>
            </a:r>
          </a:p>
          <a:p>
            <a:pPr marL="0">
              <a:spcBef>
                <a:spcPts val="0"/>
              </a:spcBef>
              <a:buNone/>
            </a:pPr>
            <a:endParaRPr lang="en-US" sz="3200" dirty="0" smtClean="0"/>
          </a:p>
          <a:p>
            <a:pPr marL="0">
              <a:spcBef>
                <a:spcPts val="0"/>
              </a:spcBef>
              <a:buNone/>
            </a:pPr>
            <a:endParaRPr lang="en-US" sz="3200" dirty="0" smtClean="0"/>
          </a:p>
          <a:p>
            <a:pPr marL="0">
              <a:spcBef>
                <a:spcPts val="0"/>
              </a:spcBef>
              <a:buNone/>
            </a:pPr>
            <a:r>
              <a:rPr lang="en-US" sz="3200" dirty="0" smtClean="0"/>
              <a:t>The </a:t>
            </a:r>
            <a:r>
              <a:rPr lang="en-US" sz="3200" dirty="0" smtClean="0"/>
              <a:t>recognition </a:t>
            </a:r>
            <a:r>
              <a:rPr lang="en-US" sz="3200" dirty="0" smtClean="0"/>
              <a:t>task requires</a:t>
            </a:r>
            <a:r>
              <a:rPr lang="en-US" sz="3200" dirty="0" smtClean="0"/>
              <a:t>:</a:t>
            </a:r>
          </a:p>
          <a:p>
            <a:pPr fontAlgn="base">
              <a:buClr>
                <a:schemeClr val="accent3"/>
              </a:buClr>
            </a:pPr>
            <a:r>
              <a:rPr lang="en-US" dirty="0" smtClean="0"/>
              <a:t>audio input in the target LRL</a:t>
            </a:r>
          </a:p>
          <a:p>
            <a:pPr fontAlgn="base">
              <a:buClr>
                <a:schemeClr val="accent3"/>
              </a:buClr>
            </a:pPr>
            <a:r>
              <a:rPr lang="en-US" dirty="0" smtClean="0"/>
              <a:t>application-specific grammar</a:t>
            </a:r>
          </a:p>
          <a:p>
            <a:pPr fontAlgn="base">
              <a:buClr>
                <a:schemeClr val="accent3"/>
              </a:buClr>
            </a:pPr>
            <a:r>
              <a:rPr lang="en-US" dirty="0" smtClean="0"/>
              <a:t>lexicon for terms in grammar</a:t>
            </a:r>
          </a:p>
          <a:p>
            <a:pPr fontAlgn="base">
              <a:buClr>
                <a:schemeClr val="accent3"/>
              </a:buClr>
            </a:pPr>
            <a:r>
              <a:rPr lang="en-US" dirty="0" smtClean="0"/>
              <a:t>recognition engine for the HRL</a:t>
            </a:r>
          </a:p>
          <a:p>
            <a:pPr marL="0">
              <a:buNone/>
            </a:pPr>
            <a:endParaRPr lang="en-US" sz="3200" dirty="0" smtClean="0"/>
          </a:p>
          <a:p>
            <a:pPr marL="0">
              <a:buNone/>
            </a:pPr>
            <a:endParaRPr lang="en-US" sz="3200" dirty="0"/>
          </a:p>
          <a:p>
            <a:pPr marL="0">
              <a:buNone/>
            </a:pPr>
            <a:r>
              <a:rPr lang="en-US" sz="3200" dirty="0" smtClean="0"/>
              <a:t>Given a tool for automatically creating such lexicons, small-scale developers could add speech </a:t>
            </a:r>
            <a:r>
              <a:rPr lang="en-US" sz="3200" dirty="0" smtClean="0"/>
              <a:t>interfaces to applications in any language without large audio collections or expertise in speech technology. </a:t>
            </a:r>
          </a:p>
          <a:p>
            <a:pPr marL="0">
              <a:buNone/>
            </a:pPr>
            <a:endParaRPr lang="en-US" sz="3200" dirty="0" smtClean="0"/>
          </a:p>
          <a:p>
            <a:pPr marL="0">
              <a:buNone/>
            </a:pPr>
            <a:r>
              <a:rPr lang="en-US" sz="3200" dirty="0" smtClean="0"/>
              <a:t>This is the motivation behind lex4all, a desktop application for Windows based on the Microsoft Speech Platform [3] and the Salaam algorithm for pronunciation mapping [1, 2] (see “Algorithm”).</a:t>
            </a:r>
            <a:endParaRPr lang="en-US" sz="3200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5544800" y="5852160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4"/>
          </a:solidFill>
          <a:ln w="3175">
            <a:solidFill>
              <a:schemeClr val="accent4"/>
            </a:solidFill>
          </a:ln>
        </p:spPr>
        <p:txBody>
          <a:bodyPr/>
          <a:lstStyle/>
          <a:p>
            <a:r>
              <a:rPr lang="en-US" b="1" dirty="0" smtClean="0"/>
              <a:t>System overview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6"/>
          </p:nvPr>
        </p:nvSpPr>
        <p:spPr>
          <a:xfrm>
            <a:off x="15544800" y="7079995"/>
            <a:ext cx="12801600" cy="7018421"/>
          </a:xfrm>
          <a:ln w="3175"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baseline="30000" dirty="0" smtClean="0"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5544800" y="14679636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/>
          <a:lstStyle/>
          <a:p>
            <a:r>
              <a:rPr lang="en-US" b="1" dirty="0" smtClean="0"/>
              <a:t>Algorithm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>
          <a:xfrm>
            <a:off x="15544800" y="15898836"/>
            <a:ext cx="12801600" cy="8255726"/>
          </a:xfrm>
          <a:ln w="3175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Clr>
                <a:schemeClr val="accent4"/>
              </a:buClr>
              <a:buNone/>
            </a:pPr>
            <a:r>
              <a:rPr lang="en-US" sz="3200" dirty="0" smtClean="0"/>
              <a:t>We use the </a:t>
            </a:r>
            <a:r>
              <a:rPr lang="en-US" sz="3200" dirty="0" smtClean="0"/>
              <a:t>Salaam </a:t>
            </a:r>
            <a:r>
              <a:rPr lang="en-US" sz="3200" dirty="0" smtClean="0"/>
              <a:t>method </a:t>
            </a:r>
            <a:r>
              <a:rPr lang="en-US" sz="3200" dirty="0" smtClean="0"/>
              <a:t>[1, 2] </a:t>
            </a:r>
            <a:r>
              <a:rPr lang="en-US" sz="3200" dirty="0" smtClean="0"/>
              <a:t>for the automatic discovery of the best pronunciation sequence for each word in the target vocabulary.</a:t>
            </a:r>
            <a:endParaRPr lang="en-US" sz="3200" dirty="0" smtClean="0"/>
          </a:p>
          <a:p>
            <a:pPr marL="0" indent="0">
              <a:buClr>
                <a:schemeClr val="accent4"/>
              </a:buClr>
              <a:buNone/>
            </a:pPr>
            <a:endParaRPr lang="en-US" sz="1000" dirty="0" smtClean="0"/>
          </a:p>
          <a:p>
            <a:pPr marL="0" indent="0">
              <a:buClr>
                <a:schemeClr val="accent4"/>
              </a:buClr>
              <a:buNone/>
            </a:pPr>
            <a:r>
              <a:rPr lang="en-US" sz="3200" b="1" dirty="0" smtClean="0"/>
              <a:t>The Salaam method [1, 2]:</a:t>
            </a:r>
          </a:p>
          <a:p>
            <a:pPr>
              <a:buClr>
                <a:schemeClr val="accent4"/>
              </a:buClr>
            </a:pPr>
            <a:r>
              <a:rPr lang="en-US" sz="3200" i="1" dirty="0" smtClean="0"/>
              <a:t>“S</a:t>
            </a:r>
            <a:r>
              <a:rPr lang="en-US" sz="3200" i="1" dirty="0" smtClean="0"/>
              <a:t>uper-wildcard” grammar:</a:t>
            </a:r>
            <a:endParaRPr lang="en-US" sz="3200" i="1" dirty="0" smtClean="0"/>
          </a:p>
          <a:p>
            <a:pPr>
              <a:buClr>
                <a:schemeClr val="accent4"/>
              </a:buClr>
              <a:buNone/>
              <a:tabLst>
                <a:tab pos="457200" algn="l"/>
                <a:tab pos="914400" algn="l"/>
              </a:tabLst>
            </a:pPr>
            <a:r>
              <a:rPr lang="en-US" sz="3200" dirty="0" smtClean="0"/>
              <a:t>	</a:t>
            </a:r>
            <a:r>
              <a:rPr lang="en-US" sz="3200" dirty="0" smtClean="0"/>
              <a:t>	</a:t>
            </a:r>
            <a:r>
              <a:rPr lang="en-US" dirty="0" smtClean="0"/>
              <a:t>Instructs the recognizer to treat each audio sample as a “phrase” consisting of 0-10 “words”, where each “word” is a sequence of 1-3 source-language phonemes, i.e.:</a:t>
            </a:r>
          </a:p>
          <a:p>
            <a:pPr>
              <a:buClr>
                <a:schemeClr val="accent4"/>
              </a:buClr>
              <a:buNone/>
            </a:pPr>
            <a:endParaRPr lang="en-US" sz="1600" dirty="0" smtClean="0"/>
          </a:p>
          <a:p>
            <a:pPr>
              <a:buClr>
                <a:schemeClr val="accent4"/>
              </a:buClr>
              <a:buNone/>
            </a:pPr>
            <a:r>
              <a:rPr lang="en-US" dirty="0" smtClean="0"/>
              <a:t>	</a:t>
            </a:r>
            <a:r>
              <a:rPr lang="en-US" dirty="0" smtClean="0"/>
              <a:t>where * represents a single phoneme of the source language.</a:t>
            </a:r>
            <a:endParaRPr lang="en-US" sz="3200" dirty="0" smtClean="0"/>
          </a:p>
          <a:p>
            <a:pPr>
              <a:buClr>
                <a:schemeClr val="accent4"/>
              </a:buClr>
            </a:pPr>
            <a:r>
              <a:rPr lang="en-US" sz="3200" i="1" dirty="0" smtClean="0"/>
              <a:t>I</a:t>
            </a:r>
            <a:r>
              <a:rPr lang="en-US" sz="3200" i="1" dirty="0" smtClean="0"/>
              <a:t>terative training algorithm </a:t>
            </a:r>
          </a:p>
          <a:p>
            <a:pPr>
              <a:buClr>
                <a:schemeClr val="accent4"/>
              </a:buClr>
              <a:buNone/>
              <a:tabLst>
                <a:tab pos="457200" algn="l"/>
                <a:tab pos="914400" algn="l"/>
              </a:tabLst>
            </a:pPr>
            <a:r>
              <a:rPr lang="en-US" sz="3200" dirty="0" smtClean="0"/>
              <a:t>		</a:t>
            </a:r>
            <a:r>
              <a:rPr lang="en-US" dirty="0" smtClean="0"/>
              <a:t>Uses this grammar and the HRL recognizer to discover the best pronunciation sequence(s) for each word in the target vocabulary, one phoneme at a time</a:t>
            </a:r>
          </a:p>
          <a:p>
            <a:pPr>
              <a:buClr>
                <a:schemeClr val="accent4"/>
              </a:buClr>
              <a:buNone/>
              <a:tabLst>
                <a:tab pos="457200" algn="l"/>
                <a:tab pos="914400" algn="l"/>
              </a:tabLst>
            </a:pPr>
            <a:endParaRPr lang="en-US" sz="600" dirty="0" smtClean="0"/>
          </a:p>
          <a:p>
            <a:pPr>
              <a:buClr>
                <a:schemeClr val="accent4"/>
              </a:buClr>
            </a:pPr>
            <a:r>
              <a:rPr lang="en-US" sz="3200" dirty="0" smtClean="0"/>
              <a:t>Yields more accurate recognition than expert-written pronunciations[1]</a:t>
            </a:r>
            <a:endParaRPr lang="en-US" sz="3200" dirty="0" smtClean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29876818" y="5845303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3"/>
          </a:solidFill>
          <a:ln w="3175">
            <a:solidFill>
              <a:schemeClr val="accent3"/>
            </a:solidFill>
          </a:ln>
        </p:spPr>
        <p:txBody>
          <a:bodyPr/>
          <a:lstStyle/>
          <a:p>
            <a:r>
              <a:rPr lang="en-US" b="1" dirty="0" smtClean="0"/>
              <a:t>Challenge: Running time</a:t>
            </a:r>
            <a:endParaRPr lang="en-US" b="1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>
          <a:xfrm>
            <a:off x="29876818" y="7082893"/>
            <a:ext cx="12801600" cy="12285761"/>
          </a:xfrm>
          <a:ln w="31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>
              <a:buNone/>
            </a:pPr>
            <a:r>
              <a:rPr lang="en-US" sz="3200" dirty="0" smtClean="0"/>
              <a:t>The main challenge we faced in engineering a user-friendly application based on the Salaam algorithm (see above) was the long training time due to the large “super-wildcard” grammar required by the algorithm.</a:t>
            </a:r>
          </a:p>
          <a:p>
            <a:pPr marL="0">
              <a:buNone/>
            </a:pPr>
            <a:endParaRPr lang="en-US" sz="200" dirty="0" smtClean="0"/>
          </a:p>
          <a:p>
            <a:r>
              <a:rPr lang="en-US" sz="3200" dirty="0" smtClean="0"/>
              <a:t>Origina</a:t>
            </a:r>
            <a:r>
              <a:rPr lang="en-US" sz="3200" dirty="0" smtClean="0"/>
              <a:t>l backend: 1-3 phonemes per sub-word</a:t>
            </a:r>
          </a:p>
          <a:p>
            <a:pPr lvl="1"/>
            <a:r>
              <a:rPr lang="en-US" sz="2800" dirty="0" smtClean="0"/>
              <a:t>40 phonemes (English) → 64,000 possible combinations</a:t>
            </a:r>
          </a:p>
          <a:p>
            <a:pPr lvl="1"/>
            <a:r>
              <a:rPr lang="en-US" sz="2800" dirty="0" smtClean="0"/>
              <a:t>Training time (25 words, 5 samples/word): approx. </a:t>
            </a:r>
            <a:r>
              <a:rPr lang="en-US" sz="2800" u="sng" dirty="0" smtClean="0"/>
              <a:t>60-120 minutes</a:t>
            </a:r>
            <a:endParaRPr lang="en-US" u="sng" dirty="0" smtClean="0"/>
          </a:p>
          <a:p>
            <a:pPr lvl="1">
              <a:buNone/>
            </a:pPr>
            <a:endParaRPr lang="en-US" sz="200" u="sng" dirty="0" smtClean="0"/>
          </a:p>
          <a:p>
            <a:r>
              <a:rPr lang="en-US" sz="3200" dirty="0" smtClean="0"/>
              <a:t>New backend: only 1 phoneme per sub-word</a:t>
            </a:r>
          </a:p>
          <a:p>
            <a:pPr lvl="1"/>
            <a:r>
              <a:rPr lang="en-US" sz="2800" dirty="0" smtClean="0"/>
              <a:t>40 phonemes → 40-line wildcard</a:t>
            </a:r>
          </a:p>
          <a:p>
            <a:pPr lvl="1"/>
            <a:r>
              <a:rPr lang="en-US" sz="2800" dirty="0" smtClean="0"/>
              <a:t>Training time (25 words, 5 samples/word): approx </a:t>
            </a:r>
            <a:r>
              <a:rPr lang="en-US" sz="2800" u="sng" dirty="0" smtClean="0"/>
              <a:t>2-5 minutes</a:t>
            </a:r>
            <a:r>
              <a:rPr lang="en-US" sz="2800" dirty="0" smtClean="0"/>
              <a:t> (≈20x </a:t>
            </a:r>
            <a:r>
              <a:rPr lang="en-US" sz="2800" dirty="0" smtClean="0"/>
              <a:t>faster)</a:t>
            </a:r>
            <a:endParaRPr lang="en-US" sz="2800" u="sng" dirty="0" smtClean="0"/>
          </a:p>
          <a:p>
            <a:r>
              <a:rPr lang="en-US" sz="3200" dirty="0" smtClean="0"/>
              <a:t>Evaluation</a:t>
            </a:r>
          </a:p>
          <a:p>
            <a:pPr lvl="1"/>
            <a:r>
              <a:rPr lang="en-US" sz="2800" dirty="0" smtClean="0"/>
              <a:t>Tested on Yoruba data (25 words, 2 speakers, 5 samples/word/speaker)</a:t>
            </a:r>
          </a:p>
          <a:p>
            <a:pPr lvl="1"/>
            <a:r>
              <a:rPr lang="en-US" sz="2800" dirty="0" smtClean="0"/>
              <a:t>Result: n</a:t>
            </a:r>
            <a:r>
              <a:rPr lang="en-US" sz="2800" dirty="0" smtClean="0"/>
              <a:t>o significant drop in recognition accuracy (see Figure 1)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15535545" y="24663707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4"/>
          </a:solidFill>
          <a:ln w="3175">
            <a:solidFill>
              <a:schemeClr val="accent4"/>
            </a:solidFill>
          </a:ln>
        </p:spPr>
        <p:txBody>
          <a:bodyPr/>
          <a:lstStyle/>
          <a:p>
            <a:r>
              <a:rPr lang="en-US" b="1" dirty="0" smtClean="0"/>
              <a:t>Additional Features</a:t>
            </a:r>
            <a:endParaRPr lang="en-US" b="1" dirty="0"/>
          </a:p>
        </p:txBody>
      </p:sp>
      <p:graphicFrame>
        <p:nvGraphicFramePr>
          <p:cNvPr id="24" name="Content Placeholder 23" descr="Line chart"/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="" xmlns:p14="http://schemas.microsoft.com/office/powerpoint/2010/main" val="1995786904"/>
              </p:ext>
            </p:extLst>
          </p:nvPr>
        </p:nvGraphicFramePr>
        <p:xfrm>
          <a:off x="30764423" y="14697300"/>
          <a:ext cx="11060678" cy="5047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9900880" y="20079850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2"/>
          </a:solidFill>
          <a:ln w="3175">
            <a:solidFill>
              <a:schemeClr val="accent2"/>
            </a:solidFill>
          </a:ln>
        </p:spPr>
        <p:txBody>
          <a:bodyPr/>
          <a:lstStyle/>
          <a:p>
            <a:r>
              <a:rPr lang="en-US" b="1" dirty="0" smtClean="0"/>
              <a:t>Conclusion &amp; Future Work</a:t>
            </a:r>
            <a:endParaRPr lang="en-US" b="1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29900880" y="21322145"/>
            <a:ext cx="12801600" cy="8700655"/>
          </a:xfrm>
          <a:ln w="3175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>
              <a:buNone/>
            </a:pPr>
            <a:r>
              <a:rPr lang="en-US" sz="3200" dirty="0" smtClean="0"/>
              <a:t>The lex4all tool enables the rapid and automatic creation of pronunciation lexicons in any LRL, using an out-of-the-box commercial recognizer [3] for a HRL (English) and an existing algorithm for cross-language pronunciation mapping [1, 2].</a:t>
            </a:r>
          </a:p>
          <a:p>
            <a:pPr marL="0">
              <a:buNone/>
            </a:pPr>
            <a:endParaRPr lang="en-US" sz="100" dirty="0" smtClean="0"/>
          </a:p>
          <a:p>
            <a:pPr marL="0">
              <a:buNone/>
            </a:pPr>
            <a:r>
              <a:rPr lang="en-US" sz="3200" dirty="0" smtClean="0"/>
              <a:t>We hope that this tool will help developers create speech interfaces for applications in LRL, as well as facilitate research in small-vocabulary speech recognition for such languages.</a:t>
            </a:r>
            <a:endParaRPr lang="en-US" sz="100" dirty="0" smtClean="0"/>
          </a:p>
          <a:p>
            <a:pPr marL="0">
              <a:buNone/>
            </a:pPr>
            <a:endParaRPr lang="en-US" sz="100" dirty="0" smtClean="0"/>
          </a:p>
          <a:p>
            <a:pPr marL="0">
              <a:buNone/>
            </a:pPr>
            <a:endParaRPr lang="en-US" sz="100" dirty="0" smtClean="0"/>
          </a:p>
          <a:p>
            <a:pPr>
              <a:buClr>
                <a:schemeClr val="accent3"/>
              </a:buClr>
              <a:buNone/>
            </a:pPr>
            <a:r>
              <a:rPr lang="en-US" sz="3200" dirty="0" smtClean="0"/>
              <a:t>Possible future extensions of the project include:</a:t>
            </a:r>
          </a:p>
          <a:p>
            <a:pPr>
              <a:buClr>
                <a:schemeClr val="accent3"/>
              </a:buClr>
            </a:pPr>
            <a:r>
              <a:rPr lang="en-US" sz="3200" b="1" dirty="0" smtClean="0"/>
              <a:t>Online lexicon repository</a:t>
            </a:r>
          </a:p>
          <a:p>
            <a:pPr>
              <a:buClr>
                <a:schemeClr val="accent3"/>
              </a:buClr>
              <a:buNone/>
            </a:pPr>
            <a:r>
              <a:rPr lang="en-US" sz="3200" dirty="0" smtClean="0"/>
              <a:t>	</a:t>
            </a:r>
            <a:r>
              <a:rPr lang="en-US" dirty="0" smtClean="0"/>
              <a:t>Adding an option for users to upload created lexicons to an online repository would allow sharing and re-use of lexicons across languages/language families.</a:t>
            </a:r>
            <a:endParaRPr lang="en-US" sz="3200" dirty="0" smtClean="0"/>
          </a:p>
          <a:p>
            <a:pPr>
              <a:buClr>
                <a:schemeClr val="accent3"/>
              </a:buClr>
            </a:pPr>
            <a:r>
              <a:rPr lang="en-US" sz="3200" b="1" dirty="0" smtClean="0"/>
              <a:t>Additional source-language recognizers</a:t>
            </a:r>
          </a:p>
          <a:p>
            <a:pPr>
              <a:buClr>
                <a:schemeClr val="accent3"/>
              </a:buClr>
              <a:buNone/>
            </a:pPr>
            <a:r>
              <a:rPr lang="en-US" sz="3200" dirty="0" smtClean="0"/>
              <a:t>	</a:t>
            </a:r>
            <a:r>
              <a:rPr lang="en-US" dirty="0" smtClean="0"/>
              <a:t>Microsoft offers recognizers in over 20 languages [3]. Using a source language that is more similar to the target language could improve recognition accuracy.</a:t>
            </a:r>
            <a:endParaRPr lang="en-US" dirty="0"/>
          </a:p>
        </p:txBody>
      </p:sp>
      <p:sp>
        <p:nvSpPr>
          <p:cNvPr id="31" name="Content Placeholder 11"/>
          <p:cNvSpPr txBox="1">
            <a:spLocks/>
          </p:cNvSpPr>
          <p:nvPr/>
        </p:nvSpPr>
        <p:spPr>
          <a:xfrm>
            <a:off x="1143001" y="30632400"/>
            <a:ext cx="27161836" cy="1565701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365760" tIns="182880" rIns="91440" bIns="45720" rtlCol="0">
            <a:noAutofit/>
          </a:bodyPr>
          <a:lstStyle/>
          <a:p>
            <a:pPr marL="0" marR="0" lvl="0" indent="0" algn="l" defTabSz="438912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References</a:t>
            </a:r>
            <a:endParaRPr kumimoji="0" lang="en-US" sz="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 defTabSz="4389120">
              <a:buClr>
                <a:schemeClr val="accent2"/>
              </a:buClr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[1</a:t>
            </a:r>
            <a:r>
              <a:rPr lang="en-US" sz="1900" dirty="0" smtClean="0"/>
              <a:t>] Fang </a:t>
            </a:r>
            <a:r>
              <a:rPr lang="en-US" sz="1900" dirty="0" err="1" smtClean="0"/>
              <a:t>Qiao</a:t>
            </a:r>
            <a:r>
              <a:rPr lang="en-US" sz="1900" dirty="0" smtClean="0"/>
              <a:t>, </a:t>
            </a:r>
            <a:r>
              <a:rPr lang="en-US" sz="1900" dirty="0" err="1" smtClean="0"/>
              <a:t>Jahanzeb</a:t>
            </a:r>
            <a:r>
              <a:rPr lang="en-US" sz="1900" dirty="0" smtClean="0"/>
              <a:t> </a:t>
            </a:r>
            <a:r>
              <a:rPr lang="en-US" sz="1900" dirty="0" err="1" smtClean="0"/>
              <a:t>Sherwani</a:t>
            </a:r>
            <a:r>
              <a:rPr lang="en-US" sz="1900" dirty="0" smtClean="0"/>
              <a:t>, and </a:t>
            </a:r>
            <a:r>
              <a:rPr lang="en-US" sz="1900" dirty="0" err="1" smtClean="0"/>
              <a:t>Roni</a:t>
            </a:r>
            <a:r>
              <a:rPr lang="en-US" sz="1900" dirty="0" smtClean="0"/>
              <a:t> Rosenfeld</a:t>
            </a:r>
            <a:r>
              <a:rPr lang="en-US" sz="1900" dirty="0" smtClean="0"/>
              <a:t>, 2010. </a:t>
            </a:r>
            <a:r>
              <a:rPr lang="en-US" sz="1900" dirty="0" smtClean="0"/>
              <a:t>“Small-vocabulary speech recognition for resource- scarce languages,” in </a:t>
            </a:r>
            <a:r>
              <a:rPr lang="en-US" sz="1900" i="1" dirty="0" smtClean="0"/>
              <a:t>Proceedings of the First ACM Symposium on Computing for </a:t>
            </a:r>
            <a:r>
              <a:rPr lang="en-US" sz="1900" i="1" dirty="0" smtClean="0"/>
              <a:t>Development (ACM DEV ‘10)</a:t>
            </a:r>
            <a:r>
              <a:rPr lang="en-US" sz="1900" i="1" dirty="0" smtClean="0"/>
              <a:t>.</a:t>
            </a:r>
            <a:r>
              <a:rPr lang="en-US" sz="1900" dirty="0" smtClean="0"/>
              <a:t> ACM, New </a:t>
            </a:r>
            <a:r>
              <a:rPr lang="en-US" sz="1900" dirty="0" smtClean="0"/>
              <a:t>York, NY, USA, </a:t>
            </a:r>
            <a:r>
              <a:rPr lang="en-US" sz="1900" dirty="0" smtClean="0"/>
              <a:t>pp</a:t>
            </a:r>
            <a:r>
              <a:rPr lang="en-US" sz="1900" dirty="0" smtClean="0"/>
              <a:t>. </a:t>
            </a:r>
            <a:r>
              <a:rPr lang="en-US" sz="1900" dirty="0" smtClean="0"/>
              <a:t>3:1–3:8.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 defTabSz="4389120">
              <a:buClr>
                <a:schemeClr val="accent2"/>
              </a:buClr>
              <a:defRPr/>
            </a:pPr>
            <a:r>
              <a:rPr lang="en-US" sz="1900" dirty="0" smtClean="0"/>
              <a:t>[2</a:t>
            </a:r>
            <a:r>
              <a:rPr lang="en-US" sz="1900" dirty="0" smtClean="0"/>
              <a:t>] </a:t>
            </a:r>
            <a:r>
              <a:rPr lang="en-US" sz="1900" dirty="0" err="1" smtClean="0"/>
              <a:t>Hao</a:t>
            </a:r>
            <a:r>
              <a:rPr lang="en-US" sz="1900" dirty="0" smtClean="0"/>
              <a:t> Yee Chan and </a:t>
            </a:r>
            <a:r>
              <a:rPr lang="en-US" sz="1900" dirty="0" err="1" smtClean="0"/>
              <a:t>Roni</a:t>
            </a:r>
            <a:r>
              <a:rPr lang="en-US" sz="1900" dirty="0" smtClean="0"/>
              <a:t> Rosenfeld</a:t>
            </a:r>
            <a:r>
              <a:rPr lang="en-US" sz="1900" dirty="0" smtClean="0"/>
              <a:t>, 2012. </a:t>
            </a:r>
            <a:r>
              <a:rPr lang="en-US" sz="1900" dirty="0" smtClean="0"/>
              <a:t>“Discriminative pronunciation learning for speech recognition for resource scarce languages,” in </a:t>
            </a:r>
            <a:r>
              <a:rPr lang="en-US" sz="1900" i="1" dirty="0" smtClean="0"/>
              <a:t>Proceedings of the 2nd ACM Symposium on Computing for </a:t>
            </a:r>
            <a:r>
              <a:rPr lang="en-US" sz="1900" i="1" dirty="0" smtClean="0"/>
              <a:t>Development (ACM DEV ‘12)</a:t>
            </a:r>
            <a:r>
              <a:rPr lang="en-US" sz="1900" dirty="0" smtClean="0"/>
              <a:t>. ACM, New </a:t>
            </a:r>
            <a:r>
              <a:rPr lang="en-US" sz="1900" dirty="0" smtClean="0"/>
              <a:t>York, NY, USA, </a:t>
            </a:r>
            <a:r>
              <a:rPr lang="en-US" sz="1900" dirty="0" smtClean="0"/>
              <a:t>pp</a:t>
            </a:r>
            <a:r>
              <a:rPr lang="en-US" sz="1900" dirty="0" smtClean="0"/>
              <a:t>. </a:t>
            </a:r>
            <a:r>
              <a:rPr lang="en-US" sz="1900" dirty="0" smtClean="0"/>
              <a:t>12:1–12:6. </a:t>
            </a:r>
          </a:p>
          <a:p>
            <a:pPr marL="457200" lvl="0" indent="-457200" defTabSz="4389120">
              <a:buClr>
                <a:schemeClr val="accent2"/>
              </a:buClr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[3] </a:t>
            </a:r>
            <a:r>
              <a:rPr lang="en-US" sz="1900" dirty="0" smtClean="0"/>
              <a:t>Microsoft, 2012. Microsoft Speech Platform SDK 11 Documentation. </a:t>
            </a:r>
            <a:r>
              <a:rPr lang="en-US" sz="1900" dirty="0" smtClean="0">
                <a:hlinkClick r:id="rId5"/>
              </a:rPr>
              <a:t>http://msdn.microsoft.com/en-us/library/dd266409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" name="Grafik 29" descr="head.png"/>
          <p:cNvPicPr>
            <a:picLocks noChangeAspect="1"/>
          </p:cNvPicPr>
          <p:nvPr/>
        </p:nvPicPr>
        <p:blipFill>
          <a:blip r:embed="rId6"/>
          <a:srcRect l="2909" t="31353" r="10182" b="5972"/>
          <a:stretch>
            <a:fillRect/>
          </a:stretch>
        </p:blipFill>
        <p:spPr>
          <a:xfrm>
            <a:off x="7652084" y="21476834"/>
            <a:ext cx="6101507" cy="4286768"/>
          </a:xfrm>
          <a:prstGeom prst="rect">
            <a:avLst/>
          </a:prstGeom>
        </p:spPr>
      </p:pic>
      <p:pic>
        <p:nvPicPr>
          <p:cNvPr id="39" name="Grafik 38" descr="lex4all Lexicon Builder.png"/>
          <p:cNvPicPr>
            <a:picLocks noChangeAspect="1"/>
          </p:cNvPicPr>
          <p:nvPr/>
        </p:nvPicPr>
        <p:blipFill>
          <a:blip r:embed="rId7"/>
          <a:srcRect b="18667"/>
          <a:stretch>
            <a:fillRect/>
          </a:stretch>
        </p:blipFill>
        <p:spPr>
          <a:xfrm>
            <a:off x="16513386" y="7317607"/>
            <a:ext cx="10944014" cy="6675708"/>
          </a:xfrm>
          <a:prstGeom prst="rect">
            <a:avLst/>
          </a:prstGeom>
        </p:spPr>
      </p:pic>
      <p:sp>
        <p:nvSpPr>
          <p:cNvPr id="40" name="Content Placeholder 16"/>
          <p:cNvSpPr>
            <a:spLocks noGrp="1"/>
          </p:cNvSpPr>
          <p:nvPr>
            <p:ph sz="quarter" idx="30"/>
          </p:nvPr>
        </p:nvSpPr>
        <p:spPr>
          <a:xfrm>
            <a:off x="15565073" y="25909732"/>
            <a:ext cx="12801600" cy="4120042"/>
          </a:xfrm>
          <a:ln w="31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fontAlgn="base">
              <a:buClr>
                <a:schemeClr val="accent4"/>
              </a:buClr>
            </a:pPr>
            <a:r>
              <a:rPr lang="en-US" sz="3200" b="1" dirty="0" smtClean="0"/>
              <a:t>Discriminative training </a:t>
            </a:r>
            <a:r>
              <a:rPr lang="en-US" sz="3200" dirty="0" smtClean="0"/>
              <a:t>[2] </a:t>
            </a:r>
            <a:endParaRPr lang="en-US" sz="3200" dirty="0" smtClean="0"/>
          </a:p>
          <a:p>
            <a:pPr fontAlgn="base">
              <a:buClr>
                <a:schemeClr val="accent4"/>
              </a:buClr>
              <a:buNone/>
            </a:pPr>
            <a:r>
              <a:rPr lang="en-US" dirty="0" smtClean="0"/>
              <a:t>	</a:t>
            </a:r>
            <a:r>
              <a:rPr lang="en-US" dirty="0" smtClean="0"/>
              <a:t>An </a:t>
            </a:r>
            <a:r>
              <a:rPr lang="en-US" dirty="0" smtClean="0"/>
              <a:t>additional </a:t>
            </a:r>
            <a:r>
              <a:rPr lang="en-US" dirty="0" smtClean="0"/>
              <a:t>training step removes pronunciations in </a:t>
            </a:r>
            <a:r>
              <a:rPr lang="en-US" dirty="0" smtClean="0"/>
              <a:t>the lexicon that may reduce recognition accuracy by matching multiple words in the vocabulary</a:t>
            </a:r>
          </a:p>
          <a:p>
            <a:pPr fontAlgn="base">
              <a:buClr>
                <a:schemeClr val="accent4"/>
              </a:buClr>
            </a:pPr>
            <a:r>
              <a:rPr lang="en-US" sz="3200" b="1" dirty="0" smtClean="0"/>
              <a:t>Evaluation </a:t>
            </a:r>
            <a:r>
              <a:rPr lang="en-US" sz="3200" b="1" dirty="0" smtClean="0"/>
              <a:t>module </a:t>
            </a:r>
            <a:endParaRPr lang="en-US" sz="3200" b="1" dirty="0" smtClean="0"/>
          </a:p>
          <a:p>
            <a:pPr fontAlgn="base">
              <a:buClr>
                <a:schemeClr val="accent4"/>
              </a:buClr>
              <a:buNone/>
            </a:pPr>
            <a:r>
              <a:rPr lang="en-US" dirty="0" smtClean="0"/>
              <a:t>	</a:t>
            </a:r>
            <a:r>
              <a:rPr lang="en-US" dirty="0" smtClean="0"/>
              <a:t>Facilitates research by automatically simulating recognition on a test set of audio samples. Reports recognition accuracy rates and confusion matrix.</a:t>
            </a:r>
            <a:endParaRPr lang="en-US" dirty="0" smtClean="0"/>
          </a:p>
          <a:p>
            <a:pPr fontAlgn="base">
              <a:buClr>
                <a:schemeClr val="accent4"/>
              </a:buClr>
            </a:pPr>
            <a:r>
              <a:rPr lang="en-US" sz="3200" b="1" dirty="0" smtClean="0"/>
              <a:t>Built-in audio recorder</a:t>
            </a:r>
            <a:endParaRPr lang="en-US" sz="3200" dirty="0" smtClean="0"/>
          </a:p>
        </p:txBody>
      </p:sp>
      <p:graphicFrame>
        <p:nvGraphicFramePr>
          <p:cNvPr id="42" name="Objekt 41"/>
          <p:cNvGraphicFramePr>
            <a:graphicFrameLocks noChangeAspect="1"/>
          </p:cNvGraphicFramePr>
          <p:nvPr/>
        </p:nvGraphicFramePr>
        <p:xfrm>
          <a:off x="20879422" y="19981692"/>
          <a:ext cx="1608137" cy="509587"/>
        </p:xfrm>
        <a:graphic>
          <a:graphicData uri="http://schemas.openxmlformats.org/presentationml/2006/ole">
            <p:oleObj spid="_x0000_s1026" name="Formel" r:id="rId8" imgW="812520" imgH="253800" progId="Equation.3">
              <p:embed/>
            </p:oleObj>
          </a:graphicData>
        </a:graphic>
      </p:graphicFrame>
      <p:sp>
        <p:nvSpPr>
          <p:cNvPr id="45" name="Content Placeholder 11"/>
          <p:cNvSpPr txBox="1">
            <a:spLocks/>
          </p:cNvSpPr>
          <p:nvPr/>
        </p:nvSpPr>
        <p:spPr>
          <a:xfrm>
            <a:off x="29935055" y="30632400"/>
            <a:ext cx="12817908" cy="1565701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365760" tIns="182880" rIns="91440" bIns="45720" rtlCol="0">
            <a:noAutofit/>
          </a:bodyPr>
          <a:lstStyle/>
          <a:p>
            <a:pPr lvl="0" defTabSz="4389120"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US" sz="2800" b="1" dirty="0" smtClean="0"/>
              <a:t>Acknowledgments</a:t>
            </a:r>
            <a:endParaRPr lang="en-US" sz="2800" b="1" dirty="0" smtClean="0"/>
          </a:p>
          <a:p>
            <a:pPr marL="0" marR="0" lvl="0" indent="0" algn="l" defTabSz="438912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Many thanks to 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Roni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Rosenfeld, 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Hao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Yee Chan, and Mark 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Qiao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for generously sharing their data and providing valuable advice on implementing the Salaam method. 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4001551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TS104001551</Template>
  <TotalTime>0</TotalTime>
  <Words>786</Words>
  <Application>Microsoft Office PowerPoint</Application>
  <PresentationFormat>Benutzerdefiniert</PresentationFormat>
  <Paragraphs>87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TS104001551</vt:lpstr>
      <vt:lpstr>Microsoft Formel-Editor 3.0</vt:lpstr>
      <vt:lpstr>lex4all: A language-independent tool for building and evaluating pronunciation lexicons for small-vocabulary speech recognition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2014-02-12T13:06:40Z</dcterms:created>
  <dcterms:modified xsi:type="dcterms:W3CDTF">2014-02-13T16:29:07Z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