
<file path=[Content_Types].xml><?xml version="1.0" encoding="utf-8"?>
<Types xmlns="http://schemas.openxmlformats.org/package/2006/content-types">
  <Default Extension="png" ContentType="image/png"/>
  <Default Extension="bin" ContentType="application/vnd.openxmlformats-officedocument.oleObject"/>
  <Override PartName="/ppt/charts/style1.xml" ContentType="application/vnd.ms-office.chartstyle+xml"/>
  <Override PartName="/customXml/itemProps1.xml" ContentType="application/vnd.openxmlformats-officedocument.customXmlProperties+xml"/>
  <Override PartName="/ppt/slideMasters/slideMaster1.xml" ContentType="application/vnd.openxmlformats-officedocument.presentationml.slideMaster+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charts/colors1.xml" ContentType="application/vnd.ms-office.chartcolorstyle+xml"/>
  <Default Extension="vml" ContentType="application/vnd.openxmlformats-officedocument.vmlDrawing"/>
  <Default Extension="xlsx" ContentType="application/vnd.openxmlformats-officedocument.spreadsheetml.sheet"/>
  <Override PartName="/ppt/handoutMasters/handoutMaster1.xml" ContentType="application/vnd.openxmlformats-officedocument.presentationml.handoutMaster+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2042" autoAdjust="0"/>
    <p:restoredTop sz="94660"/>
  </p:normalViewPr>
  <p:slideViewPr>
    <p:cSldViewPr snapToGrid="0" snapToObjects="1">
      <p:cViewPr>
        <p:scale>
          <a:sx n="44" d="100"/>
          <a:sy n="44" d="100"/>
        </p:scale>
        <p:origin x="3042" y="1230"/>
      </p:cViewPr>
      <p:guideLst>
        <p:guide orient="horz" pos="10368"/>
        <p:guide pos="13824"/>
      </p:guideLst>
    </p:cSldViewPr>
  </p:slideViewPr>
  <p:notesTextViewPr>
    <p:cViewPr>
      <p:scale>
        <a:sx n="1" d="1"/>
        <a:sy n="1" d="1"/>
      </p:scale>
      <p:origin x="0" y="0"/>
    </p:cViewPr>
  </p:notesTextViewPr>
  <p:notesViewPr>
    <p:cSldViewPr snapToGrid="0" snapToObjects="1" showGuides="1">
      <p:cViewPr varScale="1">
        <p:scale>
          <a:sx n="65" d="100"/>
          <a:sy n="65" d="100"/>
        </p:scale>
        <p:origin x="2796" y="6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Arbeitsblatt1.xlsx"/></Relationships>
</file>

<file path=ppt/charts/chart1.xml><?xml version="1.0" encoding="utf-8"?>
<c:chartSpace xmlns:c="http://schemas.openxmlformats.org/drawingml/2006/chart" xmlns:a="http://schemas.openxmlformats.org/drawingml/2006/main" xmlns:r="http://schemas.openxmlformats.org/officeDocument/2006/relationships">
  <c:lang val="en-US"/>
  <c:style val="12"/>
  <c:chart>
    <c:title>
      <c:tx>
        <c:rich>
          <a:bodyPr rot="0" vert="horz"/>
          <a:lstStyle/>
          <a:p>
            <a:pPr>
              <a:defRPr/>
            </a:pPr>
            <a:r>
              <a:rPr lang="en-US" dirty="0" smtClean="0"/>
              <a:t>Evaluation</a:t>
            </a:r>
            <a:r>
              <a:rPr lang="en-US" baseline="0" dirty="0" smtClean="0"/>
              <a:t> of Word Recognition Accuracy</a:t>
            </a:r>
            <a:endParaRPr lang="en-US" dirty="0" smtClean="0"/>
          </a:p>
        </c:rich>
      </c:tx>
      <c:layout>
        <c:manualLayout>
          <c:xMode val="edge"/>
          <c:yMode val="edge"/>
          <c:x val="0.25981987722633276"/>
          <c:y val="8.8057692943914287E-2"/>
        </c:manualLayout>
      </c:layout>
    </c:title>
    <c:plotArea>
      <c:layout>
        <c:manualLayout>
          <c:layoutTarget val="inner"/>
          <c:xMode val="edge"/>
          <c:yMode val="edge"/>
          <c:x val="0.2046069870219529"/>
          <c:y val="0.2258880064533268"/>
          <c:w val="0.59332393547664986"/>
          <c:h val="0.54389444899581962"/>
        </c:manualLayout>
      </c:layout>
      <c:barChart>
        <c:barDir val="col"/>
        <c:grouping val="clustered"/>
        <c:ser>
          <c:idx val="0"/>
          <c:order val="0"/>
          <c:tx>
            <c:strRef>
              <c:f>Sheet1!$B$1</c:f>
              <c:strCache>
                <c:ptCount val="1"/>
                <c:pt idx="0">
                  <c:v>Old backend</c:v>
                </c:pt>
              </c:strCache>
            </c:strRef>
          </c:tx>
          <c:dLbls>
            <c:dLbl>
              <c:idx val="0"/>
              <c:layout/>
              <c:dLblPos val="ctr"/>
              <c:showVal val="1"/>
            </c:dLbl>
            <c:dLbl>
              <c:idx val="1"/>
              <c:layout/>
              <c:dLblPos val="ctr"/>
              <c:showVal val="1"/>
            </c:dLbl>
            <c:dLbl>
              <c:idx val="3"/>
              <c:layout/>
              <c:dLblPos val="ctr"/>
              <c:showVal val="1"/>
              <c:showSerName val="1"/>
            </c:dLbl>
            <c:delete val="1"/>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Cross-speaker</c:v>
                </c:pt>
                <c:pt idx="1">
                  <c:v>Same-speaker</c:v>
                </c:pt>
              </c:strCache>
            </c:strRef>
          </c:cat>
          <c:val>
            <c:numRef>
              <c:f>Sheet1!$B$2:$B$3</c:f>
              <c:numCache>
                <c:formatCode>General</c:formatCode>
                <c:ptCount val="2"/>
                <c:pt idx="0">
                  <c:v>73.599999999999994</c:v>
                </c:pt>
                <c:pt idx="1">
                  <c:v>81.599999999999994</c:v>
                </c:pt>
              </c:numCache>
            </c:numRef>
          </c:val>
        </c:ser>
        <c:ser>
          <c:idx val="1"/>
          <c:order val="1"/>
          <c:tx>
            <c:strRef>
              <c:f>Sheet1!$C$1</c:f>
              <c:strCache>
                <c:ptCount val="1"/>
                <c:pt idx="0">
                  <c:v>New backend</c:v>
                </c:pt>
              </c:strCache>
            </c:strRef>
          </c:tx>
          <c:dLbls>
            <c:dLbl>
              <c:idx val="0"/>
              <c:layout/>
              <c:dLblPos val="ctr"/>
              <c:showVal val="1"/>
            </c:dLbl>
            <c:dLbl>
              <c:idx val="1"/>
              <c:layout/>
              <c:dLblPos val="ctr"/>
              <c:showVal val="1"/>
            </c:dLbl>
            <c:dLbl>
              <c:idx val="3"/>
              <c:layout/>
              <c:dLblPos val="ctr"/>
              <c:showVal val="1"/>
              <c:showSerName val="1"/>
            </c:dLbl>
            <c:delete val="1"/>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Cross-speaker</c:v>
                </c:pt>
                <c:pt idx="1">
                  <c:v>Same-speaker</c:v>
                </c:pt>
              </c:strCache>
            </c:strRef>
          </c:cat>
          <c:val>
            <c:numRef>
              <c:f>Sheet1!$C$2:$C$3</c:f>
              <c:numCache>
                <c:formatCode>General</c:formatCode>
                <c:ptCount val="2"/>
                <c:pt idx="0">
                  <c:v>72</c:v>
                </c:pt>
                <c:pt idx="1">
                  <c:v>82</c:v>
                </c:pt>
              </c:numCache>
            </c:numRef>
          </c:val>
        </c:ser>
        <c:dLbls>
          <c:dLblPos val="ctr"/>
          <c:showVal val="1"/>
        </c:dLbls>
        <c:axId val="125003264"/>
        <c:axId val="125079552"/>
      </c:barChart>
      <c:catAx>
        <c:axId val="125003264"/>
        <c:scaling>
          <c:orientation val="minMax"/>
        </c:scaling>
        <c:axPos val="b"/>
        <c:title>
          <c:tx>
            <c:rich>
              <a:bodyPr/>
              <a:lstStyle/>
              <a:p>
                <a:pPr>
                  <a:defRPr/>
                </a:pPr>
                <a:r>
                  <a:rPr lang="en-US" dirty="0"/>
                  <a:t>Evaluation </a:t>
                </a:r>
                <a:r>
                  <a:rPr lang="en-US" dirty="0" smtClean="0"/>
                  <a:t>Condition</a:t>
                </a:r>
                <a:endParaRPr lang="en-US" dirty="0"/>
              </a:p>
            </c:rich>
          </c:tx>
          <c:layout/>
        </c:title>
        <c:numFmt formatCode="General" sourceLinked="1"/>
        <c:majorTickMark val="none"/>
        <c:tickLblPos val="nextTo"/>
        <c:txPr>
          <a:bodyPr rot="-60000000" vert="horz"/>
          <a:lstStyle/>
          <a:p>
            <a:pPr>
              <a:defRPr/>
            </a:pPr>
            <a:endParaRPr lang="en-US"/>
          </a:p>
        </c:txPr>
        <c:crossAx val="125079552"/>
        <c:crosses val="autoZero"/>
        <c:auto val="1"/>
        <c:lblAlgn val="ctr"/>
        <c:lblOffset val="100"/>
      </c:catAx>
      <c:valAx>
        <c:axId val="125079552"/>
        <c:scaling>
          <c:orientation val="minMax"/>
          <c:max val="100"/>
          <c:min val="0"/>
        </c:scaling>
        <c:axPos val="l"/>
        <c:majorGridlines/>
        <c:title>
          <c:tx>
            <c:rich>
              <a:bodyPr rot="-5400000" vert="horz"/>
              <a:lstStyle/>
              <a:p>
                <a:pPr>
                  <a:defRPr/>
                </a:pPr>
                <a:r>
                  <a:rPr lang="en-US" dirty="0"/>
                  <a:t>Average </a:t>
                </a:r>
                <a:r>
                  <a:rPr lang="en-US" dirty="0" smtClean="0"/>
                  <a:t>Accuracy </a:t>
                </a:r>
                <a:r>
                  <a:rPr lang="en-US" dirty="0"/>
                  <a:t>(%)</a:t>
                </a:r>
              </a:p>
            </c:rich>
          </c:tx>
          <c:layout/>
          <c:spPr>
            <a:noFill/>
            <a:ln>
              <a:noFill/>
            </a:ln>
          </c:spPr>
        </c:title>
        <c:numFmt formatCode="General" sourceLinked="1"/>
        <c:majorTickMark val="none"/>
        <c:tickLblPos val="nextTo"/>
        <c:txPr>
          <a:bodyPr rot="-60000000" vert="horz"/>
          <a:lstStyle/>
          <a:p>
            <a:pPr>
              <a:defRPr/>
            </a:pPr>
            <a:endParaRPr lang="en-US"/>
          </a:p>
        </c:txPr>
        <c:crossAx val="125003264"/>
        <c:crosses val="autoZero"/>
        <c:crossBetween val="between"/>
      </c:valAx>
    </c:plotArea>
    <c:legend>
      <c:legendPos val="tr"/>
      <c:layout>
        <c:manualLayout>
          <c:xMode val="edge"/>
          <c:yMode val="edge"/>
          <c:x val="0.81703951602243552"/>
          <c:y val="0.23122385137208545"/>
          <c:w val="0.15788887444332075"/>
          <c:h val="0.15181542473622808"/>
        </c:manualLayout>
      </c:layout>
      <c:overlay val="1"/>
      <c:spPr>
        <a:solidFill>
          <a:schemeClr val="bg1"/>
        </a:solidFill>
        <a:ln>
          <a:noFill/>
        </a:ln>
      </c:spPr>
    </c:legend>
    <c:plotVisOnly val="1"/>
    <c:dispBlanksAs val="gap"/>
  </c:chart>
  <c:txPr>
    <a:bodyPr/>
    <a:lstStyle/>
    <a:p>
      <a:pPr>
        <a:defRPr sz="2000"/>
      </a:pPr>
      <a:endParaRPr lang="en-US"/>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pPr/>
              <a:t>2/12/2014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pPr/>
              <a:t>‹Nr.›</a:t>
            </a:fld>
            <a:endParaRPr lang="en-US"/>
          </a:p>
        </p:txBody>
      </p:sp>
    </p:spTree>
    <p:extLst>
      <p:ext uri="{BB962C8B-B14F-4D97-AF65-F5344CB8AC3E}">
        <p14:creationId xmlns=""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pPr/>
              <a:t>2/12/2014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pPr/>
              <a:t>‹Nr.›</a:t>
            </a:fld>
            <a:endParaRPr lang="en-US"/>
          </a:p>
        </p:txBody>
      </p:sp>
    </p:spTree>
    <p:extLst>
      <p:ext uri="{BB962C8B-B14F-4D97-AF65-F5344CB8AC3E}">
        <p14:creationId xmlns=""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6400800" y="990600"/>
            <a:ext cx="31089600" cy="2514540"/>
          </a:xfrm>
        </p:spPr>
        <p:txBody>
          <a:bodyPr/>
          <a:lstStyle/>
          <a:p>
            <a:r>
              <a:rPr lang="de-DE" smtClean="0"/>
              <a:t>Titelmasterformat durch Klicken bearbeiten</a:t>
            </a:r>
            <a:endParaRPr lang="en-US"/>
          </a:p>
        </p:txBody>
      </p:sp>
      <p:sp>
        <p:nvSpPr>
          <p:cNvPr id="31" name="Text Placeholder 6"/>
          <p:cNvSpPr>
            <a:spLocks noGrp="1"/>
          </p:cNvSpPr>
          <p:nvPr>
            <p:ph type="body" sz="quarter" idx="36"/>
          </p:nvPr>
        </p:nvSpPr>
        <p:spPr bwMode="auto">
          <a:xfrm>
            <a:off x="6400800" y="3588603"/>
            <a:ext cx="31089600" cy="830997"/>
          </a:xfrm>
        </p:spPr>
        <p:txBody>
          <a:bodyPr>
            <a:noAutofit/>
          </a:bodyPr>
          <a:lstStyle>
            <a:lvl1pPr marL="0" indent="0">
              <a:spcBef>
                <a:spcPts val="0"/>
              </a:spcBef>
              <a:buNone/>
              <a:defRPr sz="24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de-DE" smtClean="0"/>
              <a:t>Textmasterformate durch Klicken bearbeiten</a:t>
            </a:r>
          </a:p>
        </p:txBody>
      </p:sp>
      <p:sp>
        <p:nvSpPr>
          <p:cNvPr id="3" name="Date Placeholder 2"/>
          <p:cNvSpPr>
            <a:spLocks noGrp="1"/>
          </p:cNvSpPr>
          <p:nvPr>
            <p:ph type="dt" sz="half" idx="10"/>
          </p:nvPr>
        </p:nvSpPr>
        <p:spPr/>
        <p:txBody>
          <a:bodyPr/>
          <a:lstStyle/>
          <a:p>
            <a:fld id="{ECAA57DF-1C19-4726-AB84-014692BAD8F5}" type="datetimeFigureOut">
              <a:rPr lang="en-US" smtClean="0"/>
              <a:pPr/>
              <a:t>2/12/2014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pPr/>
              <a:t>‹Nr.›</a:t>
            </a:fld>
            <a:endParaRPr lang="en-US"/>
          </a:p>
        </p:txBody>
      </p:sp>
      <p:sp>
        <p:nvSpPr>
          <p:cNvPr id="7" name="Text Placeholder 6"/>
          <p:cNvSpPr>
            <a:spLocks noGrp="1"/>
          </p:cNvSpPr>
          <p:nvPr>
            <p:ph type="body" sz="quarter" idx="13" hasCustomPrompt="1"/>
          </p:nvPr>
        </p:nvSpPr>
        <p:spPr>
          <a:xfrm>
            <a:off x="1143000" y="5852160"/>
            <a:ext cx="12801600" cy="1219200"/>
          </a:xfrm>
          <a:prstGeom prst="round1Rect">
            <a:avLst/>
          </a:prstGeom>
          <a:solidFill>
            <a:schemeClr val="accent2"/>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19" name="Content Placeholder 17"/>
          <p:cNvSpPr>
            <a:spLocks noGrp="1"/>
          </p:cNvSpPr>
          <p:nvPr>
            <p:ph sz="quarter" idx="24" hasCustomPrompt="1"/>
          </p:nvPr>
        </p:nvSpPr>
        <p:spPr>
          <a:xfrm>
            <a:off x="1143000" y="7071360"/>
            <a:ext cx="12801600" cy="6858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1" name="Text Placeholder 6"/>
          <p:cNvSpPr>
            <a:spLocks noGrp="1"/>
          </p:cNvSpPr>
          <p:nvPr>
            <p:ph type="body" sz="quarter" idx="17" hasCustomPrompt="1"/>
          </p:nvPr>
        </p:nvSpPr>
        <p:spPr>
          <a:xfrm>
            <a:off x="1143000" y="15032736"/>
            <a:ext cx="12801600" cy="1219200"/>
          </a:xfrm>
          <a:prstGeom prst="round1Rect">
            <a:avLst/>
          </a:prstGeom>
          <a:solidFill>
            <a:schemeClr val="accent3"/>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0" name="Content Placeholder 17"/>
          <p:cNvSpPr>
            <a:spLocks noGrp="1"/>
          </p:cNvSpPr>
          <p:nvPr>
            <p:ph sz="quarter" idx="25" hasCustomPrompt="1"/>
          </p:nvPr>
        </p:nvSpPr>
        <p:spPr>
          <a:xfrm>
            <a:off x="1143000" y="16251936"/>
            <a:ext cx="12801600" cy="9088165"/>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3" name="Text Placeholder 6"/>
          <p:cNvSpPr>
            <a:spLocks noGrp="1"/>
          </p:cNvSpPr>
          <p:nvPr>
            <p:ph type="body" sz="quarter" idx="19" hasCustomPrompt="1"/>
          </p:nvPr>
        </p:nvSpPr>
        <p:spPr>
          <a:xfrm>
            <a:off x="1143000" y="25831800"/>
            <a:ext cx="12801600" cy="1219200"/>
          </a:xfrm>
          <a:prstGeom prst="round1Rect">
            <a:avLst/>
          </a:prstGeom>
          <a:solidFill>
            <a:schemeClr val="accent4"/>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1" name="Content Placeholder 17"/>
          <p:cNvSpPr>
            <a:spLocks noGrp="1"/>
          </p:cNvSpPr>
          <p:nvPr>
            <p:ph sz="quarter" idx="26" hasCustomPrompt="1"/>
          </p:nvPr>
        </p:nvSpPr>
        <p:spPr>
          <a:xfrm>
            <a:off x="11430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5" name="Text Placeholder 6"/>
          <p:cNvSpPr>
            <a:spLocks noGrp="1"/>
          </p:cNvSpPr>
          <p:nvPr>
            <p:ph type="body" sz="quarter" idx="21" hasCustomPrompt="1"/>
          </p:nvPr>
        </p:nvSpPr>
        <p:spPr>
          <a:xfrm>
            <a:off x="15544800" y="5852160"/>
            <a:ext cx="12801600" cy="1219200"/>
          </a:xfrm>
          <a:prstGeom prst="round1Rect">
            <a:avLst/>
          </a:prstGeom>
          <a:solidFill>
            <a:schemeClr val="accent5"/>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2" name="Content Placeholder 17"/>
          <p:cNvSpPr>
            <a:spLocks noGrp="1"/>
          </p:cNvSpPr>
          <p:nvPr>
            <p:ph sz="quarter" idx="27" hasCustomPrompt="1"/>
          </p:nvPr>
        </p:nvSpPr>
        <p:spPr>
          <a:xfrm>
            <a:off x="15544800" y="7071360"/>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8" name="Content Placeholder 17"/>
          <p:cNvSpPr>
            <a:spLocks noGrp="1"/>
          </p:cNvSpPr>
          <p:nvPr>
            <p:ph sz="quarter" idx="23" hasCustomPrompt="1"/>
          </p:nvPr>
        </p:nvSpPr>
        <p:spPr>
          <a:xfrm>
            <a:off x="15544800" y="11948160"/>
            <a:ext cx="12801600" cy="61722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3" name="Content Placeholder 17"/>
          <p:cNvSpPr>
            <a:spLocks noGrp="1"/>
          </p:cNvSpPr>
          <p:nvPr>
            <p:ph sz="quarter" idx="28" hasCustomPrompt="1"/>
          </p:nvPr>
        </p:nvSpPr>
        <p:spPr>
          <a:xfrm>
            <a:off x="15544800" y="23469600"/>
            <a:ext cx="12801600" cy="1752600"/>
          </a:xfrm>
        </p:spPr>
        <p:txBody>
          <a:bodyPr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p:txBody>
      </p:sp>
      <p:sp>
        <p:nvSpPr>
          <p:cNvPr id="24" name="Text Placeholder 6"/>
          <p:cNvSpPr>
            <a:spLocks noGrp="1"/>
          </p:cNvSpPr>
          <p:nvPr>
            <p:ph type="body" sz="quarter" idx="29" hasCustomPrompt="1"/>
          </p:nvPr>
        </p:nvSpPr>
        <p:spPr>
          <a:xfrm>
            <a:off x="15544800" y="2583180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5" name="Content Placeholder 17"/>
          <p:cNvSpPr>
            <a:spLocks noGrp="1"/>
          </p:cNvSpPr>
          <p:nvPr>
            <p:ph sz="quarter" idx="30" hasCustomPrompt="1"/>
          </p:nvPr>
        </p:nvSpPr>
        <p:spPr>
          <a:xfrm>
            <a:off x="155448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6" name="Text Placeholder 6"/>
          <p:cNvSpPr>
            <a:spLocks noGrp="1"/>
          </p:cNvSpPr>
          <p:nvPr>
            <p:ph type="body" sz="quarter" idx="31" hasCustomPrompt="1"/>
          </p:nvPr>
        </p:nvSpPr>
        <p:spPr>
          <a:xfrm>
            <a:off x="29900880" y="585216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7" name="Content Placeholder 17"/>
          <p:cNvSpPr>
            <a:spLocks noGrp="1"/>
          </p:cNvSpPr>
          <p:nvPr>
            <p:ph sz="quarter" idx="32" hasCustomPrompt="1"/>
          </p:nvPr>
        </p:nvSpPr>
        <p:spPr>
          <a:xfrm>
            <a:off x="29900880" y="7071360"/>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8" name="Content Placeholder 17"/>
          <p:cNvSpPr>
            <a:spLocks noGrp="1"/>
          </p:cNvSpPr>
          <p:nvPr>
            <p:ph sz="quarter" idx="33" hasCustomPrompt="1"/>
          </p:nvPr>
        </p:nvSpPr>
        <p:spPr>
          <a:xfrm>
            <a:off x="29900880" y="15837408"/>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9" name="Text Placeholder 6"/>
          <p:cNvSpPr>
            <a:spLocks noGrp="1"/>
          </p:cNvSpPr>
          <p:nvPr>
            <p:ph type="body" sz="quarter" idx="34" hasCustomPrompt="1"/>
          </p:nvPr>
        </p:nvSpPr>
        <p:spPr>
          <a:xfrm>
            <a:off x="29900880" y="25831800"/>
            <a:ext cx="12801600" cy="1219200"/>
          </a:xfrm>
          <a:prstGeom prst="round1Rect">
            <a:avLst/>
          </a:prstGeom>
          <a:solidFill>
            <a:schemeClr val="accent1"/>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0" name="Content Placeholder 17"/>
          <p:cNvSpPr>
            <a:spLocks noGrp="1"/>
          </p:cNvSpPr>
          <p:nvPr>
            <p:ph sz="quarter" idx="35" hasCustomPrompt="1"/>
          </p:nvPr>
        </p:nvSpPr>
        <p:spPr>
          <a:xfrm>
            <a:off x="2990088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32" name="Instructions"/>
          <p:cNvSpPr/>
          <p:nvPr userDrawn="1"/>
        </p:nvSpPr>
        <p:spPr>
          <a:xfrm>
            <a:off x="43891200" y="2552699"/>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smtClean="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smtClean="0">
                <a:solidFill>
                  <a:prstClr val="white">
                    <a:lumMod val="50000"/>
                  </a:prstClr>
                </a:solidFill>
                <a:latin typeface="Calibri Light" panose="020F0302020204030204" pitchFamily="34" charset="0"/>
                <a:cs typeface="Calibri" panose="020F0502020204030204" pitchFamily="34" charset="0"/>
              </a:rPr>
              <a:t>poster </a:t>
            </a:r>
            <a:r>
              <a:rPr sz="6600" dirty="0" smtClean="0">
                <a:solidFill>
                  <a:prstClr val="white">
                    <a:lumMod val="50000"/>
                  </a:prstClr>
                </a:solidFill>
                <a:latin typeface="Calibri Light" panose="020F0302020204030204" pitchFamily="34" charset="0"/>
                <a:cs typeface="Calibri" panose="020F0502020204030204" pitchFamily="34" charset="0"/>
              </a:rPr>
              <a:t>are </a:t>
            </a:r>
            <a:r>
              <a:rPr sz="6600" dirty="0">
                <a:solidFill>
                  <a:prstClr val="white">
                    <a:lumMod val="50000"/>
                  </a:prstClr>
                </a:solidFill>
                <a:latin typeface="Calibri Light" panose="020F0302020204030204" pitchFamily="34" charset="0"/>
                <a:cs typeface="Calibri" panose="020F0502020204030204" pitchFamily="34" charset="0"/>
              </a:rPr>
              <a:t>formatted for you. </a:t>
            </a:r>
            <a:r>
              <a:rPr lang="en-US" sz="6600" dirty="0" smtClean="0">
                <a:solidFill>
                  <a:prstClr val="white">
                    <a:lumMod val="50000"/>
                  </a:prstClr>
                </a:solidFill>
                <a:latin typeface="Calibri Light" panose="020F0302020204030204" pitchFamily="34" charset="0"/>
                <a:cs typeface="Calibri" panose="020F0502020204030204" pitchFamily="34" charset="0"/>
              </a:rPr>
              <a:t>Type</a:t>
            </a:r>
            <a:r>
              <a:rPr lang="en-US" sz="6600" baseline="0" dirty="0" smtClean="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smtClean="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smtClean="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smtClean="0">
                <a:solidFill>
                  <a:prstClr val="white">
                    <a:lumMod val="50000"/>
                  </a:prstClr>
                </a:solidFill>
                <a:latin typeface="Calibri Light" panose="020F0302020204030204" pitchFamily="34" charset="0"/>
                <a:cs typeface="Calibri" panose="020F0502020204030204" pitchFamily="34" charset="0"/>
              </a:rPr>
              <a:t>T</a:t>
            </a:r>
            <a:r>
              <a:rPr sz="6600" dirty="0" smtClean="0">
                <a:solidFill>
                  <a:prstClr val="white">
                    <a:lumMod val="50000"/>
                  </a:prstClr>
                </a:solidFill>
                <a:latin typeface="Calibri Light" panose="020F0302020204030204" pitchFamily="34" charset="0"/>
                <a:cs typeface="Calibri" panose="020F0502020204030204" pitchFamily="34" charset="0"/>
              </a:rPr>
              <a:t>o </a:t>
            </a:r>
            <a:r>
              <a:rPr sz="6600" dirty="0">
                <a:solidFill>
                  <a:prstClr val="white">
                    <a:lumMod val="50000"/>
                  </a:prstClr>
                </a:solidFill>
                <a:latin typeface="Calibri Light" panose="020F0302020204030204" pitchFamily="34" charset="0"/>
                <a:cs typeface="Calibri" panose="020F0502020204030204" pitchFamily="34" charset="0"/>
              </a:rPr>
              <a:t>add or remove bullet points from text, just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smtClean="0">
                <a:solidFill>
                  <a:prstClr val="white">
                    <a:lumMod val="50000"/>
                  </a:prstClr>
                </a:solidFill>
                <a:latin typeface="Calibri Light" panose="020F0302020204030204" pitchFamily="34" charset="0"/>
                <a:cs typeface="Calibri" panose="020F0502020204030204" pitchFamily="34" charset="0"/>
              </a:rPr>
              <a:t>content</a:t>
            </a:r>
            <a:r>
              <a:rPr sz="6600" dirty="0" smtClean="0">
                <a:solidFill>
                  <a:prstClr val="white">
                    <a:lumMod val="50000"/>
                  </a:prstClr>
                </a:solidFill>
                <a:latin typeface="Calibri Light" panose="020F0302020204030204" pitchFamily="34" charset="0"/>
                <a:cs typeface="Calibri" panose="020F0502020204030204" pitchFamily="34" charset="0"/>
              </a:rPr>
              <a:t> </a:t>
            </a:r>
            <a:r>
              <a:rPr sz="6600" dirty="0">
                <a:solidFill>
                  <a:prstClr val="white">
                    <a:lumMod val="50000"/>
                  </a:prstClr>
                </a:solidFill>
                <a:latin typeface="Calibri Light" panose="020F0302020204030204" pitchFamily="34" charset="0"/>
                <a:cs typeface="Calibri" panose="020F0502020204030204" pitchFamily="34" charset="0"/>
              </a:rPr>
              <a:t>or body text, just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6600" dirty="0" smtClean="0">
                <a:solidFill>
                  <a:prstClr val="white">
                    <a:lumMod val="50000"/>
                  </a:prstClr>
                </a:solidFill>
                <a:latin typeface="Calibri Light" panose="020F0302020204030204" pitchFamily="34" charset="0"/>
                <a:cs typeface="Calibri" panose="020F0502020204030204" pitchFamily="34" charset="0"/>
              </a:rPr>
              <a:t>right-</a:t>
            </a:r>
            <a:r>
              <a:rPr sz="6600" dirty="0" smtClean="0">
                <a:solidFill>
                  <a:prstClr val="white">
                    <a:lumMod val="50000"/>
                  </a:prstClr>
                </a:solidFill>
                <a:latin typeface="Calibri Light" panose="020F0302020204030204" pitchFamily="34" charset="0"/>
                <a:cs typeface="Calibri" panose="020F0502020204030204" pitchFamily="34" charset="0"/>
              </a:rPr>
              <a:t>click </a:t>
            </a:r>
            <a:r>
              <a:rPr sz="6600" dirty="0">
                <a:solidFill>
                  <a:prstClr val="white">
                    <a:lumMod val="50000"/>
                  </a:prstClr>
                </a:solidFill>
                <a:latin typeface="Calibri Light" panose="020F0302020204030204" pitchFamily="34" charset="0"/>
                <a:cs typeface="Calibri" panose="020F0502020204030204" pitchFamily="34" charset="0"/>
              </a:rPr>
              <a:t>a </a:t>
            </a:r>
            <a:r>
              <a:rPr sz="6600" dirty="0" smtClean="0">
                <a:solidFill>
                  <a:prstClr val="white">
                    <a:lumMod val="50000"/>
                  </a:prstClr>
                </a:solidFill>
                <a:latin typeface="Calibri Light" panose="020F0302020204030204" pitchFamily="34" charset="0"/>
                <a:cs typeface="Calibri" panose="020F0502020204030204" pitchFamily="34" charset="0"/>
              </a:rPr>
              <a:t>picture</a:t>
            </a:r>
            <a:r>
              <a:rPr lang="en-US" sz="6600" dirty="0" smtClean="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6600" baseline="0" dirty="0" smtClean="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6600" dirty="0" smtClean="0">
                <a:solidFill>
                  <a:prstClr val="white">
                    <a:lumMod val="50000"/>
                  </a:prstClr>
                </a:solidFill>
                <a:latin typeface="Calibri Light" panose="020F0302020204030204" pitchFamily="34" charset="0"/>
                <a:cs typeface="Calibri" panose="020F0502020204030204" pitchFamily="34" charset="0"/>
              </a:rPr>
              <a:t>esize</a:t>
            </a:r>
            <a:r>
              <a:rPr lang="en-US" sz="6600" baseline="0" dirty="0" smtClean="0">
                <a:solidFill>
                  <a:prstClr val="white">
                    <a:lumMod val="50000"/>
                  </a:prstClr>
                </a:solidFill>
                <a:latin typeface="Calibri Light" panose="020F0302020204030204" pitchFamily="34" charset="0"/>
                <a:cs typeface="Calibri" panose="020F0502020204030204" pitchFamily="34" charset="0"/>
              </a:rPr>
              <a:t> by dragging a corner.</a:t>
            </a:r>
            <a:endParaRPr sz="6600"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 xmlns:p14="http://schemas.microsoft.com/office/powerpoint/2010/main" val="145907722"/>
      </p:ext>
    </p:extLst>
  </p:cSld>
  <p:clrMapOvr>
    <a:masterClrMapping/>
  </p:clrMapOvr>
  <p:extLst mod="1">
    <p:ext uri="{DCECCB84-F9BA-43D5-87BE-67443E8EF086}">
      <p15:sldGuideLst xmlns=""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invGray">
          <a:xfrm>
            <a:off x="0" y="0"/>
            <a:ext cx="43891200" cy="502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6400800" y="990600"/>
            <a:ext cx="31089600" cy="2514540"/>
          </a:xfrm>
          <a:prstGeom prst="rect">
            <a:avLst/>
          </a:prstGeom>
        </p:spPr>
        <p:txBody>
          <a:bodyPr vert="horz" lIns="91440" tIns="45720" rIns="91440" bIns="45720" rtlCol="0" anchor="b">
            <a:norm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6400800" y="6019800"/>
            <a:ext cx="31089600" cy="23629622"/>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2/12/2014</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‹Nr.›</a:t>
            </a:fld>
            <a:endParaRPr lang="en-US"/>
          </a:p>
        </p:txBody>
      </p:sp>
    </p:spTree>
    <p:extLst>
      <p:ext uri="{BB962C8B-B14F-4D97-AF65-F5344CB8AC3E}">
        <p14:creationId xmlns=""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8800" b="1"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hyperlink" Target="http://msdn.microsoft.com/en-us/library/dd266409" TargetMode="Externa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descr="Logo"/>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97280" y="1463040"/>
            <a:ext cx="3365284" cy="2200847"/>
          </a:xfrm>
          <a:prstGeom prst="rect">
            <a:avLst/>
          </a:prstGeom>
        </p:spPr>
      </p:pic>
      <p:sp>
        <p:nvSpPr>
          <p:cNvPr id="4" name="Title 3"/>
          <p:cNvSpPr>
            <a:spLocks noGrp="1"/>
          </p:cNvSpPr>
          <p:nvPr>
            <p:ph type="title"/>
          </p:nvPr>
        </p:nvSpPr>
        <p:spPr>
          <a:xfrm>
            <a:off x="4462564" y="647700"/>
            <a:ext cx="34966072" cy="1752600"/>
          </a:xfrm>
        </p:spPr>
        <p:txBody>
          <a:bodyPr anchor="ctr">
            <a:normAutofit fontScale="90000"/>
          </a:bodyPr>
          <a:lstStyle/>
          <a:p>
            <a:pPr algn="ctr"/>
            <a:r>
              <a:rPr lang="en-US" dirty="0" smtClean="0"/>
              <a:t>lex4all: </a:t>
            </a:r>
            <a:r>
              <a:rPr lang="en-US" dirty="0" smtClean="0"/>
              <a:t>A language-independent tool for building and evaluating pronunciation lexicons for small-vocabulary speech recognition </a:t>
            </a:r>
            <a:endParaRPr lang="en-US" dirty="0"/>
          </a:p>
        </p:txBody>
      </p:sp>
      <p:sp>
        <p:nvSpPr>
          <p:cNvPr id="23" name="Text Placeholder 22"/>
          <p:cNvSpPr>
            <a:spLocks noGrp="1"/>
          </p:cNvSpPr>
          <p:nvPr>
            <p:ph type="body" sz="quarter" idx="36"/>
          </p:nvPr>
        </p:nvSpPr>
        <p:spPr>
          <a:xfrm>
            <a:off x="6400800" y="2925454"/>
            <a:ext cx="31089600" cy="1989446"/>
          </a:xfrm>
        </p:spPr>
        <p:txBody>
          <a:bodyPr/>
          <a:lstStyle/>
          <a:p>
            <a:pPr algn="ctr"/>
            <a:r>
              <a:rPr lang="en-US" sz="6600" dirty="0" err="1" smtClean="0"/>
              <a:t>Anjana</a:t>
            </a:r>
            <a:r>
              <a:rPr lang="en-US" sz="6600" dirty="0" smtClean="0"/>
              <a:t> </a:t>
            </a:r>
            <a:r>
              <a:rPr lang="en-US" sz="6600" dirty="0" err="1" smtClean="0"/>
              <a:t>Vakil</a:t>
            </a:r>
            <a:r>
              <a:rPr lang="en-US" sz="6600" dirty="0" smtClean="0"/>
              <a:t> and Max </a:t>
            </a:r>
            <a:r>
              <a:rPr lang="en-US" sz="6600" dirty="0" err="1" smtClean="0"/>
              <a:t>Paulus</a:t>
            </a:r>
            <a:endParaRPr lang="en-US" sz="6600" dirty="0" smtClean="0"/>
          </a:p>
          <a:p>
            <a:pPr algn="ctr"/>
            <a:r>
              <a:rPr lang="en-US" sz="6000" dirty="0" smtClean="0"/>
              <a:t>Department of Computational Linguistics, University of Saarland</a:t>
            </a:r>
            <a:endParaRPr lang="en-US" sz="6000" dirty="0"/>
          </a:p>
        </p:txBody>
      </p:sp>
      <p:pic>
        <p:nvPicPr>
          <p:cNvPr id="36" name="Picture 35" descr="Logo"/>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9428636" y="1463040"/>
            <a:ext cx="3365284" cy="2200847"/>
          </a:xfrm>
          <a:prstGeom prst="rect">
            <a:avLst/>
          </a:prstGeom>
        </p:spPr>
      </p:pic>
      <p:sp>
        <p:nvSpPr>
          <p:cNvPr id="5" name="Text Placeholder 4"/>
          <p:cNvSpPr>
            <a:spLocks noGrp="1"/>
          </p:cNvSpPr>
          <p:nvPr>
            <p:ph type="body" sz="quarter" idx="13"/>
          </p:nvPr>
        </p:nvSpPr>
        <p:spPr>
          <a:xfrm>
            <a:off x="1143000" y="5852160"/>
            <a:ext cx="12801600" cy="1219200"/>
          </a:xfrm>
          <a:prstGeom prst="round1Rect">
            <a:avLst>
              <a:gd name="adj" fmla="val 0"/>
            </a:avLst>
          </a:prstGeom>
          <a:solidFill>
            <a:schemeClr val="accent2"/>
          </a:solidFill>
          <a:ln w="3175">
            <a:solidFill>
              <a:schemeClr val="accent2"/>
            </a:solidFill>
          </a:ln>
        </p:spPr>
        <p:txBody>
          <a:bodyPr/>
          <a:lstStyle/>
          <a:p>
            <a:r>
              <a:rPr lang="en-US" smtClean="0"/>
              <a:t>Introduction</a:t>
            </a:r>
            <a:endParaRPr lang="en-US" baseline="-25000" dirty="0"/>
          </a:p>
        </p:txBody>
      </p:sp>
      <p:sp>
        <p:nvSpPr>
          <p:cNvPr id="11" name="Content Placeholder 10"/>
          <p:cNvSpPr>
            <a:spLocks noGrp="1"/>
          </p:cNvSpPr>
          <p:nvPr>
            <p:ph sz="quarter" idx="24"/>
          </p:nvPr>
        </p:nvSpPr>
        <p:spPr>
          <a:xfrm>
            <a:off x="1143000" y="7071360"/>
            <a:ext cx="12801600" cy="4876165"/>
          </a:xfrm>
          <a:ln w="3175">
            <a:solidFill>
              <a:schemeClr val="accent1"/>
            </a:solidFill>
          </a:ln>
        </p:spPr>
        <p:txBody>
          <a:bodyPr>
            <a:normAutofit/>
          </a:bodyPr>
          <a:lstStyle/>
          <a:p>
            <a:pPr marL="0" indent="0">
              <a:buNone/>
            </a:pPr>
            <a:r>
              <a:rPr lang="en-US" sz="3200" dirty="0" smtClean="0"/>
              <a:t>This poster presents </a:t>
            </a:r>
            <a:r>
              <a:rPr lang="en-US" sz="3200" i="1" dirty="0" smtClean="0"/>
              <a:t>lex4all,</a:t>
            </a:r>
            <a:r>
              <a:rPr lang="en-US" sz="3200" dirty="0" smtClean="0"/>
              <a:t> </a:t>
            </a:r>
            <a:r>
              <a:rPr lang="en-US" sz="3200" dirty="0" smtClean="0"/>
              <a:t>an easy-to-use application that </a:t>
            </a:r>
            <a:r>
              <a:rPr lang="en-US" sz="3200" dirty="0" smtClean="0"/>
              <a:t>allows </a:t>
            </a:r>
            <a:r>
              <a:rPr lang="en-US" sz="3200" dirty="0" smtClean="0"/>
              <a:t>even </a:t>
            </a:r>
            <a:r>
              <a:rPr lang="en-US" sz="3200" dirty="0" smtClean="0"/>
              <a:t>non-expert users </a:t>
            </a:r>
            <a:r>
              <a:rPr lang="en-US" sz="3200" dirty="0" smtClean="0"/>
              <a:t>to </a:t>
            </a:r>
            <a:r>
              <a:rPr lang="en-US" sz="3200" dirty="0" smtClean="0"/>
              <a:t>quickly and easily create pronunciation lexicons </a:t>
            </a:r>
            <a:r>
              <a:rPr lang="en-US" sz="3200" dirty="0" smtClean="0"/>
              <a:t>for words in </a:t>
            </a:r>
            <a:r>
              <a:rPr lang="en-US" sz="3200" dirty="0" smtClean="0"/>
              <a:t>any low-resource language (LRL), using: </a:t>
            </a:r>
          </a:p>
          <a:p>
            <a:pPr marL="365760" indent="0">
              <a:tabLst>
                <a:tab pos="365760" algn="l"/>
              </a:tabLst>
            </a:pPr>
            <a:r>
              <a:rPr lang="en-US" sz="3200" dirty="0" smtClean="0"/>
              <a:t> a </a:t>
            </a:r>
            <a:r>
              <a:rPr lang="en-US" sz="3200" dirty="0" smtClean="0"/>
              <a:t>small number of audio recordings </a:t>
            </a:r>
            <a:endParaRPr lang="en-US" sz="3200" dirty="0" smtClean="0"/>
          </a:p>
          <a:p>
            <a:pPr marL="365760" indent="0">
              <a:tabLst>
                <a:tab pos="365760" algn="l"/>
              </a:tabLst>
            </a:pPr>
            <a:r>
              <a:rPr lang="en-US" sz="3200" dirty="0" smtClean="0"/>
              <a:t> a </a:t>
            </a:r>
            <a:r>
              <a:rPr lang="en-US" sz="3200" dirty="0" smtClean="0"/>
              <a:t>pre-existing recognition engine in a </a:t>
            </a:r>
            <a:r>
              <a:rPr lang="en-US" sz="3200" dirty="0" smtClean="0"/>
              <a:t>high-resource language (HRL) </a:t>
            </a:r>
          </a:p>
          <a:p>
            <a:pPr marL="0" indent="0">
              <a:buNone/>
            </a:pPr>
            <a:endParaRPr lang="en-US" sz="1600" dirty="0" smtClean="0"/>
          </a:p>
          <a:p>
            <a:pPr marL="0" indent="0">
              <a:buNone/>
            </a:pPr>
            <a:r>
              <a:rPr lang="en-US" sz="3200" dirty="0" smtClean="0"/>
              <a:t>The </a:t>
            </a:r>
            <a:r>
              <a:rPr lang="en-US" sz="3200" dirty="0" smtClean="0"/>
              <a:t>resulting lexicon can then be used to add small-vocabulary speech recognition functionality to applications in the LRL.</a:t>
            </a:r>
            <a:endParaRPr lang="en-US" sz="3200" dirty="0"/>
          </a:p>
        </p:txBody>
      </p:sp>
      <p:sp>
        <p:nvSpPr>
          <p:cNvPr id="7" name="Text Placeholder 6"/>
          <p:cNvSpPr>
            <a:spLocks noGrp="1"/>
          </p:cNvSpPr>
          <p:nvPr>
            <p:ph type="body" sz="quarter" idx="17"/>
          </p:nvPr>
        </p:nvSpPr>
        <p:spPr>
          <a:xfrm>
            <a:off x="1143000" y="12699442"/>
            <a:ext cx="12801600" cy="1219200"/>
          </a:xfrm>
          <a:prstGeom prst="round1Rect">
            <a:avLst>
              <a:gd name="adj" fmla="val 0"/>
            </a:avLst>
          </a:prstGeom>
          <a:solidFill>
            <a:schemeClr val="accent3"/>
          </a:solidFill>
          <a:ln w="3175">
            <a:solidFill>
              <a:schemeClr val="accent3"/>
            </a:solidFill>
          </a:ln>
        </p:spPr>
        <p:txBody>
          <a:bodyPr/>
          <a:lstStyle/>
          <a:p>
            <a:r>
              <a:rPr lang="en-US" dirty="0" err="1" smtClean="0"/>
              <a:t>BackGround</a:t>
            </a:r>
            <a:endParaRPr lang="en-US" dirty="0"/>
          </a:p>
        </p:txBody>
      </p:sp>
      <p:sp>
        <p:nvSpPr>
          <p:cNvPr id="12" name="Content Placeholder 11"/>
          <p:cNvSpPr>
            <a:spLocks noGrp="1"/>
          </p:cNvSpPr>
          <p:nvPr>
            <p:ph sz="quarter" idx="25"/>
          </p:nvPr>
        </p:nvSpPr>
        <p:spPr>
          <a:xfrm>
            <a:off x="1143001" y="13942088"/>
            <a:ext cx="12801600" cy="7126787"/>
          </a:xfrm>
          <a:ln w="3175">
            <a:solidFill>
              <a:schemeClr val="accent1"/>
            </a:solidFill>
          </a:ln>
        </p:spPr>
        <p:txBody>
          <a:bodyPr>
            <a:normAutofit/>
          </a:bodyPr>
          <a:lstStyle/>
          <a:p>
            <a:pPr marL="0">
              <a:spcBef>
                <a:spcPts val="0"/>
              </a:spcBef>
              <a:buNone/>
            </a:pPr>
            <a:r>
              <a:rPr lang="en-US" dirty="0" smtClean="0"/>
              <a:t>One of the major issues when working with LRLs is that large collections of data, e.g. speech recordings, are simply not available. Such data is, however, essential for the training of acoustic models in speech recognizers</a:t>
            </a:r>
            <a:r>
              <a:rPr lang="en-US" dirty="0" smtClean="0"/>
              <a:t>.</a:t>
            </a:r>
          </a:p>
          <a:p>
            <a:pPr marL="0">
              <a:spcBef>
                <a:spcPts val="0"/>
              </a:spcBef>
              <a:buNone/>
            </a:pPr>
            <a:endParaRPr lang="en-US" sz="100" dirty="0" smtClean="0"/>
          </a:p>
          <a:p>
            <a:pPr marL="0">
              <a:spcBef>
                <a:spcPts val="0"/>
              </a:spcBef>
              <a:buNone/>
            </a:pPr>
            <a:endParaRPr lang="en-US" sz="100" dirty="0" smtClean="0"/>
          </a:p>
          <a:p>
            <a:pPr marL="0">
              <a:spcBef>
                <a:spcPts val="0"/>
              </a:spcBef>
              <a:buNone/>
            </a:pPr>
            <a:endParaRPr lang="en-US" sz="100" dirty="0" smtClean="0"/>
          </a:p>
          <a:p>
            <a:pPr marL="0">
              <a:spcBef>
                <a:spcPts val="0"/>
              </a:spcBef>
              <a:buNone/>
            </a:pPr>
            <a:endParaRPr lang="en-US" sz="100" dirty="0" smtClean="0"/>
          </a:p>
          <a:p>
            <a:pPr marL="0">
              <a:spcBef>
                <a:spcPts val="0"/>
              </a:spcBef>
              <a:buNone/>
            </a:pPr>
            <a:endParaRPr lang="en-US" sz="100" dirty="0" smtClean="0"/>
          </a:p>
          <a:p>
            <a:pPr marL="0">
              <a:spcBef>
                <a:spcPts val="0"/>
              </a:spcBef>
              <a:buNone/>
            </a:pPr>
            <a:endParaRPr lang="en-US" sz="100" dirty="0" smtClean="0"/>
          </a:p>
          <a:p>
            <a:pPr marL="0">
              <a:spcBef>
                <a:spcPts val="0"/>
              </a:spcBef>
              <a:buNone/>
            </a:pPr>
            <a:endParaRPr lang="en-US" sz="100" dirty="0" smtClean="0"/>
          </a:p>
          <a:p>
            <a:pPr marL="0">
              <a:spcBef>
                <a:spcPts val="0"/>
              </a:spcBef>
              <a:buNone/>
            </a:pPr>
            <a:endParaRPr lang="en-US" sz="100" dirty="0" smtClean="0"/>
          </a:p>
          <a:p>
            <a:pPr marL="0">
              <a:spcBef>
                <a:spcPts val="0"/>
              </a:spcBef>
              <a:buNone/>
            </a:pPr>
            <a:endParaRPr lang="en-US" sz="100" dirty="0" smtClean="0"/>
          </a:p>
          <a:p>
            <a:pPr marL="0">
              <a:spcBef>
                <a:spcPts val="0"/>
              </a:spcBef>
              <a:buNone/>
            </a:pPr>
            <a:endParaRPr lang="en-US" sz="100" dirty="0" smtClean="0"/>
          </a:p>
          <a:p>
            <a:pPr marL="0">
              <a:spcBef>
                <a:spcPts val="0"/>
              </a:spcBef>
              <a:buNone/>
            </a:pPr>
            <a:endParaRPr lang="en-US" sz="100" dirty="0" smtClean="0"/>
          </a:p>
          <a:p>
            <a:pPr marL="0">
              <a:spcBef>
                <a:spcPts val="0"/>
              </a:spcBef>
              <a:buNone/>
            </a:pPr>
            <a:endParaRPr lang="en-US" sz="100" dirty="0" smtClean="0"/>
          </a:p>
          <a:p>
            <a:pPr marL="0">
              <a:spcBef>
                <a:spcPts val="0"/>
              </a:spcBef>
              <a:buNone/>
            </a:pPr>
            <a:endParaRPr lang="en-US" sz="100" dirty="0" smtClean="0"/>
          </a:p>
          <a:p>
            <a:pPr marL="0">
              <a:spcBef>
                <a:spcPts val="0"/>
              </a:spcBef>
              <a:buNone/>
            </a:pPr>
            <a:endParaRPr lang="en-US" sz="100" dirty="0" smtClean="0"/>
          </a:p>
          <a:p>
            <a:pPr marL="0">
              <a:spcBef>
                <a:spcPts val="0"/>
              </a:spcBef>
              <a:buNone/>
            </a:pPr>
            <a:endParaRPr lang="en-US" sz="100" dirty="0" smtClean="0"/>
          </a:p>
          <a:p>
            <a:pPr marL="0">
              <a:spcBef>
                <a:spcPts val="0"/>
              </a:spcBef>
              <a:buNone/>
            </a:pPr>
            <a:r>
              <a:rPr lang="en-US" sz="100" dirty="0" smtClean="0"/>
              <a:t/>
            </a:r>
            <a:br>
              <a:rPr lang="en-US" sz="100" dirty="0" smtClean="0"/>
            </a:br>
            <a:r>
              <a:rPr lang="en-US" dirty="0" smtClean="0"/>
              <a:t>However, for small-vocabulary applications (requiring recognition of a few dozen terms), we can use an existing, </a:t>
            </a:r>
            <a:r>
              <a:rPr lang="en-US" dirty="0" smtClean="0"/>
              <a:t> </a:t>
            </a:r>
            <a:r>
              <a:rPr lang="en-US" dirty="0" smtClean="0"/>
              <a:t>trained recognizer for a HRL such as </a:t>
            </a:r>
            <a:r>
              <a:rPr lang="en-US" dirty="0" smtClean="0"/>
              <a:t>English (e.g. the Microsoft Speech Platform recognition engine [3]) </a:t>
            </a:r>
            <a:r>
              <a:rPr lang="en-US" dirty="0" smtClean="0"/>
              <a:t>to accomplish recognition. The idea is to feed the engine </a:t>
            </a:r>
            <a:r>
              <a:rPr lang="en-US" dirty="0" smtClean="0"/>
              <a:t>with a </a:t>
            </a:r>
            <a:r>
              <a:rPr lang="en-US" dirty="0" smtClean="0"/>
              <a:t>pronunciation </a:t>
            </a:r>
            <a:r>
              <a:rPr lang="en-US" dirty="0" smtClean="0"/>
              <a:t>lexicon </a:t>
            </a:r>
            <a:r>
              <a:rPr lang="en-US" dirty="0" smtClean="0"/>
              <a:t>generated by </a:t>
            </a:r>
            <a:r>
              <a:rPr lang="en-US" dirty="0" smtClean="0"/>
              <a:t>lex4all.</a:t>
            </a:r>
          </a:p>
          <a:p>
            <a:pPr marL="0">
              <a:spcBef>
                <a:spcPts val="0"/>
              </a:spcBef>
              <a:buNone/>
            </a:pPr>
            <a:endParaRPr lang="en-US" dirty="0" smtClean="0"/>
          </a:p>
          <a:p>
            <a:pPr marL="0">
              <a:spcBef>
                <a:spcPts val="0"/>
              </a:spcBef>
              <a:buNone/>
            </a:pPr>
            <a:endParaRPr lang="en-US" sz="100" dirty="0" smtClean="0"/>
          </a:p>
          <a:p>
            <a:pPr marL="0">
              <a:spcBef>
                <a:spcPts val="0"/>
              </a:spcBef>
              <a:buNone/>
            </a:pPr>
            <a:endParaRPr lang="en-US" sz="100" dirty="0" smtClean="0"/>
          </a:p>
          <a:p>
            <a:pPr marL="0">
              <a:spcBef>
                <a:spcPts val="0"/>
              </a:spcBef>
              <a:buNone/>
            </a:pPr>
            <a:endParaRPr lang="en-US" sz="100" dirty="0" smtClean="0"/>
          </a:p>
          <a:p>
            <a:pPr marL="0">
              <a:spcBef>
                <a:spcPts val="0"/>
              </a:spcBef>
              <a:buNone/>
            </a:pPr>
            <a:endParaRPr lang="en-US" sz="100" dirty="0" smtClean="0"/>
          </a:p>
          <a:p>
            <a:pPr marL="0">
              <a:spcBef>
                <a:spcPts val="0"/>
              </a:spcBef>
              <a:buNone/>
            </a:pPr>
            <a:endParaRPr lang="en-US" sz="100" dirty="0" smtClean="0"/>
          </a:p>
          <a:p>
            <a:pPr marL="0">
              <a:spcBef>
                <a:spcPts val="0"/>
              </a:spcBef>
              <a:buNone/>
            </a:pPr>
            <a:endParaRPr lang="en-US" sz="100" dirty="0" smtClean="0"/>
          </a:p>
          <a:p>
            <a:pPr marL="0">
              <a:spcBef>
                <a:spcPts val="0"/>
              </a:spcBef>
              <a:buNone/>
            </a:pPr>
            <a:endParaRPr lang="en-US" sz="100" dirty="0" smtClean="0"/>
          </a:p>
          <a:p>
            <a:pPr marL="0">
              <a:spcBef>
                <a:spcPts val="0"/>
              </a:spcBef>
              <a:buNone/>
            </a:pPr>
            <a:endParaRPr lang="en-US" sz="100" dirty="0" smtClean="0"/>
          </a:p>
          <a:p>
            <a:pPr>
              <a:buNone/>
            </a:pPr>
            <a:r>
              <a:rPr lang="en-US" dirty="0" smtClean="0"/>
              <a:t>The recognition task requires:</a:t>
            </a:r>
          </a:p>
          <a:p>
            <a:pPr fontAlgn="base">
              <a:buClr>
                <a:schemeClr val="accent3"/>
              </a:buClr>
            </a:pPr>
            <a:r>
              <a:rPr lang="en-US" sz="2400" dirty="0" smtClean="0"/>
              <a:t>audio input in the target LRL</a:t>
            </a:r>
          </a:p>
          <a:p>
            <a:pPr fontAlgn="base">
              <a:buClr>
                <a:schemeClr val="accent3"/>
              </a:buClr>
            </a:pPr>
            <a:r>
              <a:rPr lang="en-US" sz="2400" dirty="0" smtClean="0"/>
              <a:t>application-specific grammar</a:t>
            </a:r>
          </a:p>
          <a:p>
            <a:pPr fontAlgn="base">
              <a:buClr>
                <a:schemeClr val="accent3"/>
              </a:buClr>
            </a:pPr>
            <a:r>
              <a:rPr lang="en-US" sz="2400" dirty="0" smtClean="0"/>
              <a:t>lexicon for the words in the grammar</a:t>
            </a:r>
          </a:p>
          <a:p>
            <a:pPr fontAlgn="base">
              <a:buClr>
                <a:schemeClr val="accent3"/>
              </a:buClr>
            </a:pPr>
            <a:r>
              <a:rPr lang="en-US" sz="2400" dirty="0" smtClean="0"/>
              <a:t>existing  recognition engine for the HRL</a:t>
            </a:r>
          </a:p>
          <a:p>
            <a:pPr marL="0">
              <a:buNone/>
            </a:pPr>
            <a:endParaRPr lang="en-US" dirty="0" smtClean="0"/>
          </a:p>
          <a:p>
            <a:endParaRPr lang="en-US" dirty="0"/>
          </a:p>
        </p:txBody>
      </p:sp>
      <p:sp>
        <p:nvSpPr>
          <p:cNvPr id="8" name="Text Placeholder 7"/>
          <p:cNvSpPr>
            <a:spLocks noGrp="1"/>
          </p:cNvSpPr>
          <p:nvPr>
            <p:ph type="body" sz="quarter" idx="19"/>
          </p:nvPr>
        </p:nvSpPr>
        <p:spPr>
          <a:xfrm>
            <a:off x="1143000" y="21888450"/>
            <a:ext cx="12801600" cy="1219200"/>
          </a:xfrm>
          <a:prstGeom prst="round1Rect">
            <a:avLst>
              <a:gd name="adj" fmla="val 0"/>
            </a:avLst>
          </a:prstGeom>
          <a:solidFill>
            <a:schemeClr val="accent4"/>
          </a:solidFill>
          <a:ln w="3175">
            <a:solidFill>
              <a:schemeClr val="accent4"/>
            </a:solidFill>
          </a:ln>
        </p:spPr>
        <p:txBody>
          <a:bodyPr/>
          <a:lstStyle/>
          <a:p>
            <a:r>
              <a:rPr lang="en-US" dirty="0" smtClean="0"/>
              <a:t>System overview</a:t>
            </a:r>
            <a:endParaRPr lang="en-US" dirty="0"/>
          </a:p>
        </p:txBody>
      </p:sp>
      <p:sp>
        <p:nvSpPr>
          <p:cNvPr id="13" name="Content Placeholder 12"/>
          <p:cNvSpPr>
            <a:spLocks noGrp="1"/>
          </p:cNvSpPr>
          <p:nvPr>
            <p:ph sz="quarter" idx="26"/>
          </p:nvPr>
        </p:nvSpPr>
        <p:spPr>
          <a:xfrm>
            <a:off x="1143000" y="23113746"/>
            <a:ext cx="12801600" cy="6909054"/>
          </a:xfrm>
          <a:ln w="3175">
            <a:solidFill>
              <a:schemeClr val="accent1"/>
            </a:solidFill>
          </a:ln>
        </p:spPr>
        <p:txBody>
          <a:bodyPr/>
          <a:lstStyle/>
          <a:p>
            <a:pPr>
              <a:buNone/>
            </a:pPr>
            <a:r>
              <a:rPr lang="en-US" dirty="0" smtClean="0"/>
              <a:t> </a:t>
            </a:r>
          </a:p>
        </p:txBody>
      </p:sp>
      <p:sp>
        <p:nvSpPr>
          <p:cNvPr id="9" name="Text Placeholder 8"/>
          <p:cNvSpPr>
            <a:spLocks noGrp="1"/>
          </p:cNvSpPr>
          <p:nvPr>
            <p:ph type="body" sz="quarter" idx="21"/>
          </p:nvPr>
        </p:nvSpPr>
        <p:spPr>
          <a:xfrm>
            <a:off x="15544800" y="5852160"/>
            <a:ext cx="12801600" cy="1219200"/>
          </a:xfrm>
          <a:prstGeom prst="round1Rect">
            <a:avLst>
              <a:gd name="adj" fmla="val 0"/>
            </a:avLst>
          </a:prstGeom>
          <a:solidFill>
            <a:schemeClr val="accent4"/>
          </a:solidFill>
          <a:ln>
            <a:solidFill>
              <a:schemeClr val="accent4"/>
            </a:solidFill>
          </a:ln>
        </p:spPr>
        <p:txBody>
          <a:bodyPr/>
          <a:lstStyle/>
          <a:p>
            <a:r>
              <a:rPr lang="en-US" dirty="0" smtClean="0"/>
              <a:t>Algorithm</a:t>
            </a:r>
            <a:endParaRPr lang="en-US" dirty="0"/>
          </a:p>
        </p:txBody>
      </p:sp>
      <p:sp>
        <p:nvSpPr>
          <p:cNvPr id="14" name="Content Placeholder 13"/>
          <p:cNvSpPr>
            <a:spLocks noGrp="1"/>
          </p:cNvSpPr>
          <p:nvPr>
            <p:ph sz="quarter" idx="27"/>
          </p:nvPr>
        </p:nvSpPr>
        <p:spPr>
          <a:xfrm>
            <a:off x="15544800" y="7071360"/>
            <a:ext cx="12801600" cy="8255726"/>
          </a:xfrm>
          <a:ln w="3175">
            <a:solidFill>
              <a:schemeClr val="accent1"/>
            </a:solidFill>
          </a:ln>
        </p:spPr>
        <p:txBody>
          <a:bodyPr>
            <a:normAutofit/>
          </a:bodyPr>
          <a:lstStyle/>
          <a:p>
            <a:pPr marL="0" indent="0">
              <a:buClr>
                <a:schemeClr val="accent4"/>
              </a:buClr>
              <a:buNone/>
            </a:pPr>
            <a:r>
              <a:rPr lang="en-US" dirty="0" smtClean="0"/>
              <a:t>The backend of lex4all uses the </a:t>
            </a:r>
            <a:r>
              <a:rPr lang="en-US" dirty="0" smtClean="0"/>
              <a:t>Salaam </a:t>
            </a:r>
            <a:r>
              <a:rPr lang="en-US" dirty="0" smtClean="0"/>
              <a:t>method </a:t>
            </a:r>
            <a:r>
              <a:rPr lang="en-US" dirty="0" smtClean="0"/>
              <a:t>[1, 2] </a:t>
            </a:r>
            <a:r>
              <a:rPr lang="en-US" dirty="0" smtClean="0"/>
              <a:t>for the automatic discovery of the best pronunciation sequence for each word in the target vocabulary.</a:t>
            </a:r>
            <a:endParaRPr lang="en-US" dirty="0" smtClean="0"/>
          </a:p>
          <a:p>
            <a:pPr marL="0" indent="0">
              <a:buClr>
                <a:schemeClr val="accent4"/>
              </a:buClr>
              <a:buNone/>
            </a:pPr>
            <a:endParaRPr lang="en-US" sz="1200" dirty="0" smtClean="0"/>
          </a:p>
          <a:p>
            <a:pPr marL="0" indent="0">
              <a:buClr>
                <a:schemeClr val="accent4"/>
              </a:buClr>
              <a:buNone/>
            </a:pPr>
            <a:r>
              <a:rPr lang="en-US" b="1" dirty="0" smtClean="0"/>
              <a:t>The Salaam method [1, 2]:</a:t>
            </a:r>
          </a:p>
          <a:p>
            <a:pPr>
              <a:buClr>
                <a:schemeClr val="accent4"/>
              </a:buClr>
            </a:pPr>
            <a:r>
              <a:rPr lang="en-US" dirty="0" smtClean="0"/>
              <a:t>A “super-wildcard” grammar </a:t>
            </a:r>
            <a:r>
              <a:rPr lang="en-US" dirty="0" smtClean="0"/>
              <a:t>instructs the recognizer to treat each audio sample as a “phrase” consisting of 0-10 “words”, where each “word” is a sequence of 1-3 source-language phonemes, i.e.:</a:t>
            </a:r>
          </a:p>
          <a:p>
            <a:pPr>
              <a:buClr>
                <a:schemeClr val="accent4"/>
              </a:buClr>
              <a:buNone/>
            </a:pPr>
            <a:endParaRPr lang="en-US" dirty="0" smtClean="0"/>
          </a:p>
          <a:p>
            <a:pPr>
              <a:buClr>
                <a:schemeClr val="accent4"/>
              </a:buClr>
              <a:buNone/>
            </a:pPr>
            <a:r>
              <a:rPr lang="en-US" dirty="0" smtClean="0"/>
              <a:t>	</a:t>
            </a:r>
            <a:r>
              <a:rPr lang="en-US" dirty="0" smtClean="0"/>
              <a:t>where * represents a single phoneme of the source language.</a:t>
            </a:r>
          </a:p>
          <a:p>
            <a:pPr>
              <a:buClr>
                <a:schemeClr val="accent4"/>
              </a:buClr>
            </a:pPr>
            <a:r>
              <a:rPr lang="en-US" dirty="0" smtClean="0"/>
              <a:t>An iterative training algorithm uses the HRL recognizer and the “super-wildcard” grammar to discover the best pronunciation sequence(s) for each word in the target  (low-resource) language vocabulary, one phoneme at a time</a:t>
            </a:r>
          </a:p>
          <a:p>
            <a:pPr>
              <a:buClr>
                <a:schemeClr val="accent4"/>
              </a:buClr>
            </a:pPr>
            <a:r>
              <a:rPr lang="en-US" dirty="0" smtClean="0"/>
              <a:t>The automatically generated pronunciations yield higher recognition accuracy than pronunciations hand-written by expert linguists [1]</a:t>
            </a:r>
            <a:endParaRPr lang="en-US" dirty="0" smtClean="0"/>
          </a:p>
        </p:txBody>
      </p:sp>
      <p:sp>
        <p:nvSpPr>
          <p:cNvPr id="16" name="Text Placeholder 15"/>
          <p:cNvSpPr>
            <a:spLocks noGrp="1"/>
          </p:cNvSpPr>
          <p:nvPr>
            <p:ph type="body" sz="quarter" idx="29"/>
          </p:nvPr>
        </p:nvSpPr>
        <p:spPr>
          <a:xfrm>
            <a:off x="15544800" y="17302657"/>
            <a:ext cx="12801600" cy="1219200"/>
          </a:xfrm>
          <a:prstGeom prst="round1Rect">
            <a:avLst>
              <a:gd name="adj" fmla="val 0"/>
            </a:avLst>
          </a:prstGeom>
          <a:ln w="3175">
            <a:solidFill>
              <a:schemeClr val="accent6"/>
            </a:solidFill>
          </a:ln>
        </p:spPr>
        <p:txBody>
          <a:bodyPr/>
          <a:lstStyle/>
          <a:p>
            <a:r>
              <a:rPr lang="en-US" dirty="0" smtClean="0"/>
              <a:t>Challenge: Running time</a:t>
            </a:r>
            <a:endParaRPr lang="en-US" dirty="0"/>
          </a:p>
        </p:txBody>
      </p:sp>
      <p:sp>
        <p:nvSpPr>
          <p:cNvPr id="17" name="Content Placeholder 16"/>
          <p:cNvSpPr>
            <a:spLocks noGrp="1"/>
          </p:cNvSpPr>
          <p:nvPr>
            <p:ph sz="quarter" idx="30"/>
          </p:nvPr>
        </p:nvSpPr>
        <p:spPr>
          <a:xfrm>
            <a:off x="15544800" y="18540248"/>
            <a:ext cx="12801600" cy="11482552"/>
          </a:xfrm>
          <a:ln w="3175">
            <a:solidFill>
              <a:schemeClr val="accent1"/>
            </a:solidFill>
          </a:ln>
        </p:spPr>
        <p:txBody>
          <a:bodyPr>
            <a:normAutofit/>
          </a:bodyPr>
          <a:lstStyle/>
          <a:p>
            <a:pPr marL="0">
              <a:buNone/>
            </a:pPr>
            <a:r>
              <a:rPr lang="en-US" sz="3200" dirty="0" smtClean="0"/>
              <a:t>The main challenge we faced in engineering a user-friendly application based on the Salaam algorithm (see above) was the long training time due to the large “super-wildcard” grammar required by the algorithm.</a:t>
            </a:r>
          </a:p>
          <a:p>
            <a:pPr marL="0">
              <a:buNone/>
            </a:pPr>
            <a:endParaRPr lang="en-US" sz="200" dirty="0" smtClean="0"/>
          </a:p>
          <a:p>
            <a:r>
              <a:rPr lang="en-US" sz="3200" dirty="0" smtClean="0"/>
              <a:t>Origina</a:t>
            </a:r>
            <a:r>
              <a:rPr lang="en-US" sz="3200" dirty="0" smtClean="0"/>
              <a:t>l backend: 1-3 phonemes per sub-word</a:t>
            </a:r>
          </a:p>
          <a:p>
            <a:pPr lvl="1"/>
            <a:r>
              <a:rPr lang="en-US" sz="2800" dirty="0" smtClean="0"/>
              <a:t>40 phonemes (English) → 64,000 possible combinations</a:t>
            </a:r>
          </a:p>
          <a:p>
            <a:pPr lvl="1"/>
            <a:r>
              <a:rPr lang="en-US" sz="2800" dirty="0" smtClean="0"/>
              <a:t>Training time (25 words, 5 samples/word): approx. </a:t>
            </a:r>
            <a:r>
              <a:rPr lang="en-US" sz="2800" u="sng" dirty="0" smtClean="0"/>
              <a:t>60-120 minutes</a:t>
            </a:r>
            <a:endParaRPr lang="en-US" u="sng" dirty="0" smtClean="0"/>
          </a:p>
          <a:p>
            <a:pPr lvl="1">
              <a:buNone/>
            </a:pPr>
            <a:endParaRPr lang="en-US" sz="200" u="sng" dirty="0" smtClean="0"/>
          </a:p>
          <a:p>
            <a:r>
              <a:rPr lang="en-US" sz="3200" dirty="0" smtClean="0"/>
              <a:t>New backend: only 1 phoneme per sub-word</a:t>
            </a:r>
          </a:p>
          <a:p>
            <a:pPr lvl="1"/>
            <a:r>
              <a:rPr lang="en-US" sz="2800" dirty="0" smtClean="0"/>
              <a:t>40 phonemes → 40-line wildcard</a:t>
            </a:r>
          </a:p>
          <a:p>
            <a:pPr lvl="1"/>
            <a:r>
              <a:rPr lang="en-US" sz="2800" dirty="0" smtClean="0"/>
              <a:t>Training time (25 words, 5 samples/word): approx </a:t>
            </a:r>
            <a:r>
              <a:rPr lang="en-US" sz="2800" u="sng" dirty="0" smtClean="0"/>
              <a:t>2-5 minutes</a:t>
            </a:r>
          </a:p>
          <a:p>
            <a:pPr lvl="1"/>
            <a:r>
              <a:rPr lang="en-US" sz="2800" dirty="0" smtClean="0"/>
              <a:t>Result: ≈20x faster training, no significant drop in recognition accuracy</a:t>
            </a:r>
            <a:endParaRPr lang="en-US" dirty="0"/>
          </a:p>
        </p:txBody>
      </p:sp>
      <p:sp>
        <p:nvSpPr>
          <p:cNvPr id="18" name="Text Placeholder 17"/>
          <p:cNvSpPr>
            <a:spLocks noGrp="1"/>
          </p:cNvSpPr>
          <p:nvPr>
            <p:ph type="body" sz="quarter" idx="31"/>
          </p:nvPr>
        </p:nvSpPr>
        <p:spPr>
          <a:xfrm>
            <a:off x="29900880" y="5852160"/>
            <a:ext cx="12801600" cy="1219200"/>
          </a:xfrm>
          <a:prstGeom prst="round1Rect">
            <a:avLst>
              <a:gd name="adj" fmla="val 0"/>
            </a:avLst>
          </a:prstGeom>
          <a:solidFill>
            <a:schemeClr val="accent4"/>
          </a:solidFill>
          <a:ln w="3175">
            <a:solidFill>
              <a:schemeClr val="accent4"/>
            </a:solidFill>
          </a:ln>
        </p:spPr>
        <p:txBody>
          <a:bodyPr/>
          <a:lstStyle/>
          <a:p>
            <a:r>
              <a:rPr lang="en-US" dirty="0" smtClean="0"/>
              <a:t>Additional Features</a:t>
            </a:r>
            <a:endParaRPr lang="en-US" dirty="0"/>
          </a:p>
        </p:txBody>
      </p:sp>
      <p:graphicFrame>
        <p:nvGraphicFramePr>
          <p:cNvPr id="24" name="Content Placeholder 23" descr="Line chart"/>
          <p:cNvGraphicFramePr>
            <a:graphicFrameLocks noGrp="1"/>
          </p:cNvGraphicFramePr>
          <p:nvPr>
            <p:ph sz="quarter" idx="32"/>
            <p:extLst>
              <p:ext uri="{D42A27DB-BD31-4B8C-83A1-F6EECF244321}">
                <p14:modId xmlns="" xmlns:p14="http://schemas.microsoft.com/office/powerpoint/2010/main" val="1995786904"/>
              </p:ext>
            </p:extLst>
          </p:nvPr>
        </p:nvGraphicFramePr>
        <p:xfrm>
          <a:off x="16390841" y="24949308"/>
          <a:ext cx="11060678" cy="5047827"/>
        </p:xfrm>
        <a:graphic>
          <a:graphicData uri="http://schemas.openxmlformats.org/drawingml/2006/chart">
            <c:chart xmlns:c="http://schemas.openxmlformats.org/drawingml/2006/chart" xmlns:r="http://schemas.openxmlformats.org/officeDocument/2006/relationships" r:id="rId4"/>
          </a:graphicData>
        </a:graphic>
      </p:graphicFrame>
      <p:sp>
        <p:nvSpPr>
          <p:cNvPr id="21" name="Text Placeholder 20"/>
          <p:cNvSpPr>
            <a:spLocks noGrp="1"/>
          </p:cNvSpPr>
          <p:nvPr>
            <p:ph type="body" sz="quarter" idx="34"/>
          </p:nvPr>
        </p:nvSpPr>
        <p:spPr>
          <a:xfrm>
            <a:off x="29900880" y="24439406"/>
            <a:ext cx="12801600" cy="1219200"/>
          </a:xfrm>
          <a:prstGeom prst="round1Rect">
            <a:avLst>
              <a:gd name="adj" fmla="val 0"/>
            </a:avLst>
          </a:prstGeom>
          <a:solidFill>
            <a:schemeClr val="accent2"/>
          </a:solidFill>
          <a:ln w="3175">
            <a:solidFill>
              <a:schemeClr val="accent2"/>
            </a:solidFill>
          </a:ln>
        </p:spPr>
        <p:txBody>
          <a:bodyPr/>
          <a:lstStyle/>
          <a:p>
            <a:r>
              <a:rPr lang="en-US" dirty="0" smtClean="0"/>
              <a:t>conclusion</a:t>
            </a:r>
            <a:endParaRPr lang="en-US" dirty="0"/>
          </a:p>
        </p:txBody>
      </p:sp>
      <p:sp>
        <p:nvSpPr>
          <p:cNvPr id="22" name="Content Placeholder 21"/>
          <p:cNvSpPr>
            <a:spLocks noGrp="1"/>
          </p:cNvSpPr>
          <p:nvPr>
            <p:ph sz="quarter" idx="35"/>
          </p:nvPr>
        </p:nvSpPr>
        <p:spPr>
          <a:xfrm>
            <a:off x="29900880" y="25686327"/>
            <a:ext cx="12801600" cy="4336473"/>
          </a:xfrm>
          <a:ln w="3175">
            <a:solidFill>
              <a:schemeClr val="accent1"/>
            </a:solidFill>
          </a:ln>
        </p:spPr>
        <p:txBody>
          <a:bodyPr>
            <a:noAutofit/>
          </a:bodyPr>
          <a:lstStyle/>
          <a:p>
            <a:pPr marL="0">
              <a:buNone/>
            </a:pPr>
            <a:r>
              <a:rPr lang="en-US" sz="3200" dirty="0" smtClean="0"/>
              <a:t>The lex4all tool enables the rapid and automatic creation of pronunciation lexicons in any low-resource language, using an out-of-the-box commercial recognition engine [3] for a high-resource language (English) and an existing algorithm for cross-language pronunciation mapping [1, 2].</a:t>
            </a:r>
          </a:p>
          <a:p>
            <a:pPr marL="0">
              <a:buNone/>
            </a:pPr>
            <a:endParaRPr lang="en-US" sz="100" dirty="0" smtClean="0"/>
          </a:p>
          <a:p>
            <a:pPr marL="0">
              <a:buNone/>
            </a:pPr>
            <a:r>
              <a:rPr lang="en-US" sz="3200" dirty="0" smtClean="0"/>
              <a:t>We hope that this tool will help developers to create speech interfaces for applications in low-resource languages, as well as facilitate research in small-vocabulary speech recognition for such languages.</a:t>
            </a:r>
            <a:endParaRPr lang="en-US" sz="3200" dirty="0"/>
          </a:p>
        </p:txBody>
      </p:sp>
      <p:sp>
        <p:nvSpPr>
          <p:cNvPr id="31" name="Content Placeholder 11"/>
          <p:cNvSpPr txBox="1">
            <a:spLocks/>
          </p:cNvSpPr>
          <p:nvPr/>
        </p:nvSpPr>
        <p:spPr>
          <a:xfrm>
            <a:off x="1143000" y="30632400"/>
            <a:ext cx="41559163" cy="1565701"/>
          </a:xfrm>
          <a:prstGeom prst="rect">
            <a:avLst/>
          </a:prstGeom>
          <a:ln w="3175">
            <a:solidFill>
              <a:schemeClr val="accent1"/>
            </a:solidFill>
          </a:ln>
        </p:spPr>
        <p:txBody>
          <a:bodyPr vert="horz" lIns="365760" tIns="182880" rIns="91440" bIns="45720" rtlCol="0">
            <a:normAutofit fontScale="85000" lnSpcReduction="20000"/>
          </a:bodyPr>
          <a:lstStyle/>
          <a:p>
            <a:pPr marL="0" marR="0" lvl="0" indent="0" algn="l" defTabSz="4389120" rtl="0" eaLnBrk="1" fontAlgn="auto" latinLnBrk="0" hangingPunct="1">
              <a:lnSpc>
                <a:spcPct val="100000"/>
              </a:lnSpc>
              <a:spcBef>
                <a:spcPts val="1200"/>
              </a:spcBef>
              <a:spcAft>
                <a:spcPts val="0"/>
              </a:spcAft>
              <a:buClr>
                <a:schemeClr val="accent2"/>
              </a:buClr>
              <a:buSzTx/>
              <a:buFont typeface="Arial" panose="020B0604020202020204" pitchFamily="34" charset="0"/>
              <a:buNone/>
              <a:tabLst/>
              <a:defRPr/>
            </a:pPr>
            <a:r>
              <a:rPr kumimoji="0" lang="en-US" sz="2000" b="1" i="0" u="none" strike="noStrike" kern="1200" cap="none" spc="0" normalizeH="0" baseline="0" noProof="0" dirty="0" smtClean="0">
                <a:ln>
                  <a:noFill/>
                </a:ln>
                <a:effectLst/>
                <a:uLnTx/>
                <a:uFillTx/>
                <a:latin typeface="+mn-lt"/>
                <a:ea typeface="+mn-ea"/>
                <a:cs typeface="+mn-cs"/>
              </a:rPr>
              <a:t>References</a:t>
            </a:r>
            <a:endParaRPr kumimoji="0" lang="en-US" sz="2000" b="0" i="0" u="none" strike="noStrike" kern="1200" cap="none" spc="0" normalizeH="0" baseline="0" noProof="0" dirty="0" smtClean="0">
              <a:ln>
                <a:noFill/>
              </a:ln>
              <a:effectLst/>
              <a:uLnTx/>
              <a:uFillTx/>
              <a:latin typeface="+mn-lt"/>
              <a:ea typeface="+mn-ea"/>
              <a:cs typeface="+mn-cs"/>
            </a:endParaRPr>
          </a:p>
          <a:p>
            <a:pPr marL="457200" lvl="0" indent="-457200" defTabSz="4389120">
              <a:spcBef>
                <a:spcPts val="1200"/>
              </a:spcBef>
              <a:buClr>
                <a:schemeClr val="accent2"/>
              </a:buClr>
              <a:defRPr/>
            </a:pPr>
            <a:r>
              <a:rPr kumimoji="0" lang="en-US" sz="2000" b="0" i="0" u="none" strike="noStrike" kern="1200" cap="none" spc="0" normalizeH="0" baseline="0" noProof="0" dirty="0" smtClean="0">
                <a:ln>
                  <a:noFill/>
                </a:ln>
                <a:effectLst/>
                <a:uLnTx/>
                <a:uFillTx/>
                <a:latin typeface="+mn-lt"/>
                <a:ea typeface="+mn-ea"/>
                <a:cs typeface="+mn-cs"/>
              </a:rPr>
              <a:t>[1</a:t>
            </a:r>
            <a:r>
              <a:rPr lang="en-US" sz="2000" dirty="0" smtClean="0"/>
              <a:t>] Fang </a:t>
            </a:r>
            <a:r>
              <a:rPr lang="en-US" sz="2000" dirty="0" err="1" smtClean="0"/>
              <a:t>Qiao</a:t>
            </a:r>
            <a:r>
              <a:rPr lang="en-US" sz="2000" dirty="0" smtClean="0"/>
              <a:t>, </a:t>
            </a:r>
            <a:r>
              <a:rPr lang="en-US" sz="2000" dirty="0" err="1" smtClean="0"/>
              <a:t>Jahanzeb</a:t>
            </a:r>
            <a:r>
              <a:rPr lang="en-US" sz="2000" dirty="0" smtClean="0"/>
              <a:t> </a:t>
            </a:r>
            <a:r>
              <a:rPr lang="en-US" sz="2000" dirty="0" err="1" smtClean="0"/>
              <a:t>Sherwani</a:t>
            </a:r>
            <a:r>
              <a:rPr lang="en-US" sz="2000" dirty="0" smtClean="0"/>
              <a:t>, and </a:t>
            </a:r>
            <a:r>
              <a:rPr lang="en-US" sz="2000" dirty="0" err="1" smtClean="0"/>
              <a:t>Roni</a:t>
            </a:r>
            <a:r>
              <a:rPr lang="en-US" sz="2000" dirty="0" smtClean="0"/>
              <a:t> Rosenfeld</a:t>
            </a:r>
            <a:r>
              <a:rPr lang="en-US" sz="2000" dirty="0" smtClean="0"/>
              <a:t>, 2010. </a:t>
            </a:r>
            <a:r>
              <a:rPr lang="en-US" sz="2000" dirty="0" smtClean="0"/>
              <a:t>“Small-vocabulary speech recognition for resource- scarce languages,” in </a:t>
            </a:r>
            <a:r>
              <a:rPr lang="en-US" sz="2000" i="1" dirty="0" smtClean="0"/>
              <a:t>Proceedings of the First ACM Symposium on Computing for </a:t>
            </a:r>
            <a:r>
              <a:rPr lang="en-US" sz="2000" i="1" dirty="0" smtClean="0"/>
              <a:t>Development (ACM DEV ‘10)</a:t>
            </a:r>
            <a:r>
              <a:rPr lang="en-US" sz="2000" i="1" dirty="0" smtClean="0"/>
              <a:t>.</a:t>
            </a:r>
            <a:r>
              <a:rPr lang="en-US" sz="2000" dirty="0" smtClean="0"/>
              <a:t> ACM, New </a:t>
            </a:r>
            <a:r>
              <a:rPr lang="en-US" sz="2000" dirty="0" smtClean="0"/>
              <a:t>York, NY, USA, </a:t>
            </a:r>
            <a:r>
              <a:rPr lang="en-US" sz="2000" dirty="0" smtClean="0"/>
              <a:t>pp</a:t>
            </a:r>
            <a:r>
              <a:rPr lang="en-US" sz="2000" dirty="0" smtClean="0"/>
              <a:t>. </a:t>
            </a:r>
            <a:r>
              <a:rPr lang="en-US" sz="2000" dirty="0" smtClean="0"/>
              <a:t>3:1–3:8.</a:t>
            </a:r>
            <a:endParaRPr kumimoji="0" lang="en-US" sz="2000" b="0" i="0" u="none" strike="noStrike" kern="1200" cap="none" spc="0" normalizeH="0" baseline="0" noProof="0" dirty="0" smtClean="0">
              <a:ln>
                <a:noFill/>
              </a:ln>
              <a:effectLst/>
              <a:uLnTx/>
              <a:uFillTx/>
              <a:latin typeface="+mn-lt"/>
              <a:ea typeface="+mn-ea"/>
              <a:cs typeface="+mn-cs"/>
            </a:endParaRPr>
          </a:p>
          <a:p>
            <a:pPr marL="457200" lvl="0" indent="-457200" defTabSz="4389120">
              <a:spcBef>
                <a:spcPts val="1200"/>
              </a:spcBef>
              <a:buClr>
                <a:schemeClr val="accent2"/>
              </a:buClr>
              <a:defRPr/>
            </a:pPr>
            <a:r>
              <a:rPr lang="en-US" sz="2000" dirty="0" smtClean="0"/>
              <a:t>[2</a:t>
            </a:r>
            <a:r>
              <a:rPr lang="en-US" sz="2000" dirty="0" smtClean="0"/>
              <a:t>] </a:t>
            </a:r>
            <a:r>
              <a:rPr lang="en-US" sz="2000" dirty="0" err="1" smtClean="0"/>
              <a:t>Hao</a:t>
            </a:r>
            <a:r>
              <a:rPr lang="en-US" sz="2000" dirty="0" smtClean="0"/>
              <a:t> Yee Chan and </a:t>
            </a:r>
            <a:r>
              <a:rPr lang="en-US" sz="2000" dirty="0" err="1" smtClean="0"/>
              <a:t>Roni</a:t>
            </a:r>
            <a:r>
              <a:rPr lang="en-US" sz="2000" dirty="0" smtClean="0"/>
              <a:t> Rosenfeld</a:t>
            </a:r>
            <a:r>
              <a:rPr lang="en-US" sz="2000" dirty="0" smtClean="0"/>
              <a:t>, 2012. </a:t>
            </a:r>
            <a:r>
              <a:rPr lang="en-US" sz="2000" dirty="0" smtClean="0"/>
              <a:t>“Discriminative pronunciation learning for speech recognition for resource scarce languages,” in </a:t>
            </a:r>
            <a:r>
              <a:rPr lang="en-US" sz="2000" i="1" dirty="0" smtClean="0"/>
              <a:t>Proceedings of the 2nd ACM Symposium on Computing for </a:t>
            </a:r>
            <a:r>
              <a:rPr lang="en-US" sz="2000" i="1" dirty="0" smtClean="0"/>
              <a:t>Development (ACM DEV ‘12)</a:t>
            </a:r>
            <a:r>
              <a:rPr lang="en-US" sz="2000" dirty="0" smtClean="0"/>
              <a:t>. ACM, New </a:t>
            </a:r>
            <a:r>
              <a:rPr lang="en-US" sz="2000" dirty="0" smtClean="0"/>
              <a:t>York, NY, USA, </a:t>
            </a:r>
            <a:r>
              <a:rPr lang="en-US" sz="2000" dirty="0" smtClean="0"/>
              <a:t>pp</a:t>
            </a:r>
            <a:r>
              <a:rPr lang="en-US" sz="2000" dirty="0" smtClean="0"/>
              <a:t>. 12:1–12:6</a:t>
            </a:r>
            <a:r>
              <a:rPr lang="en-US" sz="2000" dirty="0" smtClean="0"/>
              <a:t>,. </a:t>
            </a:r>
          </a:p>
          <a:p>
            <a:pPr marL="457200" lvl="0" indent="-457200" defTabSz="4389120">
              <a:spcBef>
                <a:spcPts val="1200"/>
              </a:spcBef>
              <a:buClr>
                <a:schemeClr val="accent2"/>
              </a:buClr>
              <a:defRPr/>
            </a:pPr>
            <a:r>
              <a:rPr kumimoji="0" lang="en-US" sz="2000" b="0" i="0" u="none" strike="noStrike" kern="1200" cap="none" spc="0" normalizeH="0" baseline="0" noProof="0" dirty="0" smtClean="0">
                <a:ln>
                  <a:noFill/>
                </a:ln>
                <a:effectLst/>
                <a:uLnTx/>
                <a:uFillTx/>
                <a:latin typeface="+mn-lt"/>
                <a:ea typeface="+mn-ea"/>
                <a:cs typeface="+mn-cs"/>
              </a:rPr>
              <a:t>[3] </a:t>
            </a:r>
            <a:r>
              <a:rPr lang="en-US" sz="2000" dirty="0" smtClean="0"/>
              <a:t>Microsoft, 2012. Microsoft Speech Platform SDK 11 Documentation. </a:t>
            </a:r>
            <a:r>
              <a:rPr lang="en-US" sz="2000" dirty="0" smtClean="0">
                <a:hlinkClick r:id="rId5"/>
              </a:rPr>
              <a:t>http://msdn.microsoft.com/en-us/library/dd266409</a:t>
            </a:r>
            <a:endParaRPr kumimoji="0" lang="en-US" sz="2000" b="0" i="0" u="none" strike="noStrike" kern="1200" cap="none" spc="0" normalizeH="0" baseline="0" noProof="0" dirty="0">
              <a:ln>
                <a:noFill/>
              </a:ln>
              <a:effectLst/>
              <a:uLnTx/>
              <a:uFillTx/>
              <a:latin typeface="+mn-lt"/>
              <a:ea typeface="+mn-ea"/>
              <a:cs typeface="+mn-cs"/>
            </a:endParaRPr>
          </a:p>
        </p:txBody>
      </p:sp>
      <p:pic>
        <p:nvPicPr>
          <p:cNvPr id="30" name="Grafik 29" descr="head.png"/>
          <p:cNvPicPr>
            <a:picLocks noChangeAspect="1"/>
          </p:cNvPicPr>
          <p:nvPr/>
        </p:nvPicPr>
        <p:blipFill>
          <a:blip r:embed="rId6"/>
          <a:srcRect l="2909" t="35832" r="11636" b="10451"/>
          <a:stretch>
            <a:fillRect/>
          </a:stretch>
        </p:blipFill>
        <p:spPr>
          <a:xfrm>
            <a:off x="8018582" y="17497124"/>
            <a:ext cx="5693011" cy="3486428"/>
          </a:xfrm>
          <a:prstGeom prst="rect">
            <a:avLst/>
          </a:prstGeom>
        </p:spPr>
      </p:pic>
      <p:sp>
        <p:nvSpPr>
          <p:cNvPr id="37" name="Text Placeholder 7"/>
          <p:cNvSpPr txBox="1">
            <a:spLocks/>
          </p:cNvSpPr>
          <p:nvPr/>
        </p:nvSpPr>
        <p:spPr>
          <a:xfrm>
            <a:off x="29887156" y="16239866"/>
            <a:ext cx="12801600" cy="1219200"/>
          </a:xfrm>
          <a:prstGeom prst="round1Rect">
            <a:avLst>
              <a:gd name="adj" fmla="val 0"/>
            </a:avLst>
          </a:prstGeom>
          <a:solidFill>
            <a:schemeClr val="accent3"/>
          </a:solidFill>
          <a:ln w="3175">
            <a:solidFill>
              <a:schemeClr val="accent3"/>
            </a:solidFill>
          </a:ln>
        </p:spPr>
        <p:txBody>
          <a:bodyPr vert="horz" lIns="365760" tIns="45720" rIns="91440" bIns="45720" rtlCol="0" anchor="ctr">
            <a:noAutofit/>
          </a:bodyPr>
          <a:lstStyle/>
          <a:p>
            <a:pPr marL="0" marR="0" lvl="0" indent="0" algn="l" defTabSz="4389120"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a:pPr>
            <a:r>
              <a:rPr kumimoji="0" lang="en-US" sz="6000" b="0" i="0" u="none" strike="noStrike" kern="1200" cap="all" spc="0" normalizeH="0" baseline="0" noProof="0" dirty="0" smtClean="0">
                <a:ln>
                  <a:noFill/>
                </a:ln>
                <a:solidFill>
                  <a:schemeClr val="bg1"/>
                </a:solidFill>
                <a:effectLst/>
                <a:uLnTx/>
                <a:uFillTx/>
                <a:latin typeface="+mj-lt"/>
                <a:ea typeface="+mn-ea"/>
                <a:cs typeface="+mn-cs"/>
              </a:rPr>
              <a:t>Future work</a:t>
            </a:r>
          </a:p>
        </p:txBody>
      </p:sp>
      <p:sp>
        <p:nvSpPr>
          <p:cNvPr id="38" name="Content Placeholder 12"/>
          <p:cNvSpPr>
            <a:spLocks noGrp="1"/>
          </p:cNvSpPr>
          <p:nvPr>
            <p:ph sz="quarter" idx="26"/>
          </p:nvPr>
        </p:nvSpPr>
        <p:spPr>
          <a:xfrm>
            <a:off x="29887156" y="17465162"/>
            <a:ext cx="12801600" cy="5928238"/>
          </a:xfrm>
          <a:ln w="3175">
            <a:solidFill>
              <a:schemeClr val="accent1"/>
            </a:solidFill>
          </a:ln>
        </p:spPr>
        <p:txBody>
          <a:bodyPr/>
          <a:lstStyle/>
          <a:p>
            <a:pPr>
              <a:buClr>
                <a:schemeClr val="accent3"/>
              </a:buClr>
              <a:buNone/>
            </a:pPr>
            <a:r>
              <a:rPr lang="en-US" dirty="0" smtClean="0"/>
              <a:t>Possible future extensions of the project include:</a:t>
            </a:r>
            <a:endParaRPr lang="en-US" dirty="0" smtClean="0"/>
          </a:p>
          <a:p>
            <a:pPr>
              <a:buClr>
                <a:schemeClr val="accent3"/>
              </a:buClr>
            </a:pPr>
            <a:r>
              <a:rPr lang="en-US" b="1" dirty="0" smtClean="0"/>
              <a:t>Online lexicon repository</a:t>
            </a:r>
          </a:p>
          <a:p>
            <a:pPr>
              <a:buClr>
                <a:schemeClr val="accent3"/>
              </a:buClr>
              <a:buNone/>
            </a:pPr>
            <a:r>
              <a:rPr lang="en-US" dirty="0" smtClean="0"/>
              <a:t>	</a:t>
            </a:r>
            <a:r>
              <a:rPr lang="en-US" dirty="0" smtClean="0"/>
              <a:t>Adding an option for users to upload their created lexicons to a central web repository  would allow sharing and re-use of lexicons across languages and language families.</a:t>
            </a:r>
            <a:endParaRPr lang="en-US" dirty="0" smtClean="0"/>
          </a:p>
          <a:p>
            <a:pPr>
              <a:buClr>
                <a:schemeClr val="accent3"/>
              </a:buClr>
            </a:pPr>
            <a:r>
              <a:rPr lang="en-US" b="1" dirty="0" smtClean="0"/>
              <a:t>Additional source-language recognizers</a:t>
            </a:r>
          </a:p>
          <a:p>
            <a:pPr>
              <a:buClr>
                <a:schemeClr val="accent3"/>
              </a:buClr>
              <a:buNone/>
            </a:pPr>
            <a:r>
              <a:rPr lang="en-US" dirty="0" smtClean="0"/>
              <a:t>	</a:t>
            </a:r>
            <a:r>
              <a:rPr lang="en-US" dirty="0" smtClean="0"/>
              <a:t>The Microsoft Speech Platform currently supports recognition in over 20 different (high-resource) languages [3]. It is possible that using a source language that shares more phonemes with the target language could improve recognition accuracy, though this topic calls for further research.</a:t>
            </a:r>
            <a:endParaRPr lang="en-US" dirty="0" smtClean="0"/>
          </a:p>
          <a:p>
            <a:pPr>
              <a:buClr>
                <a:schemeClr val="accent3"/>
              </a:buClr>
            </a:pPr>
            <a:r>
              <a:rPr lang="en-US" b="1" dirty="0" smtClean="0"/>
              <a:t>User interface improvements</a:t>
            </a:r>
            <a:endParaRPr lang="en-US" b="1" dirty="0"/>
          </a:p>
        </p:txBody>
      </p:sp>
      <p:pic>
        <p:nvPicPr>
          <p:cNvPr id="39" name="Grafik 38" descr="lex4all Lexicon Builder.png"/>
          <p:cNvPicPr>
            <a:picLocks noChangeAspect="1"/>
          </p:cNvPicPr>
          <p:nvPr/>
        </p:nvPicPr>
        <p:blipFill>
          <a:blip r:embed="rId7"/>
          <a:stretch>
            <a:fillRect/>
          </a:stretch>
        </p:blipFill>
        <p:spPr>
          <a:xfrm>
            <a:off x="2331722" y="23171368"/>
            <a:ext cx="10328280" cy="6835563"/>
          </a:xfrm>
          <a:prstGeom prst="rect">
            <a:avLst/>
          </a:prstGeom>
        </p:spPr>
      </p:pic>
      <p:sp>
        <p:nvSpPr>
          <p:cNvPr id="40" name="Content Placeholder 16"/>
          <p:cNvSpPr>
            <a:spLocks noGrp="1"/>
          </p:cNvSpPr>
          <p:nvPr>
            <p:ph sz="quarter" idx="30"/>
          </p:nvPr>
        </p:nvSpPr>
        <p:spPr>
          <a:xfrm>
            <a:off x="29905570" y="7083083"/>
            <a:ext cx="12801600" cy="4452426"/>
          </a:xfrm>
          <a:ln w="3175">
            <a:solidFill>
              <a:schemeClr val="accent1"/>
            </a:solidFill>
          </a:ln>
        </p:spPr>
        <p:txBody>
          <a:bodyPr/>
          <a:lstStyle/>
          <a:p>
            <a:pPr fontAlgn="base">
              <a:buClr>
                <a:schemeClr val="accent4"/>
              </a:buClr>
            </a:pPr>
            <a:r>
              <a:rPr lang="en-US" b="1" dirty="0" smtClean="0"/>
              <a:t>Evaluation module </a:t>
            </a:r>
            <a:endParaRPr lang="en-US" b="1" dirty="0" smtClean="0"/>
          </a:p>
          <a:p>
            <a:pPr fontAlgn="base">
              <a:buClr>
                <a:schemeClr val="accent4"/>
              </a:buClr>
              <a:buNone/>
            </a:pPr>
            <a:r>
              <a:rPr lang="en-US" dirty="0" smtClean="0"/>
              <a:t>	A</a:t>
            </a:r>
            <a:r>
              <a:rPr lang="en-US" dirty="0" smtClean="0"/>
              <a:t>llows </a:t>
            </a:r>
            <a:r>
              <a:rPr lang="en-US" dirty="0" smtClean="0"/>
              <a:t>the user to test </a:t>
            </a:r>
            <a:r>
              <a:rPr lang="en-US" dirty="0" smtClean="0"/>
              <a:t>built </a:t>
            </a:r>
            <a:r>
              <a:rPr lang="en-US" dirty="0" smtClean="0"/>
              <a:t>lexicons in recognizing real audio</a:t>
            </a:r>
          </a:p>
          <a:p>
            <a:pPr fontAlgn="base">
              <a:buClr>
                <a:schemeClr val="accent4"/>
              </a:buClr>
            </a:pPr>
            <a:r>
              <a:rPr lang="en-US" b="1" dirty="0" smtClean="0"/>
              <a:t>Audio recording </a:t>
            </a:r>
            <a:endParaRPr lang="en-US" dirty="0" smtClean="0"/>
          </a:p>
          <a:p>
            <a:pPr fontAlgn="base">
              <a:buClr>
                <a:schemeClr val="accent4"/>
              </a:buClr>
              <a:buNone/>
            </a:pPr>
            <a:r>
              <a:rPr lang="en-US" dirty="0" smtClean="0"/>
              <a:t>	Enables the user </a:t>
            </a:r>
            <a:r>
              <a:rPr lang="en-US" dirty="0" smtClean="0"/>
              <a:t>to </a:t>
            </a:r>
            <a:r>
              <a:rPr lang="en-US" dirty="0" smtClean="0"/>
              <a:t>record new </a:t>
            </a:r>
            <a:r>
              <a:rPr lang="en-US" dirty="0" smtClean="0"/>
              <a:t>sound files within the </a:t>
            </a:r>
            <a:r>
              <a:rPr lang="en-US" dirty="0" smtClean="0"/>
              <a:t>application</a:t>
            </a:r>
            <a:endParaRPr lang="en-US" dirty="0" smtClean="0"/>
          </a:p>
          <a:p>
            <a:pPr fontAlgn="base">
              <a:buClr>
                <a:schemeClr val="accent4"/>
              </a:buClr>
            </a:pPr>
            <a:r>
              <a:rPr lang="en-US" b="1" dirty="0" smtClean="0"/>
              <a:t>Discriminative </a:t>
            </a:r>
            <a:r>
              <a:rPr lang="en-US" b="1" dirty="0" smtClean="0"/>
              <a:t>training </a:t>
            </a:r>
            <a:r>
              <a:rPr lang="en-US" dirty="0" smtClean="0"/>
              <a:t>[2] </a:t>
            </a:r>
          </a:p>
          <a:p>
            <a:pPr fontAlgn="base">
              <a:buClr>
                <a:schemeClr val="accent4"/>
              </a:buClr>
              <a:buNone/>
            </a:pPr>
            <a:r>
              <a:rPr lang="en-US" dirty="0" smtClean="0"/>
              <a:t>	</a:t>
            </a:r>
            <a:r>
              <a:rPr lang="en-US" dirty="0" smtClean="0"/>
              <a:t>An additional training step that removes any pronunciations in the lexicon that may reduce recognition accuracy by matching multiple words in the vocabulary</a:t>
            </a:r>
            <a:endParaRPr lang="en-US" dirty="0"/>
          </a:p>
        </p:txBody>
      </p:sp>
      <p:graphicFrame>
        <p:nvGraphicFramePr>
          <p:cNvPr id="42" name="Objekt 41"/>
          <p:cNvGraphicFramePr>
            <a:graphicFrameLocks noChangeAspect="1"/>
          </p:cNvGraphicFramePr>
          <p:nvPr/>
        </p:nvGraphicFramePr>
        <p:xfrm>
          <a:off x="20879422" y="10598060"/>
          <a:ext cx="1608137" cy="509587"/>
        </p:xfrm>
        <a:graphic>
          <a:graphicData uri="http://schemas.openxmlformats.org/presentationml/2006/ole">
            <p:oleObj spid="_x0000_s1026" name="Formel" r:id="rId8" imgW="812520" imgH="253800" progId="Equation.3">
              <p:embed/>
            </p:oleObj>
          </a:graphicData>
        </a:graphic>
      </p:graphicFrame>
    </p:spTree>
    <p:extLst>
      <p:ext uri="{BB962C8B-B14F-4D97-AF65-F5344CB8AC3E}">
        <p14:creationId xmlns="" xmlns:p14="http://schemas.microsoft.com/office/powerpoint/2010/main" val="931198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TS104001551">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1110015-E380-4C53-980C-698226C61C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TS104001551</Template>
  <TotalTime>0</TotalTime>
  <Words>572</Words>
  <Application>Microsoft Office PowerPoint</Application>
  <PresentationFormat>Benutzerdefiniert</PresentationFormat>
  <Paragraphs>94</Paragraphs>
  <Slides>1</Slides>
  <Notes>0</Notes>
  <HiddenSlides>0</HiddenSlides>
  <MMClips>0</MMClips>
  <ScaleCrop>false</ScaleCrop>
  <HeadingPairs>
    <vt:vector size="6" baseType="variant">
      <vt:variant>
        <vt:lpstr>Design</vt:lpstr>
      </vt:variant>
      <vt:variant>
        <vt:i4>1</vt:i4>
      </vt:variant>
      <vt:variant>
        <vt:lpstr>Eingebettete OLE-Server</vt:lpstr>
      </vt:variant>
      <vt:variant>
        <vt:i4>1</vt:i4>
      </vt:variant>
      <vt:variant>
        <vt:lpstr>Folientitel</vt:lpstr>
      </vt:variant>
      <vt:variant>
        <vt:i4>1</vt:i4>
      </vt:variant>
    </vt:vector>
  </HeadingPairs>
  <TitlesOfParts>
    <vt:vector size="3" baseType="lpstr">
      <vt:lpstr>TS104001551</vt:lpstr>
      <vt:lpstr>Microsoft Formel-Editor 3.0</vt:lpstr>
      <vt:lpstr>lex4all: A language-independent tool for building and evaluating pronunciation lexicons for small-vocabulary speech recognition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2014-02-12T13:06:40Z</dcterms:created>
  <dcterms:modified xsi:type="dcterms:W3CDTF">2014-02-13T13:52:32Z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TC040015519991</vt:lpwstr>
  </property>
</Properties>
</file>