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charts/style1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vml" ContentType="application/vnd.openxmlformats-officedocument.vmlDrawing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42" autoAdjust="0"/>
    <p:restoredTop sz="94660"/>
  </p:normalViewPr>
  <p:slideViewPr>
    <p:cSldViewPr snapToGrid="0" snapToObjects="1">
      <p:cViewPr>
        <p:scale>
          <a:sx n="39" d="100"/>
          <a:sy n="39" d="100"/>
        </p:scale>
        <p:origin x="186" y="360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2"/>
  <c:chart>
    <c:title>
      <c:tx>
        <c:rich>
          <a:bodyPr rot="0" vert="horz"/>
          <a:lstStyle/>
          <a:p>
            <a:pPr>
              <a:defRPr/>
            </a:pPr>
            <a:r>
              <a:rPr lang="en-US" dirty="0" smtClean="0"/>
              <a:t>Figure 1. Evaluation</a:t>
            </a:r>
            <a:r>
              <a:rPr lang="en-US" baseline="0" dirty="0" smtClean="0"/>
              <a:t> of Word Recognition Accuracy</a:t>
            </a:r>
            <a:endParaRPr lang="en-US" dirty="0" smtClean="0"/>
          </a:p>
        </c:rich>
      </c:tx>
      <c:layout>
        <c:manualLayout>
          <c:xMode val="edge"/>
          <c:yMode val="edge"/>
          <c:x val="0.25981987722633282"/>
          <c:y val="8.8057692943914315E-2"/>
        </c:manualLayout>
      </c:layout>
    </c:title>
    <c:plotArea>
      <c:layout>
        <c:manualLayout>
          <c:layoutTarget val="inner"/>
          <c:xMode val="edge"/>
          <c:yMode val="edge"/>
          <c:x val="0.2046069870219529"/>
          <c:y val="0.22588800645332682"/>
          <c:w val="0.59332393547664974"/>
          <c:h val="0.543894448995819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Old backend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dLbl>
              <c:idx val="0"/>
              <c:layout/>
              <c:dLblPos val="ctr"/>
              <c:showVal val="1"/>
            </c:dLbl>
            <c:dLbl>
              <c:idx val="1"/>
              <c:layout/>
              <c:dLblPos val="ctr"/>
              <c:showVal val="1"/>
            </c:dLbl>
            <c:dLbl>
              <c:idx val="3"/>
              <c:dLblPos val="ctr"/>
              <c:showVal val="1"/>
              <c:showSerName val="1"/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Cross-speaker</c:v>
                </c:pt>
                <c:pt idx="1">
                  <c:v>Same-speaker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73.599999999999994</c:v>
                </c:pt>
                <c:pt idx="1">
                  <c:v>81.599999999999994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backend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dLbls>
            <c:dLbl>
              <c:idx val="0"/>
              <c:layout/>
              <c:dLblPos val="ctr"/>
              <c:showVal val="1"/>
            </c:dLbl>
            <c:dLbl>
              <c:idx val="1"/>
              <c:layout/>
              <c:dLblPos val="ctr"/>
              <c:showVal val="1"/>
            </c:dLbl>
            <c:dLbl>
              <c:idx val="3"/>
              <c:dLblPos val="ctr"/>
              <c:showVal val="1"/>
              <c:showSerName val="1"/>
            </c:dLbl>
            <c:delete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Cross-speaker</c:v>
                </c:pt>
                <c:pt idx="1">
                  <c:v>Same-speaker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72</c:v>
                </c:pt>
                <c:pt idx="1">
                  <c:v>82</c:v>
                </c:pt>
              </c:numCache>
            </c:numRef>
          </c:val>
        </c:ser>
        <c:dLbls>
          <c:showVal val="1"/>
        </c:dLbls>
        <c:axId val="97583872"/>
        <c:axId val="97586176"/>
      </c:barChart>
      <c:catAx>
        <c:axId val="9758387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7586176"/>
        <c:crosses val="autoZero"/>
        <c:auto val="1"/>
        <c:lblAlgn val="ctr"/>
        <c:lblOffset val="100"/>
      </c:catAx>
      <c:valAx>
        <c:axId val="97586176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Average </a:t>
                </a:r>
                <a:r>
                  <a:rPr lang="en-US" dirty="0" smtClean="0"/>
                  <a:t>Accuracy </a:t>
                </a:r>
                <a:r>
                  <a:rPr lang="en-US" dirty="0"/>
                  <a:t>(%)</a:t>
                </a:r>
              </a:p>
            </c:rich>
          </c:tx>
          <c:layout/>
          <c:spPr>
            <a:noFill/>
            <a:ln>
              <a:noFill/>
            </a:ln>
          </c:spPr>
        </c:title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758387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703951602243563"/>
          <c:y val="0.23122385137208545"/>
          <c:w val="0.15788887444332078"/>
          <c:h val="0.15181542473622814"/>
        </c:manualLayout>
      </c:layout>
      <c:overlay val="1"/>
      <c:spPr>
        <a:solidFill>
          <a:schemeClr val="bg1"/>
        </a:solidFill>
        <a:ln>
          <a:noFill/>
        </a:ln>
      </c:spPr>
    </c:legend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hyperlink" Target="http://msdn.microsoft.com/en-us/library/dd266409" TargetMode="Externa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47700"/>
            <a:ext cx="3235452" cy="35408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2564" y="647700"/>
            <a:ext cx="34966072" cy="1752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lex4all: A language-independent tool for building and evaluating pronunciation lexicons for small-vocabulary speech recognition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2925454"/>
            <a:ext cx="31089600" cy="1989446"/>
          </a:xfrm>
        </p:spPr>
        <p:txBody>
          <a:bodyPr/>
          <a:lstStyle/>
          <a:p>
            <a:pPr algn="ctr"/>
            <a:r>
              <a:rPr lang="en-US" sz="6600" dirty="0" smtClean="0"/>
              <a:t>Anjana Vakil and Max Paulus</a:t>
            </a:r>
          </a:p>
          <a:p>
            <a:pPr algn="ctr"/>
            <a:r>
              <a:rPr lang="en-US" sz="6000" dirty="0" smtClean="0"/>
              <a:t>Department of Computational Linguistics, University of Saarland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baseline="-25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60"/>
            <a:ext cx="12801600" cy="4876165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poster presents </a:t>
            </a:r>
            <a:r>
              <a:rPr lang="en-US" sz="3200" i="1" dirty="0" smtClean="0"/>
              <a:t>lex4all,</a:t>
            </a:r>
            <a:r>
              <a:rPr lang="en-US" sz="3200" dirty="0" smtClean="0"/>
              <a:t> an easy-to-use PC application that allows even non-expert users to quickly and easily create pronunciation lexicons for words in any low-resource language (LRL), using: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small number of audio recordings </a:t>
            </a:r>
          </a:p>
          <a:p>
            <a:pPr marL="365760" indent="0">
              <a:tabLst>
                <a:tab pos="365760" algn="l"/>
              </a:tabLst>
            </a:pPr>
            <a:r>
              <a:rPr lang="en-US" sz="3200" dirty="0" smtClean="0"/>
              <a:t> a pre-existing recognition engine in a high-resource language (HRL)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3200" dirty="0" smtClean="0"/>
              <a:t>The resulting lexicon can then be used to add small-vocabulary speech recognition functionality to applications in the LRL.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2715842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b="1" dirty="0" err="1" smtClean="0"/>
              <a:t>BackGround</a:t>
            </a:r>
            <a:r>
              <a:rPr lang="en-US" b="1" dirty="0" smtClean="0"/>
              <a:t> &amp; Goal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1" y="13935525"/>
            <a:ext cx="12801600" cy="16025293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3200" b="1" dirty="0" smtClean="0"/>
              <a:t>Motivation</a:t>
            </a:r>
            <a:endParaRPr lang="en-US" sz="3200" b="1" dirty="0" smtClean="0"/>
          </a:p>
          <a:p>
            <a:pPr>
              <a:spcBef>
                <a:spcPts val="0"/>
              </a:spcBef>
              <a:buClr>
                <a:schemeClr val="accent3"/>
              </a:buClr>
            </a:pPr>
            <a:r>
              <a:rPr lang="en-US" sz="3200" dirty="0" smtClean="0"/>
              <a:t>S</a:t>
            </a:r>
            <a:r>
              <a:rPr lang="en-US" sz="3200" dirty="0" smtClean="0"/>
              <a:t>peech interfaces beneficial for developing-world applications [1, 2]</a:t>
            </a:r>
          </a:p>
          <a:p>
            <a:pPr>
              <a:spcBef>
                <a:spcPts val="0"/>
              </a:spcBef>
              <a:buClr>
                <a:schemeClr val="accent3"/>
              </a:buClr>
            </a:pPr>
            <a:r>
              <a:rPr lang="en-US" sz="3200" dirty="0" smtClean="0"/>
              <a:t>Training recognition engines for new languages typically requires:</a:t>
            </a:r>
            <a:endParaRPr lang="en-US" sz="3200" dirty="0" smtClean="0"/>
          </a:p>
          <a:p>
            <a:pPr lvl="1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Large collections of speech data (n</a:t>
            </a:r>
            <a:r>
              <a:rPr lang="en-US" sz="2800" dirty="0" smtClean="0"/>
              <a:t>ot available for LRLs)</a:t>
            </a:r>
          </a:p>
          <a:p>
            <a:pPr lvl="1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Expertise with speech/language technologies</a:t>
            </a:r>
            <a:endParaRPr lang="en-US" sz="2800" dirty="0" smtClean="0"/>
          </a:p>
          <a:p>
            <a:pPr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600" dirty="0" smtClean="0"/>
              <a:t> </a:t>
            </a:r>
            <a:endParaRPr lang="en-US" sz="3200" dirty="0" smtClean="0"/>
          </a:p>
          <a:p>
            <a:pPr>
              <a:spcBef>
                <a:spcPts val="0"/>
              </a:spcBef>
              <a:buClr>
                <a:schemeClr val="accent3"/>
              </a:buClr>
            </a:pPr>
            <a:endParaRPr lang="en-US" sz="600" dirty="0" smtClean="0"/>
          </a:p>
          <a:p>
            <a:pPr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3200" b="1" dirty="0" smtClean="0"/>
              <a:t>Strategy</a:t>
            </a:r>
            <a:endParaRPr lang="en-US" sz="3200" b="1" dirty="0" smtClean="0"/>
          </a:p>
          <a:p>
            <a:pPr>
              <a:spcBef>
                <a:spcPts val="0"/>
              </a:spcBef>
              <a:buClr>
                <a:schemeClr val="accent3"/>
              </a:buClr>
            </a:pPr>
            <a:r>
              <a:rPr lang="en-US" sz="3200" dirty="0" smtClean="0"/>
              <a:t>U</a:t>
            </a:r>
            <a:r>
              <a:rPr lang="en-US" sz="3200" dirty="0" smtClean="0"/>
              <a:t>se existing </a:t>
            </a:r>
            <a:r>
              <a:rPr lang="en-US" sz="3200" dirty="0" smtClean="0"/>
              <a:t>recognizer trained for </a:t>
            </a:r>
            <a:r>
              <a:rPr lang="en-US" sz="3200" dirty="0" smtClean="0"/>
              <a:t>a HRL to recognize LRL speech</a:t>
            </a:r>
          </a:p>
          <a:p>
            <a:pPr lvl="1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High-quality commercial engines available in languages such as English</a:t>
            </a:r>
          </a:p>
          <a:p>
            <a:pPr lvl="1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e.g. Microsoft Speech Platform, 20+ HRLs [3]</a:t>
            </a:r>
          </a:p>
          <a:p>
            <a:pPr>
              <a:spcBef>
                <a:spcPts val="600"/>
              </a:spcBef>
              <a:buClr>
                <a:schemeClr val="accent3"/>
              </a:buClr>
            </a:pPr>
            <a:r>
              <a:rPr lang="en-US" sz="3200" dirty="0" smtClean="0"/>
              <a:t>Recognition task requires:</a:t>
            </a:r>
          </a:p>
          <a:p>
            <a:pPr lvl="1" fontAlgn="base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Application-specific grammar (small vocabulary)</a:t>
            </a:r>
            <a:endParaRPr lang="en-US" sz="2800" dirty="0" smtClean="0"/>
          </a:p>
          <a:p>
            <a:pPr lvl="1" fontAlgn="base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Pronunciation lexicon </a:t>
            </a:r>
            <a:r>
              <a:rPr lang="en-US" sz="2800" dirty="0" smtClean="0"/>
              <a:t>for terms in </a:t>
            </a:r>
            <a:r>
              <a:rPr lang="en-US" sz="2800" dirty="0" smtClean="0"/>
              <a:t>grammar</a:t>
            </a:r>
          </a:p>
          <a:p>
            <a:pPr fontAlgn="base">
              <a:spcBef>
                <a:spcPts val="600"/>
              </a:spcBef>
              <a:buClr>
                <a:schemeClr val="accent3"/>
              </a:buClr>
            </a:pPr>
            <a:r>
              <a:rPr lang="en-US" sz="3200" dirty="0" smtClean="0"/>
              <a:t>Key component: lexicon </a:t>
            </a:r>
          </a:p>
          <a:p>
            <a:pPr lvl="1" fontAlgn="base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M</a:t>
            </a:r>
            <a:r>
              <a:rPr lang="en-US" sz="2800" dirty="0" smtClean="0"/>
              <a:t>aps </a:t>
            </a:r>
            <a:r>
              <a:rPr lang="en-US" sz="2800" dirty="0" smtClean="0"/>
              <a:t>each term in </a:t>
            </a:r>
            <a:r>
              <a:rPr lang="en-US" sz="2800" dirty="0" smtClean="0"/>
              <a:t>target </a:t>
            </a:r>
            <a:r>
              <a:rPr lang="en-US" sz="2800" dirty="0" smtClean="0"/>
              <a:t>vocabulary to </a:t>
            </a:r>
            <a:r>
              <a:rPr lang="en-US" sz="2800" dirty="0" smtClean="0"/>
              <a:t>sequence(s) </a:t>
            </a:r>
            <a:r>
              <a:rPr lang="en-US" sz="2800" dirty="0" smtClean="0"/>
              <a:t>of </a:t>
            </a:r>
            <a:r>
              <a:rPr lang="en-US" sz="2800" dirty="0" smtClean="0"/>
              <a:t>HRL phonemes </a:t>
            </a:r>
          </a:p>
          <a:p>
            <a:pPr lvl="1" fontAlgn="base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Recognizer can model these phonemes &amp; recognize the sequences</a:t>
            </a:r>
            <a:endParaRPr lang="en-US" sz="2800" dirty="0" smtClean="0"/>
          </a:p>
          <a:p>
            <a:pPr marL="0">
              <a:spcBef>
                <a:spcPts val="0"/>
              </a:spcBef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 smtClean="0"/>
          </a:p>
          <a:p>
            <a:pPr marL="0">
              <a:buNone/>
            </a:pPr>
            <a:endParaRPr lang="en-US" sz="3200" dirty="0"/>
          </a:p>
          <a:p>
            <a:pPr marL="0">
              <a:spcBef>
                <a:spcPts val="0"/>
              </a:spcBef>
              <a:buClr>
                <a:schemeClr val="accent3"/>
              </a:buClr>
              <a:buNone/>
            </a:pPr>
            <a:endParaRPr lang="en-US" sz="3200" b="1" dirty="0" smtClean="0"/>
          </a:p>
          <a:p>
            <a:pPr marL="0">
              <a:spcBef>
                <a:spcPts val="0"/>
              </a:spcBef>
              <a:buClr>
                <a:schemeClr val="accent3"/>
              </a:buClr>
              <a:buNone/>
            </a:pPr>
            <a:r>
              <a:rPr lang="en-US" sz="3200" b="1" dirty="0" smtClean="0"/>
              <a:t>lex4all: Pronunciation Lexicons for Any Low-resource Language</a:t>
            </a:r>
            <a:endParaRPr lang="en-US" sz="3200" b="1" dirty="0" smtClean="0"/>
          </a:p>
          <a:p>
            <a:pPr>
              <a:spcBef>
                <a:spcPts val="0"/>
              </a:spcBef>
              <a:buClr>
                <a:schemeClr val="accent3"/>
              </a:buClr>
            </a:pPr>
            <a:r>
              <a:rPr lang="en-US" sz="3200" dirty="0" smtClean="0"/>
              <a:t>Fast, user-friendly tool for lexicon building</a:t>
            </a:r>
          </a:p>
          <a:p>
            <a:pPr>
              <a:spcBef>
                <a:spcPts val="0"/>
              </a:spcBef>
              <a:buClr>
                <a:schemeClr val="accent3"/>
              </a:buClr>
            </a:pPr>
            <a:r>
              <a:rPr lang="en-US" sz="3200" dirty="0" smtClean="0"/>
              <a:t>GUI-based desktop application for Windows</a:t>
            </a:r>
            <a:endParaRPr lang="en-US" sz="3200" dirty="0" smtClean="0"/>
          </a:p>
          <a:p>
            <a:pPr>
              <a:spcBef>
                <a:spcPts val="0"/>
              </a:spcBef>
              <a:buClr>
                <a:schemeClr val="accent3"/>
              </a:buClr>
            </a:pPr>
            <a:r>
              <a:rPr lang="en-US" sz="3200" dirty="0" smtClean="0"/>
              <a:t>Backend built using:</a:t>
            </a:r>
          </a:p>
          <a:p>
            <a:pPr lvl="1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Microsoft </a:t>
            </a:r>
            <a:r>
              <a:rPr lang="en-US" sz="2800" dirty="0" smtClean="0"/>
              <a:t>Speech </a:t>
            </a:r>
            <a:r>
              <a:rPr lang="en-US" sz="2800" dirty="0" smtClean="0"/>
              <a:t>Platform </a:t>
            </a:r>
            <a:r>
              <a:rPr lang="en-US" sz="2800" dirty="0" smtClean="0"/>
              <a:t>[</a:t>
            </a:r>
            <a:r>
              <a:rPr lang="en-US" sz="2800" dirty="0" smtClean="0"/>
              <a:t>3]</a:t>
            </a:r>
          </a:p>
          <a:p>
            <a:pPr lvl="1">
              <a:spcBef>
                <a:spcPts val="0"/>
              </a:spcBef>
              <a:buClr>
                <a:schemeClr val="accent3"/>
              </a:buClr>
            </a:pPr>
            <a:r>
              <a:rPr lang="en-US" sz="2800" dirty="0" smtClean="0"/>
              <a:t>Salaam algorithm for pronunciation mapping [1, 2] (see “Algorithm”)</a:t>
            </a:r>
            <a:endParaRPr lang="en-US" sz="32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5544800" y="5852160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System overview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5544800" y="7077036"/>
            <a:ext cx="12801600" cy="7018421"/>
          </a:xfrm>
          <a:ln w="3175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baseline="30000" dirty="0" smtClean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14671436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544800" y="15898836"/>
            <a:ext cx="12801600" cy="8255726"/>
          </a:xfrm>
          <a:ln w="31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Clr>
                <a:schemeClr val="accent4"/>
              </a:buClr>
              <a:buNone/>
            </a:pPr>
            <a:r>
              <a:rPr lang="en-US" sz="3200" dirty="0" smtClean="0"/>
              <a:t>We use the Salaam method [1, 2] for the automatic discovery of the best pronunciation sequence for each word in the target vocabulary.</a:t>
            </a:r>
          </a:p>
          <a:p>
            <a:pPr marL="0" indent="0">
              <a:buClr>
                <a:schemeClr val="accent4"/>
              </a:buClr>
              <a:buNone/>
            </a:pPr>
            <a:endParaRPr lang="en-US" sz="1000" dirty="0" smtClean="0"/>
          </a:p>
          <a:p>
            <a:pPr marL="0" indent="0">
              <a:buClr>
                <a:schemeClr val="accent4"/>
              </a:buClr>
              <a:buNone/>
            </a:pPr>
            <a:r>
              <a:rPr lang="en-US" sz="3200" b="1" dirty="0" smtClean="0"/>
              <a:t>The Salaam method [1, 2]:</a:t>
            </a:r>
          </a:p>
          <a:p>
            <a:pPr>
              <a:buClr>
                <a:schemeClr val="accent4"/>
              </a:buClr>
            </a:pPr>
            <a:r>
              <a:rPr lang="en-US" sz="3200" i="1" dirty="0" smtClean="0"/>
              <a:t>“Super-wildcard” grammar: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r>
              <a:rPr lang="en-US" sz="3200" dirty="0" smtClean="0"/>
              <a:t>		</a:t>
            </a:r>
            <a:r>
              <a:rPr lang="en-US" dirty="0" smtClean="0"/>
              <a:t>Instructs the recognizer to treat each audio sample as a “phrase” consisting of 0-10 “words”, where each “word” is a sequence of 1-3 source-language phonemes, i.e.:</a:t>
            </a:r>
          </a:p>
          <a:p>
            <a:pPr>
              <a:buClr>
                <a:schemeClr val="accent4"/>
              </a:buClr>
              <a:buNone/>
            </a:pPr>
            <a:endParaRPr lang="en-US" sz="1600" dirty="0" smtClean="0"/>
          </a:p>
          <a:p>
            <a:pPr>
              <a:buClr>
                <a:schemeClr val="accent4"/>
              </a:buClr>
              <a:buNone/>
            </a:pPr>
            <a:r>
              <a:rPr lang="en-US" dirty="0" smtClean="0"/>
              <a:t>	where * represents a single phoneme of the source language.</a:t>
            </a:r>
            <a:endParaRPr lang="en-US" sz="3200" dirty="0" smtClean="0"/>
          </a:p>
          <a:p>
            <a:pPr>
              <a:buClr>
                <a:schemeClr val="accent4"/>
              </a:buClr>
            </a:pPr>
            <a:r>
              <a:rPr lang="en-US" sz="3200" i="1" dirty="0" smtClean="0"/>
              <a:t>Iterative training algorithm 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r>
              <a:rPr lang="en-US" sz="3200" dirty="0" smtClean="0"/>
              <a:t>		</a:t>
            </a:r>
            <a:r>
              <a:rPr lang="en-US" dirty="0" smtClean="0"/>
              <a:t>Uses this grammar and the HRL recognizer to discover the best pronunciation sequence(s) for each word in the target vocabulary, one phoneme at a time</a:t>
            </a:r>
          </a:p>
          <a:p>
            <a:pPr>
              <a:buClr>
                <a:schemeClr val="accent4"/>
              </a:buClr>
              <a:buNone/>
              <a:tabLst>
                <a:tab pos="457200" algn="l"/>
                <a:tab pos="914400" algn="l"/>
              </a:tabLst>
            </a:pPr>
            <a:endParaRPr lang="en-US" sz="600" dirty="0" smtClean="0"/>
          </a:p>
          <a:p>
            <a:pPr>
              <a:buClr>
                <a:schemeClr val="accent4"/>
              </a:buClr>
            </a:pPr>
            <a:r>
              <a:rPr lang="en-US" sz="3200" dirty="0" smtClean="0"/>
              <a:t>Yields more accurate recognition than expert-written pronunciations[1]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900880" y="5857945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txBody>
          <a:bodyPr/>
          <a:lstStyle/>
          <a:p>
            <a:r>
              <a:rPr lang="en-US" b="1" dirty="0" smtClean="0"/>
              <a:t>Challenge: Running time</a:t>
            </a:r>
            <a:endParaRPr lang="en-US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29900880" y="7082893"/>
            <a:ext cx="12801600" cy="12285761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>
              <a:buNone/>
            </a:pPr>
            <a:r>
              <a:rPr lang="en-US" sz="3200" dirty="0" smtClean="0"/>
              <a:t>The main challenge we faced in engineering a user-friendly application based on the Salaam algorithm (see above) was the long training time due to the large “super-wildcard” grammar required by the algorithm.</a:t>
            </a:r>
          </a:p>
          <a:p>
            <a:pPr marL="0">
              <a:buNone/>
            </a:pPr>
            <a:endParaRPr lang="en-US" sz="200" dirty="0" smtClean="0"/>
          </a:p>
          <a:p>
            <a:r>
              <a:rPr lang="en-US" sz="3200" dirty="0" smtClean="0"/>
              <a:t>Original backend: 1-3 phonemes per sub-word</a:t>
            </a:r>
          </a:p>
          <a:p>
            <a:pPr lvl="1"/>
            <a:r>
              <a:rPr lang="en-US" sz="2800" dirty="0" smtClean="0"/>
              <a:t>40 phonemes (English) → 64,000 possible combinations</a:t>
            </a:r>
          </a:p>
          <a:p>
            <a:pPr lvl="1"/>
            <a:r>
              <a:rPr lang="en-US" sz="2800" dirty="0" smtClean="0"/>
              <a:t>Training time (25 words, 5 samples/word): approx. </a:t>
            </a:r>
            <a:r>
              <a:rPr lang="en-US" sz="2800" u="sng" dirty="0" smtClean="0"/>
              <a:t>60-120 minutes</a:t>
            </a:r>
            <a:endParaRPr lang="en-US" u="sng" dirty="0" smtClean="0"/>
          </a:p>
          <a:p>
            <a:pPr lvl="1">
              <a:buNone/>
            </a:pPr>
            <a:endParaRPr lang="en-US" sz="200" u="sng" dirty="0" smtClean="0"/>
          </a:p>
          <a:p>
            <a:r>
              <a:rPr lang="en-US" sz="3200" dirty="0" smtClean="0"/>
              <a:t>New backend: only 1 phoneme per sub-word</a:t>
            </a:r>
          </a:p>
          <a:p>
            <a:pPr lvl="1"/>
            <a:r>
              <a:rPr lang="en-US" sz="2800" dirty="0" smtClean="0"/>
              <a:t>40 phonemes → 40-line wildcard</a:t>
            </a:r>
          </a:p>
          <a:p>
            <a:pPr lvl="1"/>
            <a:r>
              <a:rPr lang="en-US" sz="2800" dirty="0" smtClean="0"/>
              <a:t>Training time (25 words, 5 samples/word): approx </a:t>
            </a:r>
            <a:r>
              <a:rPr lang="en-US" sz="2800" u="sng" dirty="0" smtClean="0"/>
              <a:t>2-5 minutes</a:t>
            </a:r>
            <a:r>
              <a:rPr lang="en-US" sz="2800" dirty="0" smtClean="0"/>
              <a:t> (≈20x faster)</a:t>
            </a:r>
            <a:endParaRPr lang="en-US" sz="2800" u="sng" dirty="0" smtClean="0"/>
          </a:p>
          <a:p>
            <a:r>
              <a:rPr lang="en-US" sz="3200" dirty="0" smtClean="0"/>
              <a:t>Evaluation</a:t>
            </a:r>
          </a:p>
          <a:p>
            <a:pPr lvl="1"/>
            <a:r>
              <a:rPr lang="en-US" sz="2800" dirty="0" smtClean="0"/>
              <a:t>Tested on Yoruba data (25 words, 2 speakers, 5 samples/word/speaker)</a:t>
            </a:r>
          </a:p>
          <a:p>
            <a:pPr lvl="1"/>
            <a:r>
              <a:rPr lang="en-US" sz="2800" dirty="0" smtClean="0"/>
              <a:t>Result: no significant drop in recognition accuracy (see Figure 1)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544800" y="24688307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 smtClean="0"/>
              <a:t>Additional Features</a:t>
            </a:r>
            <a:endParaRPr lang="en-US" b="1" dirty="0"/>
          </a:p>
        </p:txBody>
      </p:sp>
      <p:graphicFrame>
        <p:nvGraphicFramePr>
          <p:cNvPr id="24" name="Content Placeholder 23" descr="Lin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xmlns="" val="1995786904"/>
              </p:ext>
            </p:extLst>
          </p:nvPr>
        </p:nvGraphicFramePr>
        <p:xfrm>
          <a:off x="30764423" y="14697300"/>
          <a:ext cx="11060678" cy="504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0096706"/>
            <a:ext cx="12801600" cy="12192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txBody>
          <a:bodyPr/>
          <a:lstStyle/>
          <a:p>
            <a:r>
              <a:rPr lang="en-US" b="1" dirty="0" smtClean="0"/>
              <a:t>Conclusion &amp; Future Work</a:t>
            </a:r>
            <a:endParaRPr lang="en-US" b="1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1322145"/>
            <a:ext cx="12801600" cy="8700655"/>
          </a:xfrm>
          <a:ln w="31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>
              <a:buNone/>
            </a:pPr>
            <a:r>
              <a:rPr lang="en-US" sz="3200" dirty="0" smtClean="0"/>
              <a:t>The lex4all tool enables the rapid and automatic creation of pronunciation lexicons in any LRL, using an out-of-the-box commercial recognizer [3] for a HRL (English) and an existing algorithm for cross-language pronunciation mapping [1, 2].</a:t>
            </a:r>
          </a:p>
          <a:p>
            <a:pPr marL="0">
              <a:buNone/>
            </a:pPr>
            <a:endParaRPr lang="en-US" sz="100" dirty="0" smtClean="0"/>
          </a:p>
          <a:p>
            <a:pPr marL="0">
              <a:buNone/>
            </a:pPr>
            <a:r>
              <a:rPr lang="en-US" sz="3200" dirty="0" smtClean="0"/>
              <a:t>We hope that this tool will help developers create speech interfaces for applications in LRL, as well as facilitate research in small-vocabulary speech recognition for such languages.</a:t>
            </a:r>
            <a:endParaRPr lang="en-US" sz="100" dirty="0" smtClean="0"/>
          </a:p>
          <a:p>
            <a:pPr marL="0">
              <a:buNone/>
            </a:pPr>
            <a:endParaRPr lang="en-US" sz="100" dirty="0" smtClean="0"/>
          </a:p>
          <a:p>
            <a:pPr marL="0">
              <a:buNone/>
            </a:pPr>
            <a:endParaRPr lang="en-US" sz="100" dirty="0" smtClean="0"/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Possible future extensions of the project include:</a:t>
            </a:r>
          </a:p>
          <a:p>
            <a:pPr>
              <a:buClr>
                <a:schemeClr val="accent3"/>
              </a:buClr>
            </a:pPr>
            <a:r>
              <a:rPr lang="en-US" sz="3200" b="1" dirty="0" smtClean="0"/>
              <a:t>Online lexicon repository</a:t>
            </a:r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	</a:t>
            </a:r>
            <a:r>
              <a:rPr lang="en-US" dirty="0" smtClean="0"/>
              <a:t>Adding an option for users to upload created lexicons to an online repository would allow sharing and re-use of lexicons across languages/language families.</a:t>
            </a:r>
            <a:endParaRPr lang="en-US" sz="3200" dirty="0" smtClean="0"/>
          </a:p>
          <a:p>
            <a:pPr>
              <a:buClr>
                <a:schemeClr val="accent3"/>
              </a:buClr>
            </a:pPr>
            <a:r>
              <a:rPr lang="en-US" sz="3200" b="1" dirty="0" smtClean="0"/>
              <a:t>Additional source-language recognizers</a:t>
            </a:r>
          </a:p>
          <a:p>
            <a:pPr>
              <a:buClr>
                <a:schemeClr val="accent3"/>
              </a:buClr>
              <a:buNone/>
            </a:pPr>
            <a:r>
              <a:rPr lang="en-US" sz="3200" dirty="0" smtClean="0"/>
              <a:t>	</a:t>
            </a:r>
            <a:r>
              <a:rPr lang="en-US" dirty="0" smtClean="0"/>
              <a:t>Microsoft offers recognizers in over 20 languages [3]. Using a source language that is more similar to the target language could improve recognition accuracy.</a:t>
            </a:r>
            <a:endParaRPr lang="en-US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143001" y="30632400"/>
            <a:ext cx="27161836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[1</a:t>
            </a:r>
            <a:r>
              <a:rPr lang="en-US" sz="1900" dirty="0" smtClean="0"/>
              <a:t>] Fang </a:t>
            </a:r>
            <a:r>
              <a:rPr lang="en-US" sz="1900" dirty="0" smtClean="0"/>
              <a:t>Qiao</a:t>
            </a:r>
            <a:r>
              <a:rPr lang="en-US" sz="1900" dirty="0" smtClean="0"/>
              <a:t>, </a:t>
            </a:r>
            <a:r>
              <a:rPr lang="en-US" sz="1900" dirty="0" smtClean="0"/>
              <a:t>Jahanzeb</a:t>
            </a:r>
            <a:r>
              <a:rPr lang="en-US" sz="1900" dirty="0" smtClean="0"/>
              <a:t> </a:t>
            </a:r>
            <a:r>
              <a:rPr lang="en-US" sz="1900" dirty="0" smtClean="0"/>
              <a:t>Sherwani</a:t>
            </a:r>
            <a:r>
              <a:rPr lang="en-US" sz="1900" dirty="0" smtClean="0"/>
              <a:t>, and </a:t>
            </a:r>
            <a:r>
              <a:rPr lang="en-US" sz="1900" dirty="0" smtClean="0"/>
              <a:t>Roni</a:t>
            </a:r>
            <a:r>
              <a:rPr lang="en-US" sz="1900" dirty="0" smtClean="0"/>
              <a:t> Rosenfeld, 2010. “Small-vocabulary speech recognition for resource- scarce languages,” in </a:t>
            </a:r>
            <a:r>
              <a:rPr lang="en-US" sz="1900" i="1" dirty="0" smtClean="0"/>
              <a:t>Proceedings of the First ACM Symposium on Computing for Development (ACM DEV ‘10).</a:t>
            </a:r>
            <a:r>
              <a:rPr lang="en-US" sz="1900" dirty="0" smtClean="0"/>
              <a:t> ACM, New York, NY, USA, pp. 3:1–3:8.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lang="en-US" sz="1900" dirty="0" smtClean="0"/>
              <a:t>[2] </a:t>
            </a:r>
            <a:r>
              <a:rPr lang="en-US" sz="1900" dirty="0" smtClean="0"/>
              <a:t>Hao</a:t>
            </a:r>
            <a:r>
              <a:rPr lang="en-US" sz="1900" dirty="0" smtClean="0"/>
              <a:t> Yee Chan and </a:t>
            </a:r>
            <a:r>
              <a:rPr lang="en-US" sz="1900" dirty="0" smtClean="0"/>
              <a:t>Roni</a:t>
            </a:r>
            <a:r>
              <a:rPr lang="en-US" sz="1900" dirty="0" smtClean="0"/>
              <a:t> Rosenfeld, 2012. “Discriminative pronunciation learning for speech recognition for resource scarce languages,” in </a:t>
            </a:r>
            <a:r>
              <a:rPr lang="en-US" sz="1900" i="1" dirty="0" smtClean="0"/>
              <a:t>Proceedings of the 2nd ACM Symposium on Computing for Development (ACM DEV ‘12)</a:t>
            </a:r>
            <a:r>
              <a:rPr lang="en-US" sz="1900" dirty="0" smtClean="0"/>
              <a:t>. ACM, New York, NY, USA, pp. 12:1–12:6. </a:t>
            </a:r>
          </a:p>
          <a:p>
            <a:pPr marL="457200" lvl="0" indent="-457200" defTabSz="4389120">
              <a:buClr>
                <a:schemeClr val="accent2"/>
              </a:buClr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[3] </a:t>
            </a:r>
            <a:r>
              <a:rPr lang="en-US" sz="1900" dirty="0" smtClean="0"/>
              <a:t>Microsoft, 2012. Microsoft Speech Platform SDK 11 Documentation. </a:t>
            </a:r>
            <a:r>
              <a:rPr lang="en-US" sz="1900" dirty="0" smtClean="0">
                <a:hlinkClick r:id="rId5"/>
              </a:rPr>
              <a:t>http://msdn.microsoft.com/en-us/library/dd266409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" name="Grafik 29" descr="head.png"/>
          <p:cNvPicPr>
            <a:picLocks noChangeAspect="1"/>
          </p:cNvPicPr>
          <p:nvPr/>
        </p:nvPicPr>
        <p:blipFill>
          <a:blip r:embed="rId6"/>
          <a:srcRect l="2909" t="31353" r="10182" b="5972"/>
          <a:stretch>
            <a:fillRect/>
          </a:stretch>
        </p:blipFill>
        <p:spPr>
          <a:xfrm>
            <a:off x="3548076" y="21224466"/>
            <a:ext cx="7668768" cy="5387887"/>
          </a:xfrm>
          <a:prstGeom prst="rect">
            <a:avLst/>
          </a:prstGeom>
        </p:spPr>
      </p:pic>
      <p:pic>
        <p:nvPicPr>
          <p:cNvPr id="39" name="Grafik 38" descr="lex4all Lexicon Builder.png"/>
          <p:cNvPicPr>
            <a:picLocks noChangeAspect="1"/>
          </p:cNvPicPr>
          <p:nvPr/>
        </p:nvPicPr>
        <p:blipFill>
          <a:blip r:embed="rId7"/>
          <a:srcRect b="18667"/>
          <a:stretch>
            <a:fillRect/>
          </a:stretch>
        </p:blipFill>
        <p:spPr>
          <a:xfrm>
            <a:off x="16513386" y="7314648"/>
            <a:ext cx="10944014" cy="6675708"/>
          </a:xfrm>
          <a:prstGeom prst="rect">
            <a:avLst/>
          </a:prstGeom>
        </p:spPr>
      </p:pic>
      <p:sp>
        <p:nvSpPr>
          <p:cNvPr id="40" name="Content Placeholder 16"/>
          <p:cNvSpPr>
            <a:spLocks noGrp="1"/>
          </p:cNvSpPr>
          <p:nvPr>
            <p:ph sz="quarter" idx="30"/>
          </p:nvPr>
        </p:nvSpPr>
        <p:spPr>
          <a:xfrm>
            <a:off x="15544800" y="25909732"/>
            <a:ext cx="12801600" cy="4120042"/>
          </a:xfrm>
          <a:ln w="31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Discriminative training </a:t>
            </a:r>
            <a:r>
              <a:rPr lang="en-US" sz="3200" dirty="0" smtClean="0"/>
              <a:t>[2] </a:t>
            </a:r>
          </a:p>
          <a:p>
            <a:pPr fontAlgn="base">
              <a:buClr>
                <a:schemeClr val="accent4"/>
              </a:buClr>
              <a:buNone/>
            </a:pPr>
            <a:r>
              <a:rPr lang="en-US" dirty="0" smtClean="0"/>
              <a:t>	An additional training step removes pronunciations in the lexicon that may reduce recognition accuracy by matching multiple words in the vocabulary</a:t>
            </a:r>
          </a:p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Evaluation module </a:t>
            </a:r>
          </a:p>
          <a:p>
            <a:pPr fontAlgn="base">
              <a:buClr>
                <a:schemeClr val="accent4"/>
              </a:buClr>
              <a:buNone/>
            </a:pPr>
            <a:r>
              <a:rPr lang="en-US" dirty="0" smtClean="0"/>
              <a:t>	Facilitates research by automatically simulating recognition on a test set of audio samples. Reports recognition accuracy rates and confusion matrix.</a:t>
            </a:r>
          </a:p>
          <a:p>
            <a:pPr fontAlgn="base">
              <a:buClr>
                <a:schemeClr val="accent4"/>
              </a:buClr>
            </a:pPr>
            <a:r>
              <a:rPr lang="en-US" sz="3200" b="1" dirty="0" smtClean="0"/>
              <a:t>Built-in audio recorder</a:t>
            </a:r>
            <a:endParaRPr lang="en-US" sz="3200" dirty="0" smtClean="0"/>
          </a:p>
        </p:txBody>
      </p:sp>
      <p:graphicFrame>
        <p:nvGraphicFramePr>
          <p:cNvPr id="42" name="Objekt 41"/>
          <p:cNvGraphicFramePr>
            <a:graphicFrameLocks noChangeAspect="1"/>
          </p:cNvGraphicFramePr>
          <p:nvPr/>
        </p:nvGraphicFramePr>
        <p:xfrm>
          <a:off x="20879422" y="19981692"/>
          <a:ext cx="1608137" cy="509587"/>
        </p:xfrm>
        <a:graphic>
          <a:graphicData uri="http://schemas.openxmlformats.org/presentationml/2006/ole">
            <p:oleObj spid="_x0000_s1026" name="Formel" r:id="rId8" imgW="812520" imgH="253800" progId="Equation.3">
              <p:embed/>
            </p:oleObj>
          </a:graphicData>
        </a:graphic>
      </p:graphicFrame>
      <p:sp>
        <p:nvSpPr>
          <p:cNvPr id="45" name="Content Placeholder 11"/>
          <p:cNvSpPr txBox="1">
            <a:spLocks/>
          </p:cNvSpPr>
          <p:nvPr/>
        </p:nvSpPr>
        <p:spPr>
          <a:xfrm>
            <a:off x="29900880" y="30632400"/>
            <a:ext cx="12817908" cy="1565701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365760" tIns="182880" rIns="91440" bIns="45720" rtlCol="0">
            <a:noAutofit/>
          </a:bodyPr>
          <a:lstStyle/>
          <a:p>
            <a:pPr lvl="0" defTabSz="4389120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800" b="1" dirty="0" smtClean="0"/>
              <a:t>Acknowledgments</a:t>
            </a:r>
          </a:p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Many thanks to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Roni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Rosenfeld,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Hao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Yee Chan, and Mark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Qiao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 generously sharing their data and providing valuable advice on implementing the Salaam method.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3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3249" y="649224"/>
            <a:ext cx="3235452" cy="35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55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TS104001551</Template>
  <TotalTime>0</TotalTime>
  <Words>694</Words>
  <Application>Microsoft Office PowerPoint</Application>
  <PresentationFormat>Benutzerdefiniert</PresentationFormat>
  <Paragraphs>98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TS104001551</vt:lpstr>
      <vt:lpstr>Formel</vt:lpstr>
      <vt:lpstr>lex4all: A language-independent tool for building and evaluating pronunciation lexicons for small-vocabulary speech recognition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2014-02-12T13:06:40Z</dcterms:created>
  <dcterms:modified xsi:type="dcterms:W3CDTF">2014-02-13T18:26:23Z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