
<file path=[Content_Types].xml><?xml version="1.0" encoding="utf-8"?>
<Types xmlns="http://schemas.openxmlformats.org/package/2006/content-types">
  <Default Extension="png" ContentType="image/png"/>
  <Override PartName="/ppt/charts/style1.xml" ContentType="application/vnd.ms-office.chart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042" autoAdjust="0"/>
    <p:restoredTop sz="94660"/>
  </p:normalViewPr>
  <p:slideViewPr>
    <p:cSldViewPr snapToGrid="0" snapToObjects="1">
      <p:cViewPr>
        <p:scale>
          <a:sx n="14" d="100"/>
          <a:sy n="14" d="100"/>
        </p:scale>
        <p:origin x="-1020" y="-42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dLbls>
            <c:dLbl>
              <c:idx val="3"/>
              <c:layout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dLbls>
            <c:dLbl>
              <c:idx val="3"/>
              <c:layout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dLbls>
            <c:dLbl>
              <c:idx val="3"/>
              <c:layout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125003264"/>
        <c:axId val="125079552"/>
      </c:barChart>
      <c:catAx>
        <c:axId val="1250032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79552"/>
        <c:crosses val="autoZero"/>
        <c:auto val="1"/>
        <c:lblAlgn val="ctr"/>
        <c:lblOffset val="100"/>
      </c:catAx>
      <c:valAx>
        <c:axId val="1250795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de-DE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3175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msdn.microsoft.com/en-us/library/dd2664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3040"/>
            <a:ext cx="3365284" cy="22008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2564" y="647700"/>
            <a:ext cx="34966072" cy="1752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lex4all: </a:t>
            </a:r>
            <a:r>
              <a:rPr lang="en-US" dirty="0" smtClean="0"/>
              <a:t>A language-independent tool for building and evaluating pronunciation lexicons for small-vocabulary speech recognition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2925454"/>
            <a:ext cx="31089600" cy="1989446"/>
          </a:xfrm>
        </p:spPr>
        <p:txBody>
          <a:bodyPr/>
          <a:lstStyle/>
          <a:p>
            <a:pPr algn="ctr"/>
            <a:r>
              <a:rPr lang="en-US" sz="6600" dirty="0" smtClean="0"/>
              <a:t>Max </a:t>
            </a:r>
            <a:r>
              <a:rPr lang="en-US" sz="6600" dirty="0" err="1" smtClean="0"/>
              <a:t>Paulus</a:t>
            </a:r>
            <a:r>
              <a:rPr lang="en-US" sz="6600" dirty="0" smtClean="0"/>
              <a:t> and </a:t>
            </a:r>
            <a:r>
              <a:rPr lang="en-US" sz="6600" dirty="0" err="1" smtClean="0"/>
              <a:t>Anjana</a:t>
            </a:r>
            <a:r>
              <a:rPr lang="en-US" sz="6600" dirty="0" smtClean="0"/>
              <a:t> </a:t>
            </a:r>
            <a:r>
              <a:rPr lang="en-US" sz="6600" dirty="0" err="1" smtClean="0"/>
              <a:t>Vakil</a:t>
            </a:r>
            <a:endParaRPr lang="en-US" sz="6600" dirty="0" smtClean="0"/>
          </a:p>
          <a:p>
            <a:pPr algn="ctr"/>
            <a:r>
              <a:rPr lang="en-US" sz="6000" dirty="0" smtClean="0"/>
              <a:t>Department of Computational Linguistics, University of Saarland</a:t>
            </a:r>
            <a:endParaRPr lang="en-US" sz="6000" dirty="0"/>
          </a:p>
        </p:txBody>
      </p:sp>
      <p:pic>
        <p:nvPicPr>
          <p:cNvPr id="36" name="Picture 35" descr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36" y="1463040"/>
            <a:ext cx="3365284" cy="22008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txBody>
          <a:bodyPr/>
          <a:lstStyle/>
          <a:p>
            <a:r>
              <a:rPr lang="en-US" smtClean="0"/>
              <a:t>Introduction</a:t>
            </a:r>
            <a:endParaRPr lang="en-US" baseline="-25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60"/>
            <a:ext cx="12801600" cy="4876165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This poster presents </a:t>
            </a:r>
            <a:r>
              <a:rPr lang="en-US" sz="3200" i="1" dirty="0" smtClean="0"/>
              <a:t>lex4all,</a:t>
            </a:r>
            <a:r>
              <a:rPr lang="en-US" sz="3200" dirty="0" smtClean="0"/>
              <a:t> </a:t>
            </a:r>
            <a:r>
              <a:rPr lang="en-US" sz="3200" dirty="0" smtClean="0"/>
              <a:t>an easy-to-use application that </a:t>
            </a:r>
            <a:r>
              <a:rPr lang="en-US" sz="3200" dirty="0" smtClean="0"/>
              <a:t>allows </a:t>
            </a:r>
            <a:r>
              <a:rPr lang="en-US" sz="3200" dirty="0" smtClean="0"/>
              <a:t>even </a:t>
            </a:r>
            <a:r>
              <a:rPr lang="en-US" sz="3200" dirty="0" smtClean="0"/>
              <a:t>non-expert users </a:t>
            </a:r>
            <a:r>
              <a:rPr lang="en-US" sz="3200" dirty="0" smtClean="0"/>
              <a:t>to </a:t>
            </a:r>
            <a:r>
              <a:rPr lang="en-US" sz="3200" dirty="0" smtClean="0"/>
              <a:t>quickly and easily create pronunciation lexicons </a:t>
            </a:r>
            <a:r>
              <a:rPr lang="en-US" sz="3200" dirty="0" smtClean="0"/>
              <a:t>for words in </a:t>
            </a:r>
            <a:r>
              <a:rPr lang="en-US" sz="3200" dirty="0" smtClean="0"/>
              <a:t>any low-resource language (LRL), using: </a:t>
            </a:r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</a:t>
            </a:r>
            <a:r>
              <a:rPr lang="en-US" sz="3200" dirty="0" smtClean="0"/>
              <a:t>small number of audio recordings </a:t>
            </a:r>
            <a:endParaRPr lang="en-US" sz="3200" dirty="0" smtClean="0"/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</a:t>
            </a:r>
            <a:r>
              <a:rPr lang="en-US" sz="3200" dirty="0" smtClean="0"/>
              <a:t>pre-existing recognition engine in a </a:t>
            </a:r>
            <a:r>
              <a:rPr lang="en-US" sz="3200" dirty="0" smtClean="0"/>
              <a:t>high-resource language (English)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 smtClean="0"/>
              <a:t>resulting lexicon can then be used to add small-vocabulary speech recognition functionality to applications in the LRL.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2699442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txBody>
          <a:bodyPr/>
          <a:lstStyle/>
          <a:p>
            <a:r>
              <a:rPr lang="en-US" dirty="0" err="1" smtClean="0"/>
              <a:t>BackGround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3918642"/>
            <a:ext cx="12801600" cy="7126787"/>
          </a:xfrm>
          <a:ln w="31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Add title if necessary. Click the B button on the home tab to add bold formatting.</a:t>
            </a:r>
            <a:endParaRPr lang="en-US" b="1" dirty="0" smtClean="0"/>
          </a:p>
          <a:p>
            <a:pPr lvl="1"/>
            <a:r>
              <a:rPr lang="en-US" dirty="0" smtClean="0"/>
              <a:t>Background item</a:t>
            </a:r>
          </a:p>
          <a:p>
            <a:pPr lvl="1"/>
            <a:r>
              <a:rPr lang="en-US" dirty="0" smtClean="0"/>
              <a:t>Background item</a:t>
            </a:r>
          </a:p>
          <a:p>
            <a:pPr lvl="1"/>
            <a:r>
              <a:rPr lang="en-US" dirty="0" smtClean="0"/>
              <a:t>Background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3000" y="2188845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143000" y="23113746"/>
            <a:ext cx="12801600" cy="6909054"/>
          </a:xfrm>
          <a:ln w="31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List objectives here</a:t>
            </a:r>
          </a:p>
          <a:p>
            <a:r>
              <a:rPr lang="en-US" dirty="0" smtClean="0"/>
              <a:t>Objective 1</a:t>
            </a:r>
          </a:p>
          <a:p>
            <a:r>
              <a:rPr lang="en-US" dirty="0" smtClean="0"/>
              <a:t>Objective 2</a:t>
            </a:r>
          </a:p>
          <a:p>
            <a:r>
              <a:rPr lang="en-US" dirty="0" smtClean="0"/>
              <a:t>Objective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ln w="31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List methods and descriptions here</a:t>
            </a:r>
          </a:p>
          <a:p>
            <a:r>
              <a:rPr lang="en-US" dirty="0" smtClean="0"/>
              <a:t>Method 1</a:t>
            </a:r>
          </a:p>
          <a:p>
            <a:r>
              <a:rPr lang="en-US" dirty="0" smtClean="0"/>
              <a:t>Method 2</a:t>
            </a:r>
          </a:p>
          <a:p>
            <a:r>
              <a:rPr lang="en-US" dirty="0" smtClean="0"/>
              <a:t>Method 3</a:t>
            </a:r>
            <a:endParaRPr lang="en-US" dirty="0"/>
          </a:p>
        </p:txBody>
      </p:sp>
      <p:graphicFrame>
        <p:nvGraphicFramePr>
          <p:cNvPr id="25" name="Content Placeholder 24" descr="Sample table with 4 columns, 7 rows.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="" xmlns:p14="http://schemas.microsoft.com/office/powerpoint/2010/main" val="2517281170"/>
              </p:ext>
            </p:extLst>
          </p:nvPr>
        </p:nvGraphicFramePr>
        <p:xfrm>
          <a:off x="15544800" y="11947525"/>
          <a:ext cx="12801600" cy="60356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86223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345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759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856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290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954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875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976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301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5544800" y="18973800"/>
            <a:ext cx="12801600" cy="1219200"/>
          </a:xfrm>
          <a:prstGeom prst="round1Rect">
            <a:avLst>
              <a:gd name="adj" fmla="val 0"/>
            </a:avLst>
          </a:prstGeom>
          <a:ln w="3175">
            <a:solidFill>
              <a:schemeClr val="accent6"/>
            </a:solidFill>
          </a:ln>
        </p:spPr>
        <p:txBody>
          <a:bodyPr/>
          <a:lstStyle/>
          <a:p>
            <a:r>
              <a:rPr lang="en-US" dirty="0" smtClean="0"/>
              <a:t>Challenge: Running time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5544800" y="20199096"/>
            <a:ext cx="12801600" cy="9823704"/>
          </a:xfrm>
          <a:ln w="31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Result 1</a:t>
            </a:r>
          </a:p>
          <a:p>
            <a:r>
              <a:rPr lang="en-US" dirty="0" smtClean="0"/>
              <a:t>Result 2</a:t>
            </a:r>
          </a:p>
          <a:p>
            <a:r>
              <a:rPr lang="en-US" dirty="0" smtClean="0"/>
              <a:t>Result 3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graphicFrame>
        <p:nvGraphicFramePr>
          <p:cNvPr id="24" name="Content Placeholder 23" descr="Line 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="" xmlns:p14="http://schemas.microsoft.com/office/powerpoint/2010/main" val="1995786904"/>
              </p:ext>
            </p:extLst>
          </p:nvPr>
        </p:nvGraphicFramePr>
        <p:xfrm>
          <a:off x="15551517" y="22545187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583180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7057096"/>
            <a:ext cx="12801600" cy="2965704"/>
          </a:xfrm>
          <a:ln w="31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Conclusion 1</a:t>
            </a:r>
          </a:p>
          <a:p>
            <a:r>
              <a:rPr lang="en-US" dirty="0" smtClean="0"/>
              <a:t>Conclusion 2</a:t>
            </a:r>
          </a:p>
          <a:p>
            <a:r>
              <a:rPr lang="en-US" dirty="0" smtClean="0"/>
              <a:t>Conclusion 3</a:t>
            </a:r>
            <a:endParaRPr lang="en-US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1143000" y="30632400"/>
            <a:ext cx="41559163" cy="1565701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365760" tIns="182880" rIns="91440" bIns="45720" rtlCol="0">
            <a:normAutofit fontScale="85000" lnSpcReduction="20000"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References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spcBef>
                <a:spcPts val="1200"/>
              </a:spcBef>
              <a:buClr>
                <a:schemeClr val="accent2"/>
              </a:buClr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[1</a:t>
            </a:r>
            <a:r>
              <a:rPr lang="en-US" sz="2000" dirty="0" smtClean="0"/>
              <a:t>] Fang </a:t>
            </a:r>
            <a:r>
              <a:rPr lang="en-US" sz="2000" dirty="0" err="1" smtClean="0"/>
              <a:t>Qiao</a:t>
            </a:r>
            <a:r>
              <a:rPr lang="en-US" sz="2000" dirty="0" smtClean="0"/>
              <a:t>, </a:t>
            </a:r>
            <a:r>
              <a:rPr lang="en-US" sz="2000" dirty="0" err="1" smtClean="0"/>
              <a:t>Jahanzeb</a:t>
            </a:r>
            <a:r>
              <a:rPr lang="en-US" sz="2000" dirty="0" smtClean="0"/>
              <a:t> </a:t>
            </a:r>
            <a:r>
              <a:rPr lang="en-US" sz="2000" dirty="0" err="1" smtClean="0"/>
              <a:t>Sherwani</a:t>
            </a:r>
            <a:r>
              <a:rPr lang="en-US" sz="2000" dirty="0" smtClean="0"/>
              <a:t>, and </a:t>
            </a:r>
            <a:r>
              <a:rPr lang="en-US" sz="2000" dirty="0" err="1" smtClean="0"/>
              <a:t>Roni</a:t>
            </a:r>
            <a:r>
              <a:rPr lang="en-US" sz="2000" dirty="0" smtClean="0"/>
              <a:t> Rosenfeld</a:t>
            </a:r>
            <a:r>
              <a:rPr lang="en-US" sz="2000" dirty="0" smtClean="0"/>
              <a:t>, 2010. </a:t>
            </a:r>
            <a:r>
              <a:rPr lang="en-US" sz="2000" dirty="0" smtClean="0"/>
              <a:t>“Small-vocabulary speech recognition for resource- scarce languages,” in </a:t>
            </a:r>
            <a:r>
              <a:rPr lang="en-US" sz="2000" i="1" dirty="0" smtClean="0"/>
              <a:t>Proceedings of the First ACM Symposium on Computing for </a:t>
            </a:r>
            <a:r>
              <a:rPr lang="en-US" sz="2000" i="1" dirty="0" smtClean="0"/>
              <a:t>Development (ACM DEV ‘10)</a:t>
            </a:r>
            <a:r>
              <a:rPr lang="en-US" sz="2000" i="1" dirty="0" smtClean="0"/>
              <a:t>.</a:t>
            </a:r>
            <a:r>
              <a:rPr lang="en-US" sz="2000" dirty="0" smtClean="0"/>
              <a:t> ACM, New </a:t>
            </a:r>
            <a:r>
              <a:rPr lang="en-US" sz="2000" dirty="0" smtClean="0"/>
              <a:t>York, NY, USA, </a:t>
            </a:r>
            <a:r>
              <a:rPr lang="en-US" sz="2000" dirty="0" smtClean="0"/>
              <a:t>pp</a:t>
            </a:r>
            <a:r>
              <a:rPr lang="en-US" sz="2000" dirty="0" smtClean="0"/>
              <a:t>. </a:t>
            </a:r>
            <a:r>
              <a:rPr lang="en-US" sz="2000" dirty="0" smtClean="0"/>
              <a:t>3:1–3:8.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spcBef>
                <a:spcPts val="1200"/>
              </a:spcBef>
              <a:buClr>
                <a:schemeClr val="accent2"/>
              </a:buClr>
              <a:defRPr/>
            </a:pPr>
            <a:r>
              <a:rPr lang="en-US" sz="2000" dirty="0" smtClean="0"/>
              <a:t>[2</a:t>
            </a:r>
            <a:r>
              <a:rPr lang="en-US" sz="2000" dirty="0" smtClean="0"/>
              <a:t>] </a:t>
            </a:r>
            <a:r>
              <a:rPr lang="en-US" sz="2000" dirty="0" err="1" smtClean="0"/>
              <a:t>Hao</a:t>
            </a:r>
            <a:r>
              <a:rPr lang="en-US" sz="2000" dirty="0" smtClean="0"/>
              <a:t> Yee Chan and </a:t>
            </a:r>
            <a:r>
              <a:rPr lang="en-US" sz="2000" dirty="0" err="1" smtClean="0"/>
              <a:t>Roni</a:t>
            </a:r>
            <a:r>
              <a:rPr lang="en-US" sz="2000" dirty="0" smtClean="0"/>
              <a:t> Rosenfeld</a:t>
            </a:r>
            <a:r>
              <a:rPr lang="en-US" sz="2000" dirty="0" smtClean="0"/>
              <a:t>, 2012. </a:t>
            </a:r>
            <a:r>
              <a:rPr lang="en-US" sz="2000" dirty="0" smtClean="0"/>
              <a:t>“Discriminative pronunciation learning for speech recognition for resource scarce languages,” in </a:t>
            </a:r>
            <a:r>
              <a:rPr lang="en-US" sz="2000" i="1" dirty="0" smtClean="0"/>
              <a:t>Proceedings of the 2nd ACM Symposium on Computing for </a:t>
            </a:r>
            <a:r>
              <a:rPr lang="en-US" sz="2000" i="1" dirty="0" smtClean="0"/>
              <a:t>Development (ACM DEV ‘12)</a:t>
            </a:r>
            <a:r>
              <a:rPr lang="en-US" sz="2000" dirty="0" smtClean="0"/>
              <a:t>. ACM, New </a:t>
            </a:r>
            <a:r>
              <a:rPr lang="en-US" sz="2000" dirty="0" smtClean="0"/>
              <a:t>York, NY, USA, </a:t>
            </a:r>
            <a:r>
              <a:rPr lang="en-US" sz="2000" dirty="0" smtClean="0"/>
              <a:t>pp</a:t>
            </a:r>
            <a:r>
              <a:rPr lang="en-US" sz="2000" dirty="0" smtClean="0"/>
              <a:t>. 12:1–12:6</a:t>
            </a:r>
            <a:r>
              <a:rPr lang="en-US" sz="2000" dirty="0" smtClean="0"/>
              <a:t>,. </a:t>
            </a:r>
          </a:p>
          <a:p>
            <a:pPr marL="457200" lvl="0" indent="-457200" defTabSz="4389120">
              <a:spcBef>
                <a:spcPts val="1200"/>
              </a:spcBef>
              <a:buClr>
                <a:schemeClr val="accent2"/>
              </a:buClr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[3] </a:t>
            </a:r>
            <a:r>
              <a:rPr lang="en-US" sz="2000" dirty="0" smtClean="0"/>
              <a:t>Microsoft, 2012. Microsoft Speech Platform SDK 11 Documentation. </a:t>
            </a:r>
            <a:r>
              <a:rPr lang="en-US" sz="2000" dirty="0" smtClean="0">
                <a:hlinkClick r:id="rId4"/>
              </a:rPr>
              <a:t>http://msdn.microsoft.com/en-us/library/dd266409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" name="Grafik 29" descr="hea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521" y="14920854"/>
            <a:ext cx="6286500" cy="6124575"/>
          </a:xfrm>
          <a:prstGeom prst="rect">
            <a:avLst/>
          </a:prstGeom>
        </p:spPr>
      </p:pic>
      <p:sp>
        <p:nvSpPr>
          <p:cNvPr id="37" name="Text Placeholder 7"/>
          <p:cNvSpPr txBox="1">
            <a:spLocks/>
          </p:cNvSpPr>
          <p:nvPr/>
        </p:nvSpPr>
        <p:spPr>
          <a:xfrm>
            <a:off x="29887156" y="16239866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txBody>
          <a:bodyPr vert="horz" lIns="365760" tIns="45720" rIns="91440" bIns="45720" rtlCol="0" anchor="ctr">
            <a:noAutofit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Future work</a:t>
            </a:r>
          </a:p>
        </p:txBody>
      </p:sp>
      <p:sp>
        <p:nvSpPr>
          <p:cNvPr id="38" name="Content Placeholder 12"/>
          <p:cNvSpPr>
            <a:spLocks noGrp="1"/>
          </p:cNvSpPr>
          <p:nvPr>
            <p:ph sz="quarter" idx="26"/>
          </p:nvPr>
        </p:nvSpPr>
        <p:spPr>
          <a:xfrm>
            <a:off x="29887156" y="17465162"/>
            <a:ext cx="12801600" cy="6909054"/>
          </a:xfrm>
          <a:ln w="31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List objectives here</a:t>
            </a:r>
          </a:p>
          <a:p>
            <a:r>
              <a:rPr lang="en-US" dirty="0" smtClean="0"/>
              <a:t>Objective 1</a:t>
            </a:r>
          </a:p>
          <a:p>
            <a:r>
              <a:rPr lang="en-US" dirty="0" smtClean="0"/>
              <a:t>Objective 2</a:t>
            </a:r>
          </a:p>
          <a:p>
            <a:r>
              <a:rPr lang="en-US" dirty="0" smtClean="0"/>
              <a:t>Objective 3</a:t>
            </a:r>
            <a:endParaRPr lang="en-US" dirty="0"/>
          </a:p>
        </p:txBody>
      </p:sp>
      <p:pic>
        <p:nvPicPr>
          <p:cNvPr id="39" name="Grafik 38" descr="lex4all Lexicon Build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2" y="23335363"/>
            <a:ext cx="10972798" cy="6548894"/>
          </a:xfrm>
          <a:prstGeom prst="rect">
            <a:avLst/>
          </a:prstGeom>
        </p:spPr>
      </p:pic>
      <p:sp>
        <p:nvSpPr>
          <p:cNvPr id="40" name="Content Placeholder 16"/>
          <p:cNvSpPr>
            <a:spLocks noGrp="1"/>
          </p:cNvSpPr>
          <p:nvPr>
            <p:ph sz="quarter" idx="30"/>
          </p:nvPr>
        </p:nvSpPr>
        <p:spPr>
          <a:xfrm>
            <a:off x="29905570" y="7174522"/>
            <a:ext cx="12801600" cy="8159263"/>
          </a:xfrm>
          <a:ln w="31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Result 1</a:t>
            </a:r>
          </a:p>
          <a:p>
            <a:r>
              <a:rPr lang="en-US" dirty="0" smtClean="0"/>
              <a:t>Result 2</a:t>
            </a:r>
          </a:p>
          <a:p>
            <a:r>
              <a:rPr lang="en-US" dirty="0" smtClean="0"/>
              <a:t>Result 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0155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TS104001551</Template>
  <TotalTime>0</TotalTime>
  <Words>349</Words>
  <Application>Microsoft Office PowerPoint</Application>
  <PresentationFormat>Benutzerdefiniert</PresentationFormat>
  <Paragraphs>77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TS104001551</vt:lpstr>
      <vt:lpstr>lex4all: A language-independent tool for building and evaluating pronunciation lexicons for small-vocabulary speech recognition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2014-02-12T13:06:40Z</dcterms:created>
  <dcterms:modified xsi:type="dcterms:W3CDTF">2014-02-12T16:31:04Z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