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Bebas Neue"/>
      <p:regular r:id="rId15"/>
    </p:embeddedFont>
    <p:embeddedFont>
      <p:font typeface="Syncopate"/>
      <p:regular r:id="rId16"/>
      <p:bold r:id="rId17"/>
    </p:embeddedFont>
    <p:embeddedFont>
      <p:font typeface="Barlow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Barlow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BebasNeue-regular.fntdata"/><Relationship Id="rId14" Type="http://schemas.openxmlformats.org/officeDocument/2006/relationships/slide" Target="slides/slide10.xml"/><Relationship Id="rId17" Type="http://schemas.openxmlformats.org/officeDocument/2006/relationships/font" Target="fonts/Syncopate-bold.fntdata"/><Relationship Id="rId16" Type="http://schemas.openxmlformats.org/officeDocument/2006/relationships/font" Target="fonts/Syncopate-regular.fntdata"/><Relationship Id="rId5" Type="http://schemas.openxmlformats.org/officeDocument/2006/relationships/slide" Target="slides/slide1.xml"/><Relationship Id="rId19" Type="http://schemas.openxmlformats.org/officeDocument/2006/relationships/font" Target="fonts/Barlow-bold.fntdata"/><Relationship Id="rId6" Type="http://schemas.openxmlformats.org/officeDocument/2006/relationships/slide" Target="slides/slide2.xml"/><Relationship Id="rId18" Type="http://schemas.openxmlformats.org/officeDocument/2006/relationships/font" Target="fonts/Barlow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4323086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4323086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9553945d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49553945d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ec61ca6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2ec61ca6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2ec61ca62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2ec61ca62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49553945d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49553945d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2ec61ca6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2ec61ca6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9553945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49553945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9553945d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49553945d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6113897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6113897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2ec61ca6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2ec61ca6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100" y="891750"/>
            <a:ext cx="4636800" cy="21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5100" y="3849261"/>
            <a:ext cx="43590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715100" y="2136950"/>
            <a:ext cx="4015500" cy="10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" name="Google Shape;55;p11"/>
          <p:cNvSpPr txBox="1"/>
          <p:nvPr>
            <p:ph hasCustomPrompt="1" idx="2" type="title"/>
          </p:nvPr>
        </p:nvSpPr>
        <p:spPr>
          <a:xfrm>
            <a:off x="715100" y="989850"/>
            <a:ext cx="1783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715100" y="3806392"/>
            <a:ext cx="4015500" cy="4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>
            <a:off x="2564250" y="1497225"/>
            <a:ext cx="4015500" cy="7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12"/>
          <p:cNvSpPr txBox="1"/>
          <p:nvPr>
            <p:ph hasCustomPrompt="1" idx="2" type="title"/>
          </p:nvPr>
        </p:nvSpPr>
        <p:spPr>
          <a:xfrm>
            <a:off x="3632100" y="535000"/>
            <a:ext cx="187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0" name="Google Shape;60;p12"/>
          <p:cNvSpPr txBox="1"/>
          <p:nvPr>
            <p:ph idx="1" type="subTitle"/>
          </p:nvPr>
        </p:nvSpPr>
        <p:spPr>
          <a:xfrm>
            <a:off x="2564250" y="2261450"/>
            <a:ext cx="4015500" cy="4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2290025" y="325993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458150" y="1389300"/>
            <a:ext cx="62277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4241700" y="1160125"/>
            <a:ext cx="4187100" cy="34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4241700" y="535000"/>
            <a:ext cx="4187100" cy="5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715100" y="2562775"/>
            <a:ext cx="2856000" cy="105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715100" y="1529538"/>
            <a:ext cx="2856000" cy="10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719829" y="2857919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719829" y="3985663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2" type="title"/>
          </p:nvPr>
        </p:nvSpPr>
        <p:spPr>
          <a:xfrm>
            <a:off x="3408302" y="2857907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4" name="Google Shape;74;p16"/>
          <p:cNvSpPr txBox="1"/>
          <p:nvPr>
            <p:ph idx="3" type="subTitle"/>
          </p:nvPr>
        </p:nvSpPr>
        <p:spPr>
          <a:xfrm>
            <a:off x="3408302" y="3985663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4" type="title"/>
          </p:nvPr>
        </p:nvSpPr>
        <p:spPr>
          <a:xfrm>
            <a:off x="6092102" y="2857907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6" name="Google Shape;76;p16"/>
          <p:cNvSpPr txBox="1"/>
          <p:nvPr>
            <p:ph idx="5" type="subTitle"/>
          </p:nvPr>
        </p:nvSpPr>
        <p:spPr>
          <a:xfrm>
            <a:off x="6092102" y="3985663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720000" y="255926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720000" y="3069625"/>
            <a:ext cx="2336400" cy="12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2" type="title"/>
          </p:nvPr>
        </p:nvSpPr>
        <p:spPr>
          <a:xfrm>
            <a:off x="3403800" y="255926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2" name="Google Shape;82;p17"/>
          <p:cNvSpPr txBox="1"/>
          <p:nvPr>
            <p:ph idx="3" type="subTitle"/>
          </p:nvPr>
        </p:nvSpPr>
        <p:spPr>
          <a:xfrm>
            <a:off x="3403800" y="3069625"/>
            <a:ext cx="2336400" cy="12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4" type="title"/>
          </p:nvPr>
        </p:nvSpPr>
        <p:spPr>
          <a:xfrm>
            <a:off x="6087600" y="255926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4" name="Google Shape;84;p17"/>
          <p:cNvSpPr txBox="1"/>
          <p:nvPr>
            <p:ph idx="5" type="subTitle"/>
          </p:nvPr>
        </p:nvSpPr>
        <p:spPr>
          <a:xfrm>
            <a:off x="6087600" y="3069625"/>
            <a:ext cx="2336400" cy="12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1905175" y="1596750"/>
            <a:ext cx="2621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1905175" y="2107075"/>
            <a:ext cx="2621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2" type="title"/>
          </p:nvPr>
        </p:nvSpPr>
        <p:spPr>
          <a:xfrm>
            <a:off x="5797252" y="1596750"/>
            <a:ext cx="2621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0" name="Google Shape;90;p18"/>
          <p:cNvSpPr txBox="1"/>
          <p:nvPr>
            <p:ph idx="3" type="subTitle"/>
          </p:nvPr>
        </p:nvSpPr>
        <p:spPr>
          <a:xfrm>
            <a:off x="5797252" y="2107075"/>
            <a:ext cx="2621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4" type="title"/>
          </p:nvPr>
        </p:nvSpPr>
        <p:spPr>
          <a:xfrm>
            <a:off x="1905175" y="3182550"/>
            <a:ext cx="2621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2" name="Google Shape;92;p18"/>
          <p:cNvSpPr txBox="1"/>
          <p:nvPr>
            <p:ph idx="5" type="subTitle"/>
          </p:nvPr>
        </p:nvSpPr>
        <p:spPr>
          <a:xfrm>
            <a:off x="1905175" y="3692875"/>
            <a:ext cx="2621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6" type="title"/>
          </p:nvPr>
        </p:nvSpPr>
        <p:spPr>
          <a:xfrm>
            <a:off x="5797252" y="3182550"/>
            <a:ext cx="2621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4" name="Google Shape;94;p18"/>
          <p:cNvSpPr txBox="1"/>
          <p:nvPr>
            <p:ph idx="7" type="subTitle"/>
          </p:nvPr>
        </p:nvSpPr>
        <p:spPr>
          <a:xfrm>
            <a:off x="5797252" y="3692875"/>
            <a:ext cx="2621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719988" y="16738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" name="Google Shape;98;p19"/>
          <p:cNvSpPr txBox="1"/>
          <p:nvPr>
            <p:ph idx="1" type="subTitle"/>
          </p:nvPr>
        </p:nvSpPr>
        <p:spPr>
          <a:xfrm>
            <a:off x="719988" y="218412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2" type="title"/>
          </p:nvPr>
        </p:nvSpPr>
        <p:spPr>
          <a:xfrm>
            <a:off x="3419257" y="16738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0" name="Google Shape;100;p19"/>
          <p:cNvSpPr txBox="1"/>
          <p:nvPr>
            <p:ph idx="3" type="subTitle"/>
          </p:nvPr>
        </p:nvSpPr>
        <p:spPr>
          <a:xfrm>
            <a:off x="3419257" y="218412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4" type="title"/>
          </p:nvPr>
        </p:nvSpPr>
        <p:spPr>
          <a:xfrm>
            <a:off x="719963" y="321142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719963" y="3721750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6" type="title"/>
          </p:nvPr>
        </p:nvSpPr>
        <p:spPr>
          <a:xfrm>
            <a:off x="3419232" y="321142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4" name="Google Shape;104;p19"/>
          <p:cNvSpPr txBox="1"/>
          <p:nvPr>
            <p:ph idx="7" type="subTitle"/>
          </p:nvPr>
        </p:nvSpPr>
        <p:spPr>
          <a:xfrm>
            <a:off x="3419232" y="3721750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8" type="title"/>
          </p:nvPr>
        </p:nvSpPr>
        <p:spPr>
          <a:xfrm>
            <a:off x="6118533" y="16738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6" name="Google Shape;106;p19"/>
          <p:cNvSpPr txBox="1"/>
          <p:nvPr>
            <p:ph idx="9" type="subTitle"/>
          </p:nvPr>
        </p:nvSpPr>
        <p:spPr>
          <a:xfrm>
            <a:off x="6118533" y="218412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3" type="title"/>
          </p:nvPr>
        </p:nvSpPr>
        <p:spPr>
          <a:xfrm>
            <a:off x="6118508" y="321142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8" name="Google Shape;108;p19"/>
          <p:cNvSpPr txBox="1"/>
          <p:nvPr>
            <p:ph idx="14" type="subTitle"/>
          </p:nvPr>
        </p:nvSpPr>
        <p:spPr>
          <a:xfrm>
            <a:off x="6118508" y="3721750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hasCustomPrompt="1" type="title"/>
          </p:nvPr>
        </p:nvSpPr>
        <p:spPr>
          <a:xfrm>
            <a:off x="715100" y="616200"/>
            <a:ext cx="60735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2" name="Google Shape;112;p20"/>
          <p:cNvSpPr txBox="1"/>
          <p:nvPr>
            <p:ph idx="1" type="subTitle"/>
          </p:nvPr>
        </p:nvSpPr>
        <p:spPr>
          <a:xfrm>
            <a:off x="715100" y="1322223"/>
            <a:ext cx="60735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hasCustomPrompt="1" idx="2" type="title"/>
          </p:nvPr>
        </p:nvSpPr>
        <p:spPr>
          <a:xfrm>
            <a:off x="715100" y="1996145"/>
            <a:ext cx="60735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4" name="Google Shape;114;p20"/>
          <p:cNvSpPr txBox="1"/>
          <p:nvPr>
            <p:ph idx="3" type="subTitle"/>
          </p:nvPr>
        </p:nvSpPr>
        <p:spPr>
          <a:xfrm>
            <a:off x="715100" y="2702168"/>
            <a:ext cx="60735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hasCustomPrompt="1" idx="4" type="title"/>
          </p:nvPr>
        </p:nvSpPr>
        <p:spPr>
          <a:xfrm>
            <a:off x="715100" y="3376077"/>
            <a:ext cx="60735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6" name="Google Shape;116;p20"/>
          <p:cNvSpPr txBox="1"/>
          <p:nvPr>
            <p:ph idx="5" type="subTitle"/>
          </p:nvPr>
        </p:nvSpPr>
        <p:spPr>
          <a:xfrm>
            <a:off x="715100" y="4082100"/>
            <a:ext cx="60735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413400" y="1866029"/>
            <a:ext cx="4015500" cy="10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6815700" y="718917"/>
            <a:ext cx="1613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4413400" y="3801701"/>
            <a:ext cx="4015500" cy="4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715100" y="535025"/>
            <a:ext cx="42840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715100" y="1533566"/>
            <a:ext cx="4293900" cy="9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0" name="Google Shape;120;p21"/>
          <p:cNvSpPr txBox="1"/>
          <p:nvPr/>
        </p:nvSpPr>
        <p:spPr>
          <a:xfrm>
            <a:off x="715100" y="3548350"/>
            <a:ext cx="37728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1290763" y="2583000"/>
            <a:ext cx="2907600" cy="4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Syncopate"/>
                <a:ea typeface="Syncopate"/>
                <a:cs typeface="Syncopate"/>
                <a:sym typeface="Syncopat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2" type="subTitle"/>
          </p:nvPr>
        </p:nvSpPr>
        <p:spPr>
          <a:xfrm>
            <a:off x="4945638" y="2583000"/>
            <a:ext cx="2907600" cy="4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Syncopate"/>
                <a:ea typeface="Syncopate"/>
                <a:cs typeface="Syncopate"/>
                <a:sym typeface="Syncopat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3" type="subTitle"/>
          </p:nvPr>
        </p:nvSpPr>
        <p:spPr>
          <a:xfrm>
            <a:off x="1290750" y="3025825"/>
            <a:ext cx="2907600" cy="9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4" type="subTitle"/>
          </p:nvPr>
        </p:nvSpPr>
        <p:spPr>
          <a:xfrm>
            <a:off x="4945625" y="3025825"/>
            <a:ext cx="2907600" cy="9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720000" y="445025"/>
            <a:ext cx="4269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720000" y="2048325"/>
            <a:ext cx="4269300" cy="23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2092800" y="633325"/>
            <a:ext cx="495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8"/>
          <p:cNvSpPr txBox="1"/>
          <p:nvPr>
            <p:ph idx="1" type="subTitle"/>
          </p:nvPr>
        </p:nvSpPr>
        <p:spPr>
          <a:xfrm>
            <a:off x="2092800" y="1475125"/>
            <a:ext cx="4958400" cy="13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720000" y="17427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10"/>
          <p:cNvSpPr txBox="1"/>
          <p:nvPr>
            <p:ph hasCustomPrompt="1" idx="2" type="title"/>
          </p:nvPr>
        </p:nvSpPr>
        <p:spPr>
          <a:xfrm>
            <a:off x="720000" y="11496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" name="Google Shape;36;p10"/>
          <p:cNvSpPr txBox="1"/>
          <p:nvPr>
            <p:ph idx="1" type="subTitle"/>
          </p:nvPr>
        </p:nvSpPr>
        <p:spPr>
          <a:xfrm>
            <a:off x="720000" y="2329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3" type="title"/>
          </p:nvPr>
        </p:nvSpPr>
        <p:spPr>
          <a:xfrm>
            <a:off x="3403800" y="17427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10"/>
          <p:cNvSpPr txBox="1"/>
          <p:nvPr>
            <p:ph hasCustomPrompt="1" idx="4" type="title"/>
          </p:nvPr>
        </p:nvSpPr>
        <p:spPr>
          <a:xfrm>
            <a:off x="3403800" y="11496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" name="Google Shape;39;p10"/>
          <p:cNvSpPr txBox="1"/>
          <p:nvPr>
            <p:ph idx="5" type="subTitle"/>
          </p:nvPr>
        </p:nvSpPr>
        <p:spPr>
          <a:xfrm>
            <a:off x="3403800" y="2329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6" type="title"/>
          </p:nvPr>
        </p:nvSpPr>
        <p:spPr>
          <a:xfrm>
            <a:off x="6087600" y="17427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10"/>
          <p:cNvSpPr txBox="1"/>
          <p:nvPr>
            <p:ph hasCustomPrompt="1" idx="7" type="title"/>
          </p:nvPr>
        </p:nvSpPr>
        <p:spPr>
          <a:xfrm>
            <a:off x="6087600" y="11496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" name="Google Shape;42;p10"/>
          <p:cNvSpPr txBox="1"/>
          <p:nvPr>
            <p:ph idx="8" type="subTitle"/>
          </p:nvPr>
        </p:nvSpPr>
        <p:spPr>
          <a:xfrm>
            <a:off x="6087600" y="23293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9" type="title"/>
          </p:nvPr>
        </p:nvSpPr>
        <p:spPr>
          <a:xfrm>
            <a:off x="720000" y="35321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10"/>
          <p:cNvSpPr txBox="1"/>
          <p:nvPr>
            <p:ph hasCustomPrompt="1" idx="13" type="title"/>
          </p:nvPr>
        </p:nvSpPr>
        <p:spPr>
          <a:xfrm>
            <a:off x="720000" y="29390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" name="Google Shape;45;p10"/>
          <p:cNvSpPr txBox="1"/>
          <p:nvPr>
            <p:ph idx="14" type="subTitle"/>
          </p:nvPr>
        </p:nvSpPr>
        <p:spPr>
          <a:xfrm>
            <a:off x="720000" y="41187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5" type="title"/>
          </p:nvPr>
        </p:nvSpPr>
        <p:spPr>
          <a:xfrm>
            <a:off x="3403800" y="35321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10"/>
          <p:cNvSpPr txBox="1"/>
          <p:nvPr>
            <p:ph hasCustomPrompt="1" idx="16" type="title"/>
          </p:nvPr>
        </p:nvSpPr>
        <p:spPr>
          <a:xfrm>
            <a:off x="3403800" y="29390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" name="Google Shape;48;p10"/>
          <p:cNvSpPr txBox="1"/>
          <p:nvPr>
            <p:ph idx="17" type="subTitle"/>
          </p:nvPr>
        </p:nvSpPr>
        <p:spPr>
          <a:xfrm>
            <a:off x="3403800" y="41187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8" type="title"/>
          </p:nvPr>
        </p:nvSpPr>
        <p:spPr>
          <a:xfrm>
            <a:off x="6087600" y="353217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10"/>
          <p:cNvSpPr txBox="1"/>
          <p:nvPr>
            <p:ph hasCustomPrompt="1" idx="19" type="title"/>
          </p:nvPr>
        </p:nvSpPr>
        <p:spPr>
          <a:xfrm>
            <a:off x="6087600" y="29390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0"/>
          <p:cNvSpPr txBox="1"/>
          <p:nvPr>
            <p:ph idx="20" type="subTitle"/>
          </p:nvPr>
        </p:nvSpPr>
        <p:spPr>
          <a:xfrm>
            <a:off x="6087600" y="411870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yncopate"/>
              <a:buNone/>
              <a:defRPr sz="30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yncopate"/>
              <a:buNone/>
              <a:defRPr sz="30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yncopate"/>
              <a:buNone/>
              <a:defRPr sz="30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yncopate"/>
              <a:buNone/>
              <a:defRPr sz="30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yncopate"/>
              <a:buNone/>
              <a:defRPr sz="30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yncopate"/>
              <a:buNone/>
              <a:defRPr sz="30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yncopate"/>
              <a:buNone/>
              <a:defRPr sz="30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yncopate"/>
              <a:buNone/>
              <a:defRPr sz="30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yncopate"/>
              <a:buNone/>
              <a:defRPr sz="30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jpg"/><Relationship Id="rId5" Type="http://schemas.openxmlformats.org/officeDocument/2006/relationships/image" Target="../media/image9.jpg"/><Relationship Id="rId6" Type="http://schemas.openxmlformats.org/officeDocument/2006/relationships/image" Target="../media/image13.jpg"/><Relationship Id="rId7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6.jp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 rotWithShape="1">
          <a:blip r:embed="rId3">
            <a:alphaModFix/>
          </a:blip>
          <a:srcRect b="51555" l="0" r="0" t="-4820"/>
          <a:stretch/>
        </p:blipFill>
        <p:spPr>
          <a:xfrm>
            <a:off x="0" y="6475"/>
            <a:ext cx="9144003" cy="2095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>
            <p:ph type="title"/>
          </p:nvPr>
        </p:nvSpPr>
        <p:spPr>
          <a:xfrm>
            <a:off x="1224850" y="2269475"/>
            <a:ext cx="6950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MakeMyKeyboard</a:t>
            </a:r>
            <a:endParaRPr sz="3500"/>
          </a:p>
        </p:txBody>
      </p:sp>
      <p:sp>
        <p:nvSpPr>
          <p:cNvPr id="128" name="Google Shape;128;p23"/>
          <p:cNvSpPr txBox="1"/>
          <p:nvPr>
            <p:ph idx="1" type="subTitle"/>
          </p:nvPr>
        </p:nvSpPr>
        <p:spPr>
          <a:xfrm>
            <a:off x="2092800" y="3205550"/>
            <a:ext cx="4958400" cy="13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MakeMyKeyboard est un site e-commerce proposant tous types de produits pour pouvoir créer son clavier personnalisé.</a:t>
            </a:r>
            <a:endParaRPr/>
          </a:p>
        </p:txBody>
      </p:sp>
      <p:cxnSp>
        <p:nvCxnSpPr>
          <p:cNvPr id="129" name="Google Shape;129;p23"/>
          <p:cNvCxnSpPr/>
          <p:nvPr/>
        </p:nvCxnSpPr>
        <p:spPr>
          <a:xfrm flipH="1" rot="10800000">
            <a:off x="10050" y="2101975"/>
            <a:ext cx="9123900" cy="480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idx="6" type="title"/>
          </p:nvPr>
        </p:nvSpPr>
        <p:spPr>
          <a:xfrm>
            <a:off x="720000" y="218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Merci!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membres du groupe</a:t>
            </a:r>
            <a:endParaRPr/>
          </a:p>
        </p:txBody>
      </p:sp>
      <p:sp>
        <p:nvSpPr>
          <p:cNvPr id="135" name="Google Shape;135;p24"/>
          <p:cNvSpPr txBox="1"/>
          <p:nvPr>
            <p:ph type="title"/>
          </p:nvPr>
        </p:nvSpPr>
        <p:spPr>
          <a:xfrm>
            <a:off x="200625" y="2788225"/>
            <a:ext cx="1167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Evan Noubel</a:t>
            </a:r>
            <a:endParaRPr sz="1300"/>
          </a:p>
        </p:txBody>
      </p:sp>
      <p:sp>
        <p:nvSpPr>
          <p:cNvPr id="136" name="Google Shape;136;p24"/>
          <p:cNvSpPr txBox="1"/>
          <p:nvPr>
            <p:ph idx="1" type="subTitle"/>
          </p:nvPr>
        </p:nvSpPr>
        <p:spPr>
          <a:xfrm>
            <a:off x="-9825" y="3679275"/>
            <a:ext cx="158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</a:t>
            </a:r>
            <a:endParaRPr/>
          </a:p>
        </p:txBody>
      </p:sp>
      <p:cxnSp>
        <p:nvCxnSpPr>
          <p:cNvPr id="137" name="Google Shape;137;p24"/>
          <p:cNvCxnSpPr/>
          <p:nvPr/>
        </p:nvCxnSpPr>
        <p:spPr>
          <a:xfrm flipH="1" rot="10800000">
            <a:off x="10625" y="3492800"/>
            <a:ext cx="9139800" cy="960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4"/>
          <p:cNvCxnSpPr/>
          <p:nvPr/>
        </p:nvCxnSpPr>
        <p:spPr>
          <a:xfrm flipH="1" rot="10800000">
            <a:off x="20225" y="4515775"/>
            <a:ext cx="9120600" cy="1920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9" name="Google Shape;13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7301" y="1329488"/>
            <a:ext cx="1396500" cy="1396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8588" y="1329488"/>
            <a:ext cx="1396500" cy="1396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51763" y="1329488"/>
            <a:ext cx="1396500" cy="1396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7951" y="1329488"/>
            <a:ext cx="1396500" cy="1396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 rotWithShape="1">
          <a:blip r:embed="rId6">
            <a:alphaModFix/>
          </a:blip>
          <a:srcRect b="1257" l="0" r="0" t="1257"/>
          <a:stretch/>
        </p:blipFill>
        <p:spPr>
          <a:xfrm>
            <a:off x="1644126" y="1329488"/>
            <a:ext cx="1396500" cy="1396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 rotWithShape="1">
          <a:blip r:embed="rId7">
            <a:alphaModFix/>
          </a:blip>
          <a:srcRect b="26172" l="0" r="0" t="26172"/>
          <a:stretch/>
        </p:blipFill>
        <p:spPr>
          <a:xfrm>
            <a:off x="86013" y="1329488"/>
            <a:ext cx="1396500" cy="1396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>
            <p:ph type="title"/>
          </p:nvPr>
        </p:nvSpPr>
        <p:spPr>
          <a:xfrm>
            <a:off x="1758725" y="2788225"/>
            <a:ext cx="1167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Denis FIerens</a:t>
            </a:r>
            <a:endParaRPr sz="1300"/>
          </a:p>
        </p:txBody>
      </p:sp>
      <p:sp>
        <p:nvSpPr>
          <p:cNvPr id="146" name="Google Shape;146;p24"/>
          <p:cNvSpPr txBox="1"/>
          <p:nvPr>
            <p:ph type="title"/>
          </p:nvPr>
        </p:nvSpPr>
        <p:spPr>
          <a:xfrm>
            <a:off x="3175175" y="2788225"/>
            <a:ext cx="1472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Andry Ramanana</a:t>
            </a:r>
            <a:endParaRPr sz="1300"/>
          </a:p>
        </p:txBody>
      </p:sp>
      <p:sp>
        <p:nvSpPr>
          <p:cNvPr id="147" name="Google Shape;147;p24"/>
          <p:cNvSpPr txBox="1"/>
          <p:nvPr>
            <p:ph type="title"/>
          </p:nvPr>
        </p:nvSpPr>
        <p:spPr>
          <a:xfrm>
            <a:off x="4783300" y="2788225"/>
            <a:ext cx="1167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Thomas Huynh</a:t>
            </a:r>
            <a:endParaRPr sz="1300"/>
          </a:p>
        </p:txBody>
      </p:sp>
      <p:sp>
        <p:nvSpPr>
          <p:cNvPr id="148" name="Google Shape;148;p24"/>
          <p:cNvSpPr txBox="1"/>
          <p:nvPr>
            <p:ph type="title"/>
          </p:nvPr>
        </p:nvSpPr>
        <p:spPr>
          <a:xfrm>
            <a:off x="6283200" y="2788225"/>
            <a:ext cx="1167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Maria Co</a:t>
            </a:r>
            <a:endParaRPr sz="1300"/>
          </a:p>
        </p:txBody>
      </p:sp>
      <p:sp>
        <p:nvSpPr>
          <p:cNvPr id="149" name="Google Shape;149;p24"/>
          <p:cNvSpPr txBox="1"/>
          <p:nvPr>
            <p:ph type="title"/>
          </p:nvPr>
        </p:nvSpPr>
        <p:spPr>
          <a:xfrm>
            <a:off x="7766375" y="2788225"/>
            <a:ext cx="1167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Nicolas Ren</a:t>
            </a:r>
            <a:endParaRPr sz="1300"/>
          </a:p>
        </p:txBody>
      </p:sp>
      <p:sp>
        <p:nvSpPr>
          <p:cNvPr id="150" name="Google Shape;150;p24"/>
          <p:cNvSpPr txBox="1"/>
          <p:nvPr>
            <p:ph idx="1" type="subTitle"/>
          </p:nvPr>
        </p:nvSpPr>
        <p:spPr>
          <a:xfrm>
            <a:off x="1548275" y="3679263"/>
            <a:ext cx="158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</a:t>
            </a:r>
            <a:endParaRPr/>
          </a:p>
        </p:txBody>
      </p:sp>
      <p:sp>
        <p:nvSpPr>
          <p:cNvPr id="151" name="Google Shape;151;p24"/>
          <p:cNvSpPr txBox="1"/>
          <p:nvPr>
            <p:ph idx="1" type="subTitle"/>
          </p:nvPr>
        </p:nvSpPr>
        <p:spPr>
          <a:xfrm>
            <a:off x="3117425" y="3673450"/>
            <a:ext cx="158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</a:t>
            </a:r>
            <a:endParaRPr/>
          </a:p>
        </p:txBody>
      </p:sp>
      <p:sp>
        <p:nvSpPr>
          <p:cNvPr id="152" name="Google Shape;152;p24"/>
          <p:cNvSpPr txBox="1"/>
          <p:nvPr>
            <p:ph idx="1" type="subTitle"/>
          </p:nvPr>
        </p:nvSpPr>
        <p:spPr>
          <a:xfrm>
            <a:off x="4647950" y="3679275"/>
            <a:ext cx="158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	</a:t>
            </a:r>
            <a:endParaRPr/>
          </a:p>
        </p:txBody>
      </p:sp>
      <p:sp>
        <p:nvSpPr>
          <p:cNvPr id="153" name="Google Shape;153;p24"/>
          <p:cNvSpPr txBox="1"/>
          <p:nvPr>
            <p:ph idx="1" type="subTitle"/>
          </p:nvPr>
        </p:nvSpPr>
        <p:spPr>
          <a:xfrm>
            <a:off x="6072750" y="3679275"/>
            <a:ext cx="158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</a:t>
            </a:r>
            <a:endParaRPr/>
          </a:p>
        </p:txBody>
      </p:sp>
      <p:sp>
        <p:nvSpPr>
          <p:cNvPr id="154" name="Google Shape;154;p24"/>
          <p:cNvSpPr txBox="1"/>
          <p:nvPr>
            <p:ph idx="1" type="subTitle"/>
          </p:nvPr>
        </p:nvSpPr>
        <p:spPr>
          <a:xfrm>
            <a:off x="7555925" y="3679275"/>
            <a:ext cx="158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Organisation du projet</a:t>
            </a:r>
            <a:endParaRPr/>
          </a:p>
        </p:txBody>
      </p:sp>
      <p:sp>
        <p:nvSpPr>
          <p:cNvPr id="160" name="Google Shape;160;p25"/>
          <p:cNvSpPr txBox="1"/>
          <p:nvPr/>
        </p:nvSpPr>
        <p:spPr>
          <a:xfrm>
            <a:off x="2542200" y="1247175"/>
            <a:ext cx="405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Méthode agile</a:t>
            </a:r>
            <a:endParaRPr sz="2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783" y="2049325"/>
            <a:ext cx="6526451" cy="26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Organisation du projet</a:t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900" y="2557900"/>
            <a:ext cx="2377750" cy="118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2650" y="2616743"/>
            <a:ext cx="2377750" cy="1071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2900" y="2536850"/>
            <a:ext cx="2539250" cy="123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/>
        </p:nvSpPr>
        <p:spPr>
          <a:xfrm>
            <a:off x="3038550" y="1236650"/>
            <a:ext cx="306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Outils de communication</a:t>
            </a:r>
            <a:endParaRPr sz="1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720000" y="445025"/>
            <a:ext cx="4269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projet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720000" y="2048325"/>
            <a:ext cx="4269300" cy="23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/>
              <a:t>Organisation de la DB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Création des articles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Création du CRUD pour ces articles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Gestion</a:t>
            </a:r>
            <a:r>
              <a:rPr lang="en"/>
              <a:t> du statut des articles(dispo, rupture promo…)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Connexion/Déconnexion utilisateur</a:t>
            </a:r>
            <a:endParaRPr/>
          </a:p>
        </p:txBody>
      </p:sp>
      <p:sp>
        <p:nvSpPr>
          <p:cNvPr id="177" name="Google Shape;177;p27"/>
          <p:cNvSpPr txBox="1"/>
          <p:nvPr/>
        </p:nvSpPr>
        <p:spPr>
          <a:xfrm>
            <a:off x="720000" y="1210488"/>
            <a:ext cx="2244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Premières étapes</a:t>
            </a:r>
            <a:endParaRPr sz="2000">
              <a:solidFill>
                <a:srgbClr val="FFFFFF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pic>
        <p:nvPicPr>
          <p:cNvPr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1512" r="64351" t="0"/>
          <a:stretch/>
        </p:blipFill>
        <p:spPr>
          <a:xfrm>
            <a:off x="5467175" y="0"/>
            <a:ext cx="3676827" cy="514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27"/>
          <p:cNvCxnSpPr/>
          <p:nvPr/>
        </p:nvCxnSpPr>
        <p:spPr>
          <a:xfrm>
            <a:off x="5467175" y="-46987"/>
            <a:ext cx="0" cy="531270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720000" y="445025"/>
            <a:ext cx="4269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projet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720000" y="2048325"/>
            <a:ext cx="4269300" cy="23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/>
              <a:t>Barre de recherche pour les articles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Création de catégories pour les articles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Création du panier (ajout d’articles, somme des prix du panier, accès sur toutes les pages)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Gestion du stock par l’administrateur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8"/>
          <p:cNvSpPr txBox="1"/>
          <p:nvPr/>
        </p:nvSpPr>
        <p:spPr>
          <a:xfrm>
            <a:off x="720000" y="1210500"/>
            <a:ext cx="2866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Etapes intermédiaires</a:t>
            </a:r>
            <a:endParaRPr sz="2000">
              <a:solidFill>
                <a:srgbClr val="FFFFFF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pic>
        <p:nvPicPr>
          <p:cNvPr id="187" name="Google Shape;187;p28"/>
          <p:cNvPicPr preferRelativeResize="0"/>
          <p:nvPr/>
        </p:nvPicPr>
        <p:blipFill rotWithShape="1">
          <a:blip r:embed="rId3">
            <a:alphaModFix/>
          </a:blip>
          <a:srcRect b="0" l="1512" r="64351" t="0"/>
          <a:stretch/>
        </p:blipFill>
        <p:spPr>
          <a:xfrm>
            <a:off x="5467175" y="0"/>
            <a:ext cx="3676827" cy="514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8"/>
          <p:cNvCxnSpPr/>
          <p:nvPr/>
        </p:nvCxnSpPr>
        <p:spPr>
          <a:xfrm>
            <a:off x="5467175" y="-46987"/>
            <a:ext cx="0" cy="531270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720000" y="445025"/>
            <a:ext cx="4269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projet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720000" y="2258650"/>
            <a:ext cx="4269300" cy="24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/>
              <a:t>Utilisation d’une API pour calculer les frais de port en fonction du transporteur, pays de livraison, poids du panier, etc…)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Possibilité pour l’utilisateur d’enregistrer ses coordonnées, carte bancaire etc…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L’utilisateur peut voir le statut de ses commandes et ses commandes précédentes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Système de paiement via Paypal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9"/>
          <p:cNvSpPr txBox="1"/>
          <p:nvPr/>
        </p:nvSpPr>
        <p:spPr>
          <a:xfrm>
            <a:off x="720000" y="1210500"/>
            <a:ext cx="39753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Fonctionnalités avancées, parcours d’achat</a:t>
            </a:r>
            <a:endParaRPr sz="1900">
              <a:solidFill>
                <a:srgbClr val="FFFFFF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pic>
        <p:nvPicPr>
          <p:cNvPr id="196" name="Google Shape;196;p29"/>
          <p:cNvPicPr preferRelativeResize="0"/>
          <p:nvPr/>
        </p:nvPicPr>
        <p:blipFill rotWithShape="1">
          <a:blip r:embed="rId3">
            <a:alphaModFix/>
          </a:blip>
          <a:srcRect b="0" l="1512" r="64351" t="0"/>
          <a:stretch/>
        </p:blipFill>
        <p:spPr>
          <a:xfrm>
            <a:off x="5467175" y="0"/>
            <a:ext cx="3676827" cy="514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29"/>
          <p:cNvCxnSpPr/>
          <p:nvPr/>
        </p:nvCxnSpPr>
        <p:spPr>
          <a:xfrm>
            <a:off x="5467175" y="-46987"/>
            <a:ext cx="0" cy="531270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Difficultés rencontrées</a:t>
            </a:r>
            <a:endParaRPr/>
          </a:p>
        </p:txBody>
      </p:sp>
      <p:sp>
        <p:nvSpPr>
          <p:cNvPr id="203" name="Google Shape;203;p30"/>
          <p:cNvSpPr txBox="1"/>
          <p:nvPr/>
        </p:nvSpPr>
        <p:spPr>
          <a:xfrm>
            <a:off x="720000" y="1209800"/>
            <a:ext cx="5376600" cy="3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</a:pPr>
            <a:r>
              <a:rPr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Gérer une base de donnée commune</a:t>
            </a:r>
            <a:endParaRPr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</a:pPr>
            <a:r>
              <a:rPr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Utiliser des outils plus malléables pour les CRUDs en DB comme API Platform</a:t>
            </a:r>
            <a:endParaRPr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</a:pPr>
            <a:r>
              <a:rPr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Les APIs de frais de ports avec une doc limitée</a:t>
            </a:r>
            <a:endParaRPr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</a:pPr>
            <a:r>
              <a:rPr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Certaines tâches plus difficiles que d’autres</a:t>
            </a:r>
            <a:endParaRPr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</a:pPr>
            <a:r>
              <a:rPr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Difficulté dans la </a:t>
            </a:r>
            <a:r>
              <a:rPr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gestion</a:t>
            </a:r>
            <a:r>
              <a:rPr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du temps</a:t>
            </a:r>
            <a:endParaRPr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4403850" y="2060229"/>
            <a:ext cx="4015500" cy="10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Parcours utilisateur</a:t>
            </a:r>
            <a:endParaRPr/>
          </a:p>
        </p:txBody>
      </p:sp>
      <p:pic>
        <p:nvPicPr>
          <p:cNvPr id="209" name="Google Shape;209;p31"/>
          <p:cNvPicPr preferRelativeResize="0"/>
          <p:nvPr/>
        </p:nvPicPr>
        <p:blipFill rotWithShape="1">
          <a:blip r:embed="rId3">
            <a:alphaModFix/>
          </a:blip>
          <a:srcRect b="0" l="11318" r="11318" t="0"/>
          <a:stretch/>
        </p:blipFill>
        <p:spPr>
          <a:xfrm>
            <a:off x="-332" y="0"/>
            <a:ext cx="3676826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p31"/>
          <p:cNvCxnSpPr/>
          <p:nvPr/>
        </p:nvCxnSpPr>
        <p:spPr>
          <a:xfrm>
            <a:off x="3676493" y="-46987"/>
            <a:ext cx="0" cy="531270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rnational Conference on Business Management and Social Innovation by Slidesgo">
  <a:themeElements>
    <a:clrScheme name="Simple Light">
      <a:dk1>
        <a:srgbClr val="191919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