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</p:sldMasterIdLst>
  <p:notesMasterIdLst>
    <p:notesMasterId r:id="rId34"/>
  </p:notesMasterIdLst>
  <p:handoutMasterIdLst>
    <p:handoutMasterId r:id="rId35"/>
  </p:handoutMasterIdLst>
  <p:sldIdLst>
    <p:sldId id="299" r:id="rId4"/>
    <p:sldId id="323" r:id="rId5"/>
    <p:sldId id="358" r:id="rId6"/>
    <p:sldId id="357" r:id="rId7"/>
    <p:sldId id="365" r:id="rId8"/>
    <p:sldId id="361" r:id="rId9"/>
    <p:sldId id="363" r:id="rId10"/>
    <p:sldId id="354" r:id="rId11"/>
    <p:sldId id="362" r:id="rId12"/>
    <p:sldId id="333" r:id="rId13"/>
    <p:sldId id="338" r:id="rId14"/>
    <p:sldId id="331" r:id="rId15"/>
    <p:sldId id="329" r:id="rId16"/>
    <p:sldId id="332" r:id="rId17"/>
    <p:sldId id="335" r:id="rId18"/>
    <p:sldId id="334" r:id="rId19"/>
    <p:sldId id="336" r:id="rId20"/>
    <p:sldId id="337" r:id="rId21"/>
    <p:sldId id="341" r:id="rId22"/>
    <p:sldId id="342" r:id="rId23"/>
    <p:sldId id="340" r:id="rId24"/>
    <p:sldId id="343" r:id="rId25"/>
    <p:sldId id="313" r:id="rId26"/>
    <p:sldId id="367" r:id="rId27"/>
    <p:sldId id="347" r:id="rId28"/>
    <p:sldId id="348" r:id="rId29"/>
    <p:sldId id="349" r:id="rId30"/>
    <p:sldId id="355" r:id="rId31"/>
    <p:sldId id="368" r:id="rId32"/>
    <p:sldId id="369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B41843E-8E8D-4FD4-9DFC-A9154177D451}">
          <p14:sldIdLst>
            <p14:sldId id="299"/>
            <p14:sldId id="323"/>
            <p14:sldId id="358"/>
            <p14:sldId id="357"/>
            <p14:sldId id="365"/>
            <p14:sldId id="361"/>
            <p14:sldId id="363"/>
            <p14:sldId id="354"/>
            <p14:sldId id="362"/>
          </p14:sldIdLst>
        </p14:section>
        <p14:section name="Teil Valerian" id="{4CE0CD2E-2D35-4E80-B8EC-807070295EAA}">
          <p14:sldIdLst>
            <p14:sldId id="333"/>
            <p14:sldId id="338"/>
            <p14:sldId id="331"/>
            <p14:sldId id="329"/>
            <p14:sldId id="332"/>
            <p14:sldId id="335"/>
            <p14:sldId id="334"/>
            <p14:sldId id="336"/>
            <p14:sldId id="337"/>
            <p14:sldId id="341"/>
            <p14:sldId id="342"/>
            <p14:sldId id="340"/>
            <p14:sldId id="343"/>
            <p14:sldId id="313"/>
            <p14:sldId id="367"/>
          </p14:sldIdLst>
        </p14:section>
        <p14:section name="Erklärung Simulink Blöcke" id="{69D7E9CF-D2B6-469E-AFA1-A9B2032AD94E}">
          <p14:sldIdLst>
            <p14:sldId id="347"/>
            <p14:sldId id="348"/>
            <p14:sldId id="349"/>
            <p14:sldId id="355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7">
          <p15:clr>
            <a:srgbClr val="A4A3A4"/>
          </p15:clr>
        </p15:guide>
        <p15:guide id="2" orient="horz" pos="2395">
          <p15:clr>
            <a:srgbClr val="A4A3A4"/>
          </p15:clr>
        </p15:guide>
        <p15:guide id="3" orient="horz" pos="2007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orient="horz" pos="1233">
          <p15:clr>
            <a:srgbClr val="A4A3A4"/>
          </p15:clr>
        </p15:guide>
        <p15:guide id="6" orient="horz" pos="2783">
          <p15:clr>
            <a:srgbClr val="A4A3A4"/>
          </p15:clr>
        </p15:guide>
        <p15:guide id="7" orient="horz">
          <p15:clr>
            <a:srgbClr val="A4A3A4"/>
          </p15:clr>
        </p15:guide>
        <p15:guide id="8" orient="horz" pos="844">
          <p15:clr>
            <a:srgbClr val="A4A3A4"/>
          </p15:clr>
        </p15:guide>
        <p15:guide id="9" orient="horz" pos="457">
          <p15:clr>
            <a:srgbClr val="A4A3A4"/>
          </p15:clr>
        </p15:guide>
        <p15:guide id="10" pos="552">
          <p15:clr>
            <a:srgbClr val="A4A3A4"/>
          </p15:clr>
        </p15:guide>
        <p15:guide id="11" pos="5207">
          <p15:clr>
            <a:srgbClr val="A4A3A4"/>
          </p15:clr>
        </p15:guide>
        <p15:guide id="12" pos="3655">
          <p15:clr>
            <a:srgbClr val="A4A3A4"/>
          </p15:clr>
        </p15:guide>
        <p15:guide id="13" pos="4044">
          <p15:clr>
            <a:srgbClr val="A4A3A4"/>
          </p15:clr>
        </p15:guide>
        <p15:guide id="14" pos="940">
          <p15:clr>
            <a:srgbClr val="A4A3A4"/>
          </p15:clr>
        </p15:guide>
        <p15:guide id="15" pos="1328">
          <p15:clr>
            <a:srgbClr val="A4A3A4"/>
          </p15:clr>
        </p15:guide>
        <p15:guide id="16" pos="1716">
          <p15:clr>
            <a:srgbClr val="A4A3A4"/>
          </p15:clr>
        </p15:guide>
        <p15:guide id="17" pos="2105">
          <p15:clr>
            <a:srgbClr val="A4A3A4"/>
          </p15:clr>
        </p15:guide>
        <p15:guide id="18" pos="2493">
          <p15:clr>
            <a:srgbClr val="A4A3A4"/>
          </p15:clr>
        </p15:guide>
        <p15:guide id="19" pos="2881">
          <p15:clr>
            <a:srgbClr val="A4A3A4"/>
          </p15:clr>
        </p15:guide>
        <p15:guide id="20" pos="3268">
          <p15:clr>
            <a:srgbClr val="A4A3A4"/>
          </p15:clr>
        </p15:guide>
        <p15:guide id="21" pos="4431">
          <p15:clr>
            <a:srgbClr val="A4A3A4"/>
          </p15:clr>
        </p15:guide>
        <p15:guide id="22" pos="4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1707B0-FDC9-3D18-0FA5-0ABA5EBF6A8C}" name="Beat Fürst" initials="BF" userId="340b39c66a57e1f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008000"/>
    <a:srgbClr val="4B824B"/>
    <a:srgbClr val="66FF33"/>
    <a:srgbClr val="CC00CC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76955" autoAdjust="0"/>
  </p:normalViewPr>
  <p:slideViewPr>
    <p:cSldViewPr snapToGrid="0">
      <p:cViewPr varScale="1">
        <p:scale>
          <a:sx n="146" d="100"/>
          <a:sy n="146" d="100"/>
        </p:scale>
        <p:origin x="852" y="114"/>
      </p:cViewPr>
      <p:guideLst>
        <p:guide orient="horz" pos="3017"/>
        <p:guide orient="horz" pos="2395"/>
        <p:guide orient="horz" pos="2007"/>
        <p:guide orient="horz" pos="1621"/>
        <p:guide orient="horz" pos="1233"/>
        <p:guide orient="horz" pos="2783"/>
        <p:guide orient="horz"/>
        <p:guide orient="horz" pos="844"/>
        <p:guide orient="horz" pos="457"/>
        <p:guide pos="552"/>
        <p:guide pos="5207"/>
        <p:guide pos="3655"/>
        <p:guide pos="4044"/>
        <p:guide pos="940"/>
        <p:guide pos="1328"/>
        <p:guide pos="1716"/>
        <p:guide pos="2105"/>
        <p:guide pos="2493"/>
        <p:guide pos="2881"/>
        <p:guide pos="3268"/>
        <p:guide pos="4431"/>
        <p:guide pos="4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748" y="-114"/>
      </p:cViewPr>
      <p:guideLst>
        <p:guide orient="horz" pos="2880"/>
        <p:guide pos="2160"/>
      </p:guideLst>
    </p:cSldViewPr>
  </p:notesViewPr>
  <p:gridSpacing cx="630079" cy="63007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0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21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878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868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13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755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7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30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85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9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83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6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7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73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8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3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1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5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97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599763" y="3751645"/>
            <a:ext cx="100800" cy="10083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66128" y="4405462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67681" y="3785857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802313" y="1339850"/>
            <a:ext cx="3403471" cy="3078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041400"/>
            <a:ext cx="4011655" cy="35614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6268" y="1706759"/>
            <a:ext cx="3167320" cy="209530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57150" y="-44450"/>
            <a:ext cx="9277350" cy="526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533163" y="4300333"/>
            <a:ext cx="234000" cy="235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974813" y="4357941"/>
            <a:ext cx="118800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20054" y="3519976"/>
            <a:ext cx="547200" cy="54834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299455" y="3520073"/>
            <a:ext cx="965512" cy="548282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3290707" y="676696"/>
            <a:ext cx="97200" cy="97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366816" y="3518815"/>
            <a:ext cx="566694" cy="5664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29313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/>
          <p:nvPr userDrawn="1"/>
        </p:nvSpPr>
        <p:spPr bwMode="black">
          <a:xfrm>
            <a:off x="8243228" y="3779203"/>
            <a:ext cx="4577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06132" y="4358037"/>
            <a:ext cx="115200" cy="11519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263916" y="2573338"/>
            <a:ext cx="2197" cy="1849230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988129"/>
            <a:ext cx="4622355" cy="3536650"/>
          </a:xfrm>
          <a:prstGeom prst="rect">
            <a:avLst/>
          </a:prstGeom>
        </p:spPr>
      </p:pic>
      <p:sp>
        <p:nvSpPr>
          <p:cNvPr id="101" name="Ellipse 100"/>
          <p:cNvSpPr/>
          <p:nvPr userDrawn="1"/>
        </p:nvSpPr>
        <p:spPr bwMode="black">
          <a:xfrm>
            <a:off x="8259513" y="3177739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 userDrawn="1"/>
        </p:nvSpPr>
        <p:spPr bwMode="black">
          <a:xfrm>
            <a:off x="1429250" y="4355925"/>
            <a:ext cx="126000" cy="1241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1" y="1016794"/>
            <a:ext cx="4694039" cy="3079386"/>
          </a:xfrm>
          <a:prstGeom prst="rect">
            <a:avLst/>
          </a:prstGeom>
        </p:spPr>
      </p:pic>
      <p:sp>
        <p:nvSpPr>
          <p:cNvPr id="50" name="Ellipse 49"/>
          <p:cNvSpPr/>
          <p:nvPr userDrawn="1"/>
        </p:nvSpPr>
        <p:spPr bwMode="black">
          <a:xfrm>
            <a:off x="818278" y="571555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/>
          <p:cNvSpPr/>
          <p:nvPr userDrawn="1"/>
        </p:nvSpPr>
        <p:spPr>
          <a:xfrm rot="20403041">
            <a:off x="-656682" y="2217257"/>
            <a:ext cx="3640292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>
          <a:xfrm rot="20403041">
            <a:off x="975314" y="1612848"/>
            <a:ext cx="3702902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5113871" y="4341553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 flipH="1">
            <a:off x="4786550" y="3401129"/>
            <a:ext cx="802800" cy="801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617763" y="2540938"/>
            <a:ext cx="648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654009" y="25502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7" name="Ellipse 26"/>
          <p:cNvSpPr/>
          <p:nvPr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2" name="Ellipse 41"/>
          <p:cNvSpPr/>
          <p:nvPr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124459" y="1646942"/>
            <a:ext cx="5702400" cy="570293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116446" y="2652047"/>
            <a:ext cx="1067434" cy="10681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286846" y="1594485"/>
            <a:ext cx="726634" cy="7258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960413" y="4344375"/>
            <a:ext cx="147600" cy="14727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157050" y="2923123"/>
            <a:ext cx="525600" cy="5259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317250" y="370037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04315" y="2650061"/>
            <a:ext cx="6293169" cy="322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98272" y="2188668"/>
            <a:ext cx="6293035" cy="45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069" y="60281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5807" y="1690080"/>
            <a:ext cx="6248406" cy="211198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31656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243735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0" y="1717587"/>
            <a:ext cx="6265213" cy="27004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4" y="600178"/>
            <a:ext cx="6276389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19337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808899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8580" y="-76200"/>
            <a:ext cx="9326880" cy="5334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711451" y="1627136"/>
            <a:ext cx="5382525" cy="4350871"/>
            <a:chOff x="-711451" y="1627136"/>
            <a:chExt cx="5382525" cy="4350871"/>
          </a:xfrm>
        </p:grpSpPr>
        <p:sp>
          <p:nvSpPr>
            <p:cNvPr id="173" name="Ellipse 172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Ellipse 174"/>
          <p:cNvSpPr/>
          <p:nvPr userDrawn="1"/>
        </p:nvSpPr>
        <p:spPr bwMode="black">
          <a:xfrm>
            <a:off x="6978874" y="3746724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6330874" y="43290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>
          <a:xfrm>
            <a:off x="3799238" y="566919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7275846" y="2817802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>
          <a:xfrm>
            <a:off x="6196650" y="3578799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08" name="Grafik 10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9" y="412408"/>
            <a:ext cx="2190473" cy="1251699"/>
          </a:xfrm>
          <a:prstGeom prst="rect">
            <a:avLst/>
          </a:prstGeom>
        </p:spPr>
      </p:pic>
      <p:pic>
        <p:nvPicPr>
          <p:cNvPr id="109" name="Grafik 10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13410" y="171210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680239"/>
            <a:ext cx="3491774" cy="22342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7850" y="550750"/>
            <a:ext cx="6929816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Ellipse 35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9" name="Grafik 38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8" y="412408"/>
            <a:ext cx="2190475" cy="1251699"/>
          </a:xfrm>
          <a:prstGeom prst="rect">
            <a:avLst/>
          </a:prstGeom>
        </p:spPr>
      </p:pic>
      <p:pic>
        <p:nvPicPr>
          <p:cNvPr id="390" name="Grafik 3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9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/>
          <p:cNvSpPr/>
          <p:nvPr userDrawn="1"/>
        </p:nvSpPr>
        <p:spPr>
          <a:xfrm flipH="1">
            <a:off x="-775697" y="1422502"/>
            <a:ext cx="61344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uppieren 96"/>
          <p:cNvGrpSpPr/>
          <p:nvPr userDrawn="1"/>
        </p:nvGrpSpPr>
        <p:grpSpPr>
          <a:xfrm rot="12165483">
            <a:off x="6903474" y="1635063"/>
            <a:ext cx="3387985" cy="2308205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100" name="Ellipse 99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Ellipse 106"/>
          <p:cNvSpPr/>
          <p:nvPr userDrawn="1"/>
        </p:nvSpPr>
        <p:spPr bwMode="black">
          <a:xfrm>
            <a:off x="5720071" y="4335771"/>
            <a:ext cx="164484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9" name="Ellipse 108"/>
          <p:cNvSpPr/>
          <p:nvPr userDrawn="1"/>
        </p:nvSpPr>
        <p:spPr>
          <a:xfrm>
            <a:off x="5355913" y="3355410"/>
            <a:ext cx="8928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11" name="Ellipse 110"/>
          <p:cNvSpPr/>
          <p:nvPr userDrawn="1"/>
        </p:nvSpPr>
        <p:spPr>
          <a:xfrm>
            <a:off x="7427002" y="4195446"/>
            <a:ext cx="446322" cy="44513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582454" y="3734354"/>
            <a:ext cx="135418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9763" y="3135713"/>
            <a:ext cx="1008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54009" y="317874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60960" y="-99060"/>
            <a:ext cx="9334500" cy="535686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4214494" y="-859390"/>
            <a:ext cx="5628951" cy="56269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237915" y="4314247"/>
            <a:ext cx="2016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809600" y="577697"/>
            <a:ext cx="2952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5" name="Grafik 1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92" y="412414"/>
            <a:ext cx="2190473" cy="1251698"/>
          </a:xfrm>
          <a:prstGeom prst="rect">
            <a:avLst/>
          </a:prstGeom>
        </p:spPr>
      </p:pic>
      <p:pic>
        <p:nvPicPr>
          <p:cNvPr id="166" name="Grafik 1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1242200" cy="1242200"/>
          </a:xfrm>
          <a:prstGeom prst="rect">
            <a:avLst/>
          </a:prstGeom>
        </p:spPr>
      </p:pic>
      <p:sp>
        <p:nvSpPr>
          <p:cNvPr id="93" name="Ellipse 92"/>
          <p:cNvSpPr/>
          <p:nvPr userDrawn="1"/>
        </p:nvSpPr>
        <p:spPr bwMode="black">
          <a:xfrm>
            <a:off x="519094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580486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38875" y="3177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422898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7038875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5806920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22898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38875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>
          <a:xfrm flipH="1">
            <a:off x="5080633" y="2488236"/>
            <a:ext cx="2675658" cy="262669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6348345" y="4349437"/>
            <a:ext cx="138051" cy="138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>
          <a:xfrm>
            <a:off x="5533846" y="2915886"/>
            <a:ext cx="540000" cy="54018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6989746" y="3136297"/>
            <a:ext cx="85550" cy="85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7002439" y="4387912"/>
            <a:ext cx="64570" cy="64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945200" y="3715051"/>
            <a:ext cx="175403" cy="175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160"/>
          <p:cNvCxnSpPr/>
          <p:nvPr userDrawn="1"/>
        </p:nvCxnSpPr>
        <p:spPr>
          <a:xfrm>
            <a:off x="7031089" y="2573338"/>
            <a:ext cx="0" cy="18493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333272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2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878508" y="2017604"/>
            <a:ext cx="4434951" cy="2976638"/>
            <a:chOff x="-495300" y="2228850"/>
            <a:chExt cx="5804879" cy="3962873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17455" y="2231720"/>
              <a:ext cx="3892124" cy="3960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7466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200467" y="446575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7663533" y="38080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13871" y="4343934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>
          <a:xfrm flipH="1">
            <a:off x="5478115" y="3478241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64897" y="381008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>
            <a:endCxn id="139" idx="6"/>
          </p:cNvCxnSpPr>
          <p:nvPr userDrawn="1"/>
        </p:nvCxnSpPr>
        <p:spPr>
          <a:xfrm flipV="1">
            <a:off x="3949953" y="3799736"/>
            <a:ext cx="4321336" cy="1467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5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6317250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214563" y="3366294"/>
            <a:ext cx="871200" cy="87153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464763" y="3616728"/>
            <a:ext cx="370800" cy="37067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2000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027070" y="440691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0000"/>
            <a:ext cx="2190473" cy="125169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0000"/>
            <a:ext cx="2190473" cy="125169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21.07.2022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  <p:sldLayoutId id="214748371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99360" y="1997089"/>
            <a:ext cx="5634854" cy="451472"/>
          </a:xfrm>
        </p:spPr>
        <p:txBody>
          <a:bodyPr/>
          <a:lstStyle/>
          <a:p>
            <a:r>
              <a:rPr lang="de-DE" dirty="0"/>
              <a:t>Embedded-Systems-Labor Projekt: Drosselklappe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707E83-0906-47CA-A1C6-727DE77678F6}"/>
              </a:ext>
            </a:extLst>
          </p:cNvPr>
          <p:cNvSpPr txBox="1"/>
          <p:nvPr/>
        </p:nvSpPr>
        <p:spPr>
          <a:xfrm>
            <a:off x="1399360" y="3727450"/>
            <a:ext cx="32893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/>
              <a:t>Beat Fürst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Valerian Weber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Gesamtaufbau der Regelung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Realisierung der Regelung, Abfolge des Interrupts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Aktuelle Positionsmessung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Gemessene Position Filter übergeben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Position und (vorherige) Sollwertvorgabe in Kaskaden-Regelung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Übergabe der Stellgröße an Timer/Counter 1  PWM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Neue Sollwertbestimmung anhand Poti-Position (ADC  Filter)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5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PWM Erzeugung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2" y="1381892"/>
            <a:ext cx="4356878" cy="31876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Anforderungen an PWM: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Min 200 Hz und Haltemoment bei ca. 50% Verhältnis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Indirekt: Genauigkeit für 0,1° Regelung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Umsetzung: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Modus, Clear on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Compare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TOP-Value bei 2047  mehr als doppelte Auflösung der ADC-Wandlung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Wert in OCR1 bestimmt PWM Verhältnis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Hohe Frequenz für weniger Wärmebildung</a:t>
            </a:r>
            <a:br>
              <a:rPr lang="de-DE" sz="1600" dirty="0">
                <a:latin typeface="+mn-lt"/>
                <a:sym typeface="Wingdings" panose="05000000000000000000" pitchFamily="2" charset="2"/>
              </a:rPr>
            </a:br>
            <a:r>
              <a:rPr lang="de-DE" sz="1600" dirty="0">
                <a:latin typeface="+mn-lt"/>
                <a:sym typeface="Wingdings" panose="05000000000000000000" pitchFamily="2" charset="2"/>
              </a:rPr>
              <a:t> 1800 Hz Frequenz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BD99C2-38F2-9E93-990D-88E2B3A60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8" t="4522"/>
          <a:stretch/>
        </p:blipFill>
        <p:spPr>
          <a:xfrm>
            <a:off x="5757541" y="1514118"/>
            <a:ext cx="3115767" cy="26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Interrupt Flag Timer/Counter 2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241781" cy="284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TCCR2 und TIMSK Register: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Force Output Compare und Clear Timer on Compare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Prescaler und OCR2 bestimmen Frequenz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Vorerst Frequenz von 225 Hz, nach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Interruptdauermessung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</a:t>
            </a:r>
            <a:br>
              <a:rPr lang="de-DE" sz="1600" dirty="0">
                <a:latin typeface="+mn-lt"/>
                <a:sym typeface="Wingdings" panose="05000000000000000000" pitchFamily="2" charset="2"/>
              </a:rPr>
            </a:br>
            <a:r>
              <a:rPr lang="de-DE" sz="1600" dirty="0">
                <a:latin typeface="+mn-lt"/>
                <a:sym typeface="Wingdings" panose="05000000000000000000" pitchFamily="2" charset="2"/>
              </a:rPr>
              <a:t>900 Hz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2CEA93-6F7A-5D9A-7DCA-A23931970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9" t="-1440" b="1"/>
          <a:stretch/>
        </p:blipFill>
        <p:spPr>
          <a:xfrm>
            <a:off x="2678349" y="2728168"/>
            <a:ext cx="4378410" cy="201325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7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271794" y="2346014"/>
            <a:ext cx="4600411" cy="451472"/>
          </a:xfrm>
        </p:spPr>
        <p:txBody>
          <a:bodyPr/>
          <a:lstStyle/>
          <a:p>
            <a:r>
              <a:rPr lang="de-DE" dirty="0"/>
              <a:t>Interrupt Bestandteile</a:t>
            </a:r>
          </a:p>
        </p:txBody>
      </p:sp>
    </p:spTree>
    <p:extLst>
      <p:ext uri="{BB962C8B-B14F-4D97-AF65-F5344CB8AC3E}">
        <p14:creationId xmlns:p14="http://schemas.microsoft.com/office/powerpoint/2010/main" val="379468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ADC Messung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575717"/>
            <a:ext cx="6241781" cy="28495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0,1 ° Darstellung über 90°  10 Bit AD-Wandlung nötig</a:t>
            </a:r>
          </a:p>
          <a:p>
            <a:pPr marL="0" indent="0">
              <a:buNone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AD-Wandlung: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Port über ADMUX Register wechseln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Messung starten und warten bis diese beendet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AD-Wert speichern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Alles für Poti. Nr. 2 wiederholen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Ergebnisse auf Kabelbruch überprüfen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AD-Werte miteinander verrechnen und klug runden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D4044D-0B89-79EB-B143-CD5AA9567F1F}"/>
              </a:ext>
            </a:extLst>
          </p:cNvPr>
          <p:cNvSpPr txBox="1"/>
          <p:nvPr/>
        </p:nvSpPr>
        <p:spPr>
          <a:xfrm>
            <a:off x="6087867" y="1025043"/>
            <a:ext cx="37078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ADC2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ADMUX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~0b1111;</a:t>
            </a:r>
          </a:p>
          <a:p>
            <a:r>
              <a:rPr lang="de-DE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ADMUX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0b0010;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PC2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</a:t>
            </a:r>
            <a:endParaRPr lang="de-DE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ADCSRA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ADSC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Conversion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ADCSRA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ADSC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Wait for completed conversion (ADSC switches back to 0)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ADC5</a:t>
            </a:r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ADMUX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~0b1111;</a:t>
            </a:r>
          </a:p>
          <a:p>
            <a:r>
              <a:rPr lang="de-DE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ADMUX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0b0101;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PC5</a:t>
            </a:r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90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</a:t>
            </a:r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ADCSRA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1&lt;&lt;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ADSC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Conversion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ADCSRA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&amp;(1&lt;&lt;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ADSC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Wait for completed conversion (ADSC switches back to 0)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ADC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Open-circuit detection: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check_wire_integrety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AD_value_2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LOW_ADC2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90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Meanvalue</a:t>
            </a:r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smart </a:t>
            </a:r>
            <a:r>
              <a:rPr lang="de-DE" sz="90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rounding</a:t>
            </a:r>
            <a:r>
              <a:rPr lang="de-DE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AD_value_5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1)/2;</a:t>
            </a:r>
            <a:endParaRPr lang="de-DE" sz="9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89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Kabelbruch detektieren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575717"/>
            <a:ext cx="5512583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Differenz der ADC-Werte bestimmen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Falls Differenz zu groß oder Limits der möglichen AD Werte überschritten werden</a:t>
            </a:r>
            <a:br>
              <a:rPr lang="de-DE" sz="1600" dirty="0">
                <a:latin typeface="+mn-lt"/>
                <a:sym typeface="Wingdings" panose="05000000000000000000" pitchFamily="2" charset="2"/>
              </a:rPr>
            </a:br>
            <a:r>
              <a:rPr lang="de-DE" sz="1600" dirty="0">
                <a:latin typeface="+mn-lt"/>
                <a:sym typeface="Wingdings" panose="05000000000000000000" pitchFamily="2" charset="2"/>
              </a:rPr>
              <a:t> Aktor schaltet ab und Kabelbruch anzeige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D4044D-0B89-79EB-B143-CD5AA9567F1F}"/>
              </a:ext>
            </a:extLst>
          </p:cNvPr>
          <p:cNvSpPr txBox="1"/>
          <p:nvPr/>
        </p:nvSpPr>
        <p:spPr>
          <a:xfrm>
            <a:off x="505838" y="3156950"/>
            <a:ext cx="62492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int16_t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int16_t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LOW_ADC2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absolute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HIGH_ADC2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WIRE_TOLERANCE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AD2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LOW_ADC2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WIRE_TOLERANCE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LOW_ADC5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WIRE_TOLERANCE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AD5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HIGH_ADC5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WIRE_TOLERANCE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wire_damage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1&lt;&lt;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</a:t>
            </a:r>
            <a:r>
              <a:rPr lang="en-US" sz="900" i="0" dirty="0">
                <a:solidFill>
                  <a:srgbClr val="4B824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 power electronics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sz="900" i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wire_damage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~(1&lt;&lt;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PB5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Enable power electronics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9E6922-1923-FB9E-D7F0-E9EA33786B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21251" r="15037" b="25810"/>
          <a:stretch/>
        </p:blipFill>
        <p:spPr>
          <a:xfrm rot="10800000">
            <a:off x="5949270" y="1145159"/>
            <a:ext cx="3134531" cy="17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Average Mean Filter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441541"/>
            <a:ext cx="4841414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Ein Filter für aktuelle Position und ein Filter für Positionsvorgabe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Filter reduziert Schwankungen der ausgelesenen AD-Werte erfolgreich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B106AA-02AD-5134-6AB9-C4B625E85B3B}"/>
              </a:ext>
            </a:extLst>
          </p:cNvPr>
          <p:cNvSpPr txBox="1"/>
          <p:nvPr/>
        </p:nvSpPr>
        <p:spPr>
          <a:xfrm>
            <a:off x="5221357" y="1357248"/>
            <a:ext cx="37304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de-DE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de-DE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FILTER_SIZE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{0};</a:t>
            </a:r>
          </a:p>
          <a:p>
            <a:r>
              <a:rPr lang="fr-FR" sz="900" i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fr-FR" sz="900" i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new_value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Correct sum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new_value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Replace oldest field with new value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to next container field: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FILTER_SIZE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 back to first field when end of stack is reached</a:t>
            </a:r>
            <a:endParaRPr lang="en-US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9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de-DE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sz="90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i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9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FILTER_SIZE</a:t>
            </a:r>
            <a:r>
              <a:rPr lang="en-US" sz="9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9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mean value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0032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407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Kaskadenregelung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9157A6-7928-7DC6-A258-D3755990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8" y="1951809"/>
            <a:ext cx="7944255" cy="2054434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5C0FEED-4781-E794-D406-F64BBDC0D8CA}"/>
              </a:ext>
            </a:extLst>
          </p:cNvPr>
          <p:cNvSpPr/>
          <p:nvPr/>
        </p:nvSpPr>
        <p:spPr>
          <a:xfrm>
            <a:off x="5635557" y="2130961"/>
            <a:ext cx="551235" cy="37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Count-er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F6C7DA-A4D3-C455-9F50-41E365CC1C94}"/>
              </a:ext>
            </a:extLst>
          </p:cNvPr>
          <p:cNvSpPr/>
          <p:nvPr/>
        </p:nvSpPr>
        <p:spPr>
          <a:xfrm>
            <a:off x="6930150" y="2099504"/>
            <a:ext cx="1001136" cy="43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Drosselklappe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AE8759-73A5-298F-4A64-9BC2CFD97927}"/>
              </a:ext>
            </a:extLst>
          </p:cNvPr>
          <p:cNvSpPr/>
          <p:nvPr/>
        </p:nvSpPr>
        <p:spPr>
          <a:xfrm>
            <a:off x="4817164" y="2344336"/>
            <a:ext cx="551235" cy="16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OCR1</a:t>
            </a:r>
          </a:p>
        </p:txBody>
      </p:sp>
    </p:spTree>
    <p:extLst>
      <p:ext uri="{BB962C8B-B14F-4D97-AF65-F5344CB8AC3E}">
        <p14:creationId xmlns:p14="http://schemas.microsoft.com/office/powerpoint/2010/main" val="335140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Regelung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05838" y="1441541"/>
                <a:ext cx="7998082" cy="28495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Kein Modell und keine Messungen vorhanden:</a:t>
                </a:r>
                <a:br>
                  <a:rPr lang="de-DE" sz="1400" dirty="0">
                    <a:latin typeface="+mn-lt"/>
                    <a:sym typeface="Wingdings" panose="05000000000000000000" pitchFamily="2" charset="2"/>
                  </a:rPr>
                </a:br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 Regelung mit abstrakten Regelparametern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sSub>
                      <m:sSubPr>
                        <m:ctrlP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𝑝𝑜𝑠𝑖𝑡𝑜𝑛</m:t>
                        </m:r>
                      </m:sub>
                    </m:sSub>
                  </m:oMath>
                </a14:m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sSub>
                      <m:sSubPr>
                        <m:ctrlPr>
                          <a:rPr lang="de-DE" sz="1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𝑠𝑝𝑒𝑒𝑑</m:t>
                        </m:r>
                      </m:sub>
                    </m:sSub>
                  </m:oMath>
                </a14:m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sSub>
                      <m:sSubPr>
                        <m:ctrlP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de-DE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𝑠𝑝𝑒𝑒𝑑</m:t>
                        </m:r>
                      </m:sub>
                    </m:sSub>
                  </m:oMath>
                </a14:m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, Ts nicht nötig</a:t>
                </a:r>
              </a:p>
              <a:p>
                <a:pPr marL="0" indent="0">
                  <a:buNone/>
                </a:pPr>
                <a:endParaRPr lang="de-DE" sz="1400" dirty="0">
                  <a:latin typeface="+mn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1400" dirty="0">
                    <a:latin typeface="+mn-lt"/>
                    <a:sym typeface="Wingdings" panose="05000000000000000000" pitchFamily="2" charset="2"/>
                  </a:rPr>
                  <a:t>Zeitdiskretes Integral: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int32_t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next_add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int32_t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sz="1400" i="0" dirty="0" err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P_term</a:t>
                </a:r>
                <a:r>
                  <a:rPr lang="en-US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TN_speed)/1024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400" i="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de-DE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Integral 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0" dirty="0">
                    <a:solidFill>
                      <a:srgbClr val="88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limit_integral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((</a:t>
                </a:r>
                <a:r>
                  <a:rPr lang="de-DE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int64_t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Integral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+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next_add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b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</a:b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		  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de-DE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int32_t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1" dirty="0">
                    <a:solidFill>
                      <a:srgbClr val="A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INT16_MIN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*16+1,(</a:t>
                </a:r>
                <a:r>
                  <a:rPr lang="de-DE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int32_t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  <a:r>
                  <a:rPr lang="de-DE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de-DE" sz="1400" i="1" dirty="0">
                    <a:solidFill>
                      <a:srgbClr val="A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INT16_MAX</a:t>
                </a:r>
                <a:r>
                  <a:rPr lang="de-DE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*16-1);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de-DE" sz="1400" i="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I_term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sz="1400" i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int32_t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  <a:r>
                  <a:rPr lang="en-US" sz="1400" i="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400" i="0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Integral</a:t>
                </a:r>
                <a:r>
                  <a:rPr lang="en-US" sz="1400" i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/16; </a:t>
                </a:r>
                <a:r>
                  <a:rPr lang="en-US" sz="1400" i="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//back to INT16</a:t>
                </a:r>
                <a:endParaRPr lang="en-US" sz="1400" i="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05838" y="1441541"/>
                <a:ext cx="7998082" cy="2849564"/>
              </a:xfrm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E8CA14-1EBD-3B71-AD1A-1F337689F19A}"/>
              </a:ext>
            </a:extLst>
          </p:cNvPr>
          <p:cNvSpPr/>
          <p:nvPr/>
        </p:nvSpPr>
        <p:spPr>
          <a:xfrm>
            <a:off x="7266445" y="318185"/>
            <a:ext cx="422703" cy="58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9FAAB0-C596-28DF-0ED4-318E3AD67B38}"/>
              </a:ext>
            </a:extLst>
          </p:cNvPr>
          <p:cNvSpPr/>
          <p:nvPr/>
        </p:nvSpPr>
        <p:spPr>
          <a:xfrm>
            <a:off x="5734757" y="636001"/>
            <a:ext cx="3023861" cy="509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04D1EE-34E9-F782-80DC-727E5A28E695}"/>
              </a:ext>
            </a:extLst>
          </p:cNvPr>
          <p:cNvSpPr/>
          <p:nvPr/>
        </p:nvSpPr>
        <p:spPr>
          <a:xfrm>
            <a:off x="7266445" y="913287"/>
            <a:ext cx="890227" cy="49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B9D8F41-99E4-A6CE-51DF-181BF562C6F0}"/>
              </a:ext>
            </a:extLst>
          </p:cNvPr>
          <p:cNvCxnSpPr>
            <a:cxnSpLocks/>
          </p:cNvCxnSpPr>
          <p:nvPr/>
        </p:nvCxnSpPr>
        <p:spPr>
          <a:xfrm flipH="1">
            <a:off x="7257943" y="210838"/>
            <a:ext cx="4510" cy="8669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E15D263-A0F8-5FD2-3614-32058DB7A19B}"/>
              </a:ext>
            </a:extLst>
          </p:cNvPr>
          <p:cNvCxnSpPr/>
          <p:nvPr/>
        </p:nvCxnSpPr>
        <p:spPr>
          <a:xfrm>
            <a:off x="7687443" y="296543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7D3D609-797D-F3C5-1147-E06A43396BC2}"/>
              </a:ext>
            </a:extLst>
          </p:cNvPr>
          <p:cNvSpPr txBox="1"/>
          <p:nvPr/>
        </p:nvSpPr>
        <p:spPr>
          <a:xfrm>
            <a:off x="7488940" y="355279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900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069C9B2-E0D3-91CE-57E9-15CF709A9784}"/>
              </a:ext>
            </a:extLst>
          </p:cNvPr>
          <p:cNvCxnSpPr/>
          <p:nvPr/>
        </p:nvCxnSpPr>
        <p:spPr>
          <a:xfrm>
            <a:off x="8758618" y="610273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695B01-1AA6-150D-B11B-06C09CD7738A}"/>
              </a:ext>
            </a:extLst>
          </p:cNvPr>
          <p:cNvCxnSpPr/>
          <p:nvPr/>
        </p:nvCxnSpPr>
        <p:spPr>
          <a:xfrm>
            <a:off x="5734581" y="605161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B34232D-144A-EC89-F759-BDFEAC71EE42}"/>
              </a:ext>
            </a:extLst>
          </p:cNvPr>
          <p:cNvSpPr txBox="1"/>
          <p:nvPr/>
        </p:nvSpPr>
        <p:spPr>
          <a:xfrm>
            <a:off x="7941771" y="962979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2047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85DD86F-D3F1-4ABA-F3AB-1F5C8A0FA2A9}"/>
              </a:ext>
            </a:extLst>
          </p:cNvPr>
          <p:cNvCxnSpPr/>
          <p:nvPr/>
        </p:nvCxnSpPr>
        <p:spPr>
          <a:xfrm>
            <a:off x="8159931" y="887844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8895F0C-69AE-B9A7-251D-AB59E62F83CF}"/>
              </a:ext>
            </a:extLst>
          </p:cNvPr>
          <p:cNvSpPr txBox="1"/>
          <p:nvPr/>
        </p:nvSpPr>
        <p:spPr>
          <a:xfrm>
            <a:off x="7135031" y="1023185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E1EA0EF-505D-CCB0-874D-AC016900A7BF}"/>
              </a:ext>
            </a:extLst>
          </p:cNvPr>
          <p:cNvSpPr txBox="1"/>
          <p:nvPr/>
        </p:nvSpPr>
        <p:spPr>
          <a:xfrm>
            <a:off x="5515713" y="709493"/>
            <a:ext cx="955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INT16_MIN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656FF7-E13B-0396-5351-93E22C62E64B}"/>
              </a:ext>
            </a:extLst>
          </p:cNvPr>
          <p:cNvSpPr txBox="1"/>
          <p:nvPr/>
        </p:nvSpPr>
        <p:spPr>
          <a:xfrm>
            <a:off x="8280856" y="697306"/>
            <a:ext cx="955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INT16_MAX</a:t>
            </a:r>
          </a:p>
        </p:txBody>
      </p:sp>
      <p:sp>
        <p:nvSpPr>
          <p:cNvPr id="29" name="Bogen 28">
            <a:extLst>
              <a:ext uri="{FF2B5EF4-FFF2-40B4-BE49-F238E27FC236}">
                <a16:creationId xmlns:a16="http://schemas.microsoft.com/office/drawing/2014/main" id="{71C8CF77-393A-8C8F-DEFE-10FE572ADD54}"/>
              </a:ext>
            </a:extLst>
          </p:cNvPr>
          <p:cNvSpPr/>
          <p:nvPr/>
        </p:nvSpPr>
        <p:spPr>
          <a:xfrm rot="14371798">
            <a:off x="6929013" y="321560"/>
            <a:ext cx="281556" cy="315953"/>
          </a:xfrm>
          <a:prstGeom prst="arc">
            <a:avLst>
              <a:gd name="adj1" fmla="val 16697208"/>
              <a:gd name="adj2" fmla="val 283089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27466AD2-22D7-4668-C3FA-12007A96011A}"/>
              </a:ext>
            </a:extLst>
          </p:cNvPr>
          <p:cNvSpPr/>
          <p:nvPr/>
        </p:nvSpPr>
        <p:spPr>
          <a:xfrm rot="9147786">
            <a:off x="6903645" y="630155"/>
            <a:ext cx="281556" cy="315953"/>
          </a:xfrm>
          <a:prstGeom prst="arc">
            <a:avLst>
              <a:gd name="adj1" fmla="val 16697208"/>
              <a:gd name="adj2" fmla="val 283089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68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Regelung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441541"/>
            <a:ext cx="7998082" cy="284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Zusammenrechnen P- und I-Teil:</a:t>
            </a:r>
          </a:p>
          <a:p>
            <a:pPr marL="0" indent="0">
              <a:buNone/>
            </a:pPr>
            <a:r>
              <a:rPr lang="en-US" sz="1600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duty_cycle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limit_int16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P_term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I_term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			</a:t>
            </a:r>
            <a:r>
              <a:rPr lang="en-US" sz="1600" i="1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INT16_MIN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+1,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INT16_MAX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Ergebnis auf PWM-Eingangswerte umrechnen</a:t>
            </a:r>
          </a:p>
          <a:p>
            <a:pPr marL="0" indent="0">
              <a:buNone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OCR1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duty_cycle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i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32767)*</a:t>
            </a:r>
            <a:r>
              <a:rPr lang="en-US" sz="1600" i="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ICR1</a:t>
            </a:r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&gt;&gt;16</a:t>
            </a:r>
            <a:r>
              <a:rPr lang="en-US" sz="16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//Teilung durch UINT_Max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Over- und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Underflowprotection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integriert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E8CA14-1EBD-3B71-AD1A-1F337689F19A}"/>
              </a:ext>
            </a:extLst>
          </p:cNvPr>
          <p:cNvSpPr/>
          <p:nvPr/>
        </p:nvSpPr>
        <p:spPr>
          <a:xfrm>
            <a:off x="7266445" y="318185"/>
            <a:ext cx="422703" cy="58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9FAAB0-C596-28DF-0ED4-318E3AD67B38}"/>
              </a:ext>
            </a:extLst>
          </p:cNvPr>
          <p:cNvSpPr/>
          <p:nvPr/>
        </p:nvSpPr>
        <p:spPr>
          <a:xfrm>
            <a:off x="5734757" y="636001"/>
            <a:ext cx="3023861" cy="509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04D1EE-34E9-F782-80DC-727E5A28E695}"/>
              </a:ext>
            </a:extLst>
          </p:cNvPr>
          <p:cNvSpPr/>
          <p:nvPr/>
        </p:nvSpPr>
        <p:spPr>
          <a:xfrm>
            <a:off x="7266445" y="913287"/>
            <a:ext cx="890227" cy="49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B9D8F41-99E4-A6CE-51DF-181BF562C6F0}"/>
              </a:ext>
            </a:extLst>
          </p:cNvPr>
          <p:cNvCxnSpPr>
            <a:cxnSpLocks/>
          </p:cNvCxnSpPr>
          <p:nvPr/>
        </p:nvCxnSpPr>
        <p:spPr>
          <a:xfrm flipH="1">
            <a:off x="7257943" y="210838"/>
            <a:ext cx="4510" cy="8669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E15D263-A0F8-5FD2-3614-32058DB7A19B}"/>
              </a:ext>
            </a:extLst>
          </p:cNvPr>
          <p:cNvCxnSpPr/>
          <p:nvPr/>
        </p:nvCxnSpPr>
        <p:spPr>
          <a:xfrm>
            <a:off x="7687443" y="296543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7D3D609-797D-F3C5-1147-E06A43396BC2}"/>
              </a:ext>
            </a:extLst>
          </p:cNvPr>
          <p:cNvSpPr txBox="1"/>
          <p:nvPr/>
        </p:nvSpPr>
        <p:spPr>
          <a:xfrm>
            <a:off x="7488940" y="355279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900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069C9B2-E0D3-91CE-57E9-15CF709A9784}"/>
              </a:ext>
            </a:extLst>
          </p:cNvPr>
          <p:cNvCxnSpPr/>
          <p:nvPr/>
        </p:nvCxnSpPr>
        <p:spPr>
          <a:xfrm>
            <a:off x="8758618" y="610273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695B01-1AA6-150D-B11B-06C09CD7738A}"/>
              </a:ext>
            </a:extLst>
          </p:cNvPr>
          <p:cNvCxnSpPr/>
          <p:nvPr/>
        </p:nvCxnSpPr>
        <p:spPr>
          <a:xfrm>
            <a:off x="5734581" y="605161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B34232D-144A-EC89-F759-BDFEAC71EE42}"/>
              </a:ext>
            </a:extLst>
          </p:cNvPr>
          <p:cNvSpPr txBox="1"/>
          <p:nvPr/>
        </p:nvSpPr>
        <p:spPr>
          <a:xfrm>
            <a:off x="7941771" y="962979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2047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85DD86F-D3F1-4ABA-F3AB-1F5C8A0FA2A9}"/>
              </a:ext>
            </a:extLst>
          </p:cNvPr>
          <p:cNvCxnSpPr/>
          <p:nvPr/>
        </p:nvCxnSpPr>
        <p:spPr>
          <a:xfrm>
            <a:off x="8159931" y="887844"/>
            <a:ext cx="0" cy="10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8895F0C-69AE-B9A7-251D-AB59E62F83CF}"/>
              </a:ext>
            </a:extLst>
          </p:cNvPr>
          <p:cNvSpPr txBox="1"/>
          <p:nvPr/>
        </p:nvSpPr>
        <p:spPr>
          <a:xfrm>
            <a:off x="7135031" y="1023185"/>
            <a:ext cx="80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E1EA0EF-505D-CCB0-874D-AC016900A7BF}"/>
              </a:ext>
            </a:extLst>
          </p:cNvPr>
          <p:cNvSpPr txBox="1"/>
          <p:nvPr/>
        </p:nvSpPr>
        <p:spPr>
          <a:xfrm>
            <a:off x="5515713" y="709493"/>
            <a:ext cx="955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INT16_MIN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656FF7-E13B-0396-5351-93E22C62E64B}"/>
              </a:ext>
            </a:extLst>
          </p:cNvPr>
          <p:cNvSpPr txBox="1"/>
          <p:nvPr/>
        </p:nvSpPr>
        <p:spPr>
          <a:xfrm>
            <a:off x="8280856" y="697306"/>
            <a:ext cx="955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INT16_MAX</a:t>
            </a:r>
          </a:p>
        </p:txBody>
      </p:sp>
      <p:sp>
        <p:nvSpPr>
          <p:cNvPr id="29" name="Bogen 28">
            <a:extLst>
              <a:ext uri="{FF2B5EF4-FFF2-40B4-BE49-F238E27FC236}">
                <a16:creationId xmlns:a16="http://schemas.microsoft.com/office/drawing/2014/main" id="{71C8CF77-393A-8C8F-DEFE-10FE572ADD54}"/>
              </a:ext>
            </a:extLst>
          </p:cNvPr>
          <p:cNvSpPr/>
          <p:nvPr/>
        </p:nvSpPr>
        <p:spPr>
          <a:xfrm rot="14371798">
            <a:off x="6929013" y="321560"/>
            <a:ext cx="281556" cy="315953"/>
          </a:xfrm>
          <a:prstGeom prst="arc">
            <a:avLst>
              <a:gd name="adj1" fmla="val 16697208"/>
              <a:gd name="adj2" fmla="val 283089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27466AD2-22D7-4668-C3FA-12007A96011A}"/>
              </a:ext>
            </a:extLst>
          </p:cNvPr>
          <p:cNvSpPr/>
          <p:nvPr/>
        </p:nvSpPr>
        <p:spPr>
          <a:xfrm rot="9147786">
            <a:off x="6903645" y="630155"/>
            <a:ext cx="281556" cy="315953"/>
          </a:xfrm>
          <a:prstGeom prst="arc">
            <a:avLst>
              <a:gd name="adj1" fmla="val 16697208"/>
              <a:gd name="adj2" fmla="val 283089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408382" y="1568449"/>
            <a:ext cx="6241781" cy="29578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dirty="0">
                <a:latin typeface="+mn-lt"/>
              </a:rPr>
              <a:t>Anforderungen/Features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000" dirty="0">
                <a:latin typeface="+mn-lt"/>
              </a:rPr>
              <a:t>Programmstruktur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000" dirty="0">
                <a:latin typeface="+mn-lt"/>
              </a:rPr>
              <a:t>USART und EEPROM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000" dirty="0">
                <a:latin typeface="+mn-lt"/>
              </a:rPr>
              <a:t>Regelung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2000">
                <a:latin typeface="+mn-lt"/>
              </a:rPr>
              <a:t>Abschluss</a:t>
            </a:r>
            <a:endParaRPr lang="de-DE" sz="2000" dirty="0">
              <a:latin typeface="+mn-lt"/>
            </a:endParaRPr>
          </a:p>
          <a:p>
            <a:pPr marL="514350" indent="-514350">
              <a:buFont typeface="+mj-lt"/>
              <a:buAutoNum type="romanUcPeriod"/>
            </a:pPr>
            <a:endParaRPr lang="de-DE" sz="1600" dirty="0">
              <a:solidFill>
                <a:srgbClr val="00B05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15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FBE6B-CDC3-58FE-B4D6-3C9A918B9D94}"/>
              </a:ext>
            </a:extLst>
          </p:cNvPr>
          <p:cNvSpPr/>
          <p:nvPr/>
        </p:nvSpPr>
        <p:spPr>
          <a:xfrm>
            <a:off x="6621591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2C1B9C-F4C7-6BF4-F5EF-C6220ABD4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147" t="7084" r="41875" b="5743"/>
          <a:stretch/>
        </p:blipFill>
        <p:spPr>
          <a:xfrm>
            <a:off x="2790967" y="156361"/>
            <a:ext cx="6189259" cy="48307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6B382D-700A-3ABA-8FC7-87093B743B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506" t="2932" r="1514" b="92170"/>
          <a:stretch/>
        </p:blipFill>
        <p:spPr>
          <a:xfrm>
            <a:off x="7376898" y="293427"/>
            <a:ext cx="1446663" cy="5049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146CCB-8F94-0CA8-B5E1-0393E1E612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78" t="52974" r="1104" b="44194"/>
          <a:stretch/>
        </p:blipFill>
        <p:spPr>
          <a:xfrm>
            <a:off x="7376898" y="2770497"/>
            <a:ext cx="1255593" cy="3205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CA8F516-B53F-DF39-5A5A-6E8AB70044ED}"/>
              </a:ext>
            </a:extLst>
          </p:cNvPr>
          <p:cNvSpPr txBox="1"/>
          <p:nvPr/>
        </p:nvSpPr>
        <p:spPr>
          <a:xfrm rot="16200000">
            <a:off x="1394123" y="973202"/>
            <a:ext cx="15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Winkel in °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18C63C-2F75-9410-E82A-34891844B417}"/>
              </a:ext>
            </a:extLst>
          </p:cNvPr>
          <p:cNvSpPr txBox="1"/>
          <p:nvPr/>
        </p:nvSpPr>
        <p:spPr>
          <a:xfrm>
            <a:off x="2441343" y="1589964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5D951F-9F57-0923-5EDD-BF3CE6D3D96B}"/>
              </a:ext>
            </a:extLst>
          </p:cNvPr>
          <p:cNvSpPr txBox="1"/>
          <p:nvPr/>
        </p:nvSpPr>
        <p:spPr>
          <a:xfrm>
            <a:off x="2504363" y="2083559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DA068E-CE3A-506F-7D85-8970F82E95B8}"/>
              </a:ext>
            </a:extLst>
          </p:cNvPr>
          <p:cNvSpPr txBox="1"/>
          <p:nvPr/>
        </p:nvSpPr>
        <p:spPr>
          <a:xfrm>
            <a:off x="2441343" y="627543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60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575DE1-BBD3-ACA7-AEC1-278EBAC86C36}"/>
              </a:ext>
            </a:extLst>
          </p:cNvPr>
          <p:cNvSpPr txBox="1"/>
          <p:nvPr/>
        </p:nvSpPr>
        <p:spPr>
          <a:xfrm>
            <a:off x="2441343" y="1117345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61AEB1A-84F5-2282-3B99-17454619CEC1}"/>
              </a:ext>
            </a:extLst>
          </p:cNvPr>
          <p:cNvSpPr txBox="1"/>
          <p:nvPr/>
        </p:nvSpPr>
        <p:spPr>
          <a:xfrm>
            <a:off x="2438013" y="156361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CAB3B74-B864-42DF-6251-F36E8FE81AA0}"/>
              </a:ext>
            </a:extLst>
          </p:cNvPr>
          <p:cNvSpPr txBox="1"/>
          <p:nvPr/>
        </p:nvSpPr>
        <p:spPr>
          <a:xfrm>
            <a:off x="2504362" y="4776488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130739F-8E58-5D0C-6C51-362F54DC3F0F}"/>
              </a:ext>
            </a:extLst>
          </p:cNvPr>
          <p:cNvSpPr txBox="1"/>
          <p:nvPr/>
        </p:nvSpPr>
        <p:spPr>
          <a:xfrm>
            <a:off x="2438013" y="4361948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435B229-3C35-C374-C85D-FCFE4DB4FE69}"/>
              </a:ext>
            </a:extLst>
          </p:cNvPr>
          <p:cNvSpPr txBox="1"/>
          <p:nvPr/>
        </p:nvSpPr>
        <p:spPr>
          <a:xfrm>
            <a:off x="2423348" y="3947408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2703FD3-1188-7AB6-B9E0-58599FA3351A}"/>
              </a:ext>
            </a:extLst>
          </p:cNvPr>
          <p:cNvSpPr txBox="1"/>
          <p:nvPr/>
        </p:nvSpPr>
        <p:spPr>
          <a:xfrm>
            <a:off x="2430171" y="3503514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60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A6370-47A0-E18F-7042-662068D48E3F}"/>
              </a:ext>
            </a:extLst>
          </p:cNvPr>
          <p:cNvSpPr txBox="1"/>
          <p:nvPr/>
        </p:nvSpPr>
        <p:spPr>
          <a:xfrm>
            <a:off x="2422330" y="3084253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52AE3E4-E4BF-7373-2AAA-00D2BC0490BE}"/>
              </a:ext>
            </a:extLst>
          </p:cNvPr>
          <p:cNvSpPr txBox="1"/>
          <p:nvPr/>
        </p:nvSpPr>
        <p:spPr>
          <a:xfrm rot="16200000">
            <a:off x="1119314" y="3246974"/>
            <a:ext cx="21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Duty Cycle in 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098284-B7A9-BF20-D83F-7D18F9D30D13}"/>
              </a:ext>
            </a:extLst>
          </p:cNvPr>
          <p:cNvSpPr txBox="1"/>
          <p:nvPr/>
        </p:nvSpPr>
        <p:spPr>
          <a:xfrm>
            <a:off x="2381386" y="2664992"/>
            <a:ext cx="55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40606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34369F-7902-9B8C-A9DF-7313278E8917}"/>
              </a:ext>
            </a:extLst>
          </p:cNvPr>
          <p:cNvSpPr/>
          <p:nvPr/>
        </p:nvSpPr>
        <p:spPr>
          <a:xfrm>
            <a:off x="760095" y="4697730"/>
            <a:ext cx="1348740" cy="164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1CA5965-FCC4-9B52-B961-29B3942A2383}"/>
              </a:ext>
            </a:extLst>
          </p:cNvPr>
          <p:cNvSpPr txBox="1">
            <a:spLocks/>
          </p:cNvSpPr>
          <p:nvPr/>
        </p:nvSpPr>
        <p:spPr>
          <a:xfrm>
            <a:off x="505838" y="2978548"/>
            <a:ext cx="8638162" cy="1866152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 Black" panose="020B0A040201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700" b="1" dirty="0">
                <a:latin typeface="+mn-lt"/>
                <a:sym typeface="Wingdings" panose="05000000000000000000" pitchFamily="2" charset="2"/>
              </a:rPr>
              <a:t>Main:</a:t>
            </a:r>
          </a:p>
          <a:p>
            <a:pPr marL="0" indent="0">
              <a:buNone/>
            </a:pPr>
            <a:r>
              <a:rPr lang="de-DE" sz="1700" dirty="0">
                <a:latin typeface="+mn-lt"/>
                <a:sym typeface="Wingdings" panose="05000000000000000000" pitchFamily="2" charset="2"/>
              </a:rPr>
              <a:t>Ein Maindurchlauf zu Beginn mit 5 Hz, mit Optimierungen 33 Hz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700" dirty="0" err="1">
                <a:latin typeface="+mn-lt"/>
                <a:sym typeface="Wingdings" panose="05000000000000000000" pitchFamily="2" charset="2"/>
              </a:rPr>
              <a:t>lcd_write</a:t>
            </a:r>
            <a:r>
              <a:rPr lang="de-DE" sz="1700" dirty="0">
                <a:latin typeface="+mn-lt"/>
                <a:sym typeface="Wingdings" panose="05000000000000000000" pitchFamily="2" charset="2"/>
              </a:rPr>
              <a:t>(); wurde Delay für Befehl von 1ms auf den Wert im Datenplatt von 50 </a:t>
            </a:r>
            <a:r>
              <a:rPr lang="de-DE" sz="1700" dirty="0">
                <a:latin typeface="+mn-lt"/>
              </a:rPr>
              <a:t>µs gesenkt</a:t>
            </a:r>
            <a:endParaRPr lang="de-DE" sz="17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700" dirty="0">
                <a:latin typeface="+mn-lt"/>
                <a:sym typeface="Wingdings" panose="05000000000000000000" pitchFamily="2" charset="2"/>
              </a:rPr>
              <a:t>Statischer Text wird in der Initialisierung auf das Display geschrieben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700" dirty="0">
                <a:latin typeface="+mn-lt"/>
                <a:sym typeface="Wingdings" panose="05000000000000000000" pitchFamily="2" charset="2"/>
              </a:rPr>
              <a:t>USART empfangen und Interaktion mit EEPROM wirklich nur bei neu empfangenen Werten in Interrupt aufgerufen</a:t>
            </a:r>
          </a:p>
          <a:p>
            <a:pPr marL="0" indent="0">
              <a:buNone/>
            </a:pPr>
            <a:r>
              <a:rPr lang="de-DE" sz="1700" dirty="0">
                <a:latin typeface="+mn-lt"/>
                <a:sym typeface="Wingdings" panose="05000000000000000000" pitchFamily="2" charset="2"/>
              </a:rPr>
              <a:t> Main wird schnell genug abgearbeitet, </a:t>
            </a:r>
            <a:r>
              <a:rPr lang="de-DE" sz="1700" dirty="0" err="1">
                <a:latin typeface="+mn-lt"/>
                <a:sym typeface="Wingdings" panose="05000000000000000000" pitchFamily="2" charset="2"/>
              </a:rPr>
              <a:t>Interruptfrequenz</a:t>
            </a:r>
            <a:r>
              <a:rPr lang="de-DE" sz="1700" dirty="0">
                <a:latin typeface="+mn-lt"/>
                <a:sym typeface="Wingdings" panose="05000000000000000000" pitchFamily="2" charset="2"/>
              </a:rPr>
              <a:t> von 900 Hz wird beibehalten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Zeitmessungen und Optimierungen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524597"/>
            <a:ext cx="4930401" cy="1375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1" dirty="0">
                <a:latin typeface="+mn-lt"/>
                <a:sym typeface="Wingdings" panose="05000000000000000000" pitchFamily="2" charset="2"/>
              </a:rPr>
              <a:t>Regelung: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Zu Beginn 80% Arbeitsdauer, wenig Zeit für Mainabarbeitung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12% Reduktion durch „rechts shiften“ statt teilen bei kaskadierter Regelung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470338-C91C-A28B-DC59-3930D86E7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" b="11117"/>
          <a:stretch/>
        </p:blipFill>
        <p:spPr>
          <a:xfrm>
            <a:off x="5391938" y="1025043"/>
            <a:ext cx="3649192" cy="19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Lehren aus dem Projekt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5838" y="1441541"/>
            <a:ext cx="7998082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Vorsicht beim Teilen: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Genauigkeitsverlust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Hohe Rechenzeit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Versionskontrolle mit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Git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Ermöglicht Zusammenarbeit am selben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Gleichzeitige Backup Lösung</a:t>
            </a:r>
            <a:endParaRPr lang="de-DE" sz="1600" dirty="0">
              <a:latin typeface="+mn-lt"/>
              <a:cs typeface="+mn-cs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Übertragung von möglichst vielen Variablen über USART</a:t>
            </a:r>
            <a:br>
              <a:rPr lang="de-DE" sz="1600" dirty="0">
                <a:latin typeface="+mn-lt"/>
                <a:sym typeface="Wingdings" panose="05000000000000000000" pitchFamily="2" charset="2"/>
              </a:rPr>
            </a:br>
            <a:r>
              <a:rPr lang="de-DE" sz="1600" dirty="0">
                <a:latin typeface="+mn-lt"/>
                <a:sym typeface="Wingdings" panose="05000000000000000000" pitchFamily="2" charset="2"/>
              </a:rPr>
              <a:t> vereinfachtes Debugging</a:t>
            </a:r>
          </a:p>
        </p:txBody>
      </p:sp>
    </p:spTree>
    <p:extLst>
      <p:ext uri="{BB962C8B-B14F-4D97-AF65-F5344CB8AC3E}">
        <p14:creationId xmlns:p14="http://schemas.microsoft.com/office/powerpoint/2010/main" val="364309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7CA41-3970-79B9-C3C3-CEBC061CE1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54187" y="2345531"/>
            <a:ext cx="5635625" cy="45243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54833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F0F547-3D7E-61DE-004D-1011C2BD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97" y="1484041"/>
            <a:ext cx="2913605" cy="2175417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60C129-9091-8C5A-40B2-BC94263637A2}"/>
              </a:ext>
            </a:extLst>
          </p:cNvPr>
          <p:cNvSpPr/>
          <p:nvPr/>
        </p:nvSpPr>
        <p:spPr>
          <a:xfrm>
            <a:off x="3154680" y="2094498"/>
            <a:ext cx="2851262" cy="769948"/>
          </a:xfrm>
          <a:prstGeom prst="roundRect">
            <a:avLst>
              <a:gd name="adj" fmla="val 3526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BB715C5-7C20-B629-5C33-8B65F4E8F80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691763" y="2477564"/>
            <a:ext cx="462917" cy="1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D1FEFEA-09E9-2057-2DA1-6597E1DD61A4}"/>
              </a:ext>
            </a:extLst>
          </p:cNvPr>
          <p:cNvSpPr txBox="1"/>
          <p:nvPr/>
        </p:nvSpPr>
        <p:spPr>
          <a:xfrm>
            <a:off x="211453" y="2215954"/>
            <a:ext cx="2480310" cy="5232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Gleiche Einstellung wie im µController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0A1296E-790F-EBBA-8EEB-5C67979EA2DA}"/>
              </a:ext>
            </a:extLst>
          </p:cNvPr>
          <p:cNvSpPr/>
          <p:nvPr/>
        </p:nvSpPr>
        <p:spPr>
          <a:xfrm>
            <a:off x="3154679" y="2887706"/>
            <a:ext cx="2851261" cy="15077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4E29EB2-BA1E-4425-622E-B779B4D94704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2691763" y="2963091"/>
            <a:ext cx="462916" cy="10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F066499-BA1A-B9B3-2386-BC2F350097D2}"/>
              </a:ext>
            </a:extLst>
          </p:cNvPr>
          <p:cNvSpPr txBox="1"/>
          <p:nvPr/>
        </p:nvSpPr>
        <p:spPr>
          <a:xfrm>
            <a:off x="211453" y="2807855"/>
            <a:ext cx="2480310" cy="5232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Reihenfolge in denen Bytes gesendet werden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DD8DA3-55DF-FB15-9129-F82956D6E8C6}"/>
              </a:ext>
            </a:extLst>
          </p:cNvPr>
          <p:cNvSpPr txBox="1"/>
          <p:nvPr/>
        </p:nvSpPr>
        <p:spPr>
          <a:xfrm>
            <a:off x="2691763" y="846765"/>
            <a:ext cx="39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Konfiguration der COM-Schnittstelle</a:t>
            </a:r>
          </a:p>
        </p:txBody>
      </p:sp>
    </p:spTree>
    <p:extLst>
      <p:ext uri="{BB962C8B-B14F-4D97-AF65-F5344CB8AC3E}">
        <p14:creationId xmlns:p14="http://schemas.microsoft.com/office/powerpoint/2010/main" val="285350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40798DB-9DB8-6F32-4781-EF9FC417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807" y="1087376"/>
            <a:ext cx="2424384" cy="2968748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CF20F07-C8FB-2DB5-5A56-38264EB56E66}"/>
              </a:ext>
            </a:extLst>
          </p:cNvPr>
          <p:cNvSpPr/>
          <p:nvPr/>
        </p:nvSpPr>
        <p:spPr>
          <a:xfrm>
            <a:off x="3451860" y="2217420"/>
            <a:ext cx="2228850" cy="18859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A897EE-06FB-56FF-4BB8-CA9F49619E73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5680710" y="2310929"/>
            <a:ext cx="765810" cy="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0360E67-DD5F-84F4-3E87-D4ED7899BA17}"/>
              </a:ext>
            </a:extLst>
          </p:cNvPr>
          <p:cNvSpPr txBox="1"/>
          <p:nvPr/>
        </p:nvSpPr>
        <p:spPr>
          <a:xfrm>
            <a:off x="6446520" y="2049319"/>
            <a:ext cx="2480310" cy="5232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Der Header markiert den Anfang einer Übertragung.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CF9446B-468E-51F4-8096-F0EBF35483D1}"/>
              </a:ext>
            </a:extLst>
          </p:cNvPr>
          <p:cNvSpPr/>
          <p:nvPr/>
        </p:nvSpPr>
        <p:spPr>
          <a:xfrm>
            <a:off x="3395016" y="1882795"/>
            <a:ext cx="2348560" cy="18859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F89AF9-29EE-F5A1-C419-BDA1B1BFCFA0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743576" y="1370246"/>
            <a:ext cx="702944" cy="60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FAD17F4-CBB3-BD3C-2799-F25C70A8BEAC}"/>
              </a:ext>
            </a:extLst>
          </p:cNvPr>
          <p:cNvSpPr txBox="1"/>
          <p:nvPr/>
        </p:nvSpPr>
        <p:spPr>
          <a:xfrm>
            <a:off x="6446520" y="785470"/>
            <a:ext cx="2480310" cy="1169551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Standarddatentyp, in dem die Nachrichten interpretiert werden sollen. Für „Byte- </a:t>
            </a:r>
            <a:r>
              <a:rPr lang="de-DE" sz="1400" dirty="0" err="1"/>
              <a:t>Unpack</a:t>
            </a:r>
            <a:r>
              <a:rPr lang="de-DE" sz="1400" dirty="0"/>
              <a:t>“ muss dieser uint8 sein.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57B7175-F8AE-4EEA-BF24-37022BB46CDA}"/>
              </a:ext>
            </a:extLst>
          </p:cNvPr>
          <p:cNvSpPr/>
          <p:nvPr/>
        </p:nvSpPr>
        <p:spPr>
          <a:xfrm>
            <a:off x="3457575" y="2796407"/>
            <a:ext cx="2228850" cy="18859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59CA42-E7A1-9425-E9B5-F1A980D6084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86425" y="2890705"/>
            <a:ext cx="760095" cy="25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6DD7ACA-6DF0-8FD5-7604-AF1D764B9C30}"/>
              </a:ext>
            </a:extLst>
          </p:cNvPr>
          <p:cNvSpPr txBox="1"/>
          <p:nvPr/>
        </p:nvSpPr>
        <p:spPr>
          <a:xfrm>
            <a:off x="6446520" y="2666048"/>
            <a:ext cx="2480310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Größe des Arrays der empfangen Daten. Hier werden 16 8-Bit-Variabeln empfangen.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924C3F8-A8E5-8D4A-78E3-FFDA2DC7B558}"/>
              </a:ext>
            </a:extLst>
          </p:cNvPr>
          <p:cNvSpPr/>
          <p:nvPr/>
        </p:nvSpPr>
        <p:spPr>
          <a:xfrm>
            <a:off x="3395016" y="3031757"/>
            <a:ext cx="2348560" cy="18859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BBE2C49-4A25-B09B-9C53-F1429D8CF0B1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701739" y="3126055"/>
            <a:ext cx="693277" cy="20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E18240F-6229-A640-5808-4ECE63F81E3A}"/>
              </a:ext>
            </a:extLst>
          </p:cNvPr>
          <p:cNvSpPr txBox="1"/>
          <p:nvPr/>
        </p:nvSpPr>
        <p:spPr>
          <a:xfrm>
            <a:off x="221429" y="2958422"/>
            <a:ext cx="2480310" cy="7386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Pausiert die Simulation während Daten empfangen werden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D9C842-21EB-94BD-F628-CFBE2F6F6320}"/>
              </a:ext>
            </a:extLst>
          </p:cNvPr>
          <p:cNvSpPr txBox="1"/>
          <p:nvPr/>
        </p:nvSpPr>
        <p:spPr>
          <a:xfrm>
            <a:off x="2574606" y="670895"/>
            <a:ext cx="39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Empfangen der Daten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60254E9-014C-D07B-71EB-8F2B2A5179D3}"/>
              </a:ext>
            </a:extLst>
          </p:cNvPr>
          <p:cNvSpPr/>
          <p:nvPr/>
        </p:nvSpPr>
        <p:spPr>
          <a:xfrm>
            <a:off x="3405853" y="2413652"/>
            <a:ext cx="2348560" cy="18859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675688-C999-E018-EB4A-C61AE68B42DB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2701739" y="2507949"/>
            <a:ext cx="7041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5030B40-E60A-DCEA-9800-FEECBEACCA6D}"/>
              </a:ext>
            </a:extLst>
          </p:cNvPr>
          <p:cNvSpPr txBox="1"/>
          <p:nvPr/>
        </p:nvSpPr>
        <p:spPr>
          <a:xfrm>
            <a:off x="221429" y="2138617"/>
            <a:ext cx="2480310" cy="7386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Markiert Ende einer Übertragung. Hilfreich wenn Strings gesendet werden.</a:t>
            </a:r>
          </a:p>
        </p:txBody>
      </p:sp>
    </p:spTree>
    <p:extLst>
      <p:ext uri="{BB962C8B-B14F-4D97-AF65-F5344CB8AC3E}">
        <p14:creationId xmlns:p14="http://schemas.microsoft.com/office/powerpoint/2010/main" val="64531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DE7B203-2C9E-F300-5A65-BE4D0F9F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95" y="1468140"/>
            <a:ext cx="2430809" cy="22072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A0D2B01-7279-17B7-2436-E627DB2D8C2E}"/>
              </a:ext>
            </a:extLst>
          </p:cNvPr>
          <p:cNvSpPr txBox="1"/>
          <p:nvPr/>
        </p:nvSpPr>
        <p:spPr>
          <a:xfrm>
            <a:off x="2574606" y="670895"/>
            <a:ext cx="39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Rückwandlung in die richtigen Datentypen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4F955C3-6084-8EDF-8D58-688D4E705702}"/>
              </a:ext>
            </a:extLst>
          </p:cNvPr>
          <p:cNvSpPr/>
          <p:nvPr/>
        </p:nvSpPr>
        <p:spPr>
          <a:xfrm>
            <a:off x="3411855" y="2739116"/>
            <a:ext cx="2314576" cy="15077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5837EFB-29AD-09E1-CA3A-6C1ECDEDDAD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48938" y="2814501"/>
            <a:ext cx="4629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080D887-2032-A347-2FB6-AEC5212C93D5}"/>
              </a:ext>
            </a:extLst>
          </p:cNvPr>
          <p:cNvSpPr txBox="1"/>
          <p:nvPr/>
        </p:nvSpPr>
        <p:spPr>
          <a:xfrm>
            <a:off x="468628" y="2660612"/>
            <a:ext cx="2480310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Datentypen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2008B44-6542-3738-3285-147DF24BA151}"/>
              </a:ext>
            </a:extLst>
          </p:cNvPr>
          <p:cNvSpPr/>
          <p:nvPr/>
        </p:nvSpPr>
        <p:spPr>
          <a:xfrm>
            <a:off x="3411855" y="2433761"/>
            <a:ext cx="2314576" cy="15077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4B7713-8527-F705-FB25-F37180B0510A}"/>
              </a:ext>
            </a:extLst>
          </p:cNvPr>
          <p:cNvSpPr txBox="1"/>
          <p:nvPr/>
        </p:nvSpPr>
        <p:spPr>
          <a:xfrm>
            <a:off x="468628" y="2237851"/>
            <a:ext cx="2480310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Größe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419683-2B12-B06B-1B21-DCA44FA184A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948938" y="2391740"/>
            <a:ext cx="462917" cy="11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8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ACD5A-8B8A-173A-02FC-DA7D11FB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40" y="1674783"/>
            <a:ext cx="2430120" cy="1793933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65F2A03-AE7F-719C-7E51-2F723A5EAFB3}"/>
              </a:ext>
            </a:extLst>
          </p:cNvPr>
          <p:cNvSpPr/>
          <p:nvPr/>
        </p:nvSpPr>
        <p:spPr>
          <a:xfrm>
            <a:off x="3395016" y="2998867"/>
            <a:ext cx="2348560" cy="188595"/>
          </a:xfrm>
          <a:prstGeom prst="roundRect">
            <a:avLst/>
          </a:prstGeom>
          <a:noFill/>
          <a:ln w="9525" cap="flat" cmpd="sng" algn="ctr">
            <a:solidFill>
              <a:srgbClr val="009B9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7E2ACFE-7C61-A844-AB8C-736267DC482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693606" y="3093165"/>
            <a:ext cx="701410" cy="633098"/>
          </a:xfrm>
          <a:prstGeom prst="straightConnector1">
            <a:avLst/>
          </a:prstGeom>
          <a:ln>
            <a:solidFill>
              <a:srgbClr val="009B9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3D4573D-91AA-AA41-9927-91F43F271C87}"/>
              </a:ext>
            </a:extLst>
          </p:cNvPr>
          <p:cNvSpPr txBox="1"/>
          <p:nvPr/>
        </p:nvSpPr>
        <p:spPr>
          <a:xfrm>
            <a:off x="213296" y="3356931"/>
            <a:ext cx="2480310" cy="738664"/>
          </a:xfrm>
          <a:prstGeom prst="rect">
            <a:avLst/>
          </a:prstGeom>
          <a:ln>
            <a:solidFill>
              <a:srgbClr val="009B9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Pausiert die Simulation während Daten gesendet werden.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7FF7645-388D-E903-1CF0-2272A49DA223}"/>
              </a:ext>
            </a:extLst>
          </p:cNvPr>
          <p:cNvSpPr/>
          <p:nvPr/>
        </p:nvSpPr>
        <p:spPr>
          <a:xfrm>
            <a:off x="3451860" y="2617526"/>
            <a:ext cx="2228850" cy="188595"/>
          </a:xfrm>
          <a:prstGeom prst="roundRect">
            <a:avLst/>
          </a:prstGeom>
          <a:noFill/>
          <a:ln w="9525" cap="flat" cmpd="sng" algn="ctr">
            <a:solidFill>
              <a:srgbClr val="009B9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D47B238-8D7F-35AD-71E8-4670883EE87D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680710" y="2711823"/>
            <a:ext cx="769684" cy="1"/>
          </a:xfrm>
          <a:prstGeom prst="straightConnector1">
            <a:avLst/>
          </a:prstGeom>
          <a:ln>
            <a:solidFill>
              <a:srgbClr val="009B9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9FE933-8B8E-6E45-7302-99A5F9B8B8D4}"/>
              </a:ext>
            </a:extLst>
          </p:cNvPr>
          <p:cNvSpPr txBox="1"/>
          <p:nvPr/>
        </p:nvSpPr>
        <p:spPr>
          <a:xfrm>
            <a:off x="6450394" y="2450213"/>
            <a:ext cx="2480310" cy="523220"/>
          </a:xfrm>
          <a:prstGeom prst="rect">
            <a:avLst/>
          </a:prstGeom>
          <a:ln>
            <a:solidFill>
              <a:srgbClr val="009B9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Der Header markiert den Anfang einer Übertragung.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CDB49A7-CFC8-8511-961E-06361561B64F}"/>
              </a:ext>
            </a:extLst>
          </p:cNvPr>
          <p:cNvSpPr/>
          <p:nvPr/>
        </p:nvSpPr>
        <p:spPr>
          <a:xfrm>
            <a:off x="3397720" y="2810272"/>
            <a:ext cx="2345856" cy="188595"/>
          </a:xfrm>
          <a:prstGeom prst="roundRect">
            <a:avLst/>
          </a:prstGeom>
          <a:noFill/>
          <a:ln w="9525" cap="flat" cmpd="sng" algn="ctr">
            <a:solidFill>
              <a:srgbClr val="009B9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00578F2-CCB9-DECC-F45C-8E95FA47DA75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693606" y="2904569"/>
            <a:ext cx="704114" cy="1"/>
          </a:xfrm>
          <a:prstGeom prst="straightConnector1">
            <a:avLst/>
          </a:prstGeom>
          <a:ln>
            <a:solidFill>
              <a:srgbClr val="009B9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6214695-9B71-A89D-F5FF-7FC937F03AFD}"/>
              </a:ext>
            </a:extLst>
          </p:cNvPr>
          <p:cNvSpPr txBox="1"/>
          <p:nvPr/>
        </p:nvSpPr>
        <p:spPr>
          <a:xfrm>
            <a:off x="213296" y="2535237"/>
            <a:ext cx="2480310" cy="738664"/>
          </a:xfrm>
          <a:prstGeom prst="rect">
            <a:avLst/>
          </a:prstGeom>
          <a:ln>
            <a:solidFill>
              <a:srgbClr val="009B9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/>
              <a:t>Markiert Ende einer Übertragung. Hilfreich wenn Strings gesendet werden.</a:t>
            </a:r>
          </a:p>
        </p:txBody>
      </p:sp>
    </p:spTree>
    <p:extLst>
      <p:ext uri="{BB962C8B-B14F-4D97-AF65-F5344CB8AC3E}">
        <p14:creationId xmlns:p14="http://schemas.microsoft.com/office/powerpoint/2010/main" val="421158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 err="1"/>
              <a:t>Inbetriebnahmemodus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Frequenz 1 Hz -&gt; jeder 900 Interrupt wird der nächste Sollwert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Sollwerte werden durch Array vorgegeben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Am Ende wechselt der Controller wieder in den Normalen Betriebsmodus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022F23-91C9-D3D8-7B38-8841E1777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757A9-6C65-B021-48F2-5F65C3DDE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689" y="1252360"/>
            <a:ext cx="4693136" cy="329096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Positionsmessung über 2 redundante Potentiometer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Ansteuerung über PWM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P-Lageregler</a:t>
            </a:r>
            <a:br>
              <a:rPr lang="de-DE" dirty="0"/>
            </a:br>
            <a:r>
              <a:rPr lang="de-DE" dirty="0"/>
              <a:t>(max. zulässige Regelabweichung ±0,1°)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PI-Drehzahlregler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Sollwertvorgabe über Potentiometer (Auflösung 0,1°)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Anzeige des Soll- und Istwerts auf LCD-Display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Grafische Visualisierung am PC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Parametrierung des Reglers vom PV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Inbetriebnahmemodus</a:t>
            </a:r>
            <a:r>
              <a:rPr lang="de-DE" dirty="0"/>
              <a:t> mit periodisch sprungförmiger Sollwertvorgabe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Dauerhafte Speicherung der Regelparameter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Drahtbrucherkennung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B67CAC-52C0-CF8D-A57E-A9C9B76E0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6" b="8735"/>
          <a:stretch/>
        </p:blipFill>
        <p:spPr>
          <a:xfrm rot="16200000">
            <a:off x="5267485" y="876036"/>
            <a:ext cx="3857625" cy="34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Warten auf Strom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Der Regler soll erst aktiv werden, wenn die Leistungselektronik mit Spannung versorgt wird.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Dafür wird ein konstanter Duty-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cycle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von 60 % ausgegeben.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Sobald sich die Drosselklappe über einen Schwellenwert bewegt, wird der Regler aktiv und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Inbetriebnahmemodus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gestartet.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F1B4066-CE50-FCBE-4AB1-140C9A56899B}"/>
              </a:ext>
            </a:extLst>
          </p:cNvPr>
          <p:cNvSpPr txBox="1"/>
          <p:nvPr/>
        </p:nvSpPr>
        <p:spPr>
          <a:xfrm>
            <a:off x="5089207" y="1574342"/>
            <a:ext cx="124015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project_header.h</a:t>
            </a:r>
            <a:endParaRPr lang="de-DE" sz="11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A5120C-F940-A0CB-E2A9-1C5CF6089870}"/>
              </a:ext>
            </a:extLst>
          </p:cNvPr>
          <p:cNvSpPr txBox="1"/>
          <p:nvPr/>
        </p:nvSpPr>
        <p:spPr>
          <a:xfrm>
            <a:off x="3895001" y="2613073"/>
            <a:ext cx="619125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FF0000"/>
                </a:solidFill>
              </a:rPr>
              <a:t>main.c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85F350-6BE5-40A6-4FE9-CADCEAE6210E}"/>
              </a:ext>
            </a:extLst>
          </p:cNvPr>
          <p:cNvSpPr txBox="1"/>
          <p:nvPr/>
        </p:nvSpPr>
        <p:spPr>
          <a:xfrm>
            <a:off x="7367516" y="3021128"/>
            <a:ext cx="1577339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USART_functions.c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8C0E3C-4151-E9C0-81A1-254405E62264}"/>
              </a:ext>
            </a:extLst>
          </p:cNvPr>
          <p:cNvSpPr txBox="1"/>
          <p:nvPr/>
        </p:nvSpPr>
        <p:spPr>
          <a:xfrm>
            <a:off x="7367516" y="2611114"/>
            <a:ext cx="157734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EEPROM_functions.c</a:t>
            </a:r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DFFB4D-36EA-2AD9-09EA-054537E48D44}"/>
              </a:ext>
            </a:extLst>
          </p:cNvPr>
          <p:cNvSpPr txBox="1"/>
          <p:nvPr/>
        </p:nvSpPr>
        <p:spPr>
          <a:xfrm>
            <a:off x="7367516" y="3431142"/>
            <a:ext cx="157734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controller_functions.c</a:t>
            </a:r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E60D3B-4D0D-069A-F830-F67FF7D2CBB7}"/>
              </a:ext>
            </a:extLst>
          </p:cNvPr>
          <p:cNvSpPr txBox="1"/>
          <p:nvPr/>
        </p:nvSpPr>
        <p:spPr>
          <a:xfrm>
            <a:off x="7367515" y="3822291"/>
            <a:ext cx="1577340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lcd_functions.c</a:t>
            </a:r>
            <a:endParaRPr lang="de-DE" sz="11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B0A8CCD-139E-AA6D-CB36-11098E5123E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204564" y="1835952"/>
            <a:ext cx="1504721" cy="7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E8505B7-1EF8-5F6A-FC96-3D44533ADB5C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09285" y="1835952"/>
            <a:ext cx="2446901" cy="77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A060B0A-BFF5-FDD4-D7A4-0C736A97AEE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709285" y="1835952"/>
            <a:ext cx="2446901" cy="1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C4C9279-D0FC-4B21-3A89-56D748173F1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09285" y="1835952"/>
            <a:ext cx="2446901" cy="159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88AE718-758A-F832-F9E6-EF570EE210D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709285" y="1835952"/>
            <a:ext cx="2446900" cy="198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41CA7BE-7946-A6C1-80F1-E96F23707898}"/>
              </a:ext>
            </a:extLst>
          </p:cNvPr>
          <p:cNvSpPr txBox="1"/>
          <p:nvPr/>
        </p:nvSpPr>
        <p:spPr>
          <a:xfrm>
            <a:off x="5037296" y="3021721"/>
            <a:ext cx="1577339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USART_functions.h</a:t>
            </a:r>
            <a:endParaRPr lang="de-DE" sz="11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F3ACD8-E11E-A4AD-DDE2-63489CC0369B}"/>
              </a:ext>
            </a:extLst>
          </p:cNvPr>
          <p:cNvSpPr txBox="1"/>
          <p:nvPr/>
        </p:nvSpPr>
        <p:spPr>
          <a:xfrm>
            <a:off x="5037296" y="2611707"/>
            <a:ext cx="15773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EEPROM_functions.h</a:t>
            </a:r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648E711-EA25-15CE-80FE-3FA28CDF52C3}"/>
              </a:ext>
            </a:extLst>
          </p:cNvPr>
          <p:cNvSpPr txBox="1"/>
          <p:nvPr/>
        </p:nvSpPr>
        <p:spPr>
          <a:xfrm>
            <a:off x="5037296" y="3431735"/>
            <a:ext cx="15773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controller_functions.h</a:t>
            </a:r>
            <a:endParaRPr lang="de-DE" sz="11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0469FFF-1DCB-EAD0-EA4C-4FAA36C5B426}"/>
              </a:ext>
            </a:extLst>
          </p:cNvPr>
          <p:cNvSpPr txBox="1"/>
          <p:nvPr/>
        </p:nvSpPr>
        <p:spPr>
          <a:xfrm>
            <a:off x="5037295" y="3822884"/>
            <a:ext cx="15773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100" dirty="0" err="1"/>
              <a:t>lcd_functions.h</a:t>
            </a:r>
            <a:endParaRPr lang="de-DE" sz="11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C08D1D-BBA1-8FB5-0ACC-B4915450B951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>
            <a:off x="4514126" y="2742512"/>
            <a:ext cx="523170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4">
            <a:extLst>
              <a:ext uri="{FF2B5EF4-FFF2-40B4-BE49-F238E27FC236}">
                <a16:creationId xmlns:a16="http://schemas.microsoft.com/office/drawing/2014/main" id="{C2102045-76A1-FBDB-DEFB-68D97B2F47C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rot="10800000">
            <a:off x="4514126" y="2743878"/>
            <a:ext cx="523170" cy="408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4">
            <a:extLst>
              <a:ext uri="{FF2B5EF4-FFF2-40B4-BE49-F238E27FC236}">
                <a16:creationId xmlns:a16="http://schemas.microsoft.com/office/drawing/2014/main" id="{EDF23ED2-6081-7759-5A8F-C93D6E92148A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4514126" y="2743878"/>
            <a:ext cx="523170" cy="818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>
            <a:extLst>
              <a:ext uri="{FF2B5EF4-FFF2-40B4-BE49-F238E27FC236}">
                <a16:creationId xmlns:a16="http://schemas.microsoft.com/office/drawing/2014/main" id="{3E019E3F-1346-01FA-C962-19091593B5BA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rot="10800000">
            <a:off x="4514127" y="2743879"/>
            <a:ext cx="523169" cy="120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DA1A77C-A0F9-668D-EB6A-E3AABC6D7DBA}"/>
              </a:ext>
            </a:extLst>
          </p:cNvPr>
          <p:cNvSpPr txBox="1"/>
          <p:nvPr/>
        </p:nvSpPr>
        <p:spPr>
          <a:xfrm>
            <a:off x="439091" y="1304279"/>
            <a:ext cx="3212208" cy="353943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8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Initialisierung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Main loop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</a:p>
          <a:p>
            <a:pPr lvl="1"/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USART Senden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LCD-Display Aktualisierung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8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8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TIMER2_COMP_vect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Istwert Messung mit Drahtbrucherkennung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Filter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Regelung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Sollwert Messung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Filter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Inbetriebnahme-Modus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8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800" dirty="0" err="1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USART_RXC_vect</a:t>
            </a:r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USART empfangen</a:t>
            </a:r>
            <a:endParaRPr lang="de-D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672F66C-56CA-1984-7548-1F6238FBDA2F}"/>
              </a:ext>
            </a:extLst>
          </p:cNvPr>
          <p:cNvCxnSpPr>
            <a:cxnSpLocks/>
          </p:cNvCxnSpPr>
          <p:nvPr/>
        </p:nvCxnSpPr>
        <p:spPr>
          <a:xfrm>
            <a:off x="3666456" y="1303209"/>
            <a:ext cx="228544" cy="13098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3F353AA-61D7-138A-4E47-922DB7D7BA43}"/>
              </a:ext>
            </a:extLst>
          </p:cNvPr>
          <p:cNvCxnSpPr>
            <a:cxnSpLocks/>
          </p:cNvCxnSpPr>
          <p:nvPr/>
        </p:nvCxnSpPr>
        <p:spPr>
          <a:xfrm flipH="1">
            <a:off x="3651299" y="2874683"/>
            <a:ext cx="243701" cy="19690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B2B17271-9162-DE1F-A9A5-221178110A1D}"/>
              </a:ext>
            </a:extLst>
          </p:cNvPr>
          <p:cNvSpPr txBox="1">
            <a:spLocks/>
          </p:cNvSpPr>
          <p:nvPr/>
        </p:nvSpPr>
        <p:spPr>
          <a:xfrm>
            <a:off x="1692558" y="499750"/>
            <a:ext cx="6249213" cy="451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+mj-lt"/>
              </a:rPr>
              <a:t>Programmstruktur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2146336-449A-7182-382A-5D8CBCBB1F4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6614636" y="2741919"/>
            <a:ext cx="752880" cy="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28">
            <a:extLst>
              <a:ext uri="{FF2B5EF4-FFF2-40B4-BE49-F238E27FC236}">
                <a16:creationId xmlns:a16="http://schemas.microsoft.com/office/drawing/2014/main" id="{8C4AEC88-068B-1A75-CD9C-48035E25BDD3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6614635" y="3151933"/>
            <a:ext cx="752881" cy="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28">
            <a:extLst>
              <a:ext uri="{FF2B5EF4-FFF2-40B4-BE49-F238E27FC236}">
                <a16:creationId xmlns:a16="http://schemas.microsoft.com/office/drawing/2014/main" id="{5A345BF7-3D62-A516-11F0-4E2CDB27DEDA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614636" y="3561947"/>
            <a:ext cx="752880" cy="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28">
            <a:extLst>
              <a:ext uri="{FF2B5EF4-FFF2-40B4-BE49-F238E27FC236}">
                <a16:creationId xmlns:a16="http://schemas.microsoft.com/office/drawing/2014/main" id="{29BDC115-AB83-E828-17A8-248E7D7CBFD0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6614635" y="3953096"/>
            <a:ext cx="752880" cy="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4112FAE-5575-BF0A-714B-5AD93AB3B3E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614636" y="2742512"/>
            <a:ext cx="752879" cy="27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EEF834-0A34-2039-2298-84A86E1E476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614636" y="3282738"/>
            <a:ext cx="752879" cy="27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USART-Schnittstelle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+mn-lt"/>
              </a:rPr>
              <a:t>Ermöglicht die beidseitige Kommunikation zwischen µController und PC.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</a:endParaRPr>
          </a:p>
          <a:p>
            <a:pPr marL="0" indent="0">
              <a:buNone/>
            </a:pPr>
            <a:r>
              <a:rPr lang="de-DE" sz="1600" dirty="0">
                <a:latin typeface="+mn-lt"/>
              </a:rPr>
              <a:t>Funktionen: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Senden von Sollposition, </a:t>
            </a:r>
            <a:r>
              <a:rPr lang="de-DE" sz="1600" dirty="0" err="1">
                <a:latin typeface="+mn-lt"/>
              </a:rPr>
              <a:t>Istposition</a:t>
            </a:r>
            <a:r>
              <a:rPr lang="de-DE" sz="1600" dirty="0">
                <a:latin typeface="+mn-lt"/>
              </a:rPr>
              <a:t>, Positionsabweichung und Duty-Cycle sowie Zwischenwerte des Regelkreises und die aktuellen Parameter an den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Visualisierung der Empfangenen Daten am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Senden neuer Regelparameter an den µController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02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Empfangen Regelparametern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600" dirty="0">
                <a:latin typeface="+mn-lt"/>
              </a:rPr>
              <a:t>Problematik: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</a:rPr>
              <a:t>Der Anfang einer Übertragung muss registrierbar sein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</a:rPr>
              <a:t>Der Code muss schnell genug sein / aufgerufen werden, dass der </a:t>
            </a:r>
            <a:r>
              <a:rPr lang="de-DE" sz="1600" dirty="0" err="1">
                <a:latin typeface="+mn-lt"/>
              </a:rPr>
              <a:t>Receive</a:t>
            </a:r>
            <a:r>
              <a:rPr lang="de-DE" sz="1600" dirty="0">
                <a:latin typeface="+mn-lt"/>
              </a:rPr>
              <a:t>-Buffer nicht voll wird und Übertragung evtl. Verloren gehen.</a:t>
            </a:r>
          </a:p>
          <a:p>
            <a:pPr marL="0" indent="0">
              <a:buNone/>
            </a:pPr>
            <a:r>
              <a:rPr lang="de-DE" sz="1600" dirty="0">
                <a:latin typeface="+mn-lt"/>
              </a:rPr>
              <a:t>Lösung: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Neue Übertragungen triggern den „</a:t>
            </a:r>
            <a:r>
              <a:rPr lang="de-DE" sz="1600" dirty="0" err="1">
                <a:latin typeface="+mn-lt"/>
              </a:rPr>
              <a:t>Receive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complete</a:t>
            </a:r>
            <a:r>
              <a:rPr lang="de-DE" sz="1600" dirty="0">
                <a:latin typeface="+mn-lt"/>
              </a:rPr>
              <a:t>“ Interrupt.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Ein Ringspeicher wird mit den Übertragungen gefüllt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Mit jeder neuen Übertragung wird der Ringspeicher auf den Header durchsucht.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Wenn der Header erkannt wurde, werden die nächsten 3 Übertragungen als Regelparameter interpretiert.</a:t>
            </a:r>
          </a:p>
          <a:p>
            <a:pPr marL="0" indent="0">
              <a:buNone/>
            </a:pPr>
            <a:endParaRPr lang="de-DE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Empfangen und Senden am PC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Verwendung von </a:t>
            </a:r>
            <a:r>
              <a:rPr lang="de-DE" sz="1600" dirty="0" err="1">
                <a:latin typeface="+mn-lt"/>
              </a:rPr>
              <a:t>Matlab</a:t>
            </a:r>
            <a:r>
              <a:rPr lang="de-DE" sz="1600" dirty="0">
                <a:latin typeface="+mn-lt"/>
              </a:rPr>
              <a:t> Simulink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Instrument Control Toolbox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Umsetzung auch in </a:t>
            </a:r>
            <a:r>
              <a:rPr lang="de-DE" sz="1600" dirty="0" err="1">
                <a:latin typeface="+mn-lt"/>
              </a:rPr>
              <a:t>Matlab</a:t>
            </a:r>
            <a:r>
              <a:rPr lang="de-DE" sz="1600" dirty="0">
                <a:latin typeface="+mn-lt"/>
              </a:rPr>
              <a:t> Code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„Serial </a:t>
            </a:r>
            <a:r>
              <a:rPr lang="de-DE" sz="1600" dirty="0" err="1">
                <a:latin typeface="+mn-lt"/>
              </a:rPr>
              <a:t>Configuration</a:t>
            </a:r>
            <a:r>
              <a:rPr lang="de-DE" sz="1600" dirty="0">
                <a:latin typeface="+mn-lt"/>
              </a:rPr>
              <a:t>“-Block konfiguriert die COM-Schnittstelle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„Serial Send“-Block sendet Daten an µController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„Serial </a:t>
            </a:r>
            <a:r>
              <a:rPr lang="de-DE" sz="1600" dirty="0" err="1">
                <a:latin typeface="+mn-lt"/>
              </a:rPr>
              <a:t>Receive</a:t>
            </a:r>
            <a:r>
              <a:rPr lang="de-DE" sz="1600" dirty="0">
                <a:latin typeface="+mn-lt"/>
              </a:rPr>
              <a:t>“-Block empfängt Daten vom µController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„Byte </a:t>
            </a:r>
            <a:r>
              <a:rPr lang="de-DE" sz="1600" dirty="0" err="1">
                <a:latin typeface="+mn-lt"/>
              </a:rPr>
              <a:t>Unpack</a:t>
            </a:r>
            <a:r>
              <a:rPr lang="de-DE" sz="1600" dirty="0">
                <a:latin typeface="+mn-lt"/>
              </a:rPr>
              <a:t>“-Block zieht einen Array von Daten auseinander und kann diese als verschiedene Datentypen interpretieren.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0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5FAEED7-69D6-8531-BA78-5F819D6B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3" y="770007"/>
            <a:ext cx="6226922" cy="35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CF120C-ACCC-315F-3DBC-241E871410D7}"/>
              </a:ext>
            </a:extLst>
          </p:cNvPr>
          <p:cNvSpPr/>
          <p:nvPr/>
        </p:nvSpPr>
        <p:spPr>
          <a:xfrm>
            <a:off x="7260835" y="336905"/>
            <a:ext cx="1361872" cy="5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692558" y="499750"/>
            <a:ext cx="6249213" cy="451472"/>
          </a:xfrm>
        </p:spPr>
        <p:txBody>
          <a:bodyPr/>
          <a:lstStyle/>
          <a:p>
            <a:r>
              <a:rPr lang="de-DE" dirty="0"/>
              <a:t>EEPROM-Speicher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1343531" y="1381893"/>
            <a:ext cx="6432112" cy="2849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Wenn neue Regelparameter über die USART-Schnittstelle empfangen werden, werden diese im EEPROM-Speicher </a:t>
            </a:r>
            <a:r>
              <a:rPr lang="de-DE" sz="1600" u="sng" dirty="0">
                <a:latin typeface="+mn-lt"/>
              </a:rPr>
              <a:t>aktualisiert</a:t>
            </a:r>
            <a:r>
              <a:rPr lang="de-DE" sz="1600" dirty="0">
                <a:latin typeface="+mn-lt"/>
              </a:rPr>
              <a:t> (</a:t>
            </a:r>
            <a:r>
              <a:rPr lang="de-DE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eeprom_update_byte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ee_kP_position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kP_position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de-DE" sz="1600" dirty="0">
                <a:latin typeface="+mn-lt"/>
              </a:rPr>
              <a:t>)</a:t>
            </a: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-&gt; verringert die Anzahl an Schreibzyklen und erhöht damit die Lebensdauer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Regelparameter werden bei einem Neustart aus dem EEPROM in der Initialisierung ausgelesen.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C7B2AB-D243-941B-9785-D90590C20E23}"/>
              </a:ext>
            </a:extLst>
          </p:cNvPr>
          <p:cNvSpPr/>
          <p:nvPr/>
        </p:nvSpPr>
        <p:spPr>
          <a:xfrm>
            <a:off x="505838" y="4643750"/>
            <a:ext cx="1789890" cy="26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90029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2087</Words>
  <Application>Microsoft Office PowerPoint</Application>
  <PresentationFormat>Bildschirmpräsentation (16:9)</PresentationFormat>
  <Paragraphs>309</Paragraphs>
  <Slides>30</Slides>
  <Notes>21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Consolas</vt:lpstr>
      <vt:lpstr>Swis721 Lt BT</vt:lpstr>
      <vt:lpstr>Wingdings</vt:lpstr>
      <vt:lpstr>1_Folien mit Logo</vt:lpstr>
      <vt:lpstr>Folien mit Logo</vt:lpstr>
      <vt:lpstr>Folien ohne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Beat Fürst</cp:lastModifiedBy>
  <cp:revision>402</cp:revision>
  <dcterms:created xsi:type="dcterms:W3CDTF">2017-03-03T11:46:15Z</dcterms:created>
  <dcterms:modified xsi:type="dcterms:W3CDTF">2022-07-21T08:27:16Z</dcterms:modified>
</cp:coreProperties>
</file>