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8" r:id="rId5"/>
    <p:sldId id="260" r:id="rId6"/>
    <p:sldId id="274" r:id="rId7"/>
    <p:sldId id="265" r:id="rId8"/>
    <p:sldId id="279" r:id="rId9"/>
    <p:sldId id="272" r:id="rId10"/>
    <p:sldId id="273" r:id="rId11"/>
    <p:sldId id="268" r:id="rId12"/>
    <p:sldId id="275" r:id="rId13"/>
    <p:sldId id="270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Paokin" initials="AP" lastIdx="1" clrIdx="0">
    <p:extLst>
      <p:ext uri="{19B8F6BF-5375-455C-9EA6-DF929625EA0E}">
        <p15:presenceInfo xmlns:p15="http://schemas.microsoft.com/office/powerpoint/2012/main" userId="a6f602825278fc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29T16:11:39.711" idx="1">
    <p:pos x="7602" y="387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1E493-A290-103A-B09F-E622C0809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6893F2-9BA7-3CDC-FFA4-91F2A8A8A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B8EFA8-E29F-FE55-2F48-B34CD8A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03.07.2025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32A906-7DA3-035C-D31D-C6225895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35D5E-36C2-DD52-E381-5065EB80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48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9382-389E-C84C-7A47-06B3E536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4C5F33-C527-1C1C-9E1C-3DA58B6B4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F74604-FDBF-02D0-97AC-5C54A8AD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03.07.2025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89346-B9C6-618F-69FA-B87AD5D4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1239D5-5E94-9037-6D67-1596FB84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8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DC5B33-7934-0956-8475-0D09D796B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4B16C4-94E1-325B-4746-9A5118592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F298C7-8AB2-43E3-B5F8-5163191A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03.07.2025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555622-47A9-3F31-A3CC-DE873617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DDA8A5-371B-460A-894F-92FAF042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98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197B1-3128-2445-9FA9-CAA92C68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1FA8C-4A41-2B3F-0F14-E3459B3C6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8F96E-AA0E-71BF-58CC-F1DBCA77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03.07.2025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9B6249-5BCD-1703-CCD9-986DCD07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5E6C90-F94B-2D0D-E1F2-C61B8F94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FD521-06AE-995D-2623-2ECADC6F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BF6DDD-C2E4-0DDA-52AA-E1F12872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68F821-3FB8-C043-45A0-0EF1B167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03.07.2025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54F012-7C78-681B-B448-222E96BE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577EB0-78A5-2179-3C11-DF3B2CF8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89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D4CBC-FBFB-4BAC-0E4A-988012A0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CA33C-44B1-6A9B-A97C-08EC45875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59B78D-415C-3147-D806-CDEA74DBC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1DEACF-E176-CCCE-6643-593B8206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03.07.2025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6039E4-D37F-BFE1-B73A-FF2BB200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600E35-65F0-01A1-B68F-33CC1C2D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0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652A4-A133-A3B2-589C-9510B82D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25A2C9-CC55-F090-D6FF-758377D60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BABF78-6019-49FB-3C69-92EFD480B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7C3931-C3E7-DCDC-A51F-E56D19EAA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ED876E-EEE4-7218-0281-A52468D6C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ECB79F-F6CE-7EDA-DC83-28A0587E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03.07.2025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234C70A-7D16-F5C8-B341-F5E146D3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2CF7ED-53DE-3FA4-C672-3B76A9FA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27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1E96C-15E8-E569-DA1E-4EF69F1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EECA78-B5E5-C4C2-7F44-530798B8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03.07.2025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8C4422-0A0B-6FC9-E7DE-81F88346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CBC70E-A3B4-96AC-B876-EB7C413F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3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F4232A-AEEC-B4B5-7878-FEDDD5C6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03.07.2025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D5413F-3653-1D95-CECD-C6FEF628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886568-2D58-2647-4CC1-D9917D0F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85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215AF-4FBD-FFAD-4CC8-DC315A89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75D454-688B-2D6B-5F7A-91A67E43C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247BB4-871A-0EFE-00EB-F22CA8B93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24D6C-015D-E6D7-443A-F6C5FB30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03.07.2025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29B618-6FC4-CBA2-93BF-449BFD7F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F43840-7B89-947E-F5B9-1F2E031C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1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F6BB2-B2F2-2A17-9098-09AEFD6C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2E65F7-AD2C-C7C4-1429-AC34E9B63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050A42-530C-AA8A-F1EB-88C3922C0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3330AC-E289-93DC-0884-E8151A86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5B87-C7AE-4AA7-919E-E2E623FACA3C}" type="datetimeFigureOut">
              <a:rPr lang="ru-RU" smtClean="0"/>
              <a:t>03.07.2025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45B57D-BBE0-DA56-5BF5-DB90934B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A0625-C96E-33BA-7EC2-26E12CB2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40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F44B3-4C81-0076-5A68-BE842064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11C830-8CD5-F08F-BFFA-B1A979778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C01E2-E39F-574B-20EE-921D28C58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5B87-C7AE-4AA7-919E-E2E623FACA3C}" type="datetimeFigureOut">
              <a:rPr lang="ru-RU" smtClean="0"/>
              <a:t>03.07.2025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BE847-926C-1476-44AB-4C9F12D78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64796-AB7B-E6CB-279B-A5AF9A2F7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C391-F45C-49A0-8720-393E5AC8A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7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_DK31r5MK67SCvXo6bQRvZ6tegRKvris/view?usp=sharing" TargetMode="External"/><Relationship Id="rId2" Type="http://schemas.openxmlformats.org/officeDocument/2006/relationships/hyperlink" Target="https://github.com/Fiery-Paks/Praktika_Paokin_UBST_230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C8CAF-0012-AC61-101C-C59175594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054" y="2175029"/>
            <a:ext cx="10164932" cy="2080659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защите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практике системы искусственного интеллекта 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теме: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«Настраиваемая,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трехдиапазонная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звуковая сигнализация в зависимости от веса объекта»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E5E6D1-9F4A-03D0-B466-5CB095038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3562" y="4463172"/>
            <a:ext cx="5012922" cy="1768952"/>
          </a:xfrm>
        </p:spPr>
        <p:txBody>
          <a:bodyPr>
            <a:normAutofit fontScale="92500"/>
          </a:bodyPr>
          <a:lstStyle/>
          <a:p>
            <a:pPr algn="l"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группы УБСТ2304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Паокин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А.И.</a:t>
            </a:r>
          </a:p>
          <a:p>
            <a:pPr algn="l">
              <a:spcBef>
                <a:spcPts val="0"/>
              </a:spcBef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</a:t>
            </a:r>
          </a:p>
          <a:p>
            <a:pPr algn="l">
              <a:spcBef>
                <a:spcPts val="0"/>
              </a:spcBef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Кандзюба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Е.В.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630DB1B-4AF6-A5F3-AF24-F5D9D5FBE5C6}"/>
              </a:ext>
            </a:extLst>
          </p:cNvPr>
          <p:cNvSpPr txBox="1">
            <a:spLocks/>
          </p:cNvSpPr>
          <p:nvPr/>
        </p:nvSpPr>
        <p:spPr>
          <a:xfrm>
            <a:off x="1667522" y="186431"/>
            <a:ext cx="9144000" cy="158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ЦИФРОВОГО РАЗВИТИЯ, СВЯЗИ И МАССОВЫХ КОММУНИКАЦИЙ РОССИЙСКОЙ ФЕДЕРАЦИИ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Ордена Трудового Красного Знамени федеральное государственное бюджетное образовательное учреждение высшего образования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технический университет связи и информатики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МТУСИ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системы и сетевые технологии»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C889439-3E89-21FD-76D7-FD39CCDCB018}"/>
              </a:ext>
            </a:extLst>
          </p:cNvPr>
          <p:cNvSpPr txBox="1">
            <a:spLocks/>
          </p:cNvSpPr>
          <p:nvPr/>
        </p:nvSpPr>
        <p:spPr>
          <a:xfrm>
            <a:off x="5054723" y="6244286"/>
            <a:ext cx="2082554" cy="54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2025</a:t>
            </a:r>
          </a:p>
        </p:txBody>
      </p:sp>
    </p:spTree>
    <p:extLst>
      <p:ext uri="{BB962C8B-B14F-4D97-AF65-F5344CB8AC3E}">
        <p14:creationId xmlns:p14="http://schemas.microsoft.com/office/powerpoint/2010/main" val="112006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DEB19-68A0-A1FD-331F-20CF0F9E3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000383-3C97-1E58-7502-22EA627EDE48}"/>
              </a:ext>
            </a:extLst>
          </p:cNvPr>
          <p:cNvSpPr txBox="1"/>
          <p:nvPr/>
        </p:nvSpPr>
        <p:spPr>
          <a:xfrm>
            <a:off x="736845" y="403557"/>
            <a:ext cx="8669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обучения и выгрузки модели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311198-E97E-F3F4-C1F1-10B43857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327885"/>
            <a:ext cx="6619875" cy="495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563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A0053-0A0F-8B7F-8924-D6D11F8F3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6EC55F-5565-EA86-76C6-362587CA33C6}"/>
              </a:ext>
            </a:extLst>
          </p:cNvPr>
          <p:cNvSpPr txBox="1"/>
          <p:nvPr/>
        </p:nvSpPr>
        <p:spPr>
          <a:xfrm>
            <a:off x="736846" y="1591684"/>
            <a:ext cx="109385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Основу реализации составляют три ключевых компонента. Класс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VehicleData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структуру данных для передачи параметров в модель, включая вычисляемое свойство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NetWeight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(чистый вес), а атрибуты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LoadColumn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обеспечивают корректное сопоставление данных. Класс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VehiclePrediction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структуру выходных данных модели, где свойство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PredictedLabel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хранит предсказанный идентификатор типа транспортного средства. В WPF-приложении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WindowAddEditWeighing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модель загружается при инициализации окна, 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PredictionEngine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для выполнения предсказаний при сохранении данных.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047AE-1831-DA12-DDE2-95D0405C061D}"/>
              </a:ext>
            </a:extLst>
          </p:cNvPr>
          <p:cNvSpPr txBox="1"/>
          <p:nvPr/>
        </p:nvSpPr>
        <p:spPr>
          <a:xfrm>
            <a:off x="736845" y="403557"/>
            <a:ext cx="9827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модели в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61855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145DC-0498-F383-7DFB-B07007651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ABD0AA-F5DD-211C-BA72-6AE19D872986}"/>
              </a:ext>
            </a:extLst>
          </p:cNvPr>
          <p:cNvSpPr txBox="1"/>
          <p:nvPr/>
        </p:nvSpPr>
        <p:spPr>
          <a:xfrm>
            <a:off x="736846" y="403557"/>
            <a:ext cx="9871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программного кода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9F5947-DCB6-3A75-574D-D4B3CCA0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55" y="1403825"/>
            <a:ext cx="6753290" cy="3478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AAFFCC-48DD-B2BA-6018-2E1C9CE2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236" y="5236142"/>
            <a:ext cx="9601528" cy="90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39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B8A01-9B20-AC25-C823-53D6C79F8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9A9230-7796-7AF0-C461-347044276494}"/>
              </a:ext>
            </a:extLst>
          </p:cNvPr>
          <p:cNvSpPr txBox="1"/>
          <p:nvPr/>
        </p:nvSpPr>
        <p:spPr>
          <a:xfrm>
            <a:off x="736846" y="1540475"/>
            <a:ext cx="107419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была успешно разработана и внедрена система настраиваемой звуковой сигнализации, активируемой в зависимости от веса транспортного средства. Проект включал расширение базы данных для классификации транспорта, создание модели машинного обучения на основе ML.NET и её интеграцию в WPF-приложение. Реализованное решение значительно повысило точность учета, автоматизировало процесс классификации и сократило влияние человеческого фактора. Полученные результаты демонстрируют эффективность применения технологий искусственного интеллекта в системах контроля и учета, а также открывают перспективы для дальнейшего развития функционала, включая анализ перегруза и прогнозирование нагрузок. Работа подтвердила практическую ценность использования машинного обучения для решения производственных задач.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C0AC6-3709-0349-A599-8203E3D832B3}"/>
              </a:ext>
            </a:extLst>
          </p:cNvPr>
          <p:cNvSpPr txBox="1"/>
          <p:nvPr/>
        </p:nvSpPr>
        <p:spPr>
          <a:xfrm>
            <a:off x="736846" y="4035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18746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4131B-C730-1721-3E70-C8CC02D4C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DCBB7F-67DB-4568-A783-05AF1112D5FA}"/>
              </a:ext>
            </a:extLst>
          </p:cNvPr>
          <p:cNvSpPr txBox="1"/>
          <p:nvPr/>
        </p:nvSpPr>
        <p:spPr>
          <a:xfrm>
            <a:off x="1420425" y="1893526"/>
            <a:ext cx="100406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github.com/Fiery-Paks/Praktika_Paokin_UBST_2304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Видео-отчёт: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https://drive.google.com/file/d/1_DK31r5MK67SCvXo6bQRvZ6tegRKvris/view?usp=sharing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D98DA-16F4-FC66-7971-A575B45FECAB}"/>
              </a:ext>
            </a:extLst>
          </p:cNvPr>
          <p:cNvSpPr txBox="1"/>
          <p:nvPr/>
        </p:nvSpPr>
        <p:spPr>
          <a:xfrm>
            <a:off x="736846" y="403557"/>
            <a:ext cx="7448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на материалы и проект</a:t>
            </a:r>
          </a:p>
        </p:txBody>
      </p:sp>
    </p:spTree>
    <p:extLst>
      <p:ext uri="{BB962C8B-B14F-4D97-AF65-F5344CB8AC3E}">
        <p14:creationId xmlns:p14="http://schemas.microsoft.com/office/powerpoint/2010/main" val="187180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cture background">
            <a:extLst>
              <a:ext uri="{FF2B5EF4-FFF2-40B4-BE49-F238E27FC236}">
                <a16:creationId xmlns:a16="http://schemas.microsoft.com/office/drawing/2014/main" id="{F5B13C90-2D9A-E5D3-2C78-6F787281D7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20674" r="5484" b="23131"/>
          <a:stretch>
            <a:fillRect/>
          </a:stretch>
        </p:blipFill>
        <p:spPr bwMode="auto">
          <a:xfrm>
            <a:off x="7416882" y="1304985"/>
            <a:ext cx="2104007" cy="137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14C5D91-1DE8-27A1-7633-8F720554F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2" r="14237"/>
          <a:stretch>
            <a:fillRect/>
          </a:stretch>
        </p:blipFill>
        <p:spPr bwMode="auto">
          <a:xfrm>
            <a:off x="7533944" y="3120265"/>
            <a:ext cx="2556770" cy="164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31BDF4-63DC-9B60-2075-5ECD97A8B9C4}"/>
              </a:ext>
            </a:extLst>
          </p:cNvPr>
          <p:cNvSpPr txBox="1"/>
          <p:nvPr/>
        </p:nvSpPr>
        <p:spPr>
          <a:xfrm>
            <a:off x="556616" y="1304985"/>
            <a:ext cx="65080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Автоматизация процессов взвешивания транспортных средств с использованием ИИ и машинного обучения.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базы данных для классификации транспорта.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модели машинного обучения.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модели в WPF-приложение.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точности учета, снижение ошибок, улучшение аналитики.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9B374-FCB4-8D15-A45E-4558A2248330}"/>
              </a:ext>
            </a:extLst>
          </p:cNvPr>
          <p:cNvSpPr txBox="1"/>
          <p:nvPr/>
        </p:nvSpPr>
        <p:spPr>
          <a:xfrm>
            <a:off x="736846" y="4035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практики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ED6052B2-8386-8BE0-7E8B-E8E6DEF3C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122" y="4893629"/>
            <a:ext cx="1637520" cy="163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C176A35C-D861-61D8-9601-8A031167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277" y="1026145"/>
            <a:ext cx="1077373" cy="12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8A8F843A-C232-C52F-1E65-48434B2FC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1" t="13074" r="26570" b="14304"/>
          <a:stretch>
            <a:fillRect/>
          </a:stretch>
        </p:blipFill>
        <p:spPr bwMode="auto">
          <a:xfrm>
            <a:off x="10613964" y="4184764"/>
            <a:ext cx="1253171" cy="129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icture background">
            <a:extLst>
              <a:ext uri="{FF2B5EF4-FFF2-40B4-BE49-F238E27FC236}">
                <a16:creationId xmlns:a16="http://schemas.microsoft.com/office/drawing/2014/main" id="{1FD2810B-ACAC-5B97-53D2-9096DC1E8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6" t="13204" r="16194" b="15469"/>
          <a:stretch>
            <a:fillRect/>
          </a:stretch>
        </p:blipFill>
        <p:spPr bwMode="auto">
          <a:xfrm>
            <a:off x="10664123" y="2349823"/>
            <a:ext cx="1152851" cy="12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4CAB1E9-A4B0-DB09-CA9E-495C50A8E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392" y="5106071"/>
            <a:ext cx="1296720" cy="129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4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4E121-8D2D-9758-D32F-6F8767929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Picture background">
            <a:extLst>
              <a:ext uri="{FF2B5EF4-FFF2-40B4-BE49-F238E27FC236}">
                <a16:creationId xmlns:a16="http://schemas.microsoft.com/office/drawing/2014/main" id="{6FB720CF-A958-7DC4-C3A7-3E0B35C8F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" r="10807"/>
          <a:stretch>
            <a:fillRect/>
          </a:stretch>
        </p:blipFill>
        <p:spPr bwMode="auto">
          <a:xfrm>
            <a:off x="7865615" y="2204309"/>
            <a:ext cx="4202097" cy="35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6254E6-F5D6-0913-F38B-5C6623A35F38}"/>
              </a:ext>
            </a:extLst>
          </p:cNvPr>
          <p:cNvSpPr txBox="1"/>
          <p:nvPr/>
        </p:nvSpPr>
        <p:spPr>
          <a:xfrm>
            <a:off x="736845" y="1742605"/>
            <a:ext cx="8318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требования: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оборудования перед началом работы.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Запрет на самостоятельный ремонт.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непрерывной работы (не более 2 часов).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перерывы и упражнения для глаз.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354A1-E9C2-6304-80CD-D2D1D2C63E54}"/>
              </a:ext>
            </a:extLst>
          </p:cNvPr>
          <p:cNvSpPr txBox="1"/>
          <p:nvPr/>
        </p:nvSpPr>
        <p:spPr>
          <a:xfrm>
            <a:off x="736846" y="4035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Техника безопасности</a:t>
            </a:r>
          </a:p>
        </p:txBody>
      </p:sp>
      <p:pic>
        <p:nvPicPr>
          <p:cNvPr id="5128" name="Picture 8" descr="Picture background">
            <a:extLst>
              <a:ext uri="{FF2B5EF4-FFF2-40B4-BE49-F238E27FC236}">
                <a16:creationId xmlns:a16="http://schemas.microsoft.com/office/drawing/2014/main" id="{8F8F2E00-EBE1-C41D-419F-098194289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74" y="4320341"/>
            <a:ext cx="5075318" cy="253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09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13EFF-35EC-DEDA-2E04-4660C629F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B024CE-2738-C25F-4D6D-49B18FC1D4EA}"/>
              </a:ext>
            </a:extLst>
          </p:cNvPr>
          <p:cNvSpPr txBox="1"/>
          <p:nvPr/>
        </p:nvSpPr>
        <p:spPr>
          <a:xfrm>
            <a:off x="816744" y="1591684"/>
            <a:ext cx="96677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сущности: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TypeVehicle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(тип транспорта, максимальный вес).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с таблицей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Weighings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(внешний ключ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TypeVehicleID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Детализация данных.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характеристик транспорта.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совместимость.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C3C66-6557-B877-14D8-131377B9CC82}"/>
              </a:ext>
            </a:extLst>
          </p:cNvPr>
          <p:cNvSpPr txBox="1"/>
          <p:nvPr/>
        </p:nvSpPr>
        <p:spPr>
          <a:xfrm>
            <a:off x="736846" y="4035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5820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CF13D-7414-244E-0300-A8CCEEA4F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BB1AEE-EAF0-A55D-B9D1-CF1A7EA78DD9}"/>
              </a:ext>
            </a:extLst>
          </p:cNvPr>
          <p:cNvSpPr txBox="1"/>
          <p:nvPr/>
        </p:nvSpPr>
        <p:spPr>
          <a:xfrm>
            <a:off x="736845" y="403557"/>
            <a:ext cx="6596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«Сущность-связь»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6BBB6B-B11B-7A6F-A30A-8D19F0F4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52" y="1049888"/>
            <a:ext cx="7619418" cy="54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3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9137C-845A-1CB4-7464-B558AB8B7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56D558-161E-86CE-DAF1-3605A8C5F74B}"/>
              </a:ext>
            </a:extLst>
          </p:cNvPr>
          <p:cNvSpPr txBox="1"/>
          <p:nvPr/>
        </p:nvSpPr>
        <p:spPr>
          <a:xfrm>
            <a:off x="736846" y="4035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B9D572-1D78-13B1-311C-F97E9C91A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24" y="1049888"/>
            <a:ext cx="7057671" cy="55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DE5DB-31FC-6078-B15C-A1EA558AD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3D670B-1853-6EDD-5D67-DF071E4D0EE8}"/>
              </a:ext>
            </a:extLst>
          </p:cNvPr>
          <p:cNvSpPr txBox="1"/>
          <p:nvPr/>
        </p:nvSpPr>
        <p:spPr>
          <a:xfrm>
            <a:off x="736845" y="403557"/>
            <a:ext cx="8930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вывода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931B97-D03F-146E-998F-A911294450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93"/>
          <a:stretch>
            <a:fillRect/>
          </a:stretch>
        </p:blipFill>
        <p:spPr>
          <a:xfrm>
            <a:off x="2898753" y="2035205"/>
            <a:ext cx="6394494" cy="27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7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864D9-C0CF-AC7E-D664-60716F558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8A52CA-B212-996E-B0AA-E47D15D94838}"/>
              </a:ext>
            </a:extLst>
          </p:cNvPr>
          <p:cNvSpPr txBox="1"/>
          <p:nvPr/>
        </p:nvSpPr>
        <p:spPr>
          <a:xfrm>
            <a:off x="736845" y="403557"/>
            <a:ext cx="8930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данных для обучения модели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E3B8CDC-E788-9276-DEC9-8ECB667F6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98978"/>
              </p:ext>
            </p:extLst>
          </p:nvPr>
        </p:nvGraphicFramePr>
        <p:xfrm>
          <a:off x="1676554" y="1439290"/>
          <a:ext cx="8838892" cy="4428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547">
                  <a:extLst>
                    <a:ext uri="{9D8B030D-6E8A-4147-A177-3AD203B41FA5}">
                      <a16:colId xmlns:a16="http://schemas.microsoft.com/office/drawing/2014/main" val="694382698"/>
                    </a:ext>
                  </a:extLst>
                </a:gridCol>
                <a:gridCol w="2204101">
                  <a:extLst>
                    <a:ext uri="{9D8B030D-6E8A-4147-A177-3AD203B41FA5}">
                      <a16:colId xmlns:a16="http://schemas.microsoft.com/office/drawing/2014/main" val="751461623"/>
                    </a:ext>
                  </a:extLst>
                </a:gridCol>
                <a:gridCol w="884638">
                  <a:extLst>
                    <a:ext uri="{9D8B030D-6E8A-4147-A177-3AD203B41FA5}">
                      <a16:colId xmlns:a16="http://schemas.microsoft.com/office/drawing/2014/main" val="1200667082"/>
                    </a:ext>
                  </a:extLst>
                </a:gridCol>
                <a:gridCol w="2777616">
                  <a:extLst>
                    <a:ext uri="{9D8B030D-6E8A-4147-A177-3AD203B41FA5}">
                      <a16:colId xmlns:a16="http://schemas.microsoft.com/office/drawing/2014/main" val="572273747"/>
                    </a:ext>
                  </a:extLst>
                </a:gridCol>
                <a:gridCol w="974602">
                  <a:extLst>
                    <a:ext uri="{9D8B030D-6E8A-4147-A177-3AD203B41FA5}">
                      <a16:colId xmlns:a16="http://schemas.microsoft.com/office/drawing/2014/main" val="94373212"/>
                    </a:ext>
                  </a:extLst>
                </a:gridCol>
                <a:gridCol w="888388">
                  <a:extLst>
                    <a:ext uri="{9D8B030D-6E8A-4147-A177-3AD203B41FA5}">
                      <a16:colId xmlns:a16="http://schemas.microsoft.com/office/drawing/2014/main" val="1905826916"/>
                    </a:ext>
                  </a:extLst>
                </a:gridCol>
              </a:tblGrid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TypeVehicleID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MaxWeight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GrossWeight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TareWeight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215285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Легковой автомобиль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Масса до 3 тонн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800.00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77661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Легковой автомобиль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Масса до 3 тонн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1800.00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1100.00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479532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Легковой автомобиль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Масса до 3 тонн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2200.00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1400.00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450940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Легковой автомобиль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Масса до 3 тонн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1900.00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491940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Легковой автомобиль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Масса до 3 тонн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2500.00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1600.00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186464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Легковой автомобиль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Масса до 3 тонн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2700.00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06144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Легковой автомобиль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Масса до 3 тонн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2300.00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1400.00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68551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Легковой автомобиль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Масса до 3 тонн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2100.00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1300.00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051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Легковой автомобиль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3000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Масса до 3 тонн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2400.00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30462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Легковой автомобиль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Масса до 3 тонн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2600.00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1600.00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484587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Легковой автомобиль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Масса до 3 тонн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2800.00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1700.00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488226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Легковой автомобиль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Масса до 3 тонн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2900.00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1800.00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311771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Легковой автомобиль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Масса до 3 тонн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2000.00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1200.00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06144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Легковой автомобиль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Масса до 3 тонн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2200.00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1400.00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297535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Легковой автомобиль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Масса до 3 тонн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2400.00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1500.00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194736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Легковой автомобиль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Масса до 3 тонн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2600.00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1600.00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568695"/>
                  </a:ext>
                </a:extLst>
              </a:tr>
              <a:tr h="24604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Легковой автомобиль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3000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Масса до 3 тонн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>
                          <a:effectLst/>
                        </a:rPr>
                        <a:t>2800.00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1700.00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2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66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1476D-5442-1BBD-34ED-E60A0AFCD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B679E7-4810-3111-0261-808402BFE1C5}"/>
              </a:ext>
            </a:extLst>
          </p:cNvPr>
          <p:cNvSpPr txBox="1"/>
          <p:nvPr/>
        </p:nvSpPr>
        <p:spPr>
          <a:xfrm>
            <a:off x="1100831" y="1649018"/>
            <a:ext cx="57305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ML.NET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Прямая интеграция с WPF.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производительность.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развертывания.</a:t>
            </a:r>
          </a:p>
          <a:p>
            <a:pPr algn="just"/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перед 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API-серверов.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Нативная работа в .NET.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FA829-215B-745D-5911-B5A1DC56F0BE}"/>
              </a:ext>
            </a:extLst>
          </p:cNvPr>
          <p:cNvSpPr txBox="1"/>
          <p:nvPr/>
        </p:nvSpPr>
        <p:spPr>
          <a:xfrm>
            <a:off x="736846" y="40355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инструментов</a:t>
            </a:r>
          </a:p>
        </p:txBody>
      </p:sp>
      <p:pic>
        <p:nvPicPr>
          <p:cNvPr id="2" name="Picture 12" descr="Picture background">
            <a:extLst>
              <a:ext uri="{FF2B5EF4-FFF2-40B4-BE49-F238E27FC236}">
                <a16:creationId xmlns:a16="http://schemas.microsoft.com/office/drawing/2014/main" id="{C4008683-49FA-6419-0E97-3E52CA418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544" y="965589"/>
            <a:ext cx="1964263" cy="220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027DB6-D4D5-6804-5487-3B1CD9E4C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621" y="3943987"/>
            <a:ext cx="2276108" cy="227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763303F-899F-B74E-18AE-105CF4352A9B}"/>
              </a:ext>
            </a:extLst>
          </p:cNvPr>
          <p:cNvGrpSpPr/>
          <p:nvPr/>
        </p:nvGrpSpPr>
        <p:grpSpPr>
          <a:xfrm>
            <a:off x="6170729" y="2346538"/>
            <a:ext cx="2423604" cy="2349468"/>
            <a:chOff x="6161104" y="2254266"/>
            <a:chExt cx="2423604" cy="2349468"/>
          </a:xfrm>
        </p:grpSpPr>
        <p:pic>
          <p:nvPicPr>
            <p:cNvPr id="5124" name="Picture 4" descr="Picture background">
              <a:extLst>
                <a:ext uri="{FF2B5EF4-FFF2-40B4-BE49-F238E27FC236}">
                  <a16:creationId xmlns:a16="http://schemas.microsoft.com/office/drawing/2014/main" id="{0111EB7B-BF7B-3303-B8EF-5845AEE215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5" t="15309" r="20744" b="9774"/>
            <a:stretch>
              <a:fillRect/>
            </a:stretch>
          </p:blipFill>
          <p:spPr bwMode="auto">
            <a:xfrm>
              <a:off x="6161104" y="2254266"/>
              <a:ext cx="2423604" cy="2349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3239EE4A-C635-5D1C-824C-4BFA82A070EC}"/>
                </a:ext>
              </a:extLst>
            </p:cNvPr>
            <p:cNvGrpSpPr/>
            <p:nvPr/>
          </p:nvGrpSpPr>
          <p:grpSpPr>
            <a:xfrm>
              <a:off x="6312025" y="2254266"/>
              <a:ext cx="2121762" cy="2121762"/>
              <a:chOff x="6161104" y="1988598"/>
              <a:chExt cx="2121762" cy="2121762"/>
            </a:xfrm>
          </p:grpSpPr>
          <p:cxnSp>
            <p:nvCxnSpPr>
              <p:cNvPr id="14" name="Прямая соединительная линия 13">
                <a:extLst>
                  <a:ext uri="{FF2B5EF4-FFF2-40B4-BE49-F238E27FC236}">
                    <a16:creationId xmlns:a16="http://schemas.microsoft.com/office/drawing/2014/main" id="{BB5C2A43-5A06-A399-8138-765826C8A1FC}"/>
                  </a:ext>
                </a:extLst>
              </p:cNvPr>
              <p:cNvCxnSpPr/>
              <p:nvPr/>
            </p:nvCxnSpPr>
            <p:spPr>
              <a:xfrm>
                <a:off x="6161104" y="2068497"/>
                <a:ext cx="2121762" cy="1961965"/>
              </a:xfrm>
              <a:prstGeom prst="line">
                <a:avLst/>
              </a:prstGeom>
              <a:ln w="130175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id="{44E73E49-6D4D-8536-CC20-11E16397D3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161104" y="2068496"/>
                <a:ext cx="2121762" cy="1961965"/>
              </a:xfrm>
              <a:prstGeom prst="line">
                <a:avLst/>
              </a:prstGeom>
              <a:ln w="130175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14610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666</Words>
  <Application>Microsoft Office PowerPoint</Application>
  <PresentationFormat>Широкоэкранный</PresentationFormat>
  <Paragraphs>164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по защите практике системы искусственного интеллекта  По теме:  «Настраиваемая, трехдиапазонная, звуковая сигнализация в зависимости от веса объекта»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 Paokin</dc:creator>
  <cp:lastModifiedBy>Anton Paokin</cp:lastModifiedBy>
  <cp:revision>115</cp:revision>
  <dcterms:created xsi:type="dcterms:W3CDTF">2025-06-29T13:07:06Z</dcterms:created>
  <dcterms:modified xsi:type="dcterms:W3CDTF">2025-07-03T18:48:10Z</dcterms:modified>
</cp:coreProperties>
</file>