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5" r:id="rId6"/>
    <p:sldId id="259" r:id="rId7"/>
    <p:sldId id="268" r:id="rId8"/>
    <p:sldId id="261" r:id="rId9"/>
    <p:sldId id="263" r:id="rId10"/>
    <p:sldId id="264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7" autoAdjust="0"/>
    <p:restoredTop sz="94300"/>
  </p:normalViewPr>
  <p:slideViewPr>
    <p:cSldViewPr snapToGrid="0">
      <p:cViewPr varScale="1">
        <p:scale>
          <a:sx n="113" d="100"/>
          <a:sy n="113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FA18F-97E0-D94C-BB18-D2B5FC88D1AB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160D-16B1-7548-878E-E0634B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E55E5-B7FD-10F7-BCF0-86D32BE85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CA2FED-A5FE-339A-2E61-2E55FB91C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00383-9697-11A2-02C1-AD9C66A4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35F31-8CC5-5399-5658-BB01EA81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53697-FEA4-11FF-A4B5-309283FE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7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25CC7-9620-C9B3-C502-AE4EBA16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96BD41-3E3C-DD5A-B8BA-3268D60C7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FA202-5CD2-24F7-2FC1-14ECB395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979CFC-093B-9E5B-4107-37F1E1ED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C57CD-B157-EF1F-4F48-FDA49A8C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3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F1BD2F-656C-9777-4CFE-712E4B28F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3432E9-38E8-722B-DAFD-2700E334D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B2D1F2-2410-45EA-D24B-DBAA1D86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9DCE0-004A-6E01-05A0-AA81E4DD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AA70E5-5373-36A4-41B4-5DD5F573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8A9DD-02C9-36F2-50F9-D53E1B9D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6161D-BCFA-3FD4-1E8D-ACDFE2BC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CC870-671D-D94C-0CD9-EDE1B898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30D806-C13D-F8F8-19EA-AF301D36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3061C-7BF4-827C-40F2-16CF6BFA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8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0200E-E73F-EC2C-6262-57306EEB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92C3C-3F09-115E-B61D-850E2AF3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C015D8-958B-AFC7-73CE-6BD7F7CC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859EE4-3970-117D-E691-E44D2D59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5B74E-8EB1-FB6E-67C6-D1F4316F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2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7B63-DDA7-8D69-FC3D-278C3A10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F1A9D-13EA-7385-6144-A740BC0F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3DA7EC-9275-551F-A769-E660AEE5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67DEF-5633-6622-25EA-9D28DA6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0932B7-A514-C278-0F21-2F4F06D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16E86B-2ADA-A2F0-A882-5DAE0F97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72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F14E3-BFD5-2883-0013-628578A1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98991-310F-767B-6785-8BF7346F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D94494-8B82-AC12-2568-3696516F5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9EACF5-EF7E-8B23-258C-141E46C90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CD004B-7CDB-CB0B-CFC3-46AC40030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02E80F-FB58-7941-2F3B-F47CC516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FAEC70-2D84-D3FA-42E5-013F8767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ABAE7F-6655-7CDD-2CAC-7BADD0DE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3AC02-6B91-702F-A6AC-45496298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C260CD-D387-6EAB-1452-B8956721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8573CE-E2D4-923A-EBB7-2AE9898E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933D7-6DAA-145E-C900-30573033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5DAE22-269F-95DA-996F-FCAB45F6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BF8660-7463-ED46-E04A-8FE2A6C2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EA0515-7ACF-7C38-EA15-47027A17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C8B99-C330-6A3A-6ABD-689A834A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91462-B7EF-57A6-9B73-B2E60F07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093C00-FE47-6977-331B-0AB110FD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67039-BF05-BECB-42B1-42E2DA6C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6DD92A-3FEB-8177-06B9-45103565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F77AF1-7F3C-6295-19B4-534F65FC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3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A9F9-A912-02FC-CD5F-1B04E36E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C661BA-F2A9-B1B4-B709-3CF3267F8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6D859-318C-B8DD-C6A3-97C7567BC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A2CA33-2745-921B-56F3-317BC501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6898FF-3EB2-A7DD-2F54-8B75D2E6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65D284-448A-C69F-01FF-A5F14922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02D4B2-B89D-237E-B85E-E17B4105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2B271-5B21-1523-88F5-7EC6146E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F8C68E-D12C-C60D-EA32-129586DC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A91FE-72A7-4AA2-AB5E-C049E52D282A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7251FF-472C-38B1-D20A-EB75FE724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DA3AA-5B2F-BF36-D80E-978FF322F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7E937-771F-483C-BD0C-45758447E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FADA5-911E-63A1-B051-C429C195F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Bakery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5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B2D8B6-307E-84C4-18DA-6ACB21E35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 in Data Science</a:t>
            </a:r>
          </a:p>
          <a:p>
            <a:r>
              <a:rPr lang="de-DE" dirty="0"/>
              <a:t>Luisa Meiert, Wiebke Engler, Nina </a:t>
            </a:r>
            <a:r>
              <a:rPr lang="de-DE" dirty="0" err="1"/>
              <a:t>Kallinich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0EF23-EAB3-D269-D594-F64F4D0795C7}"/>
              </a:ext>
            </a:extLst>
          </p:cNvPr>
          <p:cNvSpPr txBox="1"/>
          <p:nvPr/>
        </p:nvSpPr>
        <p:spPr>
          <a:xfrm>
            <a:off x="5444219" y="630043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09.01.2025</a:t>
            </a:r>
          </a:p>
        </p:txBody>
      </p:sp>
    </p:spTree>
    <p:extLst>
      <p:ext uri="{BB962C8B-B14F-4D97-AF65-F5344CB8AC3E}">
        <p14:creationId xmlns:p14="http://schemas.microsoft.com/office/powerpoint/2010/main" val="24205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CAE92-4578-6509-B2C8-B2036DDC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54"/>
            <a:ext cx="10515600" cy="1325563"/>
          </a:xfrm>
        </p:spPr>
        <p:txBody>
          <a:bodyPr/>
          <a:lstStyle/>
          <a:p>
            <a:r>
              <a:rPr lang="de-DE" dirty="0"/>
              <a:t>Loss </a:t>
            </a:r>
            <a:r>
              <a:rPr lang="de-DE" dirty="0" err="1"/>
              <a:t>function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34C2D-C2A8-7B89-A0EC-B02A39F8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62776"/>
              </p:ext>
            </p:extLst>
          </p:nvPr>
        </p:nvGraphicFramePr>
        <p:xfrm>
          <a:off x="226142" y="1454492"/>
          <a:ext cx="11965857" cy="517001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88619">
                  <a:extLst>
                    <a:ext uri="{9D8B030D-6E8A-4147-A177-3AD203B41FA5}">
                      <a16:colId xmlns:a16="http://schemas.microsoft.com/office/drawing/2014/main" val="2711865280"/>
                    </a:ext>
                  </a:extLst>
                </a:gridCol>
                <a:gridCol w="3988619">
                  <a:extLst>
                    <a:ext uri="{9D8B030D-6E8A-4147-A177-3AD203B41FA5}">
                      <a16:colId xmlns:a16="http://schemas.microsoft.com/office/drawing/2014/main" val="1154504906"/>
                    </a:ext>
                  </a:extLst>
                </a:gridCol>
                <a:gridCol w="3988619">
                  <a:extLst>
                    <a:ext uri="{9D8B030D-6E8A-4147-A177-3AD203B41FA5}">
                      <a16:colId xmlns:a16="http://schemas.microsoft.com/office/drawing/2014/main" val="2024847750"/>
                    </a:ext>
                  </a:extLst>
                </a:gridCol>
              </a:tblGrid>
              <a:tr h="2585008">
                <a:tc>
                  <a:txBody>
                    <a:bodyPr/>
                    <a:lstStyle/>
                    <a:p>
                      <a:r>
                        <a:rPr lang="en-US" dirty="0"/>
                        <a:t>W1: </a:t>
                      </a:r>
                      <a:r>
                        <a:rPr lang="en-US" dirty="0" err="1"/>
                        <a:t>Brot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W2: </a:t>
                      </a:r>
                      <a:r>
                        <a:rPr lang="en-US" dirty="0" err="1"/>
                        <a:t>Brötchen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W3: Croissant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908475"/>
                  </a:ext>
                </a:extLst>
              </a:tr>
              <a:tr h="2585008">
                <a:tc>
                  <a:txBody>
                    <a:bodyPr/>
                    <a:lstStyle/>
                    <a:p>
                      <a:r>
                        <a:rPr lang="en-US" b="1" dirty="0"/>
                        <a:t>W4: Konditorei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W5: Kuchen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W6: </a:t>
                      </a:r>
                      <a:r>
                        <a:rPr lang="en-US" b="1" dirty="0" err="1"/>
                        <a:t>Saisonbrot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71513"/>
                  </a:ext>
                </a:extLst>
              </a:tr>
            </a:tbl>
          </a:graphicData>
        </a:graphic>
      </p:graphicFrame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ADAB0D-8322-6B9D-CB43-F2446F32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51" y="4364160"/>
            <a:ext cx="3704543" cy="224005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D3D44B-F5CF-DBE7-3D57-2476EBEB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066" y="4451198"/>
            <a:ext cx="3788779" cy="2043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3E6E6-C44B-3FB9-B545-8427E9D6C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96" y="1882330"/>
            <a:ext cx="3844652" cy="2053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E099BB-F885-F1E6-6250-2A6A338C4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164" y="1882330"/>
            <a:ext cx="3874747" cy="2053992"/>
          </a:xfrm>
          <a:prstGeom prst="rect">
            <a:avLst/>
          </a:prstGeom>
        </p:spPr>
      </p:pic>
      <p:pic>
        <p:nvPicPr>
          <p:cNvPr id="8" name="Grafik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25474A6-9F4F-66CD-80AF-DE22F29B7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436" y="1882330"/>
            <a:ext cx="3822409" cy="2043849"/>
          </a:xfrm>
          <a:prstGeom prst="rect">
            <a:avLst/>
          </a:prstGeom>
        </p:spPr>
      </p:pic>
      <p:pic>
        <p:nvPicPr>
          <p:cNvPr id="11" name="Grafik 10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A1233B09-6961-6F59-4917-9B605035B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3" y="4437127"/>
            <a:ext cx="3874747" cy="20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2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EE79-8E07-703D-187A-61FE4452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F0564B-5AB8-737E-660C-F3459992F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54870"/>
              </p:ext>
            </p:extLst>
          </p:nvPr>
        </p:nvGraphicFramePr>
        <p:xfrm>
          <a:off x="191820" y="2261484"/>
          <a:ext cx="11808360" cy="127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64">
                  <a:extLst>
                    <a:ext uri="{9D8B030D-6E8A-4147-A177-3AD203B41FA5}">
                      <a16:colId xmlns:a16="http://schemas.microsoft.com/office/drawing/2014/main" val="365660341"/>
                    </a:ext>
                  </a:extLst>
                </a:gridCol>
                <a:gridCol w="1157186">
                  <a:extLst>
                    <a:ext uri="{9D8B030D-6E8A-4147-A177-3AD203B41FA5}">
                      <a16:colId xmlns:a16="http://schemas.microsoft.com/office/drawing/2014/main" val="3431914569"/>
                    </a:ext>
                  </a:extLst>
                </a:gridCol>
                <a:gridCol w="1691276">
                  <a:extLst>
                    <a:ext uri="{9D8B030D-6E8A-4147-A177-3AD203B41FA5}">
                      <a16:colId xmlns:a16="http://schemas.microsoft.com/office/drawing/2014/main" val="4099179053"/>
                    </a:ext>
                  </a:extLst>
                </a:gridCol>
                <a:gridCol w="1753401">
                  <a:extLst>
                    <a:ext uri="{9D8B030D-6E8A-4147-A177-3AD203B41FA5}">
                      <a16:colId xmlns:a16="http://schemas.microsoft.com/office/drawing/2014/main" val="501511796"/>
                    </a:ext>
                  </a:extLst>
                </a:gridCol>
                <a:gridCol w="1823497">
                  <a:extLst>
                    <a:ext uri="{9D8B030D-6E8A-4147-A177-3AD203B41FA5}">
                      <a16:colId xmlns:a16="http://schemas.microsoft.com/office/drawing/2014/main" val="628097480"/>
                    </a:ext>
                  </a:extLst>
                </a:gridCol>
                <a:gridCol w="1465898">
                  <a:extLst>
                    <a:ext uri="{9D8B030D-6E8A-4147-A177-3AD203B41FA5}">
                      <a16:colId xmlns:a16="http://schemas.microsoft.com/office/drawing/2014/main" val="258331842"/>
                    </a:ext>
                  </a:extLst>
                </a:gridCol>
                <a:gridCol w="1995338">
                  <a:extLst>
                    <a:ext uri="{9D8B030D-6E8A-4147-A177-3AD203B41FA5}">
                      <a16:colId xmlns:a16="http://schemas.microsoft.com/office/drawing/2014/main" val="3551456206"/>
                    </a:ext>
                  </a:extLst>
                </a:gridCol>
              </a:tblGrid>
              <a:tr h="472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Warengruppe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W1: </a:t>
                      </a:r>
                      <a:r>
                        <a:rPr lang="en-US" dirty="0" err="1"/>
                        <a:t>Brot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W2: </a:t>
                      </a:r>
                      <a:r>
                        <a:rPr lang="en-US" dirty="0" err="1"/>
                        <a:t>Brötchen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W3: Croissant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W4: Konditorei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W5: Kuchen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W6: </a:t>
                      </a:r>
                      <a:r>
                        <a:rPr lang="en-US" dirty="0" err="1"/>
                        <a:t>Saisonbrot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522949"/>
                  </a:ext>
                </a:extLst>
              </a:tr>
              <a:tr h="797635">
                <a:tc>
                  <a:txBody>
                    <a:bodyPr/>
                    <a:lstStyle/>
                    <a:p>
                      <a:r>
                        <a:rPr lang="en-US" b="1" dirty="0"/>
                        <a:t>Validation 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19.68 %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14.09 %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18.65 %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24.90 %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34.18 %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2611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BA44C5-A12C-685D-594E-E10629F5073C}"/>
              </a:ext>
            </a:extLst>
          </p:cNvPr>
          <p:cNvSpPr txBox="1"/>
          <p:nvPr/>
        </p:nvSpPr>
        <p:spPr>
          <a:xfrm>
            <a:off x="4088655" y="4903724"/>
            <a:ext cx="401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Gew</a:t>
            </a:r>
            <a:r>
              <a:rPr lang="en-US" sz="2400" b="1" dirty="0"/>
              <a:t>. </a:t>
            </a:r>
            <a:r>
              <a:rPr lang="en-US" sz="2400" b="1" dirty="0" err="1"/>
              <a:t>Durchschnitt</a:t>
            </a:r>
            <a:r>
              <a:rPr lang="en-US" sz="2400" b="1" dirty="0"/>
              <a:t>: 19,33% </a:t>
            </a:r>
          </a:p>
        </p:txBody>
      </p:sp>
    </p:spTree>
    <p:extLst>
      <p:ext uri="{BB962C8B-B14F-4D97-AF65-F5344CB8AC3E}">
        <p14:creationId xmlns:p14="http://schemas.microsoft.com/office/powerpoint/2010/main" val="97962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DBCD-EDCA-EB57-89E6-8C300421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BA25-A417-FAEE-495A-E83C4B8A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und Branches</a:t>
            </a:r>
          </a:p>
          <a:p>
            <a:r>
              <a:rPr lang="en-US" dirty="0" err="1"/>
              <a:t>Fähren</a:t>
            </a:r>
            <a:r>
              <a:rPr lang="en-US" dirty="0"/>
              <a:t>- und </a:t>
            </a:r>
            <a:r>
              <a:rPr lang="en-US" dirty="0" err="1"/>
              <a:t>Kreuzfahrten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Variablen</a:t>
            </a:r>
            <a:endParaRPr lang="en-US" dirty="0"/>
          </a:p>
          <a:p>
            <a:r>
              <a:rPr lang="en-US" dirty="0" err="1"/>
              <a:t>Falsch</a:t>
            </a:r>
            <a:r>
              <a:rPr lang="en-US" dirty="0"/>
              <a:t> </a:t>
            </a:r>
            <a:r>
              <a:rPr lang="en-US" dirty="0" err="1"/>
              <a:t>formatierte</a:t>
            </a:r>
            <a:r>
              <a:rPr lang="en-US" dirty="0"/>
              <a:t> </a:t>
            </a:r>
            <a:r>
              <a:rPr lang="en-US" dirty="0" err="1"/>
              <a:t>Variablen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13FE-BC57-BECD-46D1-79D6680E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65C528-3517-206E-FB52-A367FB8F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9626"/>
          </a:xfrm>
        </p:spPr>
        <p:txBody>
          <a:bodyPr/>
          <a:lstStyle/>
          <a:p>
            <a:pPr algn="ctr"/>
            <a:r>
              <a:rPr lang="en-US" dirty="0"/>
              <a:t>Danke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Zuhören</a:t>
            </a:r>
            <a:br>
              <a:rPr lang="en-US" dirty="0"/>
            </a:br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422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13A7E-0052-B906-AC83-92CD136D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Selbsterstellte Variablen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51B57-CACD-1A67-3700-F64EC134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dirty="0" err="1"/>
              <a:t>Inflationsrate</a:t>
            </a:r>
            <a:endParaRPr lang="en-GB" dirty="0"/>
          </a:p>
          <a:p>
            <a:r>
              <a:rPr lang="en-GB" dirty="0" err="1"/>
              <a:t>Veranstaltungen</a:t>
            </a:r>
            <a:r>
              <a:rPr lang="en-GB" dirty="0"/>
              <a:t> (</a:t>
            </a:r>
            <a:r>
              <a:rPr lang="en-GB" dirty="0" err="1"/>
              <a:t>Heimspiel</a:t>
            </a:r>
            <a:r>
              <a:rPr lang="en-GB" dirty="0"/>
              <a:t>, </a:t>
            </a:r>
            <a:r>
              <a:rPr lang="en-GB" dirty="0" err="1"/>
              <a:t>Weihnachtsmarkt</a:t>
            </a:r>
            <a:r>
              <a:rPr lang="en-GB" dirty="0"/>
              <a:t>, </a:t>
            </a:r>
            <a:r>
              <a:rPr lang="en-GB" dirty="0" err="1"/>
              <a:t>Saisonmärkte</a:t>
            </a:r>
            <a:r>
              <a:rPr lang="en-GB" dirty="0"/>
              <a:t>)</a:t>
            </a:r>
          </a:p>
          <a:p>
            <a:r>
              <a:rPr lang="en-GB" dirty="0"/>
              <a:t>Wetter (</a:t>
            </a:r>
            <a:r>
              <a:rPr lang="en-GB" dirty="0" err="1"/>
              <a:t>Niederschlag</a:t>
            </a:r>
            <a:r>
              <a:rPr lang="en-GB" dirty="0"/>
              <a:t>, </a:t>
            </a:r>
            <a:r>
              <a:rPr lang="en-GB" dirty="0" err="1"/>
              <a:t>prozentualer</a:t>
            </a:r>
            <a:r>
              <a:rPr lang="en-GB" dirty="0"/>
              <a:t> </a:t>
            </a:r>
            <a:r>
              <a:rPr lang="en-GB" dirty="0" err="1"/>
              <a:t>Sonnenschein</a:t>
            </a:r>
            <a:r>
              <a:rPr lang="en-GB" dirty="0"/>
              <a:t>, </a:t>
            </a:r>
            <a:r>
              <a:rPr lang="en-GB" dirty="0" err="1"/>
              <a:t>Schneehöhe</a:t>
            </a:r>
            <a:r>
              <a:rPr lang="en-GB" dirty="0"/>
              <a:t>, </a:t>
            </a:r>
            <a:r>
              <a:rPr lang="en-GB" dirty="0" err="1"/>
              <a:t>Temperatur</a:t>
            </a:r>
            <a:r>
              <a:rPr lang="en-GB" dirty="0"/>
              <a:t> (</a:t>
            </a:r>
            <a:r>
              <a:rPr lang="en-GB" dirty="0" err="1"/>
              <a:t>hoch</a:t>
            </a:r>
            <a:r>
              <a:rPr lang="en-GB" dirty="0"/>
              <a:t>, </a:t>
            </a:r>
            <a:r>
              <a:rPr lang="en-GB" dirty="0" err="1"/>
              <a:t>mittel</a:t>
            </a:r>
            <a:r>
              <a:rPr lang="en-GB" dirty="0"/>
              <a:t>, </a:t>
            </a:r>
            <a:r>
              <a:rPr lang="en-GB" dirty="0" err="1"/>
              <a:t>niedrig</a:t>
            </a:r>
            <a:r>
              <a:rPr lang="en-GB" dirty="0"/>
              <a:t>), </a:t>
            </a:r>
            <a:r>
              <a:rPr lang="en-GB" dirty="0" err="1"/>
              <a:t>Tageslänge</a:t>
            </a:r>
            <a:r>
              <a:rPr lang="en-GB" dirty="0"/>
              <a:t>)</a:t>
            </a:r>
          </a:p>
          <a:p>
            <a:r>
              <a:rPr lang="en-GB" dirty="0" err="1"/>
              <a:t>Kreuzfahrt</a:t>
            </a:r>
            <a:r>
              <a:rPr lang="en-GB" dirty="0"/>
              <a:t>/</a:t>
            </a:r>
            <a:r>
              <a:rPr lang="en-GB" dirty="0" err="1"/>
              <a:t>Fährverkehr</a:t>
            </a:r>
            <a:endParaRPr lang="en-GB" dirty="0"/>
          </a:p>
          <a:p>
            <a:r>
              <a:rPr lang="en-GB" dirty="0"/>
              <a:t>Schul-/</a:t>
            </a:r>
            <a:r>
              <a:rPr lang="en-GB" dirty="0" err="1"/>
              <a:t>Semesterferien</a:t>
            </a:r>
            <a:r>
              <a:rPr lang="en-GB" dirty="0"/>
              <a:t>, </a:t>
            </a:r>
            <a:r>
              <a:rPr lang="en-GB" dirty="0" err="1"/>
              <a:t>Feiertage</a:t>
            </a:r>
            <a:endParaRPr lang="en-GB" dirty="0"/>
          </a:p>
          <a:p>
            <a:r>
              <a:rPr lang="en-GB" dirty="0" err="1"/>
              <a:t>Werktag</a:t>
            </a:r>
            <a:r>
              <a:rPr lang="en-GB" dirty="0"/>
              <a:t>, Monat, </a:t>
            </a:r>
            <a:r>
              <a:rPr lang="en-GB" dirty="0" err="1"/>
              <a:t>Jahreszeit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27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0FFD6-FEDF-6767-0D48-B3642EBB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1" y="168365"/>
            <a:ext cx="10515600" cy="1325563"/>
          </a:xfrm>
        </p:spPr>
        <p:txBody>
          <a:bodyPr/>
          <a:lstStyle/>
          <a:p>
            <a:r>
              <a:rPr lang="de-DE" dirty="0"/>
              <a:t>Features pro Warengruppe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FA27572-95B9-3B4C-8F2E-0F0EC2E70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745071"/>
              </p:ext>
            </p:extLst>
          </p:nvPr>
        </p:nvGraphicFramePr>
        <p:xfrm>
          <a:off x="592281" y="1301335"/>
          <a:ext cx="11007438" cy="538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23">
                  <a:extLst>
                    <a:ext uri="{9D8B030D-6E8A-4147-A177-3AD203B41FA5}">
                      <a16:colId xmlns:a16="http://schemas.microsoft.com/office/drawing/2014/main" val="723268340"/>
                    </a:ext>
                  </a:extLst>
                </a:gridCol>
                <a:gridCol w="1811323">
                  <a:extLst>
                    <a:ext uri="{9D8B030D-6E8A-4147-A177-3AD203B41FA5}">
                      <a16:colId xmlns:a16="http://schemas.microsoft.com/office/drawing/2014/main" val="3416175548"/>
                    </a:ext>
                  </a:extLst>
                </a:gridCol>
                <a:gridCol w="1846277">
                  <a:extLst>
                    <a:ext uri="{9D8B030D-6E8A-4147-A177-3AD203B41FA5}">
                      <a16:colId xmlns:a16="http://schemas.microsoft.com/office/drawing/2014/main" val="4086146128"/>
                    </a:ext>
                  </a:extLst>
                </a:gridCol>
                <a:gridCol w="1815365">
                  <a:extLst>
                    <a:ext uri="{9D8B030D-6E8A-4147-A177-3AD203B41FA5}">
                      <a16:colId xmlns:a16="http://schemas.microsoft.com/office/drawing/2014/main" val="959554178"/>
                    </a:ext>
                  </a:extLst>
                </a:gridCol>
                <a:gridCol w="1598467">
                  <a:extLst>
                    <a:ext uri="{9D8B030D-6E8A-4147-A177-3AD203B41FA5}">
                      <a16:colId xmlns:a16="http://schemas.microsoft.com/office/drawing/2014/main" val="2872746190"/>
                    </a:ext>
                  </a:extLst>
                </a:gridCol>
                <a:gridCol w="2078183">
                  <a:extLst>
                    <a:ext uri="{9D8B030D-6E8A-4147-A177-3AD203B41FA5}">
                      <a16:colId xmlns:a16="http://schemas.microsoft.com/office/drawing/2014/main" val="3674084604"/>
                    </a:ext>
                  </a:extLst>
                </a:gridCol>
              </a:tblGrid>
              <a:tr h="42006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W1 Brot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W2 Brötchen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W3 Croissant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W4 Konditorei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W5 Kuchen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W6 Saisonbrot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6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Sommer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Winter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Temp_average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Temp_warm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Temp_cold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Feiertage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Semesterferien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Schulferien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Weihnachtsmarkt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Heimspiel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Markt</a:t>
                      </a: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KielerWoche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Sommer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Herbst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Winter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Frühling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Werktag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Temp_average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Temp_warm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Temp_cold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Feiertage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Semesterferien</a:t>
                      </a:r>
                      <a:endParaRPr lang="en-GB" sz="1600" dirty="0"/>
                    </a:p>
                    <a:p>
                      <a:pPr algn="ctr"/>
                      <a:r>
                        <a:rPr lang="en-GB" sz="1600" dirty="0" err="1"/>
                        <a:t>Schulferien</a:t>
                      </a:r>
                      <a:endParaRPr lang="en-GB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Weihnachtsmarkt</a:t>
                      </a:r>
                      <a:endParaRPr lang="en-GB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Heimspiel</a:t>
                      </a:r>
                      <a:endParaRPr lang="en-GB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Markt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KielerWoche</a:t>
                      </a:r>
                      <a:endParaRPr lang="en-GB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/>
                    </a:p>
                    <a:p>
                      <a:pPr algn="ctr"/>
                      <a:endParaRPr lang="en-GB" sz="1600" dirty="0"/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Sommer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Winter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  <a:p>
                      <a:pPr algn="ctr"/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Temp_average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Temp_warm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Temp_cold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Feiertage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Semesterferien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Schulferien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Weihnachtsmarkt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Markt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Sonnenschein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Niederschlag</a:t>
                      </a:r>
                    </a:p>
                    <a:p>
                      <a:pPr algn="ctr"/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Tageslaenge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Sommer </a:t>
                      </a:r>
                    </a:p>
                    <a:p>
                      <a:pPr algn="ctr"/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Herbst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Werktag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Temp_cold</a:t>
                      </a: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Niederschlag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Schneehoehe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Sonnenschein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Feiertage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Semesterferien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Schulferien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Weihnachtsmarkt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Heimspiel</a:t>
                      </a:r>
                      <a:r>
                        <a:rPr lang="en-GB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Inflationsrate</a:t>
                      </a:r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Sommer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Herbst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Winter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Temp_average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Semesterferien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Werktag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KielerWoche</a:t>
                      </a:r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Sonnenschein</a:t>
                      </a:r>
                    </a:p>
                    <a:p>
                      <a:pPr algn="ctr"/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Niederschlag</a:t>
                      </a:r>
                    </a:p>
                    <a:p>
                      <a:pPr algn="ctr"/>
                      <a:r>
                        <a:rPr lang="de-D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Tageslaenge</a:t>
                      </a:r>
                      <a:endParaRPr lang="de-DE" sz="16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Werktag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Freitag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Sonnenschein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Weihnachtsmarkt</a:t>
                      </a:r>
                    </a:p>
                    <a:p>
                      <a:pPr algn="ctr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0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93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64BAB-EF2C-89DD-C0D2-53603D4E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77" y="256233"/>
            <a:ext cx="10515600" cy="1325563"/>
          </a:xfrm>
        </p:spPr>
        <p:txBody>
          <a:bodyPr/>
          <a:lstStyle/>
          <a:p>
            <a:r>
              <a:rPr lang="en-GB" dirty="0" err="1"/>
              <a:t>Variablen</a:t>
            </a:r>
            <a:r>
              <a:rPr lang="en-GB" dirty="0"/>
              <a:t> - Jahreszeiten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F4E3C-0DBA-8FB9-329A-7F46774C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87" y="1382057"/>
            <a:ext cx="8456827" cy="52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8C44-4F60-078D-1156-196B9513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238C7-D534-3162-1B82-03FF6940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44" y="145974"/>
            <a:ext cx="10515600" cy="1325563"/>
          </a:xfrm>
        </p:spPr>
        <p:txBody>
          <a:bodyPr/>
          <a:lstStyle/>
          <a:p>
            <a:r>
              <a:rPr lang="en-GB" dirty="0" err="1"/>
              <a:t>Variablen</a:t>
            </a:r>
            <a:r>
              <a:rPr lang="en-GB" dirty="0"/>
              <a:t> - </a:t>
            </a:r>
            <a:r>
              <a:rPr lang="en-GB" dirty="0" err="1"/>
              <a:t>Feiertage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A22133-B6CF-4E0C-D67E-A36BD84F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06" y="1471537"/>
            <a:ext cx="8601389" cy="53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4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8E713-8B53-FC39-0C81-72EFD797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89" y="91550"/>
            <a:ext cx="10515600" cy="1325563"/>
          </a:xfrm>
        </p:spPr>
        <p:txBody>
          <a:bodyPr/>
          <a:lstStyle/>
          <a:p>
            <a:r>
              <a:rPr lang="de-DE" dirty="0"/>
              <a:t>Modelgleichung und </a:t>
            </a:r>
            <a:r>
              <a:rPr lang="de-DE" dirty="0" err="1"/>
              <a:t>adj.</a:t>
            </a:r>
            <a:r>
              <a:rPr lang="de-DE" dirty="0"/>
              <a:t> R^2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AC8495-697F-CBC5-E7E5-671EC826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72" y="4211785"/>
            <a:ext cx="3179177" cy="25021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C9D3C14-7344-2A67-7E1C-0BB1D4F6C7B6}"/>
              </a:ext>
            </a:extLst>
          </p:cNvPr>
          <p:cNvSpPr txBox="1"/>
          <p:nvPr/>
        </p:nvSpPr>
        <p:spPr>
          <a:xfrm>
            <a:off x="1487695" y="4384356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0.229</a:t>
            </a:r>
            <a:endParaRPr lang="en-GB" sz="1600" dirty="0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92936C72-268B-EACC-1977-2C6203CA5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4785" y="4225497"/>
            <a:ext cx="3161754" cy="248846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CE1DFB-DFCA-D0E0-A2D7-FC75B00BD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6" y="1500059"/>
            <a:ext cx="3162989" cy="2488461"/>
          </a:xfrm>
          <a:prstGeom prst="rect">
            <a:avLst/>
          </a:prstGeom>
        </p:spPr>
      </p:pic>
      <p:sp>
        <p:nvSpPr>
          <p:cNvPr id="13" name="Textfeld 8">
            <a:extLst>
              <a:ext uri="{FF2B5EF4-FFF2-40B4-BE49-F238E27FC236}">
                <a16:creationId xmlns:a16="http://schemas.microsoft.com/office/drawing/2014/main" id="{9F72C8B7-3A76-E5D6-68AE-71FFBBE30075}"/>
              </a:ext>
            </a:extLst>
          </p:cNvPr>
          <p:cNvSpPr txBox="1"/>
          <p:nvPr/>
        </p:nvSpPr>
        <p:spPr>
          <a:xfrm>
            <a:off x="1487695" y="1698707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0.418</a:t>
            </a:r>
            <a:endParaRPr lang="en-GB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F6FFF4-438A-4EBA-03F4-8540ABEEC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612" y="1522071"/>
            <a:ext cx="3162989" cy="2488461"/>
          </a:xfrm>
          <a:prstGeom prst="rect">
            <a:avLst/>
          </a:prstGeom>
        </p:spPr>
      </p:pic>
      <p:sp>
        <p:nvSpPr>
          <p:cNvPr id="15" name="Textfeld 8">
            <a:extLst>
              <a:ext uri="{FF2B5EF4-FFF2-40B4-BE49-F238E27FC236}">
                <a16:creationId xmlns:a16="http://schemas.microsoft.com/office/drawing/2014/main" id="{303C6F1B-C48E-06CA-3002-08BA7BAD028F}"/>
              </a:ext>
            </a:extLst>
          </p:cNvPr>
          <p:cNvSpPr txBox="1"/>
          <p:nvPr/>
        </p:nvSpPr>
        <p:spPr>
          <a:xfrm>
            <a:off x="5139505" y="1698707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0.698</a:t>
            </a:r>
            <a:endParaRPr lang="en-GB" sz="1600" dirty="0"/>
          </a:p>
        </p:txBody>
      </p:sp>
      <p:pic>
        <p:nvPicPr>
          <p:cNvPr id="19" name="Grafik 18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AB23475-6D73-F544-1415-B615AD8DA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9"/>
          <a:stretch/>
        </p:blipFill>
        <p:spPr>
          <a:xfrm>
            <a:off x="8284784" y="1551385"/>
            <a:ext cx="3161755" cy="2417368"/>
          </a:xfrm>
          <a:prstGeom prst="rect">
            <a:avLst/>
          </a:prstGeom>
        </p:spPr>
      </p:pic>
      <p:pic>
        <p:nvPicPr>
          <p:cNvPr id="21" name="Grafik 2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2D9BAA3-C68E-D03E-FB5E-76395D32E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"/>
          <a:stretch/>
        </p:blipFill>
        <p:spPr>
          <a:xfrm>
            <a:off x="4704846" y="4264178"/>
            <a:ext cx="3161755" cy="24033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846CE-C648-DEC3-2817-6A20F1B92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67870"/>
              </p:ext>
            </p:extLst>
          </p:nvPr>
        </p:nvGraphicFramePr>
        <p:xfrm>
          <a:off x="838200" y="1278194"/>
          <a:ext cx="10840656" cy="53993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13552">
                  <a:extLst>
                    <a:ext uri="{9D8B030D-6E8A-4147-A177-3AD203B41FA5}">
                      <a16:colId xmlns:a16="http://schemas.microsoft.com/office/drawing/2014/main" val="2711865280"/>
                    </a:ext>
                  </a:extLst>
                </a:gridCol>
                <a:gridCol w="3613552">
                  <a:extLst>
                    <a:ext uri="{9D8B030D-6E8A-4147-A177-3AD203B41FA5}">
                      <a16:colId xmlns:a16="http://schemas.microsoft.com/office/drawing/2014/main" val="1154504906"/>
                    </a:ext>
                  </a:extLst>
                </a:gridCol>
                <a:gridCol w="3613552">
                  <a:extLst>
                    <a:ext uri="{9D8B030D-6E8A-4147-A177-3AD203B41FA5}">
                      <a16:colId xmlns:a16="http://schemas.microsoft.com/office/drawing/2014/main" val="2024847750"/>
                    </a:ext>
                  </a:extLst>
                </a:gridCol>
              </a:tblGrid>
              <a:tr h="2699674">
                <a:tc>
                  <a:txBody>
                    <a:bodyPr/>
                    <a:lstStyle/>
                    <a:p>
                      <a:r>
                        <a:rPr lang="en-US" sz="1600" dirty="0"/>
                        <a:t>W1: </a:t>
                      </a:r>
                      <a:r>
                        <a:rPr lang="en-US" sz="1600" dirty="0" err="1"/>
                        <a:t>Brot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W2: </a:t>
                      </a:r>
                      <a:r>
                        <a:rPr lang="en-US" sz="1600" dirty="0" err="1"/>
                        <a:t>Brötchen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W3: Croissant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908475"/>
                  </a:ext>
                </a:extLst>
              </a:tr>
              <a:tr h="2699674">
                <a:tc>
                  <a:txBody>
                    <a:bodyPr/>
                    <a:lstStyle/>
                    <a:p>
                      <a:r>
                        <a:rPr lang="en-US" sz="1600" b="1" dirty="0"/>
                        <a:t>W4: Konditorei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W5: Kuchen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W6: </a:t>
                      </a:r>
                      <a:r>
                        <a:rPr lang="en-US" sz="1600" b="1" dirty="0" err="1"/>
                        <a:t>Saisonbrot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71513"/>
                  </a:ext>
                </a:extLst>
              </a:tr>
            </a:tbl>
          </a:graphicData>
        </a:graphic>
      </p:graphicFrame>
      <p:sp>
        <p:nvSpPr>
          <p:cNvPr id="23" name="Textfeld 8">
            <a:extLst>
              <a:ext uri="{FF2B5EF4-FFF2-40B4-BE49-F238E27FC236}">
                <a16:creationId xmlns:a16="http://schemas.microsoft.com/office/drawing/2014/main" id="{AC6C8B9E-3CF7-D06E-010A-DE435223F1D2}"/>
              </a:ext>
            </a:extLst>
          </p:cNvPr>
          <p:cNvSpPr txBox="1"/>
          <p:nvPr/>
        </p:nvSpPr>
        <p:spPr>
          <a:xfrm>
            <a:off x="8673637" y="1723133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0.677</a:t>
            </a:r>
            <a:endParaRPr lang="en-GB" sz="1600" dirty="0"/>
          </a:p>
        </p:txBody>
      </p:sp>
      <p:sp>
        <p:nvSpPr>
          <p:cNvPr id="24" name="Textfeld 8">
            <a:extLst>
              <a:ext uri="{FF2B5EF4-FFF2-40B4-BE49-F238E27FC236}">
                <a16:creationId xmlns:a16="http://schemas.microsoft.com/office/drawing/2014/main" id="{28A45A7E-EEA5-2751-6777-3BCF6CDC7837}"/>
              </a:ext>
            </a:extLst>
          </p:cNvPr>
          <p:cNvSpPr txBox="1"/>
          <p:nvPr/>
        </p:nvSpPr>
        <p:spPr>
          <a:xfrm>
            <a:off x="5139505" y="4436932"/>
            <a:ext cx="2051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0.135</a:t>
            </a:r>
            <a:endParaRPr lang="en-GB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2BD3AF-BB42-13A6-02BE-FBD2D2D5B488}"/>
              </a:ext>
            </a:extLst>
          </p:cNvPr>
          <p:cNvSpPr txBox="1"/>
          <p:nvPr/>
        </p:nvSpPr>
        <p:spPr>
          <a:xfrm>
            <a:off x="8673637" y="4412341"/>
            <a:ext cx="164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</a:t>
            </a:r>
            <a:r>
              <a:rPr lang="de-DE" sz="1600" baseline="30000" dirty="0"/>
              <a:t>2 </a:t>
            </a:r>
            <a:r>
              <a:rPr lang="de-DE" sz="1600" dirty="0"/>
              <a:t>= 0.426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928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CD835-6486-6C29-BBC6-5CFBF0847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AB776-B894-D083-D13F-5BB6A883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12" y="211103"/>
            <a:ext cx="10515600" cy="1325563"/>
          </a:xfrm>
        </p:spPr>
        <p:txBody>
          <a:bodyPr/>
          <a:lstStyle/>
          <a:p>
            <a:r>
              <a:rPr lang="de-DE" dirty="0"/>
              <a:t>Lineare Regression - MAPEs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9F4421-8C4F-7D95-392E-A735E22A0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13883"/>
              </p:ext>
            </p:extLst>
          </p:nvPr>
        </p:nvGraphicFramePr>
        <p:xfrm>
          <a:off x="191820" y="2306089"/>
          <a:ext cx="11808360" cy="127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64">
                  <a:extLst>
                    <a:ext uri="{9D8B030D-6E8A-4147-A177-3AD203B41FA5}">
                      <a16:colId xmlns:a16="http://schemas.microsoft.com/office/drawing/2014/main" val="365660341"/>
                    </a:ext>
                  </a:extLst>
                </a:gridCol>
                <a:gridCol w="1157186">
                  <a:extLst>
                    <a:ext uri="{9D8B030D-6E8A-4147-A177-3AD203B41FA5}">
                      <a16:colId xmlns:a16="http://schemas.microsoft.com/office/drawing/2014/main" val="3431914569"/>
                    </a:ext>
                  </a:extLst>
                </a:gridCol>
                <a:gridCol w="1691276">
                  <a:extLst>
                    <a:ext uri="{9D8B030D-6E8A-4147-A177-3AD203B41FA5}">
                      <a16:colId xmlns:a16="http://schemas.microsoft.com/office/drawing/2014/main" val="4099179053"/>
                    </a:ext>
                  </a:extLst>
                </a:gridCol>
                <a:gridCol w="1753401">
                  <a:extLst>
                    <a:ext uri="{9D8B030D-6E8A-4147-A177-3AD203B41FA5}">
                      <a16:colId xmlns:a16="http://schemas.microsoft.com/office/drawing/2014/main" val="501511796"/>
                    </a:ext>
                  </a:extLst>
                </a:gridCol>
                <a:gridCol w="1823497">
                  <a:extLst>
                    <a:ext uri="{9D8B030D-6E8A-4147-A177-3AD203B41FA5}">
                      <a16:colId xmlns:a16="http://schemas.microsoft.com/office/drawing/2014/main" val="628097480"/>
                    </a:ext>
                  </a:extLst>
                </a:gridCol>
                <a:gridCol w="1465898">
                  <a:extLst>
                    <a:ext uri="{9D8B030D-6E8A-4147-A177-3AD203B41FA5}">
                      <a16:colId xmlns:a16="http://schemas.microsoft.com/office/drawing/2014/main" val="258331842"/>
                    </a:ext>
                  </a:extLst>
                </a:gridCol>
                <a:gridCol w="1995338">
                  <a:extLst>
                    <a:ext uri="{9D8B030D-6E8A-4147-A177-3AD203B41FA5}">
                      <a16:colId xmlns:a16="http://schemas.microsoft.com/office/drawing/2014/main" val="3551456206"/>
                    </a:ext>
                  </a:extLst>
                </a:gridCol>
              </a:tblGrid>
              <a:tr h="472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Warengruppe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W1: </a:t>
                      </a:r>
                      <a:r>
                        <a:rPr lang="en-US" dirty="0" err="1"/>
                        <a:t>Brot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W2: </a:t>
                      </a:r>
                      <a:r>
                        <a:rPr lang="en-US" dirty="0" err="1"/>
                        <a:t>Brötchen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W3: Croissant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W4: Konditorei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W5: Kuchen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W6: </a:t>
                      </a:r>
                      <a:r>
                        <a:rPr lang="en-US" dirty="0" err="1"/>
                        <a:t>Saisonbrot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522949"/>
                  </a:ext>
                </a:extLst>
              </a:tr>
              <a:tr h="797635">
                <a:tc>
                  <a:txBody>
                    <a:bodyPr/>
                    <a:lstStyle/>
                    <a:p>
                      <a:r>
                        <a:rPr lang="en-US" b="1" dirty="0"/>
                        <a:t>Validation 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19.38 %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17.84 %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20.24 %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24.57 %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32.86 %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2611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B9CBAB-20EC-44C3-7500-3BAC28336343}"/>
              </a:ext>
            </a:extLst>
          </p:cNvPr>
          <p:cNvSpPr txBox="1"/>
          <p:nvPr/>
        </p:nvSpPr>
        <p:spPr>
          <a:xfrm>
            <a:off x="4088655" y="4859669"/>
            <a:ext cx="401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Gew</a:t>
            </a:r>
            <a:r>
              <a:rPr lang="en-US" sz="2400" b="1" dirty="0"/>
              <a:t>. </a:t>
            </a:r>
            <a:r>
              <a:rPr lang="en-US" sz="2400" b="1" dirty="0" err="1"/>
              <a:t>Durchschnitt</a:t>
            </a:r>
            <a:r>
              <a:rPr lang="en-US" sz="2400" b="1" dirty="0"/>
              <a:t>: 20,47% </a:t>
            </a:r>
          </a:p>
        </p:txBody>
      </p:sp>
    </p:spTree>
    <p:extLst>
      <p:ext uri="{BB962C8B-B14F-4D97-AF65-F5344CB8AC3E}">
        <p14:creationId xmlns:p14="http://schemas.microsoft.com/office/powerpoint/2010/main" val="159297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DBEF7-7E60-2007-8F8A-FA0D800F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97" y="13446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Neuronales Netzwerk – Source code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E39CCE-63CA-6F3C-AEE9-04D783AE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0" y="2122805"/>
            <a:ext cx="10695760" cy="3280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C7006-16FE-3839-40AB-8876E4AFD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2" y="5402838"/>
            <a:ext cx="10695758" cy="1254694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E6FD0539-F9B8-3C24-B60A-D1D322023783}"/>
              </a:ext>
            </a:extLst>
          </p:cNvPr>
          <p:cNvSpPr txBox="1">
            <a:spLocks/>
          </p:cNvSpPr>
          <p:nvPr/>
        </p:nvSpPr>
        <p:spPr>
          <a:xfrm>
            <a:off x="436997" y="1128633"/>
            <a:ext cx="113180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+mn-lt"/>
              </a:rPr>
              <a:t>Art der </a:t>
            </a:r>
            <a:r>
              <a:rPr lang="de-DE" sz="2400" dirty="0" err="1">
                <a:solidFill>
                  <a:schemeClr val="bg1"/>
                </a:solidFill>
                <a:latin typeface="+mn-lt"/>
              </a:rPr>
              <a:t>Missing</a:t>
            </a:r>
            <a:r>
              <a:rPr lang="de-DE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+mn-lt"/>
              </a:rPr>
              <a:t>value</a:t>
            </a:r>
            <a:r>
              <a:rPr lang="de-DE" sz="24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+mn-lt"/>
              </a:rPr>
              <a:t>imputation</a:t>
            </a:r>
            <a:r>
              <a:rPr lang="de-DE" sz="2400" dirty="0">
                <a:solidFill>
                  <a:schemeClr val="bg1"/>
                </a:solidFill>
                <a:latin typeface="+mn-lt"/>
              </a:rPr>
              <a:t>:  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  <a:t>K-Nearest </a:t>
            </a:r>
            <a:r>
              <a:rPr lang="en-GB" sz="2400" b="0" i="0" dirty="0" err="1">
                <a:solidFill>
                  <a:schemeClr val="bg1"/>
                </a:solidFill>
                <a:effectLst/>
                <a:latin typeface="+mn-lt"/>
              </a:rPr>
              <a:t>Neighbors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+mn-lt"/>
              </a:rPr>
              <a:t> (KNN) imputation method</a:t>
            </a:r>
            <a:endParaRPr lang="en-GB" sz="2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8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60D4E-2E28-62B7-4E0B-A4394E06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495"/>
            <a:ext cx="10515600" cy="1459194"/>
          </a:xfrm>
        </p:spPr>
        <p:txBody>
          <a:bodyPr/>
          <a:lstStyle/>
          <a:p>
            <a:r>
              <a:rPr lang="de-DE" dirty="0"/>
              <a:t>Konfigurationen für jede Warengruppe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843996-609A-03DF-78F8-082DFC4D5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51626"/>
              </p:ext>
            </p:extLst>
          </p:nvPr>
        </p:nvGraphicFramePr>
        <p:xfrm>
          <a:off x="168606" y="1963318"/>
          <a:ext cx="11955725" cy="404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519">
                  <a:extLst>
                    <a:ext uri="{9D8B030D-6E8A-4147-A177-3AD203B41FA5}">
                      <a16:colId xmlns:a16="http://schemas.microsoft.com/office/drawing/2014/main" val="1561291054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78326942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567076396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257325067"/>
                    </a:ext>
                  </a:extLst>
                </a:gridCol>
                <a:gridCol w="1944788">
                  <a:extLst>
                    <a:ext uri="{9D8B030D-6E8A-4147-A177-3AD203B41FA5}">
                      <a16:colId xmlns:a16="http://schemas.microsoft.com/office/drawing/2014/main" val="3276235830"/>
                    </a:ext>
                  </a:extLst>
                </a:gridCol>
                <a:gridCol w="1674712">
                  <a:extLst>
                    <a:ext uri="{9D8B030D-6E8A-4147-A177-3AD203B41FA5}">
                      <a16:colId xmlns:a16="http://schemas.microsoft.com/office/drawing/2014/main" val="3057566391"/>
                    </a:ext>
                  </a:extLst>
                </a:gridCol>
                <a:gridCol w="1780181">
                  <a:extLst>
                    <a:ext uri="{9D8B030D-6E8A-4147-A177-3AD203B41FA5}">
                      <a16:colId xmlns:a16="http://schemas.microsoft.com/office/drawing/2014/main" val="459385953"/>
                    </a:ext>
                  </a:extLst>
                </a:gridCol>
              </a:tblGrid>
              <a:tr h="6757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Warengruppe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W1: </a:t>
                      </a:r>
                      <a:r>
                        <a:rPr lang="en-US" dirty="0" err="1"/>
                        <a:t>Brot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W2: </a:t>
                      </a:r>
                      <a:r>
                        <a:rPr lang="en-US" dirty="0" err="1"/>
                        <a:t>Brötchen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W3: Croissant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W4: Konditorei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W5: Kuchen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W6: </a:t>
                      </a:r>
                      <a:r>
                        <a:rPr lang="en-US" dirty="0" err="1"/>
                        <a:t>Saisionbrot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287308"/>
                  </a:ext>
                </a:extLst>
              </a:tr>
              <a:tr h="167832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(10,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Dropout(.3),</a:t>
                      </a:r>
                    </a:p>
                    <a:p>
                      <a:pPr algn="l"/>
                      <a:r>
                        <a:rPr lang="en-US" sz="1400" dirty="0"/>
                        <a:t>Dense(8,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Dense(6,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Dense(1)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Siehe</a:t>
                      </a:r>
                      <a:r>
                        <a:rPr lang="en-US" sz="1400" dirty="0"/>
                        <a:t> W1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(125, activation=‘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’), Dropout(.3), 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Dense(120, activation='relu'),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Dense(120, activation='relu'),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(125,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Dropout(.3),</a:t>
                      </a:r>
                    </a:p>
                    <a:p>
                      <a:pPr algn="l"/>
                      <a:r>
                        <a:rPr lang="en-US" sz="1400" dirty="0"/>
                        <a:t>Dense(110,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Dense(1)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(225, activation=‘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’), Dropout(.3), 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Dense(220, activation='relu'),</a:t>
                      </a:r>
                    </a:p>
                    <a:p>
                      <a:r>
                        <a:rPr lang="fr-F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Dense(220, activation='relu'),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Dense (10000,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Dropout(.5),</a:t>
                      </a:r>
                    </a:p>
                    <a:p>
                      <a:pPr algn="l"/>
                      <a:r>
                        <a:rPr lang="en-US" sz="1400" dirty="0"/>
                        <a:t>Dense(4, activation='</a:t>
                      </a:r>
                      <a:r>
                        <a:rPr lang="en-US" sz="1400" dirty="0" err="1"/>
                        <a:t>relu</a:t>
                      </a:r>
                      <a:r>
                        <a:rPr lang="en-US" sz="1400" dirty="0"/>
                        <a:t>'),</a:t>
                      </a:r>
                    </a:p>
                    <a:p>
                      <a:pPr algn="l"/>
                      <a:r>
                        <a:rPr lang="en-US" sz="1400" dirty="0"/>
                        <a:t>Dense(1)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145708"/>
                  </a:ext>
                </a:extLst>
              </a:tr>
              <a:tr h="13542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Hyperparameter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Epochen</a:t>
                      </a:r>
                      <a:r>
                        <a:rPr lang="en-US" sz="1400" dirty="0"/>
                        <a:t>: 24</a:t>
                      </a:r>
                    </a:p>
                    <a:p>
                      <a:pPr algn="l"/>
                      <a:r>
                        <a:rPr lang="en-US" sz="1400" dirty="0" err="1"/>
                        <a:t>Lernrate</a:t>
                      </a:r>
                      <a:r>
                        <a:rPr lang="en-US" sz="1400" dirty="0"/>
                        <a:t>: 0.0018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Siehe</a:t>
                      </a:r>
                      <a:r>
                        <a:rPr lang="en-US" sz="1400" dirty="0"/>
                        <a:t> W1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 err="1"/>
                        <a:t>Epochen</a:t>
                      </a:r>
                      <a:r>
                        <a:rPr lang="en-US" sz="1400" dirty="0"/>
                        <a:t>: 100</a:t>
                      </a:r>
                    </a:p>
                    <a:p>
                      <a:pPr algn="l"/>
                      <a:r>
                        <a:rPr lang="en-US" sz="1400" dirty="0" err="1"/>
                        <a:t>Lernrate</a:t>
                      </a:r>
                      <a:r>
                        <a:rPr lang="en-US" sz="1400" dirty="0"/>
                        <a:t>: 0.0018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Epochen: 8</a:t>
                      </a:r>
                    </a:p>
                    <a:p>
                      <a:pPr algn="l"/>
                      <a:r>
                        <a:rPr lang="de-DE" sz="1400" dirty="0" err="1"/>
                        <a:t>Lernrate</a:t>
                      </a:r>
                      <a:r>
                        <a:rPr lang="de-DE" sz="1400" dirty="0"/>
                        <a:t>: 0.001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Epochen</a:t>
                      </a:r>
                      <a:r>
                        <a:rPr lang="en-US" sz="1400" dirty="0"/>
                        <a:t>: 100</a:t>
                      </a:r>
                    </a:p>
                    <a:p>
                      <a:pPr algn="l"/>
                      <a:r>
                        <a:rPr lang="en-US" sz="1400" dirty="0" err="1"/>
                        <a:t>Lernrate</a:t>
                      </a:r>
                      <a:r>
                        <a:rPr lang="en-US" sz="1400" dirty="0"/>
                        <a:t>: 0.0018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/>
                        <a:t>Epochen: 10000 </a:t>
                      </a:r>
                      <a:r>
                        <a:rPr lang="de-DE" sz="1400" dirty="0" err="1"/>
                        <a:t>Lernrate</a:t>
                      </a:r>
                      <a:r>
                        <a:rPr lang="de-DE" sz="1400" dirty="0"/>
                        <a:t>: 0.001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5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1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574</Words>
  <Application>Microsoft Macintosh PowerPoint</Application>
  <PresentationFormat>Widescreen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Bakery sales predictions group 5</vt:lpstr>
      <vt:lpstr>Selbsterstellte Variablen</vt:lpstr>
      <vt:lpstr>Features pro Warengruppe</vt:lpstr>
      <vt:lpstr>Variablen - Jahreszeiten</vt:lpstr>
      <vt:lpstr>Variablen - Feiertage</vt:lpstr>
      <vt:lpstr>Modelgleichung und adj. R^2</vt:lpstr>
      <vt:lpstr>Lineare Regression - MAPEs</vt:lpstr>
      <vt:lpstr>Neuronales Netzwerk – Source code</vt:lpstr>
      <vt:lpstr>Konfigurationen für jede Warengruppe</vt:lpstr>
      <vt:lpstr>Loss function</vt:lpstr>
      <vt:lpstr>MAPEs</vt:lpstr>
      <vt:lpstr>Worst Fails</vt:lpstr>
      <vt:lpstr>Danke fürs Zuhören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Leaibi</dc:creator>
  <cp:lastModifiedBy>Luisa Meiert</cp:lastModifiedBy>
  <cp:revision>17</cp:revision>
  <dcterms:created xsi:type="dcterms:W3CDTF">2025-01-05T15:52:03Z</dcterms:created>
  <dcterms:modified xsi:type="dcterms:W3CDTF">2025-01-08T19:41:45Z</dcterms:modified>
</cp:coreProperties>
</file>