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0"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6/3/2018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6/3/2018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6/3/2018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6/3/2018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6/3/2018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6/3/2018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6/3/2018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851C-D2EC-403E-8AFF-7C7A4FB01D40}"/>
              </a:ext>
            </a:extLst>
          </p:cNvPr>
          <p:cNvSpPr>
            <a:spLocks noGrp="1"/>
          </p:cNvSpPr>
          <p:nvPr>
            <p:ph type="ctrTitle"/>
          </p:nvPr>
        </p:nvSpPr>
        <p:spPr/>
        <p:txBody>
          <a:bodyPr/>
          <a:lstStyle/>
          <a:p>
            <a:r>
              <a:rPr lang="en-MY" dirty="0"/>
              <a:t> CSC 138 Presentation</a:t>
            </a:r>
          </a:p>
        </p:txBody>
      </p:sp>
      <p:sp>
        <p:nvSpPr>
          <p:cNvPr id="3" name="Subtitle 2">
            <a:extLst>
              <a:ext uri="{FF2B5EF4-FFF2-40B4-BE49-F238E27FC236}">
                <a16:creationId xmlns:a16="http://schemas.microsoft.com/office/drawing/2014/main" id="{32893623-9293-4C7A-B821-F56B6D3D16E7}"/>
              </a:ext>
            </a:extLst>
          </p:cNvPr>
          <p:cNvSpPr>
            <a:spLocks noGrp="1"/>
          </p:cNvSpPr>
          <p:nvPr>
            <p:ph type="subTitle" idx="1"/>
          </p:nvPr>
        </p:nvSpPr>
        <p:spPr/>
        <p:txBody>
          <a:bodyPr/>
          <a:lstStyle/>
          <a:p>
            <a:endParaRPr lang="en-MY" dirty="0"/>
          </a:p>
        </p:txBody>
      </p:sp>
      <p:graphicFrame>
        <p:nvGraphicFramePr>
          <p:cNvPr id="4" name="Table 3">
            <a:extLst>
              <a:ext uri="{FF2B5EF4-FFF2-40B4-BE49-F238E27FC236}">
                <a16:creationId xmlns:a16="http://schemas.microsoft.com/office/drawing/2014/main" id="{C1B3C949-C719-4E36-AB92-01F9E245FA60}"/>
              </a:ext>
            </a:extLst>
          </p:cNvPr>
          <p:cNvGraphicFramePr>
            <a:graphicFrameLocks noGrp="1"/>
          </p:cNvGraphicFramePr>
          <p:nvPr>
            <p:extLst>
              <p:ext uri="{D42A27DB-BD31-4B8C-83A1-F6EECF244321}">
                <p14:modId xmlns:p14="http://schemas.microsoft.com/office/powerpoint/2010/main" val="1461500188"/>
              </p:ext>
            </p:extLst>
          </p:nvPr>
        </p:nvGraphicFramePr>
        <p:xfrm>
          <a:off x="1626603" y="3639159"/>
          <a:ext cx="8938793" cy="1620520"/>
        </p:xfrm>
        <a:graphic>
          <a:graphicData uri="http://schemas.openxmlformats.org/drawingml/2006/table">
            <a:tbl>
              <a:tblPr firstRow="1" bandRow="1">
                <a:tableStyleId>{5C22544A-7EE6-4342-B048-85BDC9FD1C3A}</a:tableStyleId>
              </a:tblPr>
              <a:tblGrid>
                <a:gridCol w="5738191">
                  <a:extLst>
                    <a:ext uri="{9D8B030D-6E8A-4147-A177-3AD203B41FA5}">
                      <a16:colId xmlns:a16="http://schemas.microsoft.com/office/drawing/2014/main" val="2534185630"/>
                    </a:ext>
                  </a:extLst>
                </a:gridCol>
                <a:gridCol w="3200602">
                  <a:extLst>
                    <a:ext uri="{9D8B030D-6E8A-4147-A177-3AD203B41FA5}">
                      <a16:colId xmlns:a16="http://schemas.microsoft.com/office/drawing/2014/main" val="4011019808"/>
                    </a:ext>
                  </a:extLst>
                </a:gridCol>
              </a:tblGrid>
              <a:tr h="370840">
                <a:tc>
                  <a:txBody>
                    <a:bodyPr/>
                    <a:lstStyle/>
                    <a:p>
                      <a:r>
                        <a:rPr lang="en-MY" dirty="0"/>
                        <a:t>                                       Name</a:t>
                      </a:r>
                    </a:p>
                  </a:txBody>
                  <a:tcPr/>
                </a:tc>
                <a:tc>
                  <a:txBody>
                    <a:bodyPr/>
                    <a:lstStyle/>
                    <a:p>
                      <a:r>
                        <a:rPr lang="en-MY" dirty="0"/>
                        <a:t>               Matrix No</a:t>
                      </a:r>
                    </a:p>
                  </a:txBody>
                  <a:tcPr/>
                </a:tc>
                <a:extLst>
                  <a:ext uri="{0D108BD9-81ED-4DB2-BD59-A6C34878D82A}">
                    <a16:rowId xmlns:a16="http://schemas.microsoft.com/office/drawing/2014/main" val="1163326604"/>
                  </a:ext>
                </a:extLst>
              </a:tr>
              <a:tr h="370840">
                <a:tc>
                  <a:txBody>
                    <a:bodyPr/>
                    <a:lstStyle/>
                    <a:p>
                      <a:r>
                        <a:rPr lang="en-MY" sz="2400" kern="1200" dirty="0">
                          <a:solidFill>
                            <a:schemeClr val="dk1"/>
                          </a:solidFill>
                          <a:effectLst/>
                          <a:latin typeface="Arial" panose="020B0604020202020204" pitchFamily="34" charset="0"/>
                          <a:ea typeface="+mn-ea"/>
                          <a:cs typeface="Arial" panose="020B0604020202020204" pitchFamily="34" charset="0"/>
                        </a:rPr>
                        <a:t>Muhammad Aqil Irfan Bin </a:t>
                      </a:r>
                      <a:r>
                        <a:rPr lang="en-MY" sz="2400" kern="1200" dirty="0" err="1">
                          <a:solidFill>
                            <a:schemeClr val="dk1"/>
                          </a:solidFill>
                          <a:effectLst/>
                          <a:latin typeface="Arial" panose="020B0604020202020204" pitchFamily="34" charset="0"/>
                          <a:ea typeface="+mn-ea"/>
                          <a:cs typeface="Arial" panose="020B0604020202020204" pitchFamily="34" charset="0"/>
                        </a:rPr>
                        <a:t>Badrul</a:t>
                      </a:r>
                      <a:r>
                        <a:rPr lang="en-MY" sz="2400" kern="1200" dirty="0">
                          <a:solidFill>
                            <a:schemeClr val="dk1"/>
                          </a:solidFill>
                          <a:effectLst/>
                          <a:latin typeface="Arial" panose="020B0604020202020204" pitchFamily="34" charset="0"/>
                          <a:ea typeface="+mn-ea"/>
                          <a:cs typeface="Arial" panose="020B0604020202020204" pitchFamily="34" charset="0"/>
                        </a:rPr>
                        <a:t> Hisham</a:t>
                      </a:r>
                      <a:endParaRPr lang="en-MY" sz="2400" dirty="0">
                        <a:latin typeface="Arial" panose="020B0604020202020204" pitchFamily="34" charset="0"/>
                        <a:cs typeface="Arial" panose="020B0604020202020204" pitchFamily="34" charset="0"/>
                      </a:endParaRPr>
                    </a:p>
                  </a:txBody>
                  <a:tcPr/>
                </a:tc>
                <a:tc>
                  <a:txBody>
                    <a:bodyPr/>
                    <a:lstStyle/>
                    <a:p>
                      <a:pPr algn="ctr">
                        <a:lnSpc>
                          <a:spcPct val="107000"/>
                        </a:lnSpc>
                        <a:spcAft>
                          <a:spcPts val="0"/>
                        </a:spcAft>
                      </a:pPr>
                      <a:r>
                        <a:rPr lang="en-MY" sz="2000" b="1" kern="1200" dirty="0">
                          <a:solidFill>
                            <a:schemeClr val="dk1"/>
                          </a:solidFill>
                          <a:effectLst/>
                          <a:latin typeface="+mn-lt"/>
                          <a:ea typeface="+mn-ea"/>
                          <a:cs typeface="+mn-cs"/>
                        </a:rPr>
                        <a:t>2017258974</a:t>
                      </a:r>
                      <a:endParaRPr lang="en-MY"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5605864"/>
                  </a:ext>
                </a:extLst>
              </a:tr>
              <a:tr h="370840">
                <a:tc>
                  <a:txBody>
                    <a:bodyPr/>
                    <a:lstStyle/>
                    <a:p>
                      <a:pPr algn="ctr">
                        <a:lnSpc>
                          <a:spcPct val="107000"/>
                        </a:lnSpc>
                        <a:spcAft>
                          <a:spcPts val="0"/>
                        </a:spcAft>
                      </a:pPr>
                      <a:r>
                        <a:rPr lang="en-MY" sz="2400" dirty="0">
                          <a:effectLst/>
                          <a:latin typeface="Arial" panose="020B0604020202020204" pitchFamily="34" charset="0"/>
                          <a:ea typeface="Calibri" panose="020F0502020204030204" pitchFamily="34" charset="0"/>
                          <a:cs typeface="Times New Roman" panose="02020603050405020304" pitchFamily="18" charset="0"/>
                        </a:rPr>
                        <a:t>Muhammad </a:t>
                      </a:r>
                      <a:r>
                        <a:rPr lang="en-MY" sz="2400" dirty="0" err="1">
                          <a:effectLst/>
                          <a:latin typeface="Arial" panose="020B0604020202020204" pitchFamily="34" charset="0"/>
                          <a:ea typeface="Calibri" panose="020F0502020204030204" pitchFamily="34" charset="0"/>
                          <a:cs typeface="Times New Roman" panose="02020603050405020304" pitchFamily="18" charset="0"/>
                        </a:rPr>
                        <a:t>Hafiezudin</a:t>
                      </a:r>
                      <a:r>
                        <a:rPr lang="en-MY" sz="2400" dirty="0">
                          <a:effectLst/>
                          <a:latin typeface="Arial" panose="020B0604020202020204" pitchFamily="34" charset="0"/>
                          <a:ea typeface="Calibri" panose="020F0502020204030204" pitchFamily="34" charset="0"/>
                          <a:cs typeface="Times New Roman" panose="02020603050405020304" pitchFamily="18" charset="0"/>
                        </a:rPr>
                        <a:t> Bin </a:t>
                      </a:r>
                      <a:r>
                        <a:rPr lang="en-MY" sz="2400" dirty="0" err="1">
                          <a:effectLst/>
                          <a:latin typeface="Arial" panose="020B0604020202020204" pitchFamily="34" charset="0"/>
                          <a:ea typeface="Calibri" panose="020F0502020204030204" pitchFamily="34" charset="0"/>
                          <a:cs typeface="Times New Roman" panose="02020603050405020304" pitchFamily="18" charset="0"/>
                        </a:rPr>
                        <a:t>Rosdi</a:t>
                      </a:r>
                      <a:endParaRPr lang="en-MY"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MY" sz="2000" b="1" kern="1200" dirty="0">
                          <a:solidFill>
                            <a:schemeClr val="dk1"/>
                          </a:solidFill>
                          <a:effectLst/>
                          <a:latin typeface="+mn-lt"/>
                          <a:ea typeface="+mn-ea"/>
                          <a:cs typeface="+mn-cs"/>
                        </a:rPr>
                        <a:t>2017224744</a:t>
                      </a:r>
                      <a:endParaRPr lang="en-MY" sz="2000" b="1"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666255023"/>
                  </a:ext>
                </a:extLst>
              </a:tr>
              <a:tr h="370840">
                <a:tc>
                  <a:txBody>
                    <a:bodyPr/>
                    <a:lstStyle/>
                    <a:p>
                      <a:pPr algn="ctr">
                        <a:lnSpc>
                          <a:spcPct val="107000"/>
                        </a:lnSpc>
                        <a:spcAft>
                          <a:spcPts val="0"/>
                        </a:spcAft>
                      </a:pPr>
                      <a:r>
                        <a:rPr lang="en-MY" sz="2400" dirty="0">
                          <a:effectLst/>
                          <a:latin typeface="Arial" panose="020B0604020202020204" pitchFamily="34" charset="0"/>
                          <a:ea typeface="Calibri" panose="020F0502020204030204" pitchFamily="34" charset="0"/>
                          <a:cs typeface="Times New Roman" panose="02020603050405020304" pitchFamily="18" charset="0"/>
                        </a:rPr>
                        <a:t>Muhammad Ramzi </a:t>
                      </a:r>
                      <a:r>
                        <a:rPr lang="en-MY" sz="2400" dirty="0" err="1">
                          <a:effectLst/>
                          <a:latin typeface="Arial" panose="020B0604020202020204" pitchFamily="34" charset="0"/>
                          <a:ea typeface="Calibri" panose="020F0502020204030204" pitchFamily="34" charset="0"/>
                          <a:cs typeface="Times New Roman" panose="02020603050405020304" pitchFamily="18" charset="0"/>
                        </a:rPr>
                        <a:t>Amri</a:t>
                      </a:r>
                      <a:r>
                        <a:rPr lang="en-MY" sz="2400" dirty="0">
                          <a:effectLst/>
                          <a:latin typeface="Arial" panose="020B0604020202020204" pitchFamily="34" charset="0"/>
                          <a:ea typeface="Calibri" panose="020F0502020204030204" pitchFamily="34" charset="0"/>
                          <a:cs typeface="Times New Roman" panose="02020603050405020304" pitchFamily="18" charset="0"/>
                        </a:rPr>
                        <a:t> Bin </a:t>
                      </a:r>
                      <a:r>
                        <a:rPr lang="en-MY" sz="2400" dirty="0" err="1">
                          <a:effectLst/>
                          <a:latin typeface="Arial" panose="020B0604020202020204" pitchFamily="34" charset="0"/>
                          <a:ea typeface="Calibri" panose="020F0502020204030204" pitchFamily="34" charset="0"/>
                          <a:cs typeface="Times New Roman" panose="02020603050405020304" pitchFamily="18" charset="0"/>
                        </a:rPr>
                        <a:t>Rozmi</a:t>
                      </a:r>
                      <a:endParaRPr lang="en-MY"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MY" sz="2000" b="1" kern="1200" dirty="0">
                          <a:solidFill>
                            <a:schemeClr val="dk1"/>
                          </a:solidFill>
                          <a:effectLst/>
                          <a:latin typeface="+mn-lt"/>
                          <a:ea typeface="+mn-ea"/>
                          <a:cs typeface="+mn-cs"/>
                        </a:rPr>
                        <a:t>2017231946</a:t>
                      </a:r>
                      <a:endParaRPr lang="en-MY" sz="2000" b="1" dirty="0"/>
                    </a:p>
                  </a:txBody>
                  <a:tcPr/>
                </a:tc>
                <a:extLst>
                  <a:ext uri="{0D108BD9-81ED-4DB2-BD59-A6C34878D82A}">
                    <a16:rowId xmlns:a16="http://schemas.microsoft.com/office/drawing/2014/main" val="2110013636"/>
                  </a:ext>
                </a:extLst>
              </a:tr>
            </a:tbl>
          </a:graphicData>
        </a:graphic>
      </p:graphicFrame>
      <p:pic>
        <p:nvPicPr>
          <p:cNvPr id="7" name="Picture 6">
            <a:extLst>
              <a:ext uri="{FF2B5EF4-FFF2-40B4-BE49-F238E27FC236}">
                <a16:creationId xmlns:a16="http://schemas.microsoft.com/office/drawing/2014/main" id="{97A114D8-22FC-45C8-961B-6D356A6CE051}"/>
              </a:ext>
            </a:extLst>
          </p:cNvPr>
          <p:cNvPicPr>
            <a:picLocks noChangeAspect="1"/>
          </p:cNvPicPr>
          <p:nvPr/>
        </p:nvPicPr>
        <p:blipFill>
          <a:blip r:embed="rId2"/>
          <a:stretch>
            <a:fillRect/>
          </a:stretch>
        </p:blipFill>
        <p:spPr>
          <a:xfrm>
            <a:off x="2277004" y="574706"/>
            <a:ext cx="6486525" cy="2089574"/>
          </a:xfrm>
          <a:prstGeom prst="rect">
            <a:avLst/>
          </a:prstGeom>
        </p:spPr>
      </p:pic>
    </p:spTree>
    <p:extLst>
      <p:ext uri="{BB962C8B-B14F-4D97-AF65-F5344CB8AC3E}">
        <p14:creationId xmlns:p14="http://schemas.microsoft.com/office/powerpoint/2010/main" val="282847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A4C4B-DFE0-47BE-8AA4-77D5D99A8A1C}"/>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92EB8985-8148-40AB-8878-5575781BD86B}"/>
              </a:ext>
            </a:extLst>
          </p:cNvPr>
          <p:cNvSpPr>
            <a:spLocks noGrp="1"/>
          </p:cNvSpPr>
          <p:nvPr>
            <p:ph idx="1"/>
          </p:nvPr>
        </p:nvSpPr>
        <p:spPr/>
        <p:txBody>
          <a:bodyPr>
            <a:normAutofit lnSpcReduction="10000"/>
          </a:bodyPr>
          <a:lstStyle/>
          <a:p>
            <a:pPr marL="0" lvl="0" indent="0" algn="ctr">
              <a:buNone/>
            </a:pPr>
            <a:r>
              <a:rPr lang="en-MY" sz="3200" b="1" dirty="0"/>
              <a:t>4) To calculate the highest order and identify the highest sales in a month.</a:t>
            </a:r>
          </a:p>
          <a:p>
            <a:pPr marL="0" lvl="0" indent="0" algn="ctr">
              <a:buNone/>
            </a:pPr>
            <a:r>
              <a:rPr lang="en-MY" sz="3200" b="1" dirty="0"/>
              <a:t>5) To calculate the lowest order and identify the lowest sales.</a:t>
            </a:r>
          </a:p>
          <a:p>
            <a:pPr marL="0" lvl="0" indent="0" algn="ctr">
              <a:buNone/>
            </a:pPr>
            <a:r>
              <a:rPr lang="en-MY" sz="3200" b="1" dirty="0"/>
              <a:t>6) To sort out from highest to lowest on how much quantity of bread has been sold per month by each type of buns.</a:t>
            </a:r>
          </a:p>
          <a:p>
            <a:pPr marL="0" lvl="0" indent="0" algn="ctr">
              <a:buNone/>
            </a:pPr>
            <a:r>
              <a:rPr lang="en-MY" sz="3200" b="1" dirty="0"/>
              <a:t>7) To search the customer details and update by each type of buns.</a:t>
            </a:r>
          </a:p>
          <a:p>
            <a:pPr marL="0" indent="0" algn="ctr">
              <a:buNone/>
            </a:pPr>
            <a:endParaRPr lang="en-MY" sz="3200" dirty="0"/>
          </a:p>
          <a:p>
            <a:endParaRPr lang="en-MY" dirty="0"/>
          </a:p>
        </p:txBody>
      </p:sp>
    </p:spTree>
    <p:extLst>
      <p:ext uri="{BB962C8B-B14F-4D97-AF65-F5344CB8AC3E}">
        <p14:creationId xmlns:p14="http://schemas.microsoft.com/office/powerpoint/2010/main" val="79468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2ED6-60ED-4C66-BEF0-A11C6DC0B660}"/>
              </a:ext>
            </a:extLst>
          </p:cNvPr>
          <p:cNvSpPr>
            <a:spLocks noGrp="1"/>
          </p:cNvSpPr>
          <p:nvPr>
            <p:ph type="title"/>
          </p:nvPr>
        </p:nvSpPr>
        <p:spPr/>
        <p:txBody>
          <a:bodyPr>
            <a:normAutofit fontScale="90000"/>
          </a:bodyPr>
          <a:lstStyle/>
          <a:p>
            <a:pPr algn="ctr"/>
            <a:r>
              <a:rPr lang="en-MY" dirty="0"/>
              <a:t>What are we going to present today ???</a:t>
            </a:r>
            <a:br>
              <a:rPr lang="en-MY" dirty="0"/>
            </a:br>
            <a:endParaRPr lang="en-MY" dirty="0"/>
          </a:p>
        </p:txBody>
      </p:sp>
      <p:sp>
        <p:nvSpPr>
          <p:cNvPr id="3" name="Content Placeholder 2">
            <a:extLst>
              <a:ext uri="{FF2B5EF4-FFF2-40B4-BE49-F238E27FC236}">
                <a16:creationId xmlns:a16="http://schemas.microsoft.com/office/drawing/2014/main" id="{B20DE22D-7DA8-4332-9366-A227F182DD77}"/>
              </a:ext>
            </a:extLst>
          </p:cNvPr>
          <p:cNvSpPr>
            <a:spLocks noGrp="1"/>
          </p:cNvSpPr>
          <p:nvPr>
            <p:ph idx="1"/>
          </p:nvPr>
        </p:nvSpPr>
        <p:spPr>
          <a:xfrm>
            <a:off x="685800" y="3429000"/>
            <a:ext cx="10820400" cy="4024125"/>
          </a:xfrm>
        </p:spPr>
        <p:txBody>
          <a:bodyPr>
            <a:normAutofit/>
          </a:bodyPr>
          <a:lstStyle/>
          <a:p>
            <a:pPr marL="0" indent="0" algn="ctr">
              <a:buNone/>
            </a:pPr>
            <a:r>
              <a:rPr lang="en-MY" sz="4000" dirty="0"/>
              <a:t>WE ARE GOING TO PRESENT A SYSTEM WHICH CALLED</a:t>
            </a:r>
          </a:p>
        </p:txBody>
      </p:sp>
    </p:spTree>
    <p:extLst>
      <p:ext uri="{BB962C8B-B14F-4D97-AF65-F5344CB8AC3E}">
        <p14:creationId xmlns:p14="http://schemas.microsoft.com/office/powerpoint/2010/main" val="84704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8C6A-EBD2-4D10-BC32-F1D4033E440E}"/>
              </a:ext>
            </a:extLst>
          </p:cNvPr>
          <p:cNvSpPr>
            <a:spLocks noGrp="1"/>
          </p:cNvSpPr>
          <p:nvPr>
            <p:ph type="title"/>
          </p:nvPr>
        </p:nvSpPr>
        <p:spPr>
          <a:xfrm>
            <a:off x="970844" y="764373"/>
            <a:ext cx="10535356" cy="1293028"/>
          </a:xfrm>
        </p:spPr>
        <p:txBody>
          <a:bodyPr>
            <a:noAutofit/>
          </a:bodyPr>
          <a:lstStyle/>
          <a:p>
            <a:pPr algn="ctr"/>
            <a:r>
              <a:rPr lang="en-MY" sz="6600" dirty="0">
                <a:latin typeface="Goudy Stout" panose="0202090407030B020401" pitchFamily="18" charset="0"/>
              </a:rPr>
              <a:t>FUNBUN SYSTEM</a:t>
            </a:r>
          </a:p>
        </p:txBody>
      </p:sp>
      <p:sp>
        <p:nvSpPr>
          <p:cNvPr id="3" name="Content Placeholder 2">
            <a:extLst>
              <a:ext uri="{FF2B5EF4-FFF2-40B4-BE49-F238E27FC236}">
                <a16:creationId xmlns:a16="http://schemas.microsoft.com/office/drawing/2014/main" id="{31B58640-3189-40D2-AF00-7F654E2F425C}"/>
              </a:ext>
            </a:extLst>
          </p:cNvPr>
          <p:cNvSpPr>
            <a:spLocks noGrp="1"/>
          </p:cNvSpPr>
          <p:nvPr>
            <p:ph idx="1"/>
          </p:nvPr>
        </p:nvSpPr>
        <p:spPr>
          <a:xfrm>
            <a:off x="685800" y="1709138"/>
            <a:ext cx="10820400" cy="4024125"/>
          </a:xfrm>
        </p:spPr>
        <p:txBody>
          <a:bodyPr>
            <a:normAutofit/>
          </a:bodyPr>
          <a:lstStyle/>
          <a:p>
            <a:pPr marL="0" indent="0">
              <a:buNone/>
            </a:pPr>
            <a:endParaRPr lang="en-MY" sz="6000" dirty="0"/>
          </a:p>
          <a:p>
            <a:pPr marL="0" indent="0">
              <a:buNone/>
            </a:pPr>
            <a:endParaRPr lang="en-MY" sz="6000" dirty="0"/>
          </a:p>
          <a:p>
            <a:pPr marL="0" indent="0">
              <a:buNone/>
            </a:pPr>
            <a:r>
              <a:rPr lang="en-MY" sz="6000" dirty="0"/>
              <a:t>WHAT IS FUNBUN SYSTEM???</a:t>
            </a:r>
          </a:p>
        </p:txBody>
      </p:sp>
    </p:spTree>
    <p:extLst>
      <p:ext uri="{BB962C8B-B14F-4D97-AF65-F5344CB8AC3E}">
        <p14:creationId xmlns:p14="http://schemas.microsoft.com/office/powerpoint/2010/main" val="415282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7EF2-B434-4BB3-A952-E0C4379320FF}"/>
              </a:ext>
            </a:extLst>
          </p:cNvPr>
          <p:cNvSpPr>
            <a:spLocks noGrp="1"/>
          </p:cNvSpPr>
          <p:nvPr>
            <p:ph type="title"/>
          </p:nvPr>
        </p:nvSpPr>
        <p:spPr/>
        <p:txBody>
          <a:bodyPr/>
          <a:lstStyle/>
          <a:p>
            <a:endParaRPr lang="en-MY" dirty="0"/>
          </a:p>
        </p:txBody>
      </p:sp>
      <p:sp>
        <p:nvSpPr>
          <p:cNvPr id="3" name="Content Placeholder 2">
            <a:extLst>
              <a:ext uri="{FF2B5EF4-FFF2-40B4-BE49-F238E27FC236}">
                <a16:creationId xmlns:a16="http://schemas.microsoft.com/office/drawing/2014/main" id="{1FF34611-C098-4294-BEDD-634C39D401FA}"/>
              </a:ext>
            </a:extLst>
          </p:cNvPr>
          <p:cNvSpPr>
            <a:spLocks noGrp="1"/>
          </p:cNvSpPr>
          <p:nvPr>
            <p:ph idx="1"/>
          </p:nvPr>
        </p:nvSpPr>
        <p:spPr/>
        <p:txBody>
          <a:bodyPr/>
          <a:lstStyle/>
          <a:p>
            <a:pPr marL="0" indent="0" algn="ctr">
              <a:buNone/>
            </a:pPr>
            <a:r>
              <a:rPr lang="en-MY" sz="2000" b="1" i="1" dirty="0" err="1"/>
              <a:t>Funbun</a:t>
            </a:r>
            <a:r>
              <a:rPr lang="en-MY" sz="2000" b="1" i="1" dirty="0"/>
              <a:t> </a:t>
            </a:r>
            <a:r>
              <a:rPr lang="en-MY" sz="2000" b="1" dirty="0"/>
              <a:t>system is a system which selling buns that only consists two types of flavour which is :</a:t>
            </a:r>
          </a:p>
          <a:p>
            <a:pPr marL="0" indent="0">
              <a:buNone/>
            </a:pPr>
            <a:r>
              <a:rPr lang="en-MY" dirty="0"/>
              <a:t>                                                      </a:t>
            </a:r>
          </a:p>
        </p:txBody>
      </p:sp>
      <p:pic>
        <p:nvPicPr>
          <p:cNvPr id="5" name="Picture 4">
            <a:extLst>
              <a:ext uri="{FF2B5EF4-FFF2-40B4-BE49-F238E27FC236}">
                <a16:creationId xmlns:a16="http://schemas.microsoft.com/office/drawing/2014/main" id="{EED3D77D-604C-4885-B7E4-759B4BDA0F27}"/>
              </a:ext>
            </a:extLst>
          </p:cNvPr>
          <p:cNvPicPr>
            <a:picLocks noChangeAspect="1"/>
          </p:cNvPicPr>
          <p:nvPr/>
        </p:nvPicPr>
        <p:blipFill>
          <a:blip r:embed="rId2"/>
          <a:stretch>
            <a:fillRect/>
          </a:stretch>
        </p:blipFill>
        <p:spPr>
          <a:xfrm>
            <a:off x="1684866" y="3480564"/>
            <a:ext cx="2333977" cy="1802636"/>
          </a:xfrm>
          <a:prstGeom prst="rect">
            <a:avLst/>
          </a:prstGeom>
        </p:spPr>
      </p:pic>
      <p:pic>
        <p:nvPicPr>
          <p:cNvPr id="7" name="Picture 6">
            <a:extLst>
              <a:ext uri="{FF2B5EF4-FFF2-40B4-BE49-F238E27FC236}">
                <a16:creationId xmlns:a16="http://schemas.microsoft.com/office/drawing/2014/main" id="{7CD61062-8CBA-4C85-BA66-B617A8A02676}"/>
              </a:ext>
            </a:extLst>
          </p:cNvPr>
          <p:cNvPicPr>
            <a:picLocks noChangeAspect="1"/>
          </p:cNvPicPr>
          <p:nvPr/>
        </p:nvPicPr>
        <p:blipFill>
          <a:blip r:embed="rId3"/>
          <a:stretch>
            <a:fillRect/>
          </a:stretch>
        </p:blipFill>
        <p:spPr>
          <a:xfrm>
            <a:off x="7371644" y="3480564"/>
            <a:ext cx="2540001" cy="1897210"/>
          </a:xfrm>
          <a:prstGeom prst="rect">
            <a:avLst/>
          </a:prstGeom>
        </p:spPr>
      </p:pic>
      <p:sp>
        <p:nvSpPr>
          <p:cNvPr id="8" name="TextBox 7">
            <a:extLst>
              <a:ext uri="{FF2B5EF4-FFF2-40B4-BE49-F238E27FC236}">
                <a16:creationId xmlns:a16="http://schemas.microsoft.com/office/drawing/2014/main" id="{58B3C7A1-1DA6-4CE1-863E-2B6EE03B2438}"/>
              </a:ext>
            </a:extLst>
          </p:cNvPr>
          <p:cNvSpPr txBox="1"/>
          <p:nvPr/>
        </p:nvSpPr>
        <p:spPr>
          <a:xfrm>
            <a:off x="2374463" y="5420359"/>
            <a:ext cx="1042273" cy="369332"/>
          </a:xfrm>
          <a:prstGeom prst="rect">
            <a:avLst/>
          </a:prstGeom>
          <a:noFill/>
        </p:spPr>
        <p:txBody>
          <a:bodyPr wrap="none" rtlCol="0">
            <a:spAutoFit/>
          </a:bodyPr>
          <a:lstStyle/>
          <a:p>
            <a:r>
              <a:rPr lang="en-MY" dirty="0"/>
              <a:t>DURIAN</a:t>
            </a:r>
          </a:p>
        </p:txBody>
      </p:sp>
      <p:sp>
        <p:nvSpPr>
          <p:cNvPr id="9" name="TextBox 8">
            <a:extLst>
              <a:ext uri="{FF2B5EF4-FFF2-40B4-BE49-F238E27FC236}">
                <a16:creationId xmlns:a16="http://schemas.microsoft.com/office/drawing/2014/main" id="{79AFB2BB-B9F2-431C-9F27-75798F8E5DA8}"/>
              </a:ext>
            </a:extLst>
          </p:cNvPr>
          <p:cNvSpPr txBox="1"/>
          <p:nvPr/>
        </p:nvSpPr>
        <p:spPr>
          <a:xfrm>
            <a:off x="8000282" y="5428897"/>
            <a:ext cx="1282723" cy="369332"/>
          </a:xfrm>
          <a:prstGeom prst="rect">
            <a:avLst/>
          </a:prstGeom>
          <a:noFill/>
        </p:spPr>
        <p:txBody>
          <a:bodyPr wrap="none" rtlCol="0">
            <a:spAutoFit/>
          </a:bodyPr>
          <a:lstStyle/>
          <a:p>
            <a:r>
              <a:rPr lang="en-MY" dirty="0"/>
              <a:t>RED BEAN</a:t>
            </a:r>
          </a:p>
        </p:txBody>
      </p:sp>
      <p:sp>
        <p:nvSpPr>
          <p:cNvPr id="10" name="TextBox 9">
            <a:extLst>
              <a:ext uri="{FF2B5EF4-FFF2-40B4-BE49-F238E27FC236}">
                <a16:creationId xmlns:a16="http://schemas.microsoft.com/office/drawing/2014/main" id="{1C5A8A2D-E341-45D0-96EA-60270BC93538}"/>
              </a:ext>
            </a:extLst>
          </p:cNvPr>
          <p:cNvSpPr txBox="1"/>
          <p:nvPr/>
        </p:nvSpPr>
        <p:spPr>
          <a:xfrm>
            <a:off x="4863926" y="3874050"/>
            <a:ext cx="1662635" cy="1015663"/>
          </a:xfrm>
          <a:prstGeom prst="rect">
            <a:avLst/>
          </a:prstGeom>
          <a:noFill/>
        </p:spPr>
        <p:txBody>
          <a:bodyPr wrap="none" rtlCol="0">
            <a:spAutoFit/>
          </a:bodyPr>
          <a:lstStyle/>
          <a:p>
            <a:r>
              <a:rPr lang="en-MY" sz="6000" b="1" dirty="0"/>
              <a:t>and</a:t>
            </a:r>
          </a:p>
        </p:txBody>
      </p:sp>
    </p:spTree>
    <p:extLst>
      <p:ext uri="{BB962C8B-B14F-4D97-AF65-F5344CB8AC3E}">
        <p14:creationId xmlns:p14="http://schemas.microsoft.com/office/powerpoint/2010/main" val="202119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xEl>
                                              <p:pRg st="0" end="0"/>
                                            </p:txEl>
                                          </p:spTgt>
                                        </p:tgtEl>
                                        <p:attrNameLst>
                                          <p:attrName>style.visibility</p:attrName>
                                        </p:attrNameLst>
                                      </p:cBhvr>
                                      <p:to>
                                        <p:strVal val="visible"/>
                                      </p:to>
                                    </p:set>
                                    <p:anim calcmode="lin" valueType="num">
                                      <p:cBhvr additive="base">
                                        <p:cTn id="40"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E29DF-B5ED-442F-B1DE-AE024FFA3478}"/>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98FB1CEA-7B9F-47C5-B9F8-F58B70CD64FD}"/>
              </a:ext>
            </a:extLst>
          </p:cNvPr>
          <p:cNvSpPr>
            <a:spLocks noGrp="1"/>
          </p:cNvSpPr>
          <p:nvPr>
            <p:ph idx="1"/>
          </p:nvPr>
        </p:nvSpPr>
        <p:spPr/>
        <p:txBody>
          <a:bodyPr/>
          <a:lstStyle/>
          <a:p>
            <a:pPr marL="0" indent="0" algn="ctr">
              <a:buNone/>
            </a:pPr>
            <a:r>
              <a:rPr lang="en-MY" b="1" dirty="0"/>
              <a:t>WE SELL THIS BUN IN TWO WAYS WHICH EITHER YOU WANT :</a:t>
            </a:r>
          </a:p>
        </p:txBody>
      </p:sp>
      <p:pic>
        <p:nvPicPr>
          <p:cNvPr id="5" name="Picture 4">
            <a:extLst>
              <a:ext uri="{FF2B5EF4-FFF2-40B4-BE49-F238E27FC236}">
                <a16:creationId xmlns:a16="http://schemas.microsoft.com/office/drawing/2014/main" id="{949C589F-9B13-4602-BFC6-447BF7AB92F9}"/>
              </a:ext>
            </a:extLst>
          </p:cNvPr>
          <p:cNvPicPr>
            <a:picLocks noChangeAspect="1"/>
          </p:cNvPicPr>
          <p:nvPr/>
        </p:nvPicPr>
        <p:blipFill>
          <a:blip r:embed="rId2"/>
          <a:stretch>
            <a:fillRect/>
          </a:stretch>
        </p:blipFill>
        <p:spPr>
          <a:xfrm>
            <a:off x="6976534" y="3089450"/>
            <a:ext cx="3502554" cy="1514475"/>
          </a:xfrm>
          <a:prstGeom prst="rect">
            <a:avLst/>
          </a:prstGeom>
        </p:spPr>
      </p:pic>
      <p:pic>
        <p:nvPicPr>
          <p:cNvPr id="7" name="Picture 6">
            <a:extLst>
              <a:ext uri="{FF2B5EF4-FFF2-40B4-BE49-F238E27FC236}">
                <a16:creationId xmlns:a16="http://schemas.microsoft.com/office/drawing/2014/main" id="{828DE85A-181F-4771-80AB-2DD5A5BF3619}"/>
              </a:ext>
            </a:extLst>
          </p:cNvPr>
          <p:cNvPicPr>
            <a:picLocks noChangeAspect="1"/>
          </p:cNvPicPr>
          <p:nvPr/>
        </p:nvPicPr>
        <p:blipFill>
          <a:blip r:embed="rId3"/>
          <a:stretch>
            <a:fillRect/>
          </a:stretch>
        </p:blipFill>
        <p:spPr>
          <a:xfrm>
            <a:off x="935214" y="3089451"/>
            <a:ext cx="3028950" cy="1514475"/>
          </a:xfrm>
          <a:prstGeom prst="rect">
            <a:avLst/>
          </a:prstGeom>
        </p:spPr>
      </p:pic>
      <p:sp>
        <p:nvSpPr>
          <p:cNvPr id="8" name="TextBox 7">
            <a:extLst>
              <a:ext uri="{FF2B5EF4-FFF2-40B4-BE49-F238E27FC236}">
                <a16:creationId xmlns:a16="http://schemas.microsoft.com/office/drawing/2014/main" id="{A70724A7-8235-4D9F-8A2A-07502035EE8A}"/>
              </a:ext>
            </a:extLst>
          </p:cNvPr>
          <p:cNvSpPr txBox="1"/>
          <p:nvPr/>
        </p:nvSpPr>
        <p:spPr>
          <a:xfrm>
            <a:off x="1062408" y="4790931"/>
            <a:ext cx="2901756" cy="707886"/>
          </a:xfrm>
          <a:prstGeom prst="rect">
            <a:avLst/>
          </a:prstGeom>
          <a:noFill/>
        </p:spPr>
        <p:txBody>
          <a:bodyPr wrap="none" rtlCol="0">
            <a:spAutoFit/>
          </a:bodyPr>
          <a:lstStyle/>
          <a:p>
            <a:r>
              <a:rPr lang="en-MY" sz="4000" dirty="0"/>
              <a:t>Half-Dozen</a:t>
            </a:r>
          </a:p>
        </p:txBody>
      </p:sp>
      <p:sp>
        <p:nvSpPr>
          <p:cNvPr id="9" name="TextBox 8">
            <a:extLst>
              <a:ext uri="{FF2B5EF4-FFF2-40B4-BE49-F238E27FC236}">
                <a16:creationId xmlns:a16="http://schemas.microsoft.com/office/drawing/2014/main" id="{67A7AEED-61FB-456E-8992-474BAD2CB7CD}"/>
              </a:ext>
            </a:extLst>
          </p:cNvPr>
          <p:cNvSpPr txBox="1"/>
          <p:nvPr/>
        </p:nvSpPr>
        <p:spPr>
          <a:xfrm>
            <a:off x="8105422" y="4790929"/>
            <a:ext cx="1766830" cy="707886"/>
          </a:xfrm>
          <a:prstGeom prst="rect">
            <a:avLst/>
          </a:prstGeom>
          <a:noFill/>
        </p:spPr>
        <p:txBody>
          <a:bodyPr wrap="none" rtlCol="0">
            <a:spAutoFit/>
          </a:bodyPr>
          <a:lstStyle/>
          <a:p>
            <a:r>
              <a:rPr lang="en-MY" sz="4000" dirty="0"/>
              <a:t>Dozen</a:t>
            </a:r>
          </a:p>
        </p:txBody>
      </p:sp>
      <p:sp>
        <p:nvSpPr>
          <p:cNvPr id="10" name="TextBox 9">
            <a:extLst>
              <a:ext uri="{FF2B5EF4-FFF2-40B4-BE49-F238E27FC236}">
                <a16:creationId xmlns:a16="http://schemas.microsoft.com/office/drawing/2014/main" id="{3D7A85CA-5014-4EC4-93E9-5DD05295C875}"/>
              </a:ext>
            </a:extLst>
          </p:cNvPr>
          <p:cNvSpPr txBox="1"/>
          <p:nvPr/>
        </p:nvSpPr>
        <p:spPr>
          <a:xfrm>
            <a:off x="4789714" y="2928244"/>
            <a:ext cx="1361270" cy="1569660"/>
          </a:xfrm>
          <a:prstGeom prst="rect">
            <a:avLst/>
          </a:prstGeom>
          <a:noFill/>
        </p:spPr>
        <p:txBody>
          <a:bodyPr wrap="none" rtlCol="0">
            <a:spAutoFit/>
          </a:bodyPr>
          <a:lstStyle/>
          <a:p>
            <a:r>
              <a:rPr lang="en-MY" sz="9600" dirty="0"/>
              <a:t>or</a:t>
            </a:r>
          </a:p>
        </p:txBody>
      </p:sp>
    </p:spTree>
    <p:extLst>
      <p:ext uri="{BB962C8B-B14F-4D97-AF65-F5344CB8AC3E}">
        <p14:creationId xmlns:p14="http://schemas.microsoft.com/office/powerpoint/2010/main" val="189547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5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08681-C45A-4418-8FCB-04CF9A8E43B4}"/>
              </a:ext>
            </a:extLst>
          </p:cNvPr>
          <p:cNvSpPr>
            <a:spLocks noGrp="1"/>
          </p:cNvSpPr>
          <p:nvPr>
            <p:ph type="title"/>
          </p:nvPr>
        </p:nvSpPr>
        <p:spPr/>
        <p:txBody>
          <a:bodyPr/>
          <a:lstStyle/>
          <a:p>
            <a:endParaRPr lang="en-MY" dirty="0"/>
          </a:p>
        </p:txBody>
      </p:sp>
      <p:sp>
        <p:nvSpPr>
          <p:cNvPr id="3" name="Content Placeholder 2">
            <a:extLst>
              <a:ext uri="{FF2B5EF4-FFF2-40B4-BE49-F238E27FC236}">
                <a16:creationId xmlns:a16="http://schemas.microsoft.com/office/drawing/2014/main" id="{2050F977-C5E6-4100-88B9-2448C5D6A482}"/>
              </a:ext>
            </a:extLst>
          </p:cNvPr>
          <p:cNvSpPr>
            <a:spLocks noGrp="1"/>
          </p:cNvSpPr>
          <p:nvPr>
            <p:ph idx="1"/>
          </p:nvPr>
        </p:nvSpPr>
        <p:spPr/>
        <p:txBody>
          <a:bodyPr>
            <a:normAutofit/>
          </a:bodyPr>
          <a:lstStyle/>
          <a:p>
            <a:pPr marL="0" indent="0" algn="ctr">
              <a:buNone/>
            </a:pPr>
            <a:r>
              <a:rPr lang="en-MY" sz="2000" b="1" dirty="0"/>
              <a:t>EACH FLAVOUR WERE SELL IN DIFFERENT PRICE FOR EACH DOZEN OR HALF-DOZEN</a:t>
            </a:r>
          </a:p>
          <a:p>
            <a:pPr marL="0" indent="0" algn="ctr">
              <a:buNone/>
            </a:pPr>
            <a:endParaRPr lang="en-MY" sz="2000" b="1" dirty="0"/>
          </a:p>
        </p:txBody>
      </p:sp>
      <p:graphicFrame>
        <p:nvGraphicFramePr>
          <p:cNvPr id="4" name="Table 3">
            <a:extLst>
              <a:ext uri="{FF2B5EF4-FFF2-40B4-BE49-F238E27FC236}">
                <a16:creationId xmlns:a16="http://schemas.microsoft.com/office/drawing/2014/main" id="{31BE721C-47EA-4862-B7FD-C2F459F1BAB6}"/>
              </a:ext>
            </a:extLst>
          </p:cNvPr>
          <p:cNvGraphicFramePr>
            <a:graphicFrameLocks noGrp="1"/>
          </p:cNvGraphicFramePr>
          <p:nvPr>
            <p:extLst>
              <p:ext uri="{D42A27DB-BD31-4B8C-83A1-F6EECF244321}">
                <p14:modId xmlns:p14="http://schemas.microsoft.com/office/powerpoint/2010/main" val="1104347582"/>
              </p:ext>
            </p:extLst>
          </p:nvPr>
        </p:nvGraphicFramePr>
        <p:xfrm>
          <a:off x="2032000" y="3311959"/>
          <a:ext cx="8127999" cy="127133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16454133"/>
                    </a:ext>
                  </a:extLst>
                </a:gridCol>
                <a:gridCol w="2709333">
                  <a:extLst>
                    <a:ext uri="{9D8B030D-6E8A-4147-A177-3AD203B41FA5}">
                      <a16:colId xmlns:a16="http://schemas.microsoft.com/office/drawing/2014/main" val="1981841722"/>
                    </a:ext>
                  </a:extLst>
                </a:gridCol>
                <a:gridCol w="2709333">
                  <a:extLst>
                    <a:ext uri="{9D8B030D-6E8A-4147-A177-3AD203B41FA5}">
                      <a16:colId xmlns:a16="http://schemas.microsoft.com/office/drawing/2014/main" val="140347663"/>
                    </a:ext>
                  </a:extLst>
                </a:gridCol>
              </a:tblGrid>
              <a:tr h="413374">
                <a:tc>
                  <a:txBody>
                    <a:bodyPr/>
                    <a:lstStyle/>
                    <a:p>
                      <a:r>
                        <a:rPr lang="en-MY" dirty="0"/>
                        <a:t>FLAVOUR</a:t>
                      </a:r>
                    </a:p>
                  </a:txBody>
                  <a:tcPr/>
                </a:tc>
                <a:tc>
                  <a:txBody>
                    <a:bodyPr/>
                    <a:lstStyle/>
                    <a:p>
                      <a:r>
                        <a:rPr lang="en-MY" dirty="0"/>
                        <a:t>DURIAN(RM)</a:t>
                      </a:r>
                    </a:p>
                  </a:txBody>
                  <a:tcPr/>
                </a:tc>
                <a:tc>
                  <a:txBody>
                    <a:bodyPr/>
                    <a:lstStyle/>
                    <a:p>
                      <a:r>
                        <a:rPr lang="en-MY" dirty="0"/>
                        <a:t>RED BEAN(RM)</a:t>
                      </a:r>
                    </a:p>
                  </a:txBody>
                  <a:tcPr/>
                </a:tc>
                <a:extLst>
                  <a:ext uri="{0D108BD9-81ED-4DB2-BD59-A6C34878D82A}">
                    <a16:rowId xmlns:a16="http://schemas.microsoft.com/office/drawing/2014/main" val="2374837777"/>
                  </a:ext>
                </a:extLst>
              </a:tr>
              <a:tr h="428978">
                <a:tc>
                  <a:txBody>
                    <a:bodyPr/>
                    <a:lstStyle/>
                    <a:p>
                      <a:r>
                        <a:rPr lang="en-MY" dirty="0"/>
                        <a:t>HALF-DOZEN</a:t>
                      </a:r>
                    </a:p>
                  </a:txBody>
                  <a:tcPr/>
                </a:tc>
                <a:tc>
                  <a:txBody>
                    <a:bodyPr/>
                    <a:lstStyle/>
                    <a:p>
                      <a:r>
                        <a:rPr lang="en-MY" dirty="0"/>
                        <a:t>6.00</a:t>
                      </a:r>
                    </a:p>
                  </a:txBody>
                  <a:tcPr/>
                </a:tc>
                <a:tc>
                  <a:txBody>
                    <a:bodyPr/>
                    <a:lstStyle/>
                    <a:p>
                      <a:r>
                        <a:rPr lang="en-MY" dirty="0"/>
                        <a:t>5.00</a:t>
                      </a:r>
                    </a:p>
                  </a:txBody>
                  <a:tcPr/>
                </a:tc>
                <a:extLst>
                  <a:ext uri="{0D108BD9-81ED-4DB2-BD59-A6C34878D82A}">
                    <a16:rowId xmlns:a16="http://schemas.microsoft.com/office/drawing/2014/main" val="4214907068"/>
                  </a:ext>
                </a:extLst>
              </a:tr>
              <a:tr h="428978">
                <a:tc>
                  <a:txBody>
                    <a:bodyPr/>
                    <a:lstStyle/>
                    <a:p>
                      <a:r>
                        <a:rPr lang="en-MY" dirty="0"/>
                        <a:t>DOZEN</a:t>
                      </a:r>
                    </a:p>
                  </a:txBody>
                  <a:tcPr/>
                </a:tc>
                <a:tc>
                  <a:txBody>
                    <a:bodyPr/>
                    <a:lstStyle/>
                    <a:p>
                      <a:r>
                        <a:rPr lang="en-MY" dirty="0"/>
                        <a:t>12.00</a:t>
                      </a:r>
                    </a:p>
                  </a:txBody>
                  <a:tcPr/>
                </a:tc>
                <a:tc>
                  <a:txBody>
                    <a:bodyPr/>
                    <a:lstStyle/>
                    <a:p>
                      <a:r>
                        <a:rPr lang="en-MY" dirty="0"/>
                        <a:t>10.00</a:t>
                      </a:r>
                    </a:p>
                  </a:txBody>
                  <a:tcPr/>
                </a:tc>
                <a:extLst>
                  <a:ext uri="{0D108BD9-81ED-4DB2-BD59-A6C34878D82A}">
                    <a16:rowId xmlns:a16="http://schemas.microsoft.com/office/drawing/2014/main" val="2707564913"/>
                  </a:ext>
                </a:extLst>
              </a:tr>
            </a:tbl>
          </a:graphicData>
        </a:graphic>
      </p:graphicFrame>
    </p:spTree>
    <p:extLst>
      <p:ext uri="{BB962C8B-B14F-4D97-AF65-F5344CB8AC3E}">
        <p14:creationId xmlns:p14="http://schemas.microsoft.com/office/powerpoint/2010/main" val="34685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84E0-F9D6-4983-BC9E-B68019ED17CE}"/>
              </a:ext>
            </a:extLst>
          </p:cNvPr>
          <p:cNvSpPr>
            <a:spLocks noGrp="1"/>
          </p:cNvSpPr>
          <p:nvPr>
            <p:ph type="title"/>
          </p:nvPr>
        </p:nvSpPr>
        <p:spPr/>
        <p:txBody>
          <a:bodyPr/>
          <a:lstStyle/>
          <a:p>
            <a:r>
              <a:rPr lang="en-MY" dirty="0"/>
              <a:t>PAYMENT METHOD</a:t>
            </a:r>
          </a:p>
        </p:txBody>
      </p:sp>
      <p:sp>
        <p:nvSpPr>
          <p:cNvPr id="3" name="Content Placeholder 2">
            <a:extLst>
              <a:ext uri="{FF2B5EF4-FFF2-40B4-BE49-F238E27FC236}">
                <a16:creationId xmlns:a16="http://schemas.microsoft.com/office/drawing/2014/main" id="{89EEBA28-F069-4C5E-A7C1-C47B7C6624E2}"/>
              </a:ext>
            </a:extLst>
          </p:cNvPr>
          <p:cNvSpPr>
            <a:spLocks noGrp="1"/>
          </p:cNvSpPr>
          <p:nvPr>
            <p:ph idx="1"/>
          </p:nvPr>
        </p:nvSpPr>
        <p:spPr/>
        <p:txBody>
          <a:bodyPr/>
          <a:lstStyle/>
          <a:p>
            <a:pPr marL="0" indent="0" algn="ctr">
              <a:buNone/>
            </a:pPr>
            <a:r>
              <a:rPr lang="en-MY" dirty="0"/>
              <a:t>WE PROVIDE TWO WAYS OF PAYMENT METHOD WHICH IS :</a:t>
            </a:r>
          </a:p>
          <a:p>
            <a:pPr marL="0" indent="0">
              <a:buNone/>
            </a:pPr>
            <a:endParaRPr lang="en-MY" dirty="0"/>
          </a:p>
        </p:txBody>
      </p:sp>
      <p:pic>
        <p:nvPicPr>
          <p:cNvPr id="7" name="Picture 6">
            <a:extLst>
              <a:ext uri="{FF2B5EF4-FFF2-40B4-BE49-F238E27FC236}">
                <a16:creationId xmlns:a16="http://schemas.microsoft.com/office/drawing/2014/main" id="{C16D6B87-BD6F-4B3B-B88B-C0F15F1AF87E}"/>
              </a:ext>
            </a:extLst>
          </p:cNvPr>
          <p:cNvPicPr>
            <a:picLocks noChangeAspect="1"/>
          </p:cNvPicPr>
          <p:nvPr/>
        </p:nvPicPr>
        <p:blipFill>
          <a:blip r:embed="rId2"/>
          <a:stretch>
            <a:fillRect/>
          </a:stretch>
        </p:blipFill>
        <p:spPr>
          <a:xfrm>
            <a:off x="927629" y="2807758"/>
            <a:ext cx="2886075" cy="1581150"/>
          </a:xfrm>
          <a:prstGeom prst="rect">
            <a:avLst/>
          </a:prstGeom>
        </p:spPr>
      </p:pic>
      <p:sp>
        <p:nvSpPr>
          <p:cNvPr id="8" name="TextBox 7">
            <a:extLst>
              <a:ext uri="{FF2B5EF4-FFF2-40B4-BE49-F238E27FC236}">
                <a16:creationId xmlns:a16="http://schemas.microsoft.com/office/drawing/2014/main" id="{C6A856D0-63DD-4DB2-91F5-42CA95A0295E}"/>
              </a:ext>
            </a:extLst>
          </p:cNvPr>
          <p:cNvSpPr txBox="1"/>
          <p:nvPr/>
        </p:nvSpPr>
        <p:spPr>
          <a:xfrm>
            <a:off x="327380" y="4407352"/>
            <a:ext cx="4402666" cy="2339102"/>
          </a:xfrm>
          <a:prstGeom prst="rect">
            <a:avLst/>
          </a:prstGeom>
          <a:noFill/>
        </p:spPr>
        <p:txBody>
          <a:bodyPr wrap="square" rtlCol="0">
            <a:spAutoFit/>
          </a:bodyPr>
          <a:lstStyle/>
          <a:p>
            <a:pPr algn="ctr"/>
            <a:r>
              <a:rPr lang="en-MY" sz="1600" b="1" dirty="0"/>
              <a:t>For those customers who live near </a:t>
            </a:r>
            <a:r>
              <a:rPr lang="en-MY" sz="1600" b="1" dirty="0" err="1"/>
              <a:t>Segamat</a:t>
            </a:r>
            <a:r>
              <a:rPr lang="en-MY" sz="1600" b="1" dirty="0"/>
              <a:t>, they can use the COD method because we only provide this service in </a:t>
            </a:r>
            <a:r>
              <a:rPr lang="en-MY" sz="1600" b="1" dirty="0" err="1"/>
              <a:t>Segamat</a:t>
            </a:r>
            <a:r>
              <a:rPr lang="en-MY" sz="1600" b="1" dirty="0"/>
              <a:t> area only which is the customers will meet up with us at One </a:t>
            </a:r>
            <a:r>
              <a:rPr lang="en-MY" sz="1600" b="1" dirty="0" err="1"/>
              <a:t>Segamat</a:t>
            </a:r>
            <a:r>
              <a:rPr lang="en-MY" sz="1600" b="1" dirty="0"/>
              <a:t> Shopping Mall which is addressed at 1 Shopping Complex, Second Floor, Jalan Kolam Air, Kampung Gubah,85000, </a:t>
            </a:r>
            <a:r>
              <a:rPr lang="en-MY" sz="1600" b="1" dirty="0" err="1"/>
              <a:t>Segamat</a:t>
            </a:r>
            <a:r>
              <a:rPr lang="en-MY" sz="1600" b="1" dirty="0"/>
              <a:t>, Johor </a:t>
            </a:r>
          </a:p>
        </p:txBody>
      </p:sp>
      <p:pic>
        <p:nvPicPr>
          <p:cNvPr id="10" name="Picture 9">
            <a:extLst>
              <a:ext uri="{FF2B5EF4-FFF2-40B4-BE49-F238E27FC236}">
                <a16:creationId xmlns:a16="http://schemas.microsoft.com/office/drawing/2014/main" id="{D83AE750-2630-4300-B51C-05CD1CA488C8}"/>
              </a:ext>
            </a:extLst>
          </p:cNvPr>
          <p:cNvPicPr>
            <a:picLocks noChangeAspect="1"/>
          </p:cNvPicPr>
          <p:nvPr/>
        </p:nvPicPr>
        <p:blipFill>
          <a:blip r:embed="rId3"/>
          <a:stretch>
            <a:fillRect/>
          </a:stretch>
        </p:blipFill>
        <p:spPr>
          <a:xfrm>
            <a:off x="7200900" y="2826202"/>
            <a:ext cx="3495675" cy="1581150"/>
          </a:xfrm>
          <a:prstGeom prst="rect">
            <a:avLst/>
          </a:prstGeom>
        </p:spPr>
      </p:pic>
      <p:sp>
        <p:nvSpPr>
          <p:cNvPr id="11" name="TextBox 10">
            <a:extLst>
              <a:ext uri="{FF2B5EF4-FFF2-40B4-BE49-F238E27FC236}">
                <a16:creationId xmlns:a16="http://schemas.microsoft.com/office/drawing/2014/main" id="{E1C7424D-42E0-492D-A3B9-2E738BD385C9}"/>
              </a:ext>
            </a:extLst>
          </p:cNvPr>
          <p:cNvSpPr txBox="1"/>
          <p:nvPr/>
        </p:nvSpPr>
        <p:spPr>
          <a:xfrm>
            <a:off x="4925487" y="2857246"/>
            <a:ext cx="1170513" cy="1323439"/>
          </a:xfrm>
          <a:prstGeom prst="rect">
            <a:avLst/>
          </a:prstGeom>
          <a:noFill/>
        </p:spPr>
        <p:txBody>
          <a:bodyPr wrap="none" rtlCol="0">
            <a:spAutoFit/>
          </a:bodyPr>
          <a:lstStyle/>
          <a:p>
            <a:pPr algn="ctr"/>
            <a:r>
              <a:rPr lang="en-MY" sz="8000" b="1" dirty="0"/>
              <a:t>or</a:t>
            </a:r>
          </a:p>
        </p:txBody>
      </p:sp>
      <p:sp>
        <p:nvSpPr>
          <p:cNvPr id="12" name="TextBox 11">
            <a:extLst>
              <a:ext uri="{FF2B5EF4-FFF2-40B4-BE49-F238E27FC236}">
                <a16:creationId xmlns:a16="http://schemas.microsoft.com/office/drawing/2014/main" id="{BB8153E7-9447-471D-B87F-D62F416B5F30}"/>
              </a:ext>
            </a:extLst>
          </p:cNvPr>
          <p:cNvSpPr txBox="1"/>
          <p:nvPr/>
        </p:nvSpPr>
        <p:spPr>
          <a:xfrm>
            <a:off x="7519064" y="4323563"/>
            <a:ext cx="2927966" cy="2554545"/>
          </a:xfrm>
          <a:prstGeom prst="rect">
            <a:avLst/>
          </a:prstGeom>
          <a:noFill/>
        </p:spPr>
        <p:txBody>
          <a:bodyPr wrap="square" rtlCol="0">
            <a:spAutoFit/>
          </a:bodyPr>
          <a:lstStyle/>
          <a:p>
            <a:pPr algn="ctr"/>
            <a:r>
              <a:rPr lang="en-MY" sz="1600" b="1" dirty="0"/>
              <a:t>pay through bank in We will deliver the buns and as for the delivery, there are no delivery fees which means no additional fees that customers have to pay, they only have to pay for the buns only and the buns will deliver straight to your house</a:t>
            </a:r>
          </a:p>
        </p:txBody>
      </p:sp>
    </p:spTree>
    <p:extLst>
      <p:ext uri="{BB962C8B-B14F-4D97-AF65-F5344CB8AC3E}">
        <p14:creationId xmlns:p14="http://schemas.microsoft.com/office/powerpoint/2010/main" val="383418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1000" fill="hold"/>
                                        <p:tgtEl>
                                          <p:spTgt spid="7"/>
                                        </p:tgtEl>
                                        <p:attrNameLst>
                                          <p:attrName>ppt_w</p:attrName>
                                        </p:attrNameLst>
                                      </p:cBhvr>
                                      <p:tavLst>
                                        <p:tav tm="0">
                                          <p:val>
                                            <p:fltVal val="0"/>
                                          </p:val>
                                        </p:tav>
                                        <p:tav tm="100000">
                                          <p:val>
                                            <p:strVal val="#ppt_w"/>
                                          </p:val>
                                        </p:tav>
                                      </p:tavLst>
                                    </p:anim>
                                    <p:anim calcmode="lin" valueType="num">
                                      <p:cBhvr>
                                        <p:cTn id="44" dur="1000" fill="hold"/>
                                        <p:tgtEl>
                                          <p:spTgt spid="7"/>
                                        </p:tgtEl>
                                        <p:attrNameLst>
                                          <p:attrName>ppt_h</p:attrName>
                                        </p:attrNameLst>
                                      </p:cBhvr>
                                      <p:tavLst>
                                        <p:tav tm="0">
                                          <p:val>
                                            <p:fltVal val="0"/>
                                          </p:val>
                                        </p:tav>
                                        <p:tav tm="100000">
                                          <p:val>
                                            <p:strVal val="#ppt_h"/>
                                          </p:val>
                                        </p:tav>
                                      </p:tavLst>
                                    </p:anim>
                                    <p:anim calcmode="lin" valueType="num">
                                      <p:cBhvr>
                                        <p:cTn id="45" dur="1000" fill="hold"/>
                                        <p:tgtEl>
                                          <p:spTgt spid="7"/>
                                        </p:tgtEl>
                                        <p:attrNameLst>
                                          <p:attrName>style.rotation</p:attrName>
                                        </p:attrNameLst>
                                      </p:cBhvr>
                                      <p:tavLst>
                                        <p:tav tm="0">
                                          <p:val>
                                            <p:fltVal val="90"/>
                                          </p:val>
                                        </p:tav>
                                        <p:tav tm="100000">
                                          <p:val>
                                            <p:fltVal val="0"/>
                                          </p:val>
                                        </p:tav>
                                      </p:tavLst>
                                    </p:anim>
                                    <p:animEffect transition="in" filter="fade">
                                      <p:cBhvr>
                                        <p:cTn id="46" dur="10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nodeType="clickEffect">
                                  <p:stCondLst>
                                    <p:cond delay="0"/>
                                  </p:stCondLst>
                                  <p:childTnLst>
                                    <p:set>
                                      <p:cBhvr>
                                        <p:cTn id="50" dur="1" fill="hold">
                                          <p:stCondLst>
                                            <p:cond delay="0"/>
                                          </p:stCondLst>
                                        </p:cTn>
                                        <p:tgtEl>
                                          <p:spTgt spid="8">
                                            <p:txEl>
                                              <p:pRg st="0" end="0"/>
                                            </p:txEl>
                                          </p:spTgt>
                                        </p:tgtEl>
                                        <p:attrNameLst>
                                          <p:attrName>style.visibility</p:attrName>
                                        </p:attrNameLst>
                                      </p:cBhvr>
                                      <p:to>
                                        <p:strVal val="visible"/>
                                      </p:to>
                                    </p:set>
                                    <p:animEffect transition="in" filter="wheel(1)">
                                      <p:cBhvr>
                                        <p:cTn id="51" dur="2000"/>
                                        <p:tgtEl>
                                          <p:spTgt spid="8">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1000" fill="hold"/>
                                        <p:tgtEl>
                                          <p:spTgt spid="11"/>
                                        </p:tgtEl>
                                        <p:attrNameLst>
                                          <p:attrName>ppt_w</p:attrName>
                                        </p:attrNameLst>
                                      </p:cBhvr>
                                      <p:tavLst>
                                        <p:tav tm="0">
                                          <p:val>
                                            <p:fltVal val="0"/>
                                          </p:val>
                                        </p:tav>
                                        <p:tav tm="100000">
                                          <p:val>
                                            <p:strVal val="#ppt_w"/>
                                          </p:val>
                                        </p:tav>
                                      </p:tavLst>
                                    </p:anim>
                                    <p:anim calcmode="lin" valueType="num">
                                      <p:cBhvr>
                                        <p:cTn id="57" dur="1000" fill="hold"/>
                                        <p:tgtEl>
                                          <p:spTgt spid="11"/>
                                        </p:tgtEl>
                                        <p:attrNameLst>
                                          <p:attrName>ppt_h</p:attrName>
                                        </p:attrNameLst>
                                      </p:cBhvr>
                                      <p:tavLst>
                                        <p:tav tm="0">
                                          <p:val>
                                            <p:fltVal val="0"/>
                                          </p:val>
                                        </p:tav>
                                        <p:tav tm="100000">
                                          <p:val>
                                            <p:strVal val="#ppt_h"/>
                                          </p:val>
                                        </p:tav>
                                      </p:tavLst>
                                    </p:anim>
                                    <p:anim calcmode="lin" valueType="num">
                                      <p:cBhvr>
                                        <p:cTn id="58" dur="1000" fill="hold"/>
                                        <p:tgtEl>
                                          <p:spTgt spid="11"/>
                                        </p:tgtEl>
                                        <p:attrNameLst>
                                          <p:attrName>style.rotation</p:attrName>
                                        </p:attrNameLst>
                                      </p:cBhvr>
                                      <p:tavLst>
                                        <p:tav tm="0">
                                          <p:val>
                                            <p:fltVal val="90"/>
                                          </p:val>
                                        </p:tav>
                                        <p:tav tm="100000">
                                          <p:val>
                                            <p:fltVal val="0"/>
                                          </p:val>
                                        </p:tav>
                                      </p:tavLst>
                                    </p:anim>
                                    <p:animEffect transition="in" filter="fade">
                                      <p:cBhvr>
                                        <p:cTn id="59" dur="10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nodeType="click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p:cTn id="64" dur="1000" fill="hold"/>
                                        <p:tgtEl>
                                          <p:spTgt spid="10"/>
                                        </p:tgtEl>
                                        <p:attrNameLst>
                                          <p:attrName>ppt_w</p:attrName>
                                        </p:attrNameLst>
                                      </p:cBhvr>
                                      <p:tavLst>
                                        <p:tav tm="0">
                                          <p:val>
                                            <p:fltVal val="0"/>
                                          </p:val>
                                        </p:tav>
                                        <p:tav tm="100000">
                                          <p:val>
                                            <p:strVal val="#ppt_w"/>
                                          </p:val>
                                        </p:tav>
                                      </p:tavLst>
                                    </p:anim>
                                    <p:anim calcmode="lin" valueType="num">
                                      <p:cBhvr>
                                        <p:cTn id="65" dur="1000" fill="hold"/>
                                        <p:tgtEl>
                                          <p:spTgt spid="10"/>
                                        </p:tgtEl>
                                        <p:attrNameLst>
                                          <p:attrName>ppt_h</p:attrName>
                                        </p:attrNameLst>
                                      </p:cBhvr>
                                      <p:tavLst>
                                        <p:tav tm="0">
                                          <p:val>
                                            <p:fltVal val="0"/>
                                          </p:val>
                                        </p:tav>
                                        <p:tav tm="100000">
                                          <p:val>
                                            <p:strVal val="#ppt_h"/>
                                          </p:val>
                                        </p:tav>
                                      </p:tavLst>
                                    </p:anim>
                                    <p:anim calcmode="lin" valueType="num">
                                      <p:cBhvr>
                                        <p:cTn id="66" dur="1000" fill="hold"/>
                                        <p:tgtEl>
                                          <p:spTgt spid="10"/>
                                        </p:tgtEl>
                                        <p:attrNameLst>
                                          <p:attrName>style.rotation</p:attrName>
                                        </p:attrNameLst>
                                      </p:cBhvr>
                                      <p:tavLst>
                                        <p:tav tm="0">
                                          <p:val>
                                            <p:fltVal val="90"/>
                                          </p:val>
                                        </p:tav>
                                        <p:tav tm="100000">
                                          <p:val>
                                            <p:fltVal val="0"/>
                                          </p:val>
                                        </p:tav>
                                      </p:tavLst>
                                    </p:anim>
                                    <p:animEffect transition="in" filter="fade">
                                      <p:cBhvr>
                                        <p:cTn id="67" dur="10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heel(1)">
                                      <p:cBhvr>
                                        <p:cTn id="7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4D14-8C1E-4ED4-A88D-FF8966C4D57C}"/>
              </a:ext>
            </a:extLst>
          </p:cNvPr>
          <p:cNvSpPr>
            <a:spLocks noGrp="1"/>
          </p:cNvSpPr>
          <p:nvPr>
            <p:ph type="title"/>
          </p:nvPr>
        </p:nvSpPr>
        <p:spPr/>
        <p:txBody>
          <a:bodyPr/>
          <a:lstStyle/>
          <a:p>
            <a:r>
              <a:rPr lang="en-MY" dirty="0"/>
              <a:t>OBJECTIVE</a:t>
            </a:r>
          </a:p>
        </p:txBody>
      </p:sp>
      <p:sp>
        <p:nvSpPr>
          <p:cNvPr id="3" name="Content Placeholder 2">
            <a:extLst>
              <a:ext uri="{FF2B5EF4-FFF2-40B4-BE49-F238E27FC236}">
                <a16:creationId xmlns:a16="http://schemas.microsoft.com/office/drawing/2014/main" id="{E5FEAD27-85C7-4080-851D-64D3DC57B545}"/>
              </a:ext>
            </a:extLst>
          </p:cNvPr>
          <p:cNvSpPr>
            <a:spLocks noGrp="1"/>
          </p:cNvSpPr>
          <p:nvPr>
            <p:ph idx="1"/>
          </p:nvPr>
        </p:nvSpPr>
        <p:spPr/>
        <p:txBody>
          <a:bodyPr>
            <a:normAutofit/>
          </a:bodyPr>
          <a:lstStyle/>
          <a:p>
            <a:pPr marL="0" indent="0" algn="ctr">
              <a:buNone/>
            </a:pPr>
            <a:endParaRPr lang="en-MY" sz="3600" b="1" dirty="0"/>
          </a:p>
          <a:p>
            <a:pPr marL="0" indent="0" algn="ctr">
              <a:buNone/>
            </a:pPr>
            <a:endParaRPr lang="en-MY" sz="3600" b="1" dirty="0"/>
          </a:p>
          <a:p>
            <a:pPr marL="0" indent="0" algn="ctr">
              <a:buNone/>
            </a:pPr>
            <a:endParaRPr lang="en-MY" sz="3600" b="1" dirty="0"/>
          </a:p>
          <a:p>
            <a:pPr marL="0" indent="0" algn="ctr">
              <a:buNone/>
            </a:pPr>
            <a:r>
              <a:rPr lang="en-MY" sz="3600" b="1" dirty="0"/>
              <a:t>WHAT IS OUR OBJECTIVE FOR THIS SYSTEM ???</a:t>
            </a:r>
          </a:p>
        </p:txBody>
      </p:sp>
    </p:spTree>
    <p:extLst>
      <p:ext uri="{BB962C8B-B14F-4D97-AF65-F5344CB8AC3E}">
        <p14:creationId xmlns:p14="http://schemas.microsoft.com/office/powerpoint/2010/main" val="278118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A127-9FFB-4F3F-8C55-86B572313B47}"/>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230D9A1A-173B-4A0F-9898-682892DFD9A9}"/>
              </a:ext>
            </a:extLst>
          </p:cNvPr>
          <p:cNvSpPr>
            <a:spLocks noGrp="1"/>
          </p:cNvSpPr>
          <p:nvPr>
            <p:ph idx="1"/>
          </p:nvPr>
        </p:nvSpPr>
        <p:spPr/>
        <p:txBody>
          <a:bodyPr>
            <a:normAutofit lnSpcReduction="10000"/>
          </a:bodyPr>
          <a:lstStyle/>
          <a:p>
            <a:pPr marL="0" lvl="0" indent="0" algn="ctr">
              <a:buNone/>
            </a:pPr>
            <a:r>
              <a:rPr lang="en-MY" sz="4000" b="1" dirty="0"/>
              <a:t>1) To count the number of customers that order the bun for each type of bun.</a:t>
            </a:r>
          </a:p>
          <a:p>
            <a:pPr marL="0" lvl="0" indent="0" algn="ctr">
              <a:buNone/>
            </a:pPr>
            <a:r>
              <a:rPr lang="en-MY" sz="4000" b="1" dirty="0"/>
              <a:t>2) To calculate the total average of the income in a month for each bun.</a:t>
            </a:r>
          </a:p>
          <a:p>
            <a:pPr marL="0" lvl="0" indent="0" algn="ctr">
              <a:buNone/>
            </a:pPr>
            <a:r>
              <a:rPr lang="en-MY" sz="4000" b="1" dirty="0"/>
              <a:t>3) To calculate total income that has received after a customer uses our system in a month.</a:t>
            </a:r>
          </a:p>
          <a:p>
            <a:endParaRPr lang="en-MY" dirty="0"/>
          </a:p>
        </p:txBody>
      </p:sp>
    </p:spTree>
    <p:extLst>
      <p:ext uri="{BB962C8B-B14F-4D97-AF65-F5344CB8AC3E}">
        <p14:creationId xmlns:p14="http://schemas.microsoft.com/office/powerpoint/2010/main" val="189455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69</TotalTime>
  <Words>373</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Goudy Stout</vt:lpstr>
      <vt:lpstr>Times New Roman</vt:lpstr>
      <vt:lpstr>Vapor Trail</vt:lpstr>
      <vt:lpstr> CSC 138 Presentation</vt:lpstr>
      <vt:lpstr>What are we going to present today ??? </vt:lpstr>
      <vt:lpstr>FUNBUN SYSTEM</vt:lpstr>
      <vt:lpstr>PowerPoint Presentation</vt:lpstr>
      <vt:lpstr>PowerPoint Presentation</vt:lpstr>
      <vt:lpstr>PowerPoint Presentation</vt:lpstr>
      <vt:lpstr>PAYMENT METHOD</vt:lpstr>
      <vt:lpstr>OBJECTIVE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138 Presentation</dc:title>
  <dc:creator>Aqil Irfan</dc:creator>
  <cp:lastModifiedBy>Aqil Irfan</cp:lastModifiedBy>
  <cp:revision>8</cp:revision>
  <dcterms:created xsi:type="dcterms:W3CDTF">2018-06-03T05:43:19Z</dcterms:created>
  <dcterms:modified xsi:type="dcterms:W3CDTF">2018-06-03T06:52:24Z</dcterms:modified>
</cp:coreProperties>
</file>