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
  </p:notesMasterIdLst>
  <p:handoutMasterIdLst>
    <p:handoutMasterId r:id="rId12"/>
  </p:handoutMasterIdLst>
  <p:sldIdLst>
    <p:sldId id="256" r:id="rId2"/>
    <p:sldId id="257" r:id="rId3"/>
    <p:sldId id="258" r:id="rId4"/>
    <p:sldId id="259" r:id="rId5"/>
    <p:sldId id="260" r:id="rId6"/>
    <p:sldId id="261" r:id="rId7"/>
    <p:sldId id="263" r:id="rId8"/>
    <p:sldId id="265"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0BAD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8360" autoAdjust="0"/>
  </p:normalViewPr>
  <p:slideViewPr>
    <p:cSldViewPr snapToGrid="0">
      <p:cViewPr varScale="1">
        <p:scale>
          <a:sx n="38" d="100"/>
          <a:sy n="38" d="100"/>
        </p:scale>
        <p:origin x="1020"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84613" y="1"/>
            <a:ext cx="2971800" cy="458788"/>
          </a:xfrm>
          <a:prstGeom prst="rect">
            <a:avLst/>
          </a:prstGeom>
        </p:spPr>
        <p:txBody>
          <a:bodyPr vert="horz" lIns="91440" tIns="45720" rIns="91440" bIns="45720" rtlCol="0"/>
          <a:lstStyle>
            <a:lvl1pPr algn="r">
              <a:defRPr sz="1200"/>
            </a:lvl1pPr>
          </a:lstStyle>
          <a:p>
            <a:r>
              <a:rPr lang="en-GB" smtClean="0"/>
              <a:t>01/08/2018</a:t>
            </a:r>
            <a:endParaRPr lang="en-GB"/>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D68A87-72CA-40A4-8BB0-5CBC5565DEF2}" type="slidenum">
              <a:rPr lang="en-GB" smtClean="0"/>
              <a:t>‹#›</a:t>
            </a:fld>
            <a:endParaRPr lang="en-GB"/>
          </a:p>
        </p:txBody>
      </p:sp>
    </p:spTree>
    <p:extLst>
      <p:ext uri="{BB962C8B-B14F-4D97-AF65-F5344CB8AC3E}">
        <p14:creationId xmlns:p14="http://schemas.microsoft.com/office/powerpoint/2010/main" val="2932621150"/>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1"/>
            <a:ext cx="2971800" cy="458788"/>
          </a:xfrm>
          <a:prstGeom prst="rect">
            <a:avLst/>
          </a:prstGeom>
        </p:spPr>
        <p:txBody>
          <a:bodyPr vert="horz" lIns="91440" tIns="45720" rIns="91440" bIns="45720" rtlCol="0"/>
          <a:lstStyle>
            <a:lvl1pPr algn="r">
              <a:defRPr sz="1200"/>
            </a:lvl1pPr>
          </a:lstStyle>
          <a:p>
            <a:r>
              <a:rPr lang="en-GB" smtClean="0"/>
              <a:t>01/08/2018</a:t>
            </a:r>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49"/>
            <a:ext cx="5486400" cy="3600451"/>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3A3D38-334A-407B-9BFB-90C11413EEAF}" type="slidenum">
              <a:rPr lang="en-GB" smtClean="0"/>
              <a:t>‹#›</a:t>
            </a:fld>
            <a:endParaRPr lang="en-GB"/>
          </a:p>
        </p:txBody>
      </p:sp>
    </p:spTree>
    <p:extLst>
      <p:ext uri="{BB962C8B-B14F-4D97-AF65-F5344CB8AC3E}">
        <p14:creationId xmlns:p14="http://schemas.microsoft.com/office/powerpoint/2010/main" val="1269104214"/>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A73A3D38-334A-407B-9BFB-90C11413EEAF}" type="slidenum">
              <a:rPr lang="en-GB" smtClean="0"/>
              <a:t>1</a:t>
            </a:fld>
            <a:endParaRPr lang="en-GB"/>
          </a:p>
        </p:txBody>
      </p:sp>
      <p:sp>
        <p:nvSpPr>
          <p:cNvPr id="5" name="Date Placeholder 4"/>
          <p:cNvSpPr>
            <a:spLocks noGrp="1"/>
          </p:cNvSpPr>
          <p:nvPr>
            <p:ph type="dt" idx="11"/>
          </p:nvPr>
        </p:nvSpPr>
        <p:spPr/>
        <p:txBody>
          <a:bodyPr/>
          <a:lstStyle/>
          <a:p>
            <a:r>
              <a:rPr lang="en-GB" smtClean="0"/>
              <a:t>01/08/2018</a:t>
            </a:r>
            <a:endParaRPr lang="en-GB"/>
          </a:p>
        </p:txBody>
      </p:sp>
    </p:spTree>
    <p:extLst>
      <p:ext uri="{BB962C8B-B14F-4D97-AF65-F5344CB8AC3E}">
        <p14:creationId xmlns:p14="http://schemas.microsoft.com/office/powerpoint/2010/main" val="5841377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i="1" kern="1200" dirty="0" err="1" smtClean="0">
                <a:solidFill>
                  <a:schemeClr val="tx1"/>
                </a:solidFill>
                <a:effectLst/>
                <a:latin typeface="+mn-lt"/>
                <a:ea typeface="+mn-ea"/>
                <a:cs typeface="+mn-cs"/>
              </a:rPr>
              <a:t>Jaipong</a:t>
            </a:r>
            <a:r>
              <a:rPr lang="en-GB" sz="1200" i="1" kern="1200" dirty="0" smtClean="0">
                <a:solidFill>
                  <a:schemeClr val="tx1"/>
                </a:solidFill>
                <a:effectLst/>
                <a:latin typeface="+mn-lt"/>
                <a:ea typeface="+mn-ea"/>
                <a:cs typeface="+mn-cs"/>
              </a:rPr>
              <a:t> : </a:t>
            </a:r>
            <a:r>
              <a:rPr lang="en-GB" sz="1200" i="1" kern="1200" dirty="0" err="1" smtClean="0">
                <a:solidFill>
                  <a:schemeClr val="tx1"/>
                </a:solidFill>
                <a:effectLst/>
                <a:latin typeface="+mn-lt"/>
                <a:ea typeface="+mn-ea"/>
                <a:cs typeface="+mn-cs"/>
              </a:rPr>
              <a:t>jabar</a:t>
            </a:r>
            <a:endParaRPr lang="en-GB" sz="1200" i="1" kern="1200" dirty="0" smtClean="0">
              <a:solidFill>
                <a:schemeClr val="tx1"/>
              </a:solidFill>
              <a:effectLst/>
              <a:latin typeface="+mn-lt"/>
              <a:ea typeface="+mn-ea"/>
              <a:cs typeface="+mn-cs"/>
            </a:endParaRPr>
          </a:p>
          <a:p>
            <a:r>
              <a:rPr lang="id-ID" sz="1200" i="1" kern="1200" dirty="0" smtClean="0">
                <a:solidFill>
                  <a:schemeClr val="tx1"/>
                </a:solidFill>
                <a:effectLst/>
                <a:latin typeface="+mn-lt"/>
                <a:ea typeface="+mn-ea"/>
                <a:cs typeface="+mn-cs"/>
              </a:rPr>
              <a:t>Bedhaya Ketawang </a:t>
            </a:r>
            <a:r>
              <a:rPr lang="en-GB" sz="1200" i="1" kern="1200" dirty="0" smtClean="0">
                <a:solidFill>
                  <a:schemeClr val="tx1"/>
                </a:solidFill>
                <a:effectLst/>
                <a:latin typeface="+mn-lt"/>
                <a:ea typeface="+mn-ea"/>
                <a:cs typeface="+mn-cs"/>
              </a:rPr>
              <a:t>from</a:t>
            </a:r>
            <a:r>
              <a:rPr lang="en-GB" sz="1200" i="1" kern="1200" baseline="0" dirty="0" smtClean="0">
                <a:solidFill>
                  <a:schemeClr val="tx1"/>
                </a:solidFill>
                <a:effectLst/>
                <a:latin typeface="+mn-lt"/>
                <a:ea typeface="+mn-ea"/>
                <a:cs typeface="+mn-cs"/>
              </a:rPr>
              <a:t> </a:t>
            </a:r>
            <a:r>
              <a:rPr lang="en-GB" sz="1200" i="1" kern="1200" baseline="0" dirty="0" err="1" smtClean="0">
                <a:solidFill>
                  <a:schemeClr val="tx1"/>
                </a:solidFill>
                <a:effectLst/>
                <a:latin typeface="+mn-lt"/>
                <a:ea typeface="+mn-ea"/>
                <a:cs typeface="+mn-cs"/>
              </a:rPr>
              <a:t>jateng</a:t>
            </a:r>
            <a:endParaRPr lang="en-GB" sz="1200" i="1" kern="1200" baseline="0" dirty="0" smtClean="0">
              <a:solidFill>
                <a:schemeClr val="tx1"/>
              </a:solidFill>
              <a:effectLst/>
              <a:latin typeface="+mn-lt"/>
              <a:ea typeface="+mn-ea"/>
              <a:cs typeface="+mn-cs"/>
            </a:endParaRPr>
          </a:p>
          <a:p>
            <a:r>
              <a:rPr lang="en-GB" sz="1200" i="1" kern="1200" baseline="0" dirty="0" smtClean="0">
                <a:solidFill>
                  <a:schemeClr val="tx1"/>
                </a:solidFill>
                <a:effectLst/>
                <a:latin typeface="+mn-lt"/>
                <a:ea typeface="+mn-ea"/>
                <a:cs typeface="+mn-cs"/>
              </a:rPr>
              <a:t>Remo: </a:t>
            </a:r>
            <a:r>
              <a:rPr lang="en-GB" sz="1200" i="1" kern="1200" baseline="0" dirty="0" err="1" smtClean="0">
                <a:solidFill>
                  <a:schemeClr val="tx1"/>
                </a:solidFill>
                <a:effectLst/>
                <a:latin typeface="+mn-lt"/>
                <a:ea typeface="+mn-ea"/>
                <a:cs typeface="+mn-cs"/>
              </a:rPr>
              <a:t>jatim</a:t>
            </a:r>
            <a:endParaRPr lang="en-GB" sz="1200" i="1" kern="1200" baseline="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A73A3D38-334A-407B-9BFB-90C11413EEAF}" type="slidenum">
              <a:rPr lang="en-GB" smtClean="0"/>
              <a:t>2</a:t>
            </a:fld>
            <a:endParaRPr lang="en-GB"/>
          </a:p>
        </p:txBody>
      </p:sp>
      <p:sp>
        <p:nvSpPr>
          <p:cNvPr id="5" name="Date Placeholder 4"/>
          <p:cNvSpPr>
            <a:spLocks noGrp="1"/>
          </p:cNvSpPr>
          <p:nvPr>
            <p:ph type="dt" idx="11"/>
          </p:nvPr>
        </p:nvSpPr>
        <p:spPr/>
        <p:txBody>
          <a:bodyPr/>
          <a:lstStyle/>
          <a:p>
            <a:r>
              <a:rPr lang="en-GB" smtClean="0"/>
              <a:t>01/08/2018</a:t>
            </a:r>
            <a:endParaRPr lang="en-GB"/>
          </a:p>
        </p:txBody>
      </p:sp>
    </p:spTree>
    <p:extLst>
      <p:ext uri="{BB962C8B-B14F-4D97-AF65-F5344CB8AC3E}">
        <p14:creationId xmlns:p14="http://schemas.microsoft.com/office/powerpoint/2010/main" val="18180045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Following the </a:t>
            </a:r>
            <a:r>
              <a:rPr lang="en-GB" dirty="0" err="1" smtClean="0"/>
              <a:t>globalitation</a:t>
            </a:r>
            <a:r>
              <a:rPr lang="en-GB" dirty="0" smtClean="0"/>
              <a:t> era, people are more prefer to learn modern dance instead, making the traditional dance left behind. It makes people’s knowledge about traditional dance became very minimum, especially for the young generation in Java. </a:t>
            </a:r>
            <a:endParaRPr lang="en-GB" dirty="0"/>
          </a:p>
        </p:txBody>
      </p:sp>
      <p:sp>
        <p:nvSpPr>
          <p:cNvPr id="4" name="Slide Number Placeholder 3"/>
          <p:cNvSpPr>
            <a:spLocks noGrp="1"/>
          </p:cNvSpPr>
          <p:nvPr>
            <p:ph type="sldNum" sz="quarter" idx="10"/>
          </p:nvPr>
        </p:nvSpPr>
        <p:spPr/>
        <p:txBody>
          <a:bodyPr/>
          <a:lstStyle/>
          <a:p>
            <a:fld id="{A73A3D38-334A-407B-9BFB-90C11413EEAF}" type="slidenum">
              <a:rPr lang="en-GB" smtClean="0"/>
              <a:t>3</a:t>
            </a:fld>
            <a:endParaRPr lang="en-GB"/>
          </a:p>
        </p:txBody>
      </p:sp>
      <p:sp>
        <p:nvSpPr>
          <p:cNvPr id="5" name="Date Placeholder 4"/>
          <p:cNvSpPr>
            <a:spLocks noGrp="1"/>
          </p:cNvSpPr>
          <p:nvPr>
            <p:ph type="dt" idx="11"/>
          </p:nvPr>
        </p:nvSpPr>
        <p:spPr/>
        <p:txBody>
          <a:bodyPr/>
          <a:lstStyle/>
          <a:p>
            <a:r>
              <a:rPr lang="en-GB" smtClean="0"/>
              <a:t>01/08/2018</a:t>
            </a:r>
            <a:endParaRPr lang="en-GB"/>
          </a:p>
        </p:txBody>
      </p:sp>
    </p:spTree>
    <p:extLst>
      <p:ext uri="{BB962C8B-B14F-4D97-AF65-F5344CB8AC3E}">
        <p14:creationId xmlns:p14="http://schemas.microsoft.com/office/powerpoint/2010/main" val="14423177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So the young generation</a:t>
            </a:r>
            <a:r>
              <a:rPr lang="en-GB" baseline="0" dirty="0" smtClean="0"/>
              <a:t> can love their own cultural heritance</a:t>
            </a:r>
            <a:endParaRPr lang="en-GB" dirty="0"/>
          </a:p>
        </p:txBody>
      </p:sp>
      <p:sp>
        <p:nvSpPr>
          <p:cNvPr id="4" name="Slide Number Placeholder 3"/>
          <p:cNvSpPr>
            <a:spLocks noGrp="1"/>
          </p:cNvSpPr>
          <p:nvPr>
            <p:ph type="sldNum" sz="quarter" idx="10"/>
          </p:nvPr>
        </p:nvSpPr>
        <p:spPr/>
        <p:txBody>
          <a:bodyPr/>
          <a:lstStyle/>
          <a:p>
            <a:fld id="{A73A3D38-334A-407B-9BFB-90C11413EEAF}" type="slidenum">
              <a:rPr lang="en-GB" smtClean="0"/>
              <a:t>4</a:t>
            </a:fld>
            <a:endParaRPr lang="en-GB"/>
          </a:p>
        </p:txBody>
      </p:sp>
      <p:sp>
        <p:nvSpPr>
          <p:cNvPr id="5" name="Date Placeholder 4"/>
          <p:cNvSpPr>
            <a:spLocks noGrp="1"/>
          </p:cNvSpPr>
          <p:nvPr>
            <p:ph type="dt" idx="11"/>
          </p:nvPr>
        </p:nvSpPr>
        <p:spPr/>
        <p:txBody>
          <a:bodyPr/>
          <a:lstStyle/>
          <a:p>
            <a:r>
              <a:rPr lang="en-GB" smtClean="0"/>
              <a:t>01/08/2018</a:t>
            </a:r>
            <a:endParaRPr lang="en-GB"/>
          </a:p>
        </p:txBody>
      </p:sp>
    </p:spTree>
    <p:extLst>
      <p:ext uri="{BB962C8B-B14F-4D97-AF65-F5344CB8AC3E}">
        <p14:creationId xmlns:p14="http://schemas.microsoft.com/office/powerpoint/2010/main" val="42799266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Date Placeholder 3"/>
          <p:cNvSpPr>
            <a:spLocks noGrp="1"/>
          </p:cNvSpPr>
          <p:nvPr>
            <p:ph type="dt" idx="10"/>
          </p:nvPr>
        </p:nvSpPr>
        <p:spPr/>
        <p:txBody>
          <a:bodyPr/>
          <a:lstStyle/>
          <a:p>
            <a:r>
              <a:rPr lang="en-GB" smtClean="0"/>
              <a:t>01/08/2018</a:t>
            </a:r>
            <a:endParaRPr lang="en-GB"/>
          </a:p>
        </p:txBody>
      </p:sp>
      <p:sp>
        <p:nvSpPr>
          <p:cNvPr id="5" name="Slide Number Placeholder 4"/>
          <p:cNvSpPr>
            <a:spLocks noGrp="1"/>
          </p:cNvSpPr>
          <p:nvPr>
            <p:ph type="sldNum" sz="quarter" idx="11"/>
          </p:nvPr>
        </p:nvSpPr>
        <p:spPr/>
        <p:txBody>
          <a:bodyPr/>
          <a:lstStyle/>
          <a:p>
            <a:fld id="{A73A3D38-334A-407B-9BFB-90C11413EEAF}" type="slidenum">
              <a:rPr lang="en-GB" smtClean="0"/>
              <a:t>5</a:t>
            </a:fld>
            <a:endParaRPr lang="en-GB"/>
          </a:p>
        </p:txBody>
      </p:sp>
    </p:spTree>
    <p:extLst>
      <p:ext uri="{BB962C8B-B14F-4D97-AF65-F5344CB8AC3E}">
        <p14:creationId xmlns:p14="http://schemas.microsoft.com/office/powerpoint/2010/main" val="15456398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Date Placeholder 3"/>
          <p:cNvSpPr>
            <a:spLocks noGrp="1"/>
          </p:cNvSpPr>
          <p:nvPr>
            <p:ph type="dt" idx="10"/>
          </p:nvPr>
        </p:nvSpPr>
        <p:spPr/>
        <p:txBody>
          <a:bodyPr/>
          <a:lstStyle/>
          <a:p>
            <a:r>
              <a:rPr lang="en-GB" smtClean="0"/>
              <a:t>01/08/2018</a:t>
            </a:r>
            <a:endParaRPr lang="en-GB"/>
          </a:p>
        </p:txBody>
      </p:sp>
      <p:sp>
        <p:nvSpPr>
          <p:cNvPr id="5" name="Slide Number Placeholder 4"/>
          <p:cNvSpPr>
            <a:spLocks noGrp="1"/>
          </p:cNvSpPr>
          <p:nvPr>
            <p:ph type="sldNum" sz="quarter" idx="11"/>
          </p:nvPr>
        </p:nvSpPr>
        <p:spPr/>
        <p:txBody>
          <a:bodyPr/>
          <a:lstStyle/>
          <a:p>
            <a:fld id="{A73A3D38-334A-407B-9BFB-90C11413EEAF}" type="slidenum">
              <a:rPr lang="en-GB" smtClean="0"/>
              <a:t>6</a:t>
            </a:fld>
            <a:endParaRPr lang="en-GB"/>
          </a:p>
        </p:txBody>
      </p:sp>
    </p:spTree>
    <p:extLst>
      <p:ext uri="{BB962C8B-B14F-4D97-AF65-F5344CB8AC3E}">
        <p14:creationId xmlns:p14="http://schemas.microsoft.com/office/powerpoint/2010/main" val="2670900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A73A3D38-334A-407B-9BFB-90C11413EEAF}" type="slidenum">
              <a:rPr lang="en-GB" smtClean="0"/>
              <a:t>7</a:t>
            </a:fld>
            <a:endParaRPr lang="en-GB"/>
          </a:p>
        </p:txBody>
      </p:sp>
      <p:sp>
        <p:nvSpPr>
          <p:cNvPr id="5" name="Date Placeholder 4"/>
          <p:cNvSpPr>
            <a:spLocks noGrp="1"/>
          </p:cNvSpPr>
          <p:nvPr>
            <p:ph type="dt" idx="11"/>
          </p:nvPr>
        </p:nvSpPr>
        <p:spPr/>
        <p:txBody>
          <a:bodyPr/>
          <a:lstStyle/>
          <a:p>
            <a:r>
              <a:rPr lang="en-GB" smtClean="0"/>
              <a:t>01/08/2018</a:t>
            </a:r>
            <a:endParaRPr lang="en-GB"/>
          </a:p>
        </p:txBody>
      </p:sp>
    </p:spTree>
    <p:extLst>
      <p:ext uri="{BB962C8B-B14F-4D97-AF65-F5344CB8AC3E}">
        <p14:creationId xmlns:p14="http://schemas.microsoft.com/office/powerpoint/2010/main" val="23284691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*not limited by learning</a:t>
            </a:r>
            <a:r>
              <a:rPr lang="en-GB" baseline="0" dirty="0" smtClean="0"/>
              <a:t> dance, but also sport</a:t>
            </a:r>
          </a:p>
          <a:p>
            <a:r>
              <a:rPr lang="en-GB" baseline="0" dirty="0" smtClean="0"/>
              <a:t>*could be implemented in character’s animation for more natural motion</a:t>
            </a:r>
            <a:endParaRPr lang="en-GB" dirty="0"/>
          </a:p>
        </p:txBody>
      </p:sp>
      <p:sp>
        <p:nvSpPr>
          <p:cNvPr id="4" name="Slide Number Placeholder 3"/>
          <p:cNvSpPr>
            <a:spLocks noGrp="1"/>
          </p:cNvSpPr>
          <p:nvPr>
            <p:ph type="sldNum" sz="quarter" idx="10"/>
          </p:nvPr>
        </p:nvSpPr>
        <p:spPr/>
        <p:txBody>
          <a:bodyPr/>
          <a:lstStyle/>
          <a:p>
            <a:fld id="{A73A3D38-334A-407B-9BFB-90C11413EEAF}" type="slidenum">
              <a:rPr lang="en-GB" smtClean="0"/>
              <a:t>8</a:t>
            </a:fld>
            <a:endParaRPr lang="en-GB"/>
          </a:p>
        </p:txBody>
      </p:sp>
      <p:sp>
        <p:nvSpPr>
          <p:cNvPr id="5" name="Date Placeholder 4"/>
          <p:cNvSpPr>
            <a:spLocks noGrp="1"/>
          </p:cNvSpPr>
          <p:nvPr>
            <p:ph type="dt" idx="11"/>
          </p:nvPr>
        </p:nvSpPr>
        <p:spPr/>
        <p:txBody>
          <a:bodyPr/>
          <a:lstStyle/>
          <a:p>
            <a:r>
              <a:rPr lang="en-GB" smtClean="0"/>
              <a:t>01/08/2018</a:t>
            </a:r>
            <a:endParaRPr lang="en-GB"/>
          </a:p>
        </p:txBody>
      </p:sp>
    </p:spTree>
    <p:extLst>
      <p:ext uri="{BB962C8B-B14F-4D97-AF65-F5344CB8AC3E}">
        <p14:creationId xmlns:p14="http://schemas.microsoft.com/office/powerpoint/2010/main" val="34946303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Date Placeholder 3"/>
          <p:cNvSpPr>
            <a:spLocks noGrp="1"/>
          </p:cNvSpPr>
          <p:nvPr>
            <p:ph type="dt" idx="10"/>
          </p:nvPr>
        </p:nvSpPr>
        <p:spPr/>
        <p:txBody>
          <a:bodyPr/>
          <a:lstStyle/>
          <a:p>
            <a:r>
              <a:rPr lang="en-GB" smtClean="0"/>
              <a:t>01/08/2018</a:t>
            </a:r>
            <a:endParaRPr lang="en-GB"/>
          </a:p>
        </p:txBody>
      </p:sp>
      <p:sp>
        <p:nvSpPr>
          <p:cNvPr id="5" name="Slide Number Placeholder 4"/>
          <p:cNvSpPr>
            <a:spLocks noGrp="1"/>
          </p:cNvSpPr>
          <p:nvPr>
            <p:ph type="sldNum" sz="quarter" idx="11"/>
          </p:nvPr>
        </p:nvSpPr>
        <p:spPr/>
        <p:txBody>
          <a:bodyPr/>
          <a:lstStyle/>
          <a:p>
            <a:fld id="{A73A3D38-334A-407B-9BFB-90C11413EEAF}" type="slidenum">
              <a:rPr lang="en-GB" smtClean="0"/>
              <a:t>9</a:t>
            </a:fld>
            <a:endParaRPr lang="en-GB"/>
          </a:p>
        </p:txBody>
      </p:sp>
    </p:spTree>
    <p:extLst>
      <p:ext uri="{BB962C8B-B14F-4D97-AF65-F5344CB8AC3E}">
        <p14:creationId xmlns:p14="http://schemas.microsoft.com/office/powerpoint/2010/main" val="30940549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3A2DEB7-2554-4BF9-970E-ECE718014357}" type="datetimeFigureOut">
              <a:rPr lang="en-GB" smtClean="0"/>
              <a:t>11/08/2018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3F8909E-B2E9-45DE-8FE5-D8113C8F3F5D}" type="slidenum">
              <a:rPr lang="en-GB" smtClean="0"/>
              <a:t>‹#›</a:t>
            </a:fld>
            <a:endParaRPr lang="en-GB"/>
          </a:p>
        </p:txBody>
      </p:sp>
    </p:spTree>
    <p:extLst>
      <p:ext uri="{BB962C8B-B14F-4D97-AF65-F5344CB8AC3E}">
        <p14:creationId xmlns:p14="http://schemas.microsoft.com/office/powerpoint/2010/main" val="4482826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3A2DEB7-2554-4BF9-970E-ECE718014357}" type="datetimeFigureOut">
              <a:rPr lang="en-GB" smtClean="0"/>
              <a:t>11/08/2018</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F3F8909E-B2E9-45DE-8FE5-D8113C8F3F5D}" type="slidenum">
              <a:rPr lang="en-GB" smtClean="0"/>
              <a:t>‹#›</a:t>
            </a:fld>
            <a:endParaRPr lang="en-GB"/>
          </a:p>
        </p:txBody>
      </p:sp>
    </p:spTree>
    <p:extLst>
      <p:ext uri="{BB962C8B-B14F-4D97-AF65-F5344CB8AC3E}">
        <p14:creationId xmlns:p14="http://schemas.microsoft.com/office/powerpoint/2010/main" val="13115560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3A2DEB7-2554-4BF9-970E-ECE718014357}" type="datetimeFigureOut">
              <a:rPr lang="en-GB" smtClean="0"/>
              <a:t>11/08/2018</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F3F8909E-B2E9-45DE-8FE5-D8113C8F3F5D}" type="slidenum">
              <a:rPr lang="en-GB" smtClean="0"/>
              <a:t>‹#›</a:t>
            </a:fld>
            <a:endParaRPr lang="en-GB"/>
          </a:p>
        </p:txBody>
      </p:sp>
    </p:spTree>
    <p:extLst>
      <p:ext uri="{BB962C8B-B14F-4D97-AF65-F5344CB8AC3E}">
        <p14:creationId xmlns:p14="http://schemas.microsoft.com/office/powerpoint/2010/main" val="3034191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3A2DEB7-2554-4BF9-970E-ECE718014357}" type="datetimeFigureOut">
              <a:rPr lang="en-GB" smtClean="0"/>
              <a:t>11/08/2018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3F8909E-B2E9-45DE-8FE5-D8113C8F3F5D}" type="slidenum">
              <a:rPr lang="en-GB" smtClean="0"/>
              <a:t>‹#›</a:t>
            </a:fld>
            <a:endParaRPr lang="en-GB"/>
          </a:p>
        </p:txBody>
      </p:sp>
    </p:spTree>
    <p:extLst>
      <p:ext uri="{BB962C8B-B14F-4D97-AF65-F5344CB8AC3E}">
        <p14:creationId xmlns:p14="http://schemas.microsoft.com/office/powerpoint/2010/main" val="20424649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3A2DEB7-2554-4BF9-970E-ECE718014357}" type="datetimeFigureOut">
              <a:rPr lang="en-GB" smtClean="0"/>
              <a:t>11/08/2018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3F8909E-B2E9-45DE-8FE5-D8113C8F3F5D}" type="slidenum">
              <a:rPr lang="en-GB" smtClean="0"/>
              <a:t>‹#›</a:t>
            </a:fld>
            <a:endParaRPr lang="en-GB"/>
          </a:p>
        </p:txBody>
      </p:sp>
    </p:spTree>
    <p:extLst>
      <p:ext uri="{BB962C8B-B14F-4D97-AF65-F5344CB8AC3E}">
        <p14:creationId xmlns:p14="http://schemas.microsoft.com/office/powerpoint/2010/main" val="10608159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0"/>
          </p:nvPr>
        </p:nvSpPr>
        <p:spPr/>
        <p:txBody>
          <a:bodyPr/>
          <a:lstStyle/>
          <a:p>
            <a:fld id="{E3A2DEB7-2554-4BF9-970E-ECE718014357}" type="datetimeFigureOut">
              <a:rPr lang="en-GB" smtClean="0"/>
              <a:t>11/08/2018</a:t>
            </a:fld>
            <a:endParaRPr lang="en-GB"/>
          </a:p>
        </p:txBody>
      </p:sp>
      <p:sp>
        <p:nvSpPr>
          <p:cNvPr id="9" name="Footer Placeholder 8"/>
          <p:cNvSpPr>
            <a:spLocks noGrp="1"/>
          </p:cNvSpPr>
          <p:nvPr>
            <p:ph type="ftr" sz="quarter" idx="11"/>
          </p:nvPr>
        </p:nvSpPr>
        <p:spPr/>
        <p:txBody>
          <a:bodyPr/>
          <a:lstStyle/>
          <a:p>
            <a:endParaRPr lang="en-GB"/>
          </a:p>
        </p:txBody>
      </p:sp>
      <p:sp>
        <p:nvSpPr>
          <p:cNvPr id="10" name="Slide Number Placeholder 9"/>
          <p:cNvSpPr>
            <a:spLocks noGrp="1"/>
          </p:cNvSpPr>
          <p:nvPr>
            <p:ph type="sldNum" sz="quarter" idx="12"/>
          </p:nvPr>
        </p:nvSpPr>
        <p:spPr/>
        <p:txBody>
          <a:bodyPr/>
          <a:lstStyle/>
          <a:p>
            <a:fld id="{F3F8909E-B2E9-45DE-8FE5-D8113C8F3F5D}" type="slidenum">
              <a:rPr lang="en-GB" smtClean="0"/>
              <a:t>‹#›</a:t>
            </a:fld>
            <a:endParaRPr lang="en-GB"/>
          </a:p>
        </p:txBody>
      </p:sp>
    </p:spTree>
    <p:extLst>
      <p:ext uri="{BB962C8B-B14F-4D97-AF65-F5344CB8AC3E}">
        <p14:creationId xmlns:p14="http://schemas.microsoft.com/office/powerpoint/2010/main" val="39750202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Date Placeholder 1"/>
          <p:cNvSpPr>
            <a:spLocks noGrp="1"/>
          </p:cNvSpPr>
          <p:nvPr>
            <p:ph type="dt" sz="half" idx="10"/>
          </p:nvPr>
        </p:nvSpPr>
        <p:spPr/>
        <p:txBody>
          <a:bodyPr/>
          <a:lstStyle/>
          <a:p>
            <a:fld id="{E3A2DEB7-2554-4BF9-970E-ECE718014357}" type="datetimeFigureOut">
              <a:rPr lang="en-GB" smtClean="0"/>
              <a:t>11/08/2018</a:t>
            </a:fld>
            <a:endParaRPr lang="en-GB"/>
          </a:p>
        </p:txBody>
      </p:sp>
      <p:sp>
        <p:nvSpPr>
          <p:cNvPr id="11" name="Footer Placeholder 10"/>
          <p:cNvSpPr>
            <a:spLocks noGrp="1"/>
          </p:cNvSpPr>
          <p:nvPr>
            <p:ph type="ftr" sz="quarter" idx="11"/>
          </p:nvPr>
        </p:nvSpPr>
        <p:spPr/>
        <p:txBody>
          <a:bodyPr/>
          <a:lstStyle/>
          <a:p>
            <a:endParaRPr lang="en-GB"/>
          </a:p>
        </p:txBody>
      </p:sp>
      <p:sp>
        <p:nvSpPr>
          <p:cNvPr id="12" name="Slide Number Placeholder 11"/>
          <p:cNvSpPr>
            <a:spLocks noGrp="1"/>
          </p:cNvSpPr>
          <p:nvPr>
            <p:ph type="sldNum" sz="quarter" idx="12"/>
          </p:nvPr>
        </p:nvSpPr>
        <p:spPr/>
        <p:txBody>
          <a:bodyPr/>
          <a:lstStyle/>
          <a:p>
            <a:fld id="{F3F8909E-B2E9-45DE-8FE5-D8113C8F3F5D}" type="slidenum">
              <a:rPr lang="en-GB" smtClean="0"/>
              <a:t>‹#›</a:t>
            </a:fld>
            <a:endParaRPr lang="en-GB"/>
          </a:p>
        </p:txBody>
      </p:sp>
    </p:spTree>
    <p:extLst>
      <p:ext uri="{BB962C8B-B14F-4D97-AF65-F5344CB8AC3E}">
        <p14:creationId xmlns:p14="http://schemas.microsoft.com/office/powerpoint/2010/main" val="496167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2" name="Date Placeholder 1"/>
          <p:cNvSpPr>
            <a:spLocks noGrp="1"/>
          </p:cNvSpPr>
          <p:nvPr>
            <p:ph type="dt" sz="half" idx="10"/>
          </p:nvPr>
        </p:nvSpPr>
        <p:spPr/>
        <p:txBody>
          <a:bodyPr/>
          <a:lstStyle/>
          <a:p>
            <a:fld id="{E3A2DEB7-2554-4BF9-970E-ECE718014357}" type="datetimeFigureOut">
              <a:rPr lang="en-GB" smtClean="0"/>
              <a:t>11/08/2018</a:t>
            </a:fld>
            <a:endParaRPr lang="en-GB"/>
          </a:p>
        </p:txBody>
      </p:sp>
      <p:sp>
        <p:nvSpPr>
          <p:cNvPr id="7" name="Footer Placeholder 6"/>
          <p:cNvSpPr>
            <a:spLocks noGrp="1"/>
          </p:cNvSpPr>
          <p:nvPr>
            <p:ph type="ftr" sz="quarter" idx="11"/>
          </p:nvPr>
        </p:nvSpPr>
        <p:spPr/>
        <p:txBody>
          <a:bodyPr/>
          <a:lstStyle/>
          <a:p>
            <a:endParaRPr lang="en-GB"/>
          </a:p>
        </p:txBody>
      </p:sp>
      <p:sp>
        <p:nvSpPr>
          <p:cNvPr id="8" name="Slide Number Placeholder 7"/>
          <p:cNvSpPr>
            <a:spLocks noGrp="1"/>
          </p:cNvSpPr>
          <p:nvPr>
            <p:ph type="sldNum" sz="quarter" idx="12"/>
          </p:nvPr>
        </p:nvSpPr>
        <p:spPr/>
        <p:txBody>
          <a:bodyPr/>
          <a:lstStyle/>
          <a:p>
            <a:fld id="{F3F8909E-B2E9-45DE-8FE5-D8113C8F3F5D}" type="slidenum">
              <a:rPr lang="en-GB" smtClean="0"/>
              <a:t>‹#›</a:t>
            </a:fld>
            <a:endParaRPr lang="en-GB"/>
          </a:p>
        </p:txBody>
      </p:sp>
    </p:spTree>
    <p:extLst>
      <p:ext uri="{BB962C8B-B14F-4D97-AF65-F5344CB8AC3E}">
        <p14:creationId xmlns:p14="http://schemas.microsoft.com/office/powerpoint/2010/main" val="29436087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E3A2DEB7-2554-4BF9-970E-ECE718014357}" type="datetimeFigureOut">
              <a:rPr lang="en-GB" smtClean="0"/>
              <a:t>11/08/2018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3F8909E-B2E9-45DE-8FE5-D8113C8F3F5D}" type="slidenum">
              <a:rPr lang="en-GB" smtClean="0"/>
              <a:t>‹#›</a:t>
            </a:fld>
            <a:endParaRPr lang="en-GB"/>
          </a:p>
        </p:txBody>
      </p:sp>
    </p:spTree>
    <p:extLst>
      <p:ext uri="{BB962C8B-B14F-4D97-AF65-F5344CB8AC3E}">
        <p14:creationId xmlns:p14="http://schemas.microsoft.com/office/powerpoint/2010/main" val="34636677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smtClean="0"/>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E3A2DEB7-2554-4BF9-970E-ECE718014357}" type="datetimeFigureOut">
              <a:rPr lang="en-GB" smtClean="0"/>
              <a:t>11/08/2018</a:t>
            </a:fld>
            <a:endParaRPr lang="en-GB"/>
          </a:p>
        </p:txBody>
      </p:sp>
      <p:sp>
        <p:nvSpPr>
          <p:cNvPr id="9" name="Footer Placeholder 8"/>
          <p:cNvSpPr>
            <a:spLocks noGrp="1"/>
          </p:cNvSpPr>
          <p:nvPr>
            <p:ph type="ftr" sz="quarter" idx="11"/>
          </p:nvPr>
        </p:nvSpPr>
        <p:spPr/>
        <p:txBody>
          <a:bodyPr/>
          <a:lstStyle/>
          <a:p>
            <a:endParaRPr lang="en-GB"/>
          </a:p>
        </p:txBody>
      </p:sp>
      <p:sp>
        <p:nvSpPr>
          <p:cNvPr id="10" name="Slide Number Placeholder 9"/>
          <p:cNvSpPr>
            <a:spLocks noGrp="1"/>
          </p:cNvSpPr>
          <p:nvPr>
            <p:ph type="sldNum" sz="quarter" idx="12"/>
          </p:nvPr>
        </p:nvSpPr>
        <p:spPr/>
        <p:txBody>
          <a:bodyPr/>
          <a:lstStyle/>
          <a:p>
            <a:fld id="{F3F8909E-B2E9-45DE-8FE5-D8113C8F3F5D}" type="slidenum">
              <a:rPr lang="en-GB" smtClean="0"/>
              <a:t>‹#›</a:t>
            </a:fld>
            <a:endParaRPr lang="en-GB"/>
          </a:p>
        </p:txBody>
      </p:sp>
    </p:spTree>
    <p:extLst>
      <p:ext uri="{BB962C8B-B14F-4D97-AF65-F5344CB8AC3E}">
        <p14:creationId xmlns:p14="http://schemas.microsoft.com/office/powerpoint/2010/main" val="42907467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E3A2DEB7-2554-4BF9-970E-ECE718014357}" type="datetimeFigureOut">
              <a:rPr lang="en-GB" smtClean="0"/>
              <a:t>11/08/2018</a:t>
            </a:fld>
            <a:endParaRPr lang="en-GB"/>
          </a:p>
        </p:txBody>
      </p:sp>
      <p:sp>
        <p:nvSpPr>
          <p:cNvPr id="9" name="Footer Placeholder 8"/>
          <p:cNvSpPr>
            <a:spLocks noGrp="1"/>
          </p:cNvSpPr>
          <p:nvPr>
            <p:ph type="ftr" sz="quarter" idx="11"/>
          </p:nvPr>
        </p:nvSpPr>
        <p:spPr>
          <a:xfrm>
            <a:off x="3499101" y="6356350"/>
            <a:ext cx="5911517" cy="365125"/>
          </a:xfrm>
        </p:spPr>
        <p:txBody>
          <a:bodyPr/>
          <a:lstStyle/>
          <a:p>
            <a:endParaRPr lang="en-GB"/>
          </a:p>
        </p:txBody>
      </p:sp>
      <p:sp>
        <p:nvSpPr>
          <p:cNvPr id="10" name="Slide Number Placeholder 9"/>
          <p:cNvSpPr>
            <a:spLocks noGrp="1"/>
          </p:cNvSpPr>
          <p:nvPr>
            <p:ph type="sldNum" sz="quarter" idx="12"/>
          </p:nvPr>
        </p:nvSpPr>
        <p:spPr/>
        <p:txBody>
          <a:bodyPr/>
          <a:lstStyle/>
          <a:p>
            <a:fld id="{F3F8909E-B2E9-45DE-8FE5-D8113C8F3F5D}" type="slidenum">
              <a:rPr lang="en-GB" smtClean="0"/>
              <a:t>‹#›</a:t>
            </a:fld>
            <a:endParaRPr lang="en-GB"/>
          </a:p>
        </p:txBody>
      </p:sp>
    </p:spTree>
    <p:extLst>
      <p:ext uri="{BB962C8B-B14F-4D97-AF65-F5344CB8AC3E}">
        <p14:creationId xmlns:p14="http://schemas.microsoft.com/office/powerpoint/2010/main" val="29068475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E3A2DEB7-2554-4BF9-970E-ECE718014357}" type="datetimeFigureOut">
              <a:rPr lang="en-GB" smtClean="0"/>
              <a:t>11/08/2018</a:t>
            </a:fld>
            <a:endParaRPr lang="en-GB"/>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GB"/>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F3F8909E-B2E9-45DE-8FE5-D8113C8F3F5D}" type="slidenum">
              <a:rPr lang="en-GB" smtClean="0"/>
              <a:t>‹#›</a:t>
            </a:fld>
            <a:endParaRPr lang="en-GB"/>
          </a:p>
        </p:txBody>
      </p:sp>
    </p:spTree>
    <p:extLst>
      <p:ext uri="{BB962C8B-B14F-4D97-AF65-F5344CB8AC3E}">
        <p14:creationId xmlns:p14="http://schemas.microsoft.com/office/powerpoint/2010/main" val="302177804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jpg"/><Relationship Id="rId7" Type="http://schemas.openxmlformats.org/officeDocument/2006/relationships/image" Target="../media/image14.JP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2.jpeg"/><Relationship Id="rId4" Type="http://schemas.openxmlformats.org/officeDocument/2006/relationships/image" Target="../media/image11.jpeg"/></Relationships>
</file>

<file path=ppt/slides/_rels/slide8.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6.jp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9848" y="1696278"/>
            <a:ext cx="7315200" cy="2459869"/>
          </a:xfrm>
        </p:spPr>
        <p:txBody>
          <a:bodyPr>
            <a:noAutofit/>
          </a:bodyPr>
          <a:lstStyle/>
          <a:p>
            <a:pPr algn="ctr"/>
            <a:r>
              <a:rPr lang="id-ID" sz="4000" b="1" dirty="0"/>
              <a:t>Motion Modelling Traditional Javanese Dance: </a:t>
            </a:r>
            <a:r>
              <a:rPr lang="en-GB" sz="4000" b="1"/>
              <a:t>Introduction of Javanese Dancer Gesture with 3D Models</a:t>
            </a:r>
            <a:endParaRPr lang="en-GB" sz="4000" dirty="0"/>
          </a:p>
        </p:txBody>
      </p:sp>
      <p:sp>
        <p:nvSpPr>
          <p:cNvPr id="3" name="Subtitle 2"/>
          <p:cNvSpPr>
            <a:spLocks noGrp="1"/>
          </p:cNvSpPr>
          <p:nvPr>
            <p:ph type="subTitle" idx="1"/>
          </p:nvPr>
        </p:nvSpPr>
        <p:spPr>
          <a:xfrm>
            <a:off x="1100015" y="4524472"/>
            <a:ext cx="7315200" cy="914400"/>
          </a:xfrm>
        </p:spPr>
        <p:txBody>
          <a:bodyPr/>
          <a:lstStyle/>
          <a:p>
            <a:pPr algn="ctr"/>
            <a:r>
              <a:rPr lang="en-GB" b="1" dirty="0" err="1" smtClean="0"/>
              <a:t>Rosyidina</a:t>
            </a:r>
            <a:r>
              <a:rPr lang="en-GB" b="1" dirty="0" smtClean="0"/>
              <a:t> </a:t>
            </a:r>
            <a:r>
              <a:rPr lang="en-GB" b="1" dirty="0" err="1" smtClean="0"/>
              <a:t>Afifah</a:t>
            </a:r>
            <a:endParaRPr lang="en-GB" b="1" dirty="0" smtClean="0"/>
          </a:p>
          <a:p>
            <a:pPr algn="ctr"/>
            <a:r>
              <a:rPr lang="en-GB" b="1" dirty="0" smtClean="0"/>
              <a:t>NRP. 421 0151 013</a:t>
            </a:r>
            <a:endParaRPr lang="en-GB" b="1" dirty="0"/>
          </a:p>
        </p:txBody>
      </p:sp>
      <p:sp>
        <p:nvSpPr>
          <p:cNvPr id="4" name="Subtitle 2"/>
          <p:cNvSpPr txBox="1">
            <a:spLocks/>
          </p:cNvSpPr>
          <p:nvPr/>
        </p:nvSpPr>
        <p:spPr>
          <a:xfrm>
            <a:off x="1100015" y="1181914"/>
            <a:ext cx="7315200" cy="514364"/>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200"/>
              </a:spcBef>
              <a:buClr>
                <a:schemeClr val="accent1"/>
              </a:buClr>
              <a:buFont typeface="Wingdings 2" pitchFamily="18" charset="2"/>
              <a:buNone/>
              <a:defRPr sz="2200" kern="1200" cap="none" spc="0" baseline="0">
                <a:solidFill>
                  <a:schemeClr val="accent1">
                    <a:lumMod val="20000"/>
                    <a:lumOff val="80000"/>
                  </a:schemeClr>
                </a:solidFill>
                <a:latin typeface="+mn-lt"/>
                <a:ea typeface="+mn-ea"/>
                <a:cs typeface="+mn-cs"/>
              </a:defRPr>
            </a:lvl1pPr>
            <a:lvl2pPr marL="457200" indent="0" algn="ctr" defTabSz="914400" rtl="0" eaLnBrk="1" latinLnBrk="0" hangingPunct="1">
              <a:lnSpc>
                <a:spcPct val="90000"/>
              </a:lnSpc>
              <a:spcBef>
                <a:spcPts val="250"/>
              </a:spcBef>
              <a:spcAft>
                <a:spcPts val="250"/>
              </a:spcAft>
              <a:buClr>
                <a:schemeClr val="accent1"/>
              </a:buClr>
              <a:buFont typeface="Wingdings 2" pitchFamily="18" charset="2"/>
              <a:buNone/>
              <a:defRPr sz="2200" kern="1200">
                <a:solidFill>
                  <a:schemeClr val="tx1">
                    <a:lumMod val="65000"/>
                    <a:lumOff val="35000"/>
                  </a:schemeClr>
                </a:solidFill>
                <a:latin typeface="+mn-lt"/>
                <a:ea typeface="+mn-ea"/>
                <a:cs typeface="+mn-cs"/>
              </a:defRPr>
            </a:lvl2pPr>
            <a:lvl3pPr marL="914400" indent="0" algn="ctr" defTabSz="914400" rtl="0" eaLnBrk="1" latinLnBrk="0" hangingPunct="1">
              <a:lnSpc>
                <a:spcPct val="90000"/>
              </a:lnSpc>
              <a:spcBef>
                <a:spcPts val="250"/>
              </a:spcBef>
              <a:spcAft>
                <a:spcPts val="250"/>
              </a:spcAft>
              <a:buClr>
                <a:schemeClr val="accent1"/>
              </a:buClr>
              <a:buFont typeface="Wingdings 2" pitchFamily="18" charset="2"/>
              <a:buNone/>
              <a:defRPr sz="2200" kern="1200">
                <a:solidFill>
                  <a:schemeClr val="tx1">
                    <a:lumMod val="65000"/>
                    <a:lumOff val="35000"/>
                  </a:schemeClr>
                </a:solidFill>
                <a:latin typeface="+mn-lt"/>
                <a:ea typeface="+mn-ea"/>
                <a:cs typeface="+mn-cs"/>
              </a:defRPr>
            </a:lvl3pPr>
            <a:lvl4pPr marL="13716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4pPr>
            <a:lvl5pPr marL="18288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5pPr>
            <a:lvl6pPr marL="22860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6pPr>
            <a:lvl7pPr marL="27432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7pPr>
            <a:lvl8pPr marL="32004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8pPr>
            <a:lvl9pPr marL="36576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9pPr>
          </a:lstStyle>
          <a:p>
            <a:pPr algn="ctr"/>
            <a:r>
              <a:rPr lang="en-GB" dirty="0" smtClean="0"/>
              <a:t>Final Project Presentation</a:t>
            </a:r>
            <a:endParaRPr lang="en-GB" dirty="0"/>
          </a:p>
        </p:txBody>
      </p:sp>
      <p:sp>
        <p:nvSpPr>
          <p:cNvPr id="5" name="Subtitle 2"/>
          <p:cNvSpPr txBox="1">
            <a:spLocks/>
          </p:cNvSpPr>
          <p:nvPr/>
        </p:nvSpPr>
        <p:spPr>
          <a:xfrm>
            <a:off x="0" y="5592417"/>
            <a:ext cx="9130747" cy="671980"/>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200"/>
              </a:spcBef>
              <a:buClr>
                <a:schemeClr val="accent1"/>
              </a:buClr>
              <a:buFont typeface="Wingdings 2" pitchFamily="18" charset="2"/>
              <a:buNone/>
              <a:defRPr sz="2200" kern="1200" cap="none" spc="0" baseline="0">
                <a:solidFill>
                  <a:schemeClr val="accent1">
                    <a:lumMod val="20000"/>
                    <a:lumOff val="80000"/>
                  </a:schemeClr>
                </a:solidFill>
                <a:latin typeface="+mn-lt"/>
                <a:ea typeface="+mn-ea"/>
                <a:cs typeface="+mn-cs"/>
              </a:defRPr>
            </a:lvl1pPr>
            <a:lvl2pPr marL="457200" indent="0" algn="ctr" defTabSz="914400" rtl="0" eaLnBrk="1" latinLnBrk="0" hangingPunct="1">
              <a:lnSpc>
                <a:spcPct val="90000"/>
              </a:lnSpc>
              <a:spcBef>
                <a:spcPts val="250"/>
              </a:spcBef>
              <a:spcAft>
                <a:spcPts val="250"/>
              </a:spcAft>
              <a:buClr>
                <a:schemeClr val="accent1"/>
              </a:buClr>
              <a:buFont typeface="Wingdings 2" pitchFamily="18" charset="2"/>
              <a:buNone/>
              <a:defRPr sz="2200" kern="1200">
                <a:solidFill>
                  <a:schemeClr val="tx1">
                    <a:lumMod val="65000"/>
                    <a:lumOff val="35000"/>
                  </a:schemeClr>
                </a:solidFill>
                <a:latin typeface="+mn-lt"/>
                <a:ea typeface="+mn-ea"/>
                <a:cs typeface="+mn-cs"/>
              </a:defRPr>
            </a:lvl2pPr>
            <a:lvl3pPr marL="914400" indent="0" algn="ctr" defTabSz="914400" rtl="0" eaLnBrk="1" latinLnBrk="0" hangingPunct="1">
              <a:lnSpc>
                <a:spcPct val="90000"/>
              </a:lnSpc>
              <a:spcBef>
                <a:spcPts val="250"/>
              </a:spcBef>
              <a:spcAft>
                <a:spcPts val="250"/>
              </a:spcAft>
              <a:buClr>
                <a:schemeClr val="accent1"/>
              </a:buClr>
              <a:buFont typeface="Wingdings 2" pitchFamily="18" charset="2"/>
              <a:buNone/>
              <a:defRPr sz="2200" kern="1200">
                <a:solidFill>
                  <a:schemeClr val="tx1">
                    <a:lumMod val="65000"/>
                    <a:lumOff val="35000"/>
                  </a:schemeClr>
                </a:solidFill>
                <a:latin typeface="+mn-lt"/>
                <a:ea typeface="+mn-ea"/>
                <a:cs typeface="+mn-cs"/>
              </a:defRPr>
            </a:lvl3pPr>
            <a:lvl4pPr marL="13716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4pPr>
            <a:lvl5pPr marL="18288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5pPr>
            <a:lvl6pPr marL="22860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6pPr>
            <a:lvl7pPr marL="27432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7pPr>
            <a:lvl8pPr marL="32004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8pPr>
            <a:lvl9pPr marL="36576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9pPr>
          </a:lstStyle>
          <a:p>
            <a:pPr algn="ctr"/>
            <a:r>
              <a:rPr lang="pt-BR" sz="2000" dirty="0"/>
              <a:t>Ir. Dadet Pramadihanto, M.Eng., Ph.D  |  Artiarini Kusuma Nurindiyani, S.ST., MT </a:t>
            </a:r>
            <a:endParaRPr lang="en-GB" sz="2000"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52251" y="1804767"/>
            <a:ext cx="2534547" cy="2411385"/>
          </a:xfrm>
          <a:prstGeom prst="rect">
            <a:avLst/>
          </a:prstGeom>
        </p:spPr>
      </p:pic>
      <p:sp>
        <p:nvSpPr>
          <p:cNvPr id="7" name="Subtitle 2"/>
          <p:cNvSpPr txBox="1">
            <a:spLocks/>
          </p:cNvSpPr>
          <p:nvPr/>
        </p:nvSpPr>
        <p:spPr>
          <a:xfrm>
            <a:off x="9238594" y="4981672"/>
            <a:ext cx="2961860" cy="727914"/>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200"/>
              </a:spcBef>
              <a:buClr>
                <a:schemeClr val="accent1"/>
              </a:buClr>
              <a:buFont typeface="Wingdings 2" pitchFamily="18" charset="2"/>
              <a:buNone/>
              <a:defRPr sz="2200" kern="1200" cap="none" spc="0" baseline="0">
                <a:solidFill>
                  <a:schemeClr val="accent1">
                    <a:lumMod val="20000"/>
                    <a:lumOff val="80000"/>
                  </a:schemeClr>
                </a:solidFill>
                <a:latin typeface="+mn-lt"/>
                <a:ea typeface="+mn-ea"/>
                <a:cs typeface="+mn-cs"/>
              </a:defRPr>
            </a:lvl1pPr>
            <a:lvl2pPr marL="457200" indent="0" algn="ctr" defTabSz="914400" rtl="0" eaLnBrk="1" latinLnBrk="0" hangingPunct="1">
              <a:lnSpc>
                <a:spcPct val="90000"/>
              </a:lnSpc>
              <a:spcBef>
                <a:spcPts val="250"/>
              </a:spcBef>
              <a:spcAft>
                <a:spcPts val="250"/>
              </a:spcAft>
              <a:buClr>
                <a:schemeClr val="accent1"/>
              </a:buClr>
              <a:buFont typeface="Wingdings 2" pitchFamily="18" charset="2"/>
              <a:buNone/>
              <a:defRPr sz="2200" kern="1200">
                <a:solidFill>
                  <a:schemeClr val="tx1">
                    <a:lumMod val="65000"/>
                    <a:lumOff val="35000"/>
                  </a:schemeClr>
                </a:solidFill>
                <a:latin typeface="+mn-lt"/>
                <a:ea typeface="+mn-ea"/>
                <a:cs typeface="+mn-cs"/>
              </a:defRPr>
            </a:lvl2pPr>
            <a:lvl3pPr marL="914400" indent="0" algn="ctr" defTabSz="914400" rtl="0" eaLnBrk="1" latinLnBrk="0" hangingPunct="1">
              <a:lnSpc>
                <a:spcPct val="90000"/>
              </a:lnSpc>
              <a:spcBef>
                <a:spcPts val="250"/>
              </a:spcBef>
              <a:spcAft>
                <a:spcPts val="250"/>
              </a:spcAft>
              <a:buClr>
                <a:schemeClr val="accent1"/>
              </a:buClr>
              <a:buFont typeface="Wingdings 2" pitchFamily="18" charset="2"/>
              <a:buNone/>
              <a:defRPr sz="2200" kern="1200">
                <a:solidFill>
                  <a:schemeClr val="tx1">
                    <a:lumMod val="65000"/>
                    <a:lumOff val="35000"/>
                  </a:schemeClr>
                </a:solidFill>
                <a:latin typeface="+mn-lt"/>
                <a:ea typeface="+mn-ea"/>
                <a:cs typeface="+mn-cs"/>
              </a:defRPr>
            </a:lvl3pPr>
            <a:lvl4pPr marL="13716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4pPr>
            <a:lvl5pPr marL="18288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5pPr>
            <a:lvl6pPr marL="22860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6pPr>
            <a:lvl7pPr marL="27432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7pPr>
            <a:lvl8pPr marL="32004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8pPr>
            <a:lvl9pPr marL="36576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9pPr>
          </a:lstStyle>
          <a:p>
            <a:pPr algn="ctr"/>
            <a:r>
              <a:rPr lang="en-GB" dirty="0" smtClean="0">
                <a:solidFill>
                  <a:schemeClr val="tx2">
                    <a:lumMod val="60000"/>
                    <a:lumOff val="40000"/>
                  </a:schemeClr>
                </a:solidFill>
              </a:rPr>
              <a:t>Wednesday</a:t>
            </a:r>
            <a:r>
              <a:rPr lang="en-GB" dirty="0">
                <a:solidFill>
                  <a:schemeClr val="tx2">
                    <a:lumMod val="60000"/>
                    <a:lumOff val="40000"/>
                  </a:schemeClr>
                </a:solidFill>
              </a:rPr>
              <a:t>, August 1</a:t>
            </a:r>
            <a:r>
              <a:rPr lang="en-GB" baseline="30000" dirty="0">
                <a:solidFill>
                  <a:schemeClr val="tx2">
                    <a:lumMod val="60000"/>
                    <a:lumOff val="40000"/>
                  </a:schemeClr>
                </a:solidFill>
              </a:rPr>
              <a:t>st</a:t>
            </a:r>
            <a:r>
              <a:rPr lang="en-GB" dirty="0">
                <a:solidFill>
                  <a:schemeClr val="tx2">
                    <a:lumMod val="60000"/>
                    <a:lumOff val="40000"/>
                  </a:schemeClr>
                </a:solidFill>
              </a:rPr>
              <a:t> 2018</a:t>
            </a:r>
            <a:endParaRPr lang="en-GB" dirty="0" smtClean="0">
              <a:solidFill>
                <a:schemeClr val="tx2">
                  <a:lumMod val="60000"/>
                  <a:lumOff val="40000"/>
                </a:schemeClr>
              </a:solidFill>
            </a:endParaRPr>
          </a:p>
        </p:txBody>
      </p:sp>
    </p:spTree>
    <p:extLst>
      <p:ext uri="{BB962C8B-B14F-4D97-AF65-F5344CB8AC3E}">
        <p14:creationId xmlns:p14="http://schemas.microsoft.com/office/powerpoint/2010/main" val="165100586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Background (1)</a:t>
            </a:r>
            <a:endParaRPr lang="en-GB" dirty="0"/>
          </a:p>
        </p:txBody>
      </p:sp>
      <p:sp>
        <p:nvSpPr>
          <p:cNvPr id="10" name="Content Placeholder 9"/>
          <p:cNvSpPr>
            <a:spLocks noGrp="1"/>
          </p:cNvSpPr>
          <p:nvPr>
            <p:ph idx="1"/>
          </p:nvPr>
        </p:nvSpPr>
        <p:spPr>
          <a:xfrm>
            <a:off x="3869268" y="4823790"/>
            <a:ext cx="7315200" cy="1160957"/>
          </a:xfrm>
        </p:spPr>
        <p:txBody>
          <a:bodyPr/>
          <a:lstStyle/>
          <a:p>
            <a:pPr marL="0" indent="0" algn="ctr">
              <a:buNone/>
            </a:pPr>
            <a:r>
              <a:rPr lang="en-GB" dirty="0"/>
              <a:t>Indonesia has so many kind of culture across the </a:t>
            </a:r>
            <a:r>
              <a:rPr lang="en-GB" dirty="0" smtClean="0"/>
              <a:t>country, especially in traditional dance.</a:t>
            </a:r>
            <a:endParaRPr lang="en-GB" dirty="0"/>
          </a:p>
        </p:txBody>
      </p:sp>
      <p:pic>
        <p:nvPicPr>
          <p:cNvPr id="4" name="Picture 3"/>
          <p:cNvPicPr>
            <a:picLocks noChangeAspect="1"/>
          </p:cNvPicPr>
          <p:nvPr/>
        </p:nvPicPr>
        <p:blipFill>
          <a:blip r:embed="rId3"/>
          <a:stretch>
            <a:fillRect/>
          </a:stretch>
        </p:blipFill>
        <p:spPr>
          <a:xfrm>
            <a:off x="5009321" y="803874"/>
            <a:ext cx="5446644" cy="2022441"/>
          </a:xfrm>
          <a:prstGeom prst="rect">
            <a:avLst/>
          </a:prstGeom>
        </p:spPr>
      </p:pic>
      <p:pic>
        <p:nvPicPr>
          <p:cNvPr id="7" name="Picture 6"/>
          <p:cNvPicPr/>
          <p:nvPr/>
        </p:nvPicPr>
        <p:blipFill>
          <a:blip r:embed="rId4"/>
          <a:stretch>
            <a:fillRect/>
          </a:stretch>
        </p:blipFill>
        <p:spPr>
          <a:xfrm>
            <a:off x="6414902" y="3318816"/>
            <a:ext cx="2261358" cy="1499538"/>
          </a:xfrm>
          <a:prstGeom prst="rect">
            <a:avLst/>
          </a:prstGeom>
        </p:spPr>
      </p:pic>
      <p:pic>
        <p:nvPicPr>
          <p:cNvPr id="3" name="Picture 2"/>
          <p:cNvPicPr>
            <a:picLocks noChangeAspect="1"/>
          </p:cNvPicPr>
          <p:nvPr/>
        </p:nvPicPr>
        <p:blipFill>
          <a:blip r:embed="rId5"/>
          <a:stretch>
            <a:fillRect/>
          </a:stretch>
        </p:blipFill>
        <p:spPr>
          <a:xfrm>
            <a:off x="8821028" y="3330358"/>
            <a:ext cx="2632116" cy="1476453"/>
          </a:xfrm>
          <a:prstGeom prst="rect">
            <a:avLst/>
          </a:prstGeom>
        </p:spPr>
      </p:pic>
      <p:pic>
        <p:nvPicPr>
          <p:cNvPr id="8" name="Picture 7"/>
          <p:cNvPicPr>
            <a:picLocks noChangeAspect="1"/>
          </p:cNvPicPr>
          <p:nvPr/>
        </p:nvPicPr>
        <p:blipFill>
          <a:blip r:embed="rId6"/>
          <a:stretch>
            <a:fillRect/>
          </a:stretch>
        </p:blipFill>
        <p:spPr>
          <a:xfrm>
            <a:off x="4009281" y="3315818"/>
            <a:ext cx="2257838" cy="1507972"/>
          </a:xfrm>
          <a:prstGeom prst="rect">
            <a:avLst/>
          </a:prstGeom>
        </p:spPr>
      </p:pic>
    </p:spTree>
    <p:extLst>
      <p:ext uri="{BB962C8B-B14F-4D97-AF65-F5344CB8AC3E}">
        <p14:creationId xmlns:p14="http://schemas.microsoft.com/office/powerpoint/2010/main" val="47474971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Background (2)</a:t>
            </a:r>
            <a:endParaRPr lang="en-GB" dirty="0"/>
          </a:p>
        </p:txBody>
      </p:sp>
      <p:sp>
        <p:nvSpPr>
          <p:cNvPr id="10" name="Content Placeholder 9"/>
          <p:cNvSpPr>
            <a:spLocks noGrp="1"/>
          </p:cNvSpPr>
          <p:nvPr>
            <p:ph idx="1"/>
          </p:nvPr>
        </p:nvSpPr>
        <p:spPr>
          <a:xfrm>
            <a:off x="3869268" y="4823790"/>
            <a:ext cx="7315200" cy="1160957"/>
          </a:xfrm>
        </p:spPr>
        <p:txBody>
          <a:bodyPr/>
          <a:lstStyle/>
          <a:p>
            <a:pPr marL="0" indent="0" algn="ctr">
              <a:buNone/>
            </a:pPr>
            <a:r>
              <a:rPr lang="en-GB" dirty="0" err="1" smtClean="0"/>
              <a:t>Globalitation</a:t>
            </a:r>
            <a:r>
              <a:rPr lang="en-GB" dirty="0" smtClean="0"/>
              <a:t> effect people knowledge of traditional dance.</a:t>
            </a:r>
            <a:endParaRPr lang="en-GB" dirty="0"/>
          </a:p>
        </p:txBody>
      </p:sp>
      <p:pic>
        <p:nvPicPr>
          <p:cNvPr id="8" name="Picture 7"/>
          <p:cNvPicPr>
            <a:picLocks noChangeAspect="1"/>
          </p:cNvPicPr>
          <p:nvPr/>
        </p:nvPicPr>
        <p:blipFill>
          <a:blip r:embed="rId3"/>
          <a:stretch>
            <a:fillRect/>
          </a:stretch>
        </p:blipFill>
        <p:spPr>
          <a:xfrm>
            <a:off x="3702540" y="1123837"/>
            <a:ext cx="3788024" cy="3633167"/>
          </a:xfrm>
          <a:prstGeom prst="rect">
            <a:avLst/>
          </a:prstGeom>
        </p:spPr>
      </p:pic>
      <p:pic>
        <p:nvPicPr>
          <p:cNvPr id="9" name="Picture 8"/>
          <p:cNvPicPr>
            <a:picLocks noChangeAspect="1"/>
          </p:cNvPicPr>
          <p:nvPr/>
        </p:nvPicPr>
        <p:blipFill>
          <a:blip r:embed="rId4"/>
          <a:stretch>
            <a:fillRect/>
          </a:stretch>
        </p:blipFill>
        <p:spPr>
          <a:xfrm>
            <a:off x="8345141" y="1123837"/>
            <a:ext cx="2622000" cy="1739081"/>
          </a:xfrm>
          <a:prstGeom prst="rect">
            <a:avLst/>
          </a:prstGeom>
        </p:spPr>
      </p:pic>
      <p:pic>
        <p:nvPicPr>
          <p:cNvPr id="12" name="Picture 11"/>
          <p:cNvPicPr>
            <a:picLocks noChangeAspect="1"/>
          </p:cNvPicPr>
          <p:nvPr/>
        </p:nvPicPr>
        <p:blipFill rotWithShape="1">
          <a:blip r:embed="rId5"/>
          <a:srcRect r="757"/>
          <a:stretch/>
        </p:blipFill>
        <p:spPr>
          <a:xfrm>
            <a:off x="9014008" y="3424428"/>
            <a:ext cx="1528327" cy="1522685"/>
          </a:xfrm>
          <a:prstGeom prst="rect">
            <a:avLst/>
          </a:prstGeom>
        </p:spPr>
      </p:pic>
      <p:pic>
        <p:nvPicPr>
          <p:cNvPr id="3" name="Picture 2"/>
          <p:cNvPicPr>
            <a:picLocks noChangeAspect="1"/>
          </p:cNvPicPr>
          <p:nvPr/>
        </p:nvPicPr>
        <p:blipFill>
          <a:blip r:embed="rId6"/>
          <a:stretch>
            <a:fillRect/>
          </a:stretch>
        </p:blipFill>
        <p:spPr>
          <a:xfrm>
            <a:off x="4346445" y="3143871"/>
            <a:ext cx="2738173" cy="1603394"/>
          </a:xfrm>
          <a:prstGeom prst="rect">
            <a:avLst/>
          </a:prstGeom>
        </p:spPr>
      </p:pic>
      <p:cxnSp>
        <p:nvCxnSpPr>
          <p:cNvPr id="5" name="Elbow Connector 4"/>
          <p:cNvCxnSpPr>
            <a:stCxn id="3" idx="3"/>
            <a:endCxn id="9" idx="1"/>
          </p:cNvCxnSpPr>
          <p:nvPr/>
        </p:nvCxnSpPr>
        <p:spPr>
          <a:xfrm flipV="1">
            <a:off x="7084618" y="1993378"/>
            <a:ext cx="1260523" cy="1952190"/>
          </a:xfrm>
          <a:prstGeom prst="bentConnector3">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3" name="Down Arrow 12"/>
          <p:cNvSpPr/>
          <p:nvPr/>
        </p:nvSpPr>
        <p:spPr>
          <a:xfrm>
            <a:off x="9656141" y="2924704"/>
            <a:ext cx="251792" cy="42943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86337351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Problem</a:t>
            </a:r>
            <a:endParaRPr lang="en-GB" dirty="0"/>
          </a:p>
        </p:txBody>
      </p:sp>
      <p:sp>
        <p:nvSpPr>
          <p:cNvPr id="3" name="Content Placeholder 2"/>
          <p:cNvSpPr>
            <a:spLocks noGrp="1"/>
          </p:cNvSpPr>
          <p:nvPr>
            <p:ph idx="1"/>
          </p:nvPr>
        </p:nvSpPr>
        <p:spPr/>
        <p:txBody>
          <a:bodyPr/>
          <a:lstStyle/>
          <a:p>
            <a:pPr marL="0" indent="0" algn="ctr">
              <a:buNone/>
            </a:pPr>
            <a:r>
              <a:rPr lang="en-GB" dirty="0" smtClean="0"/>
              <a:t>Innovative solution to introduce traditional dance especially for young generation</a:t>
            </a:r>
            <a:endParaRPr lang="en-GB" dirty="0"/>
          </a:p>
        </p:txBody>
      </p:sp>
    </p:spTree>
    <p:extLst>
      <p:ext uri="{BB962C8B-B14F-4D97-AF65-F5344CB8AC3E}">
        <p14:creationId xmlns:p14="http://schemas.microsoft.com/office/powerpoint/2010/main" val="381540625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Objective</a:t>
            </a:r>
            <a:endParaRPr lang="en-GB" dirty="0"/>
          </a:p>
        </p:txBody>
      </p:sp>
      <p:sp>
        <p:nvSpPr>
          <p:cNvPr id="3" name="Content Placeholder 2"/>
          <p:cNvSpPr>
            <a:spLocks noGrp="1"/>
          </p:cNvSpPr>
          <p:nvPr>
            <p:ph idx="1"/>
          </p:nvPr>
        </p:nvSpPr>
        <p:spPr/>
        <p:txBody>
          <a:bodyPr/>
          <a:lstStyle/>
          <a:p>
            <a:r>
              <a:rPr lang="en-GB" dirty="0" smtClean="0"/>
              <a:t>Getting </a:t>
            </a:r>
            <a:r>
              <a:rPr lang="en-GB" dirty="0"/>
              <a:t>results from stop motion, forward, and some other constructive </a:t>
            </a:r>
            <a:r>
              <a:rPr lang="en-GB" dirty="0" smtClean="0"/>
              <a:t>elements for game mechanic.</a:t>
            </a:r>
            <a:endParaRPr lang="en-GB" dirty="0"/>
          </a:p>
          <a:p>
            <a:r>
              <a:rPr lang="en-GB" dirty="0" smtClean="0"/>
              <a:t>Create </a:t>
            </a:r>
            <a:r>
              <a:rPr lang="en-GB" dirty="0"/>
              <a:t>a 3D animated </a:t>
            </a:r>
            <a:r>
              <a:rPr lang="en-GB" dirty="0" smtClean="0"/>
              <a:t>model of </a:t>
            </a:r>
            <a:r>
              <a:rPr lang="en-GB" dirty="0"/>
              <a:t>the Javanese dancer </a:t>
            </a:r>
            <a:r>
              <a:rPr lang="en-GB" dirty="0" smtClean="0"/>
              <a:t>that </a:t>
            </a:r>
            <a:r>
              <a:rPr lang="en-GB" dirty="0"/>
              <a:t>matches </a:t>
            </a:r>
            <a:r>
              <a:rPr lang="en-GB" dirty="0" smtClean="0"/>
              <a:t>its movements </a:t>
            </a:r>
            <a:r>
              <a:rPr lang="en-GB" dirty="0"/>
              <a:t>with the original dancer.</a:t>
            </a:r>
          </a:p>
          <a:p>
            <a:r>
              <a:rPr lang="en-GB" dirty="0" smtClean="0"/>
              <a:t>Getting </a:t>
            </a:r>
            <a:r>
              <a:rPr lang="en-GB" dirty="0"/>
              <a:t>the results of 3D model synchronization analysis with skeleton.</a:t>
            </a:r>
          </a:p>
        </p:txBody>
      </p:sp>
    </p:spTree>
    <p:extLst>
      <p:ext uri="{BB962C8B-B14F-4D97-AF65-F5344CB8AC3E}">
        <p14:creationId xmlns:p14="http://schemas.microsoft.com/office/powerpoint/2010/main" val="196274776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40BAD2"/>
          </a:solidFill>
        </p:spPr>
        <p:txBody>
          <a:bodyPr/>
          <a:lstStyle/>
          <a:p>
            <a:r>
              <a:rPr lang="en-GB" dirty="0" smtClean="0"/>
              <a:t>Scope of Problem</a:t>
            </a:r>
            <a:endParaRPr lang="en-GB" dirty="0"/>
          </a:p>
        </p:txBody>
      </p:sp>
      <p:sp>
        <p:nvSpPr>
          <p:cNvPr id="3" name="Content Placeholder 2"/>
          <p:cNvSpPr>
            <a:spLocks noGrp="1"/>
          </p:cNvSpPr>
          <p:nvPr>
            <p:ph idx="1"/>
          </p:nvPr>
        </p:nvSpPr>
        <p:spPr/>
        <p:txBody>
          <a:bodyPr/>
          <a:lstStyle/>
          <a:p>
            <a:r>
              <a:rPr lang="en-GB" dirty="0" smtClean="0"/>
              <a:t>Using Javanese </a:t>
            </a:r>
            <a:r>
              <a:rPr lang="en-GB" dirty="0" err="1" smtClean="0"/>
              <a:t>Tradional</a:t>
            </a:r>
            <a:r>
              <a:rPr lang="en-GB" dirty="0" smtClean="0"/>
              <a:t> Dance as reference.</a:t>
            </a:r>
          </a:p>
          <a:p>
            <a:r>
              <a:rPr lang="en-GB" dirty="0" smtClean="0"/>
              <a:t>Using basic and movement of the dance to get the information of roll, pitch, and yaw rotation.</a:t>
            </a:r>
            <a:endParaRPr lang="en-GB" dirty="0"/>
          </a:p>
        </p:txBody>
      </p:sp>
    </p:spTree>
    <p:extLst>
      <p:ext uri="{BB962C8B-B14F-4D97-AF65-F5344CB8AC3E}">
        <p14:creationId xmlns:p14="http://schemas.microsoft.com/office/powerpoint/2010/main" val="387627008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4294967295"/>
          </p:nvPr>
        </p:nvPicPr>
        <p:blipFill rotWithShape="1">
          <a:blip r:embed="rId3" cstate="print">
            <a:extLst>
              <a:ext uri="{28A0092B-C50C-407E-A947-70E740481C1C}">
                <a14:useLocalDpi xmlns:a14="http://schemas.microsoft.com/office/drawing/2010/main" val="0"/>
              </a:ext>
            </a:extLst>
          </a:blip>
          <a:srcRect r="50045"/>
          <a:stretch/>
        </p:blipFill>
        <p:spPr>
          <a:xfrm>
            <a:off x="5381286" y="3607652"/>
            <a:ext cx="2395537" cy="2117725"/>
          </a:xfrm>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138506" y="2549421"/>
            <a:ext cx="1764059" cy="1176039"/>
          </a:xfrm>
          <a:prstGeom prst="rect">
            <a:avLst/>
          </a:prstGeom>
        </p:spPr>
      </p:pic>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25776" y="954739"/>
            <a:ext cx="2013618" cy="2074027"/>
          </a:xfrm>
          <a:prstGeom prst="rect">
            <a:avLst/>
          </a:prstGeom>
        </p:spPr>
      </p:pic>
      <p:sp>
        <p:nvSpPr>
          <p:cNvPr id="7" name="Bent-Up Arrow 6"/>
          <p:cNvSpPr/>
          <p:nvPr/>
        </p:nvSpPr>
        <p:spPr>
          <a:xfrm flipV="1">
            <a:off x="2856557" y="1706623"/>
            <a:ext cx="1325477" cy="720700"/>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8" name="Bent-Up Arrow 7"/>
          <p:cNvSpPr/>
          <p:nvPr/>
        </p:nvSpPr>
        <p:spPr>
          <a:xfrm rot="5400000">
            <a:off x="4015286" y="3616880"/>
            <a:ext cx="839501" cy="1172937"/>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pic>
        <p:nvPicPr>
          <p:cNvPr id="9" name="Picture 8"/>
          <p:cNvPicPr>
            <a:picLocks noChangeAspect="1"/>
          </p:cNvPicPr>
          <p:nvPr/>
        </p:nvPicPr>
        <p:blipFill>
          <a:blip r:embed="rId6"/>
          <a:stretch>
            <a:fillRect/>
          </a:stretch>
        </p:blipFill>
        <p:spPr>
          <a:xfrm>
            <a:off x="8068235" y="760225"/>
            <a:ext cx="2841812" cy="2147433"/>
          </a:xfrm>
          <a:prstGeom prst="rect">
            <a:avLst/>
          </a:prstGeom>
        </p:spPr>
      </p:pic>
      <p:sp>
        <p:nvSpPr>
          <p:cNvPr id="10" name="Bent-Up Arrow 9"/>
          <p:cNvSpPr/>
          <p:nvPr/>
        </p:nvSpPr>
        <p:spPr>
          <a:xfrm rot="16200000" flipV="1">
            <a:off x="6224149" y="2127650"/>
            <a:ext cx="1579313" cy="737258"/>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1" name="TextBox 10"/>
          <p:cNvSpPr txBox="1"/>
          <p:nvPr/>
        </p:nvSpPr>
        <p:spPr>
          <a:xfrm>
            <a:off x="407918" y="3175934"/>
            <a:ext cx="2550698" cy="584775"/>
          </a:xfrm>
          <a:prstGeom prst="rect">
            <a:avLst/>
          </a:prstGeom>
          <a:noFill/>
        </p:spPr>
        <p:txBody>
          <a:bodyPr wrap="none" rtlCol="0">
            <a:spAutoFit/>
          </a:bodyPr>
          <a:lstStyle/>
          <a:p>
            <a:r>
              <a:rPr lang="en-GB" sz="1600" dirty="0" smtClean="0"/>
              <a:t>The dancer does movement</a:t>
            </a:r>
          </a:p>
          <a:p>
            <a:pPr algn="ctr"/>
            <a:r>
              <a:rPr lang="en-GB" sz="1600" dirty="0" smtClean="0"/>
              <a:t>of the dance</a:t>
            </a:r>
            <a:endParaRPr lang="id-ID" sz="1600" dirty="0"/>
          </a:p>
        </p:txBody>
      </p:sp>
      <p:sp>
        <p:nvSpPr>
          <p:cNvPr id="12" name="TextBox 11"/>
          <p:cNvSpPr txBox="1"/>
          <p:nvPr/>
        </p:nvSpPr>
        <p:spPr>
          <a:xfrm>
            <a:off x="4299197" y="2227965"/>
            <a:ext cx="1436612" cy="584775"/>
          </a:xfrm>
          <a:prstGeom prst="rect">
            <a:avLst/>
          </a:prstGeom>
          <a:noFill/>
        </p:spPr>
        <p:txBody>
          <a:bodyPr wrap="none" rtlCol="0">
            <a:spAutoFit/>
          </a:bodyPr>
          <a:lstStyle/>
          <a:p>
            <a:r>
              <a:rPr lang="en-GB" sz="1600" dirty="0" smtClean="0"/>
              <a:t>Kinect records</a:t>
            </a:r>
          </a:p>
          <a:p>
            <a:r>
              <a:rPr lang="en-GB" sz="1600" dirty="0" smtClean="0"/>
              <a:t>the movement</a:t>
            </a:r>
            <a:endParaRPr lang="id-ID" sz="1600" dirty="0"/>
          </a:p>
        </p:txBody>
      </p:sp>
      <p:sp>
        <p:nvSpPr>
          <p:cNvPr id="13" name="TextBox 12"/>
          <p:cNvSpPr txBox="1"/>
          <p:nvPr/>
        </p:nvSpPr>
        <p:spPr>
          <a:xfrm>
            <a:off x="2442653" y="4764229"/>
            <a:ext cx="2828787" cy="830997"/>
          </a:xfrm>
          <a:prstGeom prst="rect">
            <a:avLst/>
          </a:prstGeom>
          <a:noFill/>
        </p:spPr>
        <p:txBody>
          <a:bodyPr wrap="none" rtlCol="0">
            <a:spAutoFit/>
          </a:bodyPr>
          <a:lstStyle/>
          <a:p>
            <a:pPr algn="ctr"/>
            <a:r>
              <a:rPr lang="en-GB" sz="1600" dirty="0" smtClean="0"/>
              <a:t>Skeleton’s movement will be</a:t>
            </a:r>
          </a:p>
          <a:p>
            <a:pPr algn="ctr"/>
            <a:r>
              <a:rPr lang="en-GB" sz="1600" dirty="0" err="1" smtClean="0"/>
              <a:t>analized</a:t>
            </a:r>
            <a:r>
              <a:rPr lang="en-GB" sz="1600" dirty="0" smtClean="0"/>
              <a:t> to get roll, pitch, yaw</a:t>
            </a:r>
          </a:p>
          <a:p>
            <a:pPr algn="ctr"/>
            <a:r>
              <a:rPr lang="en-GB" sz="1600" dirty="0" smtClean="0"/>
              <a:t>rotation</a:t>
            </a:r>
            <a:endParaRPr lang="id-ID" sz="1600" dirty="0" smtClean="0"/>
          </a:p>
        </p:txBody>
      </p:sp>
      <p:sp>
        <p:nvSpPr>
          <p:cNvPr id="14" name="TextBox 13"/>
          <p:cNvSpPr txBox="1"/>
          <p:nvPr/>
        </p:nvSpPr>
        <p:spPr>
          <a:xfrm>
            <a:off x="5509402" y="952659"/>
            <a:ext cx="2456122" cy="584775"/>
          </a:xfrm>
          <a:prstGeom prst="rect">
            <a:avLst/>
          </a:prstGeom>
          <a:noFill/>
        </p:spPr>
        <p:txBody>
          <a:bodyPr wrap="none" rtlCol="0">
            <a:spAutoFit/>
          </a:bodyPr>
          <a:lstStyle/>
          <a:p>
            <a:pPr algn="ctr"/>
            <a:r>
              <a:rPr lang="en-GB" sz="1600" dirty="0" err="1" smtClean="0"/>
              <a:t>Analized</a:t>
            </a:r>
            <a:r>
              <a:rPr lang="en-GB" sz="1600" dirty="0" smtClean="0"/>
              <a:t> the data</a:t>
            </a:r>
          </a:p>
          <a:p>
            <a:pPr algn="ctr"/>
            <a:r>
              <a:rPr lang="en-GB" sz="1600" dirty="0" smtClean="0"/>
              <a:t>to get the basic movement</a:t>
            </a:r>
            <a:endParaRPr lang="id-ID" sz="1600" dirty="0"/>
          </a:p>
        </p:txBody>
      </p:sp>
      <p:pic>
        <p:nvPicPr>
          <p:cNvPr id="16" name="Picture 15"/>
          <p:cNvPicPr>
            <a:picLocks noChangeAspect="1"/>
          </p:cNvPicPr>
          <p:nvPr/>
        </p:nvPicPr>
        <p:blipFill rotWithShape="1">
          <a:blip r:embed="rId7">
            <a:extLst>
              <a:ext uri="{28A0092B-C50C-407E-A947-70E740481C1C}">
                <a14:useLocalDpi xmlns:a14="http://schemas.microsoft.com/office/drawing/2010/main" val="0"/>
              </a:ext>
            </a:extLst>
          </a:blip>
          <a:srcRect r="42947"/>
          <a:stretch/>
        </p:blipFill>
        <p:spPr>
          <a:xfrm>
            <a:off x="7996518" y="4349412"/>
            <a:ext cx="3848113" cy="2259485"/>
          </a:xfrm>
          <a:prstGeom prst="rect">
            <a:avLst/>
          </a:prstGeom>
        </p:spPr>
      </p:pic>
      <p:sp>
        <p:nvSpPr>
          <p:cNvPr id="17" name="Down Arrow 16"/>
          <p:cNvSpPr/>
          <p:nvPr/>
        </p:nvSpPr>
        <p:spPr>
          <a:xfrm>
            <a:off x="9125046" y="3026074"/>
            <a:ext cx="497541" cy="107258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8" name="TextBox 17"/>
          <p:cNvSpPr txBox="1"/>
          <p:nvPr/>
        </p:nvSpPr>
        <p:spPr>
          <a:xfrm>
            <a:off x="9673177" y="3175934"/>
            <a:ext cx="2473754" cy="830997"/>
          </a:xfrm>
          <a:prstGeom prst="rect">
            <a:avLst/>
          </a:prstGeom>
          <a:noFill/>
        </p:spPr>
        <p:txBody>
          <a:bodyPr wrap="none" rtlCol="0">
            <a:spAutoFit/>
          </a:bodyPr>
          <a:lstStyle/>
          <a:p>
            <a:pPr algn="ctr"/>
            <a:r>
              <a:rPr lang="en-GB" sz="1600" dirty="0" smtClean="0"/>
              <a:t>Create the dance sequence</a:t>
            </a:r>
          </a:p>
          <a:p>
            <a:pPr algn="ctr"/>
            <a:r>
              <a:rPr lang="en-GB" sz="1600" dirty="0" smtClean="0"/>
              <a:t>using re-arranged</a:t>
            </a:r>
          </a:p>
          <a:p>
            <a:pPr algn="ctr"/>
            <a:r>
              <a:rPr lang="en-GB" sz="1600" dirty="0" smtClean="0"/>
              <a:t>basic movement data</a:t>
            </a:r>
            <a:r>
              <a:rPr lang="en-GB" sz="1600" dirty="0"/>
              <a:t>.</a:t>
            </a:r>
            <a:endParaRPr lang="en-GB" sz="1600" dirty="0" smtClean="0"/>
          </a:p>
        </p:txBody>
      </p:sp>
      <p:sp>
        <p:nvSpPr>
          <p:cNvPr id="19" name="Title 1"/>
          <p:cNvSpPr txBox="1">
            <a:spLocks/>
          </p:cNvSpPr>
          <p:nvPr/>
        </p:nvSpPr>
        <p:spPr>
          <a:xfrm>
            <a:off x="114651" y="5607051"/>
            <a:ext cx="3235868" cy="1250949"/>
          </a:xfrm>
          <a:prstGeom prst="rect">
            <a:avLst/>
          </a:prstGeom>
          <a:solidFill>
            <a:srgbClr val="40BAD2"/>
          </a:solidFill>
        </p:spPr>
        <p:txBody>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r>
              <a:rPr lang="en-GB" dirty="0" smtClean="0"/>
              <a:t>Diagram System</a:t>
            </a:r>
            <a:endParaRPr lang="en-GB" dirty="0"/>
          </a:p>
        </p:txBody>
      </p:sp>
    </p:spTree>
    <p:extLst>
      <p:ext uri="{BB962C8B-B14F-4D97-AF65-F5344CB8AC3E}">
        <p14:creationId xmlns:p14="http://schemas.microsoft.com/office/powerpoint/2010/main" val="55517848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200" dirty="0"/>
              <a:t>Target Implementation </a:t>
            </a:r>
          </a:p>
        </p:txBody>
      </p:sp>
      <p:sp>
        <p:nvSpPr>
          <p:cNvPr id="8" name="Content Placeholder 7"/>
          <p:cNvSpPr>
            <a:spLocks noGrp="1"/>
          </p:cNvSpPr>
          <p:nvPr>
            <p:ph idx="1"/>
          </p:nvPr>
        </p:nvSpPr>
        <p:spPr>
          <a:xfrm>
            <a:off x="8462836" y="864108"/>
            <a:ext cx="3033058" cy="2560320"/>
          </a:xfrm>
        </p:spPr>
        <p:txBody>
          <a:bodyPr/>
          <a:lstStyle/>
          <a:p>
            <a:r>
              <a:rPr lang="en-GB" dirty="0" smtClean="0"/>
              <a:t>Media for learning motion</a:t>
            </a:r>
            <a:endParaRPr lang="en-GB" dirty="0"/>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56546" y="3843129"/>
            <a:ext cx="3894864" cy="2190861"/>
          </a:xfrm>
          <a:prstGeom prst="rect">
            <a:avLst/>
          </a:prstGeom>
          <a:noFill/>
          <a:ln>
            <a:noFill/>
          </a:ln>
        </p:spPr>
      </p:pic>
      <p:pic>
        <p:nvPicPr>
          <p:cNvPr id="7" name="Picture 6"/>
          <p:cNvPicPr>
            <a:picLocks noChangeAspect="1"/>
          </p:cNvPicPr>
          <p:nvPr/>
        </p:nvPicPr>
        <p:blipFill rotWithShape="1">
          <a:blip r:embed="rId4">
            <a:extLst>
              <a:ext uri="{28A0092B-C50C-407E-A947-70E740481C1C}">
                <a14:useLocalDpi xmlns:a14="http://schemas.microsoft.com/office/drawing/2010/main" val="0"/>
              </a:ext>
            </a:extLst>
          </a:blip>
          <a:srcRect b="7553"/>
          <a:stretch/>
        </p:blipFill>
        <p:spPr>
          <a:xfrm>
            <a:off x="4498446" y="1158613"/>
            <a:ext cx="3411063" cy="2265815"/>
          </a:xfrm>
          <a:prstGeom prst="rect">
            <a:avLst/>
          </a:prstGeom>
          <a:noFill/>
          <a:ln>
            <a:noFill/>
          </a:ln>
        </p:spPr>
      </p:pic>
      <p:sp>
        <p:nvSpPr>
          <p:cNvPr id="9" name="Content Placeholder 7"/>
          <p:cNvSpPr txBox="1">
            <a:spLocks/>
          </p:cNvSpPr>
          <p:nvPr/>
        </p:nvSpPr>
        <p:spPr>
          <a:xfrm>
            <a:off x="8462836" y="3843129"/>
            <a:ext cx="3033058" cy="2190861"/>
          </a:xfrm>
          <a:prstGeom prst="rect">
            <a:avLst/>
          </a:prstGeom>
        </p:spPr>
        <p:txBody>
          <a:bodyPr vert="horz" lIns="91440" tIns="45720" rIns="91440" bIns="45720" rtlCol="0" anchor="ctr">
            <a:normAutofit/>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r>
              <a:rPr lang="en-GB" dirty="0" smtClean="0"/>
              <a:t>Implementation in game character’s animation</a:t>
            </a:r>
            <a:endParaRPr lang="en-GB" dirty="0"/>
          </a:p>
        </p:txBody>
      </p:sp>
    </p:spTree>
    <p:extLst>
      <p:ext uri="{BB962C8B-B14F-4D97-AF65-F5344CB8AC3E}">
        <p14:creationId xmlns:p14="http://schemas.microsoft.com/office/powerpoint/2010/main" val="47679878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Thank You</a:t>
            </a:r>
            <a:endParaRPr lang="en-GB" dirty="0"/>
          </a:p>
        </p:txBody>
      </p:sp>
      <p:sp>
        <p:nvSpPr>
          <p:cNvPr id="3" name="Text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3615914315"/>
      </p:ext>
    </p:extLst>
  </p:cSld>
  <p:clrMapOvr>
    <a:masterClrMapping/>
  </p:clrMapOvr>
  <p:timing>
    <p:tnLst>
      <p:par>
        <p:cTn id="1" dur="indefinite" restart="never" nodeType="tmRoot"/>
      </p:par>
    </p:tnLst>
  </p:timing>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TM03457475[[fn=Frame]]</Template>
  <TotalTime>477</TotalTime>
  <Words>322</Words>
  <Application>Microsoft Office PowerPoint</Application>
  <PresentationFormat>Widescreen</PresentationFormat>
  <Paragraphs>61</Paragraphs>
  <Slides>9</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Calibri</vt:lpstr>
      <vt:lpstr>Corbel</vt:lpstr>
      <vt:lpstr>Wingdings 2</vt:lpstr>
      <vt:lpstr>Frame</vt:lpstr>
      <vt:lpstr>Motion Modelling Traditional Javanese Dance: Introduction of Javanese Dancer Gesture with 3D Models</vt:lpstr>
      <vt:lpstr>Background (1)</vt:lpstr>
      <vt:lpstr>Background (2)</vt:lpstr>
      <vt:lpstr>Problem</vt:lpstr>
      <vt:lpstr>Objective</vt:lpstr>
      <vt:lpstr>Scope of Problem</vt:lpstr>
      <vt:lpstr>PowerPoint Presentation</vt:lpstr>
      <vt:lpstr>Target Implementation </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Motion Modelling Traditional Javanese Dance: Building Javanese Dancer Character using 3D Modelling</dc:title>
  <dc:creator>Ochie</dc:creator>
  <cp:lastModifiedBy>Ochie</cp:lastModifiedBy>
  <cp:revision>27</cp:revision>
  <cp:lastPrinted>2018-07-31T13:26:39Z</cp:lastPrinted>
  <dcterms:created xsi:type="dcterms:W3CDTF">2018-07-22T13:48:53Z</dcterms:created>
  <dcterms:modified xsi:type="dcterms:W3CDTF">2018-08-11T08:05:31Z</dcterms:modified>
</cp:coreProperties>
</file>