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41"/>
  </p:notesMasterIdLst>
  <p:sldIdLst>
    <p:sldId id="256" r:id="rId2"/>
    <p:sldId id="260" r:id="rId3"/>
    <p:sldId id="317" r:id="rId4"/>
    <p:sldId id="257" r:id="rId5"/>
    <p:sldId id="285" r:id="rId6"/>
    <p:sldId id="259" r:id="rId7"/>
    <p:sldId id="261" r:id="rId8"/>
    <p:sldId id="262" r:id="rId9"/>
    <p:sldId id="263" r:id="rId10"/>
    <p:sldId id="287" r:id="rId11"/>
    <p:sldId id="288" r:id="rId12"/>
    <p:sldId id="289" r:id="rId13"/>
    <p:sldId id="290" r:id="rId14"/>
    <p:sldId id="291" r:id="rId15"/>
    <p:sldId id="293" r:id="rId16"/>
    <p:sldId id="294" r:id="rId17"/>
    <p:sldId id="292" r:id="rId18"/>
    <p:sldId id="295" r:id="rId19"/>
    <p:sldId id="296" r:id="rId20"/>
    <p:sldId id="264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3" r:id="rId37"/>
    <p:sldId id="312" r:id="rId38"/>
    <p:sldId id="315" r:id="rId39"/>
    <p:sldId id="314" r:id="rId40"/>
  </p:sldIdLst>
  <p:sldSz cx="9144000" cy="5143500" type="screen16x9"/>
  <p:notesSz cx="6858000" cy="9144000"/>
  <p:embeddedFontLst>
    <p:embeddedFont>
      <p:font typeface="Montserrat" panose="020B0604020202020204" charset="0"/>
      <p:regular r:id="rId42"/>
      <p:bold r:id="rId43"/>
      <p:italic r:id="rId44"/>
      <p:boldItalic r:id="rId45"/>
    </p:embeddedFont>
    <p:embeddedFont>
      <p:font typeface="Karla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CCFFCC"/>
    <a:srgbClr val="CCFF99"/>
    <a:srgbClr val="66FF33"/>
    <a:srgbClr val="99FF99"/>
    <a:srgbClr val="7EC234"/>
    <a:srgbClr val="7F8BFD"/>
    <a:srgbClr val="A289FF"/>
    <a:srgbClr val="5F88FD"/>
    <a:srgbClr val="B8C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5D9100-7ADE-4249-94B6-8174E40F57AC}">
  <a:tblStyle styleId="{DF5D9100-7ADE-4249-94B6-8174E40F57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91" autoAdjust="0"/>
  </p:normalViewPr>
  <p:slideViewPr>
    <p:cSldViewPr snapToGrid="0">
      <p:cViewPr varScale="1">
        <p:scale>
          <a:sx n="87" d="100"/>
          <a:sy n="87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3167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15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bg>
      <p:bgPr>
        <a:solidFill>
          <a:srgbClr val="66FF3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4324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bg>
      <p:bgPr>
        <a:solidFill>
          <a:srgbClr val="99FF99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8392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bg>
      <p:bgPr>
        <a:solidFill>
          <a:srgbClr val="CCFF99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185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bg>
      <p:bgPr>
        <a:solidFill>
          <a:srgbClr val="CCFFCC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5565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7144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854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bg>
      <p:bgPr>
        <a:solidFill>
          <a:srgbClr val="0081E2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51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solidFill>
          <a:srgbClr val="0070C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90450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bg>
      <p:bgPr>
        <a:solidFill>
          <a:srgbClr val="5F88FD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8358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bg>
      <p:bgPr>
        <a:solidFill>
          <a:srgbClr val="65BD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0165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bg>
      <p:bgPr>
        <a:solidFill>
          <a:srgbClr val="9FD6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 userDrawn="1"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03433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bg>
      <p:bgPr>
        <a:solidFill>
          <a:srgbClr val="B8C4FE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 userDrawn="1"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85281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bg>
      <p:bgPr>
        <a:solidFill>
          <a:srgbClr val="A289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 userDrawn="1"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59219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bg>
      <p:bgPr>
        <a:solidFill>
          <a:srgbClr val="7F8BFD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 userDrawn="1"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20833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bg>
      <p:bgPr>
        <a:solidFill>
          <a:srgbClr val="6F3CFE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 userDrawn="1"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9160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80246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75092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20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solidFill>
          <a:srgbClr val="7EC23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24153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43367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06087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04310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469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935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solidFill>
          <a:srgbClr val="7030A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278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 dirty="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1" r:id="rId2"/>
    <p:sldLayoutId id="2147483680" r:id="rId3"/>
    <p:sldLayoutId id="2147483667" r:id="rId4"/>
    <p:sldLayoutId id="2147483668" r:id="rId5"/>
    <p:sldLayoutId id="2147483649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8" r:id="rId12"/>
    <p:sldLayoutId id="2147483681" r:id="rId13"/>
    <p:sldLayoutId id="2147483682" r:id="rId14"/>
    <p:sldLayoutId id="2147483683" r:id="rId15"/>
    <p:sldLayoutId id="2147483684" r:id="rId16"/>
    <p:sldLayoutId id="2147483669" r:id="rId17"/>
    <p:sldLayoutId id="2147483670" r:id="rId18"/>
    <p:sldLayoutId id="2147483672" r:id="rId19"/>
    <p:sldLayoutId id="2147483673" r:id="rId20"/>
    <p:sldLayoutId id="2147483674" r:id="rId21"/>
    <p:sldLayoutId id="2147483675" r:id="rId22"/>
    <p:sldLayoutId id="2147483678" r:id="rId23"/>
    <p:sldLayoutId id="2147483677" r:id="rId24"/>
    <p:sldLayoutId id="2147483676" r:id="rId25"/>
    <p:sldLayoutId id="2147483679" r:id="rId26"/>
    <p:sldLayoutId id="2147483661" r:id="rId27"/>
    <p:sldLayoutId id="2147483662" r:id="rId28"/>
    <p:sldLayoutId id="2147483663" r:id="rId29"/>
    <p:sldLayoutId id="2147483664" r:id="rId30"/>
    <p:sldLayoutId id="2147483665" r:id="rId31"/>
    <p:sldLayoutId id="2147483666" r:id="rId32"/>
    <p:sldLayoutId id="2147483685" r:id="rId3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342900" y="1675670"/>
            <a:ext cx="4229100" cy="14322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dirty="0">
                <a:solidFill>
                  <a:srgbClr val="00BCD4"/>
                </a:solidFill>
              </a:rPr>
              <a:t>IBRD Loan DATA</a:t>
            </a:r>
            <a:br>
              <a:rPr lang="en-US" sz="2800" dirty="0">
                <a:solidFill>
                  <a:srgbClr val="00BCD4"/>
                </a:solidFill>
              </a:rPr>
            </a:br>
            <a:br>
              <a:rPr lang="en-US" sz="500" dirty="0">
                <a:solidFill>
                  <a:srgbClr val="00BCD4"/>
                </a:solidFill>
              </a:rPr>
            </a:br>
            <a:r>
              <a:rPr lang="en-US" sz="2400" dirty="0"/>
              <a:t>Kyoosik Kim</a:t>
            </a:r>
            <a:endParaRPr dirty="0"/>
          </a:p>
        </p:txBody>
      </p:sp>
      <p:sp>
        <p:nvSpPr>
          <p:cNvPr id="11" name="Google Shape;112;p17">
            <a:extLst>
              <a:ext uri="{FF2B5EF4-FFF2-40B4-BE49-F238E27FC236}">
                <a16:creationId xmlns:a16="http://schemas.microsoft.com/office/drawing/2014/main" id="{422C4AD7-2AD8-4D9B-8A17-67BB439E4367}"/>
              </a:ext>
            </a:extLst>
          </p:cNvPr>
          <p:cNvSpPr txBox="1">
            <a:spLocks/>
          </p:cNvSpPr>
          <p:nvPr/>
        </p:nvSpPr>
        <p:spPr>
          <a:xfrm>
            <a:off x="5410882" y="2232257"/>
            <a:ext cx="3733118" cy="10843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Karla" panose="020B0604020202020204" charset="0"/>
                <a:ea typeface="Karla" panose="020B0604020202020204" charset="0"/>
              </a:rPr>
              <a:t>Data Analysis and Prediction Model </a:t>
            </a:r>
          </a:p>
          <a:p>
            <a:r>
              <a:rPr lang="en-US" sz="2400" dirty="0">
                <a:solidFill>
                  <a:schemeClr val="bg1"/>
                </a:solidFill>
                <a:latin typeface="Karla" panose="020B0604020202020204" charset="0"/>
                <a:ea typeface="Karla" panose="020B0604020202020204" charset="0"/>
              </a:rPr>
              <a:t>Using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1;p17">
            <a:extLst>
              <a:ext uri="{FF2B5EF4-FFF2-40B4-BE49-F238E27FC236}">
                <a16:creationId xmlns:a16="http://schemas.microsoft.com/office/drawing/2014/main" id="{051BE646-1E9D-42CF-9411-9DB98E33DC4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9237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>
                    <a:lumMod val="75000"/>
                  </a:schemeClr>
                </a:solidFill>
              </a:rPr>
              <a:t>2.</a:t>
            </a:r>
            <a:endParaRPr sz="72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Data Exploration</a:t>
            </a:r>
            <a:endParaRPr sz="3000" dirty="0"/>
          </a:p>
        </p:txBody>
      </p:sp>
      <p:sp>
        <p:nvSpPr>
          <p:cNvPr id="4" name="Google Shape;112;p17">
            <a:extLst>
              <a:ext uri="{FF2B5EF4-FFF2-40B4-BE49-F238E27FC236}">
                <a16:creationId xmlns:a16="http://schemas.microsoft.com/office/drawing/2014/main" id="{C4871A0B-E57C-4D76-95FE-DFD2AC37BA08}"/>
              </a:ext>
            </a:extLst>
          </p:cNvPr>
          <p:cNvSpPr txBox="1">
            <a:spLocks/>
          </p:cNvSpPr>
          <p:nvPr/>
        </p:nvSpPr>
        <p:spPr>
          <a:xfrm>
            <a:off x="5410882" y="2849650"/>
            <a:ext cx="3733118" cy="10843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Karla" panose="020B0604020202020204" charset="0"/>
                <a:ea typeface="Karla" panose="020B0604020202020204" charset="0"/>
              </a:rPr>
              <a:t>Basic Statistics</a:t>
            </a:r>
          </a:p>
          <a:p>
            <a:r>
              <a:rPr lang="en-US" sz="2400" dirty="0">
                <a:solidFill>
                  <a:schemeClr val="bg1"/>
                </a:solidFill>
                <a:latin typeface="Karla" panose="020B0604020202020204" charset="0"/>
                <a:ea typeface="Karla" panose="020B0604020202020204" charset="0"/>
              </a:rPr>
              <a:t>Histogram</a:t>
            </a:r>
          </a:p>
          <a:p>
            <a:r>
              <a:rPr lang="en-US" sz="2400" dirty="0">
                <a:solidFill>
                  <a:schemeClr val="bg1"/>
                </a:solidFill>
                <a:latin typeface="Karla" panose="020B0604020202020204" charset="0"/>
                <a:ea typeface="Karla" panose="020B0604020202020204" charset="0"/>
              </a:rPr>
              <a:t>Scatterplot</a:t>
            </a:r>
          </a:p>
        </p:txBody>
      </p:sp>
    </p:spTree>
    <p:extLst>
      <p:ext uri="{BB962C8B-B14F-4D97-AF65-F5344CB8AC3E}">
        <p14:creationId xmlns:p14="http://schemas.microsoft.com/office/powerpoint/2010/main" val="141398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16617A-7B5A-4BE1-907E-F6AD37D5C8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CA99B20-AE63-48DE-9F5B-24A117B9C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068408"/>
              </p:ext>
            </p:extLst>
          </p:nvPr>
        </p:nvGraphicFramePr>
        <p:xfrm>
          <a:off x="769087" y="1613633"/>
          <a:ext cx="6248402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54597">
                  <a:extLst>
                    <a:ext uri="{9D8B030D-6E8A-4147-A177-3AD203B41FA5}">
                      <a16:colId xmlns:a16="http://schemas.microsoft.com/office/drawing/2014/main" val="4179407794"/>
                    </a:ext>
                  </a:extLst>
                </a:gridCol>
                <a:gridCol w="1197935">
                  <a:extLst>
                    <a:ext uri="{9D8B030D-6E8A-4147-A177-3AD203B41FA5}">
                      <a16:colId xmlns:a16="http://schemas.microsoft.com/office/drawing/2014/main" val="852772745"/>
                    </a:ext>
                  </a:extLst>
                </a:gridCol>
                <a:gridCol w="1197935">
                  <a:extLst>
                    <a:ext uri="{9D8B030D-6E8A-4147-A177-3AD203B41FA5}">
                      <a16:colId xmlns:a16="http://schemas.microsoft.com/office/drawing/2014/main" val="1535946823"/>
                    </a:ext>
                  </a:extLst>
                </a:gridCol>
                <a:gridCol w="1197935">
                  <a:extLst>
                    <a:ext uri="{9D8B030D-6E8A-4147-A177-3AD203B41FA5}">
                      <a16:colId xmlns:a16="http://schemas.microsoft.com/office/drawing/2014/main" val="667409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Column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Std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arla" panose="020B0604020202020204" charset="0"/>
                        <a:ea typeface="Karla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Median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78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Interest Rate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5.98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2.79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6.18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641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Loan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02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Original Principal Amount ($)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62,000,000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111,163,100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29,000,000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82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Days for Signing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116.17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279.16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38.00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60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Days for Repayment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4304.07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1443.21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4202.00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109861"/>
                  </a:ext>
                </a:extLst>
              </a:tr>
            </a:tbl>
          </a:graphicData>
        </a:graphic>
      </p:graphicFrame>
      <p:sp>
        <p:nvSpPr>
          <p:cNvPr id="4" name="Google Shape;124;p19">
            <a:extLst>
              <a:ext uri="{FF2B5EF4-FFF2-40B4-BE49-F238E27FC236}">
                <a16:creationId xmlns:a16="http://schemas.microsoft.com/office/drawing/2014/main" id="{FAF57B3C-13AB-4A1B-B4E9-38A062E30DC9}"/>
              </a:ext>
            </a:extLst>
          </p:cNvPr>
          <p:cNvSpPr txBox="1">
            <a:spLocks/>
          </p:cNvSpPr>
          <p:nvPr/>
        </p:nvSpPr>
        <p:spPr>
          <a:xfrm>
            <a:off x="769087" y="922266"/>
            <a:ext cx="5892060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Numerical</a:t>
            </a:r>
            <a:r>
              <a:rPr lang="en-US" dirty="0"/>
              <a:t> Variables</a:t>
            </a:r>
          </a:p>
        </p:txBody>
      </p:sp>
      <p:sp>
        <p:nvSpPr>
          <p:cNvPr id="5" name="Google Shape;124;p19">
            <a:extLst>
              <a:ext uri="{FF2B5EF4-FFF2-40B4-BE49-F238E27FC236}">
                <a16:creationId xmlns:a16="http://schemas.microsoft.com/office/drawing/2014/main" id="{DE7E8772-C5B0-40D0-9F9D-84FA1143C5FE}"/>
              </a:ext>
            </a:extLst>
          </p:cNvPr>
          <p:cNvSpPr txBox="1">
            <a:spLocks/>
          </p:cNvSpPr>
          <p:nvPr/>
        </p:nvSpPr>
        <p:spPr>
          <a:xfrm>
            <a:off x="1034901" y="3838673"/>
            <a:ext cx="5892060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b="0" dirty="0"/>
              <a:t>The mean of loan status = cancellation rate</a:t>
            </a:r>
          </a:p>
        </p:txBody>
      </p:sp>
    </p:spTree>
    <p:extLst>
      <p:ext uri="{BB962C8B-B14F-4D97-AF65-F5344CB8AC3E}">
        <p14:creationId xmlns:p14="http://schemas.microsoft.com/office/powerpoint/2010/main" val="94843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8214C5-BFB9-497B-BF6E-77A53F4070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20CEF-A6D6-4F96-9856-A5D3D71BD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26" y="308344"/>
            <a:ext cx="5467709" cy="4322793"/>
          </a:xfrm>
          <a:prstGeom prst="rect">
            <a:avLst/>
          </a:prstGeom>
        </p:spPr>
      </p:pic>
      <p:sp>
        <p:nvSpPr>
          <p:cNvPr id="9" name="Google Shape;124;p19">
            <a:extLst>
              <a:ext uri="{FF2B5EF4-FFF2-40B4-BE49-F238E27FC236}">
                <a16:creationId xmlns:a16="http://schemas.microsoft.com/office/drawing/2014/main" id="{50D5FC71-4E4C-4B58-A045-1B6DC5CD2F4C}"/>
              </a:ext>
            </a:extLst>
          </p:cNvPr>
          <p:cNvSpPr txBox="1">
            <a:spLocks/>
          </p:cNvSpPr>
          <p:nvPr/>
        </p:nvSpPr>
        <p:spPr>
          <a:xfrm>
            <a:off x="564984" y="4459029"/>
            <a:ext cx="6592560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b="0" dirty="0"/>
              <a:t>Transformation might be considered for linear-based models</a:t>
            </a:r>
          </a:p>
        </p:txBody>
      </p:sp>
    </p:spTree>
    <p:extLst>
      <p:ext uri="{BB962C8B-B14F-4D97-AF65-F5344CB8AC3E}">
        <p14:creationId xmlns:p14="http://schemas.microsoft.com/office/powerpoint/2010/main" val="826421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1BA970-75B1-4DF9-B010-5D45C8D52C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C7A5BE-2DB2-4FED-BCA1-A9263B6CD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111" y="502563"/>
            <a:ext cx="4843020" cy="3729441"/>
          </a:xfrm>
          <a:prstGeom prst="rect">
            <a:avLst/>
          </a:prstGeom>
        </p:spPr>
      </p:pic>
      <p:sp>
        <p:nvSpPr>
          <p:cNvPr id="4" name="Google Shape;124;p19">
            <a:extLst>
              <a:ext uri="{FF2B5EF4-FFF2-40B4-BE49-F238E27FC236}">
                <a16:creationId xmlns:a16="http://schemas.microsoft.com/office/drawing/2014/main" id="{66D645B4-3056-459F-A1D7-D73242D12FFD}"/>
              </a:ext>
            </a:extLst>
          </p:cNvPr>
          <p:cNvSpPr txBox="1">
            <a:spLocks/>
          </p:cNvSpPr>
          <p:nvPr/>
        </p:nvSpPr>
        <p:spPr>
          <a:xfrm>
            <a:off x="1269235" y="4232004"/>
            <a:ext cx="5892060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b="0" dirty="0"/>
              <a:t>Cancelled loans seem to be randomly scattered</a:t>
            </a:r>
          </a:p>
          <a:p>
            <a:r>
              <a:rPr lang="en-US" sz="1600" b="0" dirty="0"/>
              <a:t>Thus seasonality issues can be ignored</a:t>
            </a:r>
            <a:endParaRPr lang="en-US" sz="1400" b="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76A94C-2B6D-4C0C-94CC-0FD31DD74411}"/>
              </a:ext>
            </a:extLst>
          </p:cNvPr>
          <p:cNvCxnSpPr>
            <a:cxnSpLocks/>
            <a:stCxn id="3" idx="3"/>
          </p:cNvCxnSpPr>
          <p:nvPr/>
        </p:nvCxnSpPr>
        <p:spPr>
          <a:xfrm flipH="1" flipV="1">
            <a:off x="4435366" y="1818290"/>
            <a:ext cx="1550765" cy="54899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Google Shape;124;p19">
            <a:extLst>
              <a:ext uri="{FF2B5EF4-FFF2-40B4-BE49-F238E27FC236}">
                <a16:creationId xmlns:a16="http://schemas.microsoft.com/office/drawing/2014/main" id="{899BF3BC-E0FB-4BC0-AD4A-5A8B4289D1BD}"/>
              </a:ext>
            </a:extLst>
          </p:cNvPr>
          <p:cNvSpPr txBox="1">
            <a:spLocks/>
          </p:cNvSpPr>
          <p:nvPr/>
        </p:nvSpPr>
        <p:spPr>
          <a:xfrm>
            <a:off x="5986131" y="2131663"/>
            <a:ext cx="1395170" cy="54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200" b="0" dirty="0"/>
              <a:t>Some outliers to be deleted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9071CD-85FA-445A-B695-996127BA5D83}"/>
              </a:ext>
            </a:extLst>
          </p:cNvPr>
          <p:cNvCxnSpPr>
            <a:cxnSpLocks/>
            <a:stCxn id="3" idx="3"/>
          </p:cNvCxnSpPr>
          <p:nvPr/>
        </p:nvCxnSpPr>
        <p:spPr>
          <a:xfrm flipH="1" flipV="1">
            <a:off x="4435367" y="1311008"/>
            <a:ext cx="1550764" cy="10562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818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5A7F50-6864-4276-A05A-8A8065B4A8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C2FD226-8F27-45B0-940D-CE56C4C92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320439"/>
              </p:ext>
            </p:extLst>
          </p:nvPr>
        </p:nvGraphicFramePr>
        <p:xfrm>
          <a:off x="747821" y="1613633"/>
          <a:ext cx="6248402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3239">
                  <a:extLst>
                    <a:ext uri="{9D8B030D-6E8A-4147-A177-3AD203B41FA5}">
                      <a16:colId xmlns:a16="http://schemas.microsoft.com/office/drawing/2014/main" val="4179407794"/>
                    </a:ext>
                  </a:extLst>
                </a:gridCol>
                <a:gridCol w="871869">
                  <a:extLst>
                    <a:ext uri="{9D8B030D-6E8A-4147-A177-3AD203B41FA5}">
                      <a16:colId xmlns:a16="http://schemas.microsoft.com/office/drawing/2014/main" val="852772745"/>
                    </a:ext>
                  </a:extLst>
                </a:gridCol>
                <a:gridCol w="2573079">
                  <a:extLst>
                    <a:ext uri="{9D8B030D-6E8A-4147-A177-3AD203B41FA5}">
                      <a16:colId xmlns:a16="http://schemas.microsoft.com/office/drawing/2014/main" val="1535946823"/>
                    </a:ext>
                  </a:extLst>
                </a:gridCol>
                <a:gridCol w="1180215">
                  <a:extLst>
                    <a:ext uri="{9D8B030D-6E8A-4147-A177-3AD203B41FA5}">
                      <a16:colId xmlns:a16="http://schemas.microsoft.com/office/drawing/2014/main" val="667409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Column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Unique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78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Borrower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Ministry of Finance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39100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641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109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Indonesia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29880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02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Loan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Pool Loan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140768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60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Project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2849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Education 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1796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02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Region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Latin America and Caribbean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48158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865626"/>
                  </a:ext>
                </a:extLst>
              </a:tr>
            </a:tbl>
          </a:graphicData>
        </a:graphic>
      </p:graphicFrame>
      <p:sp>
        <p:nvSpPr>
          <p:cNvPr id="4" name="Google Shape;124;p19">
            <a:extLst>
              <a:ext uri="{FF2B5EF4-FFF2-40B4-BE49-F238E27FC236}">
                <a16:creationId xmlns:a16="http://schemas.microsoft.com/office/drawing/2014/main" id="{A5333AB9-3A05-4946-8921-0686922648DB}"/>
              </a:ext>
            </a:extLst>
          </p:cNvPr>
          <p:cNvSpPr txBox="1">
            <a:spLocks/>
          </p:cNvSpPr>
          <p:nvPr/>
        </p:nvSpPr>
        <p:spPr>
          <a:xfrm>
            <a:off x="747821" y="922266"/>
            <a:ext cx="5892060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Categorical</a:t>
            </a:r>
            <a:r>
              <a:rPr lang="en-US" dirty="0"/>
              <a:t> Variables</a:t>
            </a:r>
          </a:p>
        </p:txBody>
      </p:sp>
      <p:sp>
        <p:nvSpPr>
          <p:cNvPr id="5" name="Google Shape;124;p19">
            <a:extLst>
              <a:ext uri="{FF2B5EF4-FFF2-40B4-BE49-F238E27FC236}">
                <a16:creationId xmlns:a16="http://schemas.microsoft.com/office/drawing/2014/main" id="{DE007A6D-1A53-4C74-ABE0-D16E6F0B4194}"/>
              </a:ext>
            </a:extLst>
          </p:cNvPr>
          <p:cNvSpPr txBox="1">
            <a:spLocks/>
          </p:cNvSpPr>
          <p:nvPr/>
        </p:nvSpPr>
        <p:spPr>
          <a:xfrm>
            <a:off x="1019103" y="3838673"/>
            <a:ext cx="5892060" cy="1456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dirty="0"/>
              <a:t>Country should not be used as the focus is to find a </a:t>
            </a:r>
            <a:r>
              <a:rPr lang="en-US" sz="1600" dirty="0"/>
              <a:t>general trend</a:t>
            </a:r>
            <a:r>
              <a:rPr lang="en-US" sz="1600" b="0" dirty="0"/>
              <a:t> not limited to a certain country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dirty="0"/>
              <a:t>Project name and Borrower have too many values</a:t>
            </a:r>
          </a:p>
          <a:p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696490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1;p17">
            <a:extLst>
              <a:ext uri="{FF2B5EF4-FFF2-40B4-BE49-F238E27FC236}">
                <a16:creationId xmlns:a16="http://schemas.microsoft.com/office/drawing/2014/main" id="{DDB35E75-8563-45F3-9F10-BBD9CDFC074D}"/>
              </a:ext>
            </a:extLst>
          </p:cNvPr>
          <p:cNvSpPr txBox="1">
            <a:spLocks/>
          </p:cNvSpPr>
          <p:nvPr/>
        </p:nvSpPr>
        <p:spPr>
          <a:xfrm>
            <a:off x="722728" y="1620564"/>
            <a:ext cx="4762582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7200" dirty="0">
                <a:solidFill>
                  <a:schemeClr val="accent5">
                    <a:lumMod val="50000"/>
                  </a:schemeClr>
                </a:solidFill>
              </a:rPr>
              <a:t>3.</a:t>
            </a:r>
          </a:p>
          <a:p>
            <a:r>
              <a:rPr lang="en-US" sz="3000" dirty="0"/>
              <a:t>Independent </a:t>
            </a:r>
          </a:p>
          <a:p>
            <a:r>
              <a:rPr lang="en-US" sz="3000" dirty="0"/>
              <a:t>Variable</a:t>
            </a:r>
          </a:p>
        </p:txBody>
      </p:sp>
      <p:sp>
        <p:nvSpPr>
          <p:cNvPr id="4" name="Google Shape;112;p17">
            <a:extLst>
              <a:ext uri="{FF2B5EF4-FFF2-40B4-BE49-F238E27FC236}">
                <a16:creationId xmlns:a16="http://schemas.microsoft.com/office/drawing/2014/main" id="{2500313A-950C-481C-A7C5-140A1F15FB3A}"/>
              </a:ext>
            </a:extLst>
          </p:cNvPr>
          <p:cNvSpPr txBox="1">
            <a:spLocks/>
          </p:cNvSpPr>
          <p:nvPr/>
        </p:nvSpPr>
        <p:spPr>
          <a:xfrm>
            <a:off x="5410882" y="2849650"/>
            <a:ext cx="3733118" cy="10843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Karla" panose="020B0604020202020204" charset="0"/>
                <a:ea typeface="Karla" panose="020B0604020202020204" charset="0"/>
              </a:rPr>
              <a:t>Fact Check</a:t>
            </a:r>
          </a:p>
          <a:p>
            <a:r>
              <a:rPr lang="en-US" sz="2400" dirty="0">
                <a:solidFill>
                  <a:schemeClr val="bg1"/>
                </a:solidFill>
                <a:latin typeface="Karla" panose="020B0604020202020204" charset="0"/>
                <a:ea typeface="Karla" panose="020B0604020202020204" charset="0"/>
              </a:rPr>
              <a:t>Rows of Interest</a:t>
            </a:r>
          </a:p>
        </p:txBody>
      </p:sp>
    </p:spTree>
    <p:extLst>
      <p:ext uri="{BB962C8B-B14F-4D97-AF65-F5344CB8AC3E}">
        <p14:creationId xmlns:p14="http://schemas.microsoft.com/office/powerpoint/2010/main" val="3631980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6A03C7-E0BF-473B-949D-4151CE6C08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 dirty="0"/>
          </a:p>
        </p:txBody>
      </p:sp>
      <p:sp>
        <p:nvSpPr>
          <p:cNvPr id="3" name="Google Shape;164;p22">
            <a:extLst>
              <a:ext uri="{FF2B5EF4-FFF2-40B4-BE49-F238E27FC236}">
                <a16:creationId xmlns:a16="http://schemas.microsoft.com/office/drawing/2014/main" id="{83E49C0D-CD78-4EBA-981E-7A159FFB9CA9}"/>
              </a:ext>
            </a:extLst>
          </p:cNvPr>
          <p:cNvSpPr txBox="1">
            <a:spLocks/>
          </p:cNvSpPr>
          <p:nvPr/>
        </p:nvSpPr>
        <p:spPr>
          <a:xfrm>
            <a:off x="617718" y="408799"/>
            <a:ext cx="2529521" cy="216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>
                <a:latin typeface="Karla" panose="020B0604020202020204" charset="0"/>
                <a:ea typeface="Karla" panose="020B0604020202020204" charset="0"/>
              </a:rPr>
              <a:t>Top 5 Borrowers (billion $)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dirty="0">
                <a:latin typeface="Karla" panose="020B0604020202020204" charset="0"/>
                <a:ea typeface="Karla" panose="020B0604020202020204" charset="0"/>
              </a:rPr>
              <a:t>Mexico (1610.01)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dirty="0">
                <a:latin typeface="Karla" panose="020B0604020202020204" charset="0"/>
                <a:ea typeface="Karla" panose="020B0604020202020204" charset="0"/>
              </a:rPr>
              <a:t>Brazil (1609.47)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dirty="0">
                <a:latin typeface="Karla" panose="020B0604020202020204" charset="0"/>
                <a:ea typeface="Karla" panose="020B0604020202020204" charset="0"/>
              </a:rPr>
              <a:t>Indonesia (1576.86)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dirty="0">
                <a:latin typeface="Karla" panose="020B0604020202020204" charset="0"/>
                <a:ea typeface="Karla" panose="020B0604020202020204" charset="0"/>
              </a:rPr>
              <a:t>India (1257.13)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dirty="0">
                <a:latin typeface="Karla" panose="020B0604020202020204" charset="0"/>
                <a:ea typeface="Karla" panose="020B0604020202020204" charset="0"/>
              </a:rPr>
              <a:t>Turkey (856.75)</a:t>
            </a:r>
          </a:p>
        </p:txBody>
      </p:sp>
      <p:sp>
        <p:nvSpPr>
          <p:cNvPr id="4" name="Google Shape;164;p22">
            <a:extLst>
              <a:ext uri="{FF2B5EF4-FFF2-40B4-BE49-F238E27FC236}">
                <a16:creationId xmlns:a16="http://schemas.microsoft.com/office/drawing/2014/main" id="{BB866EC7-2CA8-4409-B744-5AAD8B8E0F08}"/>
              </a:ext>
            </a:extLst>
          </p:cNvPr>
          <p:cNvSpPr txBox="1">
            <a:spLocks/>
          </p:cNvSpPr>
          <p:nvPr/>
        </p:nvSpPr>
        <p:spPr>
          <a:xfrm>
            <a:off x="3678867" y="408798"/>
            <a:ext cx="2529521" cy="216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>
                <a:latin typeface="Karla" panose="020B0604020202020204" charset="0"/>
                <a:ea typeface="Karla" panose="020B0604020202020204" charset="0"/>
              </a:rPr>
              <a:t>Top 5 Cancellation (rate %)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dirty="0">
                <a:latin typeface="Karla" panose="020B0604020202020204" charset="0"/>
                <a:ea typeface="Karla" panose="020B0604020202020204" charset="0"/>
              </a:rPr>
              <a:t>Yugoslavia (66.67)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dirty="0">
                <a:latin typeface="Karla" panose="020B0604020202020204" charset="0"/>
                <a:ea typeface="Karla" panose="020B0604020202020204" charset="0"/>
              </a:rPr>
              <a:t>Uzbekistan (53.85)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dirty="0">
                <a:latin typeface="Karla" panose="020B0604020202020204" charset="0"/>
                <a:ea typeface="Karla" panose="020B0604020202020204" charset="0"/>
              </a:rPr>
              <a:t>Sudan (50.00)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dirty="0">
                <a:latin typeface="Karla" panose="020B0604020202020204" charset="0"/>
                <a:ea typeface="Karla" panose="020B0604020202020204" charset="0"/>
              </a:rPr>
              <a:t>Sri Lanka (25.10)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dirty="0">
                <a:latin typeface="Karla" panose="020B0604020202020204" charset="0"/>
                <a:ea typeface="Karla" panose="020B0604020202020204" charset="0"/>
              </a:rPr>
              <a:t>Dominica (24.32)</a:t>
            </a:r>
          </a:p>
        </p:txBody>
      </p:sp>
      <p:sp>
        <p:nvSpPr>
          <p:cNvPr id="5" name="Google Shape;164;p22">
            <a:extLst>
              <a:ext uri="{FF2B5EF4-FFF2-40B4-BE49-F238E27FC236}">
                <a16:creationId xmlns:a16="http://schemas.microsoft.com/office/drawing/2014/main" id="{B2DC3D1C-8CBB-4F53-8154-B558CCF91770}"/>
              </a:ext>
            </a:extLst>
          </p:cNvPr>
          <p:cNvSpPr txBox="1">
            <a:spLocks/>
          </p:cNvSpPr>
          <p:nvPr/>
        </p:nvSpPr>
        <p:spPr>
          <a:xfrm>
            <a:off x="617718" y="2485691"/>
            <a:ext cx="5590670" cy="25116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>
                <a:latin typeface="Karla" panose="020B0604020202020204" charset="0"/>
                <a:ea typeface="Karla" panose="020B0604020202020204" charset="0"/>
              </a:rPr>
              <a:t>Countries that never cancelled any loan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Karla" panose="020B0604020202020204" charset="0"/>
                <a:ea typeface="Karla" panose="020B0604020202020204" charset="0"/>
              </a:rPr>
              <a:t>Bahamas, Belarus, Congo, Croatia, Honduras, Liberia, Montenegro, Senegal, Trinidad and Tobago, and many others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Karla" panose="020B0604020202020204" charset="0"/>
              <a:ea typeface="Karla" panose="020B060402020202020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Karla" panose="020B0604020202020204" charset="0"/>
                <a:ea typeface="Karla" panose="020B0604020202020204" charset="0"/>
              </a:rPr>
              <a:t>Countries with high cancellation rates went through hard time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Karla" panose="020B0604020202020204" charset="0"/>
                <a:ea typeface="Karla" panose="020B0604020202020204" charset="0"/>
              </a:rPr>
              <a:t>There seems no particular relationship between country and cancellation overall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Karla" panose="020B0604020202020204" charset="0"/>
                <a:ea typeface="Karla" panose="020B0604020202020204" charset="0"/>
              </a:rPr>
              <a:t>100% repaying countries tend to have borrowed less times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Karla" panose="020B0604020202020204" charset="0"/>
              <a:ea typeface="Karl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932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DF79FD-2C65-4275-BD53-A37D5CA41B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4ABED-E40E-4C63-B1AF-190DD97B4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7" y="1406933"/>
            <a:ext cx="3257551" cy="29749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A5C475-CB71-4A9C-8411-BB4BEE39B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275" y="1396300"/>
            <a:ext cx="3257552" cy="3006368"/>
          </a:xfrm>
          <a:prstGeom prst="rect">
            <a:avLst/>
          </a:prstGeom>
        </p:spPr>
      </p:pic>
      <p:sp>
        <p:nvSpPr>
          <p:cNvPr id="6" name="Google Shape;124;p19">
            <a:extLst>
              <a:ext uri="{FF2B5EF4-FFF2-40B4-BE49-F238E27FC236}">
                <a16:creationId xmlns:a16="http://schemas.microsoft.com/office/drawing/2014/main" id="{BD992F55-5CC7-4571-94AC-352046775B20}"/>
              </a:ext>
            </a:extLst>
          </p:cNvPr>
          <p:cNvSpPr txBox="1">
            <a:spLocks/>
          </p:cNvSpPr>
          <p:nvPr/>
        </p:nvSpPr>
        <p:spPr>
          <a:xfrm>
            <a:off x="539118" y="578791"/>
            <a:ext cx="5892060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What year</a:t>
            </a:r>
            <a:r>
              <a:rPr lang="en-US" dirty="0"/>
              <a:t> did they cancel loans?</a:t>
            </a:r>
          </a:p>
        </p:txBody>
      </p:sp>
      <p:sp>
        <p:nvSpPr>
          <p:cNvPr id="7" name="Google Shape;124;p19">
            <a:extLst>
              <a:ext uri="{FF2B5EF4-FFF2-40B4-BE49-F238E27FC236}">
                <a16:creationId xmlns:a16="http://schemas.microsoft.com/office/drawing/2014/main" id="{7B86E8EA-BC06-4062-B214-55933CAF1AF0}"/>
              </a:ext>
            </a:extLst>
          </p:cNvPr>
          <p:cNvSpPr txBox="1">
            <a:spLocks/>
          </p:cNvSpPr>
          <p:nvPr/>
        </p:nvSpPr>
        <p:spPr>
          <a:xfrm>
            <a:off x="717809" y="4273887"/>
            <a:ext cx="6225252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b="0" dirty="0"/>
              <a:t>Not always but only when they had economic recessions</a:t>
            </a:r>
            <a:endParaRPr lang="en-US" sz="1400" b="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681A5A-F4F8-4EC9-AB1B-8BB21E35A149}"/>
              </a:ext>
            </a:extLst>
          </p:cNvPr>
          <p:cNvCxnSpPr>
            <a:cxnSpLocks/>
          </p:cNvCxnSpPr>
          <p:nvPr/>
        </p:nvCxnSpPr>
        <p:spPr>
          <a:xfrm>
            <a:off x="6098303" y="1639614"/>
            <a:ext cx="0" cy="3071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Google Shape;124;p19">
            <a:extLst>
              <a:ext uri="{FF2B5EF4-FFF2-40B4-BE49-F238E27FC236}">
                <a16:creationId xmlns:a16="http://schemas.microsoft.com/office/drawing/2014/main" id="{E9398C3E-2F70-4AEC-85CB-E16A8A2ADFDA}"/>
              </a:ext>
            </a:extLst>
          </p:cNvPr>
          <p:cNvSpPr txBox="1">
            <a:spLocks/>
          </p:cNvSpPr>
          <p:nvPr/>
        </p:nvSpPr>
        <p:spPr>
          <a:xfrm>
            <a:off x="5408802" y="1894209"/>
            <a:ext cx="1400025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200" b="0" dirty="0"/>
              <a:t>Flat line means </a:t>
            </a:r>
          </a:p>
          <a:p>
            <a:r>
              <a:rPr lang="en-US" sz="1200" b="0" dirty="0"/>
              <a:t>zero cancelled</a:t>
            </a:r>
            <a:endParaRPr 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1248703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EA734E-6ED4-4A23-81A8-C17FADC82B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AA2D71-176D-4EC5-8677-67FBC9AC6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717737"/>
              </p:ext>
            </p:extLst>
          </p:nvPr>
        </p:nvGraphicFramePr>
        <p:xfrm>
          <a:off x="535171" y="1459230"/>
          <a:ext cx="290977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9926">
                  <a:extLst>
                    <a:ext uri="{9D8B030D-6E8A-4147-A177-3AD203B41FA5}">
                      <a16:colId xmlns:a16="http://schemas.microsoft.com/office/drawing/2014/main" val="1636475220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2363255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Karla" panose="020B0604020202020204" charset="0"/>
                          <a:ea typeface="Karla" panose="020B0604020202020204" charset="0"/>
                        </a:rPr>
                        <a:t>Data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Karla" panose="020B0604020202020204" charset="0"/>
                          <a:ea typeface="Karla" panose="020B0604020202020204" charset="0"/>
                        </a:rPr>
                        <a:t>Year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35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Karla" panose="020B0604020202020204" charset="0"/>
                          <a:ea typeface="Karla" panose="020B0604020202020204" charset="0"/>
                        </a:rPr>
                        <a:t>{column 1, column 2, …}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Karla" panose="020B0604020202020204" charset="0"/>
                          <a:ea typeface="Karla" panose="020B0604020202020204" charset="0"/>
                        </a:rPr>
                        <a:t>2008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25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Karla" panose="020B0604020202020204" charset="0"/>
                          <a:ea typeface="Karla" panose="020B0604020202020204" charset="0"/>
                        </a:rPr>
                        <a:t>{column 1, column 2, …}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Karla" panose="020B0604020202020204" charset="0"/>
                          <a:ea typeface="Karla" panose="020B0604020202020204" charset="0"/>
                        </a:rPr>
                        <a:t>2009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83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Karla" panose="020B0604020202020204" charset="0"/>
                          <a:ea typeface="Karla" panose="020B0604020202020204" charset="0"/>
                        </a:rPr>
                        <a:t>{column 1, column 2, …}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Karla" panose="020B0604020202020204" charset="0"/>
                          <a:ea typeface="Karla" panose="020B0604020202020204" charset="0"/>
                        </a:rPr>
                        <a:t>2008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69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Karla" panose="020B0604020202020204" charset="0"/>
                          <a:ea typeface="Karla" panose="020B0604020202020204" charset="0"/>
                        </a:rPr>
                        <a:t>{column 1, column 2, …}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Karla" panose="020B0604020202020204" charset="0"/>
                          <a:ea typeface="Karla" panose="020B0604020202020204" charset="0"/>
                        </a:rPr>
                        <a:t>2010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21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Karla" panose="020B0604020202020204" charset="0"/>
                          <a:ea typeface="Karla" panose="020B0604020202020204" charset="0"/>
                        </a:rPr>
                        <a:t>{column 1, column 2, …}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Karla" panose="020B0604020202020204" charset="0"/>
                          <a:ea typeface="Karla" panose="020B0604020202020204" charset="0"/>
                        </a:rPr>
                        <a:t>2008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91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Karla" panose="020B0604020202020204" charset="0"/>
                          <a:ea typeface="Karla" panose="020B0604020202020204" charset="0"/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Karla" panose="020B0604020202020204" charset="0"/>
                          <a:ea typeface="Karla" panose="020B0604020202020204" charset="0"/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49719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BE713B-9D1D-4F3F-BFEB-AD1A70648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07555"/>
              </p:ext>
            </p:extLst>
          </p:nvPr>
        </p:nvGraphicFramePr>
        <p:xfrm>
          <a:off x="3999616" y="1459230"/>
          <a:ext cx="290977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9926">
                  <a:extLst>
                    <a:ext uri="{9D8B030D-6E8A-4147-A177-3AD203B41FA5}">
                      <a16:colId xmlns:a16="http://schemas.microsoft.com/office/drawing/2014/main" val="1636475220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2363255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Karla" panose="020B0604020202020204" charset="0"/>
                          <a:ea typeface="Karla" panose="020B0604020202020204" charset="0"/>
                        </a:rPr>
                        <a:t>Data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Karla" panose="020B0604020202020204" charset="0"/>
                          <a:ea typeface="Karla" panose="020B0604020202020204" charset="0"/>
                        </a:rPr>
                        <a:t>Year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35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Karla" panose="020B0604020202020204" charset="0"/>
                          <a:ea typeface="Karla" panose="020B0604020202020204" charset="0"/>
                        </a:rPr>
                        <a:t>{column 1, column 2, …}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Karla" panose="020B0604020202020204" charset="0"/>
                          <a:ea typeface="Karla" panose="020B0604020202020204" charset="0"/>
                        </a:rPr>
                        <a:t>2008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25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Karla" panose="020B0604020202020204" charset="0"/>
                          <a:ea typeface="Karla" panose="020B0604020202020204" charset="0"/>
                        </a:rPr>
                        <a:t>{column 1, column 2, …}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Karla" panose="020B0604020202020204" charset="0"/>
                          <a:ea typeface="Karla" panose="020B0604020202020204" charset="0"/>
                        </a:rPr>
                        <a:t>2008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69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Karla" panose="020B0604020202020204" charset="0"/>
                          <a:ea typeface="Karla" panose="020B0604020202020204" charset="0"/>
                        </a:rPr>
                        <a:t>{column 1, column 2, …}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Karla" panose="020B0604020202020204" charset="0"/>
                          <a:ea typeface="Karla" panose="020B0604020202020204" charset="0"/>
                        </a:rPr>
                        <a:t>2008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91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Karla" panose="020B0604020202020204" charset="0"/>
                          <a:ea typeface="Karla" panose="020B0604020202020204" charset="0"/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Karla" panose="020B0604020202020204" charset="0"/>
                          <a:ea typeface="Karla" panose="020B0604020202020204" charset="0"/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77799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5A8FE9EB-D8BB-4030-8D09-26233CF4751E}"/>
              </a:ext>
            </a:extLst>
          </p:cNvPr>
          <p:cNvSpPr/>
          <p:nvPr/>
        </p:nvSpPr>
        <p:spPr>
          <a:xfrm>
            <a:off x="3574313" y="2593015"/>
            <a:ext cx="318977" cy="309673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Google Shape;124;p19">
            <a:extLst>
              <a:ext uri="{FF2B5EF4-FFF2-40B4-BE49-F238E27FC236}">
                <a16:creationId xmlns:a16="http://schemas.microsoft.com/office/drawing/2014/main" id="{3F663B69-6D24-449B-9CBA-A6D14996F5F3}"/>
              </a:ext>
            </a:extLst>
          </p:cNvPr>
          <p:cNvSpPr txBox="1">
            <a:spLocks/>
          </p:cNvSpPr>
          <p:nvPr/>
        </p:nvSpPr>
        <p:spPr>
          <a:xfrm>
            <a:off x="436136" y="631954"/>
            <a:ext cx="6212556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dirty="0"/>
              <a:t>Example:</a:t>
            </a:r>
            <a:r>
              <a:rPr lang="en-US" sz="2000" b="0" dirty="0"/>
              <a:t> Mexico suffered a recession in 2008</a:t>
            </a:r>
          </a:p>
        </p:txBody>
      </p:sp>
      <p:sp>
        <p:nvSpPr>
          <p:cNvPr id="7" name="Google Shape;124;p19">
            <a:extLst>
              <a:ext uri="{FF2B5EF4-FFF2-40B4-BE49-F238E27FC236}">
                <a16:creationId xmlns:a16="http://schemas.microsoft.com/office/drawing/2014/main" id="{09AEA5F8-BB6E-458B-B305-219FE4519B00}"/>
              </a:ext>
            </a:extLst>
          </p:cNvPr>
          <p:cNvSpPr txBox="1">
            <a:spLocks/>
          </p:cNvSpPr>
          <p:nvPr/>
        </p:nvSpPr>
        <p:spPr>
          <a:xfrm>
            <a:off x="1738535" y="4168208"/>
            <a:ext cx="6225252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b="0" dirty="0"/>
              <a:t>Dataset reduced down to </a:t>
            </a:r>
            <a:r>
              <a:rPr lang="en-US" sz="1600" dirty="0"/>
              <a:t>41,614 rows</a:t>
            </a:r>
          </a:p>
        </p:txBody>
      </p:sp>
    </p:spTree>
    <p:extLst>
      <p:ext uri="{BB962C8B-B14F-4D97-AF65-F5344CB8AC3E}">
        <p14:creationId xmlns:p14="http://schemas.microsoft.com/office/powerpoint/2010/main" val="1545782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1;p17">
            <a:extLst>
              <a:ext uri="{FF2B5EF4-FFF2-40B4-BE49-F238E27FC236}">
                <a16:creationId xmlns:a16="http://schemas.microsoft.com/office/drawing/2014/main" id="{813AD2C0-9A12-489C-9DD3-67B2410F04C7}"/>
              </a:ext>
            </a:extLst>
          </p:cNvPr>
          <p:cNvSpPr txBox="1">
            <a:spLocks/>
          </p:cNvSpPr>
          <p:nvPr/>
        </p:nvSpPr>
        <p:spPr>
          <a:xfrm>
            <a:off x="722728" y="1620564"/>
            <a:ext cx="3849272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7200" dirty="0">
                <a:solidFill>
                  <a:schemeClr val="accent6">
                    <a:lumMod val="75000"/>
                  </a:schemeClr>
                </a:solidFill>
              </a:rPr>
              <a:t>4.</a:t>
            </a:r>
          </a:p>
          <a:p>
            <a:r>
              <a:rPr lang="en-US" sz="3000" dirty="0"/>
              <a:t>New Variables</a:t>
            </a:r>
          </a:p>
        </p:txBody>
      </p:sp>
      <p:sp>
        <p:nvSpPr>
          <p:cNvPr id="4" name="Google Shape;112;p17">
            <a:extLst>
              <a:ext uri="{FF2B5EF4-FFF2-40B4-BE49-F238E27FC236}">
                <a16:creationId xmlns:a16="http://schemas.microsoft.com/office/drawing/2014/main" id="{09C802E5-100D-4842-A062-83B332576693}"/>
              </a:ext>
            </a:extLst>
          </p:cNvPr>
          <p:cNvSpPr txBox="1">
            <a:spLocks/>
          </p:cNvSpPr>
          <p:nvPr/>
        </p:nvSpPr>
        <p:spPr>
          <a:xfrm>
            <a:off x="5410882" y="2849650"/>
            <a:ext cx="3733118" cy="10843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Karla" panose="020B0604020202020204" charset="0"/>
                <a:ea typeface="Karla" panose="020B0604020202020204" charset="0"/>
              </a:rPr>
              <a:t>Extract Numbers</a:t>
            </a:r>
          </a:p>
          <a:p>
            <a:r>
              <a:rPr lang="en-US" sz="2400" dirty="0">
                <a:solidFill>
                  <a:schemeClr val="bg1"/>
                </a:solidFill>
                <a:latin typeface="Karla" panose="020B0604020202020204" charset="0"/>
                <a:ea typeface="Karla" panose="020B0604020202020204" charset="0"/>
              </a:rPr>
              <a:t>Reduce Categories</a:t>
            </a:r>
          </a:p>
        </p:txBody>
      </p:sp>
    </p:spTree>
    <p:extLst>
      <p:ext uri="{BB962C8B-B14F-4D97-AF65-F5344CB8AC3E}">
        <p14:creationId xmlns:p14="http://schemas.microsoft.com/office/powerpoint/2010/main" val="186324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125228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Loan cancellations cause cost </a:t>
            </a:r>
            <a:r>
              <a:rPr lang="en-US" dirty="0">
                <a:solidFill>
                  <a:srgbClr val="FFC000"/>
                </a:solidFill>
              </a:rPr>
              <a:t>time</a:t>
            </a:r>
            <a:r>
              <a:rPr lang="en-US" dirty="0"/>
              <a:t> and </a:t>
            </a:r>
            <a:r>
              <a:rPr lang="en-US" dirty="0">
                <a:solidFill>
                  <a:srgbClr val="FFC000"/>
                </a:solidFill>
              </a:rPr>
              <a:t>money</a:t>
            </a:r>
            <a:r>
              <a:rPr lang="en-US" dirty="0"/>
              <a:t>. Predicting loans with high chance of cancellation would be helpful for management.</a:t>
            </a:r>
            <a:endParaRPr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841000" y="795130"/>
            <a:ext cx="5559800" cy="5840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Extract information from </a:t>
            </a:r>
            <a:r>
              <a:rPr lang="en-US" dirty="0">
                <a:solidFill>
                  <a:srgbClr val="9C27B0"/>
                </a:solidFill>
              </a:rPr>
              <a:t>dates</a:t>
            </a:r>
            <a:endParaRPr dirty="0">
              <a:solidFill>
                <a:srgbClr val="9C27B0"/>
              </a:solidFill>
            </a:endParaRPr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5559800" cy="1386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Days taken for signing (</a:t>
            </a:r>
            <a:r>
              <a:rPr lang="en-US" b="1" dirty="0" err="1"/>
              <a:t>int</a:t>
            </a:r>
            <a:r>
              <a:rPr lang="en-US" b="1" dirty="0"/>
              <a:t>)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“Agreement for Signing” - “Board Approval Date”</a:t>
            </a:r>
            <a:endParaRPr dirty="0"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2"/>
          </p:nvPr>
        </p:nvSpPr>
        <p:spPr>
          <a:xfrm>
            <a:off x="841000" y="2680954"/>
            <a:ext cx="5336516" cy="1784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Days for repayment on contract (</a:t>
            </a:r>
            <a:r>
              <a:rPr lang="en-US" b="1" dirty="0" err="1"/>
              <a:t>int</a:t>
            </a:r>
            <a:r>
              <a:rPr lang="en-US" b="1" dirty="0"/>
              <a:t>)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dirty="0"/>
              <a:t>Last Repayment Date” – “First Repayment Date”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00" dirty="0"/>
          </a:p>
          <a:p>
            <a:pPr marL="0" lvl="0" indent="0">
              <a:buNone/>
            </a:pPr>
            <a:r>
              <a:rPr lang="en-US" b="1" dirty="0"/>
              <a:t>  → </a:t>
            </a:r>
            <a:r>
              <a:rPr lang="en-US" dirty="0"/>
              <a:t>Cancelled loans still have both dates</a:t>
            </a:r>
            <a:endParaRPr dirty="0"/>
          </a:p>
        </p:txBody>
      </p: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4024AF-D5EA-4915-9C0F-183850EAFF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4D53EC-BD37-4B4D-959D-B7C87378A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06" y="1001785"/>
            <a:ext cx="6821783" cy="3479383"/>
          </a:xfrm>
          <a:prstGeom prst="rect">
            <a:avLst/>
          </a:prstGeom>
        </p:spPr>
      </p:pic>
      <p:sp>
        <p:nvSpPr>
          <p:cNvPr id="4" name="Google Shape;124;p19">
            <a:extLst>
              <a:ext uri="{FF2B5EF4-FFF2-40B4-BE49-F238E27FC236}">
                <a16:creationId xmlns:a16="http://schemas.microsoft.com/office/drawing/2014/main" id="{A0ADB3FC-DDFB-43F5-9872-752945801CC6}"/>
              </a:ext>
            </a:extLst>
          </p:cNvPr>
          <p:cNvSpPr txBox="1">
            <a:spLocks/>
          </p:cNvSpPr>
          <p:nvPr/>
        </p:nvSpPr>
        <p:spPr>
          <a:xfrm>
            <a:off x="455972" y="4365008"/>
            <a:ext cx="6821783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b="0" dirty="0"/>
              <a:t>Now 453 different project names reduced to </a:t>
            </a:r>
            <a:r>
              <a:rPr lang="en-US" sz="1600" dirty="0"/>
              <a:t>15 sectors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Karla"/>
                <a:ea typeface="Karla"/>
                <a:sym typeface="Karla"/>
              </a:rPr>
              <a:t>→</a:t>
            </a:r>
            <a:r>
              <a:rPr lang="en-US" sz="1600" dirty="0"/>
              <a:t> </a:t>
            </a:r>
            <a:r>
              <a:rPr lang="en-US" sz="1600" b="0" dirty="0"/>
              <a:t>Example:</a:t>
            </a:r>
            <a:r>
              <a:rPr lang="en-US" sz="1600" dirty="0"/>
              <a:t> </a:t>
            </a:r>
            <a:r>
              <a:rPr lang="en-US" sz="1600" b="0" dirty="0"/>
              <a:t>“power” : [“pw”, “power”, “gas”, “oil”, “petroleum”, …]</a:t>
            </a:r>
            <a:endParaRPr lang="en-US" sz="1600" dirty="0"/>
          </a:p>
        </p:txBody>
      </p:sp>
      <p:sp>
        <p:nvSpPr>
          <p:cNvPr id="7" name="Google Shape;124;p19">
            <a:extLst>
              <a:ext uri="{FF2B5EF4-FFF2-40B4-BE49-F238E27FC236}">
                <a16:creationId xmlns:a16="http://schemas.microsoft.com/office/drawing/2014/main" id="{6B1777D7-DAC1-439D-A55E-B525DAB6F6A7}"/>
              </a:ext>
            </a:extLst>
          </p:cNvPr>
          <p:cNvSpPr txBox="1">
            <a:spLocks/>
          </p:cNvSpPr>
          <p:nvPr/>
        </p:nvSpPr>
        <p:spPr>
          <a:xfrm>
            <a:off x="455973" y="371510"/>
            <a:ext cx="5892060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i="1" dirty="0" err="1"/>
              <a:t>fuzzywuzzy</a:t>
            </a:r>
            <a:r>
              <a:rPr lang="en-US" dirty="0"/>
              <a:t> for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words similarity</a:t>
            </a:r>
          </a:p>
        </p:txBody>
      </p:sp>
    </p:spTree>
    <p:extLst>
      <p:ext uri="{BB962C8B-B14F-4D97-AF65-F5344CB8AC3E}">
        <p14:creationId xmlns:p14="http://schemas.microsoft.com/office/powerpoint/2010/main" val="3933027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1;p17">
            <a:extLst>
              <a:ext uri="{FF2B5EF4-FFF2-40B4-BE49-F238E27FC236}">
                <a16:creationId xmlns:a16="http://schemas.microsoft.com/office/drawing/2014/main" id="{96B21B6A-9FF2-440C-8579-C7AD85A85FDD}"/>
              </a:ext>
            </a:extLst>
          </p:cNvPr>
          <p:cNvSpPr txBox="1">
            <a:spLocks/>
          </p:cNvSpPr>
          <p:nvPr/>
        </p:nvSpPr>
        <p:spPr>
          <a:xfrm>
            <a:off x="722728" y="1620564"/>
            <a:ext cx="3849272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7200" dirty="0">
                <a:solidFill>
                  <a:srgbClr val="0070C0"/>
                </a:solidFill>
              </a:rPr>
              <a:t>5.</a:t>
            </a:r>
          </a:p>
          <a:p>
            <a:r>
              <a:rPr lang="en-US" sz="3000" dirty="0"/>
              <a:t>Analysis and Feature Selection</a:t>
            </a:r>
          </a:p>
        </p:txBody>
      </p:sp>
      <p:sp>
        <p:nvSpPr>
          <p:cNvPr id="4" name="Google Shape;112;p17">
            <a:extLst>
              <a:ext uri="{FF2B5EF4-FFF2-40B4-BE49-F238E27FC236}">
                <a16:creationId xmlns:a16="http://schemas.microsoft.com/office/drawing/2014/main" id="{B50A2F59-2CE8-4516-AF16-2951F4AD636E}"/>
              </a:ext>
            </a:extLst>
          </p:cNvPr>
          <p:cNvSpPr txBox="1">
            <a:spLocks/>
          </p:cNvSpPr>
          <p:nvPr/>
        </p:nvSpPr>
        <p:spPr>
          <a:xfrm>
            <a:off x="5410882" y="2849650"/>
            <a:ext cx="3733118" cy="10843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Karla" panose="020B0604020202020204" charset="0"/>
                <a:ea typeface="Karla" panose="020B0604020202020204" charset="0"/>
              </a:rPr>
              <a:t>Mann-Whitney U Test</a:t>
            </a:r>
          </a:p>
          <a:p>
            <a:r>
              <a:rPr lang="en-US" sz="2400" dirty="0">
                <a:solidFill>
                  <a:schemeClr val="bg1"/>
                </a:solidFill>
                <a:latin typeface="Karla" panose="020B0604020202020204" charset="0"/>
                <a:ea typeface="Karla" panose="020B0604020202020204" charset="0"/>
              </a:rPr>
              <a:t>Category </a:t>
            </a:r>
            <a:r>
              <a:rPr lang="en-US" sz="2400" dirty="0" err="1">
                <a:solidFill>
                  <a:schemeClr val="bg1"/>
                </a:solidFill>
                <a:latin typeface="Karla" panose="020B0604020202020204" charset="0"/>
                <a:ea typeface="Karla" panose="020B0604020202020204" charset="0"/>
              </a:rPr>
              <a:t>Barplot</a:t>
            </a:r>
            <a:endParaRPr lang="en-US" sz="2400" dirty="0">
              <a:solidFill>
                <a:schemeClr val="bg1"/>
              </a:solidFill>
              <a:latin typeface="Karla" panose="020B0604020202020204" charset="0"/>
              <a:ea typeface="Karl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525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3361E0-0A73-41F1-AF0F-5BB54DC2E1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 dirty="0"/>
          </a:p>
        </p:txBody>
      </p:sp>
      <p:sp>
        <p:nvSpPr>
          <p:cNvPr id="7" name="Google Shape;124;p19">
            <a:extLst>
              <a:ext uri="{FF2B5EF4-FFF2-40B4-BE49-F238E27FC236}">
                <a16:creationId xmlns:a16="http://schemas.microsoft.com/office/drawing/2014/main" id="{E31AEA07-D4D4-4A5F-99D0-0EC0D6F64821}"/>
              </a:ext>
            </a:extLst>
          </p:cNvPr>
          <p:cNvSpPr txBox="1">
            <a:spLocks/>
          </p:cNvSpPr>
          <p:nvPr/>
        </p:nvSpPr>
        <p:spPr>
          <a:xfrm>
            <a:off x="841000" y="871239"/>
            <a:ext cx="5892060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Mann-Whitney </a:t>
            </a:r>
            <a:r>
              <a:rPr lang="en-US" dirty="0">
                <a:solidFill>
                  <a:srgbClr val="0070C0"/>
                </a:solidFill>
              </a:rPr>
              <a:t>U Test</a:t>
            </a:r>
          </a:p>
        </p:txBody>
      </p:sp>
      <p:sp>
        <p:nvSpPr>
          <p:cNvPr id="8" name="Google Shape;164;p22">
            <a:extLst>
              <a:ext uri="{FF2B5EF4-FFF2-40B4-BE49-F238E27FC236}">
                <a16:creationId xmlns:a16="http://schemas.microsoft.com/office/drawing/2014/main" id="{A2DF4CAF-2A05-4B4A-9CF8-2A3302054E0D}"/>
              </a:ext>
            </a:extLst>
          </p:cNvPr>
          <p:cNvSpPr txBox="1">
            <a:spLocks/>
          </p:cNvSpPr>
          <p:nvPr/>
        </p:nvSpPr>
        <p:spPr>
          <a:xfrm>
            <a:off x="840999" y="1600974"/>
            <a:ext cx="6591159" cy="3148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Similar with T test but with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no normality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H</a:t>
            </a:r>
            <a:r>
              <a:rPr lang="en-US" sz="20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0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: The two data are from the same distributions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           	→ Trying to reject this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Numerical features to be tested in two groups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	→ Repaid vs. Cancelled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If p-value is not significant, the feature does nothing to divide loans into Repaid and Cancelled</a:t>
            </a:r>
          </a:p>
        </p:txBody>
      </p:sp>
    </p:spTree>
    <p:extLst>
      <p:ext uri="{BB962C8B-B14F-4D97-AF65-F5344CB8AC3E}">
        <p14:creationId xmlns:p14="http://schemas.microsoft.com/office/powerpoint/2010/main" val="313891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7ABC3-1FDE-4096-8ABE-6D38F7C7A5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CEFD6-8416-424D-A40E-1D454349A4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19" y="517659"/>
            <a:ext cx="2613025" cy="2077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BDDBD0-AEB1-4FFE-9DB7-ACEF219A5CD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09" y="517659"/>
            <a:ext cx="2620010" cy="20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2430FD-875D-4D39-9680-79224DF8006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74" y="2646179"/>
            <a:ext cx="2667635" cy="2093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87B8B5-2166-4634-A6D8-623FDDB9ACA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539" y="2639829"/>
            <a:ext cx="2710815" cy="20999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4;p19">
            <a:extLst>
              <a:ext uri="{FF2B5EF4-FFF2-40B4-BE49-F238E27FC236}">
                <a16:creationId xmlns:a16="http://schemas.microsoft.com/office/drawing/2014/main" id="{1973A276-7185-4190-AA91-6603A7A92C9D}"/>
              </a:ext>
            </a:extLst>
          </p:cNvPr>
          <p:cNvSpPr txBox="1">
            <a:spLocks/>
          </p:cNvSpPr>
          <p:nvPr/>
        </p:nvSpPr>
        <p:spPr>
          <a:xfrm>
            <a:off x="5646354" y="3785494"/>
            <a:ext cx="2426453" cy="8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400" dirty="0"/>
              <a:t>P-value of all &lt; 0.05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Karla"/>
                <a:ea typeface="Karla"/>
                <a:sym typeface="Karla"/>
              </a:rPr>
              <a:t>→</a:t>
            </a:r>
            <a:r>
              <a:rPr lang="en-US" sz="1600" dirty="0">
                <a:solidFill>
                  <a:srgbClr val="666666"/>
                </a:solidFill>
                <a:latin typeface="Karla"/>
                <a:ea typeface="Karla"/>
                <a:sym typeface="Karla"/>
              </a:rPr>
              <a:t> </a:t>
            </a:r>
            <a:r>
              <a:rPr lang="en-US" sz="1400" dirty="0"/>
              <a:t>Useful for classifying</a:t>
            </a:r>
          </a:p>
        </p:txBody>
      </p:sp>
    </p:spTree>
    <p:extLst>
      <p:ext uri="{BB962C8B-B14F-4D97-AF65-F5344CB8AC3E}">
        <p14:creationId xmlns:p14="http://schemas.microsoft.com/office/powerpoint/2010/main" val="1830793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C84D78-C223-4599-A905-5FA83E6AA2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270596-38E7-4ED3-8AE1-F7EF3FF78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888296"/>
              </p:ext>
            </p:extLst>
          </p:nvPr>
        </p:nvGraphicFramePr>
        <p:xfrm>
          <a:off x="396948" y="1165966"/>
          <a:ext cx="6580323" cy="1887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915378">
                  <a:extLst>
                    <a:ext uri="{9D8B030D-6E8A-4147-A177-3AD203B41FA5}">
                      <a16:colId xmlns:a16="http://schemas.microsoft.com/office/drawing/2014/main" val="1267109153"/>
                    </a:ext>
                  </a:extLst>
                </a:gridCol>
                <a:gridCol w="843262">
                  <a:extLst>
                    <a:ext uri="{9D8B030D-6E8A-4147-A177-3AD203B41FA5}">
                      <a16:colId xmlns:a16="http://schemas.microsoft.com/office/drawing/2014/main" val="3832447787"/>
                    </a:ext>
                  </a:extLst>
                </a:gridCol>
                <a:gridCol w="1430203">
                  <a:extLst>
                    <a:ext uri="{9D8B030D-6E8A-4147-A177-3AD203B41FA5}">
                      <a16:colId xmlns:a16="http://schemas.microsoft.com/office/drawing/2014/main" val="310945730"/>
                    </a:ext>
                  </a:extLst>
                </a:gridCol>
                <a:gridCol w="1391480">
                  <a:extLst>
                    <a:ext uri="{9D8B030D-6E8A-4147-A177-3AD203B41FA5}">
                      <a16:colId xmlns:a16="http://schemas.microsoft.com/office/drawing/2014/main" val="818407979"/>
                    </a:ext>
                  </a:extLst>
                </a:gridCol>
              </a:tblGrid>
              <a:tr h="2860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P-Value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Repaid</a:t>
                      </a:r>
                    </a:p>
                    <a:p>
                      <a:pPr algn="ctr"/>
                      <a:r>
                        <a:rPr lang="en-US" sz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(mean/med)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Cancelled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(mean/med)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8893889"/>
                  </a:ext>
                </a:extLst>
              </a:tr>
              <a:tr h="2860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Karla" panose="020B0604020202020204" charset="0"/>
                          <a:ea typeface="Karla" panose="020B0604020202020204" charset="0"/>
                          <a:cs typeface="Times New Roman" panose="02020603050405020304" pitchFamily="18" charset="0"/>
                        </a:rPr>
                        <a:t>Interest Rate (%)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Karla" panose="020B0604020202020204" charset="0"/>
                          <a:ea typeface="Karla" panose="020B060402020202020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Karla" panose="020B0604020202020204" charset="0"/>
                          <a:ea typeface="Karla" panose="020B0604020202020204" charset="0"/>
                          <a:cs typeface="Times New Roman" panose="02020603050405020304" pitchFamily="18" charset="0"/>
                        </a:rPr>
                        <a:t>6.17 / 6.90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Karla" panose="020B0604020202020204" charset="0"/>
                          <a:ea typeface="Karla" panose="020B0604020202020204" charset="0"/>
                          <a:cs typeface="Times New Roman" panose="02020603050405020304" pitchFamily="18" charset="0"/>
                        </a:rPr>
                        <a:t>5.55 / 6.93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359443"/>
                  </a:ext>
                </a:extLst>
              </a:tr>
              <a:tr h="2860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Karla" panose="020B0604020202020204" charset="0"/>
                          <a:ea typeface="Karla" panose="020B0604020202020204" charset="0"/>
                          <a:cs typeface="Times New Roman" panose="02020603050405020304" pitchFamily="18" charset="0"/>
                        </a:rPr>
                        <a:t>Interest Rate (0% removed)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0.00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6.42 / 7.00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6.85 / 7.07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0559789"/>
                  </a:ext>
                </a:extLst>
              </a:tr>
              <a:tr h="2860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Karla" panose="020B0604020202020204" charset="0"/>
                          <a:ea typeface="Karla" panose="020B0604020202020204" charset="0"/>
                          <a:cs typeface="Times New Roman" panose="02020603050405020304" pitchFamily="18" charset="0"/>
                        </a:rPr>
                        <a:t>Original Principal Amount (mil $)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Karla" panose="020B0604020202020204" charset="0"/>
                          <a:ea typeface="Karla" panose="020B060402020202020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Karla" panose="020B0604020202020204" charset="0"/>
                          <a:ea typeface="Karla" panose="020B0604020202020204" charset="0"/>
                          <a:cs typeface="Times New Roman" panose="02020603050405020304" pitchFamily="18" charset="0"/>
                        </a:rPr>
                        <a:t>59.23 / 25.00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Karla" panose="020B0604020202020204" charset="0"/>
                          <a:ea typeface="Karla" panose="020B0604020202020204" charset="0"/>
                          <a:cs typeface="Times New Roman" panose="02020603050405020304" pitchFamily="18" charset="0"/>
                        </a:rPr>
                        <a:t>42.76 / 20.00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025717"/>
                  </a:ext>
                </a:extLst>
              </a:tr>
              <a:tr h="2860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Karla" panose="020B0604020202020204" charset="0"/>
                          <a:ea typeface="Karla" panose="020B0604020202020204" charset="0"/>
                          <a:cs typeface="Times New Roman" panose="02020603050405020304" pitchFamily="18" charset="0"/>
                        </a:rPr>
                        <a:t>Days for Signing (days)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Karla" panose="020B0604020202020204" charset="0"/>
                          <a:ea typeface="Karla" panose="020B060402020202020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Karla" panose="020B0604020202020204" charset="0"/>
                          <a:ea typeface="Karla" panose="020B0604020202020204" charset="0"/>
                          <a:cs typeface="Times New Roman" panose="02020603050405020304" pitchFamily="18" charset="0"/>
                        </a:rPr>
                        <a:t>126.25 / 36.00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Karla" panose="020B0604020202020204" charset="0"/>
                          <a:ea typeface="Karla" panose="020B0604020202020204" charset="0"/>
                          <a:cs typeface="Times New Roman" panose="02020603050405020304" pitchFamily="18" charset="0"/>
                        </a:rPr>
                        <a:t>109.08 / 45.00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2339906"/>
                  </a:ext>
                </a:extLst>
              </a:tr>
              <a:tr h="2860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Karla" panose="020B0604020202020204" charset="0"/>
                          <a:ea typeface="Karla" panose="020B0604020202020204" charset="0"/>
                          <a:cs typeface="Times New Roman" panose="02020603050405020304" pitchFamily="18" charset="0"/>
                        </a:rPr>
                        <a:t>Days for Repayment (days)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Karla" panose="020B0604020202020204" charset="0"/>
                          <a:ea typeface="Karla" panose="020B060402020202020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Karla" panose="020B0604020202020204" charset="0"/>
                          <a:ea typeface="Karla" panose="020B0604020202020204" charset="0"/>
                          <a:cs typeface="Times New Roman" panose="02020603050405020304" pitchFamily="18" charset="0"/>
                        </a:rPr>
                        <a:t>4851.94 / 5294.00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Karla" panose="020B0604020202020204" charset="0"/>
                          <a:ea typeface="Karla" panose="020B0604020202020204" charset="0"/>
                          <a:cs typeface="Times New Roman" panose="02020603050405020304" pitchFamily="18" charset="0"/>
                        </a:rPr>
                        <a:t>4369.11 / 4564.00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805861"/>
                  </a:ext>
                </a:extLst>
              </a:tr>
            </a:tbl>
          </a:graphicData>
        </a:graphic>
      </p:graphicFrame>
      <p:sp>
        <p:nvSpPr>
          <p:cNvPr id="6" name="Google Shape;124;p19">
            <a:extLst>
              <a:ext uri="{FF2B5EF4-FFF2-40B4-BE49-F238E27FC236}">
                <a16:creationId xmlns:a16="http://schemas.microsoft.com/office/drawing/2014/main" id="{F8376352-C6B1-4189-9AFD-3C3C2E913822}"/>
              </a:ext>
            </a:extLst>
          </p:cNvPr>
          <p:cNvSpPr txBox="1">
            <a:spLocks/>
          </p:cNvSpPr>
          <p:nvPr/>
        </p:nvSpPr>
        <p:spPr>
          <a:xfrm>
            <a:off x="396948" y="3244159"/>
            <a:ext cx="6471686" cy="1745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 dirty="0"/>
              <a:t>0% loans removed : Interest rates of cancelled loans are </a:t>
            </a:r>
            <a:r>
              <a:rPr lang="en-US" sz="1600" dirty="0"/>
              <a:t>higher</a:t>
            </a:r>
            <a:r>
              <a:rPr lang="en-US" sz="1600" b="0" dirty="0"/>
              <a:t> than repaid loan</a:t>
            </a:r>
            <a:r>
              <a:rPr lang="en-US" sz="1600" b="0" dirty="0">
                <a:latin typeface="Montserrat" panose="020B0604020202020204" charset="0"/>
              </a:rPr>
              <a:t>s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Karla"/>
                <a:ea typeface="Karla"/>
                <a:sym typeface="Karla"/>
              </a:rPr>
              <a:t>→</a:t>
            </a:r>
            <a:r>
              <a:rPr lang="en-US" sz="1600" b="0" dirty="0">
                <a:latin typeface="Montserrat" panose="020B0604020202020204" charset="0"/>
              </a:rPr>
              <a:t> cancelling higher rates first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0" dirty="0">
                <a:latin typeface="Montserrat" panose="020B0604020202020204" charset="0"/>
              </a:rPr>
              <a:t>Bigger amount less cancelled : The bigger amount is the project would be enough </a:t>
            </a:r>
            <a:r>
              <a:rPr lang="en-US" sz="1400" dirty="0">
                <a:latin typeface="Montserrat" panose="020B0604020202020204" charset="0"/>
              </a:rPr>
              <a:t>not to stop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0" dirty="0">
                <a:latin typeface="Montserrat" panose="020B0604020202020204" charset="0"/>
              </a:rPr>
              <a:t>Longer days to signing : Problems already in the beginning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0" dirty="0">
                <a:latin typeface="Montserrat" panose="020B0604020202020204" charset="0"/>
              </a:rPr>
              <a:t>Shorter days for repayment : Smaller projects correlated with loan amount</a:t>
            </a:r>
            <a:endParaRPr lang="en-US" sz="1600" b="0" dirty="0">
              <a:latin typeface="Montserrat" panose="020B0604020202020204" charset="0"/>
            </a:endParaRPr>
          </a:p>
        </p:txBody>
      </p:sp>
      <p:sp>
        <p:nvSpPr>
          <p:cNvPr id="7" name="Google Shape;124;p19">
            <a:extLst>
              <a:ext uri="{FF2B5EF4-FFF2-40B4-BE49-F238E27FC236}">
                <a16:creationId xmlns:a16="http://schemas.microsoft.com/office/drawing/2014/main" id="{FB84D821-02E3-4852-872E-8D5C16B7C2B1}"/>
              </a:ext>
            </a:extLst>
          </p:cNvPr>
          <p:cNvSpPr txBox="1">
            <a:spLocks/>
          </p:cNvSpPr>
          <p:nvPr/>
        </p:nvSpPr>
        <p:spPr>
          <a:xfrm>
            <a:off x="396948" y="393649"/>
            <a:ext cx="5892060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dirty="0"/>
              <a:t>Numerical Features Analysis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564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3430EB-6068-42ED-8EB8-49F01EF07C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86F6AD-0744-4BB7-AAE2-DD4E1DC42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56"/>
          <a:stretch/>
        </p:blipFill>
        <p:spPr>
          <a:xfrm>
            <a:off x="396948" y="978191"/>
            <a:ext cx="5892060" cy="3205203"/>
          </a:xfrm>
          <a:prstGeom prst="rect">
            <a:avLst/>
          </a:prstGeom>
        </p:spPr>
      </p:pic>
      <p:sp>
        <p:nvSpPr>
          <p:cNvPr id="4" name="Google Shape;124;p19">
            <a:extLst>
              <a:ext uri="{FF2B5EF4-FFF2-40B4-BE49-F238E27FC236}">
                <a16:creationId xmlns:a16="http://schemas.microsoft.com/office/drawing/2014/main" id="{A9C4764B-5004-453D-B842-C5329533255C}"/>
              </a:ext>
            </a:extLst>
          </p:cNvPr>
          <p:cNvSpPr txBox="1">
            <a:spLocks/>
          </p:cNvSpPr>
          <p:nvPr/>
        </p:nvSpPr>
        <p:spPr>
          <a:xfrm>
            <a:off x="396948" y="393649"/>
            <a:ext cx="5892060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dirty="0"/>
              <a:t>Categorical Features Analysis: </a:t>
            </a:r>
            <a:r>
              <a:rPr lang="en-US" sz="2000" dirty="0">
                <a:solidFill>
                  <a:srgbClr val="A289FF"/>
                </a:solidFill>
              </a:rPr>
              <a:t>Loan Type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5BE9F8-0AFF-40EE-B5E1-4A300B81D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824577"/>
              </p:ext>
            </p:extLst>
          </p:nvPr>
        </p:nvGraphicFramePr>
        <p:xfrm>
          <a:off x="976575" y="4120141"/>
          <a:ext cx="6710762" cy="370840"/>
        </p:xfrm>
        <a:graphic>
          <a:graphicData uri="http://schemas.openxmlformats.org/drawingml/2006/table">
            <a:tbl>
              <a:tblPr firstRow="1" bandRow="1">
                <a:tableStyleId>{DF5D9100-7ADE-4249-94B6-8174E40F57AC}</a:tableStyleId>
              </a:tblPr>
              <a:tblGrid>
                <a:gridCol w="658092">
                  <a:extLst>
                    <a:ext uri="{9D8B030D-6E8A-4147-A177-3AD203B41FA5}">
                      <a16:colId xmlns:a16="http://schemas.microsoft.com/office/drawing/2014/main" val="2990326272"/>
                    </a:ext>
                  </a:extLst>
                </a:gridCol>
                <a:gridCol w="658092">
                  <a:extLst>
                    <a:ext uri="{9D8B030D-6E8A-4147-A177-3AD203B41FA5}">
                      <a16:colId xmlns:a16="http://schemas.microsoft.com/office/drawing/2014/main" val="84121854"/>
                    </a:ext>
                  </a:extLst>
                </a:gridCol>
                <a:gridCol w="658092">
                  <a:extLst>
                    <a:ext uri="{9D8B030D-6E8A-4147-A177-3AD203B41FA5}">
                      <a16:colId xmlns:a16="http://schemas.microsoft.com/office/drawing/2014/main" val="2081370571"/>
                    </a:ext>
                  </a:extLst>
                </a:gridCol>
                <a:gridCol w="658092">
                  <a:extLst>
                    <a:ext uri="{9D8B030D-6E8A-4147-A177-3AD203B41FA5}">
                      <a16:colId xmlns:a16="http://schemas.microsoft.com/office/drawing/2014/main" val="2378393437"/>
                    </a:ext>
                  </a:extLst>
                </a:gridCol>
                <a:gridCol w="658092">
                  <a:extLst>
                    <a:ext uri="{9D8B030D-6E8A-4147-A177-3AD203B41FA5}">
                      <a16:colId xmlns:a16="http://schemas.microsoft.com/office/drawing/2014/main" val="660535977"/>
                    </a:ext>
                  </a:extLst>
                </a:gridCol>
                <a:gridCol w="658092">
                  <a:extLst>
                    <a:ext uri="{9D8B030D-6E8A-4147-A177-3AD203B41FA5}">
                      <a16:colId xmlns:a16="http://schemas.microsoft.com/office/drawing/2014/main" val="2831062135"/>
                    </a:ext>
                  </a:extLst>
                </a:gridCol>
                <a:gridCol w="658092">
                  <a:extLst>
                    <a:ext uri="{9D8B030D-6E8A-4147-A177-3AD203B41FA5}">
                      <a16:colId xmlns:a16="http://schemas.microsoft.com/office/drawing/2014/main" val="1258746609"/>
                    </a:ext>
                  </a:extLst>
                </a:gridCol>
                <a:gridCol w="658092">
                  <a:extLst>
                    <a:ext uri="{9D8B030D-6E8A-4147-A177-3AD203B41FA5}">
                      <a16:colId xmlns:a16="http://schemas.microsoft.com/office/drawing/2014/main" val="2604755634"/>
                    </a:ext>
                  </a:extLst>
                </a:gridCol>
                <a:gridCol w="1446026">
                  <a:extLst>
                    <a:ext uri="{9D8B030D-6E8A-4147-A177-3AD203B41FA5}">
                      <a16:colId xmlns:a16="http://schemas.microsoft.com/office/drawing/2014/main" val="205801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100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100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15.97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21.08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0.00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Karla" panose="020B0604020202020204" charset="0"/>
                        <a:ea typeface="Karl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0.00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34.48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Cancelled (%)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565906"/>
                  </a:ext>
                </a:extLst>
              </a:tr>
            </a:tbl>
          </a:graphicData>
        </a:graphic>
      </p:graphicFrame>
      <p:sp>
        <p:nvSpPr>
          <p:cNvPr id="6" name="Google Shape;124;p19">
            <a:extLst>
              <a:ext uri="{FF2B5EF4-FFF2-40B4-BE49-F238E27FC236}">
                <a16:creationId xmlns:a16="http://schemas.microsoft.com/office/drawing/2014/main" id="{A009CDA4-EA2C-4A8A-ABB4-11F48A380600}"/>
              </a:ext>
            </a:extLst>
          </p:cNvPr>
          <p:cNvSpPr txBox="1">
            <a:spLocks/>
          </p:cNvSpPr>
          <p:nvPr/>
        </p:nvSpPr>
        <p:spPr>
          <a:xfrm>
            <a:off x="753798" y="4212585"/>
            <a:ext cx="6625197" cy="8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400" b="0" dirty="0"/>
              <a:t>B-loan : Co-financing that participants share risks (less responsibility)</a:t>
            </a:r>
          </a:p>
          <a:p>
            <a:r>
              <a:rPr lang="en-US" sz="1400" b="0" dirty="0" err="1"/>
              <a:t>FSL</a:t>
            </a:r>
            <a:r>
              <a:rPr lang="en-US" sz="1400" b="0" dirty="0"/>
              <a:t> : Based on spread that could be variable with exchange rate</a:t>
            </a:r>
          </a:p>
        </p:txBody>
      </p:sp>
    </p:spTree>
    <p:extLst>
      <p:ext uri="{BB962C8B-B14F-4D97-AF65-F5344CB8AC3E}">
        <p14:creationId xmlns:p14="http://schemas.microsoft.com/office/powerpoint/2010/main" val="2491525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BE6B83-9C58-43AA-B4AF-2DF8BBE7E3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FCB72-B02E-467F-BE7D-0472FBAF0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3"/>
          <a:stretch/>
        </p:blipFill>
        <p:spPr>
          <a:xfrm>
            <a:off x="937638" y="924342"/>
            <a:ext cx="4810679" cy="3305031"/>
          </a:xfrm>
          <a:prstGeom prst="rect">
            <a:avLst/>
          </a:prstGeom>
        </p:spPr>
      </p:pic>
      <p:sp>
        <p:nvSpPr>
          <p:cNvPr id="4" name="Google Shape;124;p19">
            <a:extLst>
              <a:ext uri="{FF2B5EF4-FFF2-40B4-BE49-F238E27FC236}">
                <a16:creationId xmlns:a16="http://schemas.microsoft.com/office/drawing/2014/main" id="{47508660-AF56-4CA3-AB17-B8F6DDB4CF8A}"/>
              </a:ext>
            </a:extLst>
          </p:cNvPr>
          <p:cNvSpPr txBox="1">
            <a:spLocks/>
          </p:cNvSpPr>
          <p:nvPr/>
        </p:nvSpPr>
        <p:spPr>
          <a:xfrm>
            <a:off x="396948" y="393649"/>
            <a:ext cx="5892060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dirty="0"/>
              <a:t>Categorical Features Analysis: </a:t>
            </a:r>
            <a:r>
              <a:rPr lang="en-US" sz="2000" dirty="0">
                <a:solidFill>
                  <a:srgbClr val="7F8BFD"/>
                </a:solidFill>
              </a:rPr>
              <a:t>Region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ACD615-816B-4D93-B13F-43C0A27CD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406022"/>
              </p:ext>
            </p:extLst>
          </p:nvPr>
        </p:nvGraphicFramePr>
        <p:xfrm>
          <a:off x="1413200" y="4143669"/>
          <a:ext cx="5892060" cy="370840"/>
        </p:xfrm>
        <a:graphic>
          <a:graphicData uri="http://schemas.openxmlformats.org/drawingml/2006/table">
            <a:tbl>
              <a:tblPr firstRow="1" bandRow="1">
                <a:tableStyleId>{DF5D9100-7ADE-4249-94B6-8174E40F57AC}</a:tableStyleId>
              </a:tblPr>
              <a:tblGrid>
                <a:gridCol w="722126">
                  <a:extLst>
                    <a:ext uri="{9D8B030D-6E8A-4147-A177-3AD203B41FA5}">
                      <a16:colId xmlns:a16="http://schemas.microsoft.com/office/drawing/2014/main" val="2990326272"/>
                    </a:ext>
                  </a:extLst>
                </a:gridCol>
                <a:gridCol w="722126">
                  <a:extLst>
                    <a:ext uri="{9D8B030D-6E8A-4147-A177-3AD203B41FA5}">
                      <a16:colId xmlns:a16="http://schemas.microsoft.com/office/drawing/2014/main" val="84121854"/>
                    </a:ext>
                  </a:extLst>
                </a:gridCol>
                <a:gridCol w="722126">
                  <a:extLst>
                    <a:ext uri="{9D8B030D-6E8A-4147-A177-3AD203B41FA5}">
                      <a16:colId xmlns:a16="http://schemas.microsoft.com/office/drawing/2014/main" val="2081370571"/>
                    </a:ext>
                  </a:extLst>
                </a:gridCol>
                <a:gridCol w="722126">
                  <a:extLst>
                    <a:ext uri="{9D8B030D-6E8A-4147-A177-3AD203B41FA5}">
                      <a16:colId xmlns:a16="http://schemas.microsoft.com/office/drawing/2014/main" val="2378393437"/>
                    </a:ext>
                  </a:extLst>
                </a:gridCol>
                <a:gridCol w="722126">
                  <a:extLst>
                    <a:ext uri="{9D8B030D-6E8A-4147-A177-3AD203B41FA5}">
                      <a16:colId xmlns:a16="http://schemas.microsoft.com/office/drawing/2014/main" val="660535977"/>
                    </a:ext>
                  </a:extLst>
                </a:gridCol>
                <a:gridCol w="722126">
                  <a:extLst>
                    <a:ext uri="{9D8B030D-6E8A-4147-A177-3AD203B41FA5}">
                      <a16:colId xmlns:a16="http://schemas.microsoft.com/office/drawing/2014/main" val="2604755634"/>
                    </a:ext>
                  </a:extLst>
                </a:gridCol>
                <a:gridCol w="1559304">
                  <a:extLst>
                    <a:ext uri="{9D8B030D-6E8A-4147-A177-3AD203B41FA5}">
                      <a16:colId xmlns:a16="http://schemas.microsoft.com/office/drawing/2014/main" val="205801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50.06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8.45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39.58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26.40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32.22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21.45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Cancelled (%)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565906"/>
                  </a:ext>
                </a:extLst>
              </a:tr>
            </a:tbl>
          </a:graphicData>
        </a:graphic>
      </p:graphicFrame>
      <p:sp>
        <p:nvSpPr>
          <p:cNvPr id="6" name="Google Shape;124;p19">
            <a:extLst>
              <a:ext uri="{FF2B5EF4-FFF2-40B4-BE49-F238E27FC236}">
                <a16:creationId xmlns:a16="http://schemas.microsoft.com/office/drawing/2014/main" id="{49DD8D65-7333-4E29-89AE-B4D356777D69}"/>
              </a:ext>
            </a:extLst>
          </p:cNvPr>
          <p:cNvSpPr txBox="1">
            <a:spLocks/>
          </p:cNvSpPr>
          <p:nvPr/>
        </p:nvSpPr>
        <p:spPr>
          <a:xfrm>
            <a:off x="753798" y="4212585"/>
            <a:ext cx="6625197" cy="8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400" b="0" dirty="0"/>
              <a:t>Africa : Weak economic backgrounds</a:t>
            </a:r>
          </a:p>
          <a:p>
            <a:r>
              <a:rPr lang="en-US" sz="1400" b="0" dirty="0"/>
              <a:t>Europe and Central Asia : The Soviet Union collapse</a:t>
            </a:r>
          </a:p>
        </p:txBody>
      </p:sp>
    </p:spTree>
    <p:extLst>
      <p:ext uri="{BB962C8B-B14F-4D97-AF65-F5344CB8AC3E}">
        <p14:creationId xmlns:p14="http://schemas.microsoft.com/office/powerpoint/2010/main" val="4072383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B8901-870C-4D8C-94FD-314F5072F1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CD42C5-6E48-4989-84BE-03EEF0E29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1"/>
          <a:stretch/>
        </p:blipFill>
        <p:spPr>
          <a:xfrm>
            <a:off x="231369" y="1134736"/>
            <a:ext cx="6435246" cy="3469083"/>
          </a:xfrm>
          <a:prstGeom prst="rect">
            <a:avLst/>
          </a:prstGeom>
        </p:spPr>
      </p:pic>
      <p:sp>
        <p:nvSpPr>
          <p:cNvPr id="4" name="Google Shape;124;p19">
            <a:extLst>
              <a:ext uri="{FF2B5EF4-FFF2-40B4-BE49-F238E27FC236}">
                <a16:creationId xmlns:a16="http://schemas.microsoft.com/office/drawing/2014/main" id="{3C56ACCC-F53E-4905-BF1F-2F0820BE0E9C}"/>
              </a:ext>
            </a:extLst>
          </p:cNvPr>
          <p:cNvSpPr txBox="1">
            <a:spLocks/>
          </p:cNvSpPr>
          <p:nvPr/>
        </p:nvSpPr>
        <p:spPr>
          <a:xfrm>
            <a:off x="396947" y="393649"/>
            <a:ext cx="6421069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dirty="0"/>
              <a:t>Categorical Features Analysis: </a:t>
            </a:r>
            <a:r>
              <a:rPr lang="en-US" sz="2000" dirty="0">
                <a:solidFill>
                  <a:srgbClr val="5F88FD"/>
                </a:solidFill>
              </a:rPr>
              <a:t>Project Sector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D58A7A-544C-40BF-A9B4-FDA4C4DFC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428299"/>
              </p:ext>
            </p:extLst>
          </p:nvPr>
        </p:nvGraphicFramePr>
        <p:xfrm>
          <a:off x="604433" y="4502314"/>
          <a:ext cx="7433778" cy="370840"/>
        </p:xfrm>
        <a:graphic>
          <a:graphicData uri="http://schemas.openxmlformats.org/drawingml/2006/table">
            <a:tbl>
              <a:tblPr firstRow="1" bandRow="1">
                <a:tableStyleId>{DF5D9100-7ADE-4249-94B6-8174E40F57AC}</a:tableStyleId>
              </a:tblPr>
              <a:tblGrid>
                <a:gridCol w="490720">
                  <a:extLst>
                    <a:ext uri="{9D8B030D-6E8A-4147-A177-3AD203B41FA5}">
                      <a16:colId xmlns:a16="http://schemas.microsoft.com/office/drawing/2014/main" val="299032627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4121854"/>
                    </a:ext>
                  </a:extLst>
                </a:gridCol>
                <a:gridCol w="712382">
                  <a:extLst>
                    <a:ext uri="{9D8B030D-6E8A-4147-A177-3AD203B41FA5}">
                      <a16:colId xmlns:a16="http://schemas.microsoft.com/office/drawing/2014/main" val="2081370571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378393437"/>
                    </a:ext>
                  </a:extLst>
                </a:gridCol>
                <a:gridCol w="712381">
                  <a:extLst>
                    <a:ext uri="{9D8B030D-6E8A-4147-A177-3AD203B41FA5}">
                      <a16:colId xmlns:a16="http://schemas.microsoft.com/office/drawing/2014/main" val="660535977"/>
                    </a:ext>
                  </a:extLst>
                </a:gridCol>
                <a:gridCol w="754912">
                  <a:extLst>
                    <a:ext uri="{9D8B030D-6E8A-4147-A177-3AD203B41FA5}">
                      <a16:colId xmlns:a16="http://schemas.microsoft.com/office/drawing/2014/main" val="2831062135"/>
                    </a:ext>
                  </a:extLst>
                </a:gridCol>
                <a:gridCol w="1163147">
                  <a:extLst>
                    <a:ext uri="{9D8B030D-6E8A-4147-A177-3AD203B41FA5}">
                      <a16:colId xmlns:a16="http://schemas.microsoft.com/office/drawing/2014/main" val="1258746609"/>
                    </a:ext>
                  </a:extLst>
                </a:gridCol>
                <a:gridCol w="690594">
                  <a:extLst>
                    <a:ext uri="{9D8B030D-6E8A-4147-A177-3AD203B41FA5}">
                      <a16:colId xmlns:a16="http://schemas.microsoft.com/office/drawing/2014/main" val="2604755634"/>
                    </a:ext>
                  </a:extLst>
                </a:gridCol>
                <a:gridCol w="1293493">
                  <a:extLst>
                    <a:ext uri="{9D8B030D-6E8A-4147-A177-3AD203B41FA5}">
                      <a16:colId xmlns:a16="http://schemas.microsoft.com/office/drawing/2014/main" val="205801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Karla" panose="020B0604020202020204" charset="0"/>
                        <a:ea typeface="Karl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8.44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47.99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Karla" panose="020B0604020202020204" charset="0"/>
                        <a:ea typeface="Karl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6.43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16.66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58.52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32.94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Cancelled (%)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56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305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77C99-D65A-4B3C-9743-687E4B5053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E5AD62-D907-48AF-9150-EA9071040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1" y="1106781"/>
            <a:ext cx="6698299" cy="2901692"/>
          </a:xfrm>
          <a:prstGeom prst="rect">
            <a:avLst/>
          </a:prstGeom>
        </p:spPr>
      </p:pic>
      <p:sp>
        <p:nvSpPr>
          <p:cNvPr id="4" name="Google Shape;124;p19">
            <a:extLst>
              <a:ext uri="{FF2B5EF4-FFF2-40B4-BE49-F238E27FC236}">
                <a16:creationId xmlns:a16="http://schemas.microsoft.com/office/drawing/2014/main" id="{C8998590-6BE3-4B12-A8E0-013E64A5D152}"/>
              </a:ext>
            </a:extLst>
          </p:cNvPr>
          <p:cNvSpPr txBox="1">
            <a:spLocks/>
          </p:cNvSpPr>
          <p:nvPr/>
        </p:nvSpPr>
        <p:spPr>
          <a:xfrm>
            <a:off x="396947" y="393649"/>
            <a:ext cx="6421069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dirty="0"/>
              <a:t>Can these work together for classification?</a:t>
            </a:r>
            <a:endParaRPr lang="en-US" sz="2000" dirty="0">
              <a:solidFill>
                <a:srgbClr val="5F88FD"/>
              </a:solidFill>
            </a:endParaRPr>
          </a:p>
        </p:txBody>
      </p:sp>
      <p:sp>
        <p:nvSpPr>
          <p:cNvPr id="5" name="Google Shape;124;p19">
            <a:extLst>
              <a:ext uri="{FF2B5EF4-FFF2-40B4-BE49-F238E27FC236}">
                <a16:creationId xmlns:a16="http://schemas.microsoft.com/office/drawing/2014/main" id="{30ADD917-F1E7-4796-8A3E-A56D936A69BF}"/>
              </a:ext>
            </a:extLst>
          </p:cNvPr>
          <p:cNvSpPr txBox="1">
            <a:spLocks/>
          </p:cNvSpPr>
          <p:nvPr/>
        </p:nvSpPr>
        <p:spPr>
          <a:xfrm>
            <a:off x="519767" y="4320804"/>
            <a:ext cx="7316428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b="0" dirty="0"/>
              <a:t>The goal is to classify Repaid and Cancelled</a:t>
            </a:r>
          </a:p>
          <a:p>
            <a:endParaRPr lang="en-US" sz="400" b="0" dirty="0"/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Karla"/>
                <a:ea typeface="Karla"/>
                <a:sym typeface="Karla"/>
              </a:rPr>
              <a:t>→</a:t>
            </a:r>
            <a:r>
              <a:rPr lang="en-US" sz="1600" dirty="0"/>
              <a:t> </a:t>
            </a:r>
            <a:r>
              <a:rPr lang="en-US" sz="1600" b="0" dirty="0"/>
              <a:t>Example: Emergency projects are </a:t>
            </a:r>
            <a:r>
              <a:rPr lang="en-US" sz="1600" dirty="0"/>
              <a:t>perfectly dividable</a:t>
            </a:r>
            <a:r>
              <a:rPr lang="en-US" sz="1600" b="0" dirty="0"/>
              <a:t> </a:t>
            </a:r>
          </a:p>
          <a:p>
            <a:r>
              <a:rPr lang="en-US" sz="1600" b="0" dirty="0"/>
              <a:t>     with help of original principal amount”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EDE274-1527-4E7B-8822-C070074D558B}"/>
              </a:ext>
            </a:extLst>
          </p:cNvPr>
          <p:cNvSpPr/>
          <p:nvPr/>
        </p:nvSpPr>
        <p:spPr>
          <a:xfrm>
            <a:off x="2254101" y="2608962"/>
            <a:ext cx="446568" cy="1271922"/>
          </a:xfrm>
          <a:prstGeom prst="rect">
            <a:avLst/>
          </a:prstGeom>
          <a:noFill/>
          <a:ln w="19050">
            <a:solidFill>
              <a:srgbClr val="FF0000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8C1FE9-9E0E-44A2-9821-D3AA93F6F7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  <p:sp>
        <p:nvSpPr>
          <p:cNvPr id="3" name="Google Shape;90;p15">
            <a:extLst>
              <a:ext uri="{FF2B5EF4-FFF2-40B4-BE49-F238E27FC236}">
                <a16:creationId xmlns:a16="http://schemas.microsoft.com/office/drawing/2014/main" id="{CE36095B-4399-485E-BA25-FDB8D1DAB2A8}"/>
              </a:ext>
            </a:extLst>
          </p:cNvPr>
          <p:cNvSpPr txBox="1"/>
          <p:nvPr/>
        </p:nvSpPr>
        <p:spPr>
          <a:xfrm>
            <a:off x="830489" y="1309911"/>
            <a:ext cx="6894614" cy="27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ct val="100000"/>
            </a:pPr>
            <a:r>
              <a:rPr lang="en-US" sz="1800" b="1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Intro (dataset): </a:t>
            </a: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Description,</a:t>
            </a:r>
            <a:r>
              <a:rPr lang="en-US" sz="1800" b="1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Size, How to Get it</a:t>
            </a:r>
          </a:p>
          <a:p>
            <a:pPr marL="342900" lvl="0" indent="-342900">
              <a:spcBef>
                <a:spcPts val="600"/>
              </a:spcBef>
              <a:buClr>
                <a:schemeClr val="dk1"/>
              </a:buClr>
              <a:buSzPct val="100000"/>
              <a:buAutoNum type="arabicPeriod"/>
            </a:pPr>
            <a:r>
              <a:rPr lang="en-US" sz="1800" b="1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Data Cleansing: </a:t>
            </a: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Column, Row, Null Value</a:t>
            </a:r>
          </a:p>
          <a:p>
            <a:pPr marL="342900" lvl="0" indent="-342900">
              <a:spcBef>
                <a:spcPts val="600"/>
              </a:spcBef>
              <a:buClr>
                <a:schemeClr val="dk1"/>
              </a:buClr>
              <a:buSzPct val="100000"/>
              <a:buAutoNum type="arabicPeriod"/>
            </a:pPr>
            <a:r>
              <a:rPr lang="en-US" sz="1800" b="1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Data Exploration:</a:t>
            </a: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Stat, Histogram, Scatterplot</a:t>
            </a:r>
          </a:p>
          <a:p>
            <a:pPr marL="342900" lvl="0" indent="-342900">
              <a:spcBef>
                <a:spcPts val="600"/>
              </a:spcBef>
              <a:buClr>
                <a:schemeClr val="dk1"/>
              </a:buClr>
              <a:buSzPct val="100000"/>
              <a:buAutoNum type="arabicPeriod"/>
            </a:pPr>
            <a:r>
              <a:rPr lang="en-US" sz="1800" b="1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Independent Variable: </a:t>
            </a: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Query, Filtering Observations</a:t>
            </a:r>
          </a:p>
          <a:p>
            <a:pPr marL="342900" lvl="0" indent="-342900">
              <a:spcBef>
                <a:spcPts val="600"/>
              </a:spcBef>
              <a:buClr>
                <a:schemeClr val="dk1"/>
              </a:buClr>
              <a:buSzPct val="100000"/>
              <a:buAutoNum type="arabicPeriod"/>
            </a:pPr>
            <a:r>
              <a:rPr lang="en-US" sz="1800" b="1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New Variables: </a:t>
            </a: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Extract Numbers, Reduce Categories</a:t>
            </a:r>
          </a:p>
          <a:p>
            <a:pPr marL="342900" lvl="0" indent="-342900">
              <a:spcBef>
                <a:spcPts val="600"/>
              </a:spcBef>
              <a:buClr>
                <a:schemeClr val="dk1"/>
              </a:buClr>
              <a:buSzPct val="100000"/>
              <a:buAutoNum type="arabicPeriod"/>
            </a:pPr>
            <a:r>
              <a:rPr lang="en-US" sz="1800" b="1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Analysis and Feature Selection: </a:t>
            </a: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Mann-Whitney, </a:t>
            </a:r>
            <a:r>
              <a:rPr lang="en-US" sz="1800" dirty="0" err="1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Barplot</a:t>
            </a:r>
            <a:endParaRPr lang="en-US" sz="18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342900" lvl="0" indent="-342900">
              <a:spcBef>
                <a:spcPts val="600"/>
              </a:spcBef>
              <a:buClr>
                <a:schemeClr val="dk1"/>
              </a:buClr>
              <a:buSzPct val="100000"/>
              <a:buAutoNum type="arabicPeriod"/>
            </a:pPr>
            <a:r>
              <a:rPr lang="en-US" sz="1800" b="1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Predictive Models: </a:t>
            </a: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Balancing Classes, Machine Learning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ct val="100000"/>
            </a:pPr>
            <a:r>
              <a:rPr lang="en-US" sz="1800" b="1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Conclusion and References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ct val="100000"/>
            </a:pPr>
            <a:endParaRPr lang="en-US" sz="18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" name="Google Shape;124;p19">
            <a:extLst>
              <a:ext uri="{FF2B5EF4-FFF2-40B4-BE49-F238E27FC236}">
                <a16:creationId xmlns:a16="http://schemas.microsoft.com/office/drawing/2014/main" id="{5CA2ED8D-A1F4-4E0A-8A17-113EA32D0C15}"/>
              </a:ext>
            </a:extLst>
          </p:cNvPr>
          <p:cNvSpPr txBox="1">
            <a:spLocks/>
          </p:cNvSpPr>
          <p:nvPr/>
        </p:nvSpPr>
        <p:spPr>
          <a:xfrm>
            <a:off x="747821" y="728268"/>
            <a:ext cx="5892060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537221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1;p17">
            <a:extLst>
              <a:ext uri="{FF2B5EF4-FFF2-40B4-BE49-F238E27FC236}">
                <a16:creationId xmlns:a16="http://schemas.microsoft.com/office/drawing/2014/main" id="{B39BC163-4EB3-467B-ADB8-6C571817BFAB}"/>
              </a:ext>
            </a:extLst>
          </p:cNvPr>
          <p:cNvSpPr txBox="1">
            <a:spLocks/>
          </p:cNvSpPr>
          <p:nvPr/>
        </p:nvSpPr>
        <p:spPr>
          <a:xfrm>
            <a:off x="722728" y="1620564"/>
            <a:ext cx="3849272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7200" dirty="0">
                <a:solidFill>
                  <a:srgbClr val="92D050"/>
                </a:solidFill>
              </a:rPr>
              <a:t>6.</a:t>
            </a:r>
          </a:p>
          <a:p>
            <a:r>
              <a:rPr lang="en-US" sz="3000" dirty="0"/>
              <a:t>Predictive Models</a:t>
            </a:r>
          </a:p>
        </p:txBody>
      </p:sp>
      <p:sp>
        <p:nvSpPr>
          <p:cNvPr id="4" name="Google Shape;112;p17">
            <a:extLst>
              <a:ext uri="{FF2B5EF4-FFF2-40B4-BE49-F238E27FC236}">
                <a16:creationId xmlns:a16="http://schemas.microsoft.com/office/drawing/2014/main" id="{57CCA225-2B40-4BB3-B49B-DE34D0C89896}"/>
              </a:ext>
            </a:extLst>
          </p:cNvPr>
          <p:cNvSpPr txBox="1">
            <a:spLocks/>
          </p:cNvSpPr>
          <p:nvPr/>
        </p:nvSpPr>
        <p:spPr>
          <a:xfrm>
            <a:off x="5410882" y="2902579"/>
            <a:ext cx="3733118" cy="16585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Karla" panose="020B0604020202020204" charset="0"/>
                <a:ea typeface="Karla" panose="020B0604020202020204" charset="0"/>
              </a:rPr>
              <a:t>Balancing Classes</a:t>
            </a:r>
          </a:p>
          <a:p>
            <a:r>
              <a:rPr lang="en-US" sz="2400" dirty="0">
                <a:solidFill>
                  <a:schemeClr val="bg1"/>
                </a:solidFill>
                <a:latin typeface="Karla" panose="020B0604020202020204" charset="0"/>
                <a:ea typeface="Karla" panose="020B0604020202020204" charset="0"/>
              </a:rPr>
              <a:t>Naïve Bayes</a:t>
            </a:r>
          </a:p>
          <a:p>
            <a:r>
              <a:rPr lang="en-US" sz="2400" dirty="0">
                <a:solidFill>
                  <a:schemeClr val="bg1"/>
                </a:solidFill>
                <a:latin typeface="Karla" panose="020B0604020202020204" charset="0"/>
                <a:ea typeface="Karla" panose="020B0604020202020204" charset="0"/>
              </a:rPr>
              <a:t>Decision Tree</a:t>
            </a:r>
          </a:p>
          <a:p>
            <a:r>
              <a:rPr lang="en-US" sz="2400" dirty="0">
                <a:solidFill>
                  <a:schemeClr val="bg1"/>
                </a:solidFill>
                <a:latin typeface="Karla" panose="020B0604020202020204" charset="0"/>
                <a:ea typeface="Karla" panose="020B0604020202020204" charset="0"/>
              </a:rPr>
              <a:t>Support Vector Machine</a:t>
            </a:r>
          </a:p>
          <a:p>
            <a:r>
              <a:rPr lang="en-US" sz="2400" dirty="0">
                <a:solidFill>
                  <a:schemeClr val="bg1"/>
                </a:solidFill>
                <a:latin typeface="Karla" panose="020B0604020202020204" charset="0"/>
                <a:ea typeface="Karla" panose="020B0604020202020204" charset="0"/>
              </a:rPr>
              <a:t>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1398402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EC1F-FD6A-4D12-B1AD-4BBD8A45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(X) and Classes (y)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CF082-7D33-4108-AAF6-3E003B0F4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000" y="1578025"/>
            <a:ext cx="3188739" cy="2433300"/>
          </a:xfrm>
        </p:spPr>
        <p:txBody>
          <a:bodyPr/>
          <a:lstStyle/>
          <a:p>
            <a:pPr marL="101600" indent="0">
              <a:buNone/>
            </a:pPr>
            <a:r>
              <a:rPr lang="en-US" sz="1400" b="1" dirty="0"/>
              <a:t>Numerical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Interest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Original Principal Amount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Days for Signing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Days for Repayment</a:t>
            </a:r>
          </a:p>
          <a:p>
            <a:pPr marL="101600" indent="0">
              <a:buNone/>
            </a:pPr>
            <a:endParaRPr lang="en-US" sz="700" dirty="0"/>
          </a:p>
          <a:p>
            <a:pPr marL="101600" indent="0">
              <a:buNone/>
            </a:pPr>
            <a:r>
              <a:rPr lang="en-US" sz="1400" b="1" dirty="0"/>
              <a:t>Categorical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Loan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Region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Project Sector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D8C28-6876-4BD0-91AD-3F1F8F75C67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221125" y="1578025"/>
            <a:ext cx="2977117" cy="2433300"/>
          </a:xfrm>
        </p:spPr>
        <p:txBody>
          <a:bodyPr/>
          <a:lstStyle/>
          <a:p>
            <a:pPr marL="101600" indent="0">
              <a:buNone/>
            </a:pPr>
            <a:r>
              <a:rPr lang="en-US" sz="1400" b="1" dirty="0"/>
              <a:t>Total: 41,614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Repaid: 32,817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Cancelled: 8,797</a:t>
            </a:r>
          </a:p>
          <a:p>
            <a:pPr marL="101600" indent="0">
              <a:buNone/>
            </a:pPr>
            <a:endParaRPr lang="en-US" sz="100" dirty="0"/>
          </a:p>
          <a:p>
            <a:pPr marL="101600" indent="0">
              <a:buNone/>
            </a:pPr>
            <a:r>
              <a:rPr lang="en-US" sz="1400" b="1" dirty="0"/>
              <a:t>Balanced Training Set: 14,074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Repaid/Cancelled: 7,037</a:t>
            </a:r>
          </a:p>
          <a:p>
            <a:pPr marL="101600" indent="0">
              <a:buNone/>
            </a:pPr>
            <a:endParaRPr lang="en-US" sz="100" dirty="0"/>
          </a:p>
          <a:p>
            <a:pPr marL="101600" indent="0">
              <a:buNone/>
            </a:pPr>
            <a:r>
              <a:rPr lang="en-US" sz="1400" b="1" dirty="0"/>
              <a:t>Balanced Validation Set: 3,520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Repaid/Cancelled: 1,760</a:t>
            </a:r>
          </a:p>
          <a:p>
            <a:pPr marL="101600" indent="0">
              <a:buNone/>
            </a:pPr>
            <a:endParaRPr lang="en-US" sz="100" dirty="0"/>
          </a:p>
          <a:p>
            <a:pPr marL="101600" indent="0">
              <a:buNone/>
            </a:pPr>
            <a:r>
              <a:rPr lang="en-US" sz="1400" i="1" dirty="0"/>
              <a:t>    Repaid and Cancelled are 50 : 50   </a:t>
            </a:r>
          </a:p>
          <a:p>
            <a:pPr marL="101600" indent="0">
              <a:spcBef>
                <a:spcPts val="0"/>
              </a:spcBef>
              <a:buNone/>
            </a:pPr>
            <a:r>
              <a:rPr lang="en-US" sz="1400" i="1" dirty="0"/>
              <a:t>    in balanced sets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7458B-95CC-470A-A179-0642C1CB12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77914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6424AF-423A-4758-90EB-D364F6FB0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 dirty="0"/>
          </a:p>
        </p:txBody>
      </p:sp>
      <p:sp>
        <p:nvSpPr>
          <p:cNvPr id="7" name="Google Shape;124;p19">
            <a:extLst>
              <a:ext uri="{FF2B5EF4-FFF2-40B4-BE49-F238E27FC236}">
                <a16:creationId xmlns:a16="http://schemas.microsoft.com/office/drawing/2014/main" id="{234C0AAF-1D76-43E7-A77A-FE318F89B1C8}"/>
              </a:ext>
            </a:extLst>
          </p:cNvPr>
          <p:cNvSpPr txBox="1">
            <a:spLocks/>
          </p:cNvSpPr>
          <p:nvPr/>
        </p:nvSpPr>
        <p:spPr>
          <a:xfrm>
            <a:off x="841000" y="797557"/>
            <a:ext cx="6421069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Baseline Model: </a:t>
            </a:r>
            <a:r>
              <a:rPr lang="en-US" dirty="0">
                <a:solidFill>
                  <a:srgbClr val="92D050"/>
                </a:solidFill>
              </a:rPr>
              <a:t>Naïve Bayes</a:t>
            </a:r>
          </a:p>
        </p:txBody>
      </p:sp>
      <p:sp>
        <p:nvSpPr>
          <p:cNvPr id="9" name="Google Shape;124;p19">
            <a:extLst>
              <a:ext uri="{FF2B5EF4-FFF2-40B4-BE49-F238E27FC236}">
                <a16:creationId xmlns:a16="http://schemas.microsoft.com/office/drawing/2014/main" id="{08853D20-15F6-413A-884C-D43F8195C8F8}"/>
              </a:ext>
            </a:extLst>
          </p:cNvPr>
          <p:cNvSpPr txBox="1">
            <a:spLocks/>
          </p:cNvSpPr>
          <p:nvPr/>
        </p:nvSpPr>
        <p:spPr>
          <a:xfrm>
            <a:off x="978195" y="1380494"/>
            <a:ext cx="5188688" cy="2945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b="0" dirty="0"/>
              <a:t>Cross Validation Accuracy:</a:t>
            </a:r>
            <a:r>
              <a:rPr lang="en-US" sz="1600" dirty="0"/>
              <a:t> 0.54 (+/- 0.01)</a:t>
            </a:r>
          </a:p>
          <a:p>
            <a:endParaRPr lang="en-US" sz="500" b="0" dirty="0"/>
          </a:p>
          <a:p>
            <a:r>
              <a:rPr lang="en-US" sz="1600" b="0" dirty="0"/>
              <a:t>Confusion Matrix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b="0" dirty="0"/>
          </a:p>
          <a:p>
            <a:endParaRPr lang="en-US" sz="1050" dirty="0"/>
          </a:p>
          <a:p>
            <a:r>
              <a:rPr lang="en-US" sz="1600" b="0" dirty="0"/>
              <a:t>Precision/Recall/F1-score</a:t>
            </a:r>
          </a:p>
          <a:p>
            <a:endParaRPr lang="en-US" sz="1600" b="0" dirty="0"/>
          </a:p>
          <a:p>
            <a:endParaRPr lang="en-US" sz="1600" b="0" dirty="0"/>
          </a:p>
          <a:p>
            <a:endParaRPr lang="en-US" sz="1600" b="0" dirty="0"/>
          </a:p>
          <a:p>
            <a:endParaRPr lang="en-US" sz="1600" b="0" dirty="0"/>
          </a:p>
          <a:p>
            <a:endParaRPr lang="en-US" sz="1600" b="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F3BD6CD-190D-47F8-8036-FF805034B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618105"/>
              </p:ext>
            </p:extLst>
          </p:nvPr>
        </p:nvGraphicFramePr>
        <p:xfrm>
          <a:off x="1056167" y="3450168"/>
          <a:ext cx="5323370" cy="1395376"/>
        </p:xfrm>
        <a:graphic>
          <a:graphicData uri="http://schemas.openxmlformats.org/drawingml/2006/table">
            <a:tbl>
              <a:tblPr firstRow="1" bandRow="1">
                <a:tableStyleId>{DF5D9100-7ADE-4249-94B6-8174E40F57AC}</a:tableStyleId>
              </a:tblPr>
              <a:tblGrid>
                <a:gridCol w="1064674">
                  <a:extLst>
                    <a:ext uri="{9D8B030D-6E8A-4147-A177-3AD203B41FA5}">
                      <a16:colId xmlns:a16="http://schemas.microsoft.com/office/drawing/2014/main" val="2633274991"/>
                    </a:ext>
                  </a:extLst>
                </a:gridCol>
                <a:gridCol w="1064674">
                  <a:extLst>
                    <a:ext uri="{9D8B030D-6E8A-4147-A177-3AD203B41FA5}">
                      <a16:colId xmlns:a16="http://schemas.microsoft.com/office/drawing/2014/main" val="3139506822"/>
                    </a:ext>
                  </a:extLst>
                </a:gridCol>
                <a:gridCol w="1064674">
                  <a:extLst>
                    <a:ext uri="{9D8B030D-6E8A-4147-A177-3AD203B41FA5}">
                      <a16:colId xmlns:a16="http://schemas.microsoft.com/office/drawing/2014/main" val="3240730692"/>
                    </a:ext>
                  </a:extLst>
                </a:gridCol>
                <a:gridCol w="1064674">
                  <a:extLst>
                    <a:ext uri="{9D8B030D-6E8A-4147-A177-3AD203B41FA5}">
                      <a16:colId xmlns:a16="http://schemas.microsoft.com/office/drawing/2014/main" val="265019288"/>
                    </a:ext>
                  </a:extLst>
                </a:gridCol>
                <a:gridCol w="1064674">
                  <a:extLst>
                    <a:ext uri="{9D8B030D-6E8A-4147-A177-3AD203B41FA5}">
                      <a16:colId xmlns:a16="http://schemas.microsoft.com/office/drawing/2014/main" val="923748088"/>
                    </a:ext>
                  </a:extLst>
                </a:gridCol>
              </a:tblGrid>
              <a:tr h="34884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F1-Score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Support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516593"/>
                  </a:ext>
                </a:extLst>
              </a:tr>
              <a:tr h="34884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Repaid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0.61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0.19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0.29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1760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26370"/>
                  </a:ext>
                </a:extLst>
              </a:tr>
              <a:tr h="34884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Cancelled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0.52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0.88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0.65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1760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683889"/>
                  </a:ext>
                </a:extLst>
              </a:tr>
              <a:tr h="34884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Average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0.56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0.53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0.47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3520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5578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C8C028D-300D-40FD-A6C9-2D9818B5F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143704"/>
              </p:ext>
            </p:extLst>
          </p:nvPr>
        </p:nvGraphicFramePr>
        <p:xfrm>
          <a:off x="1056167" y="2072018"/>
          <a:ext cx="5323371" cy="914400"/>
        </p:xfrm>
        <a:graphic>
          <a:graphicData uri="http://schemas.openxmlformats.org/drawingml/2006/table">
            <a:tbl>
              <a:tblPr firstRow="1" bandRow="1">
                <a:tableStyleId>{DF5D9100-7ADE-4249-94B6-8174E40F57AC}</a:tableStyleId>
              </a:tblPr>
              <a:tblGrid>
                <a:gridCol w="1774457">
                  <a:extLst>
                    <a:ext uri="{9D8B030D-6E8A-4147-A177-3AD203B41FA5}">
                      <a16:colId xmlns:a16="http://schemas.microsoft.com/office/drawing/2014/main" val="728393092"/>
                    </a:ext>
                  </a:extLst>
                </a:gridCol>
                <a:gridCol w="1774457">
                  <a:extLst>
                    <a:ext uri="{9D8B030D-6E8A-4147-A177-3AD203B41FA5}">
                      <a16:colId xmlns:a16="http://schemas.microsoft.com/office/drawing/2014/main" val="503230501"/>
                    </a:ext>
                  </a:extLst>
                </a:gridCol>
                <a:gridCol w="1774457">
                  <a:extLst>
                    <a:ext uri="{9D8B030D-6E8A-4147-A177-3AD203B41FA5}">
                      <a16:colId xmlns:a16="http://schemas.microsoft.com/office/drawing/2014/main" val="1757741368"/>
                    </a:ext>
                  </a:extLst>
                </a:gridCol>
              </a:tblGrid>
              <a:tr h="2002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Predict Repaid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Predict Cancelled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919487"/>
                  </a:ext>
                </a:extLst>
              </a:tr>
              <a:tr h="1907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Repaid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338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1422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336939"/>
                  </a:ext>
                </a:extLst>
              </a:tr>
              <a:tr h="1907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Cancelled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217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1543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647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148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961403-4F9E-48B5-8CFC-F168FA1EBB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 dirty="0"/>
          </a:p>
        </p:txBody>
      </p:sp>
      <p:sp>
        <p:nvSpPr>
          <p:cNvPr id="3" name="Google Shape;124;p19">
            <a:extLst>
              <a:ext uri="{FF2B5EF4-FFF2-40B4-BE49-F238E27FC236}">
                <a16:creationId xmlns:a16="http://schemas.microsoft.com/office/drawing/2014/main" id="{AE9E773B-0B35-47CC-84ED-C3F5651A929C}"/>
              </a:ext>
            </a:extLst>
          </p:cNvPr>
          <p:cNvSpPr txBox="1">
            <a:spLocks/>
          </p:cNvSpPr>
          <p:nvPr/>
        </p:nvSpPr>
        <p:spPr>
          <a:xfrm>
            <a:off x="841000" y="797557"/>
            <a:ext cx="6421069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Candidate Model: </a:t>
            </a:r>
            <a:r>
              <a:rPr lang="en-US" dirty="0">
                <a:solidFill>
                  <a:srgbClr val="66FF33"/>
                </a:solidFill>
              </a:rPr>
              <a:t>Decision Tree</a:t>
            </a:r>
          </a:p>
        </p:txBody>
      </p:sp>
      <p:sp>
        <p:nvSpPr>
          <p:cNvPr id="4" name="Google Shape;124;p19">
            <a:extLst>
              <a:ext uri="{FF2B5EF4-FFF2-40B4-BE49-F238E27FC236}">
                <a16:creationId xmlns:a16="http://schemas.microsoft.com/office/drawing/2014/main" id="{B966BD35-1B6A-4F51-A318-D179191107BB}"/>
              </a:ext>
            </a:extLst>
          </p:cNvPr>
          <p:cNvSpPr txBox="1">
            <a:spLocks/>
          </p:cNvSpPr>
          <p:nvPr/>
        </p:nvSpPr>
        <p:spPr>
          <a:xfrm>
            <a:off x="978195" y="1380494"/>
            <a:ext cx="5188688" cy="2945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b="0" dirty="0"/>
              <a:t>Cross Validation Accuracy:</a:t>
            </a:r>
            <a:r>
              <a:rPr lang="en-US" sz="1600" dirty="0"/>
              <a:t> 1.00 (+/- 0.00)</a:t>
            </a:r>
          </a:p>
          <a:p>
            <a:endParaRPr lang="en-US" sz="500" b="0" dirty="0"/>
          </a:p>
          <a:p>
            <a:r>
              <a:rPr lang="en-US" sz="1600" b="0" dirty="0"/>
              <a:t>Confusion Matrix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b="0" dirty="0"/>
          </a:p>
          <a:p>
            <a:endParaRPr lang="en-US" sz="1050" dirty="0"/>
          </a:p>
          <a:p>
            <a:r>
              <a:rPr lang="en-US" sz="1600" b="0" dirty="0"/>
              <a:t>Precision/Recall/F1-score</a:t>
            </a:r>
          </a:p>
          <a:p>
            <a:endParaRPr lang="en-US" sz="1600" b="0" dirty="0"/>
          </a:p>
          <a:p>
            <a:endParaRPr lang="en-US" sz="1600" b="0" dirty="0"/>
          </a:p>
          <a:p>
            <a:endParaRPr lang="en-US" sz="1600" b="0" dirty="0"/>
          </a:p>
          <a:p>
            <a:endParaRPr lang="en-US" sz="1600" b="0" dirty="0"/>
          </a:p>
          <a:p>
            <a:endParaRPr lang="en-US" sz="1600"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8A3CFC-8C85-407C-9009-62C87AC85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036571"/>
              </p:ext>
            </p:extLst>
          </p:nvPr>
        </p:nvGraphicFramePr>
        <p:xfrm>
          <a:off x="1056167" y="3450168"/>
          <a:ext cx="5323370" cy="1395376"/>
        </p:xfrm>
        <a:graphic>
          <a:graphicData uri="http://schemas.openxmlformats.org/drawingml/2006/table">
            <a:tbl>
              <a:tblPr firstRow="1" bandRow="1">
                <a:tableStyleId>{DF5D9100-7ADE-4249-94B6-8174E40F57AC}</a:tableStyleId>
              </a:tblPr>
              <a:tblGrid>
                <a:gridCol w="1064674">
                  <a:extLst>
                    <a:ext uri="{9D8B030D-6E8A-4147-A177-3AD203B41FA5}">
                      <a16:colId xmlns:a16="http://schemas.microsoft.com/office/drawing/2014/main" val="2633274991"/>
                    </a:ext>
                  </a:extLst>
                </a:gridCol>
                <a:gridCol w="1064674">
                  <a:extLst>
                    <a:ext uri="{9D8B030D-6E8A-4147-A177-3AD203B41FA5}">
                      <a16:colId xmlns:a16="http://schemas.microsoft.com/office/drawing/2014/main" val="3139506822"/>
                    </a:ext>
                  </a:extLst>
                </a:gridCol>
                <a:gridCol w="1064674">
                  <a:extLst>
                    <a:ext uri="{9D8B030D-6E8A-4147-A177-3AD203B41FA5}">
                      <a16:colId xmlns:a16="http://schemas.microsoft.com/office/drawing/2014/main" val="3240730692"/>
                    </a:ext>
                  </a:extLst>
                </a:gridCol>
                <a:gridCol w="1064674">
                  <a:extLst>
                    <a:ext uri="{9D8B030D-6E8A-4147-A177-3AD203B41FA5}">
                      <a16:colId xmlns:a16="http://schemas.microsoft.com/office/drawing/2014/main" val="265019288"/>
                    </a:ext>
                  </a:extLst>
                </a:gridCol>
                <a:gridCol w="1064674">
                  <a:extLst>
                    <a:ext uri="{9D8B030D-6E8A-4147-A177-3AD203B41FA5}">
                      <a16:colId xmlns:a16="http://schemas.microsoft.com/office/drawing/2014/main" val="923748088"/>
                    </a:ext>
                  </a:extLst>
                </a:gridCol>
              </a:tblGrid>
              <a:tr h="34884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F1-Score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Support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516593"/>
                  </a:ext>
                </a:extLst>
              </a:tr>
              <a:tr h="34884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Repaid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arla" panose="020B0604020202020204" charset="0"/>
                          <a:ea typeface="Karla" panose="020B0604020202020204" charset="0"/>
                          <a:cs typeface="Arial"/>
                          <a:sym typeface="Arial"/>
                        </a:rPr>
                        <a:t>1.00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Karla" panose="020B0604020202020204" charset="0"/>
                        <a:ea typeface="Karla" panose="020B0604020202020204" charset="0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arla" panose="020B0604020202020204" charset="0"/>
                          <a:ea typeface="Karla" panose="020B0604020202020204" charset="0"/>
                          <a:cs typeface="Arial"/>
                          <a:sym typeface="Arial"/>
                        </a:rPr>
                        <a:t>1.00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Karla" panose="020B0604020202020204" charset="0"/>
                        <a:ea typeface="Karla" panose="020B0604020202020204" charset="0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arla" panose="020B0604020202020204" charset="0"/>
                          <a:ea typeface="Karla" panose="020B0604020202020204" charset="0"/>
                          <a:cs typeface="Arial"/>
                          <a:sym typeface="Arial"/>
                        </a:rPr>
                        <a:t>1.00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Karla" panose="020B0604020202020204" charset="0"/>
                        <a:ea typeface="Karla" panose="020B0604020202020204" charset="0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1760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26370"/>
                  </a:ext>
                </a:extLst>
              </a:tr>
              <a:tr h="34884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Cancelled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arla" panose="020B0604020202020204" charset="0"/>
                          <a:ea typeface="Karla" panose="020B0604020202020204" charset="0"/>
                          <a:cs typeface="Arial"/>
                          <a:sym typeface="Arial"/>
                        </a:rPr>
                        <a:t>1.00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Karla" panose="020B0604020202020204" charset="0"/>
                        <a:ea typeface="Karla" panose="020B0604020202020204" charset="0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arla" panose="020B0604020202020204" charset="0"/>
                          <a:ea typeface="Karla" panose="020B0604020202020204" charset="0"/>
                          <a:cs typeface="Arial"/>
                          <a:sym typeface="Arial"/>
                        </a:rPr>
                        <a:t>1.00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Karla" panose="020B0604020202020204" charset="0"/>
                        <a:ea typeface="Karla" panose="020B0604020202020204" charset="0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arla" panose="020B0604020202020204" charset="0"/>
                          <a:ea typeface="Karla" panose="020B0604020202020204" charset="0"/>
                          <a:cs typeface="Arial"/>
                          <a:sym typeface="Arial"/>
                        </a:rPr>
                        <a:t>1.00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Karla" panose="020B0604020202020204" charset="0"/>
                        <a:ea typeface="Karla" panose="020B0604020202020204" charset="0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1760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683889"/>
                  </a:ext>
                </a:extLst>
              </a:tr>
              <a:tr h="34884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Average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arla" panose="020B0604020202020204" charset="0"/>
                          <a:ea typeface="Karla" panose="020B0604020202020204" charset="0"/>
                          <a:cs typeface="Arial"/>
                          <a:sym typeface="Arial"/>
                        </a:rPr>
                        <a:t>1.00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Karla" panose="020B0604020202020204" charset="0"/>
                        <a:ea typeface="Karla" panose="020B0604020202020204" charset="0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arla" panose="020B0604020202020204" charset="0"/>
                          <a:ea typeface="Karla" panose="020B0604020202020204" charset="0"/>
                          <a:cs typeface="Arial"/>
                          <a:sym typeface="Arial"/>
                        </a:rPr>
                        <a:t>1.00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Karla" panose="020B0604020202020204" charset="0"/>
                        <a:ea typeface="Karla" panose="020B0604020202020204" charset="0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arla" panose="020B0604020202020204" charset="0"/>
                          <a:ea typeface="Karla" panose="020B0604020202020204" charset="0"/>
                          <a:cs typeface="Arial"/>
                          <a:sym typeface="Arial"/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3520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557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A4AA99-CEA2-4E49-88DD-A01F08B63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022426"/>
              </p:ext>
            </p:extLst>
          </p:nvPr>
        </p:nvGraphicFramePr>
        <p:xfrm>
          <a:off x="1056167" y="2072018"/>
          <a:ext cx="5323371" cy="914400"/>
        </p:xfrm>
        <a:graphic>
          <a:graphicData uri="http://schemas.openxmlformats.org/drawingml/2006/table">
            <a:tbl>
              <a:tblPr firstRow="1" bandRow="1">
                <a:tableStyleId>{DF5D9100-7ADE-4249-94B6-8174E40F57AC}</a:tableStyleId>
              </a:tblPr>
              <a:tblGrid>
                <a:gridCol w="1774457">
                  <a:extLst>
                    <a:ext uri="{9D8B030D-6E8A-4147-A177-3AD203B41FA5}">
                      <a16:colId xmlns:a16="http://schemas.microsoft.com/office/drawing/2014/main" val="728393092"/>
                    </a:ext>
                  </a:extLst>
                </a:gridCol>
                <a:gridCol w="1774457">
                  <a:extLst>
                    <a:ext uri="{9D8B030D-6E8A-4147-A177-3AD203B41FA5}">
                      <a16:colId xmlns:a16="http://schemas.microsoft.com/office/drawing/2014/main" val="503230501"/>
                    </a:ext>
                  </a:extLst>
                </a:gridCol>
                <a:gridCol w="1774457">
                  <a:extLst>
                    <a:ext uri="{9D8B030D-6E8A-4147-A177-3AD203B41FA5}">
                      <a16:colId xmlns:a16="http://schemas.microsoft.com/office/drawing/2014/main" val="1757741368"/>
                    </a:ext>
                  </a:extLst>
                </a:gridCol>
              </a:tblGrid>
              <a:tr h="2002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Predict Repaid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Predict Cancelled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919487"/>
                  </a:ext>
                </a:extLst>
              </a:tr>
              <a:tr h="1907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Repaid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1757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336939"/>
                  </a:ext>
                </a:extLst>
              </a:tr>
              <a:tr h="1907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Cancelled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1760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647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730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9E3664-1571-449F-8AF5-622F5BC406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 dirty="0"/>
          </a:p>
        </p:txBody>
      </p:sp>
      <p:sp>
        <p:nvSpPr>
          <p:cNvPr id="3" name="Google Shape;124;p19">
            <a:extLst>
              <a:ext uri="{FF2B5EF4-FFF2-40B4-BE49-F238E27FC236}">
                <a16:creationId xmlns:a16="http://schemas.microsoft.com/office/drawing/2014/main" id="{B2B5F97E-B6B3-44C6-8D1E-5100CB43F23A}"/>
              </a:ext>
            </a:extLst>
          </p:cNvPr>
          <p:cNvSpPr txBox="1">
            <a:spLocks/>
          </p:cNvSpPr>
          <p:nvPr/>
        </p:nvSpPr>
        <p:spPr>
          <a:xfrm>
            <a:off x="841000" y="797557"/>
            <a:ext cx="6421069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Candidate Model: </a:t>
            </a:r>
            <a:r>
              <a:rPr lang="en-US" dirty="0">
                <a:solidFill>
                  <a:srgbClr val="CCFF99"/>
                </a:solidFill>
              </a:rPr>
              <a:t>SVC</a:t>
            </a:r>
          </a:p>
        </p:txBody>
      </p:sp>
      <p:sp>
        <p:nvSpPr>
          <p:cNvPr id="4" name="Google Shape;124;p19">
            <a:extLst>
              <a:ext uri="{FF2B5EF4-FFF2-40B4-BE49-F238E27FC236}">
                <a16:creationId xmlns:a16="http://schemas.microsoft.com/office/drawing/2014/main" id="{904EE009-4877-4976-A927-1EF6C9EB5826}"/>
              </a:ext>
            </a:extLst>
          </p:cNvPr>
          <p:cNvSpPr txBox="1">
            <a:spLocks/>
          </p:cNvSpPr>
          <p:nvPr/>
        </p:nvSpPr>
        <p:spPr>
          <a:xfrm>
            <a:off x="978195" y="1380494"/>
            <a:ext cx="5188688" cy="2945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b="0" dirty="0"/>
              <a:t>Cross Validation Accuracy:</a:t>
            </a:r>
            <a:r>
              <a:rPr lang="en-US" sz="1600" dirty="0"/>
              <a:t> 1.00 (+/- 0.00)</a:t>
            </a:r>
          </a:p>
          <a:p>
            <a:endParaRPr lang="en-US" sz="500" b="0" dirty="0"/>
          </a:p>
          <a:p>
            <a:r>
              <a:rPr lang="en-US" sz="1600" b="0" dirty="0"/>
              <a:t>Confusion Matrix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b="0" dirty="0"/>
          </a:p>
          <a:p>
            <a:endParaRPr lang="en-US" sz="1050" dirty="0"/>
          </a:p>
          <a:p>
            <a:r>
              <a:rPr lang="en-US" sz="1600" b="0" dirty="0"/>
              <a:t>Precision/Recall/F1-score</a:t>
            </a:r>
          </a:p>
          <a:p>
            <a:endParaRPr lang="en-US" sz="1600" b="0" dirty="0"/>
          </a:p>
          <a:p>
            <a:endParaRPr lang="en-US" sz="1600" b="0" dirty="0"/>
          </a:p>
          <a:p>
            <a:endParaRPr lang="en-US" sz="1600" b="0" dirty="0"/>
          </a:p>
          <a:p>
            <a:endParaRPr lang="en-US" sz="1600" b="0" dirty="0"/>
          </a:p>
          <a:p>
            <a:endParaRPr lang="en-US" sz="1600"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B513B7-C013-4B62-B413-F23682562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978110"/>
              </p:ext>
            </p:extLst>
          </p:nvPr>
        </p:nvGraphicFramePr>
        <p:xfrm>
          <a:off x="1056167" y="3450168"/>
          <a:ext cx="5323370" cy="1395376"/>
        </p:xfrm>
        <a:graphic>
          <a:graphicData uri="http://schemas.openxmlformats.org/drawingml/2006/table">
            <a:tbl>
              <a:tblPr firstRow="1" bandRow="1">
                <a:tableStyleId>{DF5D9100-7ADE-4249-94B6-8174E40F57AC}</a:tableStyleId>
              </a:tblPr>
              <a:tblGrid>
                <a:gridCol w="1064674">
                  <a:extLst>
                    <a:ext uri="{9D8B030D-6E8A-4147-A177-3AD203B41FA5}">
                      <a16:colId xmlns:a16="http://schemas.microsoft.com/office/drawing/2014/main" val="2633274991"/>
                    </a:ext>
                  </a:extLst>
                </a:gridCol>
                <a:gridCol w="1064674">
                  <a:extLst>
                    <a:ext uri="{9D8B030D-6E8A-4147-A177-3AD203B41FA5}">
                      <a16:colId xmlns:a16="http://schemas.microsoft.com/office/drawing/2014/main" val="3139506822"/>
                    </a:ext>
                  </a:extLst>
                </a:gridCol>
                <a:gridCol w="1064674">
                  <a:extLst>
                    <a:ext uri="{9D8B030D-6E8A-4147-A177-3AD203B41FA5}">
                      <a16:colId xmlns:a16="http://schemas.microsoft.com/office/drawing/2014/main" val="3240730692"/>
                    </a:ext>
                  </a:extLst>
                </a:gridCol>
                <a:gridCol w="1064674">
                  <a:extLst>
                    <a:ext uri="{9D8B030D-6E8A-4147-A177-3AD203B41FA5}">
                      <a16:colId xmlns:a16="http://schemas.microsoft.com/office/drawing/2014/main" val="265019288"/>
                    </a:ext>
                  </a:extLst>
                </a:gridCol>
                <a:gridCol w="1064674">
                  <a:extLst>
                    <a:ext uri="{9D8B030D-6E8A-4147-A177-3AD203B41FA5}">
                      <a16:colId xmlns:a16="http://schemas.microsoft.com/office/drawing/2014/main" val="923748088"/>
                    </a:ext>
                  </a:extLst>
                </a:gridCol>
              </a:tblGrid>
              <a:tr h="34884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F1-Score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Support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516593"/>
                  </a:ext>
                </a:extLst>
              </a:tr>
              <a:tr h="34884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Repaid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arla" panose="020B0604020202020204" charset="0"/>
                          <a:ea typeface="Karla" panose="020B0604020202020204" charset="0"/>
                          <a:cs typeface="Arial"/>
                          <a:sym typeface="Arial"/>
                        </a:rPr>
                        <a:t>1.00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Karla" panose="020B0604020202020204" charset="0"/>
                        <a:ea typeface="Karla" panose="020B0604020202020204" charset="0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arla" panose="020B0604020202020204" charset="0"/>
                          <a:ea typeface="Karla" panose="020B0604020202020204" charset="0"/>
                          <a:cs typeface="Arial"/>
                          <a:sym typeface="Arial"/>
                        </a:rPr>
                        <a:t>1.00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Karla" panose="020B0604020202020204" charset="0"/>
                        <a:ea typeface="Karla" panose="020B0604020202020204" charset="0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arla" panose="020B0604020202020204" charset="0"/>
                          <a:ea typeface="Karla" panose="020B0604020202020204" charset="0"/>
                          <a:cs typeface="Arial"/>
                          <a:sym typeface="Arial"/>
                        </a:rPr>
                        <a:t>1.00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Karla" panose="020B0604020202020204" charset="0"/>
                        <a:ea typeface="Karla" panose="020B0604020202020204" charset="0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1760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26370"/>
                  </a:ext>
                </a:extLst>
              </a:tr>
              <a:tr h="34884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Cancelled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arla" panose="020B0604020202020204" charset="0"/>
                          <a:ea typeface="Karla" panose="020B0604020202020204" charset="0"/>
                          <a:cs typeface="Arial"/>
                          <a:sym typeface="Arial"/>
                        </a:rPr>
                        <a:t>1.00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Karla" panose="020B0604020202020204" charset="0"/>
                        <a:ea typeface="Karla" panose="020B0604020202020204" charset="0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arla" panose="020B0604020202020204" charset="0"/>
                          <a:ea typeface="Karla" panose="020B0604020202020204" charset="0"/>
                          <a:cs typeface="Arial"/>
                          <a:sym typeface="Arial"/>
                        </a:rPr>
                        <a:t>1.00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Karla" panose="020B0604020202020204" charset="0"/>
                        <a:ea typeface="Karla" panose="020B0604020202020204" charset="0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arla" panose="020B0604020202020204" charset="0"/>
                          <a:ea typeface="Karla" panose="020B0604020202020204" charset="0"/>
                          <a:cs typeface="Arial"/>
                          <a:sym typeface="Arial"/>
                        </a:rPr>
                        <a:t>1.00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Karla" panose="020B0604020202020204" charset="0"/>
                        <a:ea typeface="Karla" panose="020B0604020202020204" charset="0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1760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683889"/>
                  </a:ext>
                </a:extLst>
              </a:tr>
              <a:tr h="34884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Average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arla" panose="020B0604020202020204" charset="0"/>
                          <a:ea typeface="Karla" panose="020B0604020202020204" charset="0"/>
                          <a:cs typeface="Arial"/>
                          <a:sym typeface="Arial"/>
                        </a:rPr>
                        <a:t>1.00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Karla" panose="020B0604020202020204" charset="0"/>
                        <a:ea typeface="Karla" panose="020B0604020202020204" charset="0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arla" panose="020B0604020202020204" charset="0"/>
                          <a:ea typeface="Karla" panose="020B0604020202020204" charset="0"/>
                          <a:cs typeface="Arial"/>
                          <a:sym typeface="Arial"/>
                        </a:rPr>
                        <a:t>1.00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Karla" panose="020B0604020202020204" charset="0"/>
                        <a:ea typeface="Karla" panose="020B0604020202020204" charset="0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arla" panose="020B0604020202020204" charset="0"/>
                          <a:ea typeface="Karla" panose="020B0604020202020204" charset="0"/>
                          <a:cs typeface="Arial"/>
                          <a:sym typeface="Arial"/>
                        </a:rPr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3520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557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1FF2CE6-9D1B-4485-B4B6-A643E6036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294908"/>
              </p:ext>
            </p:extLst>
          </p:nvPr>
        </p:nvGraphicFramePr>
        <p:xfrm>
          <a:off x="1056167" y="2072018"/>
          <a:ext cx="5323371" cy="914400"/>
        </p:xfrm>
        <a:graphic>
          <a:graphicData uri="http://schemas.openxmlformats.org/drawingml/2006/table">
            <a:tbl>
              <a:tblPr firstRow="1" bandRow="1">
                <a:tableStyleId>{DF5D9100-7ADE-4249-94B6-8174E40F57AC}</a:tableStyleId>
              </a:tblPr>
              <a:tblGrid>
                <a:gridCol w="1774457">
                  <a:extLst>
                    <a:ext uri="{9D8B030D-6E8A-4147-A177-3AD203B41FA5}">
                      <a16:colId xmlns:a16="http://schemas.microsoft.com/office/drawing/2014/main" val="728393092"/>
                    </a:ext>
                  </a:extLst>
                </a:gridCol>
                <a:gridCol w="1774457">
                  <a:extLst>
                    <a:ext uri="{9D8B030D-6E8A-4147-A177-3AD203B41FA5}">
                      <a16:colId xmlns:a16="http://schemas.microsoft.com/office/drawing/2014/main" val="503230501"/>
                    </a:ext>
                  </a:extLst>
                </a:gridCol>
                <a:gridCol w="1774457">
                  <a:extLst>
                    <a:ext uri="{9D8B030D-6E8A-4147-A177-3AD203B41FA5}">
                      <a16:colId xmlns:a16="http://schemas.microsoft.com/office/drawing/2014/main" val="1757741368"/>
                    </a:ext>
                  </a:extLst>
                </a:gridCol>
              </a:tblGrid>
              <a:tr h="2002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Predict Repaid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Predict Cancelled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919487"/>
                  </a:ext>
                </a:extLst>
              </a:tr>
              <a:tr h="1907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Repaid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1760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336939"/>
                  </a:ext>
                </a:extLst>
              </a:tr>
              <a:tr h="1907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Cancelled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1760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647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830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0D2C57-CBEB-402E-95C4-22DD46350E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 dirty="0"/>
          </a:p>
        </p:txBody>
      </p:sp>
      <p:sp>
        <p:nvSpPr>
          <p:cNvPr id="3" name="Google Shape;124;p19">
            <a:extLst>
              <a:ext uri="{FF2B5EF4-FFF2-40B4-BE49-F238E27FC236}">
                <a16:creationId xmlns:a16="http://schemas.microsoft.com/office/drawing/2014/main" id="{72298DC6-8822-4464-A757-AB951EE2E976}"/>
              </a:ext>
            </a:extLst>
          </p:cNvPr>
          <p:cNvSpPr txBox="1">
            <a:spLocks/>
          </p:cNvSpPr>
          <p:nvPr/>
        </p:nvSpPr>
        <p:spPr>
          <a:xfrm>
            <a:off x="841000" y="797557"/>
            <a:ext cx="6421069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Candidate Model: </a:t>
            </a:r>
            <a:r>
              <a:rPr lang="en-US" dirty="0">
                <a:solidFill>
                  <a:srgbClr val="CCFFCC"/>
                </a:solidFill>
              </a:rPr>
              <a:t>Gradient Boosting</a:t>
            </a:r>
          </a:p>
        </p:txBody>
      </p:sp>
      <p:sp>
        <p:nvSpPr>
          <p:cNvPr id="4" name="Google Shape;124;p19">
            <a:extLst>
              <a:ext uri="{FF2B5EF4-FFF2-40B4-BE49-F238E27FC236}">
                <a16:creationId xmlns:a16="http://schemas.microsoft.com/office/drawing/2014/main" id="{08C643FA-B946-47D0-AAD5-EACA789C1620}"/>
              </a:ext>
            </a:extLst>
          </p:cNvPr>
          <p:cNvSpPr txBox="1">
            <a:spLocks/>
          </p:cNvSpPr>
          <p:nvPr/>
        </p:nvSpPr>
        <p:spPr>
          <a:xfrm>
            <a:off x="978195" y="1380494"/>
            <a:ext cx="5188688" cy="2945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b="0" dirty="0"/>
              <a:t>Cross Validation Accuracy:</a:t>
            </a:r>
            <a:r>
              <a:rPr lang="en-US" sz="1600" dirty="0"/>
              <a:t> 0.96 (+/- 0.02)</a:t>
            </a:r>
          </a:p>
          <a:p>
            <a:endParaRPr lang="en-US" sz="500" b="0" dirty="0"/>
          </a:p>
          <a:p>
            <a:r>
              <a:rPr lang="en-US" sz="1600" b="0" dirty="0"/>
              <a:t>Confusion Matrix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b="0" dirty="0"/>
          </a:p>
          <a:p>
            <a:endParaRPr lang="en-US" sz="1050" dirty="0"/>
          </a:p>
          <a:p>
            <a:r>
              <a:rPr lang="en-US" sz="1600" b="0" dirty="0"/>
              <a:t>Precision/Recall/F1-score</a:t>
            </a:r>
          </a:p>
          <a:p>
            <a:endParaRPr lang="en-US" sz="1600" b="0" dirty="0"/>
          </a:p>
          <a:p>
            <a:endParaRPr lang="en-US" sz="1600" b="0" dirty="0"/>
          </a:p>
          <a:p>
            <a:endParaRPr lang="en-US" sz="1600" b="0" dirty="0"/>
          </a:p>
          <a:p>
            <a:endParaRPr lang="en-US" sz="1600" b="0" dirty="0"/>
          </a:p>
          <a:p>
            <a:endParaRPr lang="en-US" sz="1600"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C41A04-F23F-4EAC-A2AF-0C98C2F4A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065720"/>
              </p:ext>
            </p:extLst>
          </p:nvPr>
        </p:nvGraphicFramePr>
        <p:xfrm>
          <a:off x="1056167" y="3450168"/>
          <a:ext cx="5323370" cy="1395376"/>
        </p:xfrm>
        <a:graphic>
          <a:graphicData uri="http://schemas.openxmlformats.org/drawingml/2006/table">
            <a:tbl>
              <a:tblPr firstRow="1" bandRow="1">
                <a:tableStyleId>{DF5D9100-7ADE-4249-94B6-8174E40F57AC}</a:tableStyleId>
              </a:tblPr>
              <a:tblGrid>
                <a:gridCol w="1064674">
                  <a:extLst>
                    <a:ext uri="{9D8B030D-6E8A-4147-A177-3AD203B41FA5}">
                      <a16:colId xmlns:a16="http://schemas.microsoft.com/office/drawing/2014/main" val="2633274991"/>
                    </a:ext>
                  </a:extLst>
                </a:gridCol>
                <a:gridCol w="1064674">
                  <a:extLst>
                    <a:ext uri="{9D8B030D-6E8A-4147-A177-3AD203B41FA5}">
                      <a16:colId xmlns:a16="http://schemas.microsoft.com/office/drawing/2014/main" val="3139506822"/>
                    </a:ext>
                  </a:extLst>
                </a:gridCol>
                <a:gridCol w="1064674">
                  <a:extLst>
                    <a:ext uri="{9D8B030D-6E8A-4147-A177-3AD203B41FA5}">
                      <a16:colId xmlns:a16="http://schemas.microsoft.com/office/drawing/2014/main" val="3240730692"/>
                    </a:ext>
                  </a:extLst>
                </a:gridCol>
                <a:gridCol w="1064674">
                  <a:extLst>
                    <a:ext uri="{9D8B030D-6E8A-4147-A177-3AD203B41FA5}">
                      <a16:colId xmlns:a16="http://schemas.microsoft.com/office/drawing/2014/main" val="265019288"/>
                    </a:ext>
                  </a:extLst>
                </a:gridCol>
                <a:gridCol w="1064674">
                  <a:extLst>
                    <a:ext uri="{9D8B030D-6E8A-4147-A177-3AD203B41FA5}">
                      <a16:colId xmlns:a16="http://schemas.microsoft.com/office/drawing/2014/main" val="923748088"/>
                    </a:ext>
                  </a:extLst>
                </a:gridCol>
              </a:tblGrid>
              <a:tr h="34884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F1-Score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Support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516593"/>
                  </a:ext>
                </a:extLst>
              </a:tr>
              <a:tr h="34884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Repaid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arla" panose="020B0604020202020204" charset="0"/>
                          <a:ea typeface="Karla" panose="020B0604020202020204" charset="0"/>
                          <a:cs typeface="Arial"/>
                          <a:sym typeface="Arial"/>
                        </a:rPr>
                        <a:t>0.97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arla" panose="020B0604020202020204" charset="0"/>
                          <a:ea typeface="Karla" panose="020B0604020202020204" charset="0"/>
                          <a:cs typeface="Arial"/>
                          <a:sym typeface="Arial"/>
                        </a:rPr>
                        <a:t>0.93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arla" panose="020B0604020202020204" charset="0"/>
                          <a:ea typeface="Karla" panose="020B0604020202020204" charset="0"/>
                          <a:cs typeface="Arial"/>
                          <a:sym typeface="Arial"/>
                        </a:rPr>
                        <a:t>0.95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1760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26370"/>
                  </a:ext>
                </a:extLst>
              </a:tr>
              <a:tr h="34884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Cancelled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arla" panose="020B0604020202020204" charset="0"/>
                          <a:ea typeface="Karla" panose="020B0604020202020204" charset="0"/>
                          <a:cs typeface="Arial"/>
                          <a:sym typeface="Arial"/>
                        </a:rPr>
                        <a:t>0.94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arla" panose="020B0604020202020204" charset="0"/>
                          <a:ea typeface="Karla" panose="020B0604020202020204" charset="0"/>
                          <a:cs typeface="Arial"/>
                          <a:sym typeface="Arial"/>
                        </a:rPr>
                        <a:t>0.97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arla" panose="020B0604020202020204" charset="0"/>
                          <a:ea typeface="Karla" panose="020B0604020202020204" charset="0"/>
                          <a:cs typeface="Arial"/>
                          <a:sym typeface="Arial"/>
                        </a:rPr>
                        <a:t>0.95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1760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683889"/>
                  </a:ext>
                </a:extLst>
              </a:tr>
              <a:tr h="34884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Average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arla" panose="020B0604020202020204" charset="0"/>
                          <a:ea typeface="Karla" panose="020B0604020202020204" charset="0"/>
                          <a:cs typeface="Arial"/>
                          <a:sym typeface="Arial"/>
                        </a:rPr>
                        <a:t>0.95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arla" panose="020B0604020202020204" charset="0"/>
                          <a:ea typeface="Karla" panose="020B0604020202020204" charset="0"/>
                          <a:cs typeface="Arial"/>
                          <a:sym typeface="Arial"/>
                        </a:rPr>
                        <a:t>0.95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arla" panose="020B0604020202020204" charset="0"/>
                          <a:ea typeface="Karla" panose="020B0604020202020204" charset="0"/>
                          <a:cs typeface="Arial"/>
                          <a:sym typeface="Arial"/>
                        </a:rPr>
                        <a:t>0.95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3520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557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727904-6848-4858-A2E1-C2902159A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830403"/>
              </p:ext>
            </p:extLst>
          </p:nvPr>
        </p:nvGraphicFramePr>
        <p:xfrm>
          <a:off x="1056167" y="2072018"/>
          <a:ext cx="5323371" cy="914400"/>
        </p:xfrm>
        <a:graphic>
          <a:graphicData uri="http://schemas.openxmlformats.org/drawingml/2006/table">
            <a:tbl>
              <a:tblPr firstRow="1" bandRow="1">
                <a:tableStyleId>{DF5D9100-7ADE-4249-94B6-8174E40F57AC}</a:tableStyleId>
              </a:tblPr>
              <a:tblGrid>
                <a:gridCol w="1774457">
                  <a:extLst>
                    <a:ext uri="{9D8B030D-6E8A-4147-A177-3AD203B41FA5}">
                      <a16:colId xmlns:a16="http://schemas.microsoft.com/office/drawing/2014/main" val="728393092"/>
                    </a:ext>
                  </a:extLst>
                </a:gridCol>
                <a:gridCol w="1774457">
                  <a:extLst>
                    <a:ext uri="{9D8B030D-6E8A-4147-A177-3AD203B41FA5}">
                      <a16:colId xmlns:a16="http://schemas.microsoft.com/office/drawing/2014/main" val="503230501"/>
                    </a:ext>
                  </a:extLst>
                </a:gridCol>
                <a:gridCol w="1774457">
                  <a:extLst>
                    <a:ext uri="{9D8B030D-6E8A-4147-A177-3AD203B41FA5}">
                      <a16:colId xmlns:a16="http://schemas.microsoft.com/office/drawing/2014/main" val="1757741368"/>
                    </a:ext>
                  </a:extLst>
                </a:gridCol>
              </a:tblGrid>
              <a:tr h="2002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Predict Repaid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Predict Cancelled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919487"/>
                  </a:ext>
                </a:extLst>
              </a:tr>
              <a:tr h="1907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Repaid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1643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117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336939"/>
                  </a:ext>
                </a:extLst>
              </a:tr>
              <a:tr h="1907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Cancelled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Karla" panose="020B0604020202020204" charset="0"/>
                          <a:ea typeface="Karla" panose="020B0604020202020204" charset="0"/>
                        </a:rPr>
                        <a:t>1714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647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658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9F2A47-5B0D-461D-9992-5CE84756CE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 dirty="0"/>
          </a:p>
        </p:txBody>
      </p:sp>
      <p:sp>
        <p:nvSpPr>
          <p:cNvPr id="3" name="Google Shape;124;p19">
            <a:extLst>
              <a:ext uri="{FF2B5EF4-FFF2-40B4-BE49-F238E27FC236}">
                <a16:creationId xmlns:a16="http://schemas.microsoft.com/office/drawing/2014/main" id="{2E3A5F12-2583-4167-9C6D-846DB592C095}"/>
              </a:ext>
            </a:extLst>
          </p:cNvPr>
          <p:cNvSpPr txBox="1">
            <a:spLocks/>
          </p:cNvSpPr>
          <p:nvPr/>
        </p:nvSpPr>
        <p:spPr>
          <a:xfrm>
            <a:off x="841000" y="797557"/>
            <a:ext cx="6421069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Model Selection: </a:t>
            </a:r>
            <a:r>
              <a:rPr lang="en-US" dirty="0">
                <a:solidFill>
                  <a:srgbClr val="92D050"/>
                </a:solidFill>
              </a:rPr>
              <a:t>Occam’s Razor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3F01B-2FFF-413D-A0BC-E99473D36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"/>
          <a:stretch/>
        </p:blipFill>
        <p:spPr>
          <a:xfrm>
            <a:off x="297455" y="1579766"/>
            <a:ext cx="6964614" cy="2264025"/>
          </a:xfrm>
          <a:prstGeom prst="rect">
            <a:avLst/>
          </a:prstGeom>
        </p:spPr>
      </p:pic>
      <p:sp>
        <p:nvSpPr>
          <p:cNvPr id="5" name="Google Shape;124;p19">
            <a:extLst>
              <a:ext uri="{FF2B5EF4-FFF2-40B4-BE49-F238E27FC236}">
                <a16:creationId xmlns:a16="http://schemas.microsoft.com/office/drawing/2014/main" id="{C2B41C27-7C89-4BA8-B35A-2A1475AEFC49}"/>
              </a:ext>
            </a:extLst>
          </p:cNvPr>
          <p:cNvSpPr txBox="1">
            <a:spLocks/>
          </p:cNvSpPr>
          <p:nvPr/>
        </p:nvSpPr>
        <p:spPr>
          <a:xfrm>
            <a:off x="519766" y="4345943"/>
            <a:ext cx="7342085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Decision tree</a:t>
            </a:r>
            <a:r>
              <a:rPr lang="en-US" sz="1600" b="0" dirty="0"/>
              <a:t> above might look complicated but still can be drawn while it’s not quite possible for the others to be visualized</a:t>
            </a:r>
          </a:p>
          <a:p>
            <a:endParaRPr lang="en-US" sz="5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Simply just track down the branches for classification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19693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461DC3-A984-4E15-8CDE-B3BF0751F2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 dirty="0"/>
          </a:p>
        </p:txBody>
      </p:sp>
      <p:sp>
        <p:nvSpPr>
          <p:cNvPr id="3" name="Google Shape;124;p19">
            <a:extLst>
              <a:ext uri="{FF2B5EF4-FFF2-40B4-BE49-F238E27FC236}">
                <a16:creationId xmlns:a16="http://schemas.microsoft.com/office/drawing/2014/main" id="{93CDF946-3F2F-4214-A966-DAAB0E854908}"/>
              </a:ext>
            </a:extLst>
          </p:cNvPr>
          <p:cNvSpPr txBox="1">
            <a:spLocks/>
          </p:cNvSpPr>
          <p:nvPr/>
        </p:nvSpPr>
        <p:spPr>
          <a:xfrm>
            <a:off x="841000" y="797557"/>
            <a:ext cx="6421069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Decision Tree </a:t>
            </a:r>
            <a:r>
              <a:rPr lang="en-US" dirty="0">
                <a:solidFill>
                  <a:srgbClr val="00B0F0"/>
                </a:solidFill>
              </a:rPr>
              <a:t>Feature Importance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6ED03-F7C8-43F1-8EC2-A0FF50F5A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57" b="4800"/>
          <a:stretch/>
        </p:blipFill>
        <p:spPr>
          <a:xfrm>
            <a:off x="925000" y="1374805"/>
            <a:ext cx="3997874" cy="3571846"/>
          </a:xfrm>
          <a:prstGeom prst="rect">
            <a:avLst/>
          </a:prstGeom>
        </p:spPr>
      </p:pic>
      <p:sp>
        <p:nvSpPr>
          <p:cNvPr id="5" name="Google Shape;124;p19">
            <a:extLst>
              <a:ext uri="{FF2B5EF4-FFF2-40B4-BE49-F238E27FC236}">
                <a16:creationId xmlns:a16="http://schemas.microsoft.com/office/drawing/2014/main" id="{B33E196B-13DD-4A7A-BFA5-1C03755027AB}"/>
              </a:ext>
            </a:extLst>
          </p:cNvPr>
          <p:cNvSpPr txBox="1">
            <a:spLocks/>
          </p:cNvSpPr>
          <p:nvPr/>
        </p:nvSpPr>
        <p:spPr>
          <a:xfrm>
            <a:off x="5103627" y="1534293"/>
            <a:ext cx="2423195" cy="2478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b="0" dirty="0"/>
              <a:t>Top 2 Features</a:t>
            </a:r>
          </a:p>
          <a:p>
            <a:endParaRPr lang="en-US" sz="5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Accuracy 0.89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F1-score 0.88</a:t>
            </a:r>
          </a:p>
          <a:p>
            <a:endParaRPr lang="en-US" sz="1600" b="0" dirty="0"/>
          </a:p>
          <a:p>
            <a:r>
              <a:rPr lang="en-US" sz="1600" b="0" dirty="0"/>
              <a:t>But that 0.11 is what makes it </a:t>
            </a:r>
            <a:r>
              <a:rPr lang="en-US" sz="1600" dirty="0"/>
              <a:t>perfect!</a:t>
            </a:r>
          </a:p>
          <a:p>
            <a:endParaRPr lang="en-US" sz="1600" b="0" dirty="0"/>
          </a:p>
          <a:p>
            <a:r>
              <a:rPr lang="en-US" sz="1600" b="0" dirty="0"/>
              <a:t>The rest of five still pay off for efforts</a:t>
            </a:r>
          </a:p>
        </p:txBody>
      </p:sp>
    </p:spTree>
    <p:extLst>
      <p:ext uri="{BB962C8B-B14F-4D97-AF65-F5344CB8AC3E}">
        <p14:creationId xmlns:p14="http://schemas.microsoft.com/office/powerpoint/2010/main" val="1227266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66F4BD-5697-42B6-88AE-0B9A649E07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 dirty="0"/>
          </a:p>
        </p:txBody>
      </p:sp>
      <p:sp>
        <p:nvSpPr>
          <p:cNvPr id="3" name="Google Shape;124;p19">
            <a:extLst>
              <a:ext uri="{FF2B5EF4-FFF2-40B4-BE49-F238E27FC236}">
                <a16:creationId xmlns:a16="http://schemas.microsoft.com/office/drawing/2014/main" id="{84A953AD-57B8-4EA4-93DE-10AF10CD4AB3}"/>
              </a:ext>
            </a:extLst>
          </p:cNvPr>
          <p:cNvSpPr txBox="1">
            <a:spLocks/>
          </p:cNvSpPr>
          <p:nvPr/>
        </p:nvSpPr>
        <p:spPr>
          <a:xfrm>
            <a:off x="752864" y="577217"/>
            <a:ext cx="6421069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Conclusion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Google Shape;90;p15">
            <a:extLst>
              <a:ext uri="{FF2B5EF4-FFF2-40B4-BE49-F238E27FC236}">
                <a16:creationId xmlns:a16="http://schemas.microsoft.com/office/drawing/2014/main" id="{E761A3BC-AA2B-4EF1-B14E-EA7D2196C69C}"/>
              </a:ext>
            </a:extLst>
          </p:cNvPr>
          <p:cNvSpPr txBox="1"/>
          <p:nvPr/>
        </p:nvSpPr>
        <p:spPr>
          <a:xfrm>
            <a:off x="856081" y="1069408"/>
            <a:ext cx="6102626" cy="361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Individual features are not as strong but strongest when put together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Interest rate is the best feature but does not perform alone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Major features do the most of the jobs but minor features complete predictions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sz="5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ct val="100000"/>
            </a:pPr>
            <a:r>
              <a:rPr lang="en-US" sz="1800" b="1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Complicated models are not always better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ct val="100000"/>
            </a:pPr>
            <a:endParaRPr lang="en-US" sz="100" b="1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285750" lvl="0" indent="-285750">
              <a:spcBef>
                <a:spcPts val="6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Gradient boosting is considered more sophisticated but decision tree works better</a:t>
            </a:r>
          </a:p>
          <a:p>
            <a:pPr marL="285750" lvl="0" indent="-285750">
              <a:spcBef>
                <a:spcPts val="6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The simpler the better for the same performance</a:t>
            </a:r>
            <a:endParaRPr sz="18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4047223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CF75-1BD3-499F-AB59-1EFE13A6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61" y="3687417"/>
            <a:ext cx="2156677" cy="915158"/>
          </a:xfrm>
        </p:spPr>
        <p:txBody>
          <a:bodyPr/>
          <a:lstStyle/>
          <a:p>
            <a:r>
              <a:rPr lang="en-US" dirty="0"/>
              <a:t>References and Contact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6DA7F-BCBB-4160-A613-7E425F0B9D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 dirty="0"/>
          </a:p>
        </p:txBody>
      </p:sp>
      <p:sp>
        <p:nvSpPr>
          <p:cNvPr id="4" name="Google Shape;90;p15">
            <a:extLst>
              <a:ext uri="{FF2B5EF4-FFF2-40B4-BE49-F238E27FC236}">
                <a16:creationId xmlns:a16="http://schemas.microsoft.com/office/drawing/2014/main" id="{4978FA7E-DD6B-4E60-8178-E31488E27A9F}"/>
              </a:ext>
            </a:extLst>
          </p:cNvPr>
          <p:cNvSpPr txBox="1"/>
          <p:nvPr/>
        </p:nvSpPr>
        <p:spPr>
          <a:xfrm>
            <a:off x="3359425" y="199007"/>
            <a:ext cx="4721088" cy="47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Karla"/>
                <a:ea typeface="Karla"/>
                <a:cs typeface="Karla"/>
                <a:sym typeface="Karla"/>
              </a:rPr>
              <a:t>Dataset: </a:t>
            </a:r>
            <a:r>
              <a:rPr lang="en-US" sz="1800" dirty="0">
                <a:solidFill>
                  <a:schemeClr val="bg1"/>
                </a:solidFill>
                <a:latin typeface="Karla"/>
                <a:ea typeface="Karla"/>
                <a:cs typeface="Karla"/>
                <a:sym typeface="Karla"/>
              </a:rPr>
              <a:t>World Bank </a:t>
            </a:r>
            <a:r>
              <a:rPr lang="en-US" sz="1800" i="1" dirty="0">
                <a:solidFill>
                  <a:schemeClr val="bg1"/>
                </a:solidFill>
                <a:latin typeface="Karla"/>
                <a:ea typeface="Karla"/>
                <a:cs typeface="Karla"/>
                <a:sym typeface="Karla"/>
              </a:rPr>
              <a:t>“IBRD”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Karla"/>
                <a:ea typeface="Karla"/>
                <a:cs typeface="Karla"/>
                <a:sym typeface="Karla"/>
              </a:rPr>
              <a:t>Data Science Techniques</a:t>
            </a:r>
          </a:p>
          <a:p>
            <a:pPr marL="231775" lvl="2"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  <a:latin typeface="Karla"/>
                <a:ea typeface="Karla"/>
                <a:cs typeface="Karla"/>
                <a:sym typeface="Karla"/>
              </a:rPr>
              <a:t>Elite Data Science: </a:t>
            </a:r>
            <a:r>
              <a:rPr lang="en-US" sz="1800" i="1" dirty="0">
                <a:solidFill>
                  <a:schemeClr val="bg1"/>
                </a:solidFill>
                <a:latin typeface="Karla"/>
                <a:ea typeface="Karla"/>
                <a:cs typeface="Karla"/>
                <a:sym typeface="Karla"/>
              </a:rPr>
              <a:t>“How to Handle Imbalanced Classes”</a:t>
            </a:r>
          </a:p>
          <a:p>
            <a:pPr marL="231775" lvl="2"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  <a:latin typeface="Karla"/>
                <a:ea typeface="Karla"/>
                <a:cs typeface="Karla"/>
                <a:sym typeface="Karla"/>
              </a:rPr>
              <a:t>Analytics Vidhya: </a:t>
            </a:r>
            <a:r>
              <a:rPr lang="en-US" sz="1800" i="1" dirty="0">
                <a:solidFill>
                  <a:schemeClr val="bg1"/>
                </a:solidFill>
                <a:latin typeface="Karla"/>
                <a:ea typeface="Karla"/>
                <a:cs typeface="Karla"/>
                <a:sym typeface="Karla"/>
              </a:rPr>
              <a:t>“7 Important Model Evaluation Error Metrics”</a:t>
            </a:r>
          </a:p>
          <a:p>
            <a:pPr marL="231775" lvl="2"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  <a:latin typeface="Karla"/>
                <a:ea typeface="Karla"/>
                <a:cs typeface="Karla"/>
                <a:sym typeface="Karla"/>
              </a:rPr>
              <a:t>Machine Learning Mastery: </a:t>
            </a:r>
            <a:r>
              <a:rPr lang="en-US" sz="1800" i="1" dirty="0">
                <a:solidFill>
                  <a:schemeClr val="bg1"/>
                </a:solidFill>
                <a:latin typeface="Karla"/>
                <a:ea typeface="Karla"/>
                <a:cs typeface="Karla"/>
                <a:sym typeface="Karla"/>
              </a:rPr>
              <a:t>“Introduction to Nonparametric Statistical Significance Tests”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Karla"/>
                <a:ea typeface="Karla"/>
                <a:cs typeface="Karla"/>
                <a:sym typeface="Karla"/>
              </a:rPr>
              <a:t>Python Syntax</a:t>
            </a:r>
          </a:p>
          <a:p>
            <a:pPr marL="231775" lvl="0">
              <a:spcBef>
                <a:spcPts val="600"/>
              </a:spcBef>
            </a:pPr>
            <a:r>
              <a:rPr lang="en-US" sz="1800" i="1" dirty="0" err="1">
                <a:solidFill>
                  <a:schemeClr val="bg1"/>
                </a:solidFill>
                <a:latin typeface="Karla"/>
                <a:ea typeface="Karla"/>
                <a:cs typeface="Karla"/>
                <a:sym typeface="Karla"/>
              </a:rPr>
              <a:t>Sodapy</a:t>
            </a:r>
            <a:r>
              <a:rPr lang="en-US" sz="1800" dirty="0">
                <a:solidFill>
                  <a:schemeClr val="bg1"/>
                </a:solidFill>
                <a:latin typeface="Karla"/>
                <a:ea typeface="Karla"/>
                <a:cs typeface="Karla"/>
                <a:sym typeface="Karla"/>
              </a:rPr>
              <a:t>, </a:t>
            </a:r>
            <a:r>
              <a:rPr lang="en-US" sz="1800" i="1" dirty="0" err="1">
                <a:solidFill>
                  <a:schemeClr val="bg1"/>
                </a:solidFill>
                <a:latin typeface="Karla"/>
                <a:ea typeface="Karla"/>
                <a:cs typeface="Karla"/>
                <a:sym typeface="Karla"/>
              </a:rPr>
              <a:t>Sklearn</a:t>
            </a:r>
            <a:r>
              <a:rPr lang="en-US" sz="1800" dirty="0">
                <a:solidFill>
                  <a:schemeClr val="bg1"/>
                </a:solidFill>
                <a:latin typeface="Karla"/>
                <a:ea typeface="Karla"/>
                <a:cs typeface="Karla"/>
                <a:sym typeface="Karla"/>
              </a:rPr>
              <a:t> (Decision Tree/</a:t>
            </a:r>
            <a:r>
              <a:rPr lang="en-US" sz="1800" dirty="0" err="1">
                <a:solidFill>
                  <a:schemeClr val="bg1"/>
                </a:solidFill>
                <a:latin typeface="Karla"/>
                <a:ea typeface="Karla"/>
                <a:cs typeface="Karla"/>
                <a:sym typeface="Karla"/>
              </a:rPr>
              <a:t>SVM</a:t>
            </a:r>
            <a:r>
              <a:rPr lang="en-US" sz="1800" dirty="0">
                <a:solidFill>
                  <a:schemeClr val="bg1"/>
                </a:solidFill>
                <a:latin typeface="Karla"/>
                <a:ea typeface="Karla"/>
                <a:cs typeface="Karla"/>
                <a:sym typeface="Karla"/>
              </a:rPr>
              <a:t>/ Gradient Boosting), </a:t>
            </a:r>
            <a:r>
              <a:rPr lang="en-US" sz="1800" i="1" dirty="0" err="1">
                <a:solidFill>
                  <a:schemeClr val="bg1"/>
                </a:solidFill>
                <a:latin typeface="Karla"/>
                <a:ea typeface="Karla"/>
                <a:cs typeface="Karla"/>
                <a:sym typeface="Karla"/>
              </a:rPr>
              <a:t>Fuzzywuzzy</a:t>
            </a:r>
            <a:endParaRPr lang="en-US" sz="1800" i="1" dirty="0">
              <a:solidFill>
                <a:schemeClr val="bg1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>
              <a:spcBef>
                <a:spcPts val="600"/>
              </a:spcBef>
            </a:pPr>
            <a:endParaRPr lang="en-US" sz="700" dirty="0">
              <a:solidFill>
                <a:schemeClr val="bg1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>
              <a:spcBef>
                <a:spcPts val="600"/>
              </a:spcBef>
            </a:pPr>
            <a:r>
              <a:rPr lang="en-US" sz="1800" b="1" dirty="0">
                <a:solidFill>
                  <a:schemeClr val="bg1"/>
                </a:solidFill>
                <a:latin typeface="Karla"/>
                <a:ea typeface="Karla"/>
                <a:cs typeface="Karla"/>
                <a:sym typeface="Karla"/>
              </a:rPr>
              <a:t>Contact: </a:t>
            </a:r>
            <a:r>
              <a:rPr lang="en-US" sz="1800" dirty="0">
                <a:solidFill>
                  <a:srgbClr val="FFFF00"/>
                </a:solidFill>
                <a:latin typeface="Karla"/>
                <a:ea typeface="Karla"/>
                <a:cs typeface="Karla"/>
                <a:sym typeface="Karla"/>
              </a:rPr>
              <a:t>qshickkim@gmail.com</a:t>
            </a:r>
          </a:p>
        </p:txBody>
      </p:sp>
    </p:spTree>
    <p:extLst>
      <p:ext uri="{BB962C8B-B14F-4D97-AF65-F5344CB8AC3E}">
        <p14:creationId xmlns:p14="http://schemas.microsoft.com/office/powerpoint/2010/main" val="399080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Dataset</a:t>
            </a:r>
            <a:r>
              <a:rPr lang="en" sz="2400" dirty="0"/>
              <a:t> </a:t>
            </a:r>
            <a:r>
              <a:rPr lang="en-US" sz="2400" dirty="0">
                <a:solidFill>
                  <a:srgbClr val="CDDC39"/>
                </a:solidFill>
              </a:rPr>
              <a:t>IBRD</a:t>
            </a:r>
            <a:endParaRPr sz="2400" dirty="0">
              <a:solidFill>
                <a:srgbClr val="CDDC39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841000" y="1302250"/>
            <a:ext cx="5942572" cy="27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International Bank for Reconstruction and Development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Formed in 1944 for rebuilding Europe after WW II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Provides financial services like loans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Low-income countries as beneficiary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sz="8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ct val="100000"/>
            </a:pPr>
            <a:r>
              <a:rPr lang="en-US" sz="1800" b="1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About the Dataset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ct val="100000"/>
            </a:pPr>
            <a:endParaRPr lang="en-US" sz="200" b="1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285750" lvl="0" indent="-285750">
              <a:spcBef>
                <a:spcPts val="6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Source: World Bank</a:t>
            </a:r>
          </a:p>
          <a:p>
            <a:pPr marL="285750" lvl="0" indent="-285750">
              <a:spcBef>
                <a:spcPts val="6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Size: 749,693 cases as of 10/31/2018</a:t>
            </a:r>
            <a:endParaRPr sz="18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How to Obtain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IBRD</a:t>
            </a:r>
            <a:r>
              <a:rPr lang="en-US" sz="2400" dirty="0"/>
              <a:t> Dataset</a:t>
            </a:r>
            <a:endParaRPr sz="2400" dirty="0">
              <a:solidFill>
                <a:srgbClr val="CDDC39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841000" y="1302250"/>
            <a:ext cx="3528983" cy="27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ct val="100000"/>
            </a:pPr>
            <a:r>
              <a:rPr lang="en-US" sz="1800" b="1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World Bank Finance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ct val="100000"/>
            </a:pPr>
            <a:endParaRPr lang="en-US" sz="200" b="1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285750" lvl="0" indent="-285750">
              <a:spcBef>
                <a:spcPts val="6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Download in CSV or other formats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ct val="100000"/>
            </a:pPr>
            <a:endParaRPr lang="en-US" sz="8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ct val="100000"/>
            </a:pPr>
            <a:r>
              <a:rPr lang="en-US" sz="1800" b="1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Socrata API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ct val="100000"/>
            </a:pPr>
            <a:endParaRPr lang="en-US" sz="200" b="1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285750" lvl="0" indent="-285750">
              <a:spcBef>
                <a:spcPts val="6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Open data service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Query</a:t>
            </a: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available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Useful for applications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Just need dataset code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1028" name="Picture 4" descr="The Open Data Ecosystem">
            <a:extLst>
              <a:ext uri="{FF2B5EF4-FFF2-40B4-BE49-F238E27FC236}">
                <a16:creationId xmlns:a16="http://schemas.microsoft.com/office/drawing/2014/main" id="{D4D212EC-ADF2-487A-AFFD-F30F13C30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983" y="1443796"/>
            <a:ext cx="2822896" cy="310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07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107"/>
                </a:solidFill>
              </a:rPr>
              <a:t>1.</a:t>
            </a:r>
            <a:endParaRPr sz="7200" dirty="0">
              <a:solidFill>
                <a:srgbClr val="FFC10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Cleansing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5410882" y="2849650"/>
            <a:ext cx="3733118" cy="10843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Meaningless Columns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Rows with Null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Type Conversion</a:t>
            </a:r>
            <a:endParaRPr sz="2400"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49" y="723015"/>
            <a:ext cx="5892060" cy="5816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Columns </a:t>
            </a:r>
            <a:r>
              <a:rPr lang="en-US" dirty="0"/>
              <a:t>Not Applicable</a:t>
            </a:r>
            <a:r>
              <a:rPr lang="en-US" b="0" dirty="0"/>
              <a:t> to the Goal</a:t>
            </a:r>
            <a:endParaRPr b="0"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838249" y="1292290"/>
            <a:ext cx="5700773" cy="10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/>
              <a:t>“Repaid to XXX” : Only for repaid loans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dirty="0"/>
              <a:t>“Cancelled XXX” : Only for cancelled loans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12" name="Google Shape;124;p19">
            <a:extLst>
              <a:ext uri="{FF2B5EF4-FFF2-40B4-BE49-F238E27FC236}">
                <a16:creationId xmlns:a16="http://schemas.microsoft.com/office/drawing/2014/main" id="{985B5860-B38A-4BAE-B23E-13EC0D3B64FA}"/>
              </a:ext>
            </a:extLst>
          </p:cNvPr>
          <p:cNvSpPr txBox="1">
            <a:spLocks/>
          </p:cNvSpPr>
          <p:nvPr/>
        </p:nvSpPr>
        <p:spPr>
          <a:xfrm>
            <a:off x="838348" y="2501804"/>
            <a:ext cx="6434321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b="0" dirty="0"/>
              <a:t>Columns with</a:t>
            </a:r>
            <a:r>
              <a:rPr lang="en-US" dirty="0"/>
              <a:t> Meaningless</a:t>
            </a:r>
            <a:r>
              <a:rPr lang="en-US" b="0" dirty="0"/>
              <a:t> Information</a:t>
            </a:r>
          </a:p>
        </p:txBody>
      </p:sp>
      <p:sp>
        <p:nvSpPr>
          <p:cNvPr id="13" name="Google Shape;125;p19">
            <a:extLst>
              <a:ext uri="{FF2B5EF4-FFF2-40B4-BE49-F238E27FC236}">
                <a16:creationId xmlns:a16="http://schemas.microsoft.com/office/drawing/2014/main" id="{2929310D-338C-4824-BC6D-15F1FF7C83EA}"/>
              </a:ext>
            </a:extLst>
          </p:cNvPr>
          <p:cNvSpPr txBox="1">
            <a:spLocks/>
          </p:cNvSpPr>
          <p:nvPr/>
        </p:nvSpPr>
        <p:spPr>
          <a:xfrm>
            <a:off x="838249" y="3071079"/>
            <a:ext cx="5700773" cy="120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“XXX ID” : Numbers to identify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columns are empty or have a single identical value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51" name="Google Shape;124;p19">
            <a:extLst>
              <a:ext uri="{FF2B5EF4-FFF2-40B4-BE49-F238E27FC236}">
                <a16:creationId xmlns:a16="http://schemas.microsoft.com/office/drawing/2014/main" id="{83F00FEE-51A2-4E2C-B826-C4E6B4B07E06}"/>
              </a:ext>
            </a:extLst>
          </p:cNvPr>
          <p:cNvSpPr txBox="1">
            <a:spLocks/>
          </p:cNvSpPr>
          <p:nvPr/>
        </p:nvSpPr>
        <p:spPr>
          <a:xfrm>
            <a:off x="838349" y="1422001"/>
            <a:ext cx="5892060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b="0" dirty="0"/>
              <a:t>Rows with </a:t>
            </a:r>
            <a:r>
              <a:rPr lang="en-US" dirty="0"/>
              <a:t>Null Values</a:t>
            </a:r>
            <a:r>
              <a:rPr lang="en-US" b="0" dirty="0"/>
              <a:t> </a:t>
            </a:r>
          </a:p>
        </p:txBody>
      </p:sp>
      <p:sp>
        <p:nvSpPr>
          <p:cNvPr id="52" name="Google Shape;125;p19">
            <a:extLst>
              <a:ext uri="{FF2B5EF4-FFF2-40B4-BE49-F238E27FC236}">
                <a16:creationId xmlns:a16="http://schemas.microsoft.com/office/drawing/2014/main" id="{52D29161-2079-4C3A-9839-4D9076DF22B2}"/>
              </a:ext>
            </a:extLst>
          </p:cNvPr>
          <p:cNvSpPr txBox="1">
            <a:spLocks/>
          </p:cNvSpPr>
          <p:nvPr/>
        </p:nvSpPr>
        <p:spPr>
          <a:xfrm>
            <a:off x="838249" y="1991276"/>
            <a:ext cx="5700773" cy="985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Luckily a small portion of null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Unluckily difficult to fill them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2F7E8E-6838-4431-92DA-54983E259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598470"/>
              </p:ext>
            </p:extLst>
          </p:nvPr>
        </p:nvGraphicFramePr>
        <p:xfrm>
          <a:off x="978194" y="3211033"/>
          <a:ext cx="6220048" cy="151424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817629">
                  <a:extLst>
                    <a:ext uri="{9D8B030D-6E8A-4147-A177-3AD203B41FA5}">
                      <a16:colId xmlns:a16="http://schemas.microsoft.com/office/drawing/2014/main" val="906806104"/>
                    </a:ext>
                  </a:extLst>
                </a:gridCol>
                <a:gridCol w="3402419">
                  <a:extLst>
                    <a:ext uri="{9D8B030D-6E8A-4147-A177-3AD203B41FA5}">
                      <a16:colId xmlns:a16="http://schemas.microsoft.com/office/drawing/2014/main" val="903642123"/>
                    </a:ext>
                  </a:extLst>
                </a:gridCol>
              </a:tblGrid>
              <a:tr h="37856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Karla" panose="020B0604020202020204" charset="0"/>
                          <a:ea typeface="Karla" panose="020B0604020202020204" charset="0"/>
                        </a:rPr>
                        <a:t>Column (order of examination)</a:t>
                      </a:r>
                      <a:endParaRPr lang="en-US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arla" panose="020B0604020202020204" charset="0"/>
                        <a:ea typeface="Karla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Karla" panose="020B0604020202020204" charset="0"/>
                          <a:ea typeface="Karla" panose="020B0604020202020204" charset="0"/>
                        </a:rPr>
                        <a:t>Imputation</a:t>
                      </a:r>
                      <a:endParaRPr lang="en-US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arla" panose="020B0604020202020204" charset="0"/>
                        <a:ea typeface="Karla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530938"/>
                  </a:ext>
                </a:extLst>
              </a:tr>
              <a:tr h="378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Karla" panose="020B0604020202020204" charset="0"/>
                          <a:ea typeface="Karla" panose="020B0604020202020204" charset="0"/>
                        </a:rPr>
                        <a:t>Project Name</a:t>
                      </a:r>
                      <a:endParaRPr 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 panose="020B0604020202020204" charset="0"/>
                        <a:ea typeface="Karla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>
                          <a:latin typeface="Karla" panose="020B0604020202020204" charset="0"/>
                          <a:ea typeface="Karla" panose="020B0604020202020204" charset="0"/>
                        </a:rPr>
                        <a:t>Drop 20,279 rows due to difficulty in filling</a:t>
                      </a:r>
                      <a:endParaRPr 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 panose="020B0604020202020204" charset="0"/>
                        <a:ea typeface="Karla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416223"/>
                  </a:ext>
                </a:extLst>
              </a:tr>
              <a:tr h="378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Karla" panose="020B0604020202020204" charset="0"/>
                          <a:ea typeface="Karla" panose="020B0604020202020204" charset="0"/>
                        </a:rPr>
                        <a:t>Agreement Signing Date</a:t>
                      </a:r>
                      <a:endParaRPr 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 panose="020B0604020202020204" charset="0"/>
                        <a:ea typeface="Karla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>
                          <a:latin typeface="Karla" panose="020B0604020202020204" charset="0"/>
                          <a:ea typeface="Karla" panose="020B0604020202020204" charset="0"/>
                        </a:rPr>
                        <a:t>Drop 1,721 rows due to difficulty in filling</a:t>
                      </a:r>
                      <a:endParaRPr 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 panose="020B0604020202020204" charset="0"/>
                        <a:ea typeface="Karla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986611"/>
                  </a:ext>
                </a:extLst>
              </a:tr>
              <a:tr h="378561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Karla" panose="020B0604020202020204" charset="0"/>
                          <a:ea typeface="Karla" panose="020B0604020202020204" charset="0"/>
                        </a:rPr>
                        <a:t>Interest Rate</a:t>
                      </a:r>
                      <a:endParaRPr 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 panose="020B0604020202020204" charset="0"/>
                        <a:ea typeface="Karla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>
                          <a:latin typeface="Karla" panose="020B0604020202020204" charset="0"/>
                          <a:ea typeface="Karla" panose="020B0604020202020204" charset="0"/>
                        </a:rPr>
                        <a:t>Fill with mean value by country</a:t>
                      </a:r>
                      <a:endParaRPr 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 panose="020B0604020202020204" charset="0"/>
                        <a:ea typeface="Karla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377492"/>
                  </a:ext>
                </a:extLst>
              </a:tr>
            </a:tbl>
          </a:graphicData>
        </a:graphic>
      </p:graphicFrame>
      <p:sp>
        <p:nvSpPr>
          <p:cNvPr id="62" name="Google Shape;124;p19">
            <a:extLst>
              <a:ext uri="{FF2B5EF4-FFF2-40B4-BE49-F238E27FC236}">
                <a16:creationId xmlns:a16="http://schemas.microsoft.com/office/drawing/2014/main" id="{6941B0BA-5546-4375-8061-0A4E4785A2E3}"/>
              </a:ext>
            </a:extLst>
          </p:cNvPr>
          <p:cNvSpPr txBox="1">
            <a:spLocks/>
          </p:cNvSpPr>
          <p:nvPr/>
        </p:nvSpPr>
        <p:spPr>
          <a:xfrm>
            <a:off x="838350" y="642494"/>
            <a:ext cx="6220048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b="0" dirty="0"/>
              <a:t>Starting with 326,674 rows by querying loans closed after </a:t>
            </a:r>
            <a:r>
              <a:rPr lang="en-US" sz="2000" dirty="0"/>
              <a:t>1980</a:t>
            </a:r>
            <a:r>
              <a:rPr lang="en-US" sz="2000" b="0" dirty="0"/>
              <a:t> to investigate modern trends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5504642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Convert </a:t>
            </a:r>
            <a:r>
              <a:rPr lang="en-US" dirty="0">
                <a:solidFill>
                  <a:srgbClr val="E91E63"/>
                </a:solidFill>
              </a:rPr>
              <a:t>data type </a:t>
            </a:r>
            <a:r>
              <a:rPr lang="en-US" dirty="0"/>
              <a:t>for analysis</a:t>
            </a:r>
            <a:endParaRPr dirty="0"/>
          </a:p>
        </p:txBody>
      </p:sp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59C6D-3CFE-40A9-86FF-B11F2768A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001" y="1578025"/>
            <a:ext cx="6006366" cy="2433300"/>
          </a:xfrm>
        </p:spPr>
        <p:txBody>
          <a:bodyPr/>
          <a:lstStyle/>
          <a:p>
            <a:pPr marL="101600" indent="0">
              <a:buNone/>
            </a:pPr>
            <a:r>
              <a:rPr lang="en-US" sz="2400" i="1" dirty="0"/>
              <a:t>“Data always come in undesirable type”</a:t>
            </a:r>
          </a:p>
          <a:p>
            <a:pPr marL="101600" lvl="0" indent="0">
              <a:buClr>
                <a:schemeClr val="dk1"/>
              </a:buClr>
              <a:buSzPct val="100000"/>
              <a:buNone/>
            </a:pPr>
            <a:endParaRPr lang="en-US" sz="700" b="1" i="1" dirty="0"/>
          </a:p>
          <a:p>
            <a:pPr lvl="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1" dirty="0"/>
              <a:t>Date →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</a:p>
          <a:p>
            <a:pPr lvl="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1" dirty="0"/>
              <a:t>Columns with only a few values →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</a:p>
          <a:p>
            <a:pPr lvl="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1" dirty="0"/>
              <a:t>Independent Variable (loan status) →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1600" lvl="0" indent="0">
              <a:buClr>
                <a:schemeClr val="dk1"/>
              </a:buClr>
              <a:buSzPct val="100000"/>
              <a:buNone/>
            </a:pPr>
            <a:endParaRPr lang="en-US" sz="100" b="1" dirty="0"/>
          </a:p>
          <a:p>
            <a:pPr marL="101600" lvl="0" indent="0">
              <a:buClr>
                <a:schemeClr val="dk1"/>
              </a:buClr>
              <a:buSzPct val="100000"/>
              <a:buNone/>
            </a:pPr>
            <a:r>
              <a:rPr lang="en-US" sz="1800" dirty="0"/>
              <a:t>Loan Status → 0: Repaid 1: Cancelled for convenience</a:t>
            </a:r>
          </a:p>
          <a:p>
            <a:pPr marL="101600" lvl="0" indent="0">
              <a:buClr>
                <a:schemeClr val="dk1"/>
              </a:buClr>
              <a:buSzPct val="100000"/>
              <a:buNone/>
            </a:pPr>
            <a:endParaRPr lang="en-US" sz="1800" b="1" dirty="0"/>
          </a:p>
          <a:p>
            <a:pPr marL="101600" lvl="0" indent="0">
              <a:buClr>
                <a:schemeClr val="dk1"/>
              </a:buClr>
              <a:buSzPct val="100000"/>
              <a:buNone/>
            </a:pPr>
            <a:endParaRPr lang="en-US" sz="100" b="1" dirty="0"/>
          </a:p>
          <a:p>
            <a:pPr lvl="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016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1603</Words>
  <Application>Microsoft Office PowerPoint</Application>
  <PresentationFormat>On-screen Show (16:9)</PresentationFormat>
  <Paragraphs>539</Paragraphs>
  <Slides>39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Montserrat</vt:lpstr>
      <vt:lpstr>Karla</vt:lpstr>
      <vt:lpstr>Courier New</vt:lpstr>
      <vt:lpstr>Times New Roman</vt:lpstr>
      <vt:lpstr>Arviragus template</vt:lpstr>
      <vt:lpstr>IBRD Loan DATA  Kyoosik Kim</vt:lpstr>
      <vt:lpstr>PowerPoint Presentation</vt:lpstr>
      <vt:lpstr>PowerPoint Presentation</vt:lpstr>
      <vt:lpstr>Dataset IBRD</vt:lpstr>
      <vt:lpstr>How to Obtain IBRD Dataset</vt:lpstr>
      <vt:lpstr>1. Data Cleansing</vt:lpstr>
      <vt:lpstr>Columns Not Applicable to the Goal</vt:lpstr>
      <vt:lpstr>PowerPoint Presentation</vt:lpstr>
      <vt:lpstr>Convert data type for analysis</vt:lpstr>
      <vt:lpstr>2. Data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Extract information from dates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 (X) and Classes (y)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and 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IBRD Loan DATA Analysis &amp; Prediction                               Kyoosik Kim</dc:title>
  <cp:lastModifiedBy>Kim Kyoosik</cp:lastModifiedBy>
  <cp:revision>67</cp:revision>
  <dcterms:modified xsi:type="dcterms:W3CDTF">2018-11-26T07:02:15Z</dcterms:modified>
</cp:coreProperties>
</file>