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5" r:id="rId6"/>
    <p:sldId id="259" r:id="rId7"/>
    <p:sldId id="260" r:id="rId8"/>
    <p:sldId id="263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val>
            <c:numRef>
              <c:f>'C:\Users\Juan\Dropbox\Ingenieria de Software\Segunda Entrega\Final Segunda Entrega\FifthFloorCorp - SPMP\SPMP - FifthFloorCorp - Plan de Trabajo\[Estimación del Proyecto.xlsx]Hoja1'!$A$1:$A$50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18</c:v>
                </c:pt>
                <c:pt idx="11">
                  <c:v>29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23</c:v>
                </c:pt>
                <c:pt idx="22">
                  <c:v>26</c:v>
                </c:pt>
                <c:pt idx="23">
                  <c:v>29</c:v>
                </c:pt>
                <c:pt idx="24">
                  <c:v>32</c:v>
                </c:pt>
                <c:pt idx="25">
                  <c:v>35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69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91</c:v>
                </c:pt>
                <c:pt idx="42">
                  <c:v>91</c:v>
                </c:pt>
                <c:pt idx="43">
                  <c:v>91</c:v>
                </c:pt>
                <c:pt idx="44">
                  <c:v>91</c:v>
                </c:pt>
                <c:pt idx="45">
                  <c:v>91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72384"/>
        <c:axId val="78355776"/>
      </c:areaChart>
      <c:catAx>
        <c:axId val="109072384"/>
        <c:scaling>
          <c:orientation val="minMax"/>
        </c:scaling>
        <c:delete val="0"/>
        <c:axPos val="b"/>
        <c:majorTickMark val="out"/>
        <c:minorTickMark val="none"/>
        <c:tickLblPos val="nextTo"/>
        <c:crossAx val="78355776"/>
        <c:crosses val="autoZero"/>
        <c:auto val="1"/>
        <c:lblAlgn val="ctr"/>
        <c:lblOffset val="100"/>
        <c:noMultiLvlLbl val="0"/>
      </c:catAx>
      <c:valAx>
        <c:axId val="7835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0723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4137701083976"/>
          <c:y val="7.6580904080446779E-2"/>
          <c:w val="0.78554020150912107"/>
          <c:h val="0.81423796677668436"/>
        </c:manualLayout>
      </c:layout>
      <c:areaChart>
        <c:grouping val="standard"/>
        <c:varyColors val="0"/>
        <c:ser>
          <c:idx val="0"/>
          <c:order val="0"/>
          <c:val>
            <c:numRef>
              <c:f>'C:\Users\Juan\Dropbox\Ingenieria de Software\Segunda Entrega\Final Segunda Entrega\FifthFloorCorp - SPMP\SPMP - FifthFloorCorp - Plan de Trabajo\[Estimación del Proyecto.xlsx]Hoja1'!$A$1:$A$50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18</c:v>
                </c:pt>
                <c:pt idx="11">
                  <c:v>29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23</c:v>
                </c:pt>
                <c:pt idx="22">
                  <c:v>26</c:v>
                </c:pt>
                <c:pt idx="23">
                  <c:v>29</c:v>
                </c:pt>
                <c:pt idx="24">
                  <c:v>32</c:v>
                </c:pt>
                <c:pt idx="25">
                  <c:v>35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69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91</c:v>
                </c:pt>
                <c:pt idx="42">
                  <c:v>91</c:v>
                </c:pt>
                <c:pt idx="43">
                  <c:v>91</c:v>
                </c:pt>
                <c:pt idx="44">
                  <c:v>91</c:v>
                </c:pt>
                <c:pt idx="45">
                  <c:v>91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048896"/>
        <c:axId val="78195520"/>
      </c:areaChart>
      <c:catAx>
        <c:axId val="132048896"/>
        <c:scaling>
          <c:orientation val="minMax"/>
        </c:scaling>
        <c:delete val="0"/>
        <c:axPos val="b"/>
        <c:majorTickMark val="out"/>
        <c:minorTickMark val="none"/>
        <c:tickLblPos val="nextTo"/>
        <c:crossAx val="78195520"/>
        <c:crosses val="autoZero"/>
        <c:auto val="1"/>
        <c:lblAlgn val="ctr"/>
        <c:lblOffset val="100"/>
        <c:noMultiLvlLbl val="0"/>
      </c:catAx>
      <c:valAx>
        <c:axId val="78195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048896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val>
            <c:numRef>
              <c:f>Hoja1!$A$1:$A$50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23</c:v>
                </c:pt>
                <c:pt idx="19">
                  <c:v>23</c:v>
                </c:pt>
                <c:pt idx="20">
                  <c:v>23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30</c:v>
                </c:pt>
                <c:pt idx="32">
                  <c:v>33</c:v>
                </c:pt>
                <c:pt idx="33">
                  <c:v>35</c:v>
                </c:pt>
                <c:pt idx="34">
                  <c:v>39</c:v>
                </c:pt>
                <c:pt idx="35">
                  <c:v>39</c:v>
                </c:pt>
                <c:pt idx="36">
                  <c:v>39</c:v>
                </c:pt>
                <c:pt idx="37">
                  <c:v>40</c:v>
                </c:pt>
                <c:pt idx="38">
                  <c:v>44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60</c:v>
                </c:pt>
                <c:pt idx="47">
                  <c:v>65</c:v>
                </c:pt>
                <c:pt idx="48">
                  <c:v>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90176"/>
        <c:axId val="132984192"/>
      </c:lineChart>
      <c:catAx>
        <c:axId val="35890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2984192"/>
        <c:crosses val="autoZero"/>
        <c:auto val="1"/>
        <c:lblAlgn val="ctr"/>
        <c:lblOffset val="100"/>
        <c:noMultiLvlLbl val="0"/>
      </c:catAx>
      <c:valAx>
        <c:axId val="13298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90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invertIfNegative val="0"/>
          <c:cat>
            <c:strRef>
              <c:f>Hoja1!$A$1:$A$2</c:f>
              <c:strCache>
                <c:ptCount val="2"/>
                <c:pt idx="0">
                  <c:v>Primera Entrega</c:v>
                </c:pt>
                <c:pt idx="1">
                  <c:v>Segunda Entrega</c:v>
                </c:pt>
              </c:strCache>
            </c:strRef>
          </c:cat>
          <c:val>
            <c:numRef>
              <c:f>Hoja1!$B$1:$B$2</c:f>
              <c:numCache>
                <c:formatCode>General</c:formatCode>
                <c:ptCount val="2"/>
                <c:pt idx="0">
                  <c:v>19.399999999999999</c:v>
                </c:pt>
                <c:pt idx="1">
                  <c:v>43.21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835904"/>
        <c:axId val="198364544"/>
        <c:axId val="0"/>
      </c:bar3DChart>
      <c:catAx>
        <c:axId val="67835904"/>
        <c:scaling>
          <c:orientation val="minMax"/>
        </c:scaling>
        <c:delete val="0"/>
        <c:axPos val="l"/>
        <c:majorTickMark val="out"/>
        <c:minorTickMark val="none"/>
        <c:tickLblPos val="nextTo"/>
        <c:crossAx val="198364544"/>
        <c:crosses val="autoZero"/>
        <c:auto val="1"/>
        <c:lblAlgn val="ctr"/>
        <c:lblOffset val="100"/>
        <c:noMultiLvlLbl val="0"/>
      </c:catAx>
      <c:valAx>
        <c:axId val="1983645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6783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966C2-E5CD-4C7A-AE3B-05D6A5D0D723}" type="datetimeFigureOut">
              <a:rPr lang="es-CO" smtClean="0"/>
              <a:t>18/10/2012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F5630-D89D-40FD-B1D9-B0E7208013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75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630-D89D-40FD-B1D9-B0E72080133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55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17/10/2012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an\Dropbox\Ingenieria de Software\Segunda Entrega\Final Segunda Entrega\FifthFloorCorp - SPMP\SPMP - FifthFloorCorp - Ilustraciones\Imagen Portad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" y="-9218"/>
            <a:ext cx="9144000" cy="686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27984" y="146146"/>
            <a:ext cx="4369467" cy="2232248"/>
          </a:xfrm>
        </p:spPr>
        <p:txBody>
          <a:bodyPr>
            <a:normAutofit/>
          </a:bodyPr>
          <a:lstStyle/>
          <a:p>
            <a:r>
              <a:rPr lang="es-CO" sz="4400" dirty="0" smtClean="0"/>
              <a:t>FifthFloorCorp</a:t>
            </a:r>
            <a:br>
              <a:rPr lang="es-CO" sz="4400" dirty="0" smtClean="0"/>
            </a:br>
            <a:r>
              <a:rPr lang="es-CO" sz="4400" dirty="0" smtClean="0"/>
              <a:t>Ingeniería de Software: SRS</a:t>
            </a:r>
            <a:endParaRPr lang="es-CO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76056" y="4891451"/>
            <a:ext cx="3744416" cy="1728192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Alicia Beltrán .C</a:t>
            </a:r>
          </a:p>
          <a:p>
            <a:r>
              <a:rPr lang="es-CO" dirty="0" smtClean="0"/>
              <a:t>Katherine Espíndola .B</a:t>
            </a:r>
          </a:p>
          <a:p>
            <a:r>
              <a:rPr lang="es-CO" dirty="0" smtClean="0"/>
              <a:t>Cristhian Camilo .G</a:t>
            </a:r>
          </a:p>
          <a:p>
            <a:r>
              <a:rPr lang="es-CO" dirty="0" smtClean="0"/>
              <a:t>Juan Pablo Rodríguez .M</a:t>
            </a:r>
            <a:endParaRPr lang="es-CO" dirty="0"/>
          </a:p>
        </p:txBody>
      </p:sp>
      <p:pic>
        <p:nvPicPr>
          <p:cNvPr id="5" name="Picture 1" descr="Macintosh HD:Users:aliceresponde:Dropbox:Ingenieria de Software:Dept Diseño:Design:logoPlantillaMapaMental.ps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48064" y="2276872"/>
            <a:ext cx="2938780" cy="2563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3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Elaboración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r>
              <a:rPr lang="en-US" sz="3200" dirty="0" err="1" smtClean="0"/>
              <a:t>Entrenamiento</a:t>
            </a:r>
            <a:endParaRPr lang="en-US" sz="3200" dirty="0" smtClean="0"/>
          </a:p>
          <a:p>
            <a:r>
              <a:rPr lang="en-US" sz="3200" dirty="0" err="1" smtClean="0"/>
              <a:t>Diseño</a:t>
            </a:r>
            <a:endParaRPr lang="en-US" sz="3200" dirty="0" smtClean="0"/>
          </a:p>
          <a:p>
            <a:pPr lvl="1"/>
            <a:r>
              <a:rPr lang="en-US" sz="3200" dirty="0" err="1" smtClean="0"/>
              <a:t>Modelo</a:t>
            </a:r>
            <a:r>
              <a:rPr lang="en-US" sz="3200" dirty="0" smtClean="0"/>
              <a:t> de </a:t>
            </a:r>
            <a:r>
              <a:rPr lang="en-US" sz="3200" dirty="0" err="1" smtClean="0"/>
              <a:t>Clases</a:t>
            </a:r>
            <a:endParaRPr lang="en-US" sz="3200" dirty="0" smtClean="0"/>
          </a:p>
          <a:p>
            <a:pPr lvl="1"/>
            <a:r>
              <a:rPr lang="en-US" sz="3200" dirty="0" err="1" smtClean="0"/>
              <a:t>Arquitectura</a:t>
            </a:r>
            <a:endParaRPr lang="en-US" sz="3200" dirty="0" smtClean="0"/>
          </a:p>
          <a:p>
            <a:r>
              <a:rPr lang="en-US" sz="3200" dirty="0" err="1" smtClean="0"/>
              <a:t>Implementación</a:t>
            </a:r>
            <a:endParaRPr lang="en-US" sz="3200" dirty="0" smtClean="0"/>
          </a:p>
          <a:p>
            <a:r>
              <a:rPr lang="en-US" sz="3200" dirty="0" err="1" smtClean="0"/>
              <a:t>Pruebas</a:t>
            </a:r>
            <a:endParaRPr lang="en-US" sz="3200" dirty="0" smtClean="0"/>
          </a:p>
          <a:p>
            <a:endParaRPr lang="es-CO" dirty="0"/>
          </a:p>
        </p:txBody>
      </p:sp>
      <p:pic>
        <p:nvPicPr>
          <p:cNvPr id="4" name="Picture 1" descr="Macintosh HD:Users:aliceresponde:Dropbox:Ingenieria de Software:Dept Diseño:Design:logoPlantillaMapaMental.ps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4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Presentacion</a:t>
            </a:r>
            <a:r>
              <a:rPr lang="es-CO" dirty="0" smtClean="0"/>
              <a:t> Prototipo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75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Reuniones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Evaluación de la Primera entrega</a:t>
            </a:r>
          </a:p>
          <a:p>
            <a:r>
              <a:rPr lang="es-CO" sz="3200" dirty="0" smtClean="0"/>
              <a:t>Toma de Decisiones</a:t>
            </a:r>
          </a:p>
          <a:p>
            <a:r>
              <a:rPr lang="es-CO" sz="3200" dirty="0" smtClean="0"/>
              <a:t>Métodos a Implementar</a:t>
            </a:r>
          </a:p>
          <a:p>
            <a:r>
              <a:rPr lang="es-CO" sz="3200" dirty="0" smtClean="0"/>
              <a:t>Planeación de la Segunda Entrega</a:t>
            </a:r>
          </a:p>
        </p:txBody>
      </p:sp>
      <p:pic>
        <p:nvPicPr>
          <p:cNvPr id="5" name="Picture 1" descr="Macintosh HD:Users:aliceresponde:Dropbox:Ingenieria de Software:Dept Diseño:Design:logoPlantillaMapaMental.ps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Estadísticas 95%</a:t>
            </a:r>
            <a:endParaRPr lang="es-CO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150137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1" descr="Macintosh HD:Users:aliceresponde:Dropbox:Ingenieria de Software:Dept Diseño:Design:logoPlantillaMapaMental.ps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0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Comparación 95% - 77%</a:t>
            </a:r>
            <a:endParaRPr lang="es-CO" dirty="0"/>
          </a:p>
        </p:txBody>
      </p:sp>
      <p:graphicFrame>
        <p:nvGraphicFramePr>
          <p:cNvPr id="4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371459"/>
              </p:ext>
            </p:extLst>
          </p:nvPr>
        </p:nvGraphicFramePr>
        <p:xfrm>
          <a:off x="539552" y="620688"/>
          <a:ext cx="4186808" cy="464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3496539709"/>
              </p:ext>
            </p:extLst>
          </p:nvPr>
        </p:nvGraphicFramePr>
        <p:xfrm>
          <a:off x="4788024" y="836712"/>
          <a:ext cx="417646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" descr="Macintosh HD:Users:aliceresponde:Dropbox:Ingenieria de Software:Dept Diseño:Design:logoPlantillaMapaMental.psd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9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Evolución del Proyecto</a:t>
            </a:r>
            <a:endParaRPr lang="es-CO" dirty="0"/>
          </a:p>
        </p:txBody>
      </p:sp>
      <p:pic>
        <p:nvPicPr>
          <p:cNvPr id="5" name="Picture 1" descr="Macintosh HD:Users:aliceresponde:Dropbox:Ingenieria de Software:Dept Diseño:Design:logoPlantillaMapaMental.ps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890316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462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 los 37 Riesgos Clasificados encontramos que los siguientes son los mas importantes:</a:t>
            </a:r>
          </a:p>
          <a:p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71239"/>
              </p:ext>
            </p:extLst>
          </p:nvPr>
        </p:nvGraphicFramePr>
        <p:xfrm>
          <a:off x="1907704" y="3068960"/>
          <a:ext cx="5328592" cy="1832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8592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RIESGOS DE LA ITERACIÓN</a:t>
                      </a:r>
                      <a:endParaRPr lang="es-CO" sz="18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La planeación inadecuada (Rol, tiempo, insumo)</a:t>
                      </a:r>
                      <a:endParaRPr lang="es-CO" sz="18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Perder un integrante del equipo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Bajo compromiso de los integrantes</a:t>
                      </a:r>
                      <a:endParaRPr lang="es-CO" sz="18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Mucho detalle en el desarrollo del </a:t>
                      </a:r>
                      <a:r>
                        <a:rPr lang="es-CO" sz="1800" dirty="0" smtClean="0">
                          <a:effectLst/>
                        </a:rPr>
                        <a:t>SRS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No se realiza Pre-entrega </a:t>
                      </a:r>
                      <a:r>
                        <a:rPr lang="es-CO" sz="1800" dirty="0" smtClean="0">
                          <a:effectLst/>
                        </a:rPr>
                        <a:t>SRS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1" descr="Macintosh HD:Users:aliceresponde:Dropbox:Ingenieria de Software:Dept Diseño:Design:logoPlantillaMapaMental.ps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5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 Presentados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08875"/>
              </p:ext>
            </p:extLst>
          </p:nvPr>
        </p:nvGraphicFramePr>
        <p:xfrm>
          <a:off x="827584" y="1340768"/>
          <a:ext cx="7200800" cy="3468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0"/>
              </a:tblGrid>
              <a:tr h="518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RIESGOS </a:t>
                      </a:r>
                      <a:r>
                        <a:rPr lang="es-CO" sz="1800" dirty="0" smtClean="0">
                          <a:effectLst/>
                        </a:rPr>
                        <a:t>PRESENTADOS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Problemas personales afecten el  desempeño del individuo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Perdida total  parcial de maquinas de los integrantes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Problemas con proveedores de servicios (públicos, internet)</a:t>
                      </a: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Daños técnicos en las maquinas de los integrantes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solidFill>
                            <a:srgbClr val="31849B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Perder un integrante del equipo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1" descr="Macintosh HD:Users:aliceresponde:Dropbox:Ingenieria de Software:Dept Diseño:Design:logoPlantillaMapaMental.ps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1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Picture 1" descr="Macintosh HD:Users:aliceresponde:Dropbox:Ingenieria de Software:Dept Diseño:Design:logoPlantillaMapaMental.ps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940152" y="3645024"/>
            <a:ext cx="2938780" cy="2563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Razones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1" descr="Macintosh HD:Users:aliceresponde:Dropbox:Ingenieria de Software:Dept Diseño:Design:logoPlantillaMapaMental.ps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44408" y="6021288"/>
            <a:ext cx="864096" cy="75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6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202</TotalTime>
  <Words>154</Words>
  <Application>Microsoft Office PowerPoint</Application>
  <PresentationFormat>Presentación en pantalla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NewsPrint</vt:lpstr>
      <vt:lpstr>FifthFloorCorp Ingeniería de Software: SRS</vt:lpstr>
      <vt:lpstr>Reuniones </vt:lpstr>
      <vt:lpstr>Estadísticas 95%</vt:lpstr>
      <vt:lpstr>Comparación 95% - 77%</vt:lpstr>
      <vt:lpstr>Evolución del Proyecto</vt:lpstr>
      <vt:lpstr>Riesgos</vt:lpstr>
      <vt:lpstr>Riesgos Presentados</vt:lpstr>
      <vt:lpstr>Prototipo</vt:lpstr>
      <vt:lpstr>Razones</vt:lpstr>
      <vt:lpstr>Elaboración</vt:lpstr>
      <vt:lpstr>Presentacion Prototipo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FifthFloorCorp Ingeniería de Software: SRS</dc:title>
  <dc:creator>Juan</dc:creator>
  <cp:lastModifiedBy>Juan</cp:lastModifiedBy>
  <cp:revision>12</cp:revision>
  <dcterms:created xsi:type="dcterms:W3CDTF">2012-10-18T03:40:36Z</dcterms:created>
  <dcterms:modified xsi:type="dcterms:W3CDTF">2012-10-18T07:07:36Z</dcterms:modified>
</cp:coreProperties>
</file>