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88" r:id="rId4"/>
    <p:sldId id="268" r:id="rId5"/>
    <p:sldId id="287" r:id="rId6"/>
    <p:sldId id="270" r:id="rId7"/>
    <p:sldId id="267" r:id="rId8"/>
    <p:sldId id="271" r:id="rId9"/>
    <p:sldId id="272" r:id="rId10"/>
    <p:sldId id="273" r:id="rId11"/>
    <p:sldId id="274" r:id="rId12"/>
    <p:sldId id="281" r:id="rId13"/>
    <p:sldId id="275" r:id="rId14"/>
    <p:sldId id="276" r:id="rId15"/>
    <p:sldId id="277" r:id="rId16"/>
    <p:sldId id="279" r:id="rId17"/>
    <p:sldId id="285" r:id="rId18"/>
    <p:sldId id="256" r:id="rId19"/>
    <p:sldId id="284" r:id="rId20"/>
    <p:sldId id="280" r:id="rId21"/>
    <p:sldId id="269" r:id="rId22"/>
    <p:sldId id="283" r:id="rId23"/>
    <p:sldId id="258" r:id="rId24"/>
    <p:sldId id="259" r:id="rId25"/>
    <p:sldId id="260" r:id="rId26"/>
    <p:sldId id="266" r:id="rId27"/>
    <p:sldId id="261" r:id="rId28"/>
    <p:sldId id="262" r:id="rId29"/>
    <p:sldId id="263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0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0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5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069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2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0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1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7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22DF82-E6FF-4F73-9BCF-05ECA20D26E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30FC-E534-4059-9375-424E053B0F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.ar/tutorial/3/index.html" TargetMode="External"/><Relationship Id="rId2" Type="http://schemas.openxmlformats.org/officeDocument/2006/relationships/hyperlink" Target="https://enfoco.educacion.gob.ar/curso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ython.info/tests/console.html?lang=es" TargetMode="External"/><Relationship Id="rId5" Type="http://schemas.openxmlformats.org/officeDocument/2006/relationships/hyperlink" Target="https://tuclaseargentina.brightspace.com/content/enforced/8327-Introducci%C3%B3nalaprogramaci%C3%B3n(122)/documentos/TutorialPython3.pdf?_&amp;d2lSessionVal=ADJip9xe8aXF7vUsjuycLM2KQ&amp;ou=8327" TargetMode="External"/><Relationship Id="rId4" Type="http://schemas.openxmlformats.org/officeDocument/2006/relationships/hyperlink" Target="http://docs.python.org.ar/tutorial/pdfs/TutorialPython3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TyJWIOoYO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313" y="2464391"/>
            <a:ext cx="8345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800" b="1" kern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en memoria. Funciones de entrada y </a:t>
            </a:r>
            <a:r>
              <a:rPr lang="es-AR" sz="4800" b="1" kern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salida</a:t>
            </a:r>
            <a:r>
              <a:rPr lang="en-US" sz="4800" dirty="0" smtClean="0"/>
              <a:t>.</a:t>
            </a:r>
          </a:p>
          <a:p>
            <a:pPr algn="ctr"/>
            <a:r>
              <a:rPr lang="es-AR" sz="4800" b="1" kern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Operadores.</a:t>
            </a:r>
          </a:p>
        </p:txBody>
      </p:sp>
    </p:spTree>
    <p:extLst>
      <p:ext uri="{BB962C8B-B14F-4D97-AF65-F5344CB8AC3E}">
        <p14:creationId xmlns:p14="http://schemas.microsoft.com/office/powerpoint/2010/main" val="19597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ttps://tuclaseargentina.brightspace.com/content/enforced/7795-EF_IAP_FT/Image%201.jpg?_&amp;d2lSessionVal=ADJip9xe8aXF7vUsjuycLM2KQ&amp;ou=83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1228298"/>
            <a:ext cx="7888405" cy="3534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0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3" y="818866"/>
            <a:ext cx="8808222" cy="51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1067" y="178261"/>
            <a:ext cx="8434317" cy="222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40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Booleanos</a:t>
            </a:r>
            <a:endParaRPr lang="en-US" sz="40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valor booleano sólo puede tener dos valores: True (verdadero) y False (falso) y suelen utilizarse para las expresiones condicionales. 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13" y="2584331"/>
            <a:ext cx="6128411" cy="38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6603" y="1582768"/>
            <a:ext cx="8447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Espacio intermedio en el nombre de una variable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ejemplo :"numero a".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 interpretar el código que escribimos, Python (y prácticamente cualquier lenguaje) tomará ese espacio como fin del nombre de la variable y no comprenderá la letra que sigue, arrojando un error.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0125" y="259440"/>
            <a:ext cx="8584442" cy="65857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3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Reglas para nombrar variables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6603" y="1077801"/>
            <a:ext cx="84479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chemeClr val="accent5"/>
                </a:solidFill>
              </a:rPr>
              <a:t>b) Consideremos el siguiente nombre inventado de una variable:</a:t>
            </a:r>
            <a:endParaRPr lang="en-US" sz="2200" b="1" dirty="0">
              <a:solidFill>
                <a:schemeClr val="accent5"/>
              </a:solidFill>
            </a:endParaRPr>
          </a:p>
          <a:p>
            <a:r>
              <a:rPr lang="es-AR" sz="2200" b="1" i="1" dirty="0" err="1">
                <a:solidFill>
                  <a:srgbClr val="FF0000"/>
                </a:solidFill>
              </a:rPr>
              <a:t>cantidaddecursantesdeintroducciónalaprogramacion</a:t>
            </a:r>
            <a:endParaRPr lang="en-US" sz="22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s-AR" sz="2200" dirty="0"/>
              <a:t>La primera crítica será obviamente la longitud. Considerar el ejemplo sólo como recurso didáctico, no es práctico usar nombres tan largos.</a:t>
            </a:r>
            <a:endParaRPr lang="en-US" sz="2200" dirty="0"/>
          </a:p>
          <a:p>
            <a:pPr marL="457200" indent="-457200">
              <a:buFont typeface="+mj-lt"/>
              <a:buAutoNum type="arabicParenR"/>
            </a:pPr>
            <a:r>
              <a:rPr lang="es-AR" sz="2200" dirty="0"/>
              <a:t>La segunda es la poca legibilidad.</a:t>
            </a:r>
            <a:endParaRPr lang="en-US" sz="2200" dirty="0"/>
          </a:p>
          <a:p>
            <a:endParaRPr lang="es-AR" sz="2200" dirty="0" smtClean="0"/>
          </a:p>
          <a:p>
            <a:r>
              <a:rPr lang="es-AR" sz="2200" dirty="0" smtClean="0"/>
              <a:t>Cuando </a:t>
            </a:r>
            <a:r>
              <a:rPr lang="es-AR" sz="2200" dirty="0"/>
              <a:t>el nombre de una variable es compuesto, y al sólo efecto que podamos (nosotros, los programadores) leer con mayor claridad se sugiere hacer una separación virtual. Con un </a:t>
            </a:r>
            <a:r>
              <a:rPr lang="es-AR" sz="2200" dirty="0" smtClean="0"/>
              <a:t>carácter:</a:t>
            </a:r>
            <a:endParaRPr lang="en-US" sz="2200" dirty="0"/>
          </a:p>
          <a:p>
            <a:r>
              <a:rPr lang="es-AR" sz="2200" b="1" i="1" dirty="0" err="1">
                <a:solidFill>
                  <a:srgbClr val="FF0000"/>
                </a:solidFill>
              </a:rPr>
              <a:t>cantidad_de_cursantes_de_introduccion_a_la_programacion</a:t>
            </a:r>
            <a:endParaRPr lang="en-US" sz="2200" b="1" dirty="0">
              <a:solidFill>
                <a:srgbClr val="FF0000"/>
              </a:solidFill>
            </a:endParaRPr>
          </a:p>
          <a:p>
            <a:endParaRPr lang="es-AR" sz="2200" dirty="0" smtClean="0"/>
          </a:p>
          <a:p>
            <a:r>
              <a:rPr lang="es-AR" sz="2200" dirty="0" smtClean="0"/>
              <a:t>Otra </a:t>
            </a:r>
            <a:r>
              <a:rPr lang="es-AR" sz="2200" dirty="0"/>
              <a:t>alternativa muy usada es lo que se conoce como "Notación camello", usando </a:t>
            </a:r>
            <a:r>
              <a:rPr lang="es-AR" sz="2200" dirty="0" err="1"/>
              <a:t>mayúscusculas</a:t>
            </a:r>
            <a:r>
              <a:rPr lang="es-AR" sz="2200" dirty="0"/>
              <a:t> en los inicio de las palabras, excepto en la primera:</a:t>
            </a:r>
            <a:endParaRPr lang="en-US" sz="2200" dirty="0"/>
          </a:p>
          <a:p>
            <a:r>
              <a:rPr lang="es-AR" sz="2200" b="1" i="1" dirty="0" err="1">
                <a:solidFill>
                  <a:srgbClr val="FF0000"/>
                </a:solidFill>
              </a:rPr>
              <a:t>cantidadDeCursantesDeIntroduccionALaProgramacion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0125" y="259440"/>
            <a:ext cx="8584442" cy="65857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3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Reglas para nombrar variables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6603" y="1077801"/>
            <a:ext cx="84479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 Uso de tildes en las variables.</a:t>
            </a:r>
            <a:endParaRPr lang="en-US" sz="28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pesar que algunos lenguajes (ej. Python) permiten nombrar variables con nombres acentuados (ej. "número") otros lenguajes lo marcarían como un error.</a:t>
            </a:r>
            <a:endParaRPr lang="en-US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regla general, se procura no acentuar dentro del código. Distinto es cuando se requiere mostrar un mensaje para el usuario ( </a:t>
            </a:r>
            <a:r>
              <a:rPr lang="es-AR" sz="2800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AR" sz="28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("Escriba un número")</a:t>
            </a:r>
            <a:r>
              <a:rPr lang="es-AR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), en ese caso debemos regirnos por las reglas de nuestra lengua castellana.</a:t>
            </a:r>
            <a:endParaRPr lang="en-US" sz="2800" dirty="0"/>
          </a:p>
        </p:txBody>
      </p:sp>
      <p:sp>
        <p:nvSpPr>
          <p:cNvPr id="3" name="Rectángulo 2"/>
          <p:cNvSpPr/>
          <p:nvPr/>
        </p:nvSpPr>
        <p:spPr>
          <a:xfrm>
            <a:off x="150125" y="259440"/>
            <a:ext cx="8584442" cy="65857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3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Reglas para nombrar variables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28198"/>
              </p:ext>
            </p:extLst>
          </p:nvPr>
        </p:nvGraphicFramePr>
        <p:xfrm>
          <a:off x="341194" y="163772"/>
          <a:ext cx="8516202" cy="6428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4137382379"/>
                    </a:ext>
                  </a:extLst>
                </a:gridCol>
                <a:gridCol w="3507474">
                  <a:extLst>
                    <a:ext uri="{9D8B030D-6E8A-4147-A177-3AD203B41FA5}">
                      <a16:colId xmlns:a16="http://schemas.microsoft.com/office/drawing/2014/main" val="2822164724"/>
                    </a:ext>
                  </a:extLst>
                </a:gridCol>
                <a:gridCol w="2838734">
                  <a:extLst>
                    <a:ext uri="{9D8B030D-6E8A-4147-A177-3AD203B41FA5}">
                      <a16:colId xmlns:a16="http://schemas.microsoft.com/office/drawing/2014/main" val="3407851429"/>
                    </a:ext>
                  </a:extLst>
                </a:gridCol>
              </a:tblGrid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Operador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Descripción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Ejemplo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5139843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+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Suma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 = 3 + 2 # r es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81312408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-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Resta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 = 4 – 7 # r es -3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12026508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*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Multiplicación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 = 2 * 6 # r </a:t>
                      </a:r>
                      <a:r>
                        <a:rPr lang="en-US" sz="2400" dirty="0" err="1">
                          <a:effectLst/>
                        </a:rPr>
                        <a:t>es</a:t>
                      </a:r>
                      <a:r>
                        <a:rPr lang="en-US" sz="2400" dirty="0">
                          <a:effectLst/>
                        </a:rPr>
                        <a:t> 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3527196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**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Exponente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 = 2 ** 6 # r </a:t>
                      </a:r>
                      <a:r>
                        <a:rPr lang="en-US" sz="2400" dirty="0" err="1">
                          <a:effectLst/>
                        </a:rPr>
                        <a:t>es</a:t>
                      </a:r>
                      <a:r>
                        <a:rPr lang="en-US" sz="2400" dirty="0">
                          <a:effectLst/>
                        </a:rPr>
                        <a:t> 64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792838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/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División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 = 3.5 / 2 # r </a:t>
                      </a:r>
                      <a:r>
                        <a:rPr lang="en-US" sz="2400" dirty="0" err="1">
                          <a:effectLst/>
                        </a:rPr>
                        <a:t>es</a:t>
                      </a:r>
                      <a:r>
                        <a:rPr lang="en-US" sz="2400" dirty="0">
                          <a:effectLst/>
                        </a:rPr>
                        <a:t> 1.75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9078342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//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División entera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 = 3.5 // 2 # r </a:t>
                      </a:r>
                      <a:r>
                        <a:rPr lang="en-US" sz="2400" dirty="0" err="1">
                          <a:effectLst/>
                        </a:rPr>
                        <a:t>es</a:t>
                      </a:r>
                      <a:r>
                        <a:rPr lang="en-US" sz="2400" dirty="0">
                          <a:effectLst/>
                        </a:rPr>
                        <a:t> 1.0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31270520"/>
                  </a:ext>
                </a:extLst>
              </a:tr>
              <a:tr h="8035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%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Módulo (el resto de la división)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 = 7 % 2 # r </a:t>
                      </a:r>
                      <a:r>
                        <a:rPr lang="en-US" sz="2400" dirty="0" err="1">
                          <a:effectLst/>
                        </a:rPr>
                        <a:t>es</a:t>
                      </a:r>
                      <a:r>
                        <a:rPr lang="en-US" sz="2400" dirty="0">
                          <a:effectLst/>
                        </a:rPr>
                        <a:t>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019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2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3080" y="985883"/>
            <a:ext cx="854349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dos números, calcular y mostrar el promedio.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la base y la altura de un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triángulo rectángulo,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calcular y mostrar el perímetro. </a:t>
            </a:r>
            <a:r>
              <a:rPr lang="es-MX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(ingresar los tres lados)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la base y la altura de un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triángulo rectángulo,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calcular y mostrar el área del triángulo.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el saldo de una caja de ahorros, el importe a retirar y mostrar el nuevo saldo en cuenta.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un número en pulgadas y mostrarlo en centímetros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21836" y="0"/>
            <a:ext cx="3372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3080" y="985883"/>
            <a:ext cx="854349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s-MX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Calcular y mostrar cuanto representa un valor con respecto a otro en porcentaje.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s-MX" sz="2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un base, el exponente y hacer el calculo.</a:t>
            </a:r>
            <a:endParaRPr lang="es-MX" sz="2800" b="1" dirty="0" smtClean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s-MX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la cantidad de asistencia</a:t>
            </a:r>
            <a:r>
              <a:rPr lang="es-MX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 de inasistencias, mostrar cual es su porcentaje de asistencia.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s-MX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Ingresar un valor y calcular el 15% del mismo.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es-MX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Modificar el punto anterior para que el porcentaje sea variable.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21836" y="0"/>
            <a:ext cx="3372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67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91319" y="1634214"/>
            <a:ext cx="7929350" cy="430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Material: </a:t>
            </a: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20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Curso: Introducción a la </a:t>
            </a:r>
            <a:r>
              <a:rPr lang="es-AR" sz="20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Programación </a:t>
            </a:r>
            <a:r>
              <a:rPr lang="es-AR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En </a:t>
            </a:r>
            <a:r>
              <a:rPr lang="es-AR" sz="2000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FoCo</a:t>
            </a:r>
            <a:r>
              <a:rPr lang="es-AR" sz="20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ETP </a:t>
            </a:r>
            <a:endParaRPr lang="es-AR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20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link: </a:t>
            </a:r>
            <a:r>
              <a:rPr lang="es-AR" sz="20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s-AR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enfoco.educacion.gob.ar/cursos</a:t>
            </a:r>
            <a:endParaRPr lang="es-AR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s-AR" sz="2000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endParaRPr lang="en-US" sz="2000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Python.org.ar (2018). Tutorial de Python 3.6.3.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[online] Available at: 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http://docs.python.org.ar/tutorial/3/index.html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[Accessed 14 Feb. 2018].</a:t>
            </a:r>
          </a:p>
          <a:p>
            <a:r>
              <a:rPr lang="es-A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van </a:t>
            </a:r>
            <a:r>
              <a:rPr lang="es-A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Rossum</a:t>
            </a:r>
            <a:r>
              <a:rPr lang="es-A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G. (2017). El tutorial de Python.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Available at: 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http://docs.python.org.ar/tutorial/pdfs/TutorialPython3.pdf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Descarga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directa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Quentel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(2018).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Brython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interactive mode. [online] Brython.info. Available at: </a:t>
            </a:r>
            <a:r>
              <a:rPr lang="en-US" sz="2000" u="sng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https://brython.info/tests/console.html?lang=es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[Accessed 14 Feb. 2018].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3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25439" y="1341231"/>
            <a:ext cx="8209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Una variable es un espacio al que le damos un nombre y permite almacenar un valor. Ese valor puede ser modificado durante la ejecución del programa.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4843" y="169544"/>
            <a:ext cx="638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una variable?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" y="3897912"/>
            <a:ext cx="4267200" cy="24574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41219" y="4502680"/>
            <a:ext cx="3034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consumo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125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7657" y="6493835"/>
            <a:ext cx="8884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dirty="0" smtClean="0"/>
              <a:t>Fuente (Imagen) Aprendiendo </a:t>
            </a:r>
            <a:r>
              <a:rPr lang="es-AR" sz="1400" dirty="0" err="1" smtClean="0"/>
              <a:t>Arduino</a:t>
            </a:r>
            <a:r>
              <a:rPr lang="es-AR" sz="1400" dirty="0"/>
              <a:t>: https://i0.wp.com/img.c4learn.com/2012/02/Variable-in-Java.jpg</a:t>
            </a:r>
          </a:p>
        </p:txBody>
      </p:sp>
    </p:spTree>
    <p:extLst>
      <p:ext uri="{BB962C8B-B14F-4D97-AF65-F5344CB8AC3E}">
        <p14:creationId xmlns:p14="http://schemas.microsoft.com/office/powerpoint/2010/main" val="36880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2368" y="2967335"/>
            <a:ext cx="4119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DATOS EXTRA</a:t>
            </a:r>
            <a:endParaRPr lang="es-E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8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45" y="0"/>
            <a:ext cx="7867650" cy="3905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85" y="2949224"/>
            <a:ext cx="6005015" cy="390877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-20378" y="3929648"/>
            <a:ext cx="31389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Fuente (</a:t>
            </a:r>
            <a:r>
              <a:rPr lang="en-US" sz="1100" dirty="0" err="1" smtClean="0"/>
              <a:t>Imagen</a:t>
            </a:r>
            <a:r>
              <a:rPr lang="en-US" sz="1100" dirty="0" smtClean="0"/>
              <a:t> 1) </a:t>
            </a:r>
            <a:r>
              <a:rPr lang="en-US" sz="1100" dirty="0" err="1" smtClean="0"/>
              <a:t>Captura</a:t>
            </a:r>
            <a:r>
              <a:rPr lang="en-US" sz="1100" dirty="0" smtClean="0"/>
              <a:t> del video: </a:t>
            </a:r>
            <a:r>
              <a:rPr lang="es-MX" sz="1100" dirty="0"/>
              <a:t>PERIMETRO DE UN TRANGULO CON SU BASE Y SU ALTURA</a:t>
            </a:r>
          </a:p>
          <a:p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www.youtube.com/watch?v=TTyJWIOoYO8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5" name="Rectángulo 4"/>
          <p:cNvSpPr/>
          <p:nvPr/>
        </p:nvSpPr>
        <p:spPr>
          <a:xfrm>
            <a:off x="-20378" y="2439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01296" y="32748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620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1" y="1583140"/>
            <a:ext cx="8985359" cy="266419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27253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0" y="914400"/>
            <a:ext cx="7218482" cy="691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550"/>
            <a:ext cx="9144000" cy="201125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263555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7" y="1729680"/>
            <a:ext cx="8411024" cy="24738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641" y="6458635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635405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224087"/>
            <a:ext cx="8896350" cy="24098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391184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0" y="1678676"/>
            <a:ext cx="8897990" cy="290697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321574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828800"/>
            <a:ext cx="8867775" cy="32004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167716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838325"/>
            <a:ext cx="8934450" cy="31813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28962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014412"/>
            <a:ext cx="8886825" cy="48291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60029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88482" y="364656"/>
            <a:ext cx="5827236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AR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unciones </a:t>
            </a:r>
            <a:r>
              <a:rPr lang="es-AR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entrada y de salida</a:t>
            </a: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/>
          </a:p>
        </p:txBody>
      </p:sp>
      <p:sp>
        <p:nvSpPr>
          <p:cNvPr id="3" name="Rectángulo 2"/>
          <p:cNvSpPr/>
          <p:nvPr/>
        </p:nvSpPr>
        <p:spPr>
          <a:xfrm>
            <a:off x="334370" y="1536342"/>
            <a:ext cx="8140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s-AR" sz="36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s-A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el ingreso de datos por parte del usuario.</a:t>
            </a:r>
            <a:endParaRPr lang="en-US" sz="3600" dirty="0"/>
          </a:p>
        </p:txBody>
      </p:sp>
      <p:sp>
        <p:nvSpPr>
          <p:cNvPr id="6" name="Rectángulo 5"/>
          <p:cNvSpPr/>
          <p:nvPr/>
        </p:nvSpPr>
        <p:spPr>
          <a:xfrm>
            <a:off x="500729" y="3138916"/>
            <a:ext cx="3599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consumo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input()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16506" y="4187492"/>
            <a:ext cx="78679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Cualquier ingreso por teclado, deberá guardarse en una variable. De ahí que input() no aparece aislado sino que tiene a su izquierda un signo igual (=) para almacenar lo ingresado en la variable que lo antecede.</a:t>
            </a:r>
            <a:endParaRPr lang="en-US" sz="2800" dirty="0"/>
          </a:p>
        </p:txBody>
      </p:sp>
      <p:sp>
        <p:nvSpPr>
          <p:cNvPr id="8" name="Rectángulo 7"/>
          <p:cNvSpPr/>
          <p:nvPr/>
        </p:nvSpPr>
        <p:spPr>
          <a:xfrm>
            <a:off x="4650473" y="3117224"/>
            <a:ext cx="4394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consumo = </a:t>
            </a:r>
            <a:r>
              <a:rPr lang="es-AR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(input())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05" y="345742"/>
            <a:ext cx="5612471" cy="8962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2219325"/>
            <a:ext cx="8963025" cy="24193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8641" y="6444121"/>
            <a:ext cx="8796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Fuente: </a:t>
            </a:r>
            <a:r>
              <a:rPr lang="en-US" sz="1400" dirty="0" err="1" smtClean="0"/>
              <a:t>Universo</a:t>
            </a:r>
            <a:r>
              <a:rPr lang="en-US" sz="1400" dirty="0" smtClean="0"/>
              <a:t> </a:t>
            </a:r>
            <a:r>
              <a:rPr lang="en-US" sz="1400" dirty="0" err="1" smtClean="0"/>
              <a:t>Fórmulas</a:t>
            </a:r>
            <a:r>
              <a:rPr lang="en-US" sz="1400" dirty="0" smtClean="0"/>
              <a:t> https</a:t>
            </a:r>
            <a:r>
              <a:rPr lang="en-US" sz="1400" dirty="0"/>
              <a:t>://www.universoformulas.com/matematicas/geometria/area-triangulo/</a:t>
            </a:r>
          </a:p>
        </p:txBody>
      </p:sp>
    </p:spTree>
    <p:extLst>
      <p:ext uri="{BB962C8B-B14F-4D97-AF65-F5344CB8AC3E}">
        <p14:creationId xmlns:p14="http://schemas.microsoft.com/office/powerpoint/2010/main" val="36827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988" y="1006100"/>
            <a:ext cx="8702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s-AR" sz="36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ariable = input</a:t>
            </a:r>
            <a:r>
              <a:rPr lang="es-AR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AR" sz="36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“mensaje de ingreso”</a:t>
            </a:r>
            <a:r>
              <a:rPr lang="es-AR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s-AR" sz="36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4987" y="2944082"/>
            <a:ext cx="870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s-AR" sz="3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ariable = </a:t>
            </a:r>
            <a:r>
              <a:rPr lang="es-AR" sz="32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AR" sz="3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(input</a:t>
            </a:r>
            <a:r>
              <a:rPr lang="es-A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AR" sz="32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“mensaje de ingreso”</a:t>
            </a:r>
            <a:r>
              <a:rPr lang="es-A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s-AR" sz="32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988" y="2059057"/>
            <a:ext cx="870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variable es numérica (entero)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4987" y="5252828"/>
            <a:ext cx="870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s-AR" sz="3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ariable = </a:t>
            </a:r>
            <a:r>
              <a:rPr lang="es-AR" sz="32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es-AR" sz="3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(input</a:t>
            </a:r>
            <a:r>
              <a:rPr lang="es-A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AR" sz="32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“mensaje de ingreso”</a:t>
            </a:r>
            <a:r>
              <a:rPr lang="es-A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s-AR" sz="32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988" y="4367803"/>
            <a:ext cx="870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variable es numérica (decimal)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3193" y="-67355"/>
            <a:ext cx="2744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1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370" y="1536342"/>
            <a:ext cx="8140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AR" sz="36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s-AR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por pantalla.</a:t>
            </a:r>
            <a:endParaRPr lang="en-US" sz="3600" dirty="0"/>
          </a:p>
        </p:txBody>
      </p:sp>
      <p:sp>
        <p:nvSpPr>
          <p:cNvPr id="4" name="Rectángulo 3"/>
          <p:cNvSpPr/>
          <p:nvPr/>
        </p:nvSpPr>
        <p:spPr>
          <a:xfrm>
            <a:off x="1588482" y="364656"/>
            <a:ext cx="5827236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AR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unciones </a:t>
            </a:r>
            <a:r>
              <a:rPr lang="es-AR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entrada y de salida</a:t>
            </a: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/>
          </a:p>
        </p:txBody>
      </p:sp>
      <p:sp>
        <p:nvSpPr>
          <p:cNvPr id="6" name="Rectángulo 5"/>
          <p:cNvSpPr/>
          <p:nvPr/>
        </p:nvSpPr>
        <p:spPr>
          <a:xfrm>
            <a:off x="334370" y="3039617"/>
            <a:ext cx="8702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s-AR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AR" sz="36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“mensaje de salida”</a:t>
            </a:r>
            <a:r>
              <a:rPr lang="es-AR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s-AR" sz="36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4370" y="4542892"/>
            <a:ext cx="8702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s-AR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AR" sz="36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“mensaje de salida”, </a:t>
            </a:r>
            <a:r>
              <a:rPr lang="es-AR" sz="3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</a:t>
            </a:r>
            <a:r>
              <a:rPr lang="es-AR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s-AR" sz="3600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2011" y="405095"/>
            <a:ext cx="84343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Supongamos que se desea calcular la propina para el mozo de un restaurant. Generalmente, la propina suele ser del 10%. Entonces, podríamos crear una variable llamada </a:t>
            </a:r>
            <a:r>
              <a:rPr lang="es-AR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propina</a:t>
            </a: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 darle el 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valor de número entero 10</a:t>
            </a: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Si al programa le informamos el monto total de la cuenta o consumo, podría realizar el cálculo de la propina e informarlo.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6852" y="4250224"/>
            <a:ext cx="8256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porcentaje_propina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10 </a:t>
            </a:r>
            <a:b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consumo = 130</a:t>
            </a:r>
            <a:b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propina = consumo * </a:t>
            </a:r>
            <a:r>
              <a:rPr lang="es-AR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porcentaje_propina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/ 100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715" y="-27292"/>
            <a:ext cx="8857397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60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Tipos de datos simples</a:t>
            </a:r>
            <a:endParaRPr lang="en-US" sz="60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 variables en Python pueden almacenar estos tipos de datos simples: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Números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enteros, de punto decimal flotante y complejos, como pueden ser 3, 15.57 o 7 + </a:t>
            </a:r>
            <a:r>
              <a:rPr lang="es-A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AR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adenas </a:t>
            </a: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 caracteres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como “Hola </a:t>
            </a:r>
            <a:r>
              <a:rPr lang="es-A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Mundo”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AR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alores </a:t>
            </a: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booleanos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True (verdadero) y False (falso)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72" y="4236295"/>
            <a:ext cx="4995081" cy="207020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4715" y="6483921"/>
            <a:ext cx="8795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Fuente:(</a:t>
            </a:r>
            <a:r>
              <a:rPr lang="es-AR" sz="1200" dirty="0" smtClean="0"/>
              <a:t>Imagen</a:t>
            </a:r>
            <a:r>
              <a:rPr lang="en-US" sz="1200" dirty="0" smtClean="0"/>
              <a:t>) MDN Web Docs</a:t>
            </a:r>
            <a:r>
              <a:rPr lang="en-US" sz="1200" dirty="0"/>
              <a:t>: https://mdn.mozillademos.org/files/13506/boxes.png</a:t>
            </a:r>
          </a:p>
        </p:txBody>
      </p:sp>
    </p:spTree>
    <p:extLst>
      <p:ext uri="{BB962C8B-B14F-4D97-AF65-F5344CB8AC3E}">
        <p14:creationId xmlns:p14="http://schemas.microsoft.com/office/powerpoint/2010/main" val="38638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3773" y="293003"/>
            <a:ext cx="8420669" cy="348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36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enteros</a:t>
            </a:r>
            <a:endParaRPr lang="en-US" sz="36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Los números enteros pueden ser negativos, positivos o cero, sin decimales. Según el tamaño de número entero que se necesite, se puede utilizar el tipo </a:t>
            </a:r>
            <a:r>
              <a:rPr lang="es-AR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(de </a:t>
            </a:r>
            <a:r>
              <a:rPr lang="es-AR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entero) o el tipo </a:t>
            </a:r>
            <a:r>
              <a:rPr lang="es-AR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(largo). La única diferencia es que el tipo </a:t>
            </a:r>
            <a:r>
              <a:rPr lang="es-AR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permite almacenar números mucho más grandes. Preferentemente, usaremos el tipo </a:t>
            </a:r>
            <a:r>
              <a:rPr lang="es-AR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 que el </a:t>
            </a:r>
            <a:r>
              <a:rPr lang="es-AR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 utiliza en ciertos casos y ocupan mucha más memoria.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3773" y="4080634"/>
            <a:ext cx="8714096" cy="240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36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reales o con punto decimal flotante</a:t>
            </a:r>
            <a:endParaRPr lang="en-US" sz="36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Los números reales son los que tienen decimales. En Python se expresan mediante el tipo </a:t>
            </a:r>
            <a:r>
              <a:rPr lang="es-AR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Si se requiere utilizar una gran cantidad de decimales, podría utilizarse el tipo decimal.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2955" y="1273116"/>
            <a:ext cx="8666328" cy="400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AR" sz="36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Cadenas de caracteres o textos - </a:t>
            </a:r>
            <a:r>
              <a:rPr lang="es-AR" sz="3600" b="1" dirty="0" err="1" smtClean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3600" b="1" dirty="0" smtClean="0">
              <a:solidFill>
                <a:srgbClr val="FF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Una cadena de caracteres es texto encerrado entre comillas simples (‘cadena’) o dobles (“cadena”).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Dentro de las comillas se pueden añadir caracteres especiales escapándolos con ‘\’, como ‘\n’, el carácter de nueva línea, o ‘\t’, el de tabulación.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Las </a:t>
            </a: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cadenas también admiten operadores como la suma (concatenación de cadenas), para unir dos o más cadenas, sean variables o constantes</a:t>
            </a:r>
            <a:r>
              <a:rPr lang="es-A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1174</Words>
  <Application>Microsoft Office PowerPoint</Application>
  <PresentationFormat>Presentación en pantalla (4:3)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Century Gothic</vt:lpstr>
      <vt:lpstr>Times New Roman</vt:lpstr>
      <vt:lpstr>Wingdings</vt:lpstr>
      <vt:lpstr>Wingdings 3</vt:lpstr>
      <vt:lpstr>Tema de Office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37</cp:revision>
  <dcterms:created xsi:type="dcterms:W3CDTF">2018-09-13T18:49:47Z</dcterms:created>
  <dcterms:modified xsi:type="dcterms:W3CDTF">2018-09-19T20:53:10Z</dcterms:modified>
</cp:coreProperties>
</file>