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7" r:id="rId3"/>
    <p:sldId id="288" r:id="rId4"/>
    <p:sldId id="289" r:id="rId5"/>
    <p:sldId id="290" r:id="rId6"/>
    <p:sldId id="268" r:id="rId7"/>
    <p:sldId id="291" r:id="rId8"/>
    <p:sldId id="292" r:id="rId9"/>
    <p:sldId id="304" r:id="rId10"/>
    <p:sldId id="305" r:id="rId11"/>
    <p:sldId id="306" r:id="rId12"/>
    <p:sldId id="295" r:id="rId13"/>
    <p:sldId id="296" r:id="rId14"/>
    <p:sldId id="307" r:id="rId15"/>
    <p:sldId id="297" r:id="rId16"/>
    <p:sldId id="308" r:id="rId17"/>
    <p:sldId id="301" r:id="rId18"/>
    <p:sldId id="303" r:id="rId19"/>
    <p:sldId id="309" r:id="rId20"/>
    <p:sldId id="310" r:id="rId21"/>
    <p:sldId id="311" r:id="rId22"/>
    <p:sldId id="312" r:id="rId23"/>
    <p:sldId id="313" r:id="rId24"/>
    <p:sldId id="314" r:id="rId25"/>
    <p:sldId id="30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13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36864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30103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53175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50583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02717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00610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691654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22DF82-E6FF-4F73-9BCF-05ECA20D26E9}"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396256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481506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595223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95724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408942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06412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830817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286967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02501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72933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295926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166234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799623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97540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0974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41642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22DF82-E6FF-4F73-9BCF-05ECA20D26E9}"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29754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522DF82-E6FF-4F73-9BCF-05ECA20D26E9}"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70481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2DF82-E6FF-4F73-9BCF-05ECA20D26E9}"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6256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0537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8112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2DF82-E6FF-4F73-9BCF-05ECA20D26E9}" type="datetimeFigureOut">
              <a:rPr lang="en-US" smtClean="0"/>
              <a:t>9/24/2018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530FC-E534-4059-9375-424E053B0FC4}" type="slidenum">
              <a:rPr lang="en-US" smtClean="0"/>
              <a:t>‹Nº›</a:t>
            </a:fld>
            <a:endParaRPr lang="en-US"/>
          </a:p>
        </p:txBody>
      </p:sp>
    </p:spTree>
    <p:extLst>
      <p:ext uri="{BB962C8B-B14F-4D97-AF65-F5344CB8AC3E}">
        <p14:creationId xmlns:p14="http://schemas.microsoft.com/office/powerpoint/2010/main" val="5113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22DF82-E6FF-4F73-9BCF-05ECA20D26E9}" type="datetimeFigureOut">
              <a:rPr lang="en-US" smtClean="0"/>
              <a:t>9/24/2018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0D530FC-E534-4059-9375-424E053B0FC4}" type="slidenum">
              <a:rPr lang="en-US" smtClean="0"/>
              <a:t>‹Nº›</a:t>
            </a:fld>
            <a:endParaRPr lang="en-US"/>
          </a:p>
        </p:txBody>
      </p:sp>
    </p:spTree>
    <p:extLst>
      <p:ext uri="{BB962C8B-B14F-4D97-AF65-F5344CB8AC3E}">
        <p14:creationId xmlns:p14="http://schemas.microsoft.com/office/powerpoint/2010/main" val="422137044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docs.python.org.ar/tutorial/3/index.html" TargetMode="External"/><Relationship Id="rId2" Type="http://schemas.openxmlformats.org/officeDocument/2006/relationships/hyperlink" Target="https://enfoco.educacion.gob.ar/curso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Rectángulo 1"/>
          <p:cNvSpPr/>
          <p:nvPr/>
        </p:nvSpPr>
        <p:spPr>
          <a:xfrm>
            <a:off x="375313" y="2464391"/>
            <a:ext cx="8345606" cy="1569660"/>
          </a:xfrm>
          <a:prstGeom prst="rect">
            <a:avLst/>
          </a:prstGeom>
        </p:spPr>
        <p:txBody>
          <a:bodyPr wrap="square">
            <a:spAutoFit/>
          </a:bodyPr>
          <a:lstStyle/>
          <a:p>
            <a:pPr algn="ctr"/>
            <a:r>
              <a:rPr lang="es-MX" sz="4800" b="1" kern="1800" dirty="0">
                <a:latin typeface="Times New Roman" panose="02020603050405020304" pitchFamily="18" charset="0"/>
                <a:ea typeface="Times New Roman" panose="02020603050405020304" pitchFamily="18" charset="0"/>
              </a:rPr>
              <a:t>Estructuras repetitivas exactas e inexactas</a:t>
            </a:r>
            <a:r>
              <a:rPr lang="es-AR" sz="4800" b="1" kern="1800" dirty="0" smtClean="0">
                <a:latin typeface="Times New Roman" panose="02020603050405020304" pitchFamily="18" charset="0"/>
                <a:ea typeface="Times New Roman" panose="02020603050405020304" pitchFamily="18" charset="0"/>
              </a:rPr>
              <a:t>.</a:t>
            </a:r>
            <a:endParaRPr lang="es-AR" sz="4800" b="1" kern="1800"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9720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24838" y="1051930"/>
            <a:ext cx="8209128" cy="2246769"/>
          </a:xfrm>
          <a:prstGeom prst="rect">
            <a:avLst/>
          </a:prstGeom>
        </p:spPr>
        <p:txBody>
          <a:bodyPr wrap="square">
            <a:spAutoFit/>
          </a:bodyPr>
          <a:lstStyle/>
          <a:p>
            <a:pPr algn="ctr"/>
            <a:r>
              <a:rPr lang="es-MX" sz="2800" dirty="0">
                <a:latin typeface="Times New Roman" panose="02020603050405020304" pitchFamily="18" charset="0"/>
                <a:ea typeface="Times New Roman" panose="02020603050405020304" pitchFamily="18" charset="0"/>
              </a:rPr>
              <a:t>Utilizamos repetitivas inexactas cuando no sabemos de antemano la cantidad de ciclos que se ejecutarán en una parte del código de programación. Generalmente, la repetición continúa hasta que se produce alguna condición que será evaluada en cada ejecución del ciclo.</a:t>
            </a:r>
            <a:endParaRPr lang="en-US" sz="2800" dirty="0">
              <a:latin typeface="Times New Roman" panose="02020603050405020304" pitchFamily="18" charset="0"/>
              <a:ea typeface="Times New Roman" panose="02020603050405020304" pitchFamily="18" charset="0"/>
            </a:endParaRPr>
          </a:p>
        </p:txBody>
      </p:sp>
      <p:sp>
        <p:nvSpPr>
          <p:cNvPr id="3" name="Rectángulo 2"/>
          <p:cNvSpPr/>
          <p:nvPr/>
        </p:nvSpPr>
        <p:spPr>
          <a:xfrm>
            <a:off x="1389505" y="129652"/>
            <a:ext cx="6397905" cy="923330"/>
          </a:xfrm>
          <a:prstGeom prst="rect">
            <a:avLst/>
          </a:prstGeom>
          <a:noFill/>
        </p:spPr>
        <p:txBody>
          <a:bodyPr wrap="none" lIns="91440" tIns="45720" rIns="91440" bIns="45720">
            <a:spAutoFit/>
          </a:bodyPr>
          <a:lstStyle/>
          <a:p>
            <a:pPr algn="ctr"/>
            <a:r>
              <a:rPr lang="es-MX" sz="5400" b="1" kern="1800" dirty="0">
                <a:latin typeface="Times New Roman" panose="02020603050405020304" pitchFamily="18" charset="0"/>
                <a:ea typeface="Times New Roman" panose="02020603050405020304" pitchFamily="18" charset="0"/>
              </a:rPr>
              <a:t>Repetitivas inexactas</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7" name="Imagen 6"/>
          <p:cNvPicPr>
            <a:picLocks noChangeAspect="1"/>
          </p:cNvPicPr>
          <p:nvPr/>
        </p:nvPicPr>
        <p:blipFill>
          <a:blip r:embed="rId2"/>
          <a:stretch>
            <a:fillRect/>
          </a:stretch>
        </p:blipFill>
        <p:spPr>
          <a:xfrm rot="10800000">
            <a:off x="3005989" y="3298699"/>
            <a:ext cx="3490345" cy="3481372"/>
          </a:xfrm>
          <a:prstGeom prst="rect">
            <a:avLst/>
          </a:prstGeom>
        </p:spPr>
      </p:pic>
    </p:spTree>
    <p:extLst>
      <p:ext uri="{BB962C8B-B14F-4D97-AF65-F5344CB8AC3E}">
        <p14:creationId xmlns:p14="http://schemas.microsoft.com/office/powerpoint/2010/main" val="3922383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8016" y="868590"/>
            <a:ext cx="8482083" cy="1200329"/>
          </a:xfrm>
          <a:prstGeom prst="rect">
            <a:avLst/>
          </a:prstGeom>
        </p:spPr>
        <p:txBody>
          <a:bodyPr wrap="square">
            <a:spAutoFit/>
          </a:bodyPr>
          <a:lstStyle/>
          <a:p>
            <a:pPr algn="ctr"/>
            <a:r>
              <a:rPr lang="es-MX" sz="2400" dirty="0">
                <a:latin typeface="Times New Roman" panose="02020603050405020304" pitchFamily="18" charset="0"/>
                <a:ea typeface="Times New Roman" panose="02020603050405020304" pitchFamily="18" charset="0"/>
              </a:rPr>
              <a:t>La instrucción </a:t>
            </a:r>
            <a:r>
              <a:rPr lang="es-MX" sz="2400" b="1" dirty="0" err="1">
                <a:solidFill>
                  <a:srgbClr val="FF0000"/>
                </a:solidFill>
                <a:latin typeface="Times New Roman" panose="02020603050405020304" pitchFamily="18" charset="0"/>
                <a:ea typeface="Times New Roman" panose="02020603050405020304" pitchFamily="18" charset="0"/>
              </a:rPr>
              <a:t>while</a:t>
            </a:r>
            <a:r>
              <a:rPr lang="es-MX" sz="2400" dirty="0">
                <a:latin typeface="Times New Roman" panose="02020603050405020304" pitchFamily="18" charset="0"/>
                <a:ea typeface="Times New Roman" panose="02020603050405020304" pitchFamily="18" charset="0"/>
              </a:rPr>
              <a:t> permite realizar múltiples iteraciones o ciclos de repetición basándonos en el resultado de una expresión lógica que puede tener un valor verdadero o falso (true o false).</a:t>
            </a:r>
            <a:endParaRPr lang="en-US" sz="2400" dirty="0">
              <a:latin typeface="Times New Roman" panose="02020603050405020304" pitchFamily="18" charset="0"/>
              <a:ea typeface="Times New Roman" panose="02020603050405020304" pitchFamily="18" charset="0"/>
            </a:endParaRPr>
          </a:p>
        </p:txBody>
      </p:sp>
      <p:sp>
        <p:nvSpPr>
          <p:cNvPr id="5" name="Rectángulo 4"/>
          <p:cNvSpPr/>
          <p:nvPr/>
        </p:nvSpPr>
        <p:spPr>
          <a:xfrm>
            <a:off x="348016" y="146292"/>
            <a:ext cx="8482083"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dirty="0" smtClean="0"/>
              <a:t>While</a:t>
            </a:r>
            <a:endParaRPr lang="en-US" sz="36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68" y="2144886"/>
            <a:ext cx="6190025" cy="4487768"/>
          </a:xfrm>
          <a:prstGeom prst="rect">
            <a:avLst/>
          </a:prstGeom>
        </p:spPr>
      </p:pic>
    </p:spTree>
    <p:extLst>
      <p:ext uri="{BB962C8B-B14F-4D97-AF65-F5344CB8AC3E}">
        <p14:creationId xmlns:p14="http://schemas.microsoft.com/office/powerpoint/2010/main" val="195640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859300" y="146292"/>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smtClean="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sp>
        <p:nvSpPr>
          <p:cNvPr id="5" name="Rectángulo 4"/>
          <p:cNvSpPr/>
          <p:nvPr/>
        </p:nvSpPr>
        <p:spPr>
          <a:xfrm>
            <a:off x="122829" y="1932070"/>
            <a:ext cx="8843749" cy="2246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MX" sz="2800" dirty="0">
                <a:latin typeface="Calibri" panose="020F0502020204030204" pitchFamily="34" charset="0"/>
                <a:ea typeface="Calibri" panose="020F0502020204030204" pitchFamily="34" charset="0"/>
                <a:cs typeface="Times New Roman" panose="02020603050405020304" pitchFamily="18" charset="0"/>
              </a:rPr>
              <a:t>Supongamos que queremos calcular la suma de números positivos ingresados por teclado sin conocer la cantidad de números que se ingresarán. Se le pide al usuario que ingrese -1 cuando quiera finalizar el ingreso de números y el programa informará la suma.</a:t>
            </a:r>
          </a:p>
        </p:txBody>
      </p:sp>
    </p:spTree>
    <p:extLst>
      <p:ext uri="{BB962C8B-B14F-4D97-AF65-F5344CB8AC3E}">
        <p14:creationId xmlns:p14="http://schemas.microsoft.com/office/powerpoint/2010/main" val="739367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859300" y="146292"/>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smtClean="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pic>
        <p:nvPicPr>
          <p:cNvPr id="4" name="Imagen 3" descr="https://tuclaseargentina.brightspace.com/content/enforced/7795-EF_IAP_FT/Figura%205%20Compo%205.jpg?_&amp;d2lSessionVal=UqldrKoh3eVZimpLm7Kze3cYz&amp;ou=8327"/>
          <p:cNvPicPr/>
          <p:nvPr/>
        </p:nvPicPr>
        <p:blipFill rotWithShape="1">
          <a:blip r:embed="rId2">
            <a:extLst>
              <a:ext uri="{28A0092B-C50C-407E-A947-70E740481C1C}">
                <a14:useLocalDpi xmlns:a14="http://schemas.microsoft.com/office/drawing/2010/main" val="0"/>
              </a:ext>
            </a:extLst>
          </a:blip>
          <a:srcRect r="7215" b="14117"/>
          <a:stretch/>
        </p:blipFill>
        <p:spPr bwMode="auto">
          <a:xfrm>
            <a:off x="0" y="894840"/>
            <a:ext cx="9144000" cy="5710676"/>
          </a:xfrm>
          <a:prstGeom prst="rect">
            <a:avLst/>
          </a:prstGeom>
          <a:noFill/>
          <a:ln>
            <a:noFill/>
          </a:ln>
        </p:spPr>
      </p:pic>
    </p:spTree>
    <p:extLst>
      <p:ext uri="{BB962C8B-B14F-4D97-AF65-F5344CB8AC3E}">
        <p14:creationId xmlns:p14="http://schemas.microsoft.com/office/powerpoint/2010/main" val="2885818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41194" y="169757"/>
            <a:ext cx="8475259" cy="6555641"/>
          </a:xfrm>
          <a:prstGeom prst="rect">
            <a:avLst/>
          </a:prstGeom>
        </p:spPr>
        <p:txBody>
          <a:bodyPr wrap="square">
            <a:spAutoFit/>
          </a:bodyPr>
          <a:lstStyle/>
          <a:p>
            <a:r>
              <a:rPr lang="es-AR" sz="2800" dirty="0"/>
              <a:t>En el ejemplo anterior vemos, en primer lugar, que se muestra un mensaje en pantalla y luego se le solicita al usuario que ingrese un número entero.</a:t>
            </a:r>
            <a:endParaRPr lang="en-US" sz="2800" dirty="0"/>
          </a:p>
          <a:p>
            <a:r>
              <a:rPr lang="es-AR" sz="2800" dirty="0"/>
              <a:t>La tercera línea comienza con la instrucción </a:t>
            </a:r>
            <a:r>
              <a:rPr lang="es-AR" sz="2800" b="1" dirty="0" err="1"/>
              <a:t>while</a:t>
            </a:r>
            <a:r>
              <a:rPr lang="es-AR" sz="2800" dirty="0"/>
              <a:t> que realiza un ciclo que solamente va a interrumpirse o terminará cuando el número ingresado por el usuario sea -1. La condición que acompaña al </a:t>
            </a:r>
            <a:r>
              <a:rPr lang="es-AR" sz="2800" b="1" dirty="0" err="1"/>
              <a:t>while</a:t>
            </a:r>
            <a:r>
              <a:rPr lang="es-AR" sz="2800" dirty="0"/>
              <a:t> (mientras) es la hará que el ciclo continúe, es decir, mientras que el número NO sea igual a -1, continuará ejecutando las instrucciones que integran el bloque.</a:t>
            </a:r>
            <a:endParaRPr lang="en-US" sz="2800" dirty="0"/>
          </a:p>
          <a:p>
            <a:r>
              <a:rPr lang="es-AR" sz="2800" b="1" dirty="0"/>
              <a:t>Vale la pena recordar</a:t>
            </a:r>
            <a:r>
              <a:rPr lang="es-AR" sz="2800" dirty="0"/>
              <a:t> que un bloque se determina por las instrucciones que están separadas del margen, generalmente con 4 espacios. En este ejemplo, son 3 las instrucciones que pertenecen al ciclo </a:t>
            </a:r>
            <a:r>
              <a:rPr lang="es-AR" sz="2800" b="1" dirty="0" err="1"/>
              <a:t>while</a:t>
            </a:r>
            <a:r>
              <a:rPr lang="es-AR" sz="2800" dirty="0"/>
              <a:t> y que serán ejecutadas mientras se cumpla la condición.</a:t>
            </a:r>
            <a:endParaRPr lang="en-US" sz="2800" dirty="0"/>
          </a:p>
        </p:txBody>
      </p:sp>
    </p:spTree>
    <p:extLst>
      <p:ext uri="{BB962C8B-B14F-4D97-AF65-F5344CB8AC3E}">
        <p14:creationId xmlns:p14="http://schemas.microsoft.com/office/powerpoint/2010/main" val="1184161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41194" y="169757"/>
            <a:ext cx="8475259" cy="6124754"/>
          </a:xfrm>
          <a:prstGeom prst="rect">
            <a:avLst/>
          </a:prstGeom>
        </p:spPr>
        <p:txBody>
          <a:bodyPr wrap="square">
            <a:spAutoFit/>
          </a:bodyPr>
          <a:lstStyle/>
          <a:p>
            <a:r>
              <a:rPr lang="es-AR" sz="2800" dirty="0"/>
              <a:t>Entonces, mientras que el número ingresado sea distinto a -1, éste será sumado a lo que contenga la variable suma (inicialmente tendrá un cero) y se volverá a pedir al usuario el ingreso de otro número.</a:t>
            </a:r>
            <a:endParaRPr lang="en-US" sz="2800" dirty="0"/>
          </a:p>
          <a:p>
            <a:r>
              <a:rPr lang="es-AR" sz="2800" dirty="0"/>
              <a:t>En el momento en que el número ingresado por el usuario sea -1, el ciclo </a:t>
            </a:r>
            <a:r>
              <a:rPr lang="es-AR" sz="2800" b="1" dirty="0" err="1"/>
              <a:t>while</a:t>
            </a:r>
            <a:r>
              <a:rPr lang="es-AR" sz="2800" dirty="0"/>
              <a:t> finalizará y la ejecución continuará en la siguiente instrucción que está fuera del bloque. En este caso, es la que contiene la función </a:t>
            </a:r>
            <a:r>
              <a:rPr lang="es-AR" sz="2800" b="1" dirty="0" err="1"/>
              <a:t>print</a:t>
            </a:r>
            <a:r>
              <a:rPr lang="es-AR" sz="2800" b="1" dirty="0"/>
              <a:t>()</a:t>
            </a:r>
            <a:r>
              <a:rPr lang="es-AR" sz="2800" dirty="0"/>
              <a:t> que mostrará un mensaje seguido del valor de la variable </a:t>
            </a:r>
            <a:r>
              <a:rPr lang="es-AR" sz="2800" b="1" dirty="0"/>
              <a:t>suma</a:t>
            </a:r>
            <a:r>
              <a:rPr lang="es-AR" sz="2800" dirty="0"/>
              <a:t>. De esta manera, aparecerá en pantalla la suma de los números ingresados por el usuario, sean positivos, negativos o cero, pero sin incluir el valor -1 que se utilizó en este caso como indicador para el usuario que ya no tendría más números para ingresar.</a:t>
            </a:r>
            <a:endParaRPr lang="en-US" sz="2800" dirty="0"/>
          </a:p>
        </p:txBody>
      </p:sp>
    </p:spTree>
    <p:extLst>
      <p:ext uri="{BB962C8B-B14F-4D97-AF65-F5344CB8AC3E}">
        <p14:creationId xmlns:p14="http://schemas.microsoft.com/office/powerpoint/2010/main" val="220053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91068" y="858501"/>
            <a:ext cx="8707272" cy="5386090"/>
          </a:xfrm>
          <a:prstGeom prst="rect">
            <a:avLst/>
          </a:prstGeom>
        </p:spPr>
        <p:txBody>
          <a:bodyPr wrap="square">
            <a:spAutoFit/>
          </a:bodyPr>
          <a:lstStyle/>
          <a:p>
            <a:pPr algn="just">
              <a:spcBef>
                <a:spcPts val="600"/>
              </a:spcBef>
              <a:spcAft>
                <a:spcPts val="1200"/>
              </a:spcAft>
            </a:pPr>
            <a:r>
              <a:rPr lang="es-MX" sz="2800" b="1" dirty="0" smtClean="0">
                <a:solidFill>
                  <a:srgbClr val="FF0000"/>
                </a:solidFill>
                <a:latin typeface="Arial Black" panose="020B0A04020102020204" pitchFamily="34" charset="0"/>
                <a:cs typeface="Times New Roman" panose="02020603050405020304" pitchFamily="18" charset="0"/>
              </a:rPr>
              <a:t>1. </a:t>
            </a:r>
            <a:r>
              <a:rPr lang="es-AR" sz="2400" dirty="0" smtClean="0">
                <a:latin typeface="Times New Roman" panose="02020603050405020304" pitchFamily="18" charset="0"/>
                <a:cs typeface="Times New Roman" panose="02020603050405020304" pitchFamily="18" charset="0"/>
              </a:rPr>
              <a:t>Ingresar </a:t>
            </a:r>
            <a:r>
              <a:rPr lang="es-AR" sz="2400" dirty="0">
                <a:latin typeface="Times New Roman" panose="02020603050405020304" pitchFamily="18" charset="0"/>
                <a:cs typeface="Times New Roman" panose="02020603050405020304" pitchFamily="18" charset="0"/>
              </a:rPr>
              <a:t>la temperatura durante 7 días, calcular y mostrar el promedio (le recordamos que la temperatura es un número real).</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1200"/>
              </a:spcAft>
            </a:pPr>
            <a:r>
              <a:rPr lang="es-AR" sz="2800" b="1" dirty="0">
                <a:solidFill>
                  <a:srgbClr val="0070C0"/>
                </a:solidFill>
                <a:latin typeface="Arial Black" panose="020B0A04020102020204" pitchFamily="34" charset="0"/>
                <a:cs typeface="Times New Roman" panose="02020603050405020304" pitchFamily="18" charset="0"/>
              </a:rPr>
              <a:t>2. </a:t>
            </a:r>
            <a:r>
              <a:rPr lang="es-AR" sz="2400" dirty="0">
                <a:latin typeface="Times New Roman" panose="02020603050405020304" pitchFamily="18" charset="0"/>
                <a:cs typeface="Times New Roman" panose="02020603050405020304" pitchFamily="18" charset="0"/>
              </a:rPr>
              <a:t>Ingresar el gasto en taxi día a día, calcular y mostrar el total acumulado. El ingreso de datos finalizará cuando el usuario ingrese un valor cero o menor a cero.</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1200"/>
              </a:spcAft>
            </a:pPr>
            <a:r>
              <a:rPr lang="es-AR" sz="2800" b="1" dirty="0">
                <a:solidFill>
                  <a:srgbClr val="00B050"/>
                </a:solidFill>
                <a:latin typeface="Arial Black" panose="020B0A04020102020204" pitchFamily="34" charset="0"/>
                <a:cs typeface="Times New Roman" panose="02020603050405020304" pitchFamily="18" charset="0"/>
              </a:rPr>
              <a:t>3. </a:t>
            </a:r>
            <a:r>
              <a:rPr lang="es-AR" sz="2400" dirty="0">
                <a:latin typeface="Times New Roman" panose="02020603050405020304" pitchFamily="18" charset="0"/>
                <a:cs typeface="Times New Roman" panose="02020603050405020304" pitchFamily="18" charset="0"/>
              </a:rPr>
              <a:t>Ingresar 10 letras, una a una y mostrar la cantidad de vocales.</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1200"/>
              </a:spcAft>
            </a:pPr>
            <a:r>
              <a:rPr lang="es-AR" sz="2800" b="1" dirty="0">
                <a:solidFill>
                  <a:srgbClr val="FFC000"/>
                </a:solidFill>
                <a:latin typeface="Arial Black" panose="020B0A04020102020204" pitchFamily="34" charset="0"/>
                <a:cs typeface="Times New Roman" panose="02020603050405020304" pitchFamily="18" charset="0"/>
              </a:rPr>
              <a:t>4. </a:t>
            </a:r>
            <a:r>
              <a:rPr lang="es-AR" sz="2400" dirty="0">
                <a:latin typeface="Times New Roman" panose="02020603050405020304" pitchFamily="18" charset="0"/>
                <a:cs typeface="Times New Roman" panose="02020603050405020304" pitchFamily="18" charset="0"/>
              </a:rPr>
              <a:t>Ingresar una serie de números hasta que el usuario ingrese un cero. Al finalizar, indicar la cantidad de números menores a 15.</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1200"/>
              </a:spcAft>
            </a:pPr>
            <a:r>
              <a:rPr lang="es-AR" sz="2800" b="1" dirty="0">
                <a:solidFill>
                  <a:srgbClr val="7030A0"/>
                </a:solidFill>
                <a:latin typeface="Arial Black" panose="020B0A04020102020204" pitchFamily="34" charset="0"/>
                <a:cs typeface="Times New Roman" panose="02020603050405020304" pitchFamily="18" charset="0"/>
              </a:rPr>
              <a:t>5. </a:t>
            </a:r>
            <a:r>
              <a:rPr lang="es-AR" sz="2400" dirty="0">
                <a:latin typeface="Times New Roman" panose="02020603050405020304" pitchFamily="18" charset="0"/>
                <a:cs typeface="Times New Roman" panose="02020603050405020304" pitchFamily="18" charset="0"/>
              </a:rPr>
              <a:t>Ingresar una serie de importes de compra, calcular y mostrar en cada ciclo el importe más el IVA del %21. </a:t>
            </a:r>
            <a:r>
              <a:rPr lang="en-US" sz="2400" dirty="0" err="1">
                <a:latin typeface="Times New Roman" panose="02020603050405020304" pitchFamily="18" charset="0"/>
                <a:cs typeface="Times New Roman" panose="02020603050405020304" pitchFamily="18" charset="0"/>
              </a:rPr>
              <a:t>Finalizar</a:t>
            </a:r>
            <a:r>
              <a:rPr lang="en-US" sz="2400" dirty="0">
                <a:latin typeface="Times New Roman" panose="02020603050405020304" pitchFamily="18" charset="0"/>
                <a:cs typeface="Times New Roman" panose="02020603050405020304" pitchFamily="18" charset="0"/>
              </a:rPr>
              <a:t> la entrada de </a:t>
            </a:r>
            <a:r>
              <a:rPr lang="en-US" sz="2400" dirty="0" err="1">
                <a:latin typeface="Times New Roman" panose="02020603050405020304" pitchFamily="18" charset="0"/>
                <a:cs typeface="Times New Roman" panose="02020603050405020304" pitchFamily="18" charset="0"/>
              </a:rPr>
              <a:t>datos</a:t>
            </a:r>
            <a:r>
              <a:rPr lang="en-US" sz="2400" dirty="0">
                <a:latin typeface="Times New Roman" panose="02020603050405020304" pitchFamily="18" charset="0"/>
                <a:cs typeface="Times New Roman" panose="02020603050405020304" pitchFamily="18" charset="0"/>
              </a:rPr>
              <a:t> con el valor cero.</a:t>
            </a:r>
          </a:p>
        </p:txBody>
      </p:sp>
    </p:spTree>
    <p:extLst>
      <p:ext uri="{BB962C8B-B14F-4D97-AF65-F5344CB8AC3E}">
        <p14:creationId xmlns:p14="http://schemas.microsoft.com/office/powerpoint/2010/main" val="3651764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145104"/>
            <a:ext cx="8707272" cy="4401205"/>
          </a:xfrm>
          <a:prstGeom prst="rect">
            <a:avLst/>
          </a:prstGeom>
        </p:spPr>
        <p:txBody>
          <a:bodyPr wrap="square">
            <a:spAutoFit/>
          </a:bodyPr>
          <a:lstStyle/>
          <a:p>
            <a:pPr algn="just">
              <a:spcBef>
                <a:spcPts val="600"/>
              </a:spcBef>
              <a:spcAft>
                <a:spcPts val="600"/>
              </a:spcAft>
            </a:pPr>
            <a:r>
              <a:rPr lang="es-MX" sz="2800" b="1" dirty="0" smtClean="0">
                <a:solidFill>
                  <a:srgbClr val="FF0000"/>
                </a:solidFill>
                <a:latin typeface="Arial Black" panose="020B0A04020102020204" pitchFamily="34" charset="0"/>
                <a:cs typeface="Times New Roman" panose="02020603050405020304" pitchFamily="18" charset="0"/>
              </a:rPr>
              <a:t>6. </a:t>
            </a:r>
            <a:r>
              <a:rPr lang="es-MX" sz="2400" dirty="0">
                <a:latin typeface="Times New Roman" panose="02020603050405020304" pitchFamily="18" charset="0"/>
                <a:cs typeface="Times New Roman" panose="02020603050405020304" pitchFamily="18" charset="0"/>
              </a:rPr>
              <a:t>En una </a:t>
            </a:r>
            <a:r>
              <a:rPr lang="es-MX" sz="2400" dirty="0" smtClean="0">
                <a:latin typeface="Times New Roman" panose="02020603050405020304" pitchFamily="18" charset="0"/>
                <a:cs typeface="Times New Roman" panose="02020603050405020304" pitchFamily="18" charset="0"/>
              </a:rPr>
              <a:t>fabrica </a:t>
            </a:r>
            <a:r>
              <a:rPr lang="es-MX" sz="2400" dirty="0">
                <a:latin typeface="Times New Roman" panose="02020603050405020304" pitchFamily="18" charset="0"/>
                <a:cs typeface="Times New Roman" panose="02020603050405020304" pitchFamily="18" charset="0"/>
              </a:rPr>
              <a:t>que cuenta con tres </a:t>
            </a:r>
            <a:r>
              <a:rPr lang="es-MX" sz="2400" dirty="0" smtClean="0">
                <a:latin typeface="Times New Roman" panose="02020603050405020304" pitchFamily="18" charset="0"/>
                <a:cs typeface="Times New Roman" panose="02020603050405020304" pitchFamily="18" charset="0"/>
              </a:rPr>
              <a:t>Áreas: Armado, Empaquetado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Ventas.  (a – e – v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1077913" indent="-342900" algn="just">
              <a:spcBef>
                <a:spcPts val="600"/>
              </a:spcBef>
              <a:spcAft>
                <a:spcPts val="600"/>
              </a:spcAft>
              <a:buFont typeface="Wingdings" panose="05000000000000000000" pitchFamily="2" charset="2"/>
              <a:buChar char="ü"/>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de empleados de cada </a:t>
            </a:r>
            <a:r>
              <a:rPr lang="es-MX" sz="2400" dirty="0" smtClean="0">
                <a:latin typeface="Times New Roman" panose="02020603050405020304" pitchFamily="18" charset="0"/>
                <a:cs typeface="Times New Roman" panose="02020603050405020304" pitchFamily="18" charset="0"/>
              </a:rPr>
              <a:t>área. </a:t>
            </a:r>
            <a:endParaRPr lang="es-MX" sz="2400" dirty="0">
              <a:latin typeface="Times New Roman" panose="02020603050405020304" pitchFamily="18" charset="0"/>
              <a:cs typeface="Times New Roman" panose="02020603050405020304" pitchFamily="18" charset="0"/>
            </a:endParaRPr>
          </a:p>
          <a:p>
            <a:pPr marL="1077913" indent="-342900" algn="just">
              <a:spcBef>
                <a:spcPts val="600"/>
              </a:spcBef>
              <a:spcAft>
                <a:spcPts val="600"/>
              </a:spcAft>
              <a:buFont typeface="Wingdings" panose="05000000000000000000" pitchFamily="2" charset="2"/>
              <a:buChar char="ü"/>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general de empleados.</a:t>
            </a:r>
          </a:p>
          <a:p>
            <a:pPr marL="1077913" indent="-342900" algn="just">
              <a:spcBef>
                <a:spcPts val="600"/>
              </a:spcBef>
              <a:spcAft>
                <a:spcPts val="600"/>
              </a:spcAft>
              <a:buFont typeface="Wingdings" panose="05000000000000000000" pitchFamily="2" charset="2"/>
              <a:buChar char="ü"/>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sueldo promedio de los empleados.</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empleado son: </a:t>
            </a:r>
            <a:r>
              <a:rPr lang="es-MX" sz="2400" dirty="0" smtClean="0">
                <a:latin typeface="Times New Roman" panose="02020603050405020304" pitchFamily="18" charset="0"/>
                <a:cs typeface="Times New Roman" panose="02020603050405020304" pitchFamily="18" charset="0"/>
              </a:rPr>
              <a:t>Área </a:t>
            </a:r>
            <a:r>
              <a:rPr lang="es-MX" sz="2400" dirty="0">
                <a:latin typeface="Times New Roman" panose="02020603050405020304" pitchFamily="18" charset="0"/>
                <a:cs typeface="Times New Roman" panose="02020603050405020304" pitchFamily="18" charset="0"/>
              </a:rPr>
              <a:t>y Sueldo.	</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Nota: </a:t>
            </a:r>
            <a:r>
              <a:rPr lang="es-MX" sz="2400" dirty="0" smtClean="0">
                <a:latin typeface="Times New Roman" panose="02020603050405020304" pitchFamily="18" charset="0"/>
                <a:cs typeface="Times New Roman" panose="02020603050405020304" pitchFamily="18" charset="0"/>
              </a:rPr>
              <a:t>finalizar el programa cuando se ingrese la palabra “fin” al momento de solicitar el Área.</a:t>
            </a: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84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145104"/>
            <a:ext cx="8707272" cy="4401205"/>
          </a:xfrm>
          <a:prstGeom prst="rect">
            <a:avLst/>
          </a:prstGeom>
        </p:spPr>
        <p:txBody>
          <a:bodyPr wrap="square">
            <a:spAutoFit/>
          </a:bodyPr>
          <a:lstStyle/>
          <a:p>
            <a:pPr algn="just">
              <a:spcBef>
                <a:spcPts val="600"/>
              </a:spcBef>
              <a:spcAft>
                <a:spcPts val="600"/>
              </a:spcAft>
            </a:pPr>
            <a:r>
              <a:rPr lang="es-MX" sz="2800" b="1" dirty="0">
                <a:solidFill>
                  <a:srgbClr val="7030A0"/>
                </a:solidFill>
                <a:latin typeface="Arial Black" panose="020B0A04020102020204" pitchFamily="34" charset="0"/>
                <a:cs typeface="Times New Roman" panose="02020603050405020304" pitchFamily="18" charset="0"/>
              </a:rPr>
              <a:t>7</a:t>
            </a:r>
            <a:r>
              <a:rPr lang="es-MX" sz="2800" b="1" dirty="0" smtClean="0">
                <a:solidFill>
                  <a:srgbClr val="7030A0"/>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a:t>
            </a:r>
            <a:r>
              <a:rPr lang="es-MX" sz="2400" dirty="0" smtClean="0">
                <a:latin typeface="Times New Roman" panose="02020603050405020304" pitchFamily="18" charset="0"/>
                <a:cs typeface="Times New Roman" panose="02020603050405020304" pitchFamily="18" charset="0"/>
              </a:rPr>
              <a:t>maratón de cuatro categorías: Infantil, Joven, Adulto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Veterano. ( i – j – a – v )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900113" indent="-342900" algn="just">
              <a:spcBef>
                <a:spcPts val="600"/>
              </a:spcBef>
              <a:spcAft>
                <a:spcPts val="600"/>
              </a:spcAft>
              <a:buFont typeface="Wingdings" panose="05000000000000000000" pitchFamily="2" charset="2"/>
              <a:buChar char="v"/>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de competidores de cada </a:t>
            </a:r>
            <a:r>
              <a:rPr lang="es-MX" sz="2400" dirty="0" smtClean="0">
                <a:latin typeface="Times New Roman" panose="02020603050405020304" pitchFamily="18" charset="0"/>
                <a:cs typeface="Times New Roman" panose="02020603050405020304" pitchFamily="18" charset="0"/>
              </a:rPr>
              <a:t>categoría. </a:t>
            </a:r>
            <a:endParaRPr lang="es-MX" sz="2400" dirty="0">
              <a:latin typeface="Times New Roman" panose="02020603050405020304" pitchFamily="18" charset="0"/>
              <a:cs typeface="Times New Roman" panose="02020603050405020304" pitchFamily="18" charset="0"/>
            </a:endParaRPr>
          </a:p>
          <a:p>
            <a:pPr marL="900113" indent="-342900" algn="just">
              <a:spcBef>
                <a:spcPts val="600"/>
              </a:spcBef>
              <a:spcAft>
                <a:spcPts val="600"/>
              </a:spcAft>
              <a:buFont typeface="Wingdings" panose="05000000000000000000" pitchFamily="2" charset="2"/>
              <a:buChar char="v"/>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general de competidores.</a:t>
            </a:r>
          </a:p>
          <a:p>
            <a:pPr marL="900113" indent="-342900" algn="just">
              <a:spcBef>
                <a:spcPts val="600"/>
              </a:spcBef>
              <a:spcAft>
                <a:spcPts val="600"/>
              </a:spcAft>
              <a:buFont typeface="Wingdings" panose="05000000000000000000" pitchFamily="2" charset="2"/>
              <a:buChar char="v"/>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tiempo promedio de los competidores.</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competidor son: </a:t>
            </a:r>
            <a:r>
              <a:rPr lang="es-MX" sz="2400" dirty="0" smtClean="0">
                <a:latin typeface="Times New Roman" panose="02020603050405020304" pitchFamily="18" charset="0"/>
                <a:cs typeface="Times New Roman" panose="02020603050405020304" pitchFamily="18" charset="0"/>
              </a:rPr>
              <a:t>Categoría </a:t>
            </a:r>
            <a:r>
              <a:rPr lang="es-MX" sz="2400" dirty="0">
                <a:latin typeface="Times New Roman" panose="02020603050405020304" pitchFamily="18" charset="0"/>
                <a:cs typeface="Times New Roman" panose="02020603050405020304" pitchFamily="18" charset="0"/>
              </a:rPr>
              <a:t>y Tiempo.	</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Nota: finalizar el programa cuando se ingrese la palabra “fin” al momento de solicitar </a:t>
            </a:r>
            <a:r>
              <a:rPr lang="es-MX" sz="2400" dirty="0" smtClean="0">
                <a:latin typeface="Times New Roman" panose="02020603050405020304" pitchFamily="18" charset="0"/>
                <a:cs typeface="Times New Roman" panose="02020603050405020304" pitchFamily="18" charset="0"/>
              </a:rPr>
              <a:t>la categoría.</a:t>
            </a: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419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145104"/>
            <a:ext cx="8707272" cy="4401205"/>
          </a:xfrm>
          <a:prstGeom prst="rect">
            <a:avLst/>
          </a:prstGeom>
        </p:spPr>
        <p:txBody>
          <a:bodyPr wrap="square">
            <a:spAutoFit/>
          </a:bodyPr>
          <a:lstStyle/>
          <a:p>
            <a:pPr algn="just">
              <a:spcBef>
                <a:spcPts val="600"/>
              </a:spcBef>
              <a:spcAft>
                <a:spcPts val="600"/>
              </a:spcAft>
            </a:pPr>
            <a:r>
              <a:rPr lang="es-MX" sz="2800" b="1" dirty="0">
                <a:solidFill>
                  <a:schemeClr val="accent6">
                    <a:lumMod val="50000"/>
                  </a:schemeClr>
                </a:solidFill>
                <a:latin typeface="Arial Black" panose="020B0A04020102020204" pitchFamily="34" charset="0"/>
                <a:cs typeface="Times New Roman" panose="02020603050405020304" pitchFamily="18" charset="0"/>
              </a:rPr>
              <a:t>8</a:t>
            </a:r>
            <a:r>
              <a:rPr lang="es-MX" sz="2800" b="1" dirty="0" smtClean="0">
                <a:solidFill>
                  <a:schemeClr val="accent6">
                    <a:lumMod val="50000"/>
                  </a:schemeClr>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empresa que cuenta con tres secciones: </a:t>
            </a:r>
            <a:r>
              <a:rPr lang="es-MX" sz="2400" dirty="0" smtClean="0">
                <a:latin typeface="Times New Roman" panose="02020603050405020304" pitchFamily="18" charset="0"/>
                <a:cs typeface="Times New Roman" panose="02020603050405020304" pitchFamily="18" charset="0"/>
              </a:rPr>
              <a:t>Compra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Venta – Publicidad.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982663" indent="-342900" algn="just">
              <a:spcBef>
                <a:spcPts val="600"/>
              </a:spcBef>
              <a:spcAft>
                <a:spcPts val="600"/>
              </a:spcAft>
              <a:buFont typeface="Arial" panose="020B0604020202020204" pitchFamily="34" charset="0"/>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de empleados de la sección </a:t>
            </a:r>
            <a:r>
              <a:rPr lang="es-MX" sz="2400" dirty="0" smtClean="0">
                <a:latin typeface="Times New Roman" panose="02020603050405020304" pitchFamily="18" charset="0"/>
                <a:cs typeface="Times New Roman" panose="02020603050405020304" pitchFamily="18" charset="0"/>
              </a:rPr>
              <a:t>Compra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Publicidad.</a:t>
            </a:r>
            <a:endParaRPr lang="es-MX" sz="2400" dirty="0">
              <a:latin typeface="Times New Roman" panose="02020603050405020304" pitchFamily="18" charset="0"/>
              <a:cs typeface="Times New Roman" panose="02020603050405020304" pitchFamily="18" charset="0"/>
            </a:endParaRPr>
          </a:p>
          <a:p>
            <a:pPr marL="982663" indent="-342900" algn="just">
              <a:spcBef>
                <a:spcPts val="600"/>
              </a:spcBef>
              <a:spcAft>
                <a:spcPts val="600"/>
              </a:spcAft>
              <a:buFont typeface="Arial" panose="020B0604020202020204" pitchFamily="34" charset="0"/>
              <a:buChar char="•"/>
            </a:pPr>
            <a:r>
              <a:rPr lang="es-MX" sz="2400" dirty="0" smtClean="0">
                <a:latin typeface="Times New Roman" panose="02020603050405020304" pitchFamily="18" charset="0"/>
                <a:cs typeface="Times New Roman" panose="02020603050405020304" pitchFamily="18" charset="0"/>
              </a:rPr>
              <a:t>El total </a:t>
            </a:r>
            <a:r>
              <a:rPr lang="es-MX" sz="2400" dirty="0">
                <a:latin typeface="Times New Roman" panose="02020603050405020304" pitchFamily="18" charset="0"/>
                <a:cs typeface="Times New Roman" panose="02020603050405020304" pitchFamily="18" charset="0"/>
              </a:rPr>
              <a:t>de </a:t>
            </a:r>
            <a:r>
              <a:rPr lang="es-MX" sz="2400" dirty="0" smtClean="0">
                <a:latin typeface="Times New Roman" panose="02020603050405020304" pitchFamily="18" charset="0"/>
                <a:cs typeface="Times New Roman" panose="02020603050405020304" pitchFamily="18" charset="0"/>
              </a:rPr>
              <a:t>empleados mayores de 50 años.</a:t>
            </a:r>
            <a:endParaRPr lang="es-MX" sz="2400" dirty="0">
              <a:latin typeface="Times New Roman" panose="02020603050405020304" pitchFamily="18" charset="0"/>
              <a:cs typeface="Times New Roman" panose="02020603050405020304" pitchFamily="18" charset="0"/>
            </a:endParaRPr>
          </a:p>
          <a:p>
            <a:pPr marL="982663" indent="-342900" algn="just">
              <a:spcBef>
                <a:spcPts val="600"/>
              </a:spcBef>
              <a:spcAft>
                <a:spcPts val="600"/>
              </a:spcAft>
              <a:buFont typeface="Arial" panose="020B0604020202020204" pitchFamily="34" charset="0"/>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sueldo promedio de los empleados.</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empleado son: </a:t>
            </a:r>
            <a:r>
              <a:rPr lang="es-MX" sz="2400" dirty="0" smtClean="0">
                <a:latin typeface="Times New Roman" panose="02020603050405020304" pitchFamily="18" charset="0"/>
                <a:cs typeface="Times New Roman" panose="02020603050405020304" pitchFamily="18" charset="0"/>
              </a:rPr>
              <a:t>Sección, Edad y </a:t>
            </a:r>
            <a:r>
              <a:rPr lang="es-MX" sz="2400" dirty="0">
                <a:latin typeface="Times New Roman" panose="02020603050405020304" pitchFamily="18" charset="0"/>
                <a:cs typeface="Times New Roman" panose="02020603050405020304" pitchFamily="18" charset="0"/>
              </a:rPr>
              <a:t>Sueldo</a:t>
            </a:r>
            <a:r>
              <a:rPr lang="es-MX" sz="2400" dirty="0" smtClean="0">
                <a:latin typeface="Times New Roman" panose="02020603050405020304" pitchFamily="18" charset="0"/>
                <a:cs typeface="Times New Roman" panose="02020603050405020304" pitchFamily="18" charset="0"/>
              </a:rPr>
              <a:t>.</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Nota: finalizar el programa cuando se ingrese la palabra “fin” al momento de solicitar la </a:t>
            </a:r>
            <a:r>
              <a:rPr lang="es-MX" sz="2400" dirty="0" smtClean="0">
                <a:latin typeface="Times New Roman" panose="02020603050405020304" pitchFamily="18" charset="0"/>
                <a:cs typeface="Times New Roman" panose="02020603050405020304" pitchFamily="18" charset="0"/>
              </a:rPr>
              <a:t>Sección.</a:t>
            </a: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50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24838" y="1051930"/>
            <a:ext cx="8209128" cy="1384995"/>
          </a:xfrm>
          <a:prstGeom prst="rect">
            <a:avLst/>
          </a:prstGeom>
        </p:spPr>
        <p:txBody>
          <a:bodyPr wrap="square">
            <a:spAutoFit/>
          </a:bodyPr>
          <a:lstStyle/>
          <a:p>
            <a:pPr algn="ctr"/>
            <a:r>
              <a:rPr lang="es-MX" sz="2800" dirty="0">
                <a:latin typeface="Times New Roman" panose="02020603050405020304" pitchFamily="18" charset="0"/>
                <a:ea typeface="Times New Roman" panose="02020603050405020304" pitchFamily="18" charset="0"/>
              </a:rPr>
              <a:t>Una estructura repetitiva exacta permite ejecutar una o más instrucciones una cierta cantidad de veces ya definida.</a:t>
            </a:r>
            <a:endParaRPr lang="en-US" sz="2800" dirty="0">
              <a:latin typeface="Times New Roman" panose="02020603050405020304" pitchFamily="18" charset="0"/>
              <a:ea typeface="Times New Roman" panose="02020603050405020304" pitchFamily="18" charset="0"/>
            </a:endParaRPr>
          </a:p>
        </p:txBody>
      </p:sp>
      <p:sp>
        <p:nvSpPr>
          <p:cNvPr id="3" name="Rectángulo 2"/>
          <p:cNvSpPr/>
          <p:nvPr/>
        </p:nvSpPr>
        <p:spPr>
          <a:xfrm>
            <a:off x="-56564" y="129652"/>
            <a:ext cx="9290044" cy="923330"/>
          </a:xfrm>
          <a:prstGeom prst="rect">
            <a:avLst/>
          </a:prstGeom>
          <a:noFill/>
        </p:spPr>
        <p:txBody>
          <a:bodyPr wrap="none" lIns="91440" tIns="45720" rIns="91440" bIns="45720">
            <a:spAutoFit/>
          </a:bodyPr>
          <a:lstStyle/>
          <a:p>
            <a:pPr algn="ctr"/>
            <a:r>
              <a:rPr lang="es-MX" sz="5400" b="1" kern="1800" dirty="0">
                <a:latin typeface="Times New Roman" panose="02020603050405020304" pitchFamily="18" charset="0"/>
                <a:ea typeface="Times New Roman" panose="02020603050405020304" pitchFamily="18" charset="0"/>
              </a:rPr>
              <a:t>Estructuras repetitivas exactas</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6" name="Imagen 5"/>
          <p:cNvPicPr>
            <a:picLocks noChangeAspect="1"/>
          </p:cNvPicPr>
          <p:nvPr/>
        </p:nvPicPr>
        <p:blipFill rotWithShape="1">
          <a:blip r:embed="rId2"/>
          <a:srcRect l="3359" t="4365" b="17997"/>
          <a:stretch/>
        </p:blipFill>
        <p:spPr>
          <a:xfrm>
            <a:off x="1490488" y="2600698"/>
            <a:ext cx="6277828" cy="3398293"/>
          </a:xfrm>
          <a:prstGeom prst="rect">
            <a:avLst/>
          </a:prstGeom>
        </p:spPr>
      </p:pic>
    </p:spTree>
    <p:extLst>
      <p:ext uri="{BB962C8B-B14F-4D97-AF65-F5344CB8AC3E}">
        <p14:creationId xmlns:p14="http://schemas.microsoft.com/office/powerpoint/2010/main" val="3688089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145104"/>
            <a:ext cx="8707272" cy="4555093"/>
          </a:xfrm>
          <a:prstGeom prst="rect">
            <a:avLst/>
          </a:prstGeom>
        </p:spPr>
        <p:txBody>
          <a:bodyPr wrap="square">
            <a:spAutoFit/>
          </a:bodyPr>
          <a:lstStyle/>
          <a:p>
            <a:pPr algn="just">
              <a:spcBef>
                <a:spcPts val="600"/>
              </a:spcBef>
              <a:spcAft>
                <a:spcPts val="600"/>
              </a:spcAft>
            </a:pPr>
            <a:r>
              <a:rPr lang="es-MX" sz="2800" b="1" dirty="0">
                <a:solidFill>
                  <a:srgbClr val="FFC000"/>
                </a:solidFill>
                <a:latin typeface="Arial Black" panose="020B0A04020102020204" pitchFamily="34" charset="0"/>
                <a:cs typeface="Times New Roman" panose="02020603050405020304" pitchFamily="18" charset="0"/>
              </a:rPr>
              <a:t>9</a:t>
            </a:r>
            <a:r>
              <a:rPr lang="es-MX" sz="2800" b="1" dirty="0" smtClean="0">
                <a:solidFill>
                  <a:srgbClr val="FFC000"/>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competencia con tres equipos: </a:t>
            </a:r>
            <a:r>
              <a:rPr lang="es-MX" sz="2400" dirty="0" smtClean="0">
                <a:latin typeface="Times New Roman" panose="02020603050405020304" pitchFamily="18" charset="0"/>
                <a:cs typeface="Times New Roman" panose="02020603050405020304" pitchFamily="18" charset="0"/>
              </a:rPr>
              <a:t>Azul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Rojo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Verde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1077913" indent="-342900" algn="just">
              <a:spcBef>
                <a:spcPts val="600"/>
              </a:spcBef>
              <a:spcAft>
                <a:spcPts val="600"/>
              </a:spcAft>
              <a:buFont typeface="Wingdings" panose="05000000000000000000" pitchFamily="2" charset="2"/>
              <a:buChar char="q"/>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de competidores del equipo </a:t>
            </a:r>
            <a:r>
              <a:rPr lang="es-MX" sz="2400" dirty="0" smtClean="0">
                <a:latin typeface="Times New Roman" panose="02020603050405020304" pitchFamily="18" charset="0"/>
                <a:cs typeface="Times New Roman" panose="02020603050405020304" pitchFamily="18" charset="0"/>
              </a:rPr>
              <a:t>Azul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Verde.</a:t>
            </a:r>
            <a:endParaRPr lang="es-MX" sz="2400" dirty="0">
              <a:latin typeface="Times New Roman" panose="02020603050405020304" pitchFamily="18" charset="0"/>
              <a:cs typeface="Times New Roman" panose="02020603050405020304" pitchFamily="18" charset="0"/>
            </a:endParaRPr>
          </a:p>
          <a:p>
            <a:pPr marL="1077913" indent="-342900" algn="just">
              <a:spcBef>
                <a:spcPts val="600"/>
              </a:spcBef>
              <a:spcAft>
                <a:spcPts val="600"/>
              </a:spcAft>
              <a:buFont typeface="Wingdings" panose="05000000000000000000" pitchFamily="2" charset="2"/>
              <a:buChar char="q"/>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general de competidores.</a:t>
            </a:r>
          </a:p>
          <a:p>
            <a:pPr marL="1077913" indent="-342900" algn="just">
              <a:spcBef>
                <a:spcPts val="600"/>
              </a:spcBef>
              <a:spcAft>
                <a:spcPts val="600"/>
              </a:spcAft>
              <a:buFont typeface="Wingdings" panose="05000000000000000000" pitchFamily="2" charset="2"/>
              <a:buChar char="q"/>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tiempo </a:t>
            </a:r>
            <a:r>
              <a:rPr lang="es-MX" sz="2400" dirty="0" smtClean="0">
                <a:latin typeface="Times New Roman" panose="02020603050405020304" pitchFamily="18" charset="0"/>
                <a:cs typeface="Times New Roman" panose="02020603050405020304" pitchFamily="18" charset="0"/>
              </a:rPr>
              <a:t>mínimo </a:t>
            </a:r>
            <a:r>
              <a:rPr lang="es-MX" sz="2400" dirty="0">
                <a:latin typeface="Times New Roman" panose="02020603050405020304" pitchFamily="18" charset="0"/>
                <a:cs typeface="Times New Roman" panose="02020603050405020304" pitchFamily="18" charset="0"/>
              </a:rPr>
              <a:t>de </a:t>
            </a:r>
            <a:r>
              <a:rPr lang="es-MX" sz="2400" dirty="0" smtClean="0">
                <a:latin typeface="Times New Roman" panose="02020603050405020304" pitchFamily="18" charset="0"/>
                <a:cs typeface="Times New Roman" panose="02020603050405020304" pitchFamily="18" charset="0"/>
              </a:rPr>
              <a:t>todos los </a:t>
            </a:r>
            <a:r>
              <a:rPr lang="es-MX" sz="2400" dirty="0">
                <a:latin typeface="Times New Roman" panose="02020603050405020304" pitchFamily="18" charset="0"/>
                <a:cs typeface="Times New Roman" panose="02020603050405020304" pitchFamily="18" charset="0"/>
              </a:rPr>
              <a:t>competidores.</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competidor son: Equipo y Tiempo</a:t>
            </a:r>
            <a:r>
              <a:rPr lang="es-MX" sz="2400" dirty="0" smtClean="0">
                <a:latin typeface="Times New Roman" panose="02020603050405020304" pitchFamily="18" charset="0"/>
                <a:cs typeface="Times New Roman" panose="02020603050405020304" pitchFamily="18" charset="0"/>
              </a:rPr>
              <a:t>.</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Nota: finalizar el programa cuando se ingrese la palabra “fin” al momento de solicitar la </a:t>
            </a:r>
            <a:r>
              <a:rPr lang="es-MX" sz="2400" dirty="0" smtClean="0">
                <a:latin typeface="Times New Roman" panose="02020603050405020304" pitchFamily="18" charset="0"/>
                <a:cs typeface="Times New Roman" panose="02020603050405020304" pitchFamily="18" charset="0"/>
              </a:rPr>
              <a:t>Equipo.</a:t>
            </a:r>
          </a:p>
          <a:p>
            <a:pPr algn="just">
              <a:spcBef>
                <a:spcPts val="600"/>
              </a:spcBef>
              <a:spcAft>
                <a:spcPts val="600"/>
              </a:spcAft>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206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145104"/>
            <a:ext cx="8707272" cy="5293757"/>
          </a:xfrm>
          <a:prstGeom prst="rect">
            <a:avLst/>
          </a:prstGeom>
        </p:spPr>
        <p:txBody>
          <a:bodyPr wrap="square">
            <a:spAutoFit/>
          </a:bodyPr>
          <a:lstStyle/>
          <a:p>
            <a:pPr algn="just">
              <a:spcBef>
                <a:spcPts val="600"/>
              </a:spcBef>
              <a:spcAft>
                <a:spcPts val="600"/>
              </a:spcAft>
            </a:pPr>
            <a:r>
              <a:rPr lang="es-MX" sz="2800" b="1" dirty="0" smtClean="0">
                <a:solidFill>
                  <a:srgbClr val="C00000"/>
                </a:solidFill>
                <a:latin typeface="Arial Black" panose="020B0A04020102020204" pitchFamily="34" charset="0"/>
                <a:cs typeface="Times New Roman" panose="02020603050405020304" pitchFamily="18" charset="0"/>
              </a:rPr>
              <a:t>10</a:t>
            </a:r>
            <a:r>
              <a:rPr lang="es-MX" sz="2800" b="1" dirty="0" smtClean="0">
                <a:solidFill>
                  <a:srgbClr val="C00000"/>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a:t>
            </a:r>
            <a:r>
              <a:rPr lang="es-MX" sz="2400" dirty="0" smtClean="0">
                <a:latin typeface="Times New Roman" panose="02020603050405020304" pitchFamily="18" charset="0"/>
                <a:cs typeface="Times New Roman" panose="02020603050405020304" pitchFamily="18" charset="0"/>
              </a:rPr>
              <a:t>zapatería </a:t>
            </a:r>
            <a:r>
              <a:rPr lang="es-MX" sz="2400" dirty="0">
                <a:latin typeface="Times New Roman" panose="02020603050405020304" pitchFamily="18" charset="0"/>
                <a:cs typeface="Times New Roman" panose="02020603050405020304" pitchFamily="18" charset="0"/>
              </a:rPr>
              <a:t>que cuenta con tres </a:t>
            </a:r>
            <a:r>
              <a:rPr lang="es-MX" sz="2400" dirty="0" smtClean="0">
                <a:latin typeface="Times New Roman" panose="02020603050405020304" pitchFamily="18" charset="0"/>
                <a:cs typeface="Times New Roman" panose="02020603050405020304" pitchFamily="18" charset="0"/>
              </a:rPr>
              <a:t>sucursales: Corrientes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Chaco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Misiones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531813" indent="-342900" algn="just">
              <a:spcBef>
                <a:spcPts val="600"/>
              </a:spcBef>
              <a:spcAft>
                <a:spcPts val="600"/>
              </a:spcAft>
              <a:buFont typeface="Courier New" panose="02070309020205020404" pitchFamily="49" charset="0"/>
              <a:buChar char="o"/>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de empleados de </a:t>
            </a:r>
            <a:r>
              <a:rPr lang="es-MX" sz="2400" dirty="0" smtClean="0">
                <a:latin typeface="Times New Roman" panose="02020603050405020304" pitchFamily="18" charset="0"/>
                <a:cs typeface="Times New Roman" panose="02020603050405020304" pitchFamily="18" charset="0"/>
              </a:rPr>
              <a:t>las sucursales de Corrientes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Misiones.</a:t>
            </a:r>
            <a:endParaRPr lang="es-MX" sz="2400" dirty="0">
              <a:latin typeface="Times New Roman" panose="02020603050405020304" pitchFamily="18" charset="0"/>
              <a:cs typeface="Times New Roman" panose="02020603050405020304" pitchFamily="18" charset="0"/>
            </a:endParaRPr>
          </a:p>
          <a:p>
            <a:pPr marL="531813" indent="-342900" algn="just">
              <a:spcBef>
                <a:spcPts val="600"/>
              </a:spcBef>
              <a:spcAft>
                <a:spcPts val="600"/>
              </a:spcAft>
              <a:buFont typeface="Courier New" panose="02070309020205020404" pitchFamily="49" charset="0"/>
              <a:buChar char="o"/>
            </a:pPr>
            <a:r>
              <a:rPr lang="es-MX" sz="2400" dirty="0" smtClean="0">
                <a:latin typeface="Times New Roman" panose="02020603050405020304" pitchFamily="18" charset="0"/>
                <a:cs typeface="Times New Roman" panose="02020603050405020304" pitchFamily="18" charset="0"/>
              </a:rPr>
              <a:t>El total </a:t>
            </a:r>
            <a:r>
              <a:rPr lang="es-MX" sz="2400" dirty="0">
                <a:latin typeface="Times New Roman" panose="02020603050405020304" pitchFamily="18" charset="0"/>
                <a:cs typeface="Times New Roman" panose="02020603050405020304" pitchFamily="18" charset="0"/>
              </a:rPr>
              <a:t>de </a:t>
            </a:r>
            <a:r>
              <a:rPr lang="es-MX" sz="2400" dirty="0" smtClean="0">
                <a:latin typeface="Times New Roman" panose="02020603050405020304" pitchFamily="18" charset="0"/>
                <a:cs typeface="Times New Roman" panose="02020603050405020304" pitchFamily="18" charset="0"/>
              </a:rPr>
              <a:t>empleados de Corrientes con cargo de Vendedor.</a:t>
            </a:r>
            <a:endParaRPr lang="es-MX" sz="2400" dirty="0">
              <a:latin typeface="Times New Roman" panose="02020603050405020304" pitchFamily="18" charset="0"/>
              <a:cs typeface="Times New Roman" panose="02020603050405020304" pitchFamily="18" charset="0"/>
            </a:endParaRPr>
          </a:p>
          <a:p>
            <a:pPr marL="531813" indent="-342900" algn="just">
              <a:spcBef>
                <a:spcPts val="600"/>
              </a:spcBef>
              <a:spcAft>
                <a:spcPts val="600"/>
              </a:spcAft>
              <a:buFont typeface="Courier New" panose="02070309020205020404" pitchFamily="49" charset="0"/>
              <a:buChar char="o"/>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sueldo máximo de los empleados.</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empleado son: </a:t>
            </a:r>
            <a:r>
              <a:rPr lang="es-MX" sz="2400" dirty="0" smtClean="0">
                <a:latin typeface="Times New Roman" panose="02020603050405020304" pitchFamily="18" charset="0"/>
                <a:cs typeface="Times New Roman" panose="02020603050405020304" pitchFamily="18" charset="0"/>
              </a:rPr>
              <a:t>Sucursal, Cargo </a:t>
            </a:r>
            <a:r>
              <a:rPr lang="es-MX" sz="2400" dirty="0">
                <a:latin typeface="Times New Roman" panose="02020603050405020304" pitchFamily="18" charset="0"/>
                <a:cs typeface="Times New Roman" panose="02020603050405020304" pitchFamily="18" charset="0"/>
              </a:rPr>
              <a:t>y Sueldo.</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Nota: finalizar el programa cuando se ingrese la palabra “fin” al momento de solicitar </a:t>
            </a:r>
            <a:r>
              <a:rPr lang="es-MX" sz="2400" dirty="0" smtClean="0">
                <a:latin typeface="Times New Roman" panose="02020603050405020304" pitchFamily="18" charset="0"/>
                <a:cs typeface="Times New Roman" panose="02020603050405020304" pitchFamily="18" charset="0"/>
              </a:rPr>
              <a:t>la Sucursal.</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758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022274"/>
            <a:ext cx="8707272" cy="4924425"/>
          </a:xfrm>
          <a:prstGeom prst="rect">
            <a:avLst/>
          </a:prstGeom>
        </p:spPr>
        <p:txBody>
          <a:bodyPr wrap="square">
            <a:spAutoFit/>
          </a:bodyPr>
          <a:lstStyle/>
          <a:p>
            <a:pPr algn="just">
              <a:spcBef>
                <a:spcPts val="600"/>
              </a:spcBef>
              <a:spcAft>
                <a:spcPts val="600"/>
              </a:spcAft>
            </a:pPr>
            <a:r>
              <a:rPr lang="es-MX" sz="2800" b="1" dirty="0" smtClean="0">
                <a:solidFill>
                  <a:schemeClr val="accent1"/>
                </a:solidFill>
                <a:latin typeface="Arial Black" panose="020B0A04020102020204" pitchFamily="34" charset="0"/>
                <a:cs typeface="Times New Roman" panose="02020603050405020304" pitchFamily="18" charset="0"/>
              </a:rPr>
              <a:t>11</a:t>
            </a:r>
            <a:r>
              <a:rPr lang="es-MX" sz="2800" b="1" dirty="0" smtClean="0">
                <a:solidFill>
                  <a:schemeClr val="accent1"/>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empresa que cuenta con tres categorías de empleados: </a:t>
            </a:r>
            <a:r>
              <a:rPr lang="es-MX" sz="2400" dirty="0" smtClean="0">
                <a:latin typeface="Times New Roman" panose="02020603050405020304" pitchFamily="18" charset="0"/>
                <a:cs typeface="Times New Roman" panose="02020603050405020304" pitchFamily="18" charset="0"/>
              </a:rPr>
              <a:t>Vendedor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Administrativo - Gerente.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723900"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general de empleados.</a:t>
            </a:r>
          </a:p>
          <a:p>
            <a:pPr marL="723900"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promedio de sueldos de la Categoría </a:t>
            </a:r>
            <a:r>
              <a:rPr lang="es-MX" sz="2400" dirty="0" smtClean="0">
                <a:latin typeface="Times New Roman" panose="02020603050405020304" pitchFamily="18" charset="0"/>
                <a:cs typeface="Times New Roman" panose="02020603050405020304" pitchFamily="18" charset="0"/>
              </a:rPr>
              <a:t>Gerentes.</a:t>
            </a:r>
            <a:endParaRPr lang="es-MX" sz="2400" dirty="0">
              <a:latin typeface="Times New Roman" panose="02020603050405020304" pitchFamily="18" charset="0"/>
              <a:cs typeface="Times New Roman" panose="02020603050405020304" pitchFamily="18" charset="0"/>
            </a:endParaRPr>
          </a:p>
          <a:p>
            <a:pPr marL="723900"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mayor sueldo de la Categoría Administrativo.</a:t>
            </a: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empleado son: Categoría y Sueldo.</a:t>
            </a:r>
          </a:p>
          <a:p>
            <a:pPr algn="just">
              <a:spcBef>
                <a:spcPts val="600"/>
              </a:spcBef>
              <a:spcAft>
                <a:spcPts val="600"/>
              </a:spcAft>
            </a:pPr>
            <a:r>
              <a:rPr lang="es-MX" sz="2400" dirty="0" smtClean="0">
                <a:latin typeface="Times New Roman" panose="02020603050405020304" pitchFamily="18" charset="0"/>
                <a:cs typeface="Times New Roman" panose="02020603050405020304" pitchFamily="18" charset="0"/>
              </a:rPr>
              <a:t>Nota: finalizar el programa cuando se ingrese la palabra “fin” al momento de solicitar la Categoría.</a:t>
            </a:r>
          </a:p>
          <a:p>
            <a:pPr algn="just">
              <a:spcBef>
                <a:spcPts val="600"/>
              </a:spcBef>
              <a:spcAft>
                <a:spcPts val="600"/>
              </a:spcAft>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238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77421" y="1022274"/>
            <a:ext cx="8707272" cy="4924425"/>
          </a:xfrm>
          <a:prstGeom prst="rect">
            <a:avLst/>
          </a:prstGeom>
        </p:spPr>
        <p:txBody>
          <a:bodyPr wrap="square">
            <a:spAutoFit/>
          </a:bodyPr>
          <a:lstStyle/>
          <a:p>
            <a:pPr algn="just">
              <a:spcBef>
                <a:spcPts val="600"/>
              </a:spcBef>
              <a:spcAft>
                <a:spcPts val="600"/>
              </a:spcAft>
            </a:pPr>
            <a:r>
              <a:rPr lang="es-MX" sz="2800" b="1" dirty="0" smtClean="0">
                <a:solidFill>
                  <a:schemeClr val="accent2">
                    <a:lumMod val="60000"/>
                    <a:lumOff val="40000"/>
                  </a:schemeClr>
                </a:solidFill>
                <a:latin typeface="Arial Black" panose="020B0A04020102020204" pitchFamily="34" charset="0"/>
                <a:cs typeface="Times New Roman" panose="02020603050405020304" pitchFamily="18" charset="0"/>
              </a:rPr>
              <a:t>12</a:t>
            </a:r>
            <a:r>
              <a:rPr lang="es-MX" sz="2800" b="1" dirty="0" smtClean="0">
                <a:solidFill>
                  <a:schemeClr val="accent2">
                    <a:lumMod val="60000"/>
                    <a:lumOff val="40000"/>
                  </a:schemeClr>
                </a:solidFill>
                <a:latin typeface="Arial Black" panose="020B0A04020102020204" pitchFamily="34"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En una </a:t>
            </a:r>
            <a:r>
              <a:rPr lang="es-MX" sz="2400" dirty="0" smtClean="0">
                <a:latin typeface="Times New Roman" panose="02020603050405020304" pitchFamily="18" charset="0"/>
                <a:cs typeface="Times New Roman" panose="02020603050405020304" pitchFamily="18" charset="0"/>
              </a:rPr>
              <a:t>fabrica de insumos informático que vende tres tipos de productos: Mouse, Teclados </a:t>
            </a:r>
            <a:r>
              <a:rPr lang="es-MX" sz="2400" dirty="0">
                <a:latin typeface="Times New Roman" panose="02020603050405020304" pitchFamily="18" charset="0"/>
                <a:cs typeface="Times New Roman" panose="02020603050405020304" pitchFamily="18" charset="0"/>
              </a:rPr>
              <a:t>y </a:t>
            </a:r>
            <a:r>
              <a:rPr lang="es-MX" sz="2400" dirty="0" smtClean="0">
                <a:latin typeface="Times New Roman" panose="02020603050405020304" pitchFamily="18" charset="0"/>
                <a:cs typeface="Times New Roman" panose="02020603050405020304" pitchFamily="18" charset="0"/>
              </a:rPr>
              <a:t>Pendrive. </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Se necesita saber:</a:t>
            </a:r>
          </a:p>
          <a:p>
            <a:pPr marL="1255713"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total general de </a:t>
            </a:r>
            <a:r>
              <a:rPr lang="es-MX" sz="2400" dirty="0" smtClean="0">
                <a:latin typeface="Times New Roman" panose="02020603050405020304" pitchFamily="18" charset="0"/>
                <a:cs typeface="Times New Roman" panose="02020603050405020304" pitchFamily="18" charset="0"/>
              </a:rPr>
              <a:t>ventas.</a:t>
            </a:r>
            <a:endParaRPr lang="es-MX" sz="2400" dirty="0">
              <a:latin typeface="Times New Roman" panose="02020603050405020304" pitchFamily="18" charset="0"/>
              <a:cs typeface="Times New Roman" panose="02020603050405020304" pitchFamily="18" charset="0"/>
            </a:endParaRPr>
          </a:p>
          <a:p>
            <a:pPr marL="1255713"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El </a:t>
            </a:r>
            <a:r>
              <a:rPr lang="es-MX" sz="2400" dirty="0">
                <a:latin typeface="Times New Roman" panose="02020603050405020304" pitchFamily="18" charset="0"/>
                <a:cs typeface="Times New Roman" panose="02020603050405020304" pitchFamily="18" charset="0"/>
              </a:rPr>
              <a:t>promedio de </a:t>
            </a:r>
            <a:r>
              <a:rPr lang="es-MX" sz="2400" dirty="0" smtClean="0">
                <a:latin typeface="Times New Roman" panose="02020603050405020304" pitchFamily="18" charset="0"/>
                <a:cs typeface="Times New Roman" panose="02020603050405020304" pitchFamily="18" charset="0"/>
              </a:rPr>
              <a:t>ventas de Mouse.</a:t>
            </a:r>
            <a:endParaRPr lang="es-MX" sz="2400" dirty="0">
              <a:latin typeface="Times New Roman" panose="02020603050405020304" pitchFamily="18" charset="0"/>
              <a:cs typeface="Times New Roman" panose="02020603050405020304" pitchFamily="18" charset="0"/>
            </a:endParaRPr>
          </a:p>
          <a:p>
            <a:pPr marL="1255713" indent="-342900" algn="just">
              <a:spcBef>
                <a:spcPts val="600"/>
              </a:spcBef>
              <a:spcAft>
                <a:spcPts val="600"/>
              </a:spcAft>
              <a:buFont typeface="Wingdings" panose="05000000000000000000" pitchFamily="2" charset="2"/>
              <a:buChar char=""/>
            </a:pPr>
            <a:r>
              <a:rPr lang="es-MX" sz="2400" dirty="0" smtClean="0">
                <a:latin typeface="Times New Roman" panose="02020603050405020304" pitchFamily="18" charset="0"/>
                <a:cs typeface="Times New Roman" panose="02020603050405020304" pitchFamily="18" charset="0"/>
              </a:rPr>
              <a:t>La </a:t>
            </a:r>
            <a:r>
              <a:rPr lang="es-MX" sz="2400" dirty="0">
                <a:latin typeface="Times New Roman" panose="02020603050405020304" pitchFamily="18" charset="0"/>
                <a:cs typeface="Times New Roman" panose="02020603050405020304" pitchFamily="18" charset="0"/>
              </a:rPr>
              <a:t>menor </a:t>
            </a:r>
            <a:r>
              <a:rPr lang="es-MX" sz="2400" dirty="0" smtClean="0">
                <a:latin typeface="Times New Roman" panose="02020603050405020304" pitchFamily="18" charset="0"/>
                <a:cs typeface="Times New Roman" panose="02020603050405020304" pitchFamily="18" charset="0"/>
              </a:rPr>
              <a:t>venta del tipo Teclado.</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a:latin typeface="Times New Roman" panose="02020603050405020304" pitchFamily="18" charset="0"/>
                <a:cs typeface="Times New Roman" panose="02020603050405020304" pitchFamily="18" charset="0"/>
              </a:rPr>
              <a:t>Los datos a ingresar por cada </a:t>
            </a:r>
            <a:r>
              <a:rPr lang="es-MX" sz="2400" dirty="0" smtClean="0">
                <a:latin typeface="Times New Roman" panose="02020603050405020304" pitchFamily="18" charset="0"/>
                <a:cs typeface="Times New Roman" panose="02020603050405020304" pitchFamily="18" charset="0"/>
              </a:rPr>
              <a:t>venta </a:t>
            </a:r>
            <a:r>
              <a:rPr lang="es-MX" sz="2400" dirty="0">
                <a:latin typeface="Times New Roman" panose="02020603050405020304" pitchFamily="18" charset="0"/>
                <a:cs typeface="Times New Roman" panose="02020603050405020304" pitchFamily="18" charset="0"/>
              </a:rPr>
              <a:t>son: </a:t>
            </a:r>
            <a:r>
              <a:rPr lang="es-MX" sz="2400" dirty="0" smtClean="0">
                <a:latin typeface="Times New Roman" panose="02020603050405020304" pitchFamily="18" charset="0"/>
                <a:cs typeface="Times New Roman" panose="02020603050405020304" pitchFamily="18" charset="0"/>
              </a:rPr>
              <a:t>Tipo, Cantidad y Monto.</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400" dirty="0" smtClean="0">
                <a:latin typeface="Times New Roman" panose="02020603050405020304" pitchFamily="18" charset="0"/>
                <a:cs typeface="Times New Roman" panose="02020603050405020304" pitchFamily="18" charset="0"/>
              </a:rPr>
              <a:t>Nota: finalizar el programa cuando se ingrese la palabra “fin” al momento de solicitar la Tipo.</a:t>
            </a:r>
          </a:p>
          <a:p>
            <a:pPr algn="just">
              <a:spcBef>
                <a:spcPts val="600"/>
              </a:spcBef>
              <a:spcAft>
                <a:spcPts val="600"/>
              </a:spcAft>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647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5910" y="1129247"/>
            <a:ext cx="7929350" cy="2672526"/>
          </a:xfrm>
          <a:prstGeom prst="rect">
            <a:avLst/>
          </a:prstGeom>
        </p:spPr>
        <p:txBody>
          <a:bodyPr wrap="square">
            <a:spAutoFit/>
          </a:bodyPr>
          <a:lstStyle/>
          <a:p>
            <a:pPr>
              <a:lnSpc>
                <a:spcPct val="107000"/>
              </a:lnSpc>
              <a:spcBef>
                <a:spcPts val="200"/>
              </a:spcBef>
              <a:spcAft>
                <a:spcPts val="0"/>
              </a:spcAft>
            </a:pPr>
            <a:r>
              <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Material: </a:t>
            </a:r>
          </a:p>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a:t>
            </a:r>
            <a:r>
              <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Curso: Introducción a la </a:t>
            </a: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Programación </a:t>
            </a:r>
            <a:r>
              <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de En </a:t>
            </a:r>
            <a:r>
              <a:rPr lang="es-AR" sz="20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FoCo</a:t>
            </a: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ETP </a:t>
            </a:r>
            <a:endPar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link: </a:t>
            </a: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hlinkClick r:id="rId2"/>
              </a:rPr>
              <a:t>https://</a:t>
            </a:r>
            <a:r>
              <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hlinkClick r:id="rId2"/>
              </a:rPr>
              <a:t>enfoco.educacion.gob.ar/cursos</a:t>
            </a:r>
            <a:endPar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es-AR"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Bibliografía</a:t>
            </a:r>
            <a:endParaRPr lang="en-US"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s-AR" dirty="0"/>
              <a:t>Docs.python.org.ar. (2018). 1. Introducción — Tutorial de Python 3.6.3 </a:t>
            </a:r>
            <a:r>
              <a:rPr lang="es-AR" dirty="0" err="1"/>
              <a:t>documentation</a:t>
            </a:r>
            <a:r>
              <a:rPr lang="es-AR" dirty="0"/>
              <a:t>. </a:t>
            </a:r>
            <a:r>
              <a:rPr lang="en-US" dirty="0"/>
              <a:t>[online] Available at:  </a:t>
            </a:r>
            <a:r>
              <a:rPr lang="en-US" u="sng" dirty="0">
                <a:hlinkClick r:id="rId3"/>
              </a:rPr>
              <a:t>http://docs.python.org.ar/tutorial/3/index.html</a:t>
            </a:r>
            <a:r>
              <a:rPr lang="en-US" dirty="0"/>
              <a:t> Accessed 14 Feb. 2018].</a:t>
            </a:r>
            <a:endParaRPr lang="en-US" sz="2000" dirty="0"/>
          </a:p>
        </p:txBody>
      </p:sp>
    </p:spTree>
    <p:extLst>
      <p:ext uri="{BB962C8B-B14F-4D97-AF65-F5344CB8AC3E}">
        <p14:creationId xmlns:p14="http://schemas.microsoft.com/office/powerpoint/2010/main" val="4018193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6478" y="708883"/>
            <a:ext cx="8843749"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MX" sz="2800" dirty="0">
                <a:latin typeface="Calibri" panose="020F0502020204030204" pitchFamily="34" charset="0"/>
                <a:ea typeface="Calibri" panose="020F0502020204030204" pitchFamily="34" charset="0"/>
                <a:cs typeface="Times New Roman" panose="02020603050405020304" pitchFamily="18" charset="0"/>
              </a:rPr>
              <a:t>Supongamos que queremos mostrar los números del 0 al 9. </a:t>
            </a:r>
            <a:endParaRPr lang="en-US" sz="2800" dirty="0"/>
          </a:p>
        </p:txBody>
      </p:sp>
      <p:sp>
        <p:nvSpPr>
          <p:cNvPr id="3" name="Rectángulo 2"/>
          <p:cNvSpPr/>
          <p:nvPr/>
        </p:nvSpPr>
        <p:spPr>
          <a:xfrm>
            <a:off x="2859300" y="146292"/>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smtClean="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pic>
        <p:nvPicPr>
          <p:cNvPr id="5" name="Imagen 4" descr="https://tuclaseargentina.brightspace.com/content/enforced/7795-EF_IAP_FT/Figura%201%20Compo%205.jpg?_&amp;d2lSessionVal=UqldrKoh3eVZimpLm7Kze3cYz&amp;ou=8327"/>
          <p:cNvPicPr/>
          <p:nvPr/>
        </p:nvPicPr>
        <p:blipFill>
          <a:blip r:embed="rId2">
            <a:extLst>
              <a:ext uri="{28A0092B-C50C-407E-A947-70E740481C1C}">
                <a14:useLocalDpi xmlns:a14="http://schemas.microsoft.com/office/drawing/2010/main" val="0"/>
              </a:ext>
            </a:extLst>
          </a:blip>
          <a:srcRect/>
          <a:stretch>
            <a:fillRect/>
          </a:stretch>
        </p:blipFill>
        <p:spPr bwMode="auto">
          <a:xfrm>
            <a:off x="2306471" y="1446663"/>
            <a:ext cx="4380932" cy="5124734"/>
          </a:xfrm>
          <a:prstGeom prst="rect">
            <a:avLst/>
          </a:prstGeom>
          <a:noFill/>
          <a:ln>
            <a:noFill/>
          </a:ln>
        </p:spPr>
      </p:pic>
    </p:spTree>
    <p:extLst>
      <p:ext uri="{BB962C8B-B14F-4D97-AF65-F5344CB8AC3E}">
        <p14:creationId xmlns:p14="http://schemas.microsoft.com/office/powerpoint/2010/main" val="189097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534" y="764768"/>
            <a:ext cx="8024884" cy="3108543"/>
          </a:xfrm>
          <a:prstGeom prst="rect">
            <a:avLst/>
          </a:prstGeom>
        </p:spPr>
        <p:txBody>
          <a:bodyPr wrap="square">
            <a:spAutoFit/>
          </a:bodyPr>
          <a:lstStyle/>
          <a:p>
            <a:pPr algn="ctr"/>
            <a:r>
              <a:rPr lang="es-MX" sz="2800" dirty="0" smtClean="0">
                <a:latin typeface="Times New Roman" panose="02020603050405020304" pitchFamily="18" charset="0"/>
                <a:ea typeface="Times New Roman" panose="02020603050405020304" pitchFamily="18" charset="0"/>
              </a:rPr>
              <a:t>Imaginemos </a:t>
            </a:r>
            <a:r>
              <a:rPr lang="es-MX" sz="2800" dirty="0">
                <a:latin typeface="Times New Roman" panose="02020603050405020304" pitchFamily="18" charset="0"/>
                <a:ea typeface="Times New Roman" panose="02020603050405020304" pitchFamily="18" charset="0"/>
              </a:rPr>
              <a:t>si tuviéramos que mostrar números hasta el 1.000… Tedioso, ¿verdad</a:t>
            </a:r>
            <a:r>
              <a:rPr lang="es-MX" sz="2800" dirty="0" smtClean="0">
                <a:latin typeface="Times New Roman" panose="02020603050405020304" pitchFamily="18" charset="0"/>
                <a:ea typeface="Times New Roman" panose="02020603050405020304" pitchFamily="18" charset="0"/>
              </a:rPr>
              <a:t>?</a:t>
            </a:r>
            <a:endParaRPr lang="es-MX" sz="2800" dirty="0">
              <a:latin typeface="Times New Roman" panose="02020603050405020304" pitchFamily="18" charset="0"/>
              <a:ea typeface="Times New Roman" panose="02020603050405020304" pitchFamily="18" charset="0"/>
            </a:endParaRPr>
          </a:p>
          <a:p>
            <a:pPr algn="ctr"/>
            <a:r>
              <a:rPr lang="es-MX" sz="2800" dirty="0">
                <a:latin typeface="Times New Roman" panose="02020603050405020304" pitchFamily="18" charset="0"/>
                <a:ea typeface="Times New Roman" panose="02020603050405020304" pitchFamily="18" charset="0"/>
              </a:rPr>
              <a:t>Para ello utilizaremos en cambio la instrucción </a:t>
            </a:r>
            <a:r>
              <a:rPr lang="es-MX" sz="2800" b="1" dirty="0" err="1">
                <a:solidFill>
                  <a:srgbClr val="FF0000"/>
                </a:solidFill>
                <a:latin typeface="Times New Roman" panose="02020603050405020304" pitchFamily="18" charset="0"/>
                <a:ea typeface="Times New Roman" panose="02020603050405020304" pitchFamily="18" charset="0"/>
              </a:rPr>
              <a:t>for</a:t>
            </a:r>
            <a:r>
              <a:rPr lang="es-MX" sz="2800" dirty="0">
                <a:latin typeface="Times New Roman" panose="02020603050405020304" pitchFamily="18" charset="0"/>
                <a:ea typeface="Times New Roman" panose="02020603050405020304" pitchFamily="18" charset="0"/>
              </a:rPr>
              <a:t> combinada con la función </a:t>
            </a:r>
            <a:r>
              <a:rPr lang="es-MX" sz="2800" b="1" dirty="0" err="1">
                <a:solidFill>
                  <a:srgbClr val="FF0000"/>
                </a:solidFill>
                <a:latin typeface="Times New Roman" panose="02020603050405020304" pitchFamily="18" charset="0"/>
                <a:ea typeface="Times New Roman" panose="02020603050405020304" pitchFamily="18" charset="0"/>
              </a:rPr>
              <a:t>range</a:t>
            </a:r>
            <a:r>
              <a:rPr lang="es-MX" sz="2800" b="1" dirty="0">
                <a:solidFill>
                  <a:srgbClr val="FF0000"/>
                </a:solidFill>
                <a:latin typeface="Times New Roman" panose="02020603050405020304" pitchFamily="18" charset="0"/>
                <a:ea typeface="Times New Roman" panose="02020603050405020304" pitchFamily="18" charset="0"/>
              </a:rPr>
              <a:t>()</a:t>
            </a:r>
            <a:r>
              <a:rPr lang="es-MX" sz="2800" dirty="0">
                <a:latin typeface="Times New Roman" panose="02020603050405020304" pitchFamily="18" charset="0"/>
                <a:ea typeface="Times New Roman" panose="02020603050405020304" pitchFamily="18" charset="0"/>
              </a:rPr>
              <a:t>. La función </a:t>
            </a:r>
            <a:r>
              <a:rPr lang="es-MX" sz="2800" dirty="0" err="1">
                <a:latin typeface="Times New Roman" panose="02020603050405020304" pitchFamily="18" charset="0"/>
                <a:ea typeface="Times New Roman" panose="02020603050405020304" pitchFamily="18" charset="0"/>
              </a:rPr>
              <a:t>range</a:t>
            </a:r>
            <a:r>
              <a:rPr lang="es-MX" sz="2800" dirty="0">
                <a:latin typeface="Times New Roman" panose="02020603050405020304" pitchFamily="18" charset="0"/>
                <a:ea typeface="Times New Roman" panose="02020603050405020304" pitchFamily="18" charset="0"/>
              </a:rPr>
              <a:t>() genera una cierta cantidad de números comenzando por el cero, mientras que la instrucción </a:t>
            </a:r>
            <a:r>
              <a:rPr lang="es-MX" sz="2800" dirty="0" err="1">
                <a:latin typeface="Times New Roman" panose="02020603050405020304" pitchFamily="18" charset="0"/>
                <a:ea typeface="Times New Roman" panose="02020603050405020304" pitchFamily="18" charset="0"/>
              </a:rPr>
              <a:t>for</a:t>
            </a:r>
            <a:r>
              <a:rPr lang="es-MX" sz="2800" dirty="0">
                <a:latin typeface="Times New Roman" panose="02020603050405020304" pitchFamily="18" charset="0"/>
                <a:ea typeface="Times New Roman" panose="02020603050405020304" pitchFamily="18" charset="0"/>
              </a:rPr>
              <a:t> genera el ciclo repetitivo. </a:t>
            </a:r>
            <a:endParaRPr lang="en-US" sz="2800" dirty="0" smtClean="0">
              <a:latin typeface="Times New Roman" panose="02020603050405020304" pitchFamily="18" charset="0"/>
              <a:ea typeface="Times New Roman" panose="02020603050405020304" pitchFamily="18" charset="0"/>
            </a:endParaRPr>
          </a:p>
        </p:txBody>
      </p:sp>
      <p:sp>
        <p:nvSpPr>
          <p:cNvPr id="3" name="Rectángulo 2"/>
          <p:cNvSpPr/>
          <p:nvPr/>
        </p:nvSpPr>
        <p:spPr>
          <a:xfrm>
            <a:off x="320723" y="3970318"/>
            <a:ext cx="4572000" cy="1323439"/>
          </a:xfrm>
          <a:prstGeom prst="rect">
            <a:avLst/>
          </a:prstGeom>
        </p:spPr>
        <p:txBody>
          <a:bodyPr>
            <a:spAutoFit/>
          </a:bodyPr>
          <a:lstStyle/>
          <a:p>
            <a:r>
              <a:rPr lang="en-US" sz="4000" b="1" dirty="0"/>
              <a:t>for </a:t>
            </a:r>
            <a:r>
              <a:rPr lang="en-US" sz="4000" b="1" dirty="0" err="1"/>
              <a:t>i</a:t>
            </a:r>
            <a:r>
              <a:rPr lang="en-US" sz="4000" b="1" dirty="0"/>
              <a:t> in range(10):</a:t>
            </a:r>
          </a:p>
          <a:p>
            <a:r>
              <a:rPr lang="en-US" sz="4000" b="1" dirty="0"/>
              <a:t>print (</a:t>
            </a:r>
            <a:r>
              <a:rPr lang="en-US" sz="4000" b="1" dirty="0" err="1"/>
              <a:t>i</a:t>
            </a:r>
            <a:r>
              <a:rPr lang="en-US" sz="4000" b="1" dirty="0"/>
              <a:t>)</a:t>
            </a:r>
          </a:p>
        </p:txBody>
      </p:sp>
      <p:pic>
        <p:nvPicPr>
          <p:cNvPr id="4" name="Imagen 3" descr="https://tuclaseargentina.brightspace.com/content/enforced/7795-EF_IAP_FT/Figura%202%20Compo%205.jpg?_&amp;d2lSessionVal=UqldrKoh3eVZimpLm7Kze3cYz&amp;ou=8327"/>
          <p:cNvPicPr/>
          <p:nvPr/>
        </p:nvPicPr>
        <p:blipFill>
          <a:blip r:embed="rId2">
            <a:extLst>
              <a:ext uri="{28A0092B-C50C-407E-A947-70E740481C1C}">
                <a14:useLocalDpi xmlns:a14="http://schemas.microsoft.com/office/drawing/2010/main" val="0"/>
              </a:ext>
            </a:extLst>
          </a:blip>
          <a:srcRect/>
          <a:stretch>
            <a:fillRect/>
          </a:stretch>
        </p:blipFill>
        <p:spPr bwMode="auto">
          <a:xfrm>
            <a:off x="5691116" y="3338452"/>
            <a:ext cx="3452884" cy="3519548"/>
          </a:xfrm>
          <a:prstGeom prst="rect">
            <a:avLst/>
          </a:prstGeom>
          <a:noFill/>
          <a:ln>
            <a:noFill/>
          </a:ln>
        </p:spPr>
      </p:pic>
      <p:sp>
        <p:nvSpPr>
          <p:cNvPr id="5" name="Rectángulo 4"/>
          <p:cNvSpPr/>
          <p:nvPr/>
        </p:nvSpPr>
        <p:spPr>
          <a:xfrm>
            <a:off x="320723" y="82986"/>
            <a:ext cx="8335371" cy="58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s-AR" sz="3200" b="1" dirty="0" err="1" smtClean="0">
                <a:latin typeface="Times New Roman" panose="02020603050405020304" pitchFamily="18" charset="0"/>
                <a:ea typeface="Times New Roman" panose="02020603050405020304" pitchFamily="18" charset="0"/>
              </a:rPr>
              <a:t>For</a:t>
            </a:r>
            <a:endParaRPr lang="en-US"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676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82137" y="2185369"/>
            <a:ext cx="8557146" cy="3108543"/>
          </a:xfrm>
          <a:prstGeom prst="rect">
            <a:avLst/>
          </a:prstGeom>
        </p:spPr>
        <p:txBody>
          <a:bodyPr wrap="square">
            <a:spAutoFit/>
          </a:bodyPr>
          <a:lstStyle/>
          <a:p>
            <a:r>
              <a:rPr lang="es-MX" sz="2800" dirty="0">
                <a:latin typeface="Times New Roman" panose="02020603050405020304" pitchFamily="18" charset="0"/>
                <a:ea typeface="Times New Roman" panose="02020603050405020304" pitchFamily="18" charset="0"/>
              </a:rPr>
              <a:t>A continuación de la palabra </a:t>
            </a:r>
            <a:r>
              <a:rPr lang="es-MX" sz="2800" b="1" dirty="0" err="1">
                <a:solidFill>
                  <a:srgbClr val="FF0000"/>
                </a:solidFill>
                <a:latin typeface="Arial Black" panose="020B0A04020102020204" pitchFamily="34" charset="0"/>
                <a:ea typeface="Times New Roman" panose="02020603050405020304" pitchFamily="18" charset="0"/>
              </a:rPr>
              <a:t>for</a:t>
            </a:r>
            <a:r>
              <a:rPr lang="es-MX" sz="2800" dirty="0">
                <a:latin typeface="Times New Roman" panose="02020603050405020304" pitchFamily="18" charset="0"/>
                <a:ea typeface="Times New Roman" panose="02020603050405020304" pitchFamily="18" charset="0"/>
              </a:rPr>
              <a:t>, se coloca el nombre de una variable, generalmente se usa la letra </a:t>
            </a:r>
            <a:r>
              <a:rPr lang="es-MX" sz="2800" b="1" dirty="0">
                <a:solidFill>
                  <a:srgbClr val="0070C0"/>
                </a:solidFill>
                <a:latin typeface="Arial Black" panose="020B0A04020102020204" pitchFamily="34" charset="0"/>
                <a:ea typeface="Times New Roman" panose="02020603050405020304" pitchFamily="18" charset="0"/>
              </a:rPr>
              <a:t>i</a:t>
            </a:r>
            <a:r>
              <a:rPr lang="es-MX" sz="2800" dirty="0">
                <a:latin typeface="Times New Roman" panose="02020603050405020304" pitchFamily="18" charset="0"/>
                <a:ea typeface="Times New Roman" panose="02020603050405020304" pitchFamily="18" charset="0"/>
              </a:rPr>
              <a:t>, que es la que tendrá en cada ciclo de ejecución los valores 0, 1, 2, 3, 4, 5, 6, 7, 8 y 9. Después de la variable del ciclo se agrega </a:t>
            </a:r>
            <a:r>
              <a:rPr lang="es-MX" sz="2800" b="1" dirty="0">
                <a:solidFill>
                  <a:srgbClr val="FF0000"/>
                </a:solidFill>
                <a:latin typeface="Times New Roman" panose="02020603050405020304" pitchFamily="18" charset="0"/>
                <a:ea typeface="Times New Roman" panose="02020603050405020304" pitchFamily="18" charset="0"/>
              </a:rPr>
              <a:t>in</a:t>
            </a:r>
            <a:r>
              <a:rPr lang="es-MX" sz="2800" dirty="0">
                <a:latin typeface="Times New Roman" panose="02020603050405020304" pitchFamily="18" charset="0"/>
                <a:ea typeface="Times New Roman" panose="02020603050405020304" pitchFamily="18" charset="0"/>
              </a:rPr>
              <a:t> y luego la función </a:t>
            </a:r>
            <a:r>
              <a:rPr lang="es-MX" sz="2800" b="1" dirty="0" err="1">
                <a:solidFill>
                  <a:srgbClr val="FF0000"/>
                </a:solidFill>
                <a:latin typeface="Arial Black" panose="020B0A04020102020204" pitchFamily="34" charset="0"/>
                <a:ea typeface="Times New Roman" panose="02020603050405020304" pitchFamily="18" charset="0"/>
              </a:rPr>
              <a:t>range</a:t>
            </a:r>
            <a:r>
              <a:rPr lang="es-MX" sz="2800" b="1" dirty="0">
                <a:solidFill>
                  <a:srgbClr val="FF0000"/>
                </a:solidFill>
                <a:latin typeface="Arial Black" panose="020B0A04020102020204" pitchFamily="34" charset="0"/>
                <a:ea typeface="Times New Roman" panose="02020603050405020304" pitchFamily="18" charset="0"/>
              </a:rPr>
              <a:t>() </a:t>
            </a:r>
            <a:r>
              <a:rPr lang="es-MX" sz="2800" dirty="0">
                <a:latin typeface="Times New Roman" panose="02020603050405020304" pitchFamily="18" charset="0"/>
                <a:ea typeface="Times New Roman" panose="02020603050405020304" pitchFamily="18" charset="0"/>
              </a:rPr>
              <a:t>que lleva entre paréntesis el número que será el tope del ciclo. Ese tope no se incluye en la repetición.</a:t>
            </a:r>
            <a:endParaRPr lang="en-US" sz="2800" dirty="0">
              <a:latin typeface="Times New Roman" panose="02020603050405020304" pitchFamily="18" charset="0"/>
              <a:ea typeface="Times New Roman" panose="02020603050405020304" pitchFamily="18" charset="0"/>
            </a:endParaRPr>
          </a:p>
        </p:txBody>
      </p:sp>
      <p:sp>
        <p:nvSpPr>
          <p:cNvPr id="7" name="Rectángulo 6"/>
          <p:cNvSpPr/>
          <p:nvPr/>
        </p:nvSpPr>
        <p:spPr>
          <a:xfrm>
            <a:off x="2722729" y="408252"/>
            <a:ext cx="4572000" cy="1323439"/>
          </a:xfrm>
          <a:prstGeom prst="rect">
            <a:avLst/>
          </a:prstGeom>
        </p:spPr>
        <p:txBody>
          <a:bodyPr>
            <a:spAutoFit/>
          </a:bodyPr>
          <a:lstStyle/>
          <a:p>
            <a:r>
              <a:rPr lang="en-US" sz="4000" b="1" dirty="0">
                <a:solidFill>
                  <a:srgbClr val="FF0000"/>
                </a:solidFill>
              </a:rPr>
              <a:t>for</a:t>
            </a:r>
            <a:r>
              <a:rPr lang="en-US" sz="4000" b="1" dirty="0"/>
              <a:t> </a:t>
            </a:r>
            <a:r>
              <a:rPr lang="en-US" sz="2800" b="1" dirty="0" err="1">
                <a:solidFill>
                  <a:srgbClr val="0070C0"/>
                </a:solidFill>
                <a:latin typeface="Arial Black" panose="020B0A04020102020204" pitchFamily="34" charset="0"/>
                <a:ea typeface="Times New Roman" panose="02020603050405020304" pitchFamily="18" charset="0"/>
              </a:rPr>
              <a:t>i</a:t>
            </a:r>
            <a:r>
              <a:rPr lang="en-US" sz="4000" b="1" dirty="0"/>
              <a:t> </a:t>
            </a:r>
            <a:r>
              <a:rPr lang="en-US" sz="4000" b="1" dirty="0">
                <a:solidFill>
                  <a:srgbClr val="FF0000"/>
                </a:solidFill>
              </a:rPr>
              <a:t>in</a:t>
            </a:r>
            <a:r>
              <a:rPr lang="en-US" sz="4000" b="1" dirty="0"/>
              <a:t> </a:t>
            </a:r>
            <a:r>
              <a:rPr lang="en-US" sz="4000" b="1" dirty="0">
                <a:solidFill>
                  <a:srgbClr val="FF0000"/>
                </a:solidFill>
              </a:rPr>
              <a:t>range(</a:t>
            </a:r>
            <a:r>
              <a:rPr lang="en-US" sz="4000" b="1" dirty="0"/>
              <a:t>10</a:t>
            </a:r>
            <a:r>
              <a:rPr lang="en-US" sz="4000" b="1" dirty="0">
                <a:solidFill>
                  <a:srgbClr val="FF0000"/>
                </a:solidFill>
              </a:rPr>
              <a:t>)</a:t>
            </a:r>
            <a:r>
              <a:rPr lang="en-US" sz="4000" b="1" dirty="0"/>
              <a:t>:</a:t>
            </a:r>
          </a:p>
          <a:p>
            <a:r>
              <a:rPr lang="en-US" sz="4000" b="1" dirty="0"/>
              <a:t>print (</a:t>
            </a:r>
            <a:r>
              <a:rPr lang="en-US" sz="4000" b="1" dirty="0" err="1"/>
              <a:t>i</a:t>
            </a:r>
            <a:r>
              <a:rPr lang="en-US" sz="4000" b="1" dirty="0"/>
              <a:t>)</a:t>
            </a:r>
          </a:p>
        </p:txBody>
      </p:sp>
    </p:spTree>
    <p:extLst>
      <p:ext uri="{BB962C8B-B14F-4D97-AF65-F5344CB8AC3E}">
        <p14:creationId xmlns:p14="http://schemas.microsoft.com/office/powerpoint/2010/main" val="310163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0126" y="0"/>
            <a:ext cx="8516203" cy="1569660"/>
          </a:xfrm>
          <a:prstGeom prst="rect">
            <a:avLst/>
          </a:prstGeom>
        </p:spPr>
        <p:txBody>
          <a:bodyPr wrap="square">
            <a:spAutoFit/>
          </a:bodyPr>
          <a:lstStyle/>
          <a:p>
            <a:pPr algn="ctr"/>
            <a:r>
              <a:rPr lang="es-AR" sz="2400" dirty="0"/>
              <a:t>Ahora queremos ingresar 5 números enteros y mostrarlos. También utilizaremos la instrucción </a:t>
            </a:r>
            <a:r>
              <a:rPr lang="es-AR" sz="2400" b="1" dirty="0" err="1"/>
              <a:t>for</a:t>
            </a:r>
            <a:r>
              <a:rPr lang="es-AR" sz="2400" dirty="0"/>
              <a:t> combinada con la función </a:t>
            </a:r>
            <a:r>
              <a:rPr lang="es-AR" sz="2400" b="1" dirty="0" err="1"/>
              <a:t>range</a:t>
            </a:r>
            <a:r>
              <a:rPr lang="es-AR" sz="2400" b="1" dirty="0"/>
              <a:t>()</a:t>
            </a:r>
            <a:r>
              <a:rPr lang="es-AR" sz="2400" dirty="0"/>
              <a:t> pero en este caso nos interesa el valor ingresado y no el de la variable del ciclo llamada i.</a:t>
            </a:r>
            <a:endParaRPr lang="en-US" sz="2400" dirty="0"/>
          </a:p>
        </p:txBody>
      </p:sp>
      <p:pic>
        <p:nvPicPr>
          <p:cNvPr id="3" name="Imagen 2" descr="https://tuclaseargentina.brightspace.com/content/enforced/7795-EF_IAP_FT/Figura%203%20compo%205.jpg?_&amp;d2lSessionVal=UqldrKoh3eVZimpLm7Kze3cYz&amp;ou=8327"/>
          <p:cNvPicPr/>
          <p:nvPr/>
        </p:nvPicPr>
        <p:blipFill rotWithShape="1">
          <a:blip r:embed="rId2">
            <a:extLst>
              <a:ext uri="{28A0092B-C50C-407E-A947-70E740481C1C}">
                <a14:useLocalDpi xmlns:a14="http://schemas.microsoft.com/office/drawing/2010/main" val="0"/>
              </a:ext>
            </a:extLst>
          </a:blip>
          <a:srcRect l="2388" b="4689"/>
          <a:stretch/>
        </p:blipFill>
        <p:spPr bwMode="auto">
          <a:xfrm>
            <a:off x="150126" y="1569660"/>
            <a:ext cx="8830101" cy="5008728"/>
          </a:xfrm>
          <a:prstGeom prst="rect">
            <a:avLst/>
          </a:prstGeom>
          <a:noFill/>
          <a:ln>
            <a:noFill/>
          </a:ln>
        </p:spPr>
      </p:pic>
    </p:spTree>
    <p:extLst>
      <p:ext uri="{BB962C8B-B14F-4D97-AF65-F5344CB8AC3E}">
        <p14:creationId xmlns:p14="http://schemas.microsoft.com/office/powerpoint/2010/main" val="3488570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3045" y="132645"/>
            <a:ext cx="8660703" cy="523220"/>
          </a:xfrm>
          <a:prstGeom prst="rect">
            <a:avLst/>
          </a:prstGeom>
        </p:spPr>
        <p:txBody>
          <a:bodyPr wrap="square">
            <a:spAutoFit/>
          </a:bodyPr>
          <a:lstStyle/>
          <a:p>
            <a:pPr algn="ctr"/>
            <a:r>
              <a:rPr lang="es-MX" sz="2800" b="1" dirty="0">
                <a:latin typeface="Arial Black" panose="020B0A04020102020204" pitchFamily="34" charset="0"/>
                <a:ea typeface="Calibri" panose="020F0502020204030204" pitchFamily="34" charset="0"/>
                <a:cs typeface="Times New Roman" panose="02020603050405020304" pitchFamily="18" charset="0"/>
              </a:rPr>
              <a:t>Otras formas de utilizar la función </a:t>
            </a:r>
            <a:r>
              <a:rPr lang="es-MX" sz="2800" b="1" dirty="0" err="1">
                <a:latin typeface="Arial Black" panose="020B0A04020102020204" pitchFamily="34" charset="0"/>
                <a:ea typeface="Calibri" panose="020F0502020204030204" pitchFamily="34" charset="0"/>
                <a:cs typeface="Times New Roman" panose="02020603050405020304" pitchFamily="18" charset="0"/>
              </a:rPr>
              <a:t>range</a:t>
            </a:r>
            <a:r>
              <a:rPr lang="es-MX" sz="2800" b="1" dirty="0">
                <a:latin typeface="Arial Black" panose="020B0A04020102020204" pitchFamily="34" charset="0"/>
                <a:ea typeface="Calibri" panose="020F0502020204030204" pitchFamily="34" charset="0"/>
                <a:cs typeface="Times New Roman" panose="02020603050405020304" pitchFamily="18" charset="0"/>
              </a:rPr>
              <a:t>().</a:t>
            </a:r>
            <a:endParaRPr lang="en-US" sz="2800" b="1" dirty="0">
              <a:latin typeface="Arial Black" panose="020B0A04020102020204" pitchFamily="34" charset="0"/>
            </a:endParaRPr>
          </a:p>
        </p:txBody>
      </p:sp>
      <p:sp>
        <p:nvSpPr>
          <p:cNvPr id="4" name="Rectángulo 3"/>
          <p:cNvSpPr/>
          <p:nvPr/>
        </p:nvSpPr>
        <p:spPr>
          <a:xfrm>
            <a:off x="183045" y="752354"/>
            <a:ext cx="8824477" cy="6001643"/>
          </a:xfrm>
          <a:prstGeom prst="rect">
            <a:avLst/>
          </a:prstGeom>
        </p:spPr>
        <p:txBody>
          <a:bodyPr wrap="square">
            <a:spAutoFit/>
          </a:bodyPr>
          <a:lstStyle/>
          <a:p>
            <a:r>
              <a:rPr lang="es-AR" sz="3200" dirty="0"/>
              <a:t>La función </a:t>
            </a:r>
            <a:r>
              <a:rPr lang="es-AR" sz="3200" b="1" dirty="0" err="1"/>
              <a:t>range</a:t>
            </a:r>
            <a:r>
              <a:rPr lang="es-AR" sz="3200" b="1" dirty="0"/>
              <a:t>()</a:t>
            </a:r>
            <a:r>
              <a:rPr lang="es-AR" sz="3200" dirty="0"/>
              <a:t> permite tres tipos de sintaxis según la cantidad de parámetros que incluyamos dentro del paréntesis y separados por comas.</a:t>
            </a:r>
            <a:endParaRPr lang="en-US" sz="3200" dirty="0"/>
          </a:p>
          <a:p>
            <a:r>
              <a:rPr lang="es-AR" sz="3200" dirty="0"/>
              <a:t>Vimos que la función </a:t>
            </a:r>
            <a:r>
              <a:rPr lang="es-AR" sz="3200" b="1" dirty="0" err="1"/>
              <a:t>range</a:t>
            </a:r>
            <a:r>
              <a:rPr lang="es-AR" sz="3200" b="1" dirty="0"/>
              <a:t>()</a:t>
            </a:r>
            <a:r>
              <a:rPr lang="es-AR" sz="3200" dirty="0"/>
              <a:t> genera como primer valor cero y luego incrementa de uno en uno hasta llegar al número anterior al que figura dentro del paréntesis. Es decir, el tope del ciclo (valor que no se incluye).</a:t>
            </a:r>
            <a:endParaRPr lang="en-US" sz="3200" dirty="0"/>
          </a:p>
          <a:p>
            <a:endParaRPr lang="es-AR" sz="3200" dirty="0" smtClean="0"/>
          </a:p>
          <a:p>
            <a:r>
              <a:rPr lang="es-AR" sz="3200" dirty="0" smtClean="0"/>
              <a:t>También </a:t>
            </a:r>
            <a:r>
              <a:rPr lang="es-AR" sz="3200" dirty="0"/>
              <a:t>podemos especificar que empiece desde otro número. En este caso, si colocamos </a:t>
            </a:r>
            <a:r>
              <a:rPr lang="es-AR" sz="3200" b="1" dirty="0" err="1"/>
              <a:t>range</a:t>
            </a:r>
            <a:r>
              <a:rPr lang="es-AR" sz="3200" b="1" dirty="0"/>
              <a:t>(3, 6)</a:t>
            </a:r>
            <a:r>
              <a:rPr lang="es-AR" sz="3200" dirty="0"/>
              <a:t>, devolverá los valores: 3, 4 y 5 en cada ciclo.</a:t>
            </a:r>
            <a:endParaRPr lang="en-US" sz="3200" dirty="0"/>
          </a:p>
        </p:txBody>
      </p:sp>
    </p:spTree>
    <p:extLst>
      <p:ext uri="{BB962C8B-B14F-4D97-AF65-F5344CB8AC3E}">
        <p14:creationId xmlns:p14="http://schemas.microsoft.com/office/powerpoint/2010/main" val="809564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3045" y="132645"/>
            <a:ext cx="8660703" cy="523220"/>
          </a:xfrm>
          <a:prstGeom prst="rect">
            <a:avLst/>
          </a:prstGeom>
        </p:spPr>
        <p:txBody>
          <a:bodyPr wrap="square">
            <a:spAutoFit/>
          </a:bodyPr>
          <a:lstStyle/>
          <a:p>
            <a:pPr algn="ctr"/>
            <a:r>
              <a:rPr lang="es-MX" sz="2800" b="1" dirty="0">
                <a:latin typeface="Arial Black" panose="020B0A04020102020204" pitchFamily="34" charset="0"/>
                <a:ea typeface="Calibri" panose="020F0502020204030204" pitchFamily="34" charset="0"/>
                <a:cs typeface="Times New Roman" panose="02020603050405020304" pitchFamily="18" charset="0"/>
              </a:rPr>
              <a:t>Otras formas de utilizar la función </a:t>
            </a:r>
            <a:r>
              <a:rPr lang="es-MX" sz="2800" b="1" dirty="0" err="1">
                <a:latin typeface="Arial Black" panose="020B0A04020102020204" pitchFamily="34" charset="0"/>
                <a:ea typeface="Calibri" panose="020F0502020204030204" pitchFamily="34" charset="0"/>
                <a:cs typeface="Times New Roman" panose="02020603050405020304" pitchFamily="18" charset="0"/>
              </a:rPr>
              <a:t>range</a:t>
            </a:r>
            <a:r>
              <a:rPr lang="es-MX" sz="2800" b="1" dirty="0">
                <a:latin typeface="Arial Black" panose="020B0A04020102020204" pitchFamily="34" charset="0"/>
                <a:ea typeface="Calibri" panose="020F0502020204030204" pitchFamily="34" charset="0"/>
                <a:cs typeface="Times New Roman" panose="02020603050405020304" pitchFamily="18" charset="0"/>
              </a:rPr>
              <a:t>().</a:t>
            </a:r>
            <a:endParaRPr lang="en-US" sz="2800" b="1" dirty="0">
              <a:latin typeface="Arial Black" panose="020B0A04020102020204" pitchFamily="34" charset="0"/>
            </a:endParaRPr>
          </a:p>
        </p:txBody>
      </p:sp>
      <p:sp>
        <p:nvSpPr>
          <p:cNvPr id="4" name="Rectángulo 3"/>
          <p:cNvSpPr/>
          <p:nvPr/>
        </p:nvSpPr>
        <p:spPr>
          <a:xfrm>
            <a:off x="183045" y="752354"/>
            <a:ext cx="8824477" cy="5509200"/>
          </a:xfrm>
          <a:prstGeom prst="rect">
            <a:avLst/>
          </a:prstGeom>
        </p:spPr>
        <p:txBody>
          <a:bodyPr wrap="square">
            <a:spAutoFit/>
          </a:bodyPr>
          <a:lstStyle/>
          <a:p>
            <a:r>
              <a:rPr lang="es-AR" sz="3200" dirty="0"/>
              <a:t>Puede ser que necesitemos que el salto de un ciclo a otro no sea de uno en uno, sino de dos en dos. En ese caso, utilizaremos un tercer parámetro que indica el incremento: </a:t>
            </a:r>
            <a:r>
              <a:rPr lang="es-AR" sz="3200" b="1" dirty="0" err="1"/>
              <a:t>range</a:t>
            </a:r>
            <a:r>
              <a:rPr lang="es-AR" sz="3200" b="1" dirty="0"/>
              <a:t>(4, 10, 2)</a:t>
            </a:r>
            <a:r>
              <a:rPr lang="es-AR" sz="3200" dirty="0"/>
              <a:t> implica que el primer valor será 4, que el último será 9 (el anterior al 10) y que el salto será de 2 en 2 por lo tanto los valores serán: 4, 6 y 8.</a:t>
            </a:r>
            <a:endParaRPr lang="en-US" sz="3200" dirty="0"/>
          </a:p>
          <a:p>
            <a:endParaRPr lang="es-AR" sz="3200" dirty="0" smtClean="0"/>
          </a:p>
          <a:p>
            <a:r>
              <a:rPr lang="es-AR" sz="3200" dirty="0" smtClean="0"/>
              <a:t>Finalmente</a:t>
            </a:r>
            <a:r>
              <a:rPr lang="es-AR" sz="3200" dirty="0"/>
              <a:t>, es posible utilizar números negativos en esta función: </a:t>
            </a:r>
            <a:r>
              <a:rPr lang="es-AR" sz="3200" b="1" dirty="0" err="1"/>
              <a:t>range</a:t>
            </a:r>
            <a:r>
              <a:rPr lang="es-AR" sz="3200" b="1" dirty="0"/>
              <a:t>(0, -10, -2)</a:t>
            </a:r>
            <a:r>
              <a:rPr lang="es-AR" sz="3200" dirty="0"/>
              <a:t> generará como valores 0, -2, -4, -6 y -8.</a:t>
            </a:r>
            <a:endParaRPr lang="en-US" sz="3200" dirty="0"/>
          </a:p>
        </p:txBody>
      </p:sp>
    </p:spTree>
    <p:extLst>
      <p:ext uri="{BB962C8B-B14F-4D97-AF65-F5344CB8AC3E}">
        <p14:creationId xmlns:p14="http://schemas.microsoft.com/office/powerpoint/2010/main" val="3664240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3045" y="132645"/>
            <a:ext cx="8660703" cy="523220"/>
          </a:xfrm>
          <a:prstGeom prst="rect">
            <a:avLst/>
          </a:prstGeom>
        </p:spPr>
        <p:txBody>
          <a:bodyPr wrap="square">
            <a:spAutoFit/>
          </a:bodyPr>
          <a:lstStyle/>
          <a:p>
            <a:pPr algn="ctr"/>
            <a:r>
              <a:rPr lang="es-MX" sz="2800" b="1" dirty="0">
                <a:latin typeface="Arial Black" panose="020B0A04020102020204" pitchFamily="34" charset="0"/>
                <a:ea typeface="Calibri" panose="020F0502020204030204" pitchFamily="34" charset="0"/>
                <a:cs typeface="Times New Roman" panose="02020603050405020304" pitchFamily="18" charset="0"/>
              </a:rPr>
              <a:t>Otras formas de utilizar la función </a:t>
            </a:r>
            <a:r>
              <a:rPr lang="es-MX" sz="2800" b="1" dirty="0" err="1">
                <a:latin typeface="Arial Black" panose="020B0A04020102020204" pitchFamily="34" charset="0"/>
                <a:ea typeface="Calibri" panose="020F0502020204030204" pitchFamily="34" charset="0"/>
                <a:cs typeface="Times New Roman" panose="02020603050405020304" pitchFamily="18" charset="0"/>
              </a:rPr>
              <a:t>range</a:t>
            </a:r>
            <a:r>
              <a:rPr lang="es-MX" sz="2800" b="1" dirty="0">
                <a:latin typeface="Arial Black" panose="020B0A04020102020204" pitchFamily="34" charset="0"/>
                <a:ea typeface="Calibri" panose="020F0502020204030204" pitchFamily="34" charset="0"/>
                <a:cs typeface="Times New Roman" panose="02020603050405020304" pitchFamily="18" charset="0"/>
              </a:rPr>
              <a:t>().</a:t>
            </a:r>
            <a:endParaRPr lang="en-US" sz="2800" b="1" dirty="0">
              <a:latin typeface="Arial Black" panose="020B0A04020102020204" pitchFamily="34" charset="0"/>
            </a:endParaRPr>
          </a:p>
        </p:txBody>
      </p:sp>
      <p:sp>
        <p:nvSpPr>
          <p:cNvPr id="4" name="Rectángulo 3"/>
          <p:cNvSpPr/>
          <p:nvPr/>
        </p:nvSpPr>
        <p:spPr>
          <a:xfrm>
            <a:off x="183045" y="752354"/>
            <a:ext cx="8824477" cy="1077218"/>
          </a:xfrm>
          <a:prstGeom prst="rect">
            <a:avLst/>
          </a:prstGeom>
        </p:spPr>
        <p:txBody>
          <a:bodyPr wrap="square">
            <a:spAutoFit/>
          </a:bodyPr>
          <a:lstStyle/>
          <a:p>
            <a:r>
              <a:rPr lang="es-AR" sz="3200" dirty="0"/>
              <a:t>Aquí vemos un ejemplo en Python del uso de la función </a:t>
            </a:r>
            <a:r>
              <a:rPr lang="es-AR" sz="3200" b="1" dirty="0" err="1"/>
              <a:t>range</a:t>
            </a:r>
            <a:r>
              <a:rPr lang="es-AR" sz="3200" b="1" dirty="0"/>
              <a:t>()</a:t>
            </a:r>
            <a:r>
              <a:rPr lang="es-AR" sz="3200" dirty="0"/>
              <a:t> con 3 parámetros:</a:t>
            </a:r>
            <a:endParaRPr lang="en-US" sz="3200" dirty="0"/>
          </a:p>
        </p:txBody>
      </p:sp>
      <p:pic>
        <p:nvPicPr>
          <p:cNvPr id="5" name="Imagen 4" descr="https://tuclaseargentina.brightspace.com/content/enforced/7795-EF_IAP_FT/Figura%204%20Compo%205.jpg?_&amp;d2lSessionVal=UqldrKoh3eVZimpLm7Kze3cYz&amp;ou=8327"/>
          <p:cNvPicPr/>
          <p:nvPr/>
        </p:nvPicPr>
        <p:blipFill>
          <a:blip r:embed="rId2">
            <a:extLst>
              <a:ext uri="{28A0092B-C50C-407E-A947-70E740481C1C}">
                <a14:useLocalDpi xmlns:a14="http://schemas.microsoft.com/office/drawing/2010/main" val="0"/>
              </a:ext>
            </a:extLst>
          </a:blip>
          <a:srcRect/>
          <a:stretch>
            <a:fillRect/>
          </a:stretch>
        </p:blipFill>
        <p:spPr bwMode="auto">
          <a:xfrm>
            <a:off x="614149" y="1808328"/>
            <a:ext cx="7615451" cy="5049672"/>
          </a:xfrm>
          <a:prstGeom prst="rect">
            <a:avLst/>
          </a:prstGeom>
          <a:noFill/>
          <a:ln>
            <a:noFill/>
          </a:ln>
        </p:spPr>
      </p:pic>
    </p:spTree>
    <p:extLst>
      <p:ext uri="{BB962C8B-B14F-4D97-AF65-F5344CB8AC3E}">
        <p14:creationId xmlns:p14="http://schemas.microsoft.com/office/powerpoint/2010/main" val="157220375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1507</Words>
  <Application>Microsoft Office PowerPoint</Application>
  <PresentationFormat>Presentación en pantalla (4:3)</PresentationFormat>
  <Paragraphs>105</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24</vt:i4>
      </vt:variant>
    </vt:vector>
  </HeadingPairs>
  <TitlesOfParts>
    <vt:vector size="35" baseType="lpstr">
      <vt:lpstr>Arial</vt:lpstr>
      <vt:lpstr>Arial Black</vt:lpstr>
      <vt:lpstr>Calibri</vt:lpstr>
      <vt:lpstr>Calibri Light</vt:lpstr>
      <vt:lpstr>Century Gothic</vt:lpstr>
      <vt:lpstr>Courier New</vt:lpstr>
      <vt:lpstr>Times New Roman</vt:lpstr>
      <vt:lpstr>Wingdings</vt:lpstr>
      <vt:lpstr>Wingdings 3</vt:lpstr>
      <vt:lpstr>Tema de Office</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Alumno</cp:lastModifiedBy>
  <cp:revision>72</cp:revision>
  <dcterms:created xsi:type="dcterms:W3CDTF">2018-09-13T18:49:47Z</dcterms:created>
  <dcterms:modified xsi:type="dcterms:W3CDTF">2018-09-25T01:52:26Z</dcterms:modified>
</cp:coreProperties>
</file>