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7" r:id="rId3"/>
    <p:sldId id="288" r:id="rId4"/>
    <p:sldId id="289" r:id="rId5"/>
    <p:sldId id="290" r:id="rId6"/>
    <p:sldId id="268" r:id="rId7"/>
    <p:sldId id="291" r:id="rId8"/>
    <p:sldId id="292" r:id="rId9"/>
    <p:sldId id="293" r:id="rId10"/>
    <p:sldId id="294" r:id="rId11"/>
    <p:sldId id="295" r:id="rId12"/>
    <p:sldId id="296" r:id="rId13"/>
    <p:sldId id="297" r:id="rId14"/>
    <p:sldId id="298" r:id="rId15"/>
    <p:sldId id="299" r:id="rId16"/>
    <p:sldId id="300" r:id="rId17"/>
    <p:sldId id="301" r:id="rId18"/>
    <p:sldId id="303" r:id="rId19"/>
    <p:sldId id="3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71" autoAdjust="0"/>
    <p:restoredTop sz="94660"/>
  </p:normalViewPr>
  <p:slideViewPr>
    <p:cSldViewPr snapToGrid="0">
      <p:cViewPr varScale="1">
        <p:scale>
          <a:sx n="72" d="100"/>
          <a:sy n="72" d="100"/>
        </p:scale>
        <p:origin x="7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36864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30103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53175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50583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02717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00610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691654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22DF82-E6FF-4F73-9BCF-05ECA20D26E9}"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396256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481506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595223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95724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408942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06412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830817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286967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02501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72933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295926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166234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799623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97540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522DF82-E6FF-4F73-9BCF-05ECA20D26E9}"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80974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341642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22DF82-E6FF-4F73-9BCF-05ECA20D26E9}"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29754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522DF82-E6FF-4F73-9BCF-05ECA20D26E9}"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170481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2DF82-E6FF-4F73-9BCF-05ECA20D26E9}"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6256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20537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22DF82-E6FF-4F73-9BCF-05ECA20D26E9}"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530FC-E534-4059-9375-424E053B0FC4}" type="slidenum">
              <a:rPr lang="en-US" smtClean="0"/>
              <a:t>‹Nº›</a:t>
            </a:fld>
            <a:endParaRPr lang="en-US"/>
          </a:p>
        </p:txBody>
      </p:sp>
    </p:spTree>
    <p:extLst>
      <p:ext uri="{BB962C8B-B14F-4D97-AF65-F5344CB8AC3E}">
        <p14:creationId xmlns:p14="http://schemas.microsoft.com/office/powerpoint/2010/main" val="418112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2DF82-E6FF-4F73-9BCF-05ECA20D26E9}" type="datetimeFigureOut">
              <a:rPr lang="en-US" smtClean="0"/>
              <a:t>10/29/2020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530FC-E534-4059-9375-424E053B0FC4}" type="slidenum">
              <a:rPr lang="en-US" smtClean="0"/>
              <a:t>‹Nº›</a:t>
            </a:fld>
            <a:endParaRPr lang="en-US"/>
          </a:p>
        </p:txBody>
      </p:sp>
    </p:spTree>
    <p:extLst>
      <p:ext uri="{BB962C8B-B14F-4D97-AF65-F5344CB8AC3E}">
        <p14:creationId xmlns:p14="http://schemas.microsoft.com/office/powerpoint/2010/main" val="5113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22DF82-E6FF-4F73-9BCF-05ECA20D26E9}" type="datetimeFigureOut">
              <a:rPr lang="en-US" smtClean="0"/>
              <a:t>10/29/2020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0D530FC-E534-4059-9375-424E053B0FC4}" type="slidenum">
              <a:rPr lang="en-US" smtClean="0"/>
              <a:t>‹Nº›</a:t>
            </a:fld>
            <a:endParaRPr lang="en-US"/>
          </a:p>
        </p:txBody>
      </p:sp>
    </p:spTree>
    <p:extLst>
      <p:ext uri="{BB962C8B-B14F-4D97-AF65-F5344CB8AC3E}">
        <p14:creationId xmlns:p14="http://schemas.microsoft.com/office/powerpoint/2010/main" val="422137044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docs.python.org.ar/tutorial/3/index.html" TargetMode="External"/><Relationship Id="rId2" Type="http://schemas.openxmlformats.org/officeDocument/2006/relationships/hyperlink" Target="https://enfoco.educacion.gob.ar/cursos" TargetMode="External"/><Relationship Id="rId1" Type="http://schemas.openxmlformats.org/officeDocument/2006/relationships/slideLayout" Target="../slideLayouts/slideLayout7.xml"/><Relationship Id="rId5" Type="http://schemas.openxmlformats.org/officeDocument/2006/relationships/hyperlink" Target="https://tuclaseargentina.brightspace.com/content/enforced/8327-Introducci%C3%B3nalaprogramaci%C3%B3n(122)/documentos/TutorialPython3.pdf?_&amp;d2lSessionVal=ADJip9xe8aXF7vUsjuycLM2KQ&amp;ou=8327" TargetMode="External"/><Relationship Id="rId4" Type="http://schemas.openxmlformats.org/officeDocument/2006/relationships/hyperlink" Target="http://docs.python.org.ar/tutorial/pdfs/TutorialPython3.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Rectángulo 1"/>
          <p:cNvSpPr/>
          <p:nvPr/>
        </p:nvSpPr>
        <p:spPr>
          <a:xfrm>
            <a:off x="375313" y="2464391"/>
            <a:ext cx="8345606" cy="1569660"/>
          </a:xfrm>
          <a:prstGeom prst="rect">
            <a:avLst/>
          </a:prstGeom>
        </p:spPr>
        <p:txBody>
          <a:bodyPr wrap="square">
            <a:spAutoFit/>
          </a:bodyPr>
          <a:lstStyle/>
          <a:p>
            <a:pPr algn="ctr"/>
            <a:r>
              <a:rPr lang="es-MX" sz="4800" b="1" kern="1800" dirty="0">
                <a:latin typeface="Times New Roman" panose="02020603050405020304" pitchFamily="18" charset="0"/>
                <a:ea typeface="Times New Roman" panose="02020603050405020304" pitchFamily="18" charset="0"/>
              </a:rPr>
              <a:t>Estructuras condicionales y operadores lógicos</a:t>
            </a:r>
            <a:r>
              <a:rPr lang="es-AR" sz="4800" b="1" kern="1800"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5972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8016" y="868590"/>
            <a:ext cx="8482083" cy="1200329"/>
          </a:xfrm>
          <a:prstGeom prst="rect">
            <a:avLst/>
          </a:prstGeom>
        </p:spPr>
        <p:txBody>
          <a:bodyPr wrap="square">
            <a:spAutoFit/>
          </a:bodyPr>
          <a:lstStyle/>
          <a:p>
            <a:pPr algn="ctr"/>
            <a:r>
              <a:rPr lang="es-AR" sz="2400" dirty="0">
                <a:latin typeface="Times New Roman" panose="02020603050405020304" pitchFamily="18" charset="0"/>
                <a:ea typeface="Times New Roman" panose="02020603050405020304" pitchFamily="18" charset="0"/>
              </a:rPr>
              <a:t>Presentamos la lista de operadores que pueden utilizarse al realizar comparaciones. Esos operadores darán un resultado de tipo booleano, o sea, verdadero o falso.</a:t>
            </a:r>
            <a:endParaRPr lang="en-US" sz="2400" dirty="0">
              <a:latin typeface="Times New Roman" panose="02020603050405020304" pitchFamily="18" charset="0"/>
              <a:ea typeface="Times New Roman" panose="02020603050405020304" pitchFamily="18" charset="0"/>
            </a:endParaRPr>
          </a:p>
        </p:txBody>
      </p:sp>
      <p:sp>
        <p:nvSpPr>
          <p:cNvPr id="5" name="Rectángulo 4"/>
          <p:cNvSpPr/>
          <p:nvPr/>
        </p:nvSpPr>
        <p:spPr>
          <a:xfrm>
            <a:off x="348016" y="146292"/>
            <a:ext cx="8482083"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3600" b="1" dirty="0" err="1"/>
              <a:t>Operadores</a:t>
            </a:r>
            <a:r>
              <a:rPr lang="en-US" sz="3600" b="1" dirty="0"/>
              <a:t> </a:t>
            </a:r>
            <a:r>
              <a:rPr lang="en-US" sz="3600" b="1" dirty="0" err="1"/>
              <a:t>relacionales</a:t>
            </a:r>
            <a:endParaRPr lang="en-US" sz="3600" b="1" dirty="0"/>
          </a:p>
        </p:txBody>
      </p:sp>
      <p:graphicFrame>
        <p:nvGraphicFramePr>
          <p:cNvPr id="6" name="Tabla 5"/>
          <p:cNvGraphicFramePr>
            <a:graphicFrameLocks noGrp="1"/>
          </p:cNvGraphicFramePr>
          <p:nvPr>
            <p:extLst>
              <p:ext uri="{D42A27DB-BD31-4B8C-83A1-F6EECF244321}">
                <p14:modId xmlns:p14="http://schemas.microsoft.com/office/powerpoint/2010/main" val="821198145"/>
              </p:ext>
            </p:extLst>
          </p:nvPr>
        </p:nvGraphicFramePr>
        <p:xfrm>
          <a:off x="464024" y="2226775"/>
          <a:ext cx="8093121" cy="4618034"/>
        </p:xfrm>
        <a:graphic>
          <a:graphicData uri="http://schemas.openxmlformats.org/drawingml/2006/table">
            <a:tbl>
              <a:tblPr firstRow="1" firstCol="1" bandRow="1">
                <a:tableStyleId>{21E4AEA4-8DFA-4A89-87EB-49C32662AFE0}</a:tableStyleId>
              </a:tblPr>
              <a:tblGrid>
                <a:gridCol w="3288600">
                  <a:extLst>
                    <a:ext uri="{9D8B030D-6E8A-4147-A177-3AD203B41FA5}">
                      <a16:colId xmlns:a16="http://schemas.microsoft.com/office/drawing/2014/main" val="1863761041"/>
                    </a:ext>
                  </a:extLst>
                </a:gridCol>
                <a:gridCol w="4804521">
                  <a:extLst>
                    <a:ext uri="{9D8B030D-6E8A-4147-A177-3AD203B41FA5}">
                      <a16:colId xmlns:a16="http://schemas.microsoft.com/office/drawing/2014/main" val="4279491461"/>
                    </a:ext>
                  </a:extLst>
                </a:gridCol>
              </a:tblGrid>
              <a:tr h="590102">
                <a:tc>
                  <a:txBody>
                    <a:bodyPr/>
                    <a:lstStyle/>
                    <a:p>
                      <a:pPr algn="ctr">
                        <a:lnSpc>
                          <a:spcPct val="107000"/>
                        </a:lnSpc>
                        <a:spcAft>
                          <a:spcPts val="800"/>
                        </a:spcAft>
                      </a:pPr>
                      <a:r>
                        <a:rPr lang="en-US" sz="2800" dirty="0" err="1">
                          <a:effectLst/>
                        </a:rPr>
                        <a:t>Operador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2800">
                          <a:effectLst/>
                        </a:rPr>
                        <a:t>Descripción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83899848"/>
                  </a:ext>
                </a:extLst>
              </a:tr>
              <a:tr h="642813">
                <a:tc>
                  <a:txBody>
                    <a:bodyPr/>
                    <a:lstStyle/>
                    <a:p>
                      <a:pPr algn="ctr">
                        <a:lnSpc>
                          <a:spcPct val="107000"/>
                        </a:lnSpc>
                        <a:spcAft>
                          <a:spcPts val="800"/>
                        </a:spcAft>
                      </a:pPr>
                      <a:r>
                        <a:rPr lang="en-US" sz="4000" dirty="0">
                          <a:effectLst/>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AR" sz="2800" dirty="0">
                          <a:effectLst/>
                        </a:rPr>
                        <a:t>¿son iguales a y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04609292"/>
                  </a:ext>
                </a:extLst>
              </a:tr>
              <a:tr h="642813">
                <a:tc>
                  <a:txBody>
                    <a:bodyPr/>
                    <a:lstStyle/>
                    <a:p>
                      <a:pPr algn="ctr">
                        <a:lnSpc>
                          <a:spcPct val="107000"/>
                        </a:lnSpc>
                        <a:spcAft>
                          <a:spcPts val="800"/>
                        </a:spcAft>
                      </a:pPr>
                      <a:r>
                        <a:rPr lang="en-US" sz="4000" dirty="0">
                          <a:effectLst/>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AR" sz="2800" dirty="0">
                          <a:effectLst/>
                        </a:rPr>
                        <a:t>¿son distintos a y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1535824"/>
                  </a:ext>
                </a:extLst>
              </a:tr>
              <a:tr h="642813">
                <a:tc>
                  <a:txBody>
                    <a:bodyPr/>
                    <a:lstStyle/>
                    <a:p>
                      <a:pPr algn="ctr">
                        <a:lnSpc>
                          <a:spcPct val="107000"/>
                        </a:lnSpc>
                        <a:spcAft>
                          <a:spcPts val="800"/>
                        </a:spcAft>
                      </a:pPr>
                      <a:r>
                        <a:rPr lang="en-US" sz="4000" dirty="0">
                          <a:effectLst/>
                        </a:rPr>
                        <a:t>&lt;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2800" dirty="0">
                          <a:effectLst/>
                        </a:rPr>
                        <a:t>¿a </a:t>
                      </a:r>
                      <a:r>
                        <a:rPr lang="en-US" sz="2800" dirty="0" err="1">
                          <a:effectLst/>
                        </a:rPr>
                        <a:t>menor</a:t>
                      </a:r>
                      <a:r>
                        <a:rPr lang="en-US" sz="2800" dirty="0">
                          <a:effectLst/>
                        </a:rPr>
                        <a:t> que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02013105"/>
                  </a:ext>
                </a:extLst>
              </a:tr>
              <a:tr h="642813">
                <a:tc>
                  <a:txBody>
                    <a:bodyPr/>
                    <a:lstStyle/>
                    <a:p>
                      <a:pPr algn="ctr">
                        <a:lnSpc>
                          <a:spcPct val="107000"/>
                        </a:lnSpc>
                        <a:spcAft>
                          <a:spcPts val="800"/>
                        </a:spcAft>
                      </a:pPr>
                      <a:r>
                        <a:rPr lang="en-US" sz="4000" dirty="0">
                          <a:effectLst/>
                        </a:rPr>
                        <a:t>&gt;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2800" dirty="0">
                          <a:effectLst/>
                        </a:rPr>
                        <a:t>¿a mayor que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0073823"/>
                  </a:ext>
                </a:extLst>
              </a:tr>
              <a:tr h="642813">
                <a:tc>
                  <a:txBody>
                    <a:bodyPr/>
                    <a:lstStyle/>
                    <a:p>
                      <a:pPr algn="ctr">
                        <a:lnSpc>
                          <a:spcPct val="107000"/>
                        </a:lnSpc>
                        <a:spcAft>
                          <a:spcPts val="800"/>
                        </a:spcAft>
                      </a:pPr>
                      <a:r>
                        <a:rPr lang="en-US" sz="4000" dirty="0">
                          <a:effectLst/>
                        </a:rPr>
                        <a:t>&lt;=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AR" sz="2800" dirty="0">
                          <a:effectLst/>
                        </a:rPr>
                        <a:t>¿a menor o igual que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7059002"/>
                  </a:ext>
                </a:extLst>
              </a:tr>
              <a:tr h="642813">
                <a:tc>
                  <a:txBody>
                    <a:bodyPr/>
                    <a:lstStyle/>
                    <a:p>
                      <a:pPr algn="ctr">
                        <a:lnSpc>
                          <a:spcPct val="107000"/>
                        </a:lnSpc>
                        <a:spcAft>
                          <a:spcPts val="800"/>
                        </a:spcAft>
                      </a:pPr>
                      <a:r>
                        <a:rPr lang="en-US" sz="4000" dirty="0">
                          <a:effectLst/>
                        </a:rPr>
                        <a:t>&gt;=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AR" sz="2800" dirty="0">
                          <a:effectLst/>
                        </a:rPr>
                        <a:t>¿a mayor o igual que 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93115179"/>
                  </a:ext>
                </a:extLst>
              </a:tr>
            </a:tbl>
          </a:graphicData>
        </a:graphic>
      </p:graphicFrame>
    </p:spTree>
    <p:extLst>
      <p:ext uri="{BB962C8B-B14F-4D97-AF65-F5344CB8AC3E}">
        <p14:creationId xmlns:p14="http://schemas.microsoft.com/office/powerpoint/2010/main" val="19564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785" y="1616207"/>
            <a:ext cx="8529851" cy="1815882"/>
          </a:xfrm>
          <a:prstGeom prst="rect">
            <a:avLst/>
          </a:prstGeom>
        </p:spPr>
        <p:txBody>
          <a:bodyPr wrap="square">
            <a:spAutoFit/>
          </a:bodyPr>
          <a:lstStyle/>
          <a:p>
            <a:endParaRPr lang="en-US" sz="4000" dirty="0">
              <a:latin typeface="Times New Roman" panose="02020603050405020304" pitchFamily="18" charset="0"/>
              <a:ea typeface="Times New Roman" panose="02020603050405020304" pitchFamily="18" charset="0"/>
            </a:endParaRPr>
          </a:p>
          <a:p>
            <a:r>
              <a:rPr lang="es-AR" sz="3600" dirty="0" err="1">
                <a:latin typeface="Times New Roman" panose="02020603050405020304" pitchFamily="18" charset="0"/>
                <a:ea typeface="Times New Roman" panose="02020603050405020304" pitchFamily="18" charset="0"/>
              </a:rPr>
              <a:t>if</a:t>
            </a:r>
            <a:r>
              <a:rPr lang="es-AR" sz="3600" dirty="0">
                <a:latin typeface="Times New Roman" panose="02020603050405020304" pitchFamily="18" charset="0"/>
                <a:ea typeface="Times New Roman" panose="02020603050405020304" pitchFamily="18" charset="0"/>
              </a:rPr>
              <a:t> a == b:</a:t>
            </a:r>
            <a:br>
              <a:rPr lang="es-AR" sz="3600" dirty="0">
                <a:latin typeface="Times New Roman" panose="02020603050405020304" pitchFamily="18" charset="0"/>
                <a:ea typeface="Times New Roman" panose="02020603050405020304" pitchFamily="18" charset="0"/>
              </a:rPr>
            </a:br>
            <a:r>
              <a:rPr lang="es-AR" sz="3600" dirty="0">
                <a:latin typeface="Times New Roman" panose="02020603050405020304" pitchFamily="18" charset="0"/>
                <a:ea typeface="Times New Roman" panose="02020603050405020304" pitchFamily="18" charset="0"/>
              </a:rPr>
              <a:t>	</a:t>
            </a:r>
            <a:r>
              <a:rPr lang="es-AR" sz="3600" dirty="0" err="1">
                <a:latin typeface="Times New Roman" panose="02020603050405020304" pitchFamily="18" charset="0"/>
                <a:ea typeface="Times New Roman" panose="02020603050405020304" pitchFamily="18" charset="0"/>
              </a:rPr>
              <a:t>print</a:t>
            </a:r>
            <a:r>
              <a:rPr lang="es-AR" sz="3600" dirty="0">
                <a:latin typeface="Times New Roman" panose="02020603050405020304" pitchFamily="18" charset="0"/>
                <a:ea typeface="Times New Roman" panose="02020603050405020304" pitchFamily="18" charset="0"/>
              </a:rPr>
              <a:t>(“los valores a y b son iguales”)</a:t>
            </a:r>
            <a:endParaRPr lang="en-US" sz="3600" dirty="0">
              <a:latin typeface="Times New Roman" panose="02020603050405020304" pitchFamily="18" charset="0"/>
              <a:ea typeface="Times New Roman" panose="02020603050405020304" pitchFamily="18" charset="0"/>
            </a:endParaRPr>
          </a:p>
        </p:txBody>
      </p:sp>
      <p:sp>
        <p:nvSpPr>
          <p:cNvPr id="3" name="Rectángulo 2"/>
          <p:cNvSpPr/>
          <p:nvPr/>
        </p:nvSpPr>
        <p:spPr>
          <a:xfrm>
            <a:off x="2859300" y="146292"/>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36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54842" y="228178"/>
            <a:ext cx="8475259"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US" sz="3600" b="1" dirty="0" err="1"/>
              <a:t>Operadores</a:t>
            </a:r>
            <a:r>
              <a:rPr lang="en-US" sz="3600" b="1" dirty="0"/>
              <a:t> </a:t>
            </a:r>
            <a:r>
              <a:rPr lang="en-US" sz="3600" b="1" dirty="0" err="1"/>
              <a:t>lógicos</a:t>
            </a:r>
            <a:endParaRPr lang="en-US" sz="3600" b="1" dirty="0"/>
          </a:p>
        </p:txBody>
      </p:sp>
      <p:graphicFrame>
        <p:nvGraphicFramePr>
          <p:cNvPr id="4" name="Tabla 3"/>
          <p:cNvGraphicFramePr>
            <a:graphicFrameLocks noGrp="1"/>
          </p:cNvGraphicFramePr>
          <p:nvPr>
            <p:extLst>
              <p:ext uri="{D42A27DB-BD31-4B8C-83A1-F6EECF244321}">
                <p14:modId xmlns:p14="http://schemas.microsoft.com/office/powerpoint/2010/main" val="3277950522"/>
              </p:ext>
            </p:extLst>
          </p:nvPr>
        </p:nvGraphicFramePr>
        <p:xfrm>
          <a:off x="628650" y="2412248"/>
          <a:ext cx="7886700" cy="3988552"/>
        </p:xfrm>
        <a:graphic>
          <a:graphicData uri="http://schemas.openxmlformats.org/drawingml/2006/table">
            <a:tbl>
              <a:tblPr firstRow="1" firstCol="1" bandRow="1">
                <a:tableStyleId>{5C22544A-7EE6-4342-B048-85BDC9FD1C3A}</a:tableStyleId>
              </a:tblPr>
              <a:tblGrid>
                <a:gridCol w="2783290">
                  <a:extLst>
                    <a:ext uri="{9D8B030D-6E8A-4147-A177-3AD203B41FA5}">
                      <a16:colId xmlns:a16="http://schemas.microsoft.com/office/drawing/2014/main" val="3318105484"/>
                    </a:ext>
                  </a:extLst>
                </a:gridCol>
                <a:gridCol w="5103410">
                  <a:extLst>
                    <a:ext uri="{9D8B030D-6E8A-4147-A177-3AD203B41FA5}">
                      <a16:colId xmlns:a16="http://schemas.microsoft.com/office/drawing/2014/main" val="2401983146"/>
                    </a:ext>
                  </a:extLst>
                </a:gridCol>
              </a:tblGrid>
              <a:tr h="856716">
                <a:tc>
                  <a:txBody>
                    <a:bodyPr/>
                    <a:lstStyle/>
                    <a:p>
                      <a:pPr algn="ctr">
                        <a:lnSpc>
                          <a:spcPct val="107000"/>
                        </a:lnSpc>
                        <a:spcAft>
                          <a:spcPts val="800"/>
                        </a:spcAft>
                      </a:pPr>
                      <a:r>
                        <a:rPr lang="en-US" sz="2800">
                          <a:effectLst/>
                        </a:rPr>
                        <a:t>Operador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US" sz="2800">
                          <a:effectLst/>
                        </a:rPr>
                        <a:t>Descripción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4074633"/>
                  </a:ext>
                </a:extLst>
              </a:tr>
              <a:tr h="933242">
                <a:tc>
                  <a:txBody>
                    <a:bodyPr/>
                    <a:lstStyle/>
                    <a:p>
                      <a:pPr algn="ctr">
                        <a:lnSpc>
                          <a:spcPct val="107000"/>
                        </a:lnSpc>
                        <a:spcAft>
                          <a:spcPts val="800"/>
                        </a:spcAft>
                      </a:pPr>
                      <a:r>
                        <a:rPr lang="en-US" sz="4000" dirty="0">
                          <a:effectLst/>
                        </a:rPr>
                        <a:t>and</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2800">
                          <a:effectLst/>
                        </a:rPr>
                        <a:t>¿se cumplen ambas condiciones?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82497440"/>
                  </a:ext>
                </a:extLst>
              </a:tr>
              <a:tr h="1099297">
                <a:tc>
                  <a:txBody>
                    <a:bodyPr/>
                    <a:lstStyle/>
                    <a:p>
                      <a:pPr algn="ctr">
                        <a:lnSpc>
                          <a:spcPct val="107000"/>
                        </a:lnSpc>
                        <a:spcAft>
                          <a:spcPts val="800"/>
                        </a:spcAft>
                      </a:pPr>
                      <a:r>
                        <a:rPr lang="en-US" sz="4000">
                          <a:effectLst/>
                        </a:rPr>
                        <a:t>or </a:t>
                      </a:r>
                      <a:endParaRPr lang="en-US" sz="4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AR" sz="2800">
                          <a:effectLst/>
                        </a:rPr>
                        <a:t>¿se cumple alguna de las 2 condiciones?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22266035"/>
                  </a:ext>
                </a:extLst>
              </a:tr>
              <a:tr h="1099297">
                <a:tc>
                  <a:txBody>
                    <a:bodyPr/>
                    <a:lstStyle/>
                    <a:p>
                      <a:pPr algn="ctr">
                        <a:lnSpc>
                          <a:spcPct val="107000"/>
                        </a:lnSpc>
                        <a:spcAft>
                          <a:spcPts val="800"/>
                        </a:spcAft>
                      </a:pPr>
                      <a:r>
                        <a:rPr lang="en-US" sz="4000" dirty="0">
                          <a:effectLst/>
                        </a:rPr>
                        <a:t>not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AR" sz="2800" dirty="0">
                          <a:effectLst/>
                        </a:rPr>
                        <a:t>la condición no es verdadera (negación)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4084187"/>
                  </a:ext>
                </a:extLst>
              </a:tr>
            </a:tbl>
          </a:graphicData>
        </a:graphic>
      </p:graphicFrame>
      <p:sp>
        <p:nvSpPr>
          <p:cNvPr id="5" name="Rectángulo 4"/>
          <p:cNvSpPr/>
          <p:nvPr/>
        </p:nvSpPr>
        <p:spPr>
          <a:xfrm>
            <a:off x="354841" y="1043214"/>
            <a:ext cx="8475259" cy="1200329"/>
          </a:xfrm>
          <a:prstGeom prst="rect">
            <a:avLst/>
          </a:prstGeom>
        </p:spPr>
        <p:txBody>
          <a:bodyPr wrap="square">
            <a:spAutoFit/>
          </a:bodyPr>
          <a:lstStyle/>
          <a:p>
            <a:pPr algn="ctr"/>
            <a:r>
              <a:rPr lang="es-AR" sz="2400" dirty="0">
                <a:latin typeface="Times New Roman" panose="02020603050405020304" pitchFamily="18" charset="0"/>
                <a:ea typeface="Times New Roman" panose="02020603050405020304" pitchFamily="18" charset="0"/>
              </a:rPr>
              <a:t>Existen algunos operadores lógicos que pueden utilizarse en las estructuras condicionales para combinar más de una condición a evaluar.</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41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59300" y="81767"/>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sp>
        <p:nvSpPr>
          <p:cNvPr id="3" name="Rectángulo 2"/>
          <p:cNvSpPr/>
          <p:nvPr/>
        </p:nvSpPr>
        <p:spPr>
          <a:xfrm>
            <a:off x="218365" y="666542"/>
            <a:ext cx="8625385" cy="1938992"/>
          </a:xfrm>
          <a:prstGeom prst="rect">
            <a:avLst/>
          </a:prstGeom>
        </p:spPr>
        <p:txBody>
          <a:bodyPr wrap="square">
            <a:spAutoFit/>
          </a:bodyPr>
          <a:lstStyle/>
          <a:p>
            <a:r>
              <a:rPr lang="es-AR" sz="2400" dirty="0">
                <a:latin typeface="Times New Roman" panose="02020603050405020304" pitchFamily="18" charset="0"/>
                <a:ea typeface="Times New Roman" panose="02020603050405020304" pitchFamily="18" charset="0"/>
              </a:rPr>
              <a:t>Supongamos un algoritmo en el que un empleado pueda consultar cuánto cobrará en función de sus horas extras, pero se encuentra que para cobrar el sueldo las horas trabajadas deben ser menores de 12 y mayores de 4.</a:t>
            </a:r>
            <a:endParaRPr lang="en-US" sz="2400" dirty="0">
              <a:latin typeface="Times New Roman" panose="02020603050405020304" pitchFamily="18" charset="0"/>
              <a:ea typeface="Times New Roman" panose="02020603050405020304" pitchFamily="18" charset="0"/>
            </a:endParaRPr>
          </a:p>
          <a:p>
            <a:r>
              <a:rPr lang="en-US" sz="2400" dirty="0" err="1">
                <a:latin typeface="Times New Roman" panose="02020603050405020304" pitchFamily="18" charset="0"/>
                <a:ea typeface="Times New Roman" panose="02020603050405020304" pitchFamily="18" charset="0"/>
              </a:rPr>
              <a:t>Quedaría</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así</a:t>
            </a:r>
            <a:r>
              <a:rPr lang="en-US" sz="2400" dirty="0">
                <a:latin typeface="Times New Roman" panose="02020603050405020304" pitchFamily="18" charset="0"/>
                <a:ea typeface="Times New Roman" panose="02020603050405020304" pitchFamily="18" charset="0"/>
              </a:rPr>
              <a:t>: </a:t>
            </a:r>
          </a:p>
        </p:txBody>
      </p:sp>
      <p:pic>
        <p:nvPicPr>
          <p:cNvPr id="4" name="Imagen 3" descr="https://tuclaseargentina.brightspace.com/content/enforced/7795-EF_IAP_FT/Figura%204.jpg?_&amp;d2lSessionVal=ADJip9xe8aXF7vUsjuycLM2KQ&amp;ou=8327"/>
          <p:cNvPicPr/>
          <p:nvPr/>
        </p:nvPicPr>
        <p:blipFill rotWithShape="1">
          <a:blip r:embed="rId2">
            <a:extLst>
              <a:ext uri="{28A0092B-C50C-407E-A947-70E740481C1C}">
                <a14:useLocalDpi xmlns:a14="http://schemas.microsoft.com/office/drawing/2010/main" val="0"/>
              </a:ext>
            </a:extLst>
          </a:blip>
          <a:srcRect b="16854"/>
          <a:stretch/>
        </p:blipFill>
        <p:spPr bwMode="auto">
          <a:xfrm>
            <a:off x="218365" y="2183642"/>
            <a:ext cx="8625385" cy="4461629"/>
          </a:xfrm>
          <a:prstGeom prst="rect">
            <a:avLst/>
          </a:prstGeom>
          <a:noFill/>
          <a:ln>
            <a:noFill/>
          </a:ln>
        </p:spPr>
      </p:pic>
    </p:spTree>
    <p:extLst>
      <p:ext uri="{BB962C8B-B14F-4D97-AF65-F5344CB8AC3E}">
        <p14:creationId xmlns:p14="http://schemas.microsoft.com/office/powerpoint/2010/main" val="285850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36220" y="122710"/>
            <a:ext cx="410105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a:latin typeface="Times New Roman" panose="02020603050405020304" pitchFamily="18" charset="0"/>
                <a:ea typeface="Times New Roman" panose="02020603050405020304" pitchFamily="18" charset="0"/>
              </a:rPr>
              <a:t>Ejemplo con </a:t>
            </a:r>
            <a:r>
              <a:rPr lang="es-AR" sz="3200" b="1" dirty="0">
                <a:solidFill>
                  <a:srgbClr val="FF0000"/>
                </a:solidFill>
                <a:latin typeface="Times New Roman" panose="02020603050405020304" pitchFamily="18" charset="0"/>
                <a:ea typeface="Times New Roman" panose="02020603050405020304" pitchFamily="18" charset="0"/>
              </a:rPr>
              <a:t>OR</a:t>
            </a:r>
            <a:endParaRPr lang="en-US" sz="3200" b="1" dirty="0">
              <a:solidFill>
                <a:srgbClr val="FF0000"/>
              </a:solidFill>
              <a:latin typeface="Times New Roman" panose="02020603050405020304" pitchFamily="18" charset="0"/>
              <a:ea typeface="Times New Roman" panose="02020603050405020304" pitchFamily="18" charset="0"/>
            </a:endParaRPr>
          </a:p>
        </p:txBody>
      </p:sp>
      <p:sp>
        <p:nvSpPr>
          <p:cNvPr id="3" name="Rectángulo 2"/>
          <p:cNvSpPr/>
          <p:nvPr/>
        </p:nvSpPr>
        <p:spPr>
          <a:xfrm>
            <a:off x="249119" y="826658"/>
            <a:ext cx="8475260" cy="830997"/>
          </a:xfrm>
          <a:prstGeom prst="rect">
            <a:avLst/>
          </a:prstGeom>
        </p:spPr>
        <p:txBody>
          <a:bodyPr wrap="square">
            <a:spAutoFit/>
          </a:bodyPr>
          <a:lstStyle/>
          <a:p>
            <a:r>
              <a:rPr lang="es-AR" sz="2400" dirty="0">
                <a:latin typeface="Times New Roman" panose="02020603050405020304" pitchFamily="18" charset="0"/>
                <a:ea typeface="Times New Roman" panose="02020603050405020304" pitchFamily="18" charset="0"/>
              </a:rPr>
              <a:t>Desarrollar un programa que permita dibujar un triángulo o un círculo. </a:t>
            </a:r>
            <a:endParaRPr lang="en-US" sz="2400" dirty="0">
              <a:latin typeface="Times New Roman" panose="02020603050405020304" pitchFamily="18" charset="0"/>
              <a:ea typeface="Times New Roman" panose="02020603050405020304" pitchFamily="18" charset="0"/>
            </a:endParaRPr>
          </a:p>
        </p:txBody>
      </p:sp>
      <p:pic>
        <p:nvPicPr>
          <p:cNvPr id="4" name="Imagen 3" descr="https://tuclaseargentina.brightspace.com/content/enforced/7795-EF_IAP_FT/Figura%205.jpg?_&amp;d2lSessionVal=ADJip9xe8aXF7vUsjuycLM2KQ&amp;ou=8327"/>
          <p:cNvPicPr/>
          <p:nvPr/>
        </p:nvPicPr>
        <p:blipFill>
          <a:blip r:embed="rId2">
            <a:extLst>
              <a:ext uri="{28A0092B-C50C-407E-A947-70E740481C1C}">
                <a14:useLocalDpi xmlns:a14="http://schemas.microsoft.com/office/drawing/2010/main" val="0"/>
              </a:ext>
            </a:extLst>
          </a:blip>
          <a:srcRect/>
          <a:stretch>
            <a:fillRect/>
          </a:stretch>
        </p:blipFill>
        <p:spPr bwMode="auto">
          <a:xfrm>
            <a:off x="142460" y="1657654"/>
            <a:ext cx="8688577" cy="5200345"/>
          </a:xfrm>
          <a:prstGeom prst="rect">
            <a:avLst/>
          </a:prstGeom>
          <a:noFill/>
          <a:ln>
            <a:noFill/>
          </a:ln>
        </p:spPr>
      </p:pic>
    </p:spTree>
    <p:extLst>
      <p:ext uri="{BB962C8B-B14F-4D97-AF65-F5344CB8AC3E}">
        <p14:creationId xmlns:p14="http://schemas.microsoft.com/office/powerpoint/2010/main" val="177660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799852"/>
            <a:ext cx="9144000" cy="762214"/>
          </a:xfrm>
          <a:prstGeom prst="rect">
            <a:avLst/>
          </a:prstGeom>
        </p:spPr>
      </p:pic>
    </p:spTree>
    <p:extLst>
      <p:ext uri="{BB962C8B-B14F-4D97-AF65-F5344CB8AC3E}">
        <p14:creationId xmlns:p14="http://schemas.microsoft.com/office/powerpoint/2010/main" val="220477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91068" y="408125"/>
            <a:ext cx="8707272" cy="6555641"/>
          </a:xfrm>
          <a:prstGeom prst="rect">
            <a:avLst/>
          </a:prstGeom>
        </p:spPr>
        <p:txBody>
          <a:bodyPr wrap="square">
            <a:spAutoFit/>
          </a:bodyPr>
          <a:lstStyle/>
          <a:p>
            <a:pPr algn="just">
              <a:spcBef>
                <a:spcPts val="600"/>
              </a:spcBef>
              <a:spcAft>
                <a:spcPts val="600"/>
              </a:spcAft>
            </a:pPr>
            <a:r>
              <a:rPr lang="es-MX" sz="2800" b="1" dirty="0">
                <a:solidFill>
                  <a:srgbClr val="FF0000"/>
                </a:solidFill>
                <a:latin typeface="Arial Black" panose="020B0A04020102020204" pitchFamily="34" charset="0"/>
                <a:cs typeface="Times New Roman" panose="02020603050405020304" pitchFamily="18" charset="0"/>
              </a:rPr>
              <a:t>1. </a:t>
            </a:r>
            <a:r>
              <a:rPr lang="es-MX" sz="2400" dirty="0">
                <a:latin typeface="Times New Roman" panose="02020603050405020304" pitchFamily="18" charset="0"/>
                <a:cs typeface="Times New Roman" panose="02020603050405020304" pitchFamily="18" charset="0"/>
              </a:rPr>
              <a:t>Ingresar dos números y mostrar el mayor de ellos. Si los números ingresados fueran iguales, mostrar el mensaje “Los números son iguales”.</a:t>
            </a:r>
          </a:p>
          <a:p>
            <a:pPr algn="just">
              <a:spcBef>
                <a:spcPts val="600"/>
              </a:spcBef>
              <a:spcAft>
                <a:spcPts val="600"/>
              </a:spcAft>
            </a:pPr>
            <a:r>
              <a:rPr lang="es-MX" sz="2800" b="1" dirty="0">
                <a:solidFill>
                  <a:srgbClr val="0070C0"/>
                </a:solidFill>
                <a:latin typeface="Arial Black" panose="020B0A04020102020204" pitchFamily="34" charset="0"/>
                <a:cs typeface="Times New Roman" panose="02020603050405020304" pitchFamily="18" charset="0"/>
              </a:rPr>
              <a:t>2. </a:t>
            </a:r>
            <a:r>
              <a:rPr lang="es-MX" sz="2400" dirty="0">
                <a:latin typeface="Times New Roman" panose="02020603050405020304" pitchFamily="18" charset="0"/>
                <a:cs typeface="Times New Roman" panose="02020603050405020304" pitchFamily="18" charset="0"/>
              </a:rPr>
              <a:t>Ingresar en el saldo de una caja de ahorros, el importe a retirar. Si tiene saldo suficiente, mostrar el nuevo saldo en cuenta. En caso contrario, mostrar el mensaje “No es posible retirar esa cantidad de dinero”.</a:t>
            </a:r>
          </a:p>
          <a:p>
            <a:pPr algn="just">
              <a:spcBef>
                <a:spcPts val="600"/>
              </a:spcBef>
              <a:spcAft>
                <a:spcPts val="600"/>
              </a:spcAft>
            </a:pPr>
            <a:r>
              <a:rPr lang="es-MX" sz="2800" b="1" dirty="0">
                <a:solidFill>
                  <a:schemeClr val="accent6"/>
                </a:solidFill>
                <a:latin typeface="Arial Black" panose="020B0A04020102020204" pitchFamily="34" charset="0"/>
                <a:cs typeface="Times New Roman" panose="02020603050405020304" pitchFamily="18" charset="0"/>
              </a:rPr>
              <a:t>3. </a:t>
            </a:r>
            <a:r>
              <a:rPr lang="es-MX" sz="2400" dirty="0">
                <a:latin typeface="Times New Roman" panose="02020603050405020304" pitchFamily="18" charset="0"/>
                <a:cs typeface="Times New Roman" panose="02020603050405020304" pitchFamily="18" charset="0"/>
              </a:rPr>
              <a:t>Ingresar un número e indicar si </a:t>
            </a:r>
            <a:r>
              <a:rPr lang="es-MX" sz="2400">
                <a:latin typeface="Times New Roman" panose="02020603050405020304" pitchFamily="18" charset="0"/>
                <a:cs typeface="Times New Roman" panose="02020603050405020304" pitchFamily="18" charset="0"/>
              </a:rPr>
              <a:t>es positivo.</a:t>
            </a:r>
            <a:endParaRPr lang="es-MX" sz="24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s-MX" sz="2800" b="1" dirty="0">
                <a:solidFill>
                  <a:srgbClr val="FFC000"/>
                </a:solidFill>
                <a:latin typeface="Arial Black" panose="020B0A04020102020204" pitchFamily="34" charset="0"/>
                <a:cs typeface="Times New Roman" panose="02020603050405020304" pitchFamily="18" charset="0"/>
              </a:rPr>
              <a:t>4. </a:t>
            </a:r>
            <a:r>
              <a:rPr lang="es-MX" sz="2400" dirty="0">
                <a:latin typeface="Times New Roman" panose="02020603050405020304" pitchFamily="18" charset="0"/>
                <a:cs typeface="Times New Roman" panose="02020603050405020304" pitchFamily="18" charset="0"/>
              </a:rPr>
              <a:t>Ingresar 3 números mayores a cero, calcular y mostrar el promedio. Si alguno de los números es menor a cero, mostrar el mensaje “Los 3 números deben ser positivos”.</a:t>
            </a:r>
          </a:p>
          <a:p>
            <a:pPr algn="just">
              <a:spcBef>
                <a:spcPts val="600"/>
              </a:spcBef>
              <a:spcAft>
                <a:spcPts val="600"/>
              </a:spcAft>
            </a:pPr>
            <a:r>
              <a:rPr lang="es-MX" sz="2800" b="1" dirty="0">
                <a:solidFill>
                  <a:schemeClr val="accent2"/>
                </a:solidFill>
                <a:latin typeface="Arial Black" panose="020B0A04020102020204" pitchFamily="34" charset="0"/>
                <a:cs typeface="Times New Roman" panose="02020603050405020304" pitchFamily="18" charset="0"/>
              </a:rPr>
              <a:t>5. </a:t>
            </a:r>
            <a:r>
              <a:rPr lang="es-MX" sz="2400" dirty="0">
                <a:latin typeface="Times New Roman" panose="02020603050405020304" pitchFamily="18" charset="0"/>
                <a:cs typeface="Times New Roman" panose="02020603050405020304" pitchFamily="18" charset="0"/>
              </a:rPr>
              <a:t>Ingresar el monto a pagar en un quiosco y una letra que indique la forma de pago: E para efectivo o T para tarjeta. Si paga en efectivo, se le bonificará un 10% y si paga con tarjeta tendrá un recargo del 5%. Mostrar el monto final a pagar.</a:t>
            </a:r>
          </a:p>
        </p:txBody>
      </p:sp>
    </p:spTree>
    <p:extLst>
      <p:ext uri="{BB962C8B-B14F-4D97-AF65-F5344CB8AC3E}">
        <p14:creationId xmlns:p14="http://schemas.microsoft.com/office/powerpoint/2010/main" val="365176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21836" y="-218368"/>
            <a:ext cx="3372783"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rPr>
              <a:t>EJERCICIOS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ángulo 6"/>
          <p:cNvSpPr/>
          <p:nvPr/>
        </p:nvSpPr>
        <p:spPr>
          <a:xfrm>
            <a:off x="191068" y="571898"/>
            <a:ext cx="8707272" cy="5816977"/>
          </a:xfrm>
          <a:prstGeom prst="rect">
            <a:avLst/>
          </a:prstGeom>
        </p:spPr>
        <p:txBody>
          <a:bodyPr wrap="square">
            <a:spAutoFit/>
          </a:bodyPr>
          <a:lstStyle/>
          <a:p>
            <a:pPr algn="just">
              <a:spcBef>
                <a:spcPts val="600"/>
              </a:spcBef>
              <a:spcAft>
                <a:spcPts val="600"/>
              </a:spcAft>
            </a:pPr>
            <a:r>
              <a:rPr lang="es-MX" sz="2800" b="1" dirty="0">
                <a:solidFill>
                  <a:srgbClr val="FF0000"/>
                </a:solidFill>
                <a:latin typeface="Arial Black" panose="020B0A04020102020204" pitchFamily="34" charset="0"/>
                <a:cs typeface="Times New Roman" panose="02020603050405020304" pitchFamily="18" charset="0"/>
              </a:rPr>
              <a:t>6. </a:t>
            </a:r>
            <a:r>
              <a:rPr lang="es-MX" sz="2400" dirty="0">
                <a:latin typeface="Times New Roman" panose="02020603050405020304" pitchFamily="18" charset="0"/>
                <a:cs typeface="Times New Roman" panose="02020603050405020304" pitchFamily="18" charset="0"/>
              </a:rPr>
              <a:t>Ingresar la edad de una persona y su nacionalidad, si es mayor de edad y de nacionalidad argentina mostrar el mensaje “puede votar”.</a:t>
            </a:r>
          </a:p>
          <a:p>
            <a:pPr algn="just">
              <a:spcBef>
                <a:spcPts val="600"/>
              </a:spcBef>
              <a:spcAft>
                <a:spcPts val="600"/>
              </a:spcAft>
            </a:pPr>
            <a:r>
              <a:rPr lang="es-MX" sz="2800" b="1" dirty="0">
                <a:solidFill>
                  <a:srgbClr val="0070C0"/>
                </a:solidFill>
                <a:latin typeface="Arial Black" panose="020B0A04020102020204" pitchFamily="34" charset="0"/>
                <a:cs typeface="Times New Roman" panose="02020603050405020304" pitchFamily="18" charset="0"/>
              </a:rPr>
              <a:t>7. </a:t>
            </a:r>
            <a:r>
              <a:rPr lang="es-MX" sz="2400" dirty="0">
                <a:latin typeface="Times New Roman" panose="02020603050405020304" pitchFamily="18" charset="0"/>
                <a:cs typeface="Times New Roman" panose="02020603050405020304" pitchFamily="18" charset="0"/>
              </a:rPr>
              <a:t>Ingresar un monto y el nombre de la tarjeta, si es visa o </a:t>
            </a:r>
            <a:r>
              <a:rPr lang="es-MX" sz="2400" dirty="0" err="1">
                <a:latin typeface="Times New Roman" panose="02020603050405020304" pitchFamily="18" charset="0"/>
                <a:cs typeface="Times New Roman" panose="02020603050405020304" pitchFamily="18" charset="0"/>
              </a:rPr>
              <a:t>mastercard</a:t>
            </a:r>
            <a:r>
              <a:rPr lang="es-MX" sz="2400" dirty="0">
                <a:latin typeface="Times New Roman" panose="02020603050405020304" pitchFamily="18" charset="0"/>
                <a:cs typeface="Times New Roman" panose="02020603050405020304" pitchFamily="18" charset="0"/>
              </a:rPr>
              <a:t> calcular el monto de una cuota sin interés (en 12). De lo contrario calcular el monto de una cuota con el 20% de interés del monto total.</a:t>
            </a:r>
          </a:p>
          <a:p>
            <a:pPr algn="just">
              <a:spcBef>
                <a:spcPts val="600"/>
              </a:spcBef>
              <a:spcAft>
                <a:spcPts val="600"/>
              </a:spcAft>
            </a:pPr>
            <a:r>
              <a:rPr lang="es-MX" sz="2800" b="1" dirty="0">
                <a:solidFill>
                  <a:schemeClr val="accent6"/>
                </a:solidFill>
                <a:latin typeface="Arial Black" panose="020B0A04020102020204" pitchFamily="34" charset="0"/>
                <a:cs typeface="Times New Roman" panose="02020603050405020304" pitchFamily="18" charset="0"/>
              </a:rPr>
              <a:t>8. </a:t>
            </a:r>
            <a:r>
              <a:rPr lang="es-MX" sz="2400" dirty="0">
                <a:latin typeface="Times New Roman" panose="02020603050405020304" pitchFamily="18" charset="0"/>
                <a:cs typeface="Times New Roman" panose="02020603050405020304" pitchFamily="18" charset="0"/>
              </a:rPr>
              <a:t>Ingresar un color del semáforo y si es verde mostrar el mensaje “Puede pasar”, si es amarillo “Prevención” y si es rojo “Esperar”.</a:t>
            </a:r>
          </a:p>
          <a:p>
            <a:pPr algn="just">
              <a:spcBef>
                <a:spcPts val="600"/>
              </a:spcBef>
              <a:spcAft>
                <a:spcPts val="600"/>
              </a:spcAft>
            </a:pPr>
            <a:r>
              <a:rPr lang="es-MX" sz="2800" b="1" dirty="0">
                <a:solidFill>
                  <a:srgbClr val="FFC000"/>
                </a:solidFill>
                <a:latin typeface="Arial Black" panose="020B0A04020102020204" pitchFamily="34" charset="0"/>
                <a:cs typeface="Times New Roman" panose="02020603050405020304" pitchFamily="18" charset="0"/>
              </a:rPr>
              <a:t>9. </a:t>
            </a:r>
            <a:r>
              <a:rPr lang="es-MX" sz="2400" dirty="0">
                <a:latin typeface="Times New Roman" panose="02020603050405020304" pitchFamily="18" charset="0"/>
                <a:cs typeface="Times New Roman" panose="02020603050405020304" pitchFamily="18" charset="0"/>
              </a:rPr>
              <a:t>Ingresar un valor y la moneda, si es dólar multiplicar el valor por 40.23 y si es euro por 45.44.</a:t>
            </a:r>
          </a:p>
          <a:p>
            <a:pPr algn="just">
              <a:spcBef>
                <a:spcPts val="600"/>
              </a:spcBef>
              <a:spcAft>
                <a:spcPts val="600"/>
              </a:spcAft>
            </a:pPr>
            <a:r>
              <a:rPr lang="es-MX" sz="2800" b="1" dirty="0">
                <a:solidFill>
                  <a:schemeClr val="accent2"/>
                </a:solidFill>
                <a:latin typeface="Arial Black" panose="020B0A04020102020204" pitchFamily="34" charset="0"/>
                <a:cs typeface="Times New Roman" panose="02020603050405020304" pitchFamily="18" charset="0"/>
              </a:rPr>
              <a:t>10. </a:t>
            </a:r>
            <a:r>
              <a:rPr lang="es-MX" sz="2400" dirty="0">
                <a:latin typeface="Times New Roman" panose="02020603050405020304" pitchFamily="18" charset="0"/>
                <a:cs typeface="Times New Roman" panose="02020603050405020304" pitchFamily="18" charset="0"/>
              </a:rPr>
              <a:t>Ingresar una temperatura y mostrar los siguientes mensajes según corresponda: negativo </a:t>
            </a:r>
            <a:r>
              <a:rPr lang="es-MX" sz="2400" dirty="0">
                <a:latin typeface="Times New Roman" panose="02020603050405020304" pitchFamily="18" charset="0"/>
                <a:cs typeface="Times New Roman" panose="02020603050405020304" pitchFamily="18" charset="0"/>
                <a:sym typeface="Wingdings" panose="05000000000000000000" pitchFamily="2" charset="2"/>
              </a:rPr>
              <a:t> “bajo cero” / entre 0 y 15  “fresco” / 16 y 20  “templado” / 21 y 45  “caluroso”</a:t>
            </a:r>
          </a:p>
        </p:txBody>
      </p:sp>
    </p:spTree>
    <p:extLst>
      <p:ext uri="{BB962C8B-B14F-4D97-AF65-F5344CB8AC3E}">
        <p14:creationId xmlns:p14="http://schemas.microsoft.com/office/powerpoint/2010/main" val="217784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5910" y="1129247"/>
            <a:ext cx="7929350" cy="3226524"/>
          </a:xfrm>
          <a:prstGeom prst="rect">
            <a:avLst/>
          </a:prstGeom>
        </p:spPr>
        <p:txBody>
          <a:bodyPr wrap="square">
            <a:spAutoFit/>
          </a:bodyPr>
          <a:lstStyle/>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Material: </a:t>
            </a:r>
          </a:p>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Curso: Introducción a la Programación de En </a:t>
            </a:r>
            <a:r>
              <a:rPr lang="es-AR" sz="20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FoCo</a:t>
            </a: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ETP </a:t>
            </a:r>
          </a:p>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link: </a:t>
            </a: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hlinkClick r:id="rId2"/>
              </a:rPr>
              <a:t>https://enfoco.educacion.gob.ar/cursos</a:t>
            </a:r>
            <a:endPar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es-AR"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Bibliografía</a:t>
            </a:r>
            <a:endParaRPr lang="en-US" sz="20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s-AR" dirty="0"/>
              <a:t>Docs.python.org.ar. (2018). 1. Introducción — Tutorial de Python 3.6.3 </a:t>
            </a:r>
            <a:r>
              <a:rPr lang="es-AR" dirty="0" err="1"/>
              <a:t>documentation</a:t>
            </a:r>
            <a:r>
              <a:rPr lang="es-AR" dirty="0"/>
              <a:t>. </a:t>
            </a:r>
            <a:r>
              <a:rPr lang="en-US" dirty="0"/>
              <a:t>[online] Available at:  </a:t>
            </a:r>
            <a:r>
              <a:rPr lang="en-US" u="sng" dirty="0">
                <a:hlinkClick r:id="rId3"/>
              </a:rPr>
              <a:t>http://docs.python.org.ar/tutorial/3/index.html</a:t>
            </a:r>
            <a:r>
              <a:rPr lang="en-US" dirty="0"/>
              <a:t> [Accessed 14 Feb. 2018].</a:t>
            </a:r>
          </a:p>
          <a:p>
            <a:r>
              <a:rPr lang="es-AR" dirty="0"/>
              <a:t>van </a:t>
            </a:r>
            <a:r>
              <a:rPr lang="es-AR" dirty="0" err="1"/>
              <a:t>Rossum</a:t>
            </a:r>
            <a:r>
              <a:rPr lang="es-AR" dirty="0"/>
              <a:t>, G. (2017). El tutorial de Python. </a:t>
            </a:r>
            <a:r>
              <a:rPr lang="en-US" dirty="0"/>
              <a:t>Available at: </a:t>
            </a:r>
            <a:r>
              <a:rPr lang="en-US" u="sng" dirty="0">
                <a:hlinkClick r:id="rId4"/>
              </a:rPr>
              <a:t>http://docs.python.org.ar/tutorial/pdfs/TutorialPython3.pdf</a:t>
            </a:r>
            <a:r>
              <a:rPr lang="en-US" dirty="0"/>
              <a:t> (</a:t>
            </a:r>
            <a:r>
              <a:rPr lang="en-US" u="sng" dirty="0" err="1">
                <a:hlinkClick r:id="rId5"/>
              </a:rPr>
              <a:t>Descarga</a:t>
            </a:r>
            <a:r>
              <a:rPr lang="en-US" u="sng" dirty="0">
                <a:hlinkClick r:id="rId5"/>
              </a:rPr>
              <a:t> </a:t>
            </a:r>
            <a:r>
              <a:rPr lang="en-US" u="sng" dirty="0" err="1">
                <a:hlinkClick r:id="rId5"/>
              </a:rPr>
              <a:t>directa</a:t>
            </a:r>
            <a:r>
              <a:rPr lang="en-US" dirty="0"/>
              <a:t>).</a:t>
            </a:r>
            <a:endParaRPr lang="en-US" sz="2000" dirty="0"/>
          </a:p>
        </p:txBody>
      </p:sp>
    </p:spTree>
    <p:extLst>
      <p:ext uri="{BB962C8B-B14F-4D97-AF65-F5344CB8AC3E}">
        <p14:creationId xmlns:p14="http://schemas.microsoft.com/office/powerpoint/2010/main" val="401819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24838" y="1051930"/>
            <a:ext cx="8209128" cy="2246769"/>
          </a:xfrm>
          <a:prstGeom prst="rect">
            <a:avLst/>
          </a:prstGeom>
        </p:spPr>
        <p:txBody>
          <a:bodyPr wrap="square">
            <a:spAutoFit/>
          </a:bodyPr>
          <a:lstStyle/>
          <a:p>
            <a:pPr algn="ctr"/>
            <a:r>
              <a:rPr lang="es-MX" sz="2800" dirty="0">
                <a:latin typeface="Times New Roman" panose="02020603050405020304" pitchFamily="18" charset="0"/>
                <a:ea typeface="Times New Roman" panose="02020603050405020304" pitchFamily="18" charset="0"/>
              </a:rPr>
              <a:t>Dentro de un programa, suele requerirse evaluar determinadas situaciones para elegir uno u otro camino. Las estructuras condicionales permiten, a través de los operadores lógicos, analizar esas situaciones y cambiar el camino de ejecución de un programa.</a:t>
            </a:r>
            <a:endParaRPr lang="en-US" sz="2800" dirty="0">
              <a:latin typeface="Times New Roman" panose="02020603050405020304" pitchFamily="18" charset="0"/>
              <a:ea typeface="Times New Roman" panose="02020603050405020304" pitchFamily="18" charset="0"/>
            </a:endParaRPr>
          </a:p>
        </p:txBody>
      </p:sp>
      <p:sp>
        <p:nvSpPr>
          <p:cNvPr id="3" name="Rectángulo 2"/>
          <p:cNvSpPr/>
          <p:nvPr/>
        </p:nvSpPr>
        <p:spPr>
          <a:xfrm>
            <a:off x="524838" y="169544"/>
            <a:ext cx="7821372" cy="923330"/>
          </a:xfrm>
          <a:prstGeom prst="rect">
            <a:avLst/>
          </a:prstGeom>
          <a:noFill/>
        </p:spPr>
        <p:txBody>
          <a:bodyPr wrap="none" lIns="91440" tIns="45720" rIns="91440" bIns="45720">
            <a:spAutoFit/>
          </a:bodyPr>
          <a:lstStyle/>
          <a:p>
            <a:pPr algn="ctr"/>
            <a:r>
              <a:rPr lang="es-MX" sz="5400" b="1" kern="1800" dirty="0">
                <a:latin typeface="Times New Roman" panose="02020603050405020304" pitchFamily="18" charset="0"/>
                <a:ea typeface="Times New Roman" panose="02020603050405020304" pitchFamily="18" charset="0"/>
              </a:rPr>
              <a:t>Estructuras condicionales</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4" name="Imagen 3"/>
          <p:cNvPicPr>
            <a:picLocks noChangeAspect="1"/>
          </p:cNvPicPr>
          <p:nvPr/>
        </p:nvPicPr>
        <p:blipFill rotWithShape="1">
          <a:blip r:embed="rId2"/>
          <a:srcRect l="7837" t="6556" r="17237" b="5885"/>
          <a:stretch/>
        </p:blipFill>
        <p:spPr>
          <a:xfrm>
            <a:off x="3398294" y="3366654"/>
            <a:ext cx="2197289" cy="3395810"/>
          </a:xfrm>
          <a:prstGeom prst="rect">
            <a:avLst/>
          </a:prstGeom>
        </p:spPr>
      </p:pic>
      <p:sp>
        <p:nvSpPr>
          <p:cNvPr id="5" name="Rectángulo 4"/>
          <p:cNvSpPr/>
          <p:nvPr/>
        </p:nvSpPr>
        <p:spPr>
          <a:xfrm>
            <a:off x="5595583" y="6208466"/>
            <a:ext cx="3432412" cy="553998"/>
          </a:xfrm>
          <a:prstGeom prst="rect">
            <a:avLst/>
          </a:prstGeom>
        </p:spPr>
        <p:txBody>
          <a:bodyPr wrap="square">
            <a:spAutoFit/>
          </a:bodyPr>
          <a:lstStyle/>
          <a:p>
            <a:r>
              <a:rPr lang="en-US" sz="1000" dirty="0"/>
              <a:t>Fuente: </a:t>
            </a:r>
            <a:r>
              <a:rPr lang="en-US" sz="1000" dirty="0" err="1"/>
              <a:t>DreamStime</a:t>
            </a:r>
            <a:r>
              <a:rPr lang="en-US" sz="1000" dirty="0"/>
              <a:t> - https://es.dreamstime.com/stock-de-ilustraci%C3%B3n-hombre-de-negocios-bifurcar-image69144589</a:t>
            </a:r>
          </a:p>
        </p:txBody>
      </p:sp>
    </p:spTree>
    <p:extLst>
      <p:ext uri="{BB962C8B-B14F-4D97-AF65-F5344CB8AC3E}">
        <p14:creationId xmlns:p14="http://schemas.microsoft.com/office/powerpoint/2010/main" val="368808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129" y="731067"/>
            <a:ext cx="8550323"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AR" sz="2800" dirty="0">
                <a:latin typeface="Calibri" panose="020F0502020204030204" pitchFamily="34" charset="0"/>
                <a:ea typeface="Calibri" panose="020F0502020204030204" pitchFamily="34" charset="0"/>
                <a:cs typeface="Times New Roman" panose="02020603050405020304" pitchFamily="18" charset="0"/>
              </a:rPr>
              <a:t>En un comercio de ropa, los clientes obtienen un 15% de descuento si compran por $1200 o más. </a:t>
            </a:r>
            <a:endParaRPr lang="en-US" sz="2800" dirty="0"/>
          </a:p>
        </p:txBody>
      </p:sp>
      <p:sp>
        <p:nvSpPr>
          <p:cNvPr id="3" name="Rectángulo 2"/>
          <p:cNvSpPr/>
          <p:nvPr/>
        </p:nvSpPr>
        <p:spPr>
          <a:xfrm>
            <a:off x="2859300" y="146292"/>
            <a:ext cx="294099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AR" sz="3200" b="1" dirty="0">
                <a:latin typeface="Times New Roman" panose="02020603050405020304" pitchFamily="18" charset="0"/>
                <a:ea typeface="Times New Roman" panose="02020603050405020304" pitchFamily="18" charset="0"/>
              </a:rPr>
              <a:t>Ejemplo</a:t>
            </a:r>
            <a:endParaRPr lang="en-US" sz="3200" b="1" dirty="0">
              <a:latin typeface="Times New Roman" panose="02020603050405020304" pitchFamily="18" charset="0"/>
              <a:ea typeface="Times New Roman" panose="02020603050405020304" pitchFamily="18" charset="0"/>
            </a:endParaRPr>
          </a:p>
        </p:txBody>
      </p:sp>
      <p:sp>
        <p:nvSpPr>
          <p:cNvPr id="4" name="Rectángulo 3"/>
          <p:cNvSpPr/>
          <p:nvPr/>
        </p:nvSpPr>
        <p:spPr>
          <a:xfrm>
            <a:off x="266128" y="2785871"/>
            <a:ext cx="8550323" cy="2554545"/>
          </a:xfrm>
          <a:prstGeom prst="rect">
            <a:avLst/>
          </a:prstGeom>
        </p:spPr>
        <p:txBody>
          <a:bodyPr wrap="square">
            <a:spAutoFit/>
          </a:bodyPr>
          <a:lstStyle/>
          <a:p>
            <a:pPr algn="ctr"/>
            <a:r>
              <a:rPr lang="es-AR" sz="3200" dirty="0">
                <a:latin typeface="Calibri" panose="020F0502020204030204" pitchFamily="34" charset="0"/>
                <a:ea typeface="Calibri" panose="020F0502020204030204" pitchFamily="34" charset="0"/>
                <a:cs typeface="Times New Roman" panose="02020603050405020304" pitchFamily="18" charset="0"/>
              </a:rPr>
              <a:t>Si el cliente gasta $1000, no tendrá descuento y el monto a pagar será de $1000. En cambio, si gasta $1200 se le aplicará el 15% de descuento por lo que tendrá que pagar $1020. Y si gasta $2005 tendrá que pagar $1704,25.</a:t>
            </a:r>
            <a:endParaRPr lang="en-US" sz="3200" dirty="0"/>
          </a:p>
        </p:txBody>
      </p:sp>
    </p:spTree>
    <p:extLst>
      <p:ext uri="{BB962C8B-B14F-4D97-AF65-F5344CB8AC3E}">
        <p14:creationId xmlns:p14="http://schemas.microsoft.com/office/powerpoint/2010/main" val="189097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0376" y="0"/>
            <a:ext cx="8024884" cy="6555641"/>
          </a:xfrm>
          <a:prstGeom prst="rect">
            <a:avLst/>
          </a:prstGeom>
        </p:spPr>
        <p:txBody>
          <a:bodyPr wrap="square">
            <a:spAutoFit/>
          </a:bodyPr>
          <a:lstStyle/>
          <a:p>
            <a:pPr algn="ctr"/>
            <a:r>
              <a:rPr lang="es-AR" sz="2800" b="1" u="sng" dirty="0">
                <a:latin typeface="Times New Roman" panose="02020603050405020304" pitchFamily="18" charset="0"/>
                <a:ea typeface="Times New Roman" panose="02020603050405020304" pitchFamily="18" charset="0"/>
              </a:rPr>
              <a:t>Describiremos a continuación el algoritmo en lenguaje verbal.</a:t>
            </a:r>
          </a:p>
          <a:p>
            <a:pPr algn="ctr"/>
            <a:endParaRPr lang="en-US" sz="2800" dirty="0">
              <a:latin typeface="Times New Roman" panose="02020603050405020304" pitchFamily="18" charset="0"/>
              <a:ea typeface="Times New Roman" panose="02020603050405020304" pitchFamily="18" charset="0"/>
            </a:endParaRPr>
          </a:p>
          <a:p>
            <a:pPr algn="ctr"/>
            <a:r>
              <a:rPr lang="es-AR" sz="2800" dirty="0">
                <a:latin typeface="Times New Roman" panose="02020603050405020304" pitchFamily="18" charset="0"/>
                <a:ea typeface="Times New Roman" panose="02020603050405020304" pitchFamily="18" charset="0"/>
              </a:rPr>
              <a:t>Lo primero que haremos es preguntarle al usuario cuánto gastó. Necesitaremos una variable para almacenar el valor numérico con decimales (punto decimal flotante) ingresado por teclado.</a:t>
            </a:r>
          </a:p>
          <a:p>
            <a:pPr algn="ctr"/>
            <a:endParaRPr lang="en-US" sz="2800" dirty="0">
              <a:latin typeface="Times New Roman" panose="02020603050405020304" pitchFamily="18" charset="0"/>
              <a:ea typeface="Times New Roman" panose="02020603050405020304" pitchFamily="18" charset="0"/>
            </a:endParaRPr>
          </a:p>
          <a:p>
            <a:pPr algn="ctr"/>
            <a:r>
              <a:rPr lang="es-AR" sz="2800" dirty="0">
                <a:latin typeface="Times New Roman" panose="02020603050405020304" pitchFamily="18" charset="0"/>
                <a:ea typeface="Times New Roman" panose="02020603050405020304" pitchFamily="18" charset="0"/>
              </a:rPr>
              <a:t>A continuación, tendremos que evaluar si el valor ingresado es mayor o igual a 1200 (si es exactamente 1200 le corresponde el descuento, lo mismo si superó ese valor en la compra). En caso de corresponder el descuento, aplicarlo.</a:t>
            </a:r>
          </a:p>
          <a:p>
            <a:pPr algn="ctr"/>
            <a:endParaRPr lang="en-US" sz="2800" dirty="0">
              <a:latin typeface="Times New Roman" panose="02020603050405020304" pitchFamily="18" charset="0"/>
              <a:ea typeface="Times New Roman" panose="02020603050405020304" pitchFamily="18" charset="0"/>
            </a:endParaRPr>
          </a:p>
          <a:p>
            <a:pPr algn="ctr"/>
            <a:r>
              <a:rPr lang="es-AR" sz="2800" dirty="0">
                <a:latin typeface="Times New Roman" panose="02020603050405020304" pitchFamily="18" charset="0"/>
                <a:ea typeface="Times New Roman" panose="02020603050405020304" pitchFamily="18" charset="0"/>
              </a:rPr>
              <a:t>Finalmente, mostrar el monto final a pagar.</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676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3662" y="146292"/>
            <a:ext cx="8335371" cy="58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s-AR" sz="3200" b="1" dirty="0">
                <a:latin typeface="Times New Roman" panose="02020603050405020304" pitchFamily="18" charset="0"/>
                <a:ea typeface="Times New Roman" panose="02020603050405020304" pitchFamily="18" charset="0"/>
              </a:rPr>
              <a:t>El condicional </a:t>
            </a:r>
            <a:r>
              <a:rPr lang="es-AR" sz="3200" b="1" dirty="0" err="1">
                <a:latin typeface="Times New Roman" panose="02020603050405020304" pitchFamily="18" charset="0"/>
                <a:ea typeface="Times New Roman" panose="02020603050405020304" pitchFamily="18" charset="0"/>
              </a:rPr>
              <a:t>if</a:t>
            </a:r>
            <a:endParaRPr lang="en-US" sz="3200" b="1" dirty="0">
              <a:latin typeface="Times New Roman" panose="02020603050405020304" pitchFamily="18" charset="0"/>
              <a:ea typeface="Times New Roman" panose="02020603050405020304" pitchFamily="18" charset="0"/>
            </a:endParaRPr>
          </a:p>
        </p:txBody>
      </p:sp>
      <p:sp>
        <p:nvSpPr>
          <p:cNvPr id="5" name="Rectángulo 4"/>
          <p:cNvSpPr/>
          <p:nvPr/>
        </p:nvSpPr>
        <p:spPr>
          <a:xfrm>
            <a:off x="327546" y="916127"/>
            <a:ext cx="8557146" cy="1815882"/>
          </a:xfrm>
          <a:prstGeom prst="rect">
            <a:avLst/>
          </a:prstGeom>
        </p:spPr>
        <p:txBody>
          <a:bodyPr wrap="square">
            <a:spAutoFit/>
          </a:bodyPr>
          <a:lstStyle/>
          <a:p>
            <a:r>
              <a:rPr lang="es-AR" sz="2800" dirty="0">
                <a:latin typeface="Times New Roman" panose="02020603050405020304" pitchFamily="18" charset="0"/>
                <a:ea typeface="Times New Roman" panose="02020603050405020304" pitchFamily="18" charset="0"/>
              </a:rPr>
              <a:t>Una </a:t>
            </a:r>
            <a:r>
              <a:rPr lang="es-AR" sz="2800" b="1" dirty="0">
                <a:latin typeface="Times New Roman" panose="02020603050405020304" pitchFamily="18" charset="0"/>
                <a:ea typeface="Times New Roman" panose="02020603050405020304" pitchFamily="18" charset="0"/>
              </a:rPr>
              <a:t>estructura de control o condicional</a:t>
            </a:r>
            <a:r>
              <a:rPr lang="es-AR" sz="2800" dirty="0">
                <a:latin typeface="Times New Roman" panose="02020603050405020304" pitchFamily="18" charset="0"/>
                <a:ea typeface="Times New Roman" panose="02020603050405020304" pitchFamily="18" charset="0"/>
              </a:rPr>
              <a:t> permite que un programa ejecute unas instrucciones cuando se cumpla una condición. En inglés "</a:t>
            </a:r>
            <a:r>
              <a:rPr lang="es-AR" sz="2800" b="1" dirty="0" err="1">
                <a:latin typeface="Times New Roman" panose="02020603050405020304" pitchFamily="18" charset="0"/>
                <a:ea typeface="Times New Roman" panose="02020603050405020304" pitchFamily="18" charset="0"/>
              </a:rPr>
              <a:t>if</a:t>
            </a:r>
            <a:r>
              <a:rPr lang="es-AR" sz="2800" dirty="0">
                <a:latin typeface="Times New Roman" panose="02020603050405020304" pitchFamily="18" charset="0"/>
                <a:ea typeface="Times New Roman" panose="02020603050405020304" pitchFamily="18" charset="0"/>
              </a:rPr>
              <a:t>" significa "si" (condición). La instrucción en Python se escribe así:</a:t>
            </a:r>
            <a:endParaRPr lang="en-US" sz="2800" dirty="0">
              <a:latin typeface="Times New Roman" panose="02020603050405020304" pitchFamily="18" charset="0"/>
              <a:ea typeface="Times New Roman" panose="02020603050405020304" pitchFamily="18" charset="0"/>
            </a:endParaRPr>
          </a:p>
        </p:txBody>
      </p:sp>
      <p:sp>
        <p:nvSpPr>
          <p:cNvPr id="9" name="Rectángulo 8"/>
          <p:cNvSpPr/>
          <p:nvPr/>
        </p:nvSpPr>
        <p:spPr>
          <a:xfrm>
            <a:off x="303662" y="2917069"/>
            <a:ext cx="8604913" cy="1754326"/>
          </a:xfrm>
          <a:prstGeom prst="rect">
            <a:avLst/>
          </a:prstGeom>
        </p:spPr>
        <p:txBody>
          <a:bodyPr wrap="square">
            <a:spAutoFit/>
          </a:bodyPr>
          <a:lstStyle/>
          <a:p>
            <a:pPr marL="900113" indent="-900113"/>
            <a:r>
              <a:rPr lang="es-AR" sz="2400" b="1" dirty="0" err="1">
                <a:latin typeface="Times New Roman" panose="02020603050405020304" pitchFamily="18" charset="0"/>
                <a:ea typeface="Times New Roman" panose="02020603050405020304" pitchFamily="18" charset="0"/>
              </a:rPr>
              <a:t>if</a:t>
            </a:r>
            <a:r>
              <a:rPr lang="es-AR" sz="2400" b="1" dirty="0">
                <a:latin typeface="Times New Roman" panose="02020603050405020304" pitchFamily="18" charset="0"/>
                <a:ea typeface="Times New Roman" panose="02020603050405020304" pitchFamily="18" charset="0"/>
              </a:rPr>
              <a:t> condición:</a:t>
            </a:r>
            <a:br>
              <a:rPr lang="es-AR" sz="2400" b="1" dirty="0">
                <a:latin typeface="Times New Roman" panose="02020603050405020304" pitchFamily="18" charset="0"/>
                <a:ea typeface="Times New Roman" panose="02020603050405020304" pitchFamily="18" charset="0"/>
              </a:rPr>
            </a:br>
            <a:r>
              <a:rPr lang="es-AR" sz="2400" b="1" dirty="0">
                <a:latin typeface="Times New Roman" panose="02020603050405020304" pitchFamily="18" charset="0"/>
                <a:ea typeface="Times New Roman" panose="02020603050405020304" pitchFamily="18" charset="0"/>
              </a:rPr>
              <a:t>	aquí escribimos el o las instrucciones a ejecutar si se cumple la condición</a:t>
            </a:r>
          </a:p>
          <a:p>
            <a:endParaRPr lang="es-AR" b="1" dirty="0">
              <a:latin typeface="Times New Roman" panose="02020603050405020304" pitchFamily="18" charset="0"/>
              <a:ea typeface="Times New Roman" panose="02020603050405020304" pitchFamily="18" charset="0"/>
            </a:endParaRPr>
          </a:p>
          <a:p>
            <a:endParaRPr lang="es-AR" b="1" dirty="0">
              <a:latin typeface="Times New Roman" panose="02020603050405020304" pitchFamily="18" charset="0"/>
              <a:ea typeface="Times New Roman" panose="02020603050405020304" pitchFamily="18" charset="0"/>
            </a:endParaRPr>
          </a:p>
        </p:txBody>
      </p:sp>
      <p:sp>
        <p:nvSpPr>
          <p:cNvPr id="10" name="Rectángulo 9"/>
          <p:cNvSpPr/>
          <p:nvPr/>
        </p:nvSpPr>
        <p:spPr>
          <a:xfrm>
            <a:off x="327545" y="4079656"/>
            <a:ext cx="7861111" cy="830997"/>
          </a:xfrm>
          <a:prstGeom prst="rect">
            <a:avLst/>
          </a:prstGeom>
        </p:spPr>
        <p:txBody>
          <a:bodyPr wrap="square">
            <a:spAutoFit/>
          </a:bodyPr>
          <a:lstStyle/>
          <a:p>
            <a:r>
              <a:rPr lang="es-AR" sz="2400" b="1" dirty="0">
                <a:latin typeface="Times New Roman" panose="02020603050405020304" pitchFamily="18" charset="0"/>
                <a:ea typeface="Times New Roman" panose="02020603050405020304" pitchFamily="18" charset="0"/>
              </a:rPr>
              <a:t>aquí continua el programa sin importar que se haya o no cumplido la condición</a:t>
            </a:r>
            <a:endParaRPr lang="en-US" sz="2400" b="1" dirty="0">
              <a:latin typeface="Times New Roman" panose="02020603050405020304" pitchFamily="18" charset="0"/>
              <a:ea typeface="Times New Roman" panose="02020603050405020304" pitchFamily="18" charset="0"/>
            </a:endParaRPr>
          </a:p>
        </p:txBody>
      </p:sp>
      <p:sp>
        <p:nvSpPr>
          <p:cNvPr id="11" name="Rectángulo 10"/>
          <p:cNvSpPr/>
          <p:nvPr/>
        </p:nvSpPr>
        <p:spPr>
          <a:xfrm>
            <a:off x="327545" y="5233817"/>
            <a:ext cx="8461613" cy="1200329"/>
          </a:xfrm>
          <a:prstGeom prst="rect">
            <a:avLst/>
          </a:prstGeom>
        </p:spPr>
        <p:txBody>
          <a:bodyPr wrap="square">
            <a:spAutoFit/>
          </a:bodyPr>
          <a:lstStyle/>
          <a:p>
            <a:r>
              <a:rPr lang="es-AR" b="1" dirty="0">
                <a:latin typeface="Times New Roman" panose="02020603050405020304" pitchFamily="18" charset="0"/>
                <a:ea typeface="Times New Roman" panose="02020603050405020304" pitchFamily="18" charset="0"/>
              </a:rPr>
              <a:t>Explicación</a:t>
            </a:r>
            <a:r>
              <a:rPr lang="es-AR" dirty="0">
                <a:latin typeface="Times New Roman" panose="02020603050405020304" pitchFamily="18" charset="0"/>
                <a:ea typeface="Times New Roman" panose="02020603050405020304" pitchFamily="18" charset="0"/>
              </a:rPr>
              <a:t>: la primera línea contiene la instrucción </a:t>
            </a:r>
            <a:r>
              <a:rPr lang="es-AR" b="1" dirty="0" err="1">
                <a:latin typeface="Times New Roman" panose="02020603050405020304" pitchFamily="18" charset="0"/>
                <a:ea typeface="Times New Roman" panose="02020603050405020304" pitchFamily="18" charset="0"/>
              </a:rPr>
              <a:t>if</a:t>
            </a:r>
            <a:r>
              <a:rPr lang="es-AR" dirty="0">
                <a:latin typeface="Times New Roman" panose="02020603050405020304" pitchFamily="18" charset="0"/>
                <a:ea typeface="Times New Roman" panose="02020603050405020304" pitchFamily="18" charset="0"/>
              </a:rPr>
              <a:t> junto con la condición a evaluar y es una expresión lógica. Esta línea debe terminar siempre por dos puntos (:).</a:t>
            </a:r>
            <a:endParaRPr lang="en-US" dirty="0">
              <a:latin typeface="Times New Roman" panose="02020603050405020304" pitchFamily="18" charset="0"/>
              <a:ea typeface="Times New Roman" panose="02020603050405020304" pitchFamily="18" charset="0"/>
            </a:endParaRPr>
          </a:p>
          <a:p>
            <a:r>
              <a:rPr lang="es-AR" dirty="0">
                <a:latin typeface="Times New Roman" panose="02020603050405020304" pitchFamily="18" charset="0"/>
                <a:ea typeface="Times New Roman" panose="02020603050405020304" pitchFamily="18" charset="0"/>
              </a:rPr>
              <a:t>Debajo viene el bloque de instrucciones que se ejecutan cuando la condición se cumple (es decir, cuando la condición es verdadera).</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163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0126" y="0"/>
            <a:ext cx="8516203" cy="5809924"/>
          </a:xfrm>
          <a:prstGeom prst="rect">
            <a:avLst/>
          </a:prstGeom>
        </p:spPr>
        <p:txBody>
          <a:bodyPr wrap="square">
            <a:spAutoFit/>
          </a:bodyPr>
          <a:lstStyle/>
          <a:p>
            <a:pPr algn="ctr">
              <a:lnSpc>
                <a:spcPct val="107000"/>
              </a:lnSpc>
              <a:spcBef>
                <a:spcPts val="200"/>
              </a:spcBef>
              <a:spcAft>
                <a:spcPts val="0"/>
              </a:spcAft>
            </a:pPr>
            <a:r>
              <a:rPr lang="es-AR" sz="2800" b="1" u="sng" dirty="0">
                <a:solidFill>
                  <a:srgbClr val="2E74B5"/>
                </a:solidFill>
                <a:latin typeface="Arial Black" panose="020B0A04020102020204" pitchFamily="34" charset="0"/>
                <a:ea typeface="Times New Roman" panose="02020603050405020304" pitchFamily="18" charset="0"/>
                <a:cs typeface="Times New Roman" panose="02020603050405020304" pitchFamily="18" charset="0"/>
              </a:rPr>
              <a:t>Cómo se define un bloque de código en Python</a:t>
            </a:r>
          </a:p>
          <a:p>
            <a:pPr>
              <a:lnSpc>
                <a:spcPct val="107000"/>
              </a:lnSpc>
              <a:spcBef>
                <a:spcPts val="200"/>
              </a:spcBef>
              <a:spcAft>
                <a:spcPts val="0"/>
              </a:spcAft>
            </a:pPr>
            <a:endParaRPr lang="en-US"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gn="ctr"/>
            <a:r>
              <a:rPr lang="es-AR" sz="2800" dirty="0">
                <a:latin typeface="Times New Roman" panose="02020603050405020304" pitchFamily="18" charset="0"/>
                <a:ea typeface="Times New Roman" panose="02020603050405020304" pitchFamily="18" charset="0"/>
              </a:rPr>
              <a:t>Es importante tener en cuenta que este bloque </a:t>
            </a:r>
            <a:r>
              <a:rPr lang="es-AR" sz="2800" b="1" dirty="0">
                <a:latin typeface="Times New Roman" panose="02020603050405020304" pitchFamily="18" charset="0"/>
                <a:ea typeface="Times New Roman" panose="02020603050405020304" pitchFamily="18" charset="0"/>
              </a:rPr>
              <a:t>debe comenzar con 4 (cuatro) espacios</a:t>
            </a:r>
            <a:r>
              <a:rPr lang="es-AR" sz="2800" dirty="0">
                <a:latin typeface="Times New Roman" panose="02020603050405020304" pitchFamily="18" charset="0"/>
                <a:ea typeface="Times New Roman" panose="02020603050405020304" pitchFamily="18" charset="0"/>
              </a:rPr>
              <a:t>, </a:t>
            </a:r>
            <a:r>
              <a:rPr lang="es-AR" sz="2800" b="1" dirty="0">
                <a:latin typeface="Times New Roman" panose="02020603050405020304" pitchFamily="18" charset="0"/>
                <a:ea typeface="Times New Roman" panose="02020603050405020304" pitchFamily="18" charset="0"/>
              </a:rPr>
              <a:t>separado del margen</a:t>
            </a:r>
            <a:r>
              <a:rPr lang="es-AR" sz="2800" dirty="0">
                <a:latin typeface="Times New Roman" panose="02020603050405020304" pitchFamily="18" charset="0"/>
                <a:ea typeface="Times New Roman" panose="02020603050405020304" pitchFamily="18" charset="0"/>
              </a:rPr>
              <a:t>, ya que Python utiliza el sangrado o la separación de código del margen izquierdo para reconocer las líneas que forman un bloque de instrucciones.</a:t>
            </a:r>
          </a:p>
          <a:p>
            <a:pPr algn="ctr"/>
            <a:endParaRPr lang="en-US" sz="2800" dirty="0">
              <a:latin typeface="Times New Roman" panose="02020603050405020304" pitchFamily="18" charset="0"/>
              <a:ea typeface="Times New Roman" panose="02020603050405020304" pitchFamily="18" charset="0"/>
            </a:endParaRPr>
          </a:p>
          <a:p>
            <a:pPr algn="ctr"/>
            <a:r>
              <a:rPr lang="es-AR" sz="2800" dirty="0">
                <a:latin typeface="Times New Roman" panose="02020603050405020304" pitchFamily="18" charset="0"/>
                <a:ea typeface="Times New Roman" panose="02020603050405020304" pitchFamily="18" charset="0"/>
              </a:rPr>
              <a:t>No se preocupe si encuentra código de programación con bloques que usen 2 espacios de sangrado. También es válido, y la ejecución será idéntica que al usar 4 espacios de sangrado.</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85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3046" y="132645"/>
            <a:ext cx="4705647" cy="461665"/>
          </a:xfrm>
          <a:prstGeom prst="rect">
            <a:avLst/>
          </a:prstGeom>
        </p:spPr>
        <p:txBody>
          <a:bodyPr wrap="none">
            <a:spAutoFit/>
          </a:bodyPr>
          <a:lstStyle/>
          <a:p>
            <a:r>
              <a:rPr lang="es-AR" sz="2400" b="1" dirty="0">
                <a:latin typeface="Calibri" panose="020F0502020204030204" pitchFamily="34" charset="0"/>
                <a:ea typeface="Calibri" panose="020F0502020204030204" pitchFamily="34" charset="0"/>
                <a:cs typeface="Times New Roman" panose="02020603050405020304" pitchFamily="18" charset="0"/>
              </a:rPr>
              <a:t>El programa completo quedaría así:</a:t>
            </a:r>
            <a:endParaRPr lang="en-US" sz="2400" b="1" dirty="0"/>
          </a:p>
        </p:txBody>
      </p:sp>
      <p:pic>
        <p:nvPicPr>
          <p:cNvPr id="3" name="Imagen 2" descr="https://tuclaseargentina.brightspace.com/content/enforced/7795-EF_IAP_FT/Figura%2014.jpg?_&amp;d2lSessionVal=ADJip9xe8aXF7vUsjuycLM2KQ&amp;ou=8327"/>
          <p:cNvPicPr/>
          <p:nvPr/>
        </p:nvPicPr>
        <p:blipFill>
          <a:blip r:embed="rId2">
            <a:extLst>
              <a:ext uri="{28A0092B-C50C-407E-A947-70E740481C1C}">
                <a14:useLocalDpi xmlns:a14="http://schemas.microsoft.com/office/drawing/2010/main" val="0"/>
              </a:ext>
            </a:extLst>
          </a:blip>
          <a:srcRect/>
          <a:stretch>
            <a:fillRect/>
          </a:stretch>
        </p:blipFill>
        <p:spPr bwMode="auto">
          <a:xfrm>
            <a:off x="327546" y="1003743"/>
            <a:ext cx="8243248" cy="5036024"/>
          </a:xfrm>
          <a:prstGeom prst="rect">
            <a:avLst/>
          </a:prstGeom>
          <a:noFill/>
          <a:ln>
            <a:noFill/>
          </a:ln>
        </p:spPr>
      </p:pic>
    </p:spTree>
    <p:extLst>
      <p:ext uri="{BB962C8B-B14F-4D97-AF65-F5344CB8AC3E}">
        <p14:creationId xmlns:p14="http://schemas.microsoft.com/office/powerpoint/2010/main" val="80956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308" y="188753"/>
            <a:ext cx="8434316" cy="1323439"/>
          </a:xfrm>
          <a:prstGeom prst="rect">
            <a:avLst/>
          </a:prstGeom>
        </p:spPr>
        <p:txBody>
          <a:bodyPr wrap="square">
            <a:spAutoFit/>
          </a:bodyPr>
          <a:lstStyle/>
          <a:p>
            <a:pPr algn="ctr"/>
            <a:r>
              <a:rPr lang="es-AR" sz="2000" dirty="0">
                <a:latin typeface="Times New Roman" panose="02020603050405020304" pitchFamily="18" charset="0"/>
                <a:ea typeface="Times New Roman" panose="02020603050405020304" pitchFamily="18" charset="0"/>
              </a:rPr>
              <a:t>Qué ocurre </a:t>
            </a:r>
            <a:r>
              <a:rPr lang="es-AR" sz="2000" b="1" dirty="0">
                <a:solidFill>
                  <a:srgbClr val="FF0000"/>
                </a:solidFill>
                <a:latin typeface="Times New Roman" panose="02020603050405020304" pitchFamily="18" charset="0"/>
                <a:ea typeface="Times New Roman" panose="02020603050405020304" pitchFamily="18" charset="0"/>
              </a:rPr>
              <a:t>si no se cumple la condición del </a:t>
            </a:r>
            <a:r>
              <a:rPr lang="es-AR" sz="2000" b="1" dirty="0" err="1">
                <a:solidFill>
                  <a:srgbClr val="FF0000"/>
                </a:solidFill>
                <a:latin typeface="Times New Roman" panose="02020603050405020304" pitchFamily="18" charset="0"/>
                <a:ea typeface="Times New Roman" panose="02020603050405020304" pitchFamily="18" charset="0"/>
              </a:rPr>
              <a:t>if</a:t>
            </a:r>
            <a:r>
              <a:rPr lang="es-AR" sz="2000" dirty="0">
                <a:latin typeface="Times New Roman" panose="02020603050405020304" pitchFamily="18" charset="0"/>
                <a:ea typeface="Times New Roman" panose="02020603050405020304" pitchFamily="18" charset="0"/>
              </a:rPr>
              <a:t>. En Python utilizamos </a:t>
            </a:r>
            <a:r>
              <a:rPr lang="es-AR" sz="2000" b="1" dirty="0" err="1">
                <a:solidFill>
                  <a:srgbClr val="FF0000"/>
                </a:solidFill>
                <a:latin typeface="Arial Black" panose="020B0A04020102020204" pitchFamily="34" charset="0"/>
                <a:ea typeface="Times New Roman" panose="02020603050405020304" pitchFamily="18" charset="0"/>
              </a:rPr>
              <a:t>else</a:t>
            </a:r>
            <a:r>
              <a:rPr lang="es-AR" sz="2000" dirty="0">
                <a:latin typeface="Times New Roman" panose="02020603050405020304" pitchFamily="18" charset="0"/>
                <a:ea typeface="Times New Roman" panose="02020603050405020304" pitchFamily="18" charset="0"/>
              </a:rPr>
              <a:t> cuando queremos agregar algunas instrucciones que se ejecutarán en caso de no cumplirse la condición que se analiza en el </a:t>
            </a:r>
            <a:r>
              <a:rPr lang="es-AR" sz="2000" b="1" dirty="0" err="1">
                <a:solidFill>
                  <a:srgbClr val="FF0000"/>
                </a:solidFill>
                <a:latin typeface="Arial Black" panose="020B0A04020102020204" pitchFamily="34" charset="0"/>
                <a:ea typeface="Times New Roman" panose="02020603050405020304" pitchFamily="18" charset="0"/>
              </a:rPr>
              <a:t>if</a:t>
            </a:r>
            <a:r>
              <a:rPr lang="es-AR" sz="2000" dirty="0">
                <a:solidFill>
                  <a:srgbClr val="FF0000"/>
                </a:solidFill>
                <a:latin typeface="Arial Black" panose="020B0A04020102020204" pitchFamily="34" charset="0"/>
                <a:ea typeface="Times New Roman" panose="02020603050405020304" pitchFamily="18" charset="0"/>
              </a:rPr>
              <a:t>.</a:t>
            </a:r>
            <a:endParaRPr lang="en-US" sz="2000" dirty="0">
              <a:solidFill>
                <a:srgbClr val="FF0000"/>
              </a:solidFill>
              <a:latin typeface="Arial Black" panose="020B0A04020102020204" pitchFamily="34" charset="0"/>
              <a:ea typeface="Times New Roman" panose="02020603050405020304" pitchFamily="18" charset="0"/>
            </a:endParaRPr>
          </a:p>
          <a:p>
            <a:pPr algn="ctr"/>
            <a:r>
              <a:rPr lang="es-AR" sz="2000" dirty="0">
                <a:latin typeface="Times New Roman" panose="02020603050405020304" pitchFamily="18" charset="0"/>
                <a:ea typeface="Times New Roman" panose="02020603050405020304" pitchFamily="18" charset="0"/>
              </a:rPr>
              <a:t>El programa anterior quedaría más claro y compacto de la siguiente forma:</a:t>
            </a:r>
            <a:endParaRPr lang="en-US" sz="2000" dirty="0">
              <a:latin typeface="Times New Roman" panose="02020603050405020304" pitchFamily="18" charset="0"/>
              <a:ea typeface="Times New Roman" panose="02020603050405020304" pitchFamily="18" charset="0"/>
            </a:endParaRPr>
          </a:p>
        </p:txBody>
      </p:sp>
      <p:pic>
        <p:nvPicPr>
          <p:cNvPr id="3" name="Imagen 2" descr="https://tuclaseargentina.brightspace.com/content/enforced/7795-EF_IAP_FT/Figura%2022.jpg?_&amp;d2lSessionVal=ADJip9xe8aXF7vUsjuycLM2KQ&amp;ou=8327"/>
          <p:cNvPicPr/>
          <p:nvPr/>
        </p:nvPicPr>
        <p:blipFill>
          <a:blip r:embed="rId2">
            <a:extLst>
              <a:ext uri="{28A0092B-C50C-407E-A947-70E740481C1C}">
                <a14:useLocalDpi xmlns:a14="http://schemas.microsoft.com/office/drawing/2010/main" val="0"/>
              </a:ext>
            </a:extLst>
          </a:blip>
          <a:srcRect/>
          <a:stretch>
            <a:fillRect/>
          </a:stretch>
        </p:blipFill>
        <p:spPr bwMode="auto">
          <a:xfrm>
            <a:off x="259308" y="1512192"/>
            <a:ext cx="8775510" cy="5345808"/>
          </a:xfrm>
          <a:prstGeom prst="rect">
            <a:avLst/>
          </a:prstGeom>
          <a:noFill/>
          <a:ln>
            <a:noFill/>
          </a:ln>
        </p:spPr>
      </p:pic>
      <p:graphicFrame>
        <p:nvGraphicFramePr>
          <p:cNvPr id="4" name="Tabla 3"/>
          <p:cNvGraphicFramePr>
            <a:graphicFrameLocks noGrp="1"/>
          </p:cNvGraphicFramePr>
          <p:nvPr>
            <p:extLst>
              <p:ext uri="{D42A27DB-BD31-4B8C-83A1-F6EECF244321}">
                <p14:modId xmlns:p14="http://schemas.microsoft.com/office/powerpoint/2010/main" val="2511062364"/>
              </p:ext>
            </p:extLst>
          </p:nvPr>
        </p:nvGraphicFramePr>
        <p:xfrm>
          <a:off x="703713" y="6181251"/>
          <a:ext cx="7886700" cy="345186"/>
        </p:xfrm>
        <a:graphic>
          <a:graphicData uri="http://schemas.openxmlformats.org/drawingml/2006/table">
            <a:tbl>
              <a:tblPr firstRow="1" firstCol="1" bandRow="1">
                <a:tableStyleId>{5C22544A-7EE6-4342-B048-85BDC9FD1C3A}</a:tableStyleId>
              </a:tblPr>
              <a:tblGrid>
                <a:gridCol w="7886700">
                  <a:extLst>
                    <a:ext uri="{9D8B030D-6E8A-4147-A177-3AD203B41FA5}">
                      <a16:colId xmlns:a16="http://schemas.microsoft.com/office/drawing/2014/main" val="3312151609"/>
                    </a:ext>
                  </a:extLst>
                </a:gridCol>
              </a:tblGrid>
              <a:tr h="0">
                <a:tc>
                  <a:txBody>
                    <a:bodyPr/>
                    <a:lstStyle/>
                    <a:p>
                      <a:pPr algn="ctr">
                        <a:lnSpc>
                          <a:spcPct val="107000"/>
                        </a:lnSpc>
                        <a:spcAft>
                          <a:spcPts val="800"/>
                        </a:spcAft>
                      </a:pPr>
                      <a:r>
                        <a:rPr lang="es-AR" sz="2000" dirty="0">
                          <a:effectLst/>
                        </a:rPr>
                        <a:t>Se utiliza el vocablo </a:t>
                      </a:r>
                      <a:r>
                        <a:rPr lang="es-AR" sz="2000" dirty="0" err="1">
                          <a:effectLst/>
                        </a:rPr>
                        <a:t>float</a:t>
                      </a:r>
                      <a:r>
                        <a:rPr lang="es-AR" sz="2000" dirty="0">
                          <a:effectLst/>
                        </a:rPr>
                        <a:t> cuando se va a trabajar con números decimales.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8034206"/>
                  </a:ext>
                </a:extLst>
              </a:tr>
            </a:tbl>
          </a:graphicData>
        </a:graphic>
      </p:graphicFrame>
    </p:spTree>
    <p:extLst>
      <p:ext uri="{BB962C8B-B14F-4D97-AF65-F5344CB8AC3E}">
        <p14:creationId xmlns:p14="http://schemas.microsoft.com/office/powerpoint/2010/main" val="329960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7420" y="204422"/>
            <a:ext cx="8843750" cy="1323439"/>
          </a:xfrm>
          <a:prstGeom prst="rect">
            <a:avLst/>
          </a:prstGeom>
        </p:spPr>
        <p:txBody>
          <a:bodyPr wrap="square">
            <a:spAutoFit/>
          </a:bodyPr>
          <a:lstStyle/>
          <a:p>
            <a:pPr algn="ctr"/>
            <a:r>
              <a:rPr lang="es-AR" sz="2000" dirty="0">
                <a:latin typeface="Times New Roman" panose="02020603050405020304" pitchFamily="18" charset="0"/>
                <a:ea typeface="Times New Roman" panose="02020603050405020304" pitchFamily="18" charset="0"/>
              </a:rPr>
              <a:t>¿Y si quisiéramos agregar otro </a:t>
            </a:r>
            <a:r>
              <a:rPr lang="es-AR" sz="2000" b="1" dirty="0" err="1">
                <a:solidFill>
                  <a:srgbClr val="FF0000"/>
                </a:solidFill>
                <a:latin typeface="Arial Black" panose="020B0A04020102020204" pitchFamily="34" charset="0"/>
                <a:ea typeface="Times New Roman" panose="02020603050405020304" pitchFamily="18" charset="0"/>
              </a:rPr>
              <a:t>if</a:t>
            </a:r>
            <a:r>
              <a:rPr lang="es-AR" sz="2000" dirty="0">
                <a:latin typeface="Times New Roman" panose="02020603050405020304" pitchFamily="18" charset="0"/>
                <a:ea typeface="Times New Roman" panose="02020603050405020304" pitchFamily="18" charset="0"/>
              </a:rPr>
              <a:t> cuando no se cumple la primera condición? En ese caso utilizamos </a:t>
            </a:r>
            <a:r>
              <a:rPr lang="es-AR" sz="2000" b="1" dirty="0" err="1">
                <a:solidFill>
                  <a:srgbClr val="FF0000"/>
                </a:solidFill>
                <a:latin typeface="Arial Black" panose="020B0A04020102020204" pitchFamily="34" charset="0"/>
                <a:ea typeface="Times New Roman" panose="02020603050405020304" pitchFamily="18" charset="0"/>
              </a:rPr>
              <a:t>elif</a:t>
            </a:r>
            <a:r>
              <a:rPr lang="es-AR" sz="2000" dirty="0">
                <a:latin typeface="Times New Roman" panose="02020603050405020304" pitchFamily="18" charset="0"/>
                <a:ea typeface="Times New Roman" panose="02020603050405020304" pitchFamily="18" charset="0"/>
              </a:rPr>
              <a:t> que sería la abreviatura de </a:t>
            </a:r>
            <a:r>
              <a:rPr lang="es-AR" sz="2000" b="1" dirty="0" err="1">
                <a:solidFill>
                  <a:srgbClr val="FF0000"/>
                </a:solidFill>
                <a:latin typeface="Arial Black" panose="020B0A04020102020204" pitchFamily="34" charset="0"/>
                <a:ea typeface="Times New Roman" panose="02020603050405020304" pitchFamily="18" charset="0"/>
              </a:rPr>
              <a:t>else</a:t>
            </a:r>
            <a:r>
              <a:rPr lang="es-AR" sz="2000" dirty="0">
                <a:latin typeface="Times New Roman" panose="02020603050405020304" pitchFamily="18" charset="0"/>
                <a:ea typeface="Times New Roman" panose="02020603050405020304" pitchFamily="18" charset="0"/>
              </a:rPr>
              <a:t> e </a:t>
            </a:r>
            <a:r>
              <a:rPr lang="es-AR" sz="2000" b="1" dirty="0" err="1">
                <a:solidFill>
                  <a:srgbClr val="FF0000"/>
                </a:solidFill>
                <a:latin typeface="Arial Black" panose="020B0A04020102020204" pitchFamily="34" charset="0"/>
                <a:ea typeface="Times New Roman" panose="02020603050405020304" pitchFamily="18" charset="0"/>
              </a:rPr>
              <a:t>if</a:t>
            </a:r>
            <a:r>
              <a:rPr lang="es-AR" sz="2000" b="1" dirty="0">
                <a:solidFill>
                  <a:srgbClr val="FF0000"/>
                </a:solidFill>
                <a:latin typeface="Arial Black" panose="020B0A04020102020204" pitchFamily="34" charset="0"/>
                <a:ea typeface="Times New Roman" panose="02020603050405020304" pitchFamily="18" charset="0"/>
              </a:rPr>
              <a:t>. </a:t>
            </a:r>
            <a:r>
              <a:rPr lang="es-AR" sz="2000" dirty="0">
                <a:latin typeface="Times New Roman" panose="02020603050405020304" pitchFamily="18" charset="0"/>
                <a:ea typeface="Times New Roman" panose="02020603050405020304" pitchFamily="18" charset="0"/>
              </a:rPr>
              <a:t>Seguido de </a:t>
            </a:r>
            <a:r>
              <a:rPr lang="es-AR" sz="2000" b="1" dirty="0" err="1">
                <a:solidFill>
                  <a:srgbClr val="FF0000"/>
                </a:solidFill>
                <a:latin typeface="Arial Black" panose="020B0A04020102020204" pitchFamily="34" charset="0"/>
                <a:ea typeface="Times New Roman" panose="02020603050405020304" pitchFamily="18" charset="0"/>
              </a:rPr>
              <a:t>elif</a:t>
            </a:r>
            <a:r>
              <a:rPr lang="es-AR" sz="2000" b="1" dirty="0">
                <a:solidFill>
                  <a:srgbClr val="FF0000"/>
                </a:solidFill>
                <a:latin typeface="Arial Black" panose="020B0A04020102020204" pitchFamily="34" charset="0"/>
                <a:ea typeface="Times New Roman" panose="02020603050405020304" pitchFamily="18" charset="0"/>
              </a:rPr>
              <a:t> </a:t>
            </a:r>
            <a:r>
              <a:rPr lang="es-AR" sz="2000" dirty="0">
                <a:latin typeface="Times New Roman" panose="02020603050405020304" pitchFamily="18" charset="0"/>
                <a:ea typeface="Times New Roman" panose="02020603050405020304" pitchFamily="18" charset="0"/>
              </a:rPr>
              <a:t>escribimos la condición a evaluar seguido de dos puntos (</a:t>
            </a:r>
            <a:r>
              <a:rPr lang="es-AR" sz="2000" b="1" dirty="0">
                <a:solidFill>
                  <a:srgbClr val="FF0000"/>
                </a:solidFill>
                <a:latin typeface="Arial Black" panose="020B0A04020102020204" pitchFamily="34" charset="0"/>
                <a:ea typeface="Times New Roman" panose="02020603050405020304" pitchFamily="18" charset="0"/>
              </a:rPr>
              <a:t>:</a:t>
            </a:r>
            <a:r>
              <a:rPr lang="es-AR" sz="2000" dirty="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algn="ctr"/>
            <a:r>
              <a:rPr lang="es-AR" sz="2000" dirty="0">
                <a:latin typeface="Times New Roman" panose="02020603050405020304" pitchFamily="18" charset="0"/>
                <a:ea typeface="Times New Roman" panose="02020603050405020304" pitchFamily="18" charset="0"/>
              </a:rPr>
              <a:t>Vamos a ver un ejemplo:</a:t>
            </a:r>
            <a:endParaRPr lang="en-US" sz="2000" dirty="0">
              <a:latin typeface="Times New Roman" panose="02020603050405020304" pitchFamily="18" charset="0"/>
              <a:ea typeface="Times New Roman" panose="02020603050405020304" pitchFamily="18" charset="0"/>
            </a:endParaRPr>
          </a:p>
        </p:txBody>
      </p:sp>
      <p:pic>
        <p:nvPicPr>
          <p:cNvPr id="3" name="Imagen 2" descr="https://tuclaseargentina.brightspace.com/content/enforced/7795-EF_IAP_FT/Figura%203%20(1).jpg?_&amp;d2lSessionVal=ADJip9xe8aXF7vUsjuycLM2KQ&amp;ou=8327"/>
          <p:cNvPicPr/>
          <p:nvPr/>
        </p:nvPicPr>
        <p:blipFill>
          <a:blip r:embed="rId2">
            <a:extLst>
              <a:ext uri="{28A0092B-C50C-407E-A947-70E740481C1C}">
                <a14:useLocalDpi xmlns:a14="http://schemas.microsoft.com/office/drawing/2010/main" val="0"/>
              </a:ext>
            </a:extLst>
          </a:blip>
          <a:srcRect/>
          <a:stretch>
            <a:fillRect/>
          </a:stretch>
        </p:blipFill>
        <p:spPr bwMode="auto">
          <a:xfrm>
            <a:off x="586853" y="1630908"/>
            <a:ext cx="8024883" cy="5076967"/>
          </a:xfrm>
          <a:prstGeom prst="rect">
            <a:avLst/>
          </a:prstGeom>
          <a:noFill/>
          <a:ln>
            <a:noFill/>
          </a:ln>
        </p:spPr>
      </p:pic>
    </p:spTree>
    <p:extLst>
      <p:ext uri="{BB962C8B-B14F-4D97-AF65-F5344CB8AC3E}">
        <p14:creationId xmlns:p14="http://schemas.microsoft.com/office/powerpoint/2010/main" val="32555852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1252</Words>
  <Application>Microsoft Office PowerPoint</Application>
  <PresentationFormat>Presentación en pantalla (4:3)</PresentationFormat>
  <Paragraphs>84</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18</vt:i4>
      </vt:variant>
    </vt:vector>
  </HeadingPairs>
  <TitlesOfParts>
    <vt:vector size="27" baseType="lpstr">
      <vt:lpstr>Arial</vt:lpstr>
      <vt:lpstr>Arial Black</vt:lpstr>
      <vt:lpstr>Calibri</vt:lpstr>
      <vt:lpstr>Calibri Light</vt:lpstr>
      <vt:lpstr>Century Gothic</vt:lpstr>
      <vt:lpstr>Times New Roman</vt:lpstr>
      <vt:lpstr>Wingdings 3</vt:lpstr>
      <vt:lpstr>Tema de Office</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walter ivan rodriguez</cp:lastModifiedBy>
  <cp:revision>60</cp:revision>
  <dcterms:created xsi:type="dcterms:W3CDTF">2018-09-13T18:49:47Z</dcterms:created>
  <dcterms:modified xsi:type="dcterms:W3CDTF">2020-10-29T05:24:30Z</dcterms:modified>
</cp:coreProperties>
</file>