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6" r:id="rId7"/>
    <p:sldId id="267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79" autoAdjust="0"/>
  </p:normalViewPr>
  <p:slideViewPr>
    <p:cSldViewPr>
      <p:cViewPr varScale="1">
        <p:scale>
          <a:sx n="96" d="100"/>
          <a:sy n="96" d="100"/>
        </p:scale>
        <p:origin x="36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35558" y="620688"/>
            <a:ext cx="6172200" cy="1894362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35558" y="2499810"/>
            <a:ext cx="6172200" cy="1371600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dirty="0"/>
              <a:t>单击此处编辑母版副标题样式</a:t>
            </a:r>
            <a:endParaRPr kumimoji="0" lang="en-US" dirty="0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9E96244-9857-41B3-9614-2138EBD41F77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9A7F0ED-DE81-4D44-984F-6E917C77C82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89ECEB-52B9-4F49-9261-8B7C15C4F8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623" y="3628790"/>
            <a:ext cx="1964700" cy="184681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6244-9857-41B3-9614-2138EBD41F77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F0ED-DE81-4D44-984F-6E917C77C8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6244-9857-41B3-9614-2138EBD41F77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F0ED-DE81-4D44-984F-6E917C77C8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E96244-9857-41B3-9614-2138EBD41F77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EF92F6-4B62-4D96-B5A4-F61372A84B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661248"/>
            <a:ext cx="646668" cy="6078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9E96244-9857-41B3-9614-2138EBD41F77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9A7F0ED-DE81-4D44-984F-6E917C77C8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6244-9857-41B3-9614-2138EBD41F77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F0ED-DE81-4D44-984F-6E917C77C82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6244-9857-41B3-9614-2138EBD41F77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F0ED-DE81-4D44-984F-6E917C77C82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E96244-9857-41B3-9614-2138EBD41F77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9A7F0ED-DE81-4D44-984F-6E917C77C82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6244-9857-41B3-9614-2138EBD41F77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F0ED-DE81-4D44-984F-6E917C77C8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E96244-9857-41B3-9614-2138EBD41F77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9A7F0ED-DE81-4D44-984F-6E917C77C82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E96244-9857-41B3-9614-2138EBD41F77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9A7F0ED-DE81-4D44-984F-6E917C77C82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9E96244-9857-41B3-9614-2138EBD41F77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9A7F0ED-DE81-4D44-984F-6E917C77C8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anose="05000000000000000000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95736" y="980728"/>
            <a:ext cx="6172200" cy="1894362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正则表达式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notes about Regular Expressions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起源</a:t>
            </a:r>
          </a:p>
          <a:p>
            <a:pPr lvl="1"/>
            <a:r>
              <a:rPr lang="zh-CN" altLang="en-US" dirty="0"/>
              <a:t>最早从 </a:t>
            </a:r>
            <a:r>
              <a:rPr lang="en-US" altLang="zh-CN" dirty="0"/>
              <a:t>Unix </a:t>
            </a:r>
            <a:r>
              <a:rPr lang="zh-CN" altLang="en-US" dirty="0"/>
              <a:t>中的</a:t>
            </a:r>
            <a:r>
              <a:rPr lang="en-US" altLang="zh-CN" dirty="0" err="1"/>
              <a:t>qed</a:t>
            </a:r>
            <a:r>
              <a:rPr lang="en-US" altLang="zh-CN" dirty="0"/>
              <a:t> </a:t>
            </a:r>
            <a:r>
              <a:rPr lang="zh-CN" altLang="en-US" dirty="0"/>
              <a:t>编辑器，并作为文本编辑和搜索工具中一个重要部分直到现在，属于</a:t>
            </a:r>
            <a:r>
              <a:rPr lang="en-US" altLang="zh-CN" dirty="0"/>
              <a:t>Unix</a:t>
            </a:r>
            <a:r>
              <a:rPr lang="zh-CN" altLang="en-US" dirty="0"/>
              <a:t>下专利，尤其是</a:t>
            </a:r>
            <a:r>
              <a:rPr lang="en-US" altLang="zh-CN" dirty="0"/>
              <a:t>Perl</a:t>
            </a:r>
            <a:r>
              <a:rPr lang="zh-CN" altLang="en-US" dirty="0"/>
              <a:t>中应用，</a:t>
            </a:r>
            <a:r>
              <a:rPr lang="en-US" altLang="zh-CN" dirty="0"/>
              <a:t>NET</a:t>
            </a:r>
            <a:r>
              <a:rPr lang="zh-CN" altLang="en-US" dirty="0"/>
              <a:t>中</a:t>
            </a:r>
            <a:r>
              <a:rPr lang="en-US" altLang="zh-CN" dirty="0"/>
              <a:t>Regex</a:t>
            </a:r>
            <a:r>
              <a:rPr lang="zh-CN" altLang="en-US" dirty="0"/>
              <a:t>从</a:t>
            </a:r>
            <a:r>
              <a:rPr lang="en-US" altLang="zh-CN" dirty="0"/>
              <a:t>Perl</a:t>
            </a:r>
            <a:r>
              <a:rPr lang="zh-CN" altLang="en-US" dirty="0"/>
              <a:t>中衍生而来</a:t>
            </a:r>
          </a:p>
          <a:p>
            <a:r>
              <a:rPr lang="zh-CN" altLang="en-US" dirty="0"/>
              <a:t>字符串、文本处理相关</a:t>
            </a:r>
          </a:p>
          <a:p>
            <a:r>
              <a:rPr lang="zh-CN" altLang="en-US" dirty="0"/>
              <a:t>复杂度、可读性？</a:t>
            </a:r>
          </a:p>
          <a:p>
            <a:pPr lvl="1"/>
            <a:r>
              <a:rPr lang="en-US" altLang="zh-CN" dirty="0"/>
              <a:t>Regexes</a:t>
            </a:r>
            <a:r>
              <a:rPr lang="zh-CN" altLang="en-US" dirty="0"/>
              <a:t>有自己的简单语言，用于精确描述要匹配对象，一行表达式代替众多的编码，但创建复杂，含义含糊，可读性差，与</a:t>
            </a:r>
            <a:r>
              <a:rPr lang="en-US" altLang="zh-CN" dirty="0"/>
              <a:t>Perl</a:t>
            </a:r>
            <a:r>
              <a:rPr lang="zh-CN" altLang="en-US" dirty="0"/>
              <a:t>等成功的语言相同，但习惯后正则表达式将非常容易使用。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and when to use Regular Expressions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作用</a:t>
            </a:r>
          </a:p>
          <a:p>
            <a:pPr lvl="1"/>
            <a:r>
              <a:rPr lang="zh-CN" altLang="en-US" dirty="0"/>
              <a:t>模式匹配</a:t>
            </a:r>
            <a:r>
              <a:rPr lang="en-US" altLang="zh-CN" dirty="0"/>
              <a:t>(</a:t>
            </a:r>
            <a:r>
              <a:rPr lang="zh-CN" altLang="en-US" dirty="0"/>
              <a:t>对符合匹配项或模式组的特定串进行匹配、查找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替换</a:t>
            </a:r>
          </a:p>
          <a:p>
            <a:pPr lvl="1"/>
            <a:r>
              <a:rPr lang="zh-CN" altLang="en-US" dirty="0"/>
              <a:t>效率</a:t>
            </a:r>
            <a:r>
              <a:rPr lang="en-US" altLang="zh-CN" dirty="0"/>
              <a:t>(</a:t>
            </a:r>
            <a:r>
              <a:rPr lang="zh-CN" altLang="en-US" dirty="0"/>
              <a:t>不同于通常的大量数组、函数实现</a:t>
            </a:r>
            <a:r>
              <a:rPr lang="en-US" altLang="zh-CN" dirty="0"/>
              <a:t>,</a:t>
            </a:r>
            <a:r>
              <a:rPr lang="zh-CN" altLang="en-US" dirty="0"/>
              <a:t>且容易出错</a:t>
            </a:r>
            <a:r>
              <a:rPr lang="en-US" altLang="zh-CN" dirty="0"/>
              <a:t>) 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、数据验证 </a:t>
            </a:r>
            <a:endParaRPr lang="en-US" altLang="zh-CN" dirty="0"/>
          </a:p>
          <a:p>
            <a:pPr lvl="1"/>
            <a:r>
              <a:rPr lang="zh-CN" altLang="en-US" dirty="0"/>
              <a:t>测试输入的字符串，是否符合一定的规则，是否允许输入</a:t>
            </a:r>
            <a:endParaRPr lang="en-US" altLang="zh-CN" dirty="0"/>
          </a:p>
          <a:p>
            <a:pPr lvl="2"/>
            <a:r>
              <a:rPr lang="en-US" altLang="zh-CN" dirty="0"/>
              <a:t>Email</a:t>
            </a:r>
            <a:r>
              <a:rPr lang="zh-CN" altLang="en-US" dirty="0"/>
              <a:t>地址合法性、网址、电话号码、出生年月等等验证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、替换文本</a:t>
            </a:r>
            <a:endParaRPr lang="en-US" altLang="zh-CN" dirty="0"/>
          </a:p>
          <a:p>
            <a:pPr lvl="1"/>
            <a:r>
              <a:rPr lang="zh-CN" altLang="en-US" dirty="0"/>
              <a:t>可以使用正则表达式来识别文档中的特定文本，完全删除该文本或者用其他文本或字符替换。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and when to use Regular Expressions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、提取子字符串 </a:t>
            </a:r>
            <a:r>
              <a:rPr lang="en-US" altLang="zh-CN" dirty="0"/>
              <a:t>—— </a:t>
            </a:r>
            <a:r>
              <a:rPr lang="zh-CN" altLang="en-US" dirty="0"/>
              <a:t>基于模式匹配，可以查找文档内或输入域内特定的文本，也是正则中最常用的一部分，在涉及替换操作时往往都需要先提取。</a:t>
            </a:r>
          </a:p>
          <a:p>
            <a:pPr lvl="1"/>
            <a:r>
              <a:rPr lang="zh-CN" altLang="en-US" dirty="0"/>
              <a:t>例如：我们常常会听到，我想提取到其中的</a:t>
            </a:r>
            <a:r>
              <a:rPr lang="en-US" altLang="zh-CN" dirty="0"/>
              <a:t>XX</a:t>
            </a:r>
            <a:r>
              <a:rPr lang="zh-CN" altLang="en-US" dirty="0"/>
              <a:t>内容、关键信息，想得到</a:t>
            </a:r>
            <a:r>
              <a:rPr lang="en-US" altLang="zh-CN" dirty="0"/>
              <a:t>XX</a:t>
            </a:r>
            <a:r>
              <a:rPr lang="zh-CN" altLang="en-US" dirty="0"/>
              <a:t>的一个参数属性值，又或是想判断用户提交的表单中是否存有相关信息（首页显示图片新闻、文字新闻的判断实现方式？）</a:t>
            </a:r>
          </a:p>
          <a:p>
            <a:r>
              <a:rPr lang="zh-CN" altLang="en-US" dirty="0"/>
              <a:t>常见的提取形式：</a:t>
            </a:r>
            <a:r>
              <a:rPr lang="en-US" altLang="zh-CN" dirty="0"/>
              <a:t>URL</a:t>
            </a:r>
            <a:r>
              <a:rPr lang="zh-CN" altLang="en-US" dirty="0"/>
              <a:t>分析</a:t>
            </a:r>
            <a:r>
              <a:rPr lang="en-US" altLang="zh-CN" dirty="0" err="1"/>
              <a:t>YearMonth</a:t>
            </a:r>
            <a:r>
              <a:rPr lang="zh-CN" altLang="en-US" dirty="0"/>
              <a:t>、文章采集、搜索引擎的高亮显示等等。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Matching Patterns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正则表达式的功能强大表现在模式匹配上，而不是单一的字符匹配上</a:t>
            </a:r>
            <a:r>
              <a:rPr lang="en-US" altLang="zh-CN" dirty="0"/>
              <a:t>(</a:t>
            </a:r>
            <a:r>
              <a:rPr lang="zh-CN" altLang="en-US" dirty="0"/>
              <a:t>匹配空字符、字母、数字、发音字符等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什么是模式匹配？</a:t>
            </a:r>
          </a:p>
          <a:p>
            <a:pPr lvl="1"/>
            <a:r>
              <a:rPr lang="zh-CN" altLang="en-US" dirty="0"/>
              <a:t>子串的定位操作通常称作串的模式匹配</a:t>
            </a:r>
          </a:p>
          <a:p>
            <a:pPr lvl="1"/>
            <a:r>
              <a:rPr lang="zh-CN" altLang="en-US" dirty="0"/>
              <a:t>也可说成为满足某一规则的特殊串指定的过滤形式</a:t>
            </a:r>
          </a:p>
          <a:p>
            <a:r>
              <a:rPr lang="zh-CN" altLang="en-US" dirty="0"/>
              <a:t>模式匹配算法</a:t>
            </a:r>
          </a:p>
          <a:p>
            <a:pPr lvl="1"/>
            <a:r>
              <a:rPr lang="zh-CN" altLang="en-US" dirty="0"/>
              <a:t>常用的一些字符串处理算法（</a:t>
            </a:r>
            <a:r>
              <a:rPr lang="en-US" altLang="zh-CN" dirty="0"/>
              <a:t>KMP</a:t>
            </a:r>
            <a:r>
              <a:rPr lang="zh-CN" altLang="en-US" dirty="0"/>
              <a:t>串匹配等）</a:t>
            </a:r>
          </a:p>
          <a:p>
            <a:pPr lvl="1"/>
            <a:r>
              <a:rPr lang="zh-CN" altLang="en-US" dirty="0"/>
              <a:t>在进行模式匹配时，相关的查找、替换、匹配等会转化为特定的模式匹配算法</a:t>
            </a:r>
          </a:p>
          <a:p>
            <a:r>
              <a:rPr lang="zh-CN" altLang="en-US" dirty="0"/>
              <a:t>这也正是正则式在前端不用写大量函数的原因</a:t>
            </a:r>
          </a:p>
          <a:p>
            <a:r>
              <a:rPr lang="zh-CN" altLang="en-US" dirty="0"/>
              <a:t>提供的算法不是万能的，所以一定程度上决定了正则的局限性，在正则无法实现的地方，还需要写相关的函数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元字符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55576" y="2132856"/>
          <a:ext cx="6508204" cy="2432464"/>
        </p:xfrm>
        <a:graphic>
          <a:graphicData uri="http://schemas.openxmlformats.org/drawingml/2006/table">
            <a:tbl>
              <a:tblPr/>
              <a:tblGrid>
                <a:gridCol w="3254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4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83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1500">
                          <a:effectLst/>
                        </a:rPr>
                        <a:t>代码</a:t>
                      </a:r>
                    </a:p>
                  </a:txBody>
                  <a:tcPr marL="75457" marR="75457" marT="37729" marB="3772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1500">
                          <a:effectLst/>
                        </a:rPr>
                        <a:t>说明</a:t>
                      </a:r>
                    </a:p>
                  </a:txBody>
                  <a:tcPr marL="75457" marR="75457" marT="37729" marB="3772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3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sz="1500">
                          <a:solidFill>
                            <a:srgbClr val="0000FF"/>
                          </a:solidFill>
                          <a:effectLst/>
                        </a:rPr>
                        <a:t>.</a:t>
                      </a:r>
                      <a:endParaRPr lang="zh-CN" altLang="en-US" sz="1500">
                        <a:effectLst/>
                      </a:endParaRPr>
                    </a:p>
                  </a:txBody>
                  <a:tcPr marL="75457" marR="75457" marT="37729" marB="3772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1500" u="sng">
                          <a:effectLst/>
                        </a:rPr>
                        <a:t>匹配除换行符以外的任意字符</a:t>
                      </a:r>
                      <a:endParaRPr lang="zh-CN" altLang="en-US" sz="1500">
                        <a:effectLst/>
                      </a:endParaRPr>
                    </a:p>
                  </a:txBody>
                  <a:tcPr marL="75457" marR="75457" marT="37729" marB="3772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83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500">
                          <a:solidFill>
                            <a:srgbClr val="0000FF"/>
                          </a:solidFill>
                          <a:effectLst/>
                        </a:rPr>
                        <a:t>\w</a:t>
                      </a:r>
                      <a:endParaRPr lang="en-US" sz="1500">
                        <a:effectLst/>
                      </a:endParaRPr>
                    </a:p>
                  </a:txBody>
                  <a:tcPr marL="75457" marR="75457" marT="37729" marB="3772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1500" u="sng">
                          <a:effectLst/>
                        </a:rPr>
                        <a:t>匹配字母或数字或下划线或汉字</a:t>
                      </a:r>
                      <a:endParaRPr lang="zh-CN" altLang="en-US" sz="1500">
                        <a:effectLst/>
                      </a:endParaRPr>
                    </a:p>
                  </a:txBody>
                  <a:tcPr marL="75457" marR="75457" marT="37729" marB="3772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83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500">
                          <a:solidFill>
                            <a:srgbClr val="0000FF"/>
                          </a:solidFill>
                          <a:effectLst/>
                        </a:rPr>
                        <a:t>\s</a:t>
                      </a:r>
                      <a:endParaRPr lang="en-US" sz="1500">
                        <a:effectLst/>
                      </a:endParaRPr>
                    </a:p>
                  </a:txBody>
                  <a:tcPr marL="75457" marR="75457" marT="37729" marB="3772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1500" u="sng">
                          <a:effectLst/>
                        </a:rPr>
                        <a:t>匹配任意的空白符</a:t>
                      </a:r>
                      <a:endParaRPr lang="zh-CN" altLang="en-US" sz="1500">
                        <a:effectLst/>
                      </a:endParaRPr>
                    </a:p>
                  </a:txBody>
                  <a:tcPr marL="75457" marR="75457" marT="37729" marB="3772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83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500">
                          <a:solidFill>
                            <a:srgbClr val="0000FF"/>
                          </a:solidFill>
                          <a:effectLst/>
                        </a:rPr>
                        <a:t>\d</a:t>
                      </a:r>
                      <a:endParaRPr lang="en-US" sz="1500">
                        <a:effectLst/>
                      </a:endParaRPr>
                    </a:p>
                  </a:txBody>
                  <a:tcPr marL="75457" marR="75457" marT="37729" marB="3772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1500" u="sng">
                          <a:effectLst/>
                        </a:rPr>
                        <a:t>匹配数字</a:t>
                      </a:r>
                      <a:endParaRPr lang="zh-CN" altLang="en-US" sz="1500">
                        <a:effectLst/>
                      </a:endParaRPr>
                    </a:p>
                  </a:txBody>
                  <a:tcPr marL="75457" marR="75457" marT="37729" marB="3772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83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500">
                          <a:solidFill>
                            <a:srgbClr val="0000FF"/>
                          </a:solidFill>
                          <a:effectLst/>
                        </a:rPr>
                        <a:t>\b</a:t>
                      </a:r>
                      <a:endParaRPr lang="en-US" sz="1500">
                        <a:effectLst/>
                      </a:endParaRPr>
                    </a:p>
                  </a:txBody>
                  <a:tcPr marL="75457" marR="75457" marT="37729" marB="3772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1500" u="sng">
                          <a:effectLst/>
                        </a:rPr>
                        <a:t>匹配单词的开始或结束</a:t>
                      </a:r>
                      <a:endParaRPr lang="zh-CN" altLang="en-US" sz="1500">
                        <a:effectLst/>
                      </a:endParaRPr>
                    </a:p>
                  </a:txBody>
                  <a:tcPr marL="75457" marR="75457" marT="37729" marB="3772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83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sz="1500">
                          <a:solidFill>
                            <a:srgbClr val="0000FF"/>
                          </a:solidFill>
                          <a:effectLst/>
                        </a:rPr>
                        <a:t>^</a:t>
                      </a:r>
                      <a:endParaRPr lang="zh-CN" altLang="en-US" sz="1500">
                        <a:effectLst/>
                      </a:endParaRPr>
                    </a:p>
                  </a:txBody>
                  <a:tcPr marL="75457" marR="75457" marT="37729" marB="3772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1500" u="sng">
                          <a:effectLst/>
                        </a:rPr>
                        <a:t>匹配字符串的开始</a:t>
                      </a:r>
                      <a:endParaRPr lang="zh-CN" altLang="en-US" sz="1500">
                        <a:effectLst/>
                      </a:endParaRPr>
                    </a:p>
                  </a:txBody>
                  <a:tcPr marL="75457" marR="75457" marT="37729" marB="3772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83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sz="1500">
                          <a:solidFill>
                            <a:srgbClr val="0000FF"/>
                          </a:solidFill>
                          <a:effectLst/>
                        </a:rPr>
                        <a:t>$</a:t>
                      </a:r>
                      <a:endParaRPr lang="zh-CN" altLang="en-US" sz="1500">
                        <a:effectLst/>
                      </a:endParaRPr>
                    </a:p>
                  </a:txBody>
                  <a:tcPr marL="75457" marR="75457" marT="37729" marB="3772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1500" u="sng" dirty="0">
                          <a:effectLst/>
                        </a:rPr>
                        <a:t>匹配字符串的结束</a:t>
                      </a:r>
                      <a:endParaRPr lang="zh-CN" altLang="en-US" sz="1500" dirty="0">
                        <a:effectLst/>
                      </a:endParaRPr>
                    </a:p>
                  </a:txBody>
                  <a:tcPr marL="75457" marR="75457" marT="37729" marB="3772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55576" y="4725144"/>
          <a:ext cx="6552728" cy="1976492"/>
        </p:xfrm>
        <a:graphic>
          <a:graphicData uri="http://schemas.openxmlformats.org/drawingml/2006/table">
            <a:tbl>
              <a:tblPr/>
              <a:tblGrid>
                <a:gridCol w="3276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834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1400">
                          <a:effectLst/>
                        </a:rPr>
                        <a:t>代码</a:t>
                      </a:r>
                      <a:r>
                        <a:rPr lang="en-US" altLang="zh-CN" sz="1400">
                          <a:effectLst/>
                        </a:rPr>
                        <a:t>/</a:t>
                      </a:r>
                      <a:r>
                        <a:rPr lang="zh-CN" altLang="en-US" sz="1400">
                          <a:effectLst/>
                        </a:rPr>
                        <a:t>语法</a:t>
                      </a:r>
                    </a:p>
                  </a:txBody>
                  <a:tcPr marL="68996" marR="68996" marT="34498" marB="34498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1400">
                          <a:effectLst/>
                        </a:rPr>
                        <a:t>说明</a:t>
                      </a:r>
                    </a:p>
                  </a:txBody>
                  <a:tcPr marL="68996" marR="68996" marT="34498" marB="34498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982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1400">
                          <a:solidFill>
                            <a:srgbClr val="0000FF"/>
                          </a:solidFill>
                          <a:effectLst/>
                        </a:rPr>
                        <a:t>*</a:t>
                      </a:r>
                      <a:endParaRPr lang="zh-CN" altLang="en-US" sz="1400">
                        <a:effectLst/>
                      </a:endParaRPr>
                    </a:p>
                  </a:txBody>
                  <a:tcPr marL="68996" marR="68996" marT="34498" marB="34498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1400" u="sng">
                          <a:effectLst/>
                        </a:rPr>
                        <a:t>重复零次或更多次</a:t>
                      </a:r>
                      <a:endParaRPr lang="zh-CN" altLang="en-US" sz="1400">
                        <a:effectLst/>
                      </a:endParaRPr>
                    </a:p>
                  </a:txBody>
                  <a:tcPr marL="68996" marR="68996" marT="34498" marB="34498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982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sz="1400">
                          <a:solidFill>
                            <a:srgbClr val="0000FF"/>
                          </a:solidFill>
                          <a:effectLst/>
                        </a:rPr>
                        <a:t>+</a:t>
                      </a:r>
                      <a:endParaRPr lang="zh-CN" altLang="en-US" sz="1400">
                        <a:effectLst/>
                      </a:endParaRPr>
                    </a:p>
                  </a:txBody>
                  <a:tcPr marL="68996" marR="68996" marT="34498" marB="34498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1400" u="sng">
                          <a:effectLst/>
                        </a:rPr>
                        <a:t>重复一次或更多次</a:t>
                      </a:r>
                      <a:endParaRPr lang="zh-CN" altLang="en-US" sz="1400">
                        <a:effectLst/>
                      </a:endParaRPr>
                    </a:p>
                  </a:txBody>
                  <a:tcPr marL="68996" marR="68996" marT="34498" marB="34498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982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sz="1400">
                          <a:solidFill>
                            <a:srgbClr val="0000FF"/>
                          </a:solidFill>
                          <a:effectLst/>
                        </a:rPr>
                        <a:t>?</a:t>
                      </a:r>
                      <a:endParaRPr lang="zh-CN" altLang="en-US" sz="1400">
                        <a:effectLst/>
                      </a:endParaRPr>
                    </a:p>
                  </a:txBody>
                  <a:tcPr marL="68996" marR="68996" marT="34498" marB="34498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1400" u="sng">
                          <a:effectLst/>
                        </a:rPr>
                        <a:t>重复零次或一次</a:t>
                      </a:r>
                      <a:endParaRPr lang="zh-CN" altLang="en-US" sz="1400">
                        <a:effectLst/>
                      </a:endParaRPr>
                    </a:p>
                  </a:txBody>
                  <a:tcPr marL="68996" marR="68996" marT="34498" marB="34498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982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</a:rPr>
                        <a:t>{n}</a:t>
                      </a:r>
                      <a:endParaRPr lang="en-US" sz="1400">
                        <a:effectLst/>
                      </a:endParaRPr>
                    </a:p>
                  </a:txBody>
                  <a:tcPr marL="68996" marR="68996" marT="34498" marB="34498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1400" u="sng">
                          <a:effectLst/>
                        </a:rPr>
                        <a:t>重复</a:t>
                      </a:r>
                      <a:r>
                        <a:rPr lang="en-US" sz="1400" u="sng">
                          <a:effectLst/>
                        </a:rPr>
                        <a:t>n</a:t>
                      </a:r>
                      <a:r>
                        <a:rPr lang="zh-CN" altLang="en-US" sz="1400" u="sng">
                          <a:effectLst/>
                        </a:rPr>
                        <a:t>次</a:t>
                      </a:r>
                      <a:endParaRPr lang="zh-CN" altLang="en-US" sz="1400">
                        <a:effectLst/>
                      </a:endParaRPr>
                    </a:p>
                  </a:txBody>
                  <a:tcPr marL="68996" marR="68996" marT="34498" marB="34498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982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</a:rPr>
                        <a:t>{n,}</a:t>
                      </a:r>
                      <a:endParaRPr lang="en-US" sz="1400">
                        <a:effectLst/>
                      </a:endParaRPr>
                    </a:p>
                  </a:txBody>
                  <a:tcPr marL="68996" marR="68996" marT="34498" marB="34498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1400" u="sng">
                          <a:effectLst/>
                        </a:rPr>
                        <a:t>重复</a:t>
                      </a:r>
                      <a:r>
                        <a:rPr lang="en-US" sz="1400" u="sng">
                          <a:effectLst/>
                        </a:rPr>
                        <a:t>n</a:t>
                      </a:r>
                      <a:r>
                        <a:rPr lang="zh-CN" altLang="en-US" sz="1400" u="sng">
                          <a:effectLst/>
                        </a:rPr>
                        <a:t>次或更多次</a:t>
                      </a:r>
                      <a:endParaRPr lang="zh-CN" altLang="en-US" sz="1400">
                        <a:effectLst/>
                      </a:endParaRPr>
                    </a:p>
                  </a:txBody>
                  <a:tcPr marL="68996" marR="68996" marT="34498" marB="34498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982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</a:rPr>
                        <a:t>{n,m}</a:t>
                      </a:r>
                      <a:endParaRPr lang="en-US" sz="1400">
                        <a:effectLst/>
                      </a:endParaRPr>
                    </a:p>
                  </a:txBody>
                  <a:tcPr marL="68996" marR="68996" marT="34498" marB="34498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1400" u="sng" dirty="0">
                          <a:effectLst/>
                        </a:rPr>
                        <a:t>重复</a:t>
                      </a:r>
                      <a:r>
                        <a:rPr lang="en-US" sz="1400" u="sng" dirty="0">
                          <a:effectLst/>
                        </a:rPr>
                        <a:t>n</a:t>
                      </a:r>
                      <a:r>
                        <a:rPr lang="zh-CN" altLang="en-US" sz="1400" u="sng" dirty="0">
                          <a:effectLst/>
                        </a:rPr>
                        <a:t>到</a:t>
                      </a:r>
                      <a:r>
                        <a:rPr lang="en-US" sz="1400" u="sng" dirty="0">
                          <a:effectLst/>
                        </a:rPr>
                        <a:t>m</a:t>
                      </a:r>
                      <a:r>
                        <a:rPr lang="zh-CN" altLang="en-US" sz="1400" u="sng" dirty="0">
                          <a:effectLst/>
                        </a:rPr>
                        <a:t>次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68996" marR="68996" marT="34498" marB="34498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贪婪与懒惰</a:t>
            </a:r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67544" y="2276872"/>
          <a:ext cx="7886700" cy="2560320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dirty="0"/>
                        <a:t>表</a:t>
                      </a:r>
                      <a:r>
                        <a:rPr lang="en-US" altLang="zh-CN" dirty="0"/>
                        <a:t>5.</a:t>
                      </a:r>
                      <a:r>
                        <a:rPr lang="zh-CN" altLang="en-US" dirty="0"/>
                        <a:t>懒惰限定符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>
                          <a:effectLst/>
                        </a:rPr>
                        <a:t>代码</a:t>
                      </a:r>
                      <a:r>
                        <a:rPr lang="en-US" altLang="zh-CN">
                          <a:effectLst/>
                        </a:rPr>
                        <a:t>/</a:t>
                      </a:r>
                      <a:r>
                        <a:rPr lang="zh-CN" altLang="en-US">
                          <a:effectLst/>
                        </a:rPr>
                        <a:t>语法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>
                          <a:effectLst/>
                        </a:rPr>
                        <a:t>说明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>
                          <a:solidFill>
                            <a:srgbClr val="0000FF"/>
                          </a:solidFill>
                          <a:effectLst/>
                        </a:rPr>
                        <a:t>*</a:t>
                      </a:r>
                      <a:r>
                        <a:rPr lang="en-US" altLang="zh-CN">
                          <a:solidFill>
                            <a:srgbClr val="0000FF"/>
                          </a:solidFill>
                          <a:effectLst/>
                        </a:rPr>
                        <a:t>?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u="sng">
                          <a:effectLst/>
                        </a:rPr>
                        <a:t>重复任意次，但尽可能少重复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>
                          <a:solidFill>
                            <a:srgbClr val="0000FF"/>
                          </a:solidFill>
                          <a:effectLst/>
                        </a:rPr>
                        <a:t>+?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u="sng">
                          <a:effectLst/>
                        </a:rPr>
                        <a:t>重复</a:t>
                      </a:r>
                      <a:r>
                        <a:rPr lang="en-US" altLang="zh-CN" u="sng">
                          <a:effectLst/>
                        </a:rPr>
                        <a:t>1</a:t>
                      </a:r>
                      <a:r>
                        <a:rPr lang="zh-CN" altLang="en-US" u="sng">
                          <a:effectLst/>
                        </a:rPr>
                        <a:t>次或更多次，但尽可能少重复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>
                          <a:solidFill>
                            <a:srgbClr val="0000FF"/>
                          </a:solidFill>
                          <a:effectLst/>
                        </a:rPr>
                        <a:t>??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u="sng">
                          <a:effectLst/>
                        </a:rPr>
                        <a:t>重复</a:t>
                      </a:r>
                      <a:r>
                        <a:rPr lang="en-US" altLang="zh-CN" u="sng">
                          <a:effectLst/>
                        </a:rPr>
                        <a:t>0</a:t>
                      </a:r>
                      <a:r>
                        <a:rPr lang="zh-CN" altLang="en-US" u="sng">
                          <a:effectLst/>
                        </a:rPr>
                        <a:t>次或</a:t>
                      </a:r>
                      <a:r>
                        <a:rPr lang="en-US" altLang="zh-CN" u="sng">
                          <a:effectLst/>
                        </a:rPr>
                        <a:t>1</a:t>
                      </a:r>
                      <a:r>
                        <a:rPr lang="zh-CN" altLang="en-US" u="sng">
                          <a:effectLst/>
                        </a:rPr>
                        <a:t>次，但尽可能少重复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>
                          <a:solidFill>
                            <a:srgbClr val="0000FF"/>
                          </a:solidFill>
                          <a:effectLst/>
                        </a:rPr>
                        <a:t>{n,m}?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u="sng">
                          <a:effectLst/>
                        </a:rPr>
                        <a:t>重复</a:t>
                      </a:r>
                      <a:r>
                        <a:rPr lang="en-US" altLang="zh-CN" u="sng">
                          <a:effectLst/>
                        </a:rPr>
                        <a:t>n</a:t>
                      </a:r>
                      <a:r>
                        <a:rPr lang="zh-CN" altLang="en-US" u="sng">
                          <a:effectLst/>
                        </a:rPr>
                        <a:t>到</a:t>
                      </a:r>
                      <a:r>
                        <a:rPr lang="en-US" altLang="zh-CN" u="sng">
                          <a:effectLst/>
                        </a:rPr>
                        <a:t>m</a:t>
                      </a:r>
                      <a:r>
                        <a:rPr lang="zh-CN" altLang="en-US" u="sng">
                          <a:effectLst/>
                        </a:rPr>
                        <a:t>次，但尽可能少重复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rgbClr val="0000FF"/>
                          </a:solidFill>
                          <a:effectLst/>
                        </a:rPr>
                        <a:t>{n,}?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u="sng" dirty="0">
                          <a:effectLst/>
                        </a:rPr>
                        <a:t>重复</a:t>
                      </a:r>
                      <a:r>
                        <a:rPr lang="en-US" altLang="zh-CN" u="sng" dirty="0">
                          <a:effectLst/>
                        </a:rPr>
                        <a:t>n</a:t>
                      </a:r>
                      <a:r>
                        <a:rPr lang="zh-CN" altLang="en-US" u="sng" dirty="0">
                          <a:effectLst/>
                        </a:rPr>
                        <a:t>次以上，但尽可能少重复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</TotalTime>
  <Words>638</Words>
  <Application>Microsoft Office PowerPoint</Application>
  <PresentationFormat>全屏显示(4:3)</PresentationFormat>
  <Paragraphs>77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Calibri</vt:lpstr>
      <vt:lpstr>Century Schoolbook</vt:lpstr>
      <vt:lpstr>Wingdings</vt:lpstr>
      <vt:lpstr>Wingdings 2</vt:lpstr>
      <vt:lpstr>凸显</vt:lpstr>
      <vt:lpstr>正则表达式</vt:lpstr>
      <vt:lpstr>Some notes about Regular Expressions</vt:lpstr>
      <vt:lpstr>Why and when to use Regular Expressions</vt:lpstr>
      <vt:lpstr>Why and when to use Regular Expressions</vt:lpstr>
      <vt:lpstr>Matching Patterns</vt:lpstr>
      <vt:lpstr>元字符</vt:lpstr>
      <vt:lpstr>正则表达式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编译原理总结-1</dc:title>
  <dc:creator>zhongqing</dc:creator>
  <cp:lastModifiedBy>zhu xz</cp:lastModifiedBy>
  <cp:revision>34</cp:revision>
  <dcterms:created xsi:type="dcterms:W3CDTF">2018-05-28T00:31:00Z</dcterms:created>
  <dcterms:modified xsi:type="dcterms:W3CDTF">2021-05-12T07:39:37Z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