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93"/>
  </p:notesMasterIdLst>
  <p:handoutMasterIdLst>
    <p:handoutMasterId r:id="rId94"/>
  </p:handoutMasterIdLst>
  <p:sldIdLst>
    <p:sldId id="256" r:id="rId2"/>
    <p:sldId id="265" r:id="rId3"/>
    <p:sldId id="257" r:id="rId4"/>
    <p:sldId id="258" r:id="rId5"/>
    <p:sldId id="260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59" r:id="rId14"/>
    <p:sldId id="273" r:id="rId15"/>
    <p:sldId id="263" r:id="rId16"/>
    <p:sldId id="264" r:id="rId17"/>
    <p:sldId id="262" r:id="rId18"/>
    <p:sldId id="274" r:id="rId19"/>
    <p:sldId id="275" r:id="rId20"/>
    <p:sldId id="295" r:id="rId21"/>
    <p:sldId id="294" r:id="rId22"/>
    <p:sldId id="296" r:id="rId23"/>
    <p:sldId id="276" r:id="rId24"/>
    <p:sldId id="277" r:id="rId25"/>
    <p:sldId id="278" r:id="rId26"/>
    <p:sldId id="279" r:id="rId27"/>
    <p:sldId id="297" r:id="rId28"/>
    <p:sldId id="299" r:id="rId29"/>
    <p:sldId id="298" r:id="rId30"/>
    <p:sldId id="280" r:id="rId31"/>
    <p:sldId id="281" r:id="rId32"/>
    <p:sldId id="282" r:id="rId33"/>
    <p:sldId id="300" r:id="rId34"/>
    <p:sldId id="302" r:id="rId35"/>
    <p:sldId id="301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1" r:id="rId44"/>
    <p:sldId id="292" r:id="rId45"/>
    <p:sldId id="293" r:id="rId46"/>
    <p:sldId id="303" r:id="rId47"/>
    <p:sldId id="314" r:id="rId48"/>
    <p:sldId id="348" r:id="rId49"/>
    <p:sldId id="304" r:id="rId50"/>
    <p:sldId id="316" r:id="rId51"/>
    <p:sldId id="315" r:id="rId52"/>
    <p:sldId id="305" r:id="rId53"/>
    <p:sldId id="349" r:id="rId54"/>
    <p:sldId id="339" r:id="rId55"/>
    <p:sldId id="341" r:id="rId56"/>
    <p:sldId id="342" r:id="rId57"/>
    <p:sldId id="343" r:id="rId58"/>
    <p:sldId id="340" r:id="rId59"/>
    <p:sldId id="344" r:id="rId60"/>
    <p:sldId id="353" r:id="rId61"/>
    <p:sldId id="345" r:id="rId62"/>
    <p:sldId id="347" r:id="rId63"/>
    <p:sldId id="346" r:id="rId64"/>
    <p:sldId id="307" r:id="rId65"/>
    <p:sldId id="318" r:id="rId66"/>
    <p:sldId id="317" r:id="rId67"/>
    <p:sldId id="319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52" r:id="rId79"/>
    <p:sldId id="308" r:id="rId80"/>
    <p:sldId id="309" r:id="rId81"/>
    <p:sldId id="328" r:id="rId82"/>
    <p:sldId id="320" r:id="rId83"/>
    <p:sldId id="322" r:id="rId84"/>
    <p:sldId id="321" r:id="rId85"/>
    <p:sldId id="325" r:id="rId86"/>
    <p:sldId id="323" r:id="rId87"/>
    <p:sldId id="324" r:id="rId88"/>
    <p:sldId id="326" r:id="rId89"/>
    <p:sldId id="327" r:id="rId90"/>
    <p:sldId id="350" r:id="rId91"/>
    <p:sldId id="351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 xz" initials="zx" lastIdx="1" clrIdx="0">
    <p:extLst>
      <p:ext uri="{19B8F6BF-5375-455C-9EA6-DF929625EA0E}">
        <p15:presenceInfo xmlns:p15="http://schemas.microsoft.com/office/powerpoint/2012/main" userId="12d063e133522c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74" autoAdjust="0"/>
  </p:normalViewPr>
  <p:slideViewPr>
    <p:cSldViewPr>
      <p:cViewPr varScale="1">
        <p:scale>
          <a:sx n="104" d="100"/>
          <a:sy n="104" d="100"/>
        </p:scale>
        <p:origin x="33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5C1093-C777-47CD-A151-85670E63B502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09E280-B44C-48ED-B969-DD8B5BBB6B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7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56B119-21A7-4808-8BE6-0A5380A68BCD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3362C-C742-4180-8E94-200DD6941B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56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69B9EF-6252-4996-AC5E-39AFB3DF3E9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ITERATE:</a:t>
            </a:r>
            <a:r>
              <a:rPr lang="zh-CN" altLang="en-US" sz="1200" b="1" dirty="0"/>
              <a:t>迭代，反复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362C-C742-4180-8E94-200DD6941BF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3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31F960-4C63-41C9-8050-29B361387DE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3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BFBBA9-0545-4D27-B57B-415EF34FA0F0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C7232A-E1B5-4D62-A505-BC1610D95F0E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0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67BE2-ABAA-4786-8D15-77F5FC2150C4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4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5A1E23-FE7C-44ED-BEA6-DF0F43356AA6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7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1D9BAA-CFD9-4D85-8B1F-DC30E5963C32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362C-C742-4180-8E94-200DD6941BF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362C-C742-4180-8E94-200DD6941BF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67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8868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548869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870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871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548872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873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874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548875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876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877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887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48880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548881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47680-137C-4A7A-9A43-22A8792CE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C5E95-9724-4F8A-8C6B-F6DA8B7CB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113" y="63087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50825" y="6237288"/>
            <a:ext cx="585788" cy="457200"/>
          </a:xfrm>
        </p:spPr>
        <p:txBody>
          <a:bodyPr/>
          <a:lstStyle>
            <a:lvl1pPr>
              <a:defRPr/>
            </a:lvl1pPr>
          </a:lstStyle>
          <a:p>
            <a:fld id="{C4C516AB-B13E-423E-A782-5455CC3F7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1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A86F4-9E37-467E-9BD2-C09862DA5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87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88815-74D9-4E20-8352-67A578FA65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0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83CA-5872-4D5A-8182-B4AF93E47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8E60A-B7CF-4966-AC0B-5F82D6518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90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B4A79-74DF-4AE4-A8F1-2B177D0AF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3A81-74F6-4769-BB7D-0E12D7659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8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4C81E-B2E5-4C67-9C02-922E780B0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7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60188-2FD3-46AB-B434-4B47FFB892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1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9561905" imgH="1600000" progId="Photoshop.Image.6">
                  <p:embed/>
                </p:oleObj>
              </mc:Choice>
              <mc:Fallback>
                <p:oleObj name="Image" r:id="rId14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3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44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7845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54784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84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7848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54784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85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54785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85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5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785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4785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03628"/>
                </a:solidFill>
                <a:latin typeface="+mn-lt"/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7857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47858" name="Picture 18" descr="zjnu校标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fld id="{FE94E069-BD3A-45F9-A0F9-4826A819D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6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564904"/>
            <a:ext cx="6222504" cy="1012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MySQL</a:t>
            </a:r>
            <a:r>
              <a:rPr lang="zh-CN" altLang="en-US" dirty="0"/>
              <a:t>运算符和函数</a:t>
            </a:r>
            <a:endParaRPr lang="en-US" altLang="zh-C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4" y="2969109"/>
            <a:ext cx="7729915" cy="20307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825" y="1881566"/>
            <a:ext cx="7643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</a:t>
            </a:r>
            <a:r>
              <a:rPr lang="zh-CN" altLang="en-US" sz="2200" b="1" dirty="0"/>
              <a:t>SELECT 'hello'  REGEXP 'a*l' 匹配是否包含多个字符a,</a:t>
            </a:r>
          </a:p>
          <a:p>
            <a:r>
              <a:rPr lang="zh-CN" altLang="en-US" sz="2200" b="1" dirty="0"/>
              <a:t>'hello'  REGEXP 'a+l' 匹配是否包含多个字符a</a:t>
            </a:r>
          </a:p>
        </p:txBody>
      </p:sp>
    </p:spTree>
    <p:extLst>
      <p:ext uri="{BB962C8B-B14F-4D97-AF65-F5344CB8AC3E}">
        <p14:creationId xmlns:p14="http://schemas.microsoft.com/office/powerpoint/2010/main" val="35617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6" name="矩形 5"/>
          <p:cNvSpPr/>
          <p:nvPr/>
        </p:nvSpPr>
        <p:spPr>
          <a:xfrm>
            <a:off x="250825" y="1881566"/>
            <a:ext cx="7643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'hello'  REGEXP 'he' </a:t>
            </a:r>
            <a:r>
              <a:rPr lang="zh-CN" altLang="en-US" sz="2200" b="1" dirty="0"/>
              <a:t>匹配指定单个字符串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‘hello’  REGEXP ‘</a:t>
            </a:r>
            <a:r>
              <a:rPr lang="en-US" altLang="zh-CN" sz="2200" b="1" dirty="0" err="1"/>
              <a:t>heo|helo</a:t>
            </a:r>
            <a:r>
              <a:rPr lang="en-US" altLang="zh-CN" sz="2200" b="1" dirty="0"/>
              <a:t>’ </a:t>
            </a:r>
            <a:r>
              <a:rPr lang="zh-CN" altLang="en-US" sz="2200" b="1" dirty="0"/>
              <a:t>匹配指定多个字符串；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7624727" cy="2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8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7913690" cy="25961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1697720"/>
            <a:ext cx="7643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'</a:t>
            </a:r>
            <a:r>
              <a:rPr lang="en-US" altLang="zh-CN" sz="2200" b="1" dirty="0" err="1"/>
              <a:t>hellohello</a:t>
            </a:r>
            <a:r>
              <a:rPr lang="en-US" altLang="zh-CN" sz="2200" b="1" dirty="0"/>
              <a:t>'  REGEXP 'l{4}'    </a:t>
            </a:r>
            <a:r>
              <a:rPr lang="zh-CN" altLang="en-US" sz="2200" b="1" dirty="0"/>
              <a:t>匹配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个字符</a:t>
            </a:r>
            <a:r>
              <a:rPr lang="en-US" altLang="zh-CN" sz="2200" b="1" dirty="0"/>
              <a:t>l,</a:t>
            </a:r>
          </a:p>
          <a:p>
            <a:r>
              <a:rPr lang="en-US" altLang="zh-CN" sz="2200" b="1" dirty="0"/>
              <a:t>      '</a:t>
            </a:r>
            <a:r>
              <a:rPr lang="en-US" altLang="zh-CN" sz="2200" b="1" dirty="0" err="1"/>
              <a:t>hellohello</a:t>
            </a:r>
            <a:r>
              <a:rPr lang="en-US" altLang="zh-CN" sz="2200" b="1" dirty="0"/>
              <a:t>'  REGEXP 'l{2}‘   </a:t>
            </a:r>
            <a:r>
              <a:rPr lang="zh-CN" altLang="en-US" sz="2200" b="1" dirty="0"/>
              <a:t>匹配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个字符</a:t>
            </a:r>
            <a:r>
              <a:rPr lang="en-US" altLang="zh-CN" sz="2200" b="1" dirty="0"/>
              <a:t>l,</a:t>
            </a:r>
          </a:p>
          <a:p>
            <a:r>
              <a:rPr lang="en-US" altLang="zh-CN" sz="2200" b="1" dirty="0"/>
              <a:t>      '</a:t>
            </a:r>
            <a:r>
              <a:rPr lang="en-US" altLang="zh-CN" sz="2200" b="1" dirty="0" err="1"/>
              <a:t>hellohello</a:t>
            </a:r>
            <a:r>
              <a:rPr lang="en-US" altLang="zh-CN" sz="2200" b="1" dirty="0"/>
              <a:t>'  REGEXP 'he{1,2}'     </a:t>
            </a:r>
            <a:r>
              <a:rPr lang="zh-CN" altLang="en-US" sz="2200" b="1" dirty="0"/>
              <a:t>至少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个，最多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个；</a:t>
            </a:r>
          </a:p>
        </p:txBody>
      </p:sp>
    </p:spTree>
    <p:extLst>
      <p:ext uri="{BB962C8B-B14F-4D97-AF65-F5344CB8AC3E}">
        <p14:creationId xmlns:p14="http://schemas.microsoft.com/office/powerpoint/2010/main" val="42840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31726" y="512316"/>
            <a:ext cx="4305672" cy="86439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使用</a:t>
            </a:r>
            <a:r>
              <a:rPr lang="en-US" altLang="zh-CN" sz="3200" dirty="0"/>
              <a:t>MySQL</a:t>
            </a:r>
            <a:r>
              <a:rPr lang="zh-CN" altLang="en-US" sz="3200" dirty="0"/>
              <a:t>运算符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385441"/>
            <a:ext cx="2845321" cy="205229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514350" indent="-514350" eaLnBrk="1" fontAlgn="auto" hangingPunct="1">
              <a:spcBef>
                <a:spcPct val="0"/>
              </a:spcBef>
              <a:spcAft>
                <a:spcPts val="0"/>
              </a:spcAft>
              <a:buFont typeface="Cambria"/>
              <a:buAutoNum type="arabicPlain" startAt="4"/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逻辑运算符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与 </a:t>
            </a:r>
            <a:r>
              <a:rPr lang="en-US" altLang="zh-CN" sz="2400" b="1" dirty="0">
                <a:solidFill>
                  <a:schemeClr val="tx2"/>
                </a:solidFill>
              </a:rPr>
              <a:t>AND(&amp;&amp;)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或 </a:t>
            </a:r>
            <a:r>
              <a:rPr lang="en-US" altLang="zh-CN" sz="2400" b="1" dirty="0">
                <a:solidFill>
                  <a:schemeClr val="tx2"/>
                </a:solidFill>
              </a:rPr>
              <a:t>OR(||)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非</a:t>
            </a:r>
            <a:r>
              <a:rPr lang="en-US" altLang="zh-CN" sz="2400" b="1" dirty="0">
                <a:solidFill>
                  <a:schemeClr val="tx2"/>
                </a:solidFill>
              </a:rPr>
              <a:t>NOT(!)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异或 </a:t>
            </a:r>
            <a:r>
              <a:rPr lang="en-US" altLang="zh-CN" sz="2400" b="1" dirty="0">
                <a:solidFill>
                  <a:schemeClr val="tx2"/>
                </a:solidFill>
              </a:rPr>
              <a:t>XOR</a:t>
            </a:r>
          </a:p>
        </p:txBody>
      </p:sp>
      <p:sp>
        <p:nvSpPr>
          <p:cNvPr id="8196" name="矩形 7"/>
          <p:cNvSpPr>
            <a:spLocks noChangeArrowheads="1"/>
          </p:cNvSpPr>
          <p:nvPr/>
        </p:nvSpPr>
        <p:spPr bwMode="auto">
          <a:xfrm>
            <a:off x="4937398" y="1106746"/>
            <a:ext cx="316835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】SELECT 3 AND 4,</a:t>
            </a:r>
          </a:p>
          <a:p>
            <a:pPr eaLnBrk="1" hangingPunct="1"/>
            <a:r>
              <a:rPr lang="en-US" altLang="zh-CN" sz="2000" b="1" dirty="0"/>
              <a:t>    0 AND 4,</a:t>
            </a:r>
          </a:p>
          <a:p>
            <a:pPr eaLnBrk="1" hangingPunct="1"/>
            <a:r>
              <a:rPr lang="en-US" altLang="zh-CN" sz="2000" b="1" dirty="0"/>
              <a:t>    0 AND NULL,</a:t>
            </a:r>
          </a:p>
          <a:p>
            <a:pPr eaLnBrk="1" hangingPunct="1"/>
            <a:r>
              <a:rPr lang="en-US" altLang="zh-CN" sz="2000" b="1" dirty="0"/>
              <a:t>    3 AND NULL,</a:t>
            </a:r>
          </a:p>
          <a:p>
            <a:pPr eaLnBrk="1" hangingPunct="1"/>
            <a:r>
              <a:rPr lang="en-US" altLang="zh-CN" sz="2000" b="1" dirty="0"/>
              <a:t>    3 &amp;&amp; 4,</a:t>
            </a:r>
          </a:p>
          <a:p>
            <a:pPr eaLnBrk="1" hangingPunct="1"/>
            <a:r>
              <a:rPr lang="en-US" altLang="zh-CN" sz="2000" b="1" dirty="0"/>
              <a:t>    0 &amp;&amp; 4,</a:t>
            </a:r>
          </a:p>
          <a:p>
            <a:pPr eaLnBrk="1" hangingPunct="1"/>
            <a:r>
              <a:rPr lang="en-US" altLang="zh-CN" sz="2000" b="1" dirty="0"/>
              <a:t>    0 &amp;&amp; NULL,</a:t>
            </a:r>
          </a:p>
          <a:p>
            <a:pPr eaLnBrk="1" hangingPunct="1"/>
            <a:r>
              <a:rPr lang="en-US" altLang="zh-CN" sz="2000" b="1" dirty="0"/>
              <a:t>    3 &amp;&amp; NULL;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0022"/>
            <a:ext cx="9089856" cy="302433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0130" y="155679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异或 </a:t>
            </a:r>
            <a:r>
              <a:rPr lang="en-US" altLang="zh-CN" sz="2400" b="1" dirty="0">
                <a:solidFill>
                  <a:schemeClr val="tx2"/>
                </a:solidFill>
              </a:rPr>
              <a:t>XOR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        如果操作数中含有</a:t>
            </a:r>
            <a:r>
              <a:rPr lang="en-US" altLang="zh-CN" sz="2400" b="1" dirty="0">
                <a:solidFill>
                  <a:schemeClr val="tx2"/>
                </a:solidFill>
              </a:rPr>
              <a:t>NULL</a:t>
            </a:r>
            <a:r>
              <a:rPr lang="zh-CN" altLang="en-US" sz="2400" b="1" dirty="0">
                <a:solidFill>
                  <a:schemeClr val="tx2"/>
                </a:solidFill>
              </a:rPr>
              <a:t>（空值），结果返回</a:t>
            </a:r>
            <a:r>
              <a:rPr lang="en-US" altLang="zh-CN" sz="2400" b="1" dirty="0">
                <a:solidFill>
                  <a:schemeClr val="tx2"/>
                </a:solidFill>
              </a:rPr>
              <a:t>NULL</a:t>
            </a:r>
            <a:r>
              <a:rPr lang="zh-CN" altLang="en-US" sz="2400" b="1" dirty="0">
                <a:solidFill>
                  <a:schemeClr val="tx2"/>
                </a:solidFill>
              </a:rPr>
              <a:t>；如果操作数同为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或者同为非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数字，结果返回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；如果一个操作数为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而另一个操作数不为</a:t>
            </a:r>
            <a:r>
              <a:rPr lang="en-US" altLang="zh-CN" sz="2400" b="1" dirty="0">
                <a:solidFill>
                  <a:schemeClr val="tx2"/>
                </a:solidFill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</a:rPr>
              <a:t>，结果返回</a:t>
            </a:r>
            <a:r>
              <a:rPr lang="en-US" altLang="zh-CN" sz="2400" b="1" dirty="0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6118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矩形 7"/>
          <p:cNvSpPr>
            <a:spLocks noChangeArrowheads="1"/>
          </p:cNvSpPr>
          <p:nvPr/>
        </p:nvSpPr>
        <p:spPr bwMode="auto">
          <a:xfrm>
            <a:off x="543719" y="1556792"/>
            <a:ext cx="323619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】SELECT 3 XOR 4,</a:t>
            </a:r>
          </a:p>
          <a:p>
            <a:pPr eaLnBrk="1" hangingPunct="1"/>
            <a:r>
              <a:rPr lang="en-US" altLang="zh-CN" sz="2200" dirty="0"/>
              <a:t>    0 XOR 0,</a:t>
            </a:r>
          </a:p>
          <a:p>
            <a:pPr eaLnBrk="1" hangingPunct="1"/>
            <a:r>
              <a:rPr lang="en-US" altLang="zh-CN" sz="2200" dirty="0"/>
              <a:t>    NULL XOR NULL,</a:t>
            </a:r>
          </a:p>
          <a:p>
            <a:pPr eaLnBrk="1" hangingPunct="1"/>
            <a:r>
              <a:rPr lang="en-US" altLang="zh-CN" sz="2200" dirty="0"/>
              <a:t>    0 XOR 4,</a:t>
            </a:r>
          </a:p>
          <a:p>
            <a:pPr eaLnBrk="1" hangingPunct="1"/>
            <a:r>
              <a:rPr lang="en-US" altLang="zh-CN" sz="2200" dirty="0"/>
              <a:t>    0 XOR NULL,</a:t>
            </a:r>
          </a:p>
          <a:p>
            <a:pPr eaLnBrk="1" hangingPunct="1"/>
            <a:r>
              <a:rPr lang="en-US" altLang="zh-CN" sz="2200" dirty="0"/>
              <a:t>    3 XOR NULL;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29000"/>
            <a:ext cx="6660232" cy="32654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3608" y="836712"/>
            <a:ext cx="1413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异或 </a:t>
            </a:r>
            <a:r>
              <a:rPr lang="en-US" altLang="zh-CN" sz="2400" b="1" dirty="0">
                <a:solidFill>
                  <a:schemeClr val="tx2"/>
                </a:solidFill>
              </a:rPr>
              <a:t>XOR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476672"/>
            <a:ext cx="6393904" cy="92667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运算符</a:t>
            </a:r>
            <a:endPara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650" y="1400969"/>
            <a:ext cx="2917329" cy="5622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位运算符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20" name="矩形 7"/>
          <p:cNvSpPr>
            <a:spLocks noChangeArrowheads="1"/>
          </p:cNvSpPr>
          <p:nvPr/>
        </p:nvSpPr>
        <p:spPr bwMode="auto">
          <a:xfrm>
            <a:off x="971600" y="1963266"/>
            <a:ext cx="28083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按位与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&amp;</a:t>
            </a:r>
          </a:p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按位或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</a:p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按位取反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~</a:t>
            </a:r>
          </a:p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按位异或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^</a:t>
            </a:r>
          </a:p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按位左移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&lt;&lt;</a:t>
            </a:r>
          </a:p>
          <a:p>
            <a:pPr eaLnBrk="1" hangingPunct="1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按位右移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&gt;&gt;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3272358" y="3056096"/>
            <a:ext cx="560640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b="1" dirty="0"/>
              <a:t>【</a:t>
            </a:r>
            <a:r>
              <a:rPr lang="zh-CN" altLang="en-US" sz="2100" b="1" dirty="0"/>
              <a:t>例</a:t>
            </a:r>
            <a:r>
              <a:rPr lang="en-US" altLang="zh-CN" sz="2100" b="1" dirty="0"/>
              <a:t>】SELECT 5&amp;6, BIN(5&amp;6) </a:t>
            </a:r>
            <a:r>
              <a:rPr lang="zh-CN" altLang="en-US" sz="2100" b="1" dirty="0"/>
              <a:t>二进制数</a:t>
            </a:r>
            <a:r>
              <a:rPr lang="en-US" altLang="zh-CN" sz="2100" b="1" dirty="0"/>
              <a:t>,</a:t>
            </a:r>
          </a:p>
          <a:p>
            <a:pPr eaLnBrk="1" hangingPunct="1"/>
            <a:r>
              <a:rPr lang="en-US" altLang="zh-CN" sz="2100" b="1" dirty="0"/>
              <a:t> 5|6, BIN(5|6) </a:t>
            </a:r>
            <a:r>
              <a:rPr lang="zh-CN" altLang="en-US" sz="2100" b="1" dirty="0"/>
              <a:t>二进制数</a:t>
            </a:r>
            <a:r>
              <a:rPr lang="en-US" altLang="zh-CN" sz="2100" b="1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077072"/>
            <a:ext cx="5616624" cy="25438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61778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使用</a:t>
            </a:r>
            <a:r>
              <a:rPr lang="en-US" altLang="zh-CN" sz="3200" dirty="0"/>
              <a:t>MySQL</a:t>
            </a:r>
            <a:r>
              <a:rPr lang="zh-CN" altLang="en-US" sz="3200" dirty="0"/>
              <a:t>运算符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2" name="矩形 7"/>
          <p:cNvSpPr>
            <a:spLocks noChangeArrowheads="1"/>
          </p:cNvSpPr>
          <p:nvPr/>
        </p:nvSpPr>
        <p:spPr bwMode="auto">
          <a:xfrm>
            <a:off x="543719" y="1403350"/>
            <a:ext cx="74882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  BIN(5)</a:t>
            </a:r>
            <a:r>
              <a:rPr lang="zh-CN" altLang="en-US" sz="2200" b="1" dirty="0"/>
              <a:t>二进制数</a:t>
            </a:r>
            <a:r>
              <a:rPr lang="en-US" altLang="zh-CN" sz="2200" b="1" dirty="0"/>
              <a:t>,</a:t>
            </a:r>
          </a:p>
          <a:p>
            <a:pPr eaLnBrk="1" hangingPunct="1"/>
            <a:r>
              <a:rPr lang="zh-CN" altLang="en-US" sz="2200" b="1" dirty="0"/>
              <a:t>    </a:t>
            </a:r>
            <a:r>
              <a:rPr lang="en-US" altLang="zh-CN" sz="2200" b="1" dirty="0"/>
              <a:t>5&lt;&lt;4,BIN(5&lt;&lt;4) </a:t>
            </a:r>
            <a:r>
              <a:rPr lang="zh-CN" altLang="en-US" sz="2200" b="1" dirty="0"/>
              <a:t>二进制数</a:t>
            </a:r>
            <a:r>
              <a:rPr lang="en-US" altLang="zh-CN" sz="2200" b="1" dirty="0"/>
              <a:t>,</a:t>
            </a:r>
            <a:endParaRPr lang="zh-CN" altLang="en-US" sz="2200" b="1" dirty="0"/>
          </a:p>
          <a:p>
            <a:pPr eaLnBrk="1" hangingPunct="1"/>
            <a:r>
              <a:rPr lang="zh-CN" altLang="en-US" sz="2200" b="1" dirty="0"/>
              <a:t>    </a:t>
            </a:r>
            <a:r>
              <a:rPr lang="en-US" altLang="zh-CN" sz="2200" b="1" dirty="0"/>
              <a:t>5&gt;&gt;1,BIN(5&gt;&gt;1) </a:t>
            </a:r>
            <a:r>
              <a:rPr lang="zh-CN" altLang="en-US" sz="2200" b="1" dirty="0"/>
              <a:t>二进制数</a:t>
            </a:r>
            <a:r>
              <a:rPr lang="en-US" altLang="zh-CN" sz="2200" b="1" dirty="0"/>
              <a:t>;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636912"/>
            <a:ext cx="8582867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使用</a:t>
            </a:r>
            <a:r>
              <a:rPr lang="en-US" sz="4000" dirty="0"/>
              <a:t>MySQL</a:t>
            </a:r>
            <a:r>
              <a:rPr lang="zh-CN" altLang="en-US" sz="4000" dirty="0"/>
              <a:t>常用函数</a:t>
            </a:r>
            <a:endParaRPr lang="en-US" altLang="zh-CN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187624" y="1844824"/>
            <a:ext cx="64770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使用字符串函数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使用数值函数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使用日期和时间函数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使用系统信息函数</a:t>
            </a:r>
            <a:endParaRPr lang="en-US" altLang="zh-CN" sz="3200" dirty="0"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3200" dirty="0">
              <a:ea typeface="华文行楷" panose="0201080004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47864" y="4725144"/>
            <a:ext cx="5349602" cy="7200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solidFill>
                <a:schemeClr val="accent3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1.</a:t>
            </a:r>
            <a:r>
              <a:rPr lang="zh-CN" altLang="en-US" dirty="0"/>
              <a:t>使用字符串函数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611560" y="1396816"/>
            <a:ext cx="835292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lain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合并字符串函数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CONCAT()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CONCAT_WS()</a:t>
            </a:r>
          </a:p>
          <a:p>
            <a:pPr eaLnBrk="1" hangingPunct="1">
              <a:buFontTx/>
              <a:buAutoNum type="arabicPlain"/>
            </a:pPr>
            <a:endParaRPr lang="en-US" altLang="zh-CN" sz="8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】</a:t>
            </a:r>
            <a:r>
              <a:rPr lang="en-US" altLang="zh-CN" sz="2200" b="1" dirty="0"/>
              <a:t>SELECT CONCAT('</a:t>
            </a:r>
            <a:r>
              <a:rPr lang="en-US" altLang="zh-CN" sz="2200" b="1" dirty="0" err="1"/>
              <a:t>My','S','QL</a:t>
            </a:r>
            <a:r>
              <a:rPr lang="en-US" altLang="zh-CN" sz="2200" b="1" dirty="0"/>
              <a:t>') </a:t>
            </a:r>
            <a:r>
              <a:rPr lang="zh-CN" altLang="en-US" sz="2200" b="1" dirty="0"/>
              <a:t>合并后字符串</a:t>
            </a:r>
            <a:r>
              <a:rPr lang="en-US" altLang="zh-CN" sz="2200" b="1" dirty="0"/>
              <a:t>;</a:t>
            </a:r>
          </a:p>
          <a:p>
            <a:pPr eaLnBrk="1" hangingPunct="1"/>
            <a:r>
              <a:rPr lang="en-US" altLang="zh-CN" sz="2200" b="1" dirty="0"/>
              <a:t>SELECT CONCAT(CURDATE(),12.34) </a:t>
            </a:r>
            <a:r>
              <a:rPr lang="zh-CN" altLang="en-US" sz="2200" b="1" dirty="0"/>
              <a:t>合并后字符串</a:t>
            </a:r>
            <a:r>
              <a:rPr lang="en-US" altLang="zh-CN" sz="2200" b="1" dirty="0"/>
              <a:t>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06154"/>
            <a:ext cx="6408712" cy="38701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运算符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1916832"/>
            <a:ext cx="74152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算术运算符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比较运算符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逻辑运算符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位运算符</a:t>
            </a:r>
            <a:endParaRPr lang="en-US" altLang="zh-CN" sz="32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90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156" y="1268760"/>
            <a:ext cx="8437512" cy="3816424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CONCAT_WS()</a:t>
            </a:r>
            <a:r>
              <a:rPr lang="zh-CN" altLang="en-US" sz="2400" b="1" dirty="0"/>
              <a:t>函数全程为</a:t>
            </a:r>
            <a:r>
              <a:rPr lang="en-US" altLang="zh-CN" sz="2400" b="1" dirty="0"/>
              <a:t>CONCAT With Separator</a:t>
            </a:r>
            <a:r>
              <a:rPr lang="zh-CN" altLang="en-US" sz="2400" b="1" dirty="0"/>
              <a:t>，是</a:t>
            </a:r>
            <a:r>
              <a:rPr lang="en-US" altLang="zh-CN" sz="2400" b="1" dirty="0"/>
              <a:t>CONCAT()</a:t>
            </a:r>
            <a:r>
              <a:rPr lang="zh-CN" altLang="en-US" sz="2400" b="1" dirty="0"/>
              <a:t>函数的特殊形式。函数</a:t>
            </a:r>
            <a:r>
              <a:rPr lang="en-US" altLang="zh-CN" sz="2400" b="1" dirty="0"/>
              <a:t>CONCAT_WS()</a:t>
            </a:r>
            <a:r>
              <a:rPr lang="zh-CN" altLang="en-US" sz="2400" b="1" dirty="0"/>
              <a:t>的定义如下：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           CONCAT_WS(SEP,S1,S2,…SN)</a:t>
            </a:r>
          </a:p>
          <a:p>
            <a:pPr lvl="1"/>
            <a:r>
              <a:rPr lang="zh-CN" altLang="en-US" sz="2000" b="1" dirty="0"/>
              <a:t>上述函数与</a:t>
            </a:r>
            <a:r>
              <a:rPr lang="en-US" altLang="zh-CN" sz="2000" b="1" dirty="0"/>
              <a:t>CONCAT()</a:t>
            </a:r>
            <a:r>
              <a:rPr lang="zh-CN" altLang="en-US" sz="2000" b="1" dirty="0"/>
              <a:t>相比，</a:t>
            </a:r>
            <a:r>
              <a:rPr lang="zh-CN" altLang="en-US" sz="2000" b="1" dirty="0">
                <a:solidFill>
                  <a:srgbClr val="FF0000"/>
                </a:solidFill>
              </a:rPr>
              <a:t>多了一个表示分割符的</a:t>
            </a:r>
            <a:r>
              <a:rPr lang="en-US" altLang="zh-CN" sz="2000" b="1" dirty="0">
                <a:solidFill>
                  <a:srgbClr val="FF0000"/>
                </a:solidFill>
              </a:rPr>
              <a:t>SEP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zh-CN" altLang="en-US" sz="2000" b="1" dirty="0"/>
              <a:t>，即不仅将传入的其他参数连接起来，而且还会通过分割符将各个字符串分割开。分隔符可以是一个字符串，也可以是其他参数。如果分隔符为</a:t>
            </a:r>
            <a:r>
              <a:rPr lang="en-US" altLang="zh-CN" sz="2000" b="1" dirty="0"/>
              <a:t>NULL</a:t>
            </a:r>
            <a:r>
              <a:rPr lang="zh-CN" altLang="en-US" sz="2000" b="1" dirty="0"/>
              <a:t>，则返回结果为</a:t>
            </a:r>
            <a:r>
              <a:rPr lang="en-US" altLang="zh-CN" sz="2000" b="1" dirty="0"/>
              <a:t>NULL</a:t>
            </a:r>
            <a:r>
              <a:rPr lang="zh-CN" altLang="en-US" sz="2000" b="1" dirty="0"/>
              <a:t>。函数会忽略任何分隔符参数后的</a:t>
            </a:r>
            <a:r>
              <a:rPr lang="en-US" altLang="zh-CN" sz="2000" b="1" dirty="0"/>
              <a:t>NULL</a:t>
            </a:r>
            <a:r>
              <a:rPr lang="zh-CN" altLang="en-US" sz="2000" b="1" dirty="0"/>
              <a:t>值。</a:t>
            </a:r>
          </a:p>
          <a:p>
            <a:pPr eaLnBrk="1" hangingPunct="1"/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】SELECT CONCAT_WS('-','029',88461234) </a:t>
            </a:r>
            <a:r>
              <a:rPr lang="zh-CN" altLang="en-US" sz="2000" b="1" dirty="0"/>
              <a:t>合并后字符串</a:t>
            </a:r>
            <a:endParaRPr lang="en-US" altLang="zh-CN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894587"/>
            <a:ext cx="6903739" cy="18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229600" cy="16561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执行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函数</a:t>
            </a:r>
            <a:r>
              <a:rPr lang="en-US" altLang="zh-CN" sz="2400" b="1" dirty="0"/>
              <a:t>CONCAT_WS()</a:t>
            </a:r>
            <a:r>
              <a:rPr lang="zh-CN" altLang="en-US" sz="2400" b="1" dirty="0"/>
              <a:t>，当</a:t>
            </a:r>
            <a:r>
              <a:rPr lang="zh-CN" altLang="en-US" sz="2400" b="1" dirty="0">
                <a:solidFill>
                  <a:srgbClr val="FF0000"/>
                </a:solidFill>
              </a:rPr>
              <a:t>分割符参数的值为</a:t>
            </a:r>
            <a:r>
              <a:rPr lang="en-US" altLang="zh-CN" sz="2400" b="1" dirty="0">
                <a:solidFill>
                  <a:srgbClr val="FF0000"/>
                </a:solidFill>
              </a:rPr>
              <a:t>NULL</a:t>
            </a:r>
            <a:r>
              <a:rPr lang="zh-CN" altLang="en-US" sz="2400" b="1" dirty="0"/>
              <a:t>时，具体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语句如下：</a:t>
            </a:r>
          </a:p>
          <a:p>
            <a:pPr marL="0" indent="0" eaLnBrk="1" hangingPunct="1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CONCAT_WS(NULL,'029',88461234) </a:t>
            </a:r>
            <a:r>
              <a:rPr lang="zh-CN" altLang="en-US" sz="2200" b="1" dirty="0"/>
              <a:t>合并后字符串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marL="0" indent="0" eaLnBrk="1" hangingPunct="1">
              <a:buNone/>
            </a:pPr>
            <a:endParaRPr lang="zh-CN" altLang="en-US" sz="2200" b="1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01452" y="5373216"/>
            <a:ext cx="7683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b="1" dirty="0"/>
              <a:t>执行结果显示，当所传入的第一个参数值为</a:t>
            </a:r>
            <a:r>
              <a:rPr lang="en-US" altLang="zh-CN" b="1" dirty="0"/>
              <a:t>NULL</a:t>
            </a:r>
            <a:r>
              <a:rPr lang="zh-CN" altLang="en-US" b="1" dirty="0"/>
              <a:t>，返回的结果值将为</a:t>
            </a:r>
            <a:r>
              <a:rPr lang="en-US" altLang="zh-CN" b="1" dirty="0"/>
              <a:t>NULL</a:t>
            </a:r>
            <a:r>
              <a:rPr lang="zh-CN" altLang="en-US" b="1" dirty="0"/>
              <a:t>，因此返回结果为</a:t>
            </a:r>
            <a:r>
              <a:rPr lang="en-US" altLang="zh-CN" b="1" dirty="0"/>
              <a:t>NULL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08622"/>
            <a:ext cx="7179890" cy="18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2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7442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执行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函数</a:t>
            </a:r>
            <a:r>
              <a:rPr lang="en-US" altLang="zh-CN" sz="2400" b="1" dirty="0"/>
              <a:t>CONCAT_WS()</a:t>
            </a:r>
            <a:r>
              <a:rPr lang="zh-CN" altLang="en-US" sz="2400" b="1" dirty="0"/>
              <a:t>，当分割符参数后值存在</a:t>
            </a:r>
            <a:r>
              <a:rPr lang="en-US" altLang="zh-CN" sz="2400" b="1" dirty="0"/>
              <a:t>NULL</a:t>
            </a:r>
            <a:r>
              <a:rPr lang="zh-CN" altLang="en-US" sz="2400" b="1" dirty="0"/>
              <a:t>时，具体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语句如下：</a:t>
            </a:r>
          </a:p>
          <a:p>
            <a:pPr marL="0" indent="0" eaLnBrk="1" hangingPunct="1">
              <a:buNone/>
            </a:pPr>
            <a:r>
              <a:rPr lang="en-US" altLang="zh-CN" sz="2200" b="1" dirty="0"/>
              <a:t>   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CONCAT_WS('-','029',NULL,88461234) </a:t>
            </a:r>
            <a:r>
              <a:rPr lang="zh-CN" altLang="en-US" sz="2200" b="1" dirty="0"/>
              <a:t>合并后字符串</a:t>
            </a:r>
            <a:r>
              <a:rPr lang="en-US" altLang="zh-CN" sz="2200" b="1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05025" y="551723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b="1" dirty="0"/>
              <a:t>执行结果显示，当所传入的参数（除第一个参数外）值中有</a:t>
            </a:r>
            <a:r>
              <a:rPr lang="en-US" altLang="zh-CN" b="1" dirty="0"/>
              <a:t>NULL</a:t>
            </a:r>
            <a:r>
              <a:rPr lang="zh-CN" altLang="en-US" b="1" dirty="0"/>
              <a:t>，返回的结果值将忽略</a:t>
            </a:r>
            <a:r>
              <a:rPr lang="en-US" altLang="zh-CN" b="1" dirty="0"/>
              <a:t>NULL</a:t>
            </a:r>
            <a:r>
              <a:rPr lang="zh-CN" altLang="en-US" b="1" dirty="0"/>
              <a:t>，因此返回结果为</a:t>
            </a:r>
            <a:r>
              <a:rPr lang="en-US" altLang="zh-CN" b="1" dirty="0"/>
              <a:t>029-88461234</a:t>
            </a:r>
            <a:r>
              <a:rPr lang="zh-CN" altLang="en-US" b="1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61372"/>
            <a:ext cx="7500872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3" y="1556792"/>
            <a:ext cx="867037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lain" startAt="2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比较字符串大小函数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STRCMP()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defRPr/>
            </a:pPr>
            <a:endParaRPr lang="en-US" altLang="zh-CN" sz="1000" dirty="0"/>
          </a:p>
          <a:p>
            <a:pPr marL="342900" indent="-342900">
              <a:defRPr/>
            </a:pPr>
            <a:r>
              <a:rPr lang="zh-CN" altLang="en-US" sz="2200" b="1" dirty="0"/>
              <a:t>          比较所传入的字符串对象。</a:t>
            </a:r>
            <a:endParaRPr lang="en-US" altLang="zh-CN" sz="2200" b="1" dirty="0"/>
          </a:p>
          <a:p>
            <a:pPr marL="342900" indent="-342900">
              <a:defRPr/>
            </a:pPr>
            <a:r>
              <a:rPr lang="en-US" altLang="zh-CN" sz="2200" b="1" dirty="0"/>
              <a:t> </a:t>
            </a:r>
            <a:r>
              <a:rPr lang="zh-CN" altLang="en-US" sz="2400" b="1" dirty="0"/>
              <a:t>函数</a:t>
            </a:r>
            <a:r>
              <a:rPr lang="en-US" sz="2400" b="1" dirty="0"/>
              <a:t>STRCMP()</a:t>
            </a:r>
            <a:r>
              <a:rPr lang="zh-CN" altLang="en-US" sz="2400" b="1" dirty="0"/>
              <a:t>的定义如下：</a:t>
            </a:r>
          </a:p>
          <a:p>
            <a:pPr>
              <a:defRPr/>
            </a:pPr>
            <a:r>
              <a:rPr lang="en-US" sz="2400" b="1" dirty="0"/>
              <a:t>               STRCMP(str1,str2)</a:t>
            </a:r>
            <a:endParaRPr lang="zh-CN" altLang="en-US" sz="2400" b="1" dirty="0"/>
          </a:p>
          <a:p>
            <a:pPr>
              <a:defRPr/>
            </a:pPr>
            <a:r>
              <a:rPr lang="zh-CN" altLang="en-US" sz="2200" b="1" dirty="0"/>
              <a:t>      如果参数</a:t>
            </a:r>
            <a:r>
              <a:rPr lang="en-US" sz="2200" b="1" dirty="0"/>
              <a:t>str1</a:t>
            </a:r>
            <a:r>
              <a:rPr lang="zh-CN" altLang="en-US" sz="2200" b="1" dirty="0"/>
              <a:t>大于</a:t>
            </a:r>
            <a:r>
              <a:rPr lang="en-US" sz="2200" b="1" dirty="0"/>
              <a:t>str2</a:t>
            </a:r>
            <a:r>
              <a:rPr lang="zh-CN" altLang="en-US" sz="2200" b="1" dirty="0"/>
              <a:t>，则返回结果</a:t>
            </a:r>
            <a:r>
              <a:rPr lang="en-US" sz="2200" b="1" dirty="0"/>
              <a:t>1</a:t>
            </a:r>
            <a:r>
              <a:rPr lang="zh-CN" altLang="en-US" sz="2200" b="1" dirty="0"/>
              <a:t>；如果参数</a:t>
            </a:r>
            <a:r>
              <a:rPr lang="en-US" sz="2200" b="1" dirty="0"/>
              <a:t>str1</a:t>
            </a:r>
            <a:r>
              <a:rPr lang="zh-CN" altLang="en-US" sz="2200" b="1" dirty="0"/>
              <a:t>小于</a:t>
            </a:r>
            <a:r>
              <a:rPr lang="en-US" sz="2200" b="1" dirty="0"/>
              <a:t>str2</a:t>
            </a:r>
            <a:r>
              <a:rPr lang="zh-CN" altLang="en-US" sz="2200" b="1" dirty="0"/>
              <a:t>，则返回结果</a:t>
            </a:r>
            <a:r>
              <a:rPr lang="en-US" sz="2200" b="1" dirty="0"/>
              <a:t>-1</a:t>
            </a:r>
            <a:r>
              <a:rPr lang="zh-CN" altLang="en-US" sz="2200" b="1" dirty="0"/>
              <a:t>；如果参数</a:t>
            </a:r>
            <a:r>
              <a:rPr lang="en-US" sz="2200" b="1" dirty="0"/>
              <a:t>str1</a:t>
            </a:r>
            <a:r>
              <a:rPr lang="zh-CN" altLang="en-US" sz="2200" b="1" dirty="0"/>
              <a:t>等于</a:t>
            </a:r>
            <a:r>
              <a:rPr lang="en-US" sz="2200" b="1" dirty="0"/>
              <a:t>str2</a:t>
            </a:r>
            <a:r>
              <a:rPr lang="zh-CN" altLang="en-US" sz="2200" b="1" dirty="0"/>
              <a:t>，则返回结果</a:t>
            </a:r>
            <a:r>
              <a:rPr lang="en-US" sz="2200" b="1" dirty="0"/>
              <a:t>0</a:t>
            </a:r>
            <a:r>
              <a:rPr lang="zh-CN" altLang="en-US" sz="2200" b="1" dirty="0"/>
              <a:t>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6" y="4999108"/>
            <a:ext cx="6728896" cy="1839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391675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】SELECT STRCMP('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','</a:t>
            </a:r>
            <a:r>
              <a:rPr lang="en-US" altLang="zh-CN" sz="2000" b="1" dirty="0" err="1"/>
              <a:t>abd</a:t>
            </a:r>
            <a:r>
              <a:rPr lang="en-US" altLang="zh-CN" sz="2000" b="1" dirty="0"/>
              <a:t>'),</a:t>
            </a:r>
            <a:endParaRPr lang="zh-CN" altLang="en-US" sz="2000" b="1" dirty="0"/>
          </a:p>
          <a:p>
            <a:pPr>
              <a:defRPr/>
            </a:pPr>
            <a:r>
              <a:rPr lang="en-US" altLang="zh-CN" sz="2000" b="1" dirty="0"/>
              <a:t>	STRCMP('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','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'),</a:t>
            </a:r>
            <a:endParaRPr lang="zh-CN" altLang="en-US" sz="2000" b="1" dirty="0"/>
          </a:p>
          <a:p>
            <a:pPr>
              <a:defRPr/>
            </a:pPr>
            <a:r>
              <a:rPr lang="en-US" altLang="zh-CN" sz="2000" b="1" dirty="0"/>
              <a:t>	STRCMP('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','</a:t>
            </a:r>
            <a:r>
              <a:rPr lang="en-US" altLang="zh-CN" sz="2000" b="1" dirty="0" err="1"/>
              <a:t>abb</a:t>
            </a:r>
            <a:r>
              <a:rPr lang="en-US" altLang="zh-CN" sz="2000" b="1" dirty="0"/>
              <a:t>');</a:t>
            </a:r>
            <a:endParaRPr lang="zh-CN" altLang="en-US" sz="20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19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84784"/>
            <a:ext cx="83529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3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获取字符串长度函数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LENGTH()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和字符数函数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CHAR_LENGTH()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800" b="1" dirty="0"/>
              <a:t> </a:t>
            </a:r>
          </a:p>
          <a:p>
            <a:pPr>
              <a:defRPr/>
            </a:pPr>
            <a:r>
              <a:rPr lang="zh-CN" altLang="en-US" sz="2000" b="1" dirty="0"/>
              <a:t>    </a:t>
            </a:r>
            <a:r>
              <a:rPr lang="zh-CN" altLang="en-US" sz="2200" b="1" dirty="0"/>
              <a:t>功能：获取字符串的长度。</a:t>
            </a:r>
            <a:endParaRPr lang="en-US" altLang="zh-CN" sz="2200" b="1" dirty="0"/>
          </a:p>
          <a:p>
            <a:pPr>
              <a:defRPr/>
            </a:pPr>
            <a:r>
              <a:rPr lang="zh-CN" altLang="en-US" sz="2200" b="1" dirty="0"/>
              <a:t>    函数</a:t>
            </a:r>
            <a:r>
              <a:rPr lang="en-US" sz="2200" b="1" dirty="0"/>
              <a:t>LENGTH()</a:t>
            </a:r>
            <a:r>
              <a:rPr lang="zh-CN" altLang="en-US" sz="2200" b="1" dirty="0"/>
              <a:t>的定义如下：</a:t>
            </a:r>
          </a:p>
          <a:p>
            <a:pPr>
              <a:defRPr/>
            </a:pPr>
            <a:r>
              <a:rPr lang="en-US" sz="2200" b="1" dirty="0"/>
              <a:t>                 LENGTH(</a:t>
            </a:r>
            <a:r>
              <a:rPr lang="en-US" sz="2200" b="1" dirty="0" err="1"/>
              <a:t>str</a:t>
            </a:r>
            <a:r>
              <a:rPr lang="en-US" sz="2200" b="1" dirty="0"/>
              <a:t>)</a:t>
            </a:r>
            <a:endParaRPr lang="zh-CN" altLang="en-US" sz="2200" b="1" dirty="0"/>
          </a:p>
          <a:p>
            <a:pPr>
              <a:defRPr/>
            </a:pPr>
            <a:r>
              <a:rPr lang="zh-CN" altLang="en-US" sz="2200" b="1" dirty="0"/>
              <a:t>    函数</a:t>
            </a:r>
            <a:r>
              <a:rPr lang="en-US" sz="2200" b="1" dirty="0"/>
              <a:t>CHAR_LENGTH()</a:t>
            </a:r>
            <a:r>
              <a:rPr lang="zh-CN" altLang="en-US" sz="2200" b="1" dirty="0"/>
              <a:t>的定义如下：</a:t>
            </a:r>
          </a:p>
          <a:p>
            <a:pPr>
              <a:defRPr/>
            </a:pPr>
            <a:r>
              <a:rPr lang="en-US" sz="2200" b="1" dirty="0"/>
              <a:t>                CHAR_LENGTH(</a:t>
            </a:r>
            <a:r>
              <a:rPr lang="en-US" sz="2200" b="1" dirty="0" err="1"/>
              <a:t>str</a:t>
            </a:r>
            <a:r>
              <a:rPr lang="en-US" sz="2200" b="1" dirty="0"/>
              <a:t>)</a:t>
            </a:r>
            <a:endParaRPr lang="zh-CN" altLang="en-US" sz="2200" b="1" dirty="0"/>
          </a:p>
          <a:p>
            <a:pPr marL="342900" indent="-342900">
              <a:lnSpc>
                <a:spcPct val="150000"/>
              </a:lnSpc>
              <a:defRPr/>
            </a:pP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21088"/>
            <a:ext cx="8758280" cy="21659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75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5644" y="1412776"/>
            <a:ext cx="82089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4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实现字母大小写转换函数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UPPER()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和字符数函数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LOWER()</a:t>
            </a:r>
          </a:p>
          <a:p>
            <a:pPr>
              <a:defRPr/>
            </a:pPr>
            <a:r>
              <a:rPr lang="zh-CN" altLang="en-US" sz="2400" b="1" dirty="0"/>
              <a:t>    功能：将字符串的所有字母转变成大写字母。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    定义：</a:t>
            </a:r>
          </a:p>
          <a:p>
            <a:pPr>
              <a:defRPr/>
            </a:pPr>
            <a:r>
              <a:rPr lang="en-US" sz="2400" b="1" dirty="0"/>
              <a:t>                 UPPER(S)  </a:t>
            </a:r>
            <a:r>
              <a:rPr lang="zh-CN" altLang="en-US" sz="2400" b="1" dirty="0"/>
              <a:t>或   </a:t>
            </a:r>
            <a:r>
              <a:rPr lang="en-US" altLang="zh-CN" sz="2400" b="1" dirty="0"/>
              <a:t>UCASE(S)</a:t>
            </a:r>
            <a:endParaRPr lang="zh-CN" altLang="en-US" sz="2400" b="1" dirty="0"/>
          </a:p>
          <a:p>
            <a:pPr>
              <a:defRPr/>
            </a:pP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    功能：将字符串的所有字母转变成小写字母。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     定义：</a:t>
            </a:r>
          </a:p>
          <a:p>
            <a:pPr>
              <a:defRPr/>
            </a:pPr>
            <a:r>
              <a:rPr lang="zh-CN" altLang="en-US" sz="2400" b="1" dirty="0"/>
              <a:t>                 </a:t>
            </a:r>
            <a:r>
              <a:rPr lang="en-US" altLang="zh-CN" sz="2400" b="1" dirty="0"/>
              <a:t>LOWER(S)  </a:t>
            </a:r>
            <a:r>
              <a:rPr lang="zh-CN" altLang="en-US" sz="2400" b="1" dirty="0"/>
              <a:t>或    </a:t>
            </a:r>
            <a:r>
              <a:rPr lang="en-US" altLang="zh-CN" sz="2400" b="1" dirty="0"/>
              <a:t>LCASE(S)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4" y="4812382"/>
            <a:ext cx="7367087" cy="192898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52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  <a:r>
              <a:rPr lang="en-US" altLang="zh-CN" sz="3200" dirty="0"/>
              <a:t>—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查找字符串</a:t>
            </a:r>
            <a:endParaRPr lang="zh-CN" altLang="en-US" sz="320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467544" y="1109620"/>
            <a:ext cx="85725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</a:rPr>
              <a:t>．返回字符串位置的函数</a:t>
            </a:r>
            <a:r>
              <a:rPr lang="en-US" altLang="zh-CN" sz="2200" b="1" dirty="0">
                <a:solidFill>
                  <a:srgbClr val="FF0000"/>
                </a:solidFill>
              </a:rPr>
              <a:t>FIND_IN_SET()   </a:t>
            </a:r>
          </a:p>
          <a:p>
            <a:pPr eaLnBrk="1" hangingPunct="1"/>
            <a:r>
              <a:rPr lang="zh-CN" altLang="en-US" sz="2200" b="1" dirty="0"/>
              <a:t>        获取相匹配字符串的位置。函数</a:t>
            </a:r>
            <a:r>
              <a:rPr lang="en-US" altLang="zh-CN" sz="2200" b="1" dirty="0"/>
              <a:t>FIND_IN_SET()</a:t>
            </a:r>
            <a:r>
              <a:rPr lang="zh-CN" altLang="en-US" sz="2200" b="1" dirty="0"/>
              <a:t>的定义如下：</a:t>
            </a:r>
          </a:p>
          <a:p>
            <a:pPr eaLnBrk="1" hangingPunct="1"/>
            <a:r>
              <a:rPr lang="en-US" altLang="zh-CN" sz="2200" b="1" dirty="0"/>
              <a:t>             FIND_IN_SET(str1,str2)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</a:rPr>
              <a:t>．返回指定字符串位置的函数</a:t>
            </a:r>
            <a:r>
              <a:rPr lang="en-US" altLang="zh-CN" sz="2200" b="1" dirty="0">
                <a:solidFill>
                  <a:srgbClr val="FF0000"/>
                </a:solidFill>
              </a:rPr>
              <a:t>FIELD()</a:t>
            </a:r>
          </a:p>
          <a:p>
            <a:pPr eaLnBrk="1" hangingPunct="1"/>
            <a:r>
              <a:rPr lang="zh-CN" altLang="en-US" sz="2200" b="1" dirty="0"/>
              <a:t>在</a:t>
            </a:r>
            <a:r>
              <a:rPr lang="en-US" altLang="zh-CN" sz="2200" b="1" dirty="0"/>
              <a:t>MySQL</a:t>
            </a:r>
            <a:r>
              <a:rPr lang="zh-CN" altLang="en-US" sz="2200" b="1" dirty="0"/>
              <a:t>软件中可以通过函数</a:t>
            </a:r>
            <a:r>
              <a:rPr lang="en-US" altLang="zh-CN" sz="2200" b="1" dirty="0"/>
              <a:t>FIELD()</a:t>
            </a:r>
            <a:r>
              <a:rPr lang="zh-CN" altLang="en-US" sz="2200" b="1" dirty="0"/>
              <a:t>获取相匹配字符串的位置。</a:t>
            </a:r>
            <a:endParaRPr lang="en-US" altLang="zh-CN" sz="2200" b="1" dirty="0"/>
          </a:p>
          <a:p>
            <a:pPr eaLnBrk="1" hangingPunct="1"/>
            <a:r>
              <a:rPr lang="en-US" altLang="zh-CN" sz="2200" b="1" dirty="0"/>
              <a:t>     </a:t>
            </a:r>
            <a:r>
              <a:rPr lang="zh-CN" altLang="en-US" sz="2200" b="1" dirty="0"/>
              <a:t>函数</a:t>
            </a:r>
            <a:r>
              <a:rPr lang="en-US" altLang="zh-CN" sz="2200" b="1" dirty="0"/>
              <a:t>FIELD()</a:t>
            </a:r>
            <a:r>
              <a:rPr lang="zh-CN" altLang="en-US" sz="2200" b="1" dirty="0"/>
              <a:t>的定义如下：</a:t>
            </a:r>
          </a:p>
          <a:p>
            <a:pPr eaLnBrk="1" hangingPunct="1"/>
            <a:r>
              <a:rPr lang="en-US" altLang="zh-CN" sz="2200" b="1" dirty="0"/>
              <a:t>                FIELD(str,str1,str2…)  </a:t>
            </a:r>
          </a:p>
          <a:p>
            <a:pPr eaLnBrk="1" hangingPunct="1"/>
            <a:r>
              <a:rPr lang="en-US" altLang="zh-CN" sz="2200" b="1" dirty="0"/>
              <a:t>  </a:t>
            </a:r>
            <a:r>
              <a:rPr lang="zh-CN" altLang="en-US" sz="2200" b="1" dirty="0"/>
              <a:t>上述函数将会返回第一个与字符串</a:t>
            </a:r>
            <a:r>
              <a:rPr lang="en-US" altLang="zh-CN" sz="2200" b="1" dirty="0" err="1"/>
              <a:t>str</a:t>
            </a:r>
            <a:r>
              <a:rPr lang="zh-CN" altLang="en-US" sz="2200" b="1" dirty="0"/>
              <a:t>匹配的字符串的位置。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34" y="4005064"/>
            <a:ext cx="6480720" cy="31837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00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使用字符串函数</a:t>
            </a:r>
            <a:r>
              <a:rPr lang="en-US" altLang="zh-CN" sz="2800" dirty="0"/>
              <a:t>—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查找字符串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5565"/>
            <a:ext cx="8229600" cy="2232247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．返回子字符串相匹配的开始位置</a:t>
            </a:r>
          </a:p>
          <a:p>
            <a:pPr marL="0" indent="0" eaLnBrk="1" hangingPunct="1">
              <a:buNone/>
            </a:pPr>
            <a:r>
              <a:rPr lang="zh-CN" altLang="en-US" sz="2000" b="1" dirty="0"/>
              <a:t>        在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软件中可以通过三个函数获取子字符串相匹配的开始位置，它们分别为函数</a:t>
            </a:r>
            <a:r>
              <a:rPr lang="en-US" altLang="zh-CN" sz="2000" b="1" dirty="0">
                <a:solidFill>
                  <a:srgbClr val="FF0000"/>
                </a:solidFill>
              </a:rPr>
              <a:t>LOCATE()</a:t>
            </a:r>
            <a:r>
              <a:rPr lang="zh-CN" altLang="en-US" sz="2000" b="1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POSITION()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INSTR()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0" indent="0" eaLnBrk="1" hangingPunct="1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函数的定义如下：</a:t>
            </a:r>
          </a:p>
          <a:p>
            <a:pPr marL="0" indent="0">
              <a:buNone/>
            </a:pPr>
            <a:r>
              <a:rPr lang="en-US" altLang="zh-CN" sz="2000" b="1" dirty="0"/>
              <a:t>               LOCATE(str1,str)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POSITION(str1 IN </a:t>
            </a:r>
            <a:r>
              <a:rPr lang="en-US" altLang="zh-CN" sz="2000" b="1" dirty="0" err="1"/>
              <a:t>str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INSTR(str,str1)</a:t>
            </a:r>
          </a:p>
          <a:p>
            <a:pPr marL="0" indent="0" eaLnBrk="1" hangingPunct="1">
              <a:buNone/>
            </a:pPr>
            <a:r>
              <a:rPr lang="zh-CN" altLang="en-US" sz="2000" b="1" dirty="0"/>
              <a:t>上述函数将会返回参数</a:t>
            </a:r>
            <a:r>
              <a:rPr lang="en-US" altLang="zh-CN" sz="2000" b="1" dirty="0" err="1"/>
              <a:t>str</a:t>
            </a:r>
            <a:r>
              <a:rPr lang="zh-CN" altLang="en-US" sz="2000" b="1" dirty="0"/>
              <a:t>中字符串</a:t>
            </a:r>
            <a:r>
              <a:rPr lang="en-US" altLang="zh-CN" sz="2000" b="1" dirty="0"/>
              <a:t>str1</a:t>
            </a:r>
            <a:r>
              <a:rPr lang="zh-CN" altLang="en-US" sz="2000" b="1" dirty="0"/>
              <a:t>的开始位置。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47442"/>
            <a:ext cx="6408712" cy="29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484784"/>
            <a:ext cx="8229600" cy="1728192"/>
          </a:xfrm>
        </p:spPr>
        <p:txBody>
          <a:bodyPr/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．返回指定位置的字符串的函数</a:t>
            </a:r>
            <a:r>
              <a:rPr lang="en-US" altLang="zh-CN" sz="2400" b="1" dirty="0">
                <a:solidFill>
                  <a:srgbClr val="FF0000"/>
                </a:solidFill>
              </a:rPr>
              <a:t>ELT()</a:t>
            </a:r>
          </a:p>
          <a:p>
            <a:pPr marL="0" indent="0" eaLnBrk="1" hangingPunct="1">
              <a:buNone/>
            </a:pPr>
            <a:r>
              <a:rPr lang="zh-CN" altLang="en-US" sz="2200" b="1" dirty="0"/>
              <a:t>   获取指定位置的字符串。</a:t>
            </a:r>
            <a:endParaRPr lang="en-US" altLang="zh-CN" sz="2200" b="1" dirty="0"/>
          </a:p>
          <a:p>
            <a:pPr marL="0" indent="0" eaLnBrk="1" hangingPunct="1">
              <a:buNone/>
            </a:pPr>
            <a:r>
              <a:rPr lang="en-US" altLang="zh-CN" sz="2200" b="1" dirty="0"/>
              <a:t>     </a:t>
            </a:r>
            <a:r>
              <a:rPr lang="zh-CN" altLang="en-US" sz="2200" b="1" dirty="0"/>
              <a:t>函数</a:t>
            </a:r>
            <a:r>
              <a:rPr lang="en-US" altLang="zh-CN" sz="2200" b="1" dirty="0"/>
              <a:t>ELT()</a:t>
            </a:r>
            <a:r>
              <a:rPr lang="zh-CN" altLang="en-US" sz="2200" b="1" dirty="0"/>
              <a:t>的定义如下：</a:t>
            </a:r>
            <a:r>
              <a:rPr lang="en-US" altLang="zh-CN" sz="2200" b="1" dirty="0"/>
              <a:t>ELT(n,str1,str2…)</a:t>
            </a:r>
          </a:p>
          <a:p>
            <a:pPr marL="0" indent="0" eaLnBrk="1" hangingPunct="1">
              <a:buNone/>
            </a:pPr>
            <a:r>
              <a:rPr lang="en-US" altLang="zh-CN" sz="2200" b="1" dirty="0"/>
              <a:t>        </a:t>
            </a:r>
            <a:r>
              <a:rPr lang="zh-CN" altLang="en-US" sz="2200" b="1" dirty="0"/>
              <a:t>上述函数将会返回第</a:t>
            </a:r>
            <a:r>
              <a:rPr lang="en-US" altLang="zh-CN" sz="2200" b="1" dirty="0"/>
              <a:t>n</a:t>
            </a:r>
            <a:r>
              <a:rPr lang="zh-CN" altLang="en-US" sz="2200" b="1" dirty="0"/>
              <a:t>个字符串。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448397"/>
            <a:ext cx="8901644" cy="22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5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2664296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．选择字符串的函数</a:t>
            </a:r>
            <a:r>
              <a:rPr lang="en-US" altLang="zh-CN" sz="2400" b="1" dirty="0">
                <a:solidFill>
                  <a:srgbClr val="FF0000"/>
                </a:solidFill>
              </a:rPr>
              <a:t>MAKE_SET()</a:t>
            </a:r>
          </a:p>
          <a:p>
            <a:pPr marL="0" indent="0" eaLnBrk="1" hangingPunct="1">
              <a:buNone/>
            </a:pPr>
            <a:r>
              <a:rPr lang="zh-CN" altLang="en-US" sz="2200" b="1" dirty="0"/>
              <a:t>   函数</a:t>
            </a:r>
            <a:r>
              <a:rPr lang="en-US" altLang="zh-CN" sz="2200" b="1" dirty="0"/>
              <a:t>MAKE_SET()</a:t>
            </a:r>
            <a:r>
              <a:rPr lang="zh-CN" altLang="en-US" sz="2200" b="1" dirty="0"/>
              <a:t>的定义如下：                 </a:t>
            </a:r>
            <a:endParaRPr lang="en-US" altLang="zh-CN" sz="2200" b="1" dirty="0"/>
          </a:p>
          <a:p>
            <a:pPr marL="0" indent="0" eaLnBrk="1" hangingPunct="1">
              <a:buNone/>
            </a:pPr>
            <a:r>
              <a:rPr lang="en-US" altLang="zh-CN" sz="2200" b="1" dirty="0"/>
              <a:t>                MAKE_SET(num,str1,str2…</a:t>
            </a:r>
            <a:r>
              <a:rPr lang="en-US" altLang="zh-CN" sz="2200" b="1" dirty="0" err="1"/>
              <a:t>strn</a:t>
            </a:r>
            <a:r>
              <a:rPr lang="en-US" altLang="zh-CN" sz="2200" b="1" dirty="0"/>
              <a:t>)</a:t>
            </a:r>
          </a:p>
          <a:p>
            <a:pPr marL="400050" lvl="1" indent="0">
              <a:buNone/>
            </a:pPr>
            <a:r>
              <a:rPr lang="zh-CN" altLang="en-US" sz="2000" b="1" dirty="0"/>
              <a:t>上述函数首先会将数值</a:t>
            </a:r>
            <a:r>
              <a:rPr lang="en-US" altLang="zh-CN" sz="2000" b="1" dirty="0" err="1"/>
              <a:t>num</a:t>
            </a:r>
            <a:r>
              <a:rPr lang="zh-CN" altLang="en-US" sz="2000" b="1" dirty="0"/>
              <a:t>转换成二进制数，然后按照二进制数从参数</a:t>
            </a:r>
            <a:r>
              <a:rPr lang="en-US" altLang="zh-CN" sz="2000" b="1" dirty="0"/>
              <a:t>str1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str2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……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strn</a:t>
            </a:r>
            <a:r>
              <a:rPr lang="zh-CN" altLang="en-US" sz="2000" b="1" dirty="0"/>
              <a:t>中选取相应的字符串。在通过二进制数来选择字符串时，会从右到左的顺序读取该值，如果值为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值选择该字符串，否则将不选择该字符串。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38" y="4797153"/>
            <a:ext cx="4543768" cy="19007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536" y="4010769"/>
            <a:ext cx="6408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SELECT BIN(5) 二进制数, MAKE_SET(5,'MySQL','Oracle','SQL Server','PostgreSQL') 选取后的字符串；</a:t>
            </a:r>
          </a:p>
        </p:txBody>
      </p:sp>
    </p:spTree>
    <p:extLst>
      <p:ext uri="{BB962C8B-B14F-4D97-AF65-F5344CB8AC3E}">
        <p14:creationId xmlns:p14="http://schemas.microsoft.com/office/powerpoint/2010/main" val="29876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495300"/>
            <a:ext cx="7113984" cy="908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运算符</a:t>
            </a:r>
            <a:endPara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矩形 7"/>
          <p:cNvSpPr>
            <a:spLocks noChangeArrowheads="1"/>
          </p:cNvSpPr>
          <p:nvPr/>
        </p:nvSpPr>
        <p:spPr bwMode="auto">
          <a:xfrm>
            <a:off x="3203848" y="1517650"/>
            <a:ext cx="4103862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1】SELECT 6+4 </a:t>
            </a:r>
            <a:r>
              <a:rPr lang="zh-CN" altLang="en-US" sz="2000" b="1" dirty="0"/>
              <a:t>加法操作</a:t>
            </a:r>
            <a:r>
              <a:rPr lang="en-US" altLang="zh-CN" sz="2000" b="1" dirty="0"/>
              <a:t>,</a:t>
            </a:r>
          </a:p>
          <a:p>
            <a:pPr eaLnBrk="1" hangingPunct="1"/>
            <a:r>
              <a:rPr lang="zh-CN" altLang="en-US" sz="2000" b="1" dirty="0"/>
              <a:t>       </a:t>
            </a:r>
            <a:r>
              <a:rPr lang="en-US" altLang="zh-CN" sz="2000" b="1" dirty="0"/>
              <a:t>6-4 </a:t>
            </a:r>
            <a:r>
              <a:rPr lang="zh-CN" altLang="en-US" sz="2000" b="1" dirty="0"/>
              <a:t>减法操作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    </a:t>
            </a:r>
            <a:r>
              <a:rPr lang="en-US" altLang="zh-CN" sz="2000" b="1" dirty="0"/>
              <a:t>6*4 </a:t>
            </a:r>
            <a:r>
              <a:rPr lang="zh-CN" altLang="en-US" sz="2000" b="1" dirty="0"/>
              <a:t>乘法操作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    </a:t>
            </a:r>
            <a:r>
              <a:rPr lang="en-US" altLang="zh-CN" sz="2000" b="1" dirty="0"/>
              <a:t>6/2 </a:t>
            </a:r>
            <a:r>
              <a:rPr lang="zh-CN" altLang="en-US" sz="2000" b="1" dirty="0"/>
              <a:t>除法操作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    </a:t>
            </a:r>
            <a:r>
              <a:rPr lang="en-US" altLang="zh-CN" sz="2000" b="1" dirty="0"/>
              <a:t>6 DIV 2 </a:t>
            </a:r>
            <a:r>
              <a:rPr lang="zh-CN" altLang="en-US" sz="2000" b="1" dirty="0"/>
              <a:t>除法操作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    </a:t>
            </a:r>
            <a:r>
              <a:rPr lang="en-US" altLang="zh-CN" sz="2000" b="1" dirty="0"/>
              <a:t>6%4 </a:t>
            </a:r>
            <a:r>
              <a:rPr lang="zh-CN" altLang="en-US" sz="2000" b="1" dirty="0"/>
              <a:t>求模操作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    </a:t>
            </a:r>
            <a:r>
              <a:rPr lang="en-US" altLang="zh-CN" sz="2000" b="1" dirty="0"/>
              <a:t>6 MOD 4 </a:t>
            </a:r>
            <a:r>
              <a:rPr lang="zh-CN" altLang="en-US" sz="2000" b="1" dirty="0"/>
              <a:t>求模操作</a:t>
            </a:r>
            <a:r>
              <a:rPr lang="en-US" altLang="zh-CN" sz="2800" dirty="0"/>
              <a:t>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2" y="15354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</a:rPr>
              <a:t>算术运算符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87530"/>
            <a:ext cx="8366222" cy="288032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323528" y="1484784"/>
            <a:ext cx="8280920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500" b="1" dirty="0">
                <a:solidFill>
                  <a:schemeClr val="tx2">
                    <a:lumMod val="75000"/>
                  </a:schemeClr>
                </a:solidFill>
              </a:rPr>
              <a:t>6  </a:t>
            </a:r>
            <a:r>
              <a:rPr lang="zh-CN" altLang="en-US" sz="2500" b="1" dirty="0">
                <a:solidFill>
                  <a:schemeClr val="tx2">
                    <a:lumMod val="75000"/>
                  </a:schemeClr>
                </a:solidFill>
              </a:rPr>
              <a:t>从现有字符串中截取子字符串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MySQL</a:t>
            </a:r>
            <a:r>
              <a:rPr lang="zh-CN" altLang="en-US" sz="2200" b="1" dirty="0"/>
              <a:t>软件中提供了丰富函数去实现截取子字符串功能，分别为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altLang="zh-CN" sz="2200" b="1" dirty="0">
                <a:solidFill>
                  <a:srgbClr val="FF0000"/>
                </a:solidFill>
              </a:rPr>
              <a:t>LEFT()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altLang="zh-CN" sz="2200" b="1" dirty="0">
                <a:solidFill>
                  <a:srgbClr val="FF0000"/>
                </a:solidFill>
              </a:rPr>
              <a:t>RIGHT()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altLang="zh-CN" sz="2200" b="1" dirty="0">
                <a:solidFill>
                  <a:srgbClr val="FF0000"/>
                </a:solidFill>
              </a:rPr>
              <a:t>SUBSTRING()</a:t>
            </a:r>
            <a:r>
              <a:rPr lang="zh-CN" altLang="en-US" sz="2200" b="1" dirty="0"/>
              <a:t>和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altLang="zh-CN" sz="2200" b="1" dirty="0">
                <a:solidFill>
                  <a:srgbClr val="FF0000"/>
                </a:solidFill>
              </a:rPr>
              <a:t>MID()</a:t>
            </a:r>
            <a:r>
              <a:rPr lang="zh-CN" altLang="en-US" sz="2200" b="1" dirty="0"/>
              <a:t>。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．从左边或右边截取子字符串</a:t>
            </a:r>
          </a:p>
          <a:p>
            <a:pPr eaLnBrk="1" hangingPunct="1"/>
            <a:r>
              <a:rPr lang="en-US" altLang="zh-CN" sz="2200" b="1" dirty="0"/>
              <a:t>            LEFT(</a:t>
            </a:r>
            <a:r>
              <a:rPr lang="en-US" altLang="zh-CN" sz="2200" b="1" dirty="0" err="1"/>
              <a:t>str,num</a:t>
            </a:r>
            <a:r>
              <a:rPr lang="en-US" altLang="zh-CN" sz="2200" b="1" dirty="0"/>
              <a:t>)</a:t>
            </a:r>
            <a:endParaRPr lang="zh-CN" altLang="en-US" sz="2200" b="1" dirty="0"/>
          </a:p>
          <a:p>
            <a:pPr eaLnBrk="1" hangingPunct="1"/>
            <a:r>
              <a:rPr lang="en-US" altLang="zh-CN" sz="2200" b="1" dirty="0"/>
              <a:t>            RIGHT(</a:t>
            </a:r>
            <a:r>
              <a:rPr lang="en-US" altLang="zh-CN" sz="2200" b="1" dirty="0" err="1"/>
              <a:t>str,num</a:t>
            </a:r>
            <a:r>
              <a:rPr lang="en-US" altLang="zh-CN" sz="2200" b="1" dirty="0"/>
              <a:t>)</a:t>
            </a:r>
            <a:endParaRPr lang="zh-CN" altLang="en-US" sz="2200" b="1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．截取指定位置和长度子字符串</a:t>
            </a:r>
          </a:p>
          <a:p>
            <a:pPr eaLnBrk="1" hangingPunct="1"/>
            <a:r>
              <a:rPr lang="en-US" altLang="zh-CN" sz="2200" b="1" dirty="0"/>
              <a:t>               SUBSTRING(</a:t>
            </a:r>
            <a:r>
              <a:rPr lang="en-US" altLang="zh-CN" sz="2200" b="1" dirty="0" err="1"/>
              <a:t>str,num,len</a:t>
            </a:r>
            <a:r>
              <a:rPr lang="en-US" altLang="zh-CN" sz="2200" b="1" dirty="0"/>
              <a:t>)</a:t>
            </a:r>
            <a:endParaRPr lang="zh-CN" altLang="en-US" sz="2200" b="1" dirty="0"/>
          </a:p>
          <a:p>
            <a:pPr eaLnBrk="1" hangingPunct="1"/>
            <a:r>
              <a:rPr lang="en-US" altLang="zh-CN" sz="2200" b="1" dirty="0"/>
              <a:t>               MID(</a:t>
            </a:r>
            <a:r>
              <a:rPr lang="en-US" altLang="zh-CN" sz="2200" b="1" dirty="0" err="1"/>
              <a:t>str,num,len</a:t>
            </a:r>
            <a:r>
              <a:rPr lang="en-US" altLang="zh-CN" sz="2200" b="1" dirty="0"/>
              <a:t>)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86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484784"/>
            <a:ext cx="7848872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7"/>
              <a:defRPr/>
            </a:pPr>
            <a:r>
              <a:rPr lang="zh-CN" altLang="en-US" sz="2500" b="1" dirty="0">
                <a:solidFill>
                  <a:schemeClr val="tx2">
                    <a:lumMod val="75000"/>
                  </a:schemeClr>
                </a:solidFill>
              </a:rPr>
              <a:t>去除字符串的首尾空格</a:t>
            </a:r>
            <a:endParaRPr lang="en-US" altLang="zh-CN" sz="25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200" b="1" dirty="0"/>
              <a:t>在</a:t>
            </a:r>
            <a:r>
              <a:rPr lang="en-US" sz="2200" b="1" dirty="0" err="1"/>
              <a:t>MySQL</a:t>
            </a:r>
            <a:r>
              <a:rPr lang="zh-CN" altLang="en-US" sz="2200" b="1" dirty="0"/>
              <a:t>软件中提供了丰富函数去实现去除字符串空格功能，分别为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sz="2200" b="1" dirty="0">
                <a:solidFill>
                  <a:srgbClr val="FF0000"/>
                </a:solidFill>
              </a:rPr>
              <a:t>LTRIM()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sz="2200" b="1" dirty="0">
                <a:solidFill>
                  <a:srgbClr val="FF0000"/>
                </a:solidFill>
              </a:rPr>
              <a:t>RTRIM()</a:t>
            </a:r>
            <a:r>
              <a:rPr lang="zh-CN" altLang="en-US" sz="2200" b="1" dirty="0"/>
              <a:t>和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en-US" sz="2200" b="1" dirty="0">
                <a:solidFill>
                  <a:srgbClr val="FF0000"/>
                </a:solidFill>
              </a:rPr>
              <a:t>TRIM()</a:t>
            </a:r>
            <a:r>
              <a:rPr lang="zh-CN" altLang="en-US" sz="2200" b="1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．去除字符串开始处空格</a:t>
            </a:r>
          </a:p>
          <a:p>
            <a:pPr>
              <a:defRPr/>
            </a:pPr>
            <a:r>
              <a:rPr lang="en-US" sz="2200" b="1" dirty="0"/>
              <a:t>                     LTRIM(</a:t>
            </a:r>
            <a:r>
              <a:rPr lang="en-US" sz="2200" b="1" dirty="0" err="1"/>
              <a:t>str</a:t>
            </a:r>
            <a:r>
              <a:rPr lang="en-US" sz="2200" b="1" dirty="0"/>
              <a:t>) </a:t>
            </a:r>
            <a:endParaRPr lang="zh-CN" altLang="en-US" sz="22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．去除字符串结束处空格</a:t>
            </a:r>
          </a:p>
          <a:p>
            <a:pPr>
              <a:defRPr/>
            </a:pPr>
            <a:r>
              <a:rPr lang="en-US" sz="2200" b="1" dirty="0"/>
              <a:t>                     RTRIM(</a:t>
            </a:r>
            <a:r>
              <a:rPr lang="en-US" sz="2200" b="1" dirty="0" err="1"/>
              <a:t>str</a:t>
            </a:r>
            <a:r>
              <a:rPr lang="en-US" sz="2200" b="1" dirty="0"/>
              <a:t>)</a:t>
            </a:r>
            <a:endParaRPr lang="zh-CN" altLang="en-US" sz="22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C00000"/>
                </a:solidFill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</a:rPr>
              <a:t>．去除字符串首尾空格</a:t>
            </a:r>
          </a:p>
          <a:p>
            <a:pPr>
              <a:defRPr/>
            </a:pPr>
            <a:r>
              <a:rPr lang="en-US" sz="2200" b="1" dirty="0"/>
              <a:t>                      TRIM(</a:t>
            </a:r>
            <a:r>
              <a:rPr lang="en-US" sz="2200" b="1" dirty="0" err="1"/>
              <a:t>str</a:t>
            </a:r>
            <a:r>
              <a:rPr lang="en-US" sz="2200" b="1" dirty="0"/>
              <a:t>)</a:t>
            </a:r>
            <a:endParaRPr lang="zh-CN" altLang="en-US" sz="2200" b="1" dirty="0"/>
          </a:p>
          <a:p>
            <a:pPr marL="342900" indent="-342900">
              <a:lnSpc>
                <a:spcPct val="150000"/>
              </a:lnSpc>
              <a:defRPr/>
            </a:pPr>
            <a:endParaRPr lang="zh-CN" altLang="en-US" sz="22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908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556792"/>
            <a:ext cx="82809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8"/>
              <a:defRPr/>
            </a:pP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替换字符串</a:t>
            </a:r>
            <a:endParaRPr lang="en-US" altLang="zh-CN" sz="22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rgbClr val="FF0000"/>
                </a:solidFill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</a:rPr>
              <a:t>．使用</a:t>
            </a:r>
            <a:r>
              <a:rPr lang="en-US" sz="2200" b="1" dirty="0">
                <a:solidFill>
                  <a:srgbClr val="FF0000"/>
                </a:solidFill>
              </a:rPr>
              <a:t>INSERT()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</a:p>
          <a:p>
            <a:pPr>
              <a:defRPr/>
            </a:pPr>
            <a:r>
              <a:rPr lang="en-US" sz="2200" b="1" dirty="0"/>
              <a:t>          INSERT(</a:t>
            </a:r>
            <a:r>
              <a:rPr lang="en-US" sz="2200" b="1" dirty="0" err="1"/>
              <a:t>str,pos,len,newstr</a:t>
            </a:r>
            <a:r>
              <a:rPr lang="en-US" sz="2200" b="1" dirty="0"/>
              <a:t>))</a:t>
            </a:r>
          </a:p>
          <a:p>
            <a:pPr>
              <a:defRPr/>
            </a:pPr>
            <a:r>
              <a:rPr lang="zh-CN" altLang="en-US" sz="2200" b="1" dirty="0"/>
              <a:t>将字符串</a:t>
            </a:r>
            <a:r>
              <a:rPr lang="en-US" altLang="zh-CN" sz="2200" b="1" dirty="0" err="1"/>
              <a:t>str</a:t>
            </a:r>
            <a:r>
              <a:rPr lang="zh-CN" altLang="en-US" sz="2200" b="1" dirty="0"/>
              <a:t>中的</a:t>
            </a:r>
            <a:r>
              <a:rPr lang="en-US" altLang="zh-CN" sz="2200" b="1" dirty="0" err="1"/>
              <a:t>pos</a:t>
            </a:r>
            <a:r>
              <a:rPr lang="zh-CN" altLang="en-US" sz="2200" b="1" dirty="0"/>
              <a:t>位置开始长度为</a:t>
            </a:r>
            <a:r>
              <a:rPr lang="en-US" altLang="zh-CN" sz="2200" b="1" dirty="0" err="1"/>
              <a:t>len</a:t>
            </a:r>
            <a:r>
              <a:rPr lang="zh-CN" altLang="en-US" sz="2200" b="1" dirty="0"/>
              <a:t>的字符串用</a:t>
            </a:r>
            <a:r>
              <a:rPr lang="en-US" altLang="zh-CN" sz="2200" b="1" dirty="0" err="1"/>
              <a:t>newstr</a:t>
            </a:r>
            <a:r>
              <a:rPr lang="zh-CN" altLang="en-US" sz="2200" b="1" dirty="0"/>
              <a:t>来替换。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" y="3572381"/>
            <a:ext cx="8981977" cy="2297567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26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3719" y="1628800"/>
            <a:ext cx="81375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当替换的起始位置大于字符串长度，返回原字符串。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1" y="2204864"/>
            <a:ext cx="8630676" cy="32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82047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sz="2300" b="1" dirty="0">
                <a:solidFill>
                  <a:srgbClr val="FF0000"/>
                </a:solidFill>
              </a:rPr>
              <a:t>当所要替换的长度大于原来字符串中所剩字符串的长度，则从起始位置开始进行全部替换。</a:t>
            </a:r>
            <a:endParaRPr lang="en-US" altLang="zh-CN" sz="23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80928"/>
            <a:ext cx="871080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1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25202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6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．使用</a:t>
            </a:r>
            <a:r>
              <a:rPr lang="en-US" altLang="zh-CN" sz="2600" b="1" dirty="0">
                <a:solidFill>
                  <a:schemeClr val="tx2">
                    <a:lumMod val="75000"/>
                  </a:schemeClr>
                </a:solidFill>
              </a:rPr>
              <a:t>REPLACE()</a:t>
            </a: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函数</a:t>
            </a:r>
          </a:p>
          <a:p>
            <a:pPr marL="0" indent="0">
              <a:buNone/>
              <a:defRPr/>
            </a:pPr>
            <a:r>
              <a:rPr lang="en-US" altLang="zh-CN" sz="2600" b="1" dirty="0"/>
              <a:t>      REPLACE(</a:t>
            </a:r>
            <a:r>
              <a:rPr lang="en-US" altLang="zh-CN" sz="2600" b="1" dirty="0" err="1"/>
              <a:t>str,substr,newstr</a:t>
            </a:r>
            <a:r>
              <a:rPr lang="en-US" altLang="zh-CN" sz="2600" b="1" dirty="0"/>
              <a:t>))</a:t>
            </a:r>
          </a:p>
          <a:p>
            <a:pPr marL="0" indent="0">
              <a:buNone/>
              <a:defRPr/>
            </a:pPr>
            <a:r>
              <a:rPr lang="zh-CN" altLang="en-US" sz="2400" b="1" dirty="0"/>
              <a:t>将字符串</a:t>
            </a:r>
            <a:r>
              <a:rPr lang="en-US" altLang="zh-CN" sz="2400" b="1" dirty="0" err="1"/>
              <a:t>str</a:t>
            </a:r>
            <a:r>
              <a:rPr lang="zh-CN" altLang="en-US" sz="2400" b="1" dirty="0"/>
              <a:t>中的子字符串</a:t>
            </a:r>
            <a:r>
              <a:rPr lang="en-US" altLang="zh-CN" sz="2400" b="1" dirty="0" err="1"/>
              <a:t>substr</a:t>
            </a:r>
            <a:r>
              <a:rPr lang="zh-CN" altLang="en-US" sz="2400" b="1" dirty="0"/>
              <a:t>用字符串</a:t>
            </a:r>
            <a:r>
              <a:rPr lang="en-US" altLang="zh-CN" sz="2400" b="1" dirty="0" err="1"/>
              <a:t>newstr</a:t>
            </a:r>
            <a:r>
              <a:rPr lang="zh-CN" altLang="en-US" sz="2400" b="1" dirty="0"/>
              <a:t>来替换。</a:t>
            </a:r>
          </a:p>
          <a:p>
            <a:pPr marL="0" indent="0">
              <a:buNone/>
              <a:defRPr/>
            </a:pPr>
            <a:endParaRPr lang="en-US" altLang="zh-CN" sz="400" b="1" dirty="0"/>
          </a:p>
          <a:p>
            <a:pPr marL="0" indent="0">
              <a:buNone/>
              <a:defRPr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】SELECT '</a:t>
            </a:r>
            <a:r>
              <a:rPr lang="zh-CN" altLang="en-US" sz="2000" b="1" dirty="0"/>
              <a:t>这是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数据库管理系统</a:t>
            </a:r>
            <a:r>
              <a:rPr lang="en-US" altLang="zh-CN" sz="2000" b="1" dirty="0"/>
              <a:t>' </a:t>
            </a:r>
            <a:r>
              <a:rPr lang="zh-CN" altLang="en-US" sz="2000" b="1" dirty="0"/>
              <a:t>原字符串</a:t>
            </a:r>
            <a:r>
              <a:rPr lang="en-US" altLang="zh-CN" sz="2000" b="1" dirty="0"/>
              <a:t>,</a:t>
            </a:r>
            <a:endParaRPr lang="zh-CN" altLang="en-US" sz="2000" b="1" dirty="0"/>
          </a:p>
          <a:p>
            <a:pPr marL="0" indent="0">
              <a:buNone/>
              <a:defRPr/>
            </a:pPr>
            <a:r>
              <a:rPr lang="en-US" altLang="zh-CN" sz="2000" b="1" dirty="0"/>
              <a:t>	REPLACE('</a:t>
            </a:r>
            <a:r>
              <a:rPr lang="zh-CN" altLang="en-US" sz="2000" b="1" dirty="0"/>
              <a:t>这是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数据库管理系统</a:t>
            </a:r>
            <a:r>
              <a:rPr lang="en-US" altLang="zh-CN" sz="2000" b="1" dirty="0"/>
              <a:t>',  'MySQL', ' Oracle') </a:t>
            </a:r>
            <a:r>
              <a:rPr lang="zh-CN" altLang="en-US" sz="2000" b="1" dirty="0"/>
              <a:t>替换后字符串</a:t>
            </a:r>
            <a:r>
              <a:rPr lang="en-US" altLang="zh-CN" sz="2000" b="1" dirty="0"/>
              <a:t>;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8" y="4173561"/>
            <a:ext cx="7940055" cy="196723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使用字符串函数</a:t>
            </a:r>
          </a:p>
        </p:txBody>
      </p:sp>
    </p:spTree>
    <p:extLst>
      <p:ext uri="{BB962C8B-B14F-4D97-AF65-F5344CB8AC3E}">
        <p14:creationId xmlns:p14="http://schemas.microsoft.com/office/powerpoint/2010/main" val="126073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使用数值函数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433636" y="1556792"/>
            <a:ext cx="835292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lain"/>
            </a:pP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获取随机数</a:t>
            </a:r>
            <a:r>
              <a:rPr lang="en-US" altLang="zh-CN" sz="2600" b="1" dirty="0">
                <a:solidFill>
                  <a:schemeClr val="tx2">
                    <a:lumMod val="75000"/>
                  </a:schemeClr>
                </a:solidFill>
              </a:rPr>
              <a:t>RAND(),RAND(X)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z="2400" b="1" dirty="0"/>
              <a:t>功能：返回</a:t>
            </a:r>
            <a:r>
              <a:rPr lang="en-US" altLang="zh-CN" sz="2400" b="1" dirty="0"/>
              <a:t>0~1</a:t>
            </a:r>
            <a:r>
              <a:rPr lang="zh-CN" altLang="en-US" sz="2400" b="1" dirty="0"/>
              <a:t>之间的随机数，其中</a:t>
            </a:r>
            <a:r>
              <a:rPr lang="en-US" altLang="zh-CN" sz="2400" b="1" dirty="0"/>
              <a:t>RAND()</a:t>
            </a:r>
            <a:r>
              <a:rPr lang="zh-CN" altLang="en-US" sz="2400" b="1" dirty="0"/>
              <a:t>返回的随机数是完全随机的，而</a:t>
            </a:r>
            <a:r>
              <a:rPr lang="en-US" altLang="zh-CN" sz="2400" b="1" dirty="0"/>
              <a:t>RAND(X)</a:t>
            </a:r>
            <a:r>
              <a:rPr lang="zh-CN" altLang="en-US" sz="2400" b="1" dirty="0"/>
              <a:t>返回的随机数是相同的。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RAND(),RAND(),RAND(3),RAND(3);</a:t>
            </a:r>
            <a:endParaRPr lang="zh-CN" altLang="en-US" sz="2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05064"/>
            <a:ext cx="8682792" cy="205864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846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2.</a:t>
            </a:r>
            <a:r>
              <a:rPr lang="zh-CN" altLang="en-US" sz="3200" dirty="0"/>
              <a:t>使用数值函数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7358063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2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获取整数的函数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    CEIL(x) / </a:t>
            </a:r>
            <a:r>
              <a:rPr lang="en-US" altLang="zh-CN" sz="2400" b="1" dirty="0"/>
              <a:t>CEILING(x)  </a:t>
            </a:r>
            <a:r>
              <a:rPr lang="zh-CN" altLang="en-US" sz="2400" b="1" dirty="0"/>
              <a:t>返回大与或等于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的最大整数。</a:t>
            </a:r>
          </a:p>
          <a:p>
            <a:pPr>
              <a:defRPr/>
            </a:pPr>
            <a:r>
              <a:rPr lang="en-US" sz="2400" b="1" dirty="0"/>
              <a:t>FLOOR(x)  </a:t>
            </a:r>
            <a:r>
              <a:rPr lang="zh-CN" altLang="en-US" sz="2400" b="1" dirty="0"/>
              <a:t>返回小与或等于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的最大整数。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4" y="3140968"/>
            <a:ext cx="7898428" cy="21602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705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2.</a:t>
            </a:r>
            <a:r>
              <a:rPr lang="zh-CN" altLang="en-US" sz="3200" dirty="0"/>
              <a:t>使用数值函数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7652" y="1412776"/>
            <a:ext cx="806489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3"/>
              <a:defRPr/>
            </a:pP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截取数值函数</a:t>
            </a:r>
            <a:endParaRPr lang="en-US" altLang="zh-CN" sz="2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sz="2400" b="1" dirty="0"/>
              <a:t>      对数值的小数位数进行截取</a:t>
            </a:r>
            <a:r>
              <a:rPr lang="en-US" altLang="zh-CN" sz="2400" b="1" dirty="0"/>
              <a:t>.</a:t>
            </a:r>
          </a:p>
          <a:p>
            <a:pPr>
              <a:defRPr/>
            </a:pPr>
            <a:r>
              <a:rPr lang="zh-CN" altLang="en-US" sz="2400" b="1" dirty="0"/>
              <a:t>      函数</a:t>
            </a:r>
            <a:r>
              <a:rPr lang="en-US" sz="2400" b="1" dirty="0"/>
              <a:t>TRUNCATE()</a:t>
            </a:r>
            <a:r>
              <a:rPr lang="zh-CN" altLang="en-US" sz="2400" b="1" dirty="0"/>
              <a:t> 的定义：</a:t>
            </a:r>
          </a:p>
          <a:p>
            <a:pPr>
              <a:defRPr/>
            </a:pPr>
            <a:r>
              <a:rPr lang="en-US" sz="2400" b="1" dirty="0"/>
              <a:t>                       TRUNCATE( x, y )</a:t>
            </a:r>
          </a:p>
          <a:p>
            <a:pPr lvl="1">
              <a:defRPr/>
            </a:pPr>
            <a:r>
              <a:rPr lang="zh-CN" altLang="en-US" sz="2400" b="1" dirty="0"/>
              <a:t>返回数值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保留到小数位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位后的值。</a:t>
            </a:r>
          </a:p>
          <a:p>
            <a:pPr>
              <a:defRPr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en-US" sz="2400" b="1" dirty="0"/>
              <a:t>SELECT TRUNCATE(903.53567,2),TRUNCATE(903.53567,-1);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342572"/>
            <a:ext cx="8122173" cy="225478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7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2.</a:t>
            </a:r>
            <a:r>
              <a:rPr lang="zh-CN" altLang="en-US" sz="3200" dirty="0"/>
              <a:t>使用数值函数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258913"/>
            <a:ext cx="8568952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4"/>
              <a:defRPr/>
            </a:pP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四舍五入函数</a:t>
            </a:r>
            <a:endParaRPr lang="en-US" altLang="zh-CN" sz="2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       ROUND(x)  </a:t>
            </a:r>
            <a:r>
              <a:rPr lang="zh-CN" altLang="en-US" sz="2400" b="1" dirty="0"/>
              <a:t>返回数值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经过四舍五入后的数值。</a:t>
            </a:r>
          </a:p>
          <a:p>
            <a:pPr>
              <a:defRPr/>
            </a:pPr>
            <a:r>
              <a:rPr lang="en-US" sz="2400" b="1" dirty="0"/>
              <a:t>       ROUND(</a:t>
            </a:r>
            <a:r>
              <a:rPr lang="en-US" sz="2400" b="1" dirty="0" err="1"/>
              <a:t>x,y</a:t>
            </a:r>
            <a:r>
              <a:rPr lang="en-US" sz="2400" b="1" dirty="0"/>
              <a:t>)   </a:t>
            </a:r>
            <a:r>
              <a:rPr lang="zh-CN" altLang="en-US" sz="2400" b="1" dirty="0"/>
              <a:t>返回数值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保留小数点后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位的值，在具体截取数值时需要进行四舍五入后的操作。</a:t>
            </a:r>
          </a:p>
          <a:p>
            <a:pPr>
              <a:defRPr/>
            </a:pPr>
            <a:endParaRPr lang="zh-CN" altLang="en-US" sz="400" b="1" dirty="0"/>
          </a:p>
          <a:p>
            <a:pPr>
              <a:defRPr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en-US" sz="2400" b="1" dirty="0"/>
              <a:t>SELECT ROUND(903.53567),ROUND(-903.53567),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ROUND(903.53567,2),ROUND(903.53567,-1);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77072"/>
            <a:ext cx="8393031" cy="172410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运算符</a:t>
            </a:r>
            <a:endPara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矩形 7"/>
          <p:cNvSpPr>
            <a:spLocks noChangeArrowheads="1"/>
          </p:cNvSpPr>
          <p:nvPr/>
        </p:nvSpPr>
        <p:spPr bwMode="auto">
          <a:xfrm>
            <a:off x="107504" y="1556792"/>
            <a:ext cx="856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2】SELECT </a:t>
            </a:r>
            <a:r>
              <a:rPr lang="en-US" altLang="zh-CN" sz="2000" dirty="0" err="1"/>
              <a:t>ename</a:t>
            </a:r>
            <a:r>
              <a:rPr lang="en-US" altLang="zh-CN" sz="2000" dirty="0"/>
              <a:t> </a:t>
            </a:r>
            <a:r>
              <a:rPr lang="zh-CN" altLang="en-US" sz="2000" dirty="0"/>
              <a:t>雇员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sal</a:t>
            </a:r>
            <a:r>
              <a:rPr lang="en-US" altLang="zh-CN" sz="2000" dirty="0"/>
              <a:t>  </a:t>
            </a:r>
            <a:r>
              <a:rPr lang="zh-CN" altLang="en-US" sz="2000" dirty="0"/>
              <a:t>月工资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sal</a:t>
            </a:r>
            <a:r>
              <a:rPr lang="en-US" altLang="zh-CN" sz="2000" dirty="0"/>
              <a:t>*12 </a:t>
            </a:r>
            <a:r>
              <a:rPr lang="zh-CN" altLang="en-US" sz="2000" dirty="0"/>
              <a:t>年薪    </a:t>
            </a:r>
            <a:r>
              <a:rPr lang="en-US" altLang="zh-CN" sz="2000" dirty="0"/>
              <a:t>FROM </a:t>
            </a:r>
            <a:r>
              <a:rPr lang="en-US" altLang="zh-CN" sz="2000" dirty="0" err="1"/>
              <a:t>t_employee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40968"/>
            <a:ext cx="6642833" cy="3175954"/>
          </a:xfrm>
          <a:prstGeom prst="rect">
            <a:avLst/>
          </a:prstGeom>
        </p:spPr>
      </p:pic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07504" y="2085986"/>
            <a:ext cx="33843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3】SELECT 6/0 </a:t>
            </a:r>
            <a:r>
              <a:rPr lang="zh-CN" altLang="en-US" sz="2000" dirty="0"/>
              <a:t>除法操作</a:t>
            </a:r>
            <a:r>
              <a:rPr lang="en-US" altLang="zh-CN" sz="2000" dirty="0"/>
              <a:t>,</a:t>
            </a:r>
          </a:p>
          <a:p>
            <a:pPr eaLnBrk="1" hangingPunct="1"/>
            <a:r>
              <a:rPr lang="en-US" altLang="zh-CN" sz="2000" dirty="0"/>
              <a:t>    6 DIV 0 </a:t>
            </a:r>
            <a:r>
              <a:rPr lang="zh-CN" altLang="en-US" sz="2000" dirty="0"/>
              <a:t>除法操作</a:t>
            </a:r>
            <a:r>
              <a:rPr lang="en-US" altLang="zh-CN" sz="2000" dirty="0"/>
              <a:t>,</a:t>
            </a:r>
          </a:p>
          <a:p>
            <a:pPr eaLnBrk="1" hangingPunct="1"/>
            <a:r>
              <a:rPr lang="en-US" altLang="zh-CN" sz="2000" dirty="0"/>
              <a:t>    6%0 </a:t>
            </a:r>
            <a:r>
              <a:rPr lang="zh-CN" altLang="en-US" sz="2000" dirty="0"/>
              <a:t>求模操作</a:t>
            </a:r>
            <a:r>
              <a:rPr lang="en-US" altLang="zh-CN" sz="2000" dirty="0"/>
              <a:t>,</a:t>
            </a:r>
          </a:p>
          <a:p>
            <a:pPr eaLnBrk="1" hangingPunct="1"/>
            <a:r>
              <a:rPr lang="en-US" altLang="zh-CN" sz="2000" dirty="0"/>
              <a:t>    6 MOD 0 </a:t>
            </a:r>
            <a:r>
              <a:rPr lang="zh-CN" altLang="en-US" sz="2000" dirty="0"/>
              <a:t>求模操作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使用日期和时间函数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628800"/>
            <a:ext cx="7766248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/>
              <a:defRPr/>
            </a:pPr>
            <a:r>
              <a:rPr lang="zh-CN" altLang="en-US" sz="2500" b="1" dirty="0">
                <a:solidFill>
                  <a:schemeClr val="tx2">
                    <a:lumMod val="75000"/>
                  </a:schemeClr>
                </a:solidFill>
              </a:rPr>
              <a:t>获取当前日期和时间的函数</a:t>
            </a:r>
            <a:endParaRPr lang="en-US" altLang="zh-CN" sz="25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     4</a:t>
            </a:r>
            <a:r>
              <a:rPr lang="zh-CN" altLang="en-US" sz="2400" b="1" dirty="0"/>
              <a:t>个函数：</a:t>
            </a:r>
            <a:r>
              <a:rPr lang="en-US" altLang="zh-CN" sz="2400" b="1" dirty="0"/>
              <a:t>NOW()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CURRENT_TIMESTAMP()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	LOCALTIME()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SYSDATE()</a:t>
            </a:r>
            <a:endParaRPr 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41859" y="3212976"/>
            <a:ext cx="735806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2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获取当前日期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CURDATE()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CURRENT_DATE()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703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3.</a:t>
            </a:r>
            <a:r>
              <a:rPr lang="zh-CN" altLang="en-US" sz="3200" dirty="0"/>
              <a:t>使用日期和时间函数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234530"/>
            <a:ext cx="7358063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3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获取日期和时间各部分值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400" b="1" dirty="0"/>
          </a:p>
          <a:p>
            <a:pPr>
              <a:defRPr/>
            </a:pPr>
            <a:r>
              <a:rPr lang="en-US" sz="2400" b="1" dirty="0"/>
              <a:t>SELECT NOW() </a:t>
            </a:r>
            <a:r>
              <a:rPr lang="zh-CN" altLang="en-US" sz="2400" b="1" dirty="0"/>
              <a:t>当前日期和时间</a:t>
            </a:r>
            <a:r>
              <a:rPr lang="en-US" sz="2400" b="1" dirty="0"/>
              <a:t>, 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YEAR(NOW()) </a:t>
            </a:r>
            <a:r>
              <a:rPr lang="zh-CN" altLang="en-US" sz="2400" b="1" dirty="0"/>
              <a:t>年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QUARTER(NOW()) </a:t>
            </a:r>
            <a:r>
              <a:rPr lang="zh-CN" altLang="en-US" sz="2400" b="1" dirty="0"/>
              <a:t>季度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MONTH(NOW()) </a:t>
            </a:r>
            <a:r>
              <a:rPr lang="zh-CN" altLang="en-US" sz="2400" b="1" dirty="0"/>
              <a:t>月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WEEK(NOW())</a:t>
            </a:r>
            <a:r>
              <a:rPr lang="zh-CN" altLang="en-US" sz="2400" b="1" dirty="0"/>
              <a:t>星期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DAYOFMONTH(NOW()) </a:t>
            </a:r>
            <a:r>
              <a:rPr lang="zh-CN" altLang="en-US" sz="2400" b="1" dirty="0"/>
              <a:t>天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HOUR(NOW()) </a:t>
            </a:r>
            <a:r>
              <a:rPr lang="zh-CN" altLang="en-US" sz="2400" b="1" dirty="0"/>
              <a:t>小时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MINUTE(NOW()) </a:t>
            </a:r>
            <a:r>
              <a:rPr lang="zh-CN" altLang="en-US" sz="2400" b="1" dirty="0"/>
              <a:t>分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SECOND(NOW()) </a:t>
            </a:r>
            <a:r>
              <a:rPr lang="zh-CN" altLang="en-US" sz="2400" b="1" dirty="0"/>
              <a:t>秒</a:t>
            </a:r>
            <a:r>
              <a:rPr lang="en-US" sz="2400" b="1" dirty="0"/>
              <a:t>;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214963"/>
            <a:ext cx="8568952" cy="145439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250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3.</a:t>
            </a:r>
            <a:r>
              <a:rPr lang="zh-CN" altLang="en-US" sz="3200" dirty="0"/>
              <a:t>使用日期和时间函数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4322" y="1484784"/>
            <a:ext cx="85148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 startAt="4"/>
              <a:defRPr/>
            </a:pPr>
            <a:r>
              <a:rPr lang="zh-CN" altLang="en-US" sz="2600" b="1" dirty="0">
                <a:solidFill>
                  <a:schemeClr val="tx2">
                    <a:lumMod val="75000"/>
                  </a:schemeClr>
                </a:solidFill>
              </a:rPr>
              <a:t>计算日期和时间的函数</a:t>
            </a:r>
            <a:endParaRPr lang="en-US" altLang="zh-CN" sz="2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SELECT NOW() </a:t>
            </a:r>
            <a:r>
              <a:rPr lang="zh-CN" altLang="en-US" sz="2400" b="1" dirty="0"/>
              <a:t>当前日期和时间</a:t>
            </a:r>
            <a:r>
              <a:rPr lang="en-US" sz="2400" b="1" dirty="0"/>
              <a:t>, 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TO_DAYS(NOW()) </a:t>
            </a:r>
            <a:r>
              <a:rPr lang="zh-CN" altLang="en-US" sz="2400" b="1" dirty="0"/>
              <a:t>相隔天数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FROM_DAYS(TO_DAYS(NOW())) </a:t>
            </a:r>
            <a:r>
              <a:rPr lang="zh-CN" altLang="en-US" sz="2400" b="1" dirty="0"/>
              <a:t>一段时间后日期和时间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DATEDIFF(NOW(),'2000-12-01') </a:t>
            </a:r>
            <a:r>
              <a:rPr lang="zh-CN" altLang="en-US" sz="2400" b="1" dirty="0"/>
              <a:t>相隔天数</a:t>
            </a:r>
            <a:r>
              <a:rPr lang="en-US" sz="2400" b="1" dirty="0"/>
              <a:t>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7545" y="4005064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i="1" dirty="0"/>
              <a:t>TO_DAYS(date):</a:t>
            </a:r>
            <a:r>
              <a:rPr lang="zh-CN" altLang="en-US" b="1" i="1" dirty="0"/>
              <a:t>计算日期参数</a:t>
            </a:r>
            <a:r>
              <a:rPr lang="en-US" altLang="zh-CN" b="1" i="1" dirty="0"/>
              <a:t>date</a:t>
            </a:r>
            <a:r>
              <a:rPr lang="zh-CN" altLang="en-US" b="1" i="1" dirty="0"/>
              <a:t>与默认日期和时间（</a:t>
            </a:r>
            <a:r>
              <a:rPr lang="en-US" altLang="zh-CN" b="1" i="1" dirty="0"/>
              <a:t>0000</a:t>
            </a:r>
            <a:r>
              <a:rPr lang="zh-CN" altLang="en-US" b="1" i="1" dirty="0"/>
              <a:t>年</a:t>
            </a:r>
            <a:r>
              <a:rPr lang="en-US" altLang="zh-CN" b="1" i="1" dirty="0"/>
              <a:t>1</a:t>
            </a:r>
            <a:r>
              <a:rPr lang="zh-CN" altLang="en-US" b="1" i="1" dirty="0"/>
              <a:t>月</a:t>
            </a:r>
            <a:r>
              <a:rPr lang="en-US" altLang="zh-CN" b="1" i="1" dirty="0"/>
              <a:t>1</a:t>
            </a:r>
            <a:r>
              <a:rPr lang="zh-CN" altLang="en-US" b="1" i="1" dirty="0"/>
              <a:t>日）之间相隔天数。</a:t>
            </a:r>
            <a:endParaRPr lang="en-US" altLang="zh-CN" b="1" i="1" dirty="0"/>
          </a:p>
          <a:p>
            <a:pPr>
              <a:lnSpc>
                <a:spcPct val="150000"/>
              </a:lnSpc>
              <a:defRPr/>
            </a:pPr>
            <a:r>
              <a:rPr lang="en-US" altLang="zh-CN" b="1" i="1" dirty="0"/>
              <a:t> FROM_DAYS(number)</a:t>
            </a:r>
            <a:r>
              <a:rPr lang="zh-CN" altLang="en-US" b="1" i="1" dirty="0"/>
              <a:t>：计算从默认日期和时间（</a:t>
            </a:r>
            <a:r>
              <a:rPr lang="en-US" altLang="zh-CN" b="1" i="1" dirty="0"/>
              <a:t>0000</a:t>
            </a:r>
            <a:r>
              <a:rPr lang="zh-CN" altLang="en-US" b="1" i="1" dirty="0"/>
              <a:t>年</a:t>
            </a:r>
            <a:r>
              <a:rPr lang="en-US" altLang="zh-CN" b="1" i="1" dirty="0"/>
              <a:t>1</a:t>
            </a:r>
            <a:r>
              <a:rPr lang="zh-CN" altLang="en-US" b="1" i="1" dirty="0"/>
              <a:t>月</a:t>
            </a:r>
            <a:r>
              <a:rPr lang="en-US" altLang="zh-CN" b="1" i="1" dirty="0"/>
              <a:t>1</a:t>
            </a:r>
            <a:r>
              <a:rPr lang="zh-CN" altLang="en-US" b="1" i="1" dirty="0"/>
              <a:t>日）开始经历</a:t>
            </a:r>
            <a:r>
              <a:rPr lang="en-US" altLang="zh-CN" b="1" i="1" dirty="0"/>
              <a:t>number</a:t>
            </a:r>
            <a:r>
              <a:rPr lang="zh-CN" altLang="en-US" b="1" i="1" dirty="0"/>
              <a:t>天后的日期和时间。</a:t>
            </a:r>
          </a:p>
        </p:txBody>
      </p:sp>
    </p:spTree>
    <p:extLst>
      <p:ext uri="{BB962C8B-B14F-4D97-AF65-F5344CB8AC3E}">
        <p14:creationId xmlns:p14="http://schemas.microsoft.com/office/powerpoint/2010/main" val="225424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400" dirty="0"/>
              <a:t>4.</a:t>
            </a:r>
            <a:r>
              <a:rPr lang="zh-CN" altLang="en-US" sz="3400" dirty="0"/>
              <a:t>使用系统信息函数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3719" y="1628800"/>
            <a:ext cx="755667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lain"/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获取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系统信息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lain"/>
              <a:defRPr/>
            </a:pPr>
            <a:endParaRPr lang="en-US" altLang="zh-CN" sz="2400" b="1" dirty="0"/>
          </a:p>
          <a:p>
            <a:pPr>
              <a:defRPr/>
            </a:pPr>
            <a:r>
              <a:rPr lang="en-US" sz="2400" b="1" dirty="0"/>
              <a:t>SELECT 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VERSION() </a:t>
            </a:r>
            <a:r>
              <a:rPr lang="zh-CN" altLang="en-US" sz="2400" b="1" dirty="0"/>
              <a:t>版本号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DATABASE() </a:t>
            </a:r>
            <a:r>
              <a:rPr lang="zh-CN" altLang="en-US" sz="2400" b="1" dirty="0"/>
              <a:t>数据库名</a:t>
            </a:r>
            <a:r>
              <a:rPr lang="en-US" sz="2400" b="1" dirty="0"/>
              <a:t>,</a:t>
            </a:r>
            <a:endParaRPr lang="zh-CN" altLang="en-US" sz="2400" b="1" dirty="0"/>
          </a:p>
          <a:p>
            <a:pPr>
              <a:defRPr/>
            </a:pPr>
            <a:r>
              <a:rPr lang="en-US" sz="2400" b="1" dirty="0"/>
              <a:t>	USER() </a:t>
            </a:r>
            <a:r>
              <a:rPr lang="zh-CN" altLang="en-US" sz="2400" b="1" dirty="0"/>
              <a:t>用户名</a:t>
            </a:r>
            <a:r>
              <a:rPr lang="en-US" sz="2400" b="1" dirty="0"/>
              <a:t>;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FontTx/>
              <a:buAutoNum type="arabicPlain"/>
              <a:defRPr/>
            </a:pP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61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4.</a:t>
            </a:r>
            <a:r>
              <a:rPr lang="zh-CN" altLang="en-US" sz="3200" dirty="0"/>
              <a:t>使用系统信息函数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582166" y="1196752"/>
            <a:ext cx="8055867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lain" startAt="2"/>
            </a:pPr>
            <a:r>
              <a:rPr lang="zh-CN" altLang="en-US" sz="2400" b="1" dirty="0"/>
              <a:t>获取</a:t>
            </a:r>
            <a:r>
              <a:rPr lang="en-US" altLang="zh-CN" sz="2400" b="1" dirty="0"/>
              <a:t>AUTO_INCREMENT</a:t>
            </a:r>
            <a:r>
              <a:rPr lang="zh-CN" altLang="en-US" sz="2400" b="1" dirty="0"/>
              <a:t>约束的最后</a:t>
            </a:r>
            <a:r>
              <a:rPr lang="en-US" altLang="zh-CN" sz="2400" b="1" dirty="0"/>
              <a:t>ID</a:t>
            </a:r>
            <a:r>
              <a:rPr lang="zh-CN" altLang="en-US" sz="2400" b="1" dirty="0"/>
              <a:t>值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AutoNum type="arabicPlain" startAt="2"/>
            </a:pPr>
            <a:endParaRPr lang="en-US" altLang="zh-CN" sz="6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CREATE TABLE </a:t>
            </a:r>
            <a:r>
              <a:rPr lang="en-US" altLang="zh-CN" sz="2000" b="1" dirty="0" err="1"/>
              <a:t>t_autoincrement</a:t>
            </a:r>
            <a:r>
              <a:rPr lang="en-US" altLang="zh-CN" sz="2000" b="1" dirty="0"/>
              <a:t> (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	id INT(11) NOT NULL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AUTO_INCREMENT</a:t>
            </a:r>
            <a:r>
              <a:rPr lang="en-US" altLang="zh-CN" sz="2000" b="1" dirty="0"/>
              <a:t> UNIQUE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150000"/>
              </a:lnSpc>
            </a:pPr>
            <a:endParaRPr lang="en-US" altLang="zh-CN" sz="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INSERT INTO </a:t>
            </a:r>
            <a:r>
              <a:rPr lang="en-US" altLang="zh-CN" sz="2000" b="1" dirty="0" err="1"/>
              <a:t>t_autoincrement</a:t>
            </a:r>
            <a:r>
              <a:rPr lang="en-US" altLang="zh-CN" sz="2000" b="1" dirty="0"/>
              <a:t> VALUES(NULL);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INSERT INTO </a:t>
            </a:r>
            <a:r>
              <a:rPr lang="en-US" altLang="zh-CN" sz="2000" b="1" dirty="0" err="1"/>
              <a:t>t_autoincrement</a:t>
            </a:r>
            <a:r>
              <a:rPr lang="en-US" altLang="zh-CN" sz="2000" b="1" dirty="0"/>
              <a:t> VALUES(NULL);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INSERT INTO </a:t>
            </a:r>
            <a:r>
              <a:rPr lang="en-US" altLang="zh-CN" sz="2000" b="1" dirty="0" err="1"/>
              <a:t>t_autoincrement</a:t>
            </a:r>
            <a:r>
              <a:rPr lang="en-US" altLang="zh-CN" sz="2000" b="1" dirty="0"/>
              <a:t> VALUES(NULL);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INSERT INTO </a:t>
            </a:r>
            <a:r>
              <a:rPr lang="en-US" altLang="zh-CN" sz="2000" b="1" dirty="0" err="1"/>
              <a:t>t_autoincrement</a:t>
            </a:r>
            <a:r>
              <a:rPr lang="en-US" altLang="zh-CN" sz="2000" b="1" dirty="0"/>
              <a:t> VALUES(NULL);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/>
              <a:t>SELECT </a:t>
            </a:r>
            <a:r>
              <a:rPr lang="en-US" altLang="zh-CN" sz="2400" b="1" dirty="0">
                <a:solidFill>
                  <a:srgbClr val="FF0000"/>
                </a:solidFill>
              </a:rPr>
              <a:t>LAST_INSERT_ID()</a:t>
            </a:r>
            <a:r>
              <a:rPr lang="en-US" altLang="zh-CN" sz="2000" b="1" dirty="0"/>
              <a:t>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24128" y="3274244"/>
            <a:ext cx="3222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i="1" dirty="0">
                <a:solidFill>
                  <a:srgbClr val="0070C0"/>
                </a:solidFill>
              </a:rPr>
              <a:t>注：一次插入一条和多条的区别；</a:t>
            </a:r>
            <a:r>
              <a:rPr lang="en-US" altLang="zh-CN" sz="2000" b="1" i="1" dirty="0">
                <a:solidFill>
                  <a:srgbClr val="0070C0"/>
                </a:solidFill>
              </a:rPr>
              <a:t> LAST_INSERT_ID()</a:t>
            </a:r>
            <a:r>
              <a:rPr lang="zh-CN" altLang="en-US" sz="2000" b="1" i="1" dirty="0">
                <a:solidFill>
                  <a:srgbClr val="0070C0"/>
                </a:solidFill>
              </a:rPr>
              <a:t>与数据表无关，如果向表</a:t>
            </a:r>
            <a:r>
              <a:rPr lang="en-US" altLang="zh-CN" sz="2000" b="1" i="1" dirty="0">
                <a:solidFill>
                  <a:srgbClr val="0070C0"/>
                </a:solidFill>
              </a:rPr>
              <a:t>a</a:t>
            </a:r>
            <a:r>
              <a:rPr lang="zh-CN" altLang="en-US" sz="2000" b="1" i="1" dirty="0">
                <a:solidFill>
                  <a:srgbClr val="0070C0"/>
                </a:solidFill>
              </a:rPr>
              <a:t>插入数据后向表</a:t>
            </a:r>
            <a:r>
              <a:rPr lang="en-US" altLang="zh-CN" sz="2000" b="1" i="1" dirty="0">
                <a:solidFill>
                  <a:srgbClr val="0070C0"/>
                </a:solidFill>
              </a:rPr>
              <a:t>b</a:t>
            </a:r>
            <a:r>
              <a:rPr lang="zh-CN" altLang="en-US" sz="2000" b="1" i="1" dirty="0">
                <a:solidFill>
                  <a:srgbClr val="0070C0"/>
                </a:solidFill>
              </a:rPr>
              <a:t>插入数据，那么</a:t>
            </a:r>
            <a:r>
              <a:rPr lang="en-US" altLang="zh-CN" sz="2000" b="1" i="1" dirty="0">
                <a:solidFill>
                  <a:srgbClr val="0070C0"/>
                </a:solidFill>
              </a:rPr>
              <a:t>LAST_INSERT_ID()</a:t>
            </a:r>
            <a:r>
              <a:rPr lang="zh-CN" altLang="en-US" sz="2000" b="1" i="1" dirty="0">
                <a:solidFill>
                  <a:srgbClr val="0070C0"/>
                </a:solidFill>
              </a:rPr>
              <a:t>返回表</a:t>
            </a:r>
            <a:r>
              <a:rPr lang="en-US" altLang="zh-CN" sz="2000" b="1" i="1" dirty="0">
                <a:solidFill>
                  <a:srgbClr val="0070C0"/>
                </a:solidFill>
              </a:rPr>
              <a:t>b</a:t>
            </a:r>
            <a:r>
              <a:rPr lang="zh-CN" altLang="en-US" sz="2000" b="1" i="1" dirty="0">
                <a:solidFill>
                  <a:srgbClr val="0070C0"/>
                </a:solidFill>
              </a:rPr>
              <a:t>中的</a:t>
            </a:r>
            <a:r>
              <a:rPr lang="en-US" altLang="zh-CN" sz="2000" b="1" i="1" dirty="0">
                <a:solidFill>
                  <a:srgbClr val="0070C0"/>
                </a:solidFill>
              </a:rPr>
              <a:t>ID</a:t>
            </a:r>
            <a:r>
              <a:rPr lang="zh-CN" altLang="en-US" sz="2000" b="1" i="1" dirty="0">
                <a:solidFill>
                  <a:srgbClr val="0070C0"/>
                </a:solidFill>
              </a:rPr>
              <a:t>值。</a:t>
            </a:r>
            <a:endParaRPr lang="en-US" altLang="zh-CN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3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Cambria" panose="02040503050406030204" pitchFamily="18" charset="0"/>
              <a:buNone/>
            </a:pPr>
            <a:r>
              <a:rPr lang="en-US" altLang="zh-CN" sz="3200" dirty="0"/>
              <a:t>4.</a:t>
            </a:r>
            <a:r>
              <a:rPr lang="zh-CN" altLang="en-US" sz="3200" dirty="0"/>
              <a:t>使用系统信息函数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958353" y="1196752"/>
            <a:ext cx="7358063" cy="58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3  </a:t>
            </a:r>
            <a:r>
              <a:rPr lang="zh-CN" altLang="en-US" sz="2400" b="1" dirty="0"/>
              <a:t>其他函数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98827"/>
              </p:ext>
            </p:extLst>
          </p:nvPr>
        </p:nvGraphicFramePr>
        <p:xfrm>
          <a:off x="1166986" y="1961452"/>
          <a:ext cx="7143750" cy="151384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IF(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value,t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 f)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是真，返回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f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IFNULL(value1,value2)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value1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不为空返回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value1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CASE WHEN [value1] THEN[result1]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…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ELSE[default]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END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value1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是真，返回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result1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default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CASE [expr]WHEN[value1] THEN[result1]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…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ELSE[default]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END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expr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等于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value1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，返回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result1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，否则返回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default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8012"/>
              </p:ext>
            </p:extLst>
          </p:nvPr>
        </p:nvGraphicFramePr>
        <p:xfrm>
          <a:off x="1129009" y="3604792"/>
          <a:ext cx="7000875" cy="2416815"/>
        </p:xfrm>
        <a:graphic>
          <a:graphicData uri="http://schemas.openxmlformats.org/drawingml/2006/table">
            <a:tbl>
              <a:tblPr/>
              <a:tblGrid>
                <a:gridCol w="233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函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PASSWORD(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str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实现对字符串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str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进行加密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FORMAT(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x,n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实现将数字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x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进行格式化，保留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n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位小数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INET_ATON(ip)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IP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地址转换成数字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INET_NTOA(x)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实现将数字转换成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IP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GET_LOCT(name,time)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创建一个持续时间为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time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的名为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name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的锁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RELEASE_LOCT(name)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为名为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name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的锁进行解锁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BENCHMARK(count,expr)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实现将表达式重复执行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count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次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CONVERT(s USING cs)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实现将字符串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的字符集变成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CONVERT(x,type)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书宋简体"/>
                        <a:ea typeface="方正书宋简体"/>
                        <a:cs typeface="方正书宋简体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mbria" panose="02040503050406030204" pitchFamily="18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Calibri" panose="020F050202020403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Cambria" panose="02040503050406030204" pitchFamily="18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行楷" panose="02010800040101010101" pitchFamily="2" charset="-122"/>
                        </a:defRPr>
                      </a:lvl9pPr>
                    </a:lstStyle>
                    <a:p>
                      <a:pPr marL="1270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实现将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x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变成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type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书宋简体"/>
                          <a:ea typeface="方正书宋简体"/>
                          <a:cs typeface="方正书宋简体"/>
                        </a:rPr>
                        <a:t>类型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69788" y="6165304"/>
            <a:ext cx="585788" cy="457200"/>
          </a:xfrm>
        </p:spPr>
        <p:txBody>
          <a:bodyPr/>
          <a:lstStyle/>
          <a:p>
            <a:fld id="{6B0A86F4-9E37-467E-9BD2-C09862DA542B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937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536" y="548680"/>
            <a:ext cx="7772400" cy="858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存储过程和函数的操作</a:t>
            </a:r>
            <a:endParaRPr lang="en-US" altLang="zh-CN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043236" y="1916832"/>
            <a:ext cx="6477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创建储存过程和函数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关于存储过程和函数的表达式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查看储存过程和函数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修改存储过程和函数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ea typeface="华文行楷" panose="02010800040101010101" pitchFamily="2" charset="-122"/>
              </a:rPr>
              <a:t>删除储存过程和函数</a:t>
            </a:r>
            <a:endParaRPr lang="en-US" altLang="zh-CN" sz="3200" dirty="0">
              <a:ea typeface="华文行楷" panose="0201080004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11960" y="4988643"/>
            <a:ext cx="4392488" cy="45719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solidFill>
                <a:schemeClr val="accent3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109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创建存储过程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577262" cy="4267200"/>
          </a:xfrm>
        </p:spPr>
        <p:txBody>
          <a:bodyPr/>
          <a:lstStyle/>
          <a:p>
            <a:pPr>
              <a:defRPr/>
            </a:pPr>
            <a:r>
              <a:rPr lang="zh-CN" altLang="zh-CN" sz="2600" b="1" dirty="0"/>
              <a:t>创建存储过程，需要使用</a:t>
            </a:r>
            <a:r>
              <a:rPr lang="en-US" altLang="zh-CN" sz="2600" b="1" dirty="0"/>
              <a:t>CREATE PROCEDURE</a:t>
            </a:r>
            <a:r>
              <a:rPr lang="zh-CN" altLang="zh-CN" sz="2600" b="1" dirty="0"/>
              <a:t>语句</a:t>
            </a:r>
            <a:r>
              <a:rPr lang="zh-CN" altLang="en-US" sz="2600" b="1" dirty="0"/>
              <a:t>。</a:t>
            </a:r>
            <a:endParaRPr lang="zh-CN" altLang="zh-CN" sz="2600" b="1" dirty="0"/>
          </a:p>
          <a:p>
            <a:pPr lvl="1">
              <a:defRPr/>
            </a:pPr>
            <a:r>
              <a:rPr lang="en-US" altLang="zh-CN" b="1" dirty="0"/>
              <a:t>CREATE PROCEDURE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sp_name</a:t>
            </a:r>
            <a:r>
              <a:rPr lang="en-US" altLang="zh-CN" b="1" dirty="0"/>
              <a:t> ( [</a:t>
            </a:r>
            <a:r>
              <a:rPr lang="en-US" altLang="zh-CN" b="1" dirty="0" err="1"/>
              <a:t>proc_parameter</a:t>
            </a:r>
            <a:r>
              <a:rPr lang="en-US" altLang="zh-CN" b="1" dirty="0"/>
              <a:t>] )[characteristics ...]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routine_body</a:t>
            </a:r>
            <a:endParaRPr lang="en-US" altLang="zh-CN" b="1" dirty="0"/>
          </a:p>
          <a:p>
            <a:pPr marL="471487" lvl="1" indent="0">
              <a:buNone/>
              <a:defRPr/>
            </a:pPr>
            <a:r>
              <a:rPr lang="zh-CN" altLang="en-US" sz="2200" b="1" dirty="0"/>
              <a:t>说明：</a:t>
            </a:r>
            <a:r>
              <a:rPr lang="en-US" altLang="zh-CN" sz="2200" b="1" dirty="0">
                <a:solidFill>
                  <a:srgbClr val="0000FF"/>
                </a:solidFill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</a:rPr>
              <a:t>sp_name</a:t>
            </a:r>
            <a:r>
              <a:rPr lang="zh-CN" altLang="en-US" sz="2200" b="1" dirty="0"/>
              <a:t>为存储过程名称；</a:t>
            </a:r>
            <a:endParaRPr lang="en-US" altLang="zh-CN" sz="2200" b="1" dirty="0"/>
          </a:p>
          <a:p>
            <a:pPr marL="471487" lvl="1" indent="0">
              <a:buNone/>
              <a:defRPr/>
            </a:pPr>
            <a:r>
              <a:rPr lang="en-US" altLang="zh-CN" sz="2200" b="1" dirty="0" err="1">
                <a:solidFill>
                  <a:srgbClr val="0000FF"/>
                </a:solidFill>
              </a:rPr>
              <a:t>proc_parameter</a:t>
            </a:r>
            <a:r>
              <a:rPr lang="zh-CN" altLang="en-US" sz="2200" b="1" dirty="0">
                <a:solidFill>
                  <a:srgbClr val="0000FF"/>
                </a:solidFill>
              </a:rPr>
              <a:t>：</a:t>
            </a:r>
            <a:r>
              <a:rPr lang="zh-CN" altLang="en-US" sz="2200" b="1" dirty="0"/>
              <a:t>指定存储过程参数列表：</a:t>
            </a:r>
            <a:br>
              <a:rPr lang="en-US" altLang="zh-CN" sz="2200" b="1" dirty="0"/>
            </a:br>
            <a:r>
              <a:rPr lang="en-US" altLang="zh-CN" sz="2200" b="1" dirty="0">
                <a:solidFill>
                  <a:srgbClr val="FF0000"/>
                </a:solidFill>
              </a:rPr>
              <a:t>                [IN |OUT |INOUT] </a:t>
            </a:r>
            <a:r>
              <a:rPr lang="en-US" altLang="zh-CN" sz="2200" b="1" dirty="0" err="1">
                <a:solidFill>
                  <a:srgbClr val="FF0000"/>
                </a:solidFill>
              </a:rPr>
              <a:t>param_name</a:t>
            </a:r>
            <a:r>
              <a:rPr lang="en-US" altLang="zh-CN" sz="2200" b="1" dirty="0">
                <a:solidFill>
                  <a:srgbClr val="FF0000"/>
                </a:solidFill>
              </a:rPr>
              <a:t> TYPE</a:t>
            </a:r>
          </a:p>
          <a:p>
            <a:pPr marL="471487" lvl="1" indent="0"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characteristics </a:t>
            </a:r>
            <a:r>
              <a:rPr lang="zh-CN" altLang="en-US" sz="2000" b="1" dirty="0"/>
              <a:t>指定存储过程的特性；</a:t>
            </a:r>
            <a:endParaRPr lang="en-US" altLang="zh-CN" sz="2000" b="1" dirty="0"/>
          </a:p>
          <a:p>
            <a:pPr marL="471487" lvl="1" indent="0">
              <a:buNone/>
              <a:defRPr/>
            </a:pPr>
            <a:r>
              <a:rPr lang="en-US" altLang="zh-CN" sz="2000" b="1" dirty="0" err="1">
                <a:solidFill>
                  <a:srgbClr val="0000FF"/>
                </a:solidFill>
              </a:rPr>
              <a:t>routine_body</a:t>
            </a:r>
            <a:r>
              <a:rPr lang="en-US" altLang="zh-CN" sz="2000" b="1" dirty="0"/>
              <a:t> SQL</a:t>
            </a:r>
            <a:r>
              <a:rPr lang="zh-CN" altLang="en-US" sz="2000" b="1" dirty="0"/>
              <a:t>代码的内容，可以用</a:t>
            </a:r>
            <a:r>
              <a:rPr lang="en-US" altLang="zh-CN" sz="2000" b="1" dirty="0"/>
              <a:t>BEGIN…END</a:t>
            </a:r>
            <a:r>
              <a:rPr lang="zh-CN" altLang="en-US" sz="2000" b="1" dirty="0"/>
              <a:t>表示代码开始和结束。</a:t>
            </a:r>
            <a:endParaRPr lang="en-US" altLang="zh-CN" sz="2000" b="1" dirty="0"/>
          </a:p>
          <a:p>
            <a:pPr marL="471487" lvl="1" indent="0">
              <a:buNone/>
              <a:defRPr/>
            </a:pPr>
            <a:endParaRPr lang="zh-CN" altLang="zh-CN" sz="22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627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008" y="548680"/>
            <a:ext cx="7391400" cy="563563"/>
          </a:xfrm>
        </p:spPr>
        <p:txBody>
          <a:bodyPr/>
          <a:lstStyle/>
          <a:p>
            <a:pPr lvl="1" algn="l"/>
            <a:r>
              <a:rPr lang="en-US" altLang="zh-CN" sz="2400" dirty="0">
                <a:solidFill>
                  <a:srgbClr val="0000FF"/>
                </a:solidFill>
              </a:rPr>
              <a:t>characteristics ( </a:t>
            </a:r>
            <a:r>
              <a:rPr lang="zh-CN" altLang="en-US" sz="2400" dirty="0"/>
              <a:t>指定存储过程的特性</a:t>
            </a:r>
            <a:r>
              <a:rPr lang="en-US" altLang="zh-CN" sz="2400" dirty="0"/>
              <a:t>)</a:t>
            </a:r>
            <a:r>
              <a:rPr lang="zh-CN" altLang="en-US" sz="2400" dirty="0"/>
              <a:t>的取值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249362"/>
            <a:ext cx="8229600" cy="5445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</a:rPr>
              <a:t>LANGUAGE SQL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说明</a:t>
            </a:r>
            <a:r>
              <a:rPr lang="en-US" altLang="zh-CN" sz="2000" b="1" dirty="0" err="1">
                <a:solidFill>
                  <a:srgbClr val="0000FF"/>
                </a:solidFill>
              </a:rPr>
              <a:t>routine_body</a:t>
            </a:r>
            <a:r>
              <a:rPr lang="zh-CN" altLang="en-US" sz="2000" b="1" dirty="0"/>
              <a:t>部分是由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语句组成，当前系统支持的语言为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LANGUAGE</a:t>
            </a:r>
            <a:r>
              <a:rPr lang="zh-CN" altLang="en-US" sz="2000" b="1" dirty="0"/>
              <a:t>特性的唯一值。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</a:rPr>
              <a:t>[NOT] DETERMINISTIC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指明存储过程执行的结果是否正确。</a:t>
            </a:r>
            <a:r>
              <a:rPr lang="en-US" altLang="zh-CN" sz="2000" b="1" dirty="0"/>
              <a:t> DETERMINISTIC</a:t>
            </a:r>
            <a:r>
              <a:rPr lang="zh-CN" altLang="en-US" sz="2000" b="1" dirty="0"/>
              <a:t>表示结果是正确的，每次执行存储过程时，相同的输入会得到相同的结果。</a:t>
            </a:r>
            <a:r>
              <a:rPr lang="en-US" altLang="zh-CN" sz="2000" b="1" dirty="0"/>
              <a:t>NOT DETERMINISTIC</a:t>
            </a:r>
            <a:r>
              <a:rPr lang="zh-CN" altLang="en-US" sz="2000" b="1" dirty="0"/>
              <a:t>表示结果是不确定的，相同的输入可能得到不同的输出。如果没有指定任意一个值，</a:t>
            </a:r>
            <a:r>
              <a:rPr lang="zh-CN" altLang="en-US" sz="2000" b="1" dirty="0">
                <a:solidFill>
                  <a:srgbClr val="0000FF"/>
                </a:solidFill>
              </a:rPr>
              <a:t>默认是</a:t>
            </a:r>
            <a:r>
              <a:rPr lang="en-US" altLang="zh-CN" sz="2000" b="1" dirty="0">
                <a:solidFill>
                  <a:srgbClr val="0000FF"/>
                </a:solidFill>
              </a:rPr>
              <a:t>NOT DETERMINISTIC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</a:rPr>
              <a:t>{CONTAINS SQL| NO SQL | READS SQL DATA| MODIFIES SQL DATA</a:t>
            </a:r>
            <a:r>
              <a:rPr lang="en-US" altLang="zh-CN" sz="2000" b="1" dirty="0"/>
              <a:t>}:</a:t>
            </a:r>
            <a:r>
              <a:rPr lang="zh-CN" altLang="en-US" sz="2000" b="1" dirty="0"/>
              <a:t>指明子程序使用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语句的限制。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CONTAINS SQL</a:t>
            </a:r>
            <a:r>
              <a:rPr lang="zh-CN" altLang="en-US" sz="2000" b="1" dirty="0"/>
              <a:t>指明子程序包含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语句，但是不包含读写数据的语句；</a:t>
            </a:r>
            <a:r>
              <a:rPr lang="en-US" altLang="zh-CN" sz="2000" b="1" dirty="0">
                <a:solidFill>
                  <a:srgbClr val="0000FF"/>
                </a:solidFill>
              </a:rPr>
              <a:t> NO SQL</a:t>
            </a:r>
            <a:r>
              <a:rPr lang="zh-CN" altLang="en-US" sz="2000" b="1" dirty="0"/>
              <a:t>表明子程序不包含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语句；</a:t>
            </a:r>
            <a:r>
              <a:rPr lang="en-US" altLang="zh-CN" sz="2000" b="1" dirty="0">
                <a:solidFill>
                  <a:srgbClr val="0000FF"/>
                </a:solidFill>
              </a:rPr>
              <a:t> READS SQL DATA</a:t>
            </a:r>
            <a:r>
              <a:rPr lang="zh-CN" altLang="en-US" sz="2000" b="1" dirty="0"/>
              <a:t>说明子程序包含读数据的语句；</a:t>
            </a:r>
            <a:r>
              <a:rPr lang="en-US" altLang="zh-CN" sz="2000" b="1" dirty="0">
                <a:solidFill>
                  <a:srgbClr val="0000FF"/>
                </a:solidFill>
              </a:rPr>
              <a:t> MODIFIES SQL DATA</a:t>
            </a:r>
            <a:r>
              <a:rPr lang="zh-CN" altLang="en-US" sz="2000" b="1" dirty="0"/>
              <a:t>表明子程序包含写数据的语句。默认指定为</a:t>
            </a:r>
            <a:r>
              <a:rPr lang="en-US" altLang="zh-CN" sz="2000" b="1" dirty="0">
                <a:solidFill>
                  <a:srgbClr val="0000FF"/>
                </a:solidFill>
              </a:rPr>
              <a:t>CONTAINS SQL 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</a:rPr>
              <a:t>SQL SECURITY { DEFINER | INVOKER}</a:t>
            </a:r>
            <a:r>
              <a:rPr lang="zh-CN" altLang="en-US" sz="2000" b="1" dirty="0"/>
              <a:t>：指明谁有权限来执行。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DEFINER</a:t>
            </a:r>
            <a:r>
              <a:rPr lang="zh-CN" altLang="en-US" sz="2000" b="1" dirty="0"/>
              <a:t>表明只有定义者才能执行；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INVOKER</a:t>
            </a:r>
            <a:r>
              <a:rPr lang="zh-CN" altLang="en-US" sz="2000" b="1" dirty="0"/>
              <a:t>表示拥有权限的调用者可以执行。默认</a:t>
            </a:r>
            <a:r>
              <a:rPr lang="zh-CN" altLang="en-US" sz="2000" b="1" dirty="0">
                <a:solidFill>
                  <a:srgbClr val="0000FF"/>
                </a:solidFill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</a:rPr>
              <a:t>DEFINER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</a:rPr>
              <a:t>COMMENT ‘string’</a:t>
            </a:r>
            <a:r>
              <a:rPr lang="zh-CN" altLang="en-US" sz="2000" b="1" dirty="0"/>
              <a:t>：注释信息，可以用来描述存储过程或函数。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9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9807" y="1409601"/>
            <a:ext cx="7056784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1】</a:t>
            </a:r>
            <a:r>
              <a:rPr lang="zh-CN" altLang="en-US" sz="2200" b="1" dirty="0"/>
              <a:t>创建查看</a:t>
            </a:r>
            <a:r>
              <a:rPr lang="en-US" altLang="zh-CN" sz="2200" b="1" dirty="0"/>
              <a:t>fruits</a:t>
            </a:r>
            <a:r>
              <a:rPr lang="zh-CN" altLang="en-US" sz="2200" b="1" dirty="0"/>
              <a:t>表的存储过程，代码如下：</a:t>
            </a:r>
            <a:endParaRPr lang="en-US" altLang="zh-CN" sz="2200" b="1" dirty="0"/>
          </a:p>
          <a:p>
            <a:pPr>
              <a:defRPr/>
            </a:pPr>
            <a:r>
              <a:rPr lang="en-US" sz="2200" b="1" dirty="0"/>
              <a:t>DELIMITER //</a:t>
            </a:r>
          </a:p>
          <a:p>
            <a:pPr>
              <a:defRPr/>
            </a:pPr>
            <a:r>
              <a:rPr lang="en-US" sz="2200" b="1" dirty="0"/>
              <a:t> CREATE PROCEDURE </a:t>
            </a:r>
            <a:r>
              <a:rPr lang="en-US" sz="2200" b="1" dirty="0" err="1"/>
              <a:t>Proc</a:t>
            </a:r>
            <a:r>
              <a:rPr lang="en-US" sz="2200" b="1" dirty="0">
                <a:solidFill>
                  <a:srgbClr val="FF0000"/>
                </a:solidFill>
              </a:rPr>
              <a:t>()</a:t>
            </a:r>
          </a:p>
          <a:p>
            <a:pPr>
              <a:defRPr/>
            </a:pPr>
            <a:r>
              <a:rPr lang="en-US" sz="2200" b="1" dirty="0"/>
              <a:t>     BEGIN</a:t>
            </a:r>
          </a:p>
          <a:p>
            <a:pPr>
              <a:defRPr/>
            </a:pPr>
            <a:r>
              <a:rPr lang="en-US" sz="2200" b="1" dirty="0"/>
              <a:t>     SELECT * FROM fruits;</a:t>
            </a:r>
          </a:p>
          <a:p>
            <a:pPr>
              <a:defRPr/>
            </a:pPr>
            <a:r>
              <a:rPr lang="en-US" sz="2200" b="1" dirty="0"/>
              <a:t>     END //</a:t>
            </a:r>
          </a:p>
          <a:p>
            <a:pPr>
              <a:defRPr/>
            </a:pPr>
            <a:endParaRPr lang="en-US" sz="2200" b="1" dirty="0"/>
          </a:p>
          <a:p>
            <a:pPr>
              <a:defRPr/>
            </a:pPr>
            <a:r>
              <a:rPr lang="en-US" sz="2200" b="1" dirty="0"/>
              <a:t> DELIMITER ;</a:t>
            </a:r>
            <a:endParaRPr lang="zh-CN" altLang="en-US" sz="2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85800"/>
            <a:ext cx="7118176" cy="563563"/>
          </a:xfrm>
        </p:spPr>
        <p:txBody>
          <a:bodyPr/>
          <a:lstStyle/>
          <a:p>
            <a:pPr marL="514350" indent="-514350" algn="l">
              <a:buFont typeface="Cambria" panose="02040503050406030204" pitchFamily="18" charset="0"/>
              <a:buNone/>
            </a:pPr>
            <a:r>
              <a:rPr lang="zh-CN" altLang="en-US" sz="2800" dirty="0"/>
              <a:t>创建存储过程</a:t>
            </a:r>
            <a:endParaRPr lang="en-US" altLang="zh-CN" sz="2800" dirty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064EB95F-11D4-42E3-A9D4-FFA15FDCE104}"/>
              </a:ext>
            </a:extLst>
          </p:cNvPr>
          <p:cNvSpPr/>
          <p:nvPr/>
        </p:nvSpPr>
        <p:spPr bwMode="auto">
          <a:xfrm>
            <a:off x="4064431" y="1712865"/>
            <a:ext cx="2592288" cy="830997"/>
          </a:xfrm>
          <a:prstGeom prst="wedgeEllipseCallout">
            <a:avLst>
              <a:gd name="adj1" fmla="val -58695"/>
              <a:gd name="adj2" fmla="val 32477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没有参数，仍然需要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2AE9E-F586-4422-BF74-CA201EF57210}"/>
              </a:ext>
            </a:extLst>
          </p:cNvPr>
          <p:cNvSpPr txBox="1"/>
          <p:nvPr/>
        </p:nvSpPr>
        <p:spPr>
          <a:xfrm>
            <a:off x="683568" y="4509120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执行存储过程：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CALL </a:t>
            </a:r>
            <a:r>
              <a:rPr lang="en-US" altLang="zh-CN" sz="2400" b="1" dirty="0">
                <a:latin typeface="+mn-ea"/>
                <a:ea typeface="+mn-ea"/>
              </a:rPr>
              <a:t>Proc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en-US" altLang="zh-CN" sz="2400" b="1" dirty="0">
                <a:latin typeface="+mn-ea"/>
                <a:ea typeface="+mn-ea"/>
              </a:rPr>
              <a:t>;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44D806-2883-4150-8DF2-17C6393FEEA0}"/>
              </a:ext>
            </a:extLst>
          </p:cNvPr>
          <p:cNvSpPr txBox="1"/>
          <p:nvPr/>
        </p:nvSpPr>
        <p:spPr>
          <a:xfrm>
            <a:off x="683568" y="5434851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删除存储过程：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DROP PROCEDURE </a:t>
            </a:r>
            <a:r>
              <a:rPr lang="en-US" altLang="zh-CN" sz="2400" b="1" dirty="0">
                <a:latin typeface="+mn-ea"/>
                <a:ea typeface="+mn-ea"/>
              </a:rPr>
              <a:t>Proc;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022D0-5196-4F33-8897-5468CF76DB5D}"/>
              </a:ext>
            </a:extLst>
          </p:cNvPr>
          <p:cNvSpPr txBox="1"/>
          <p:nvPr/>
        </p:nvSpPr>
        <p:spPr>
          <a:xfrm>
            <a:off x="4716016" y="5201905"/>
            <a:ext cx="421196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仅当存在时删除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当过程存在想删除它时（如果过程不存在也不产生错误），可使：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DROP PROCEDURE IF EXISTS Proc;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17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60" y="443160"/>
            <a:ext cx="50977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运算符</a:t>
            </a:r>
            <a:endPara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8163" y="1403350"/>
            <a:ext cx="2629297" cy="504403"/>
          </a:xfrm>
          <a:ln>
            <a:miter lim="800000"/>
            <a:headEnd/>
            <a:tailEnd/>
          </a:ln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3 </a:t>
            </a:r>
            <a:r>
              <a:rPr lang="zh-CN" altLang="en-US" b="1" dirty="0">
                <a:solidFill>
                  <a:schemeClr val="tx2"/>
                </a:solidFill>
              </a:rPr>
              <a:t>比较运算符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7172" name="矩形 7"/>
          <p:cNvSpPr>
            <a:spLocks noChangeArrowheads="1"/>
          </p:cNvSpPr>
          <p:nvPr/>
        </p:nvSpPr>
        <p:spPr bwMode="auto">
          <a:xfrm>
            <a:off x="3995936" y="1609635"/>
            <a:ext cx="468052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】SELECT 1=1   </a:t>
            </a:r>
            <a:r>
              <a:rPr lang="zh-CN" altLang="en-US" sz="2200" dirty="0"/>
              <a:t>数值比较</a:t>
            </a:r>
            <a:r>
              <a:rPr lang="en-US" altLang="zh-CN" sz="2200" dirty="0"/>
              <a:t>,</a:t>
            </a:r>
          </a:p>
          <a:p>
            <a:pPr eaLnBrk="1" hangingPunct="1"/>
            <a:r>
              <a:rPr lang="zh-CN" altLang="en-US" sz="2200" dirty="0"/>
              <a:t>    </a:t>
            </a:r>
            <a:r>
              <a:rPr lang="en-US" altLang="zh-CN" sz="2200" dirty="0"/>
              <a:t>'</a:t>
            </a:r>
            <a:r>
              <a:rPr lang="en-US" altLang="zh-CN" sz="2200" dirty="0" err="1"/>
              <a:t>cjgong</a:t>
            </a:r>
            <a:r>
              <a:rPr lang="en-US" altLang="zh-CN" sz="2200" dirty="0"/>
              <a:t>'='</a:t>
            </a:r>
            <a:r>
              <a:rPr lang="en-US" altLang="zh-CN" sz="2200" dirty="0" err="1"/>
              <a:t>cjgong</a:t>
            </a:r>
            <a:r>
              <a:rPr lang="en-US" altLang="zh-CN" sz="2200" dirty="0"/>
              <a:t>' </a:t>
            </a:r>
            <a:r>
              <a:rPr lang="zh-CN" altLang="en-US" sz="2200" dirty="0"/>
              <a:t>字符串比较</a:t>
            </a:r>
            <a:r>
              <a:rPr lang="en-US" altLang="zh-CN" sz="2200" dirty="0"/>
              <a:t>,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    </a:t>
            </a:r>
            <a:r>
              <a:rPr lang="en-US" altLang="zh-CN" sz="2200" dirty="0"/>
              <a:t>1+2=3+3 </a:t>
            </a:r>
            <a:r>
              <a:rPr lang="zh-CN" altLang="en-US" sz="2200" dirty="0"/>
              <a:t>表达式比较</a:t>
            </a:r>
            <a:r>
              <a:rPr lang="en-US" altLang="zh-CN" sz="2200" dirty="0"/>
              <a:t>,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    </a:t>
            </a:r>
            <a:r>
              <a:rPr lang="en-US" altLang="zh-CN" sz="2200" dirty="0"/>
              <a:t>1&lt;=&gt;1   </a:t>
            </a:r>
            <a:r>
              <a:rPr lang="zh-CN" altLang="en-US" sz="2200" dirty="0"/>
              <a:t>数值比较</a:t>
            </a:r>
            <a:r>
              <a:rPr lang="en-US" altLang="zh-CN" sz="2200" dirty="0"/>
              <a:t>,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    </a:t>
            </a:r>
            <a:r>
              <a:rPr lang="en-US" altLang="zh-CN" sz="2200" dirty="0"/>
              <a:t>'</a:t>
            </a:r>
            <a:r>
              <a:rPr lang="en-US" altLang="zh-CN" sz="2200" dirty="0" err="1"/>
              <a:t>cjgong</a:t>
            </a:r>
            <a:r>
              <a:rPr lang="en-US" altLang="zh-CN" sz="2200" dirty="0"/>
              <a:t>'&lt;=&gt;'</a:t>
            </a:r>
            <a:r>
              <a:rPr lang="en-US" altLang="zh-CN" sz="2200" dirty="0" err="1"/>
              <a:t>cjgong</a:t>
            </a:r>
            <a:r>
              <a:rPr lang="en-US" altLang="zh-CN" sz="2200" dirty="0"/>
              <a:t>' </a:t>
            </a:r>
            <a:r>
              <a:rPr lang="zh-CN" altLang="en-US" sz="2200" dirty="0"/>
              <a:t>字符串比较</a:t>
            </a:r>
            <a:r>
              <a:rPr lang="en-US" altLang="zh-CN" sz="2200" dirty="0"/>
              <a:t>,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    </a:t>
            </a:r>
            <a:r>
              <a:rPr lang="en-US" altLang="zh-CN" sz="2200" dirty="0"/>
              <a:t>1+2&lt;=&gt;3+3 </a:t>
            </a:r>
            <a:r>
              <a:rPr lang="zh-CN" altLang="en-US" sz="2200" dirty="0"/>
              <a:t>表达式比较</a:t>
            </a:r>
            <a:r>
              <a:rPr lang="en-US" altLang="zh-CN" sz="2200" dirty="0"/>
              <a:t>;</a:t>
            </a:r>
            <a:endParaRPr lang="zh-CN" altLang="en-US" sz="2200" dirty="0"/>
          </a:p>
          <a:p>
            <a:pPr eaLnBrk="1" hangingPunct="1"/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8604592" cy="2808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213285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等于：</a:t>
            </a:r>
            <a:r>
              <a:rPr lang="en-US" altLang="zh-CN" sz="2000" dirty="0">
                <a:solidFill>
                  <a:schemeClr val="tx2"/>
                </a:solidFill>
              </a:rPr>
              <a:t>=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&lt;=&gt;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不等于：</a:t>
            </a:r>
            <a:r>
              <a:rPr lang="en-US" altLang="zh-CN" sz="2000" dirty="0">
                <a:solidFill>
                  <a:schemeClr val="tx2"/>
                </a:solidFill>
              </a:rPr>
              <a:t>!=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&lt;&gt;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229600" cy="4824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2】</a:t>
            </a:r>
            <a:r>
              <a:rPr lang="zh-CN" altLang="en-US" sz="2200" b="1" dirty="0"/>
              <a:t>创建一个获取</a:t>
            </a:r>
            <a:r>
              <a:rPr lang="en-US" altLang="zh-CN" sz="2200" b="1" dirty="0"/>
              <a:t>fruits</a:t>
            </a:r>
            <a:r>
              <a:rPr lang="zh-CN" altLang="en-US" sz="2200" b="1" dirty="0"/>
              <a:t>表记录条数的存储过程，代码如下：</a:t>
            </a:r>
          </a:p>
          <a:p>
            <a:pPr marL="0" indent="0">
              <a:buNone/>
            </a:pPr>
            <a:r>
              <a:rPr lang="en-US" altLang="zh-CN" sz="2200" b="1" dirty="0"/>
              <a:t>DELIMITER // </a:t>
            </a:r>
          </a:p>
          <a:p>
            <a:pPr marL="0" indent="0">
              <a:buNone/>
            </a:pPr>
            <a:r>
              <a:rPr lang="en-US" altLang="zh-CN" sz="2200" b="1" dirty="0"/>
              <a:t> CREATE PROCEDURE </a:t>
            </a:r>
            <a:r>
              <a:rPr lang="en-US" altLang="zh-CN" sz="2200" b="1" dirty="0" err="1"/>
              <a:t>CountProc</a:t>
            </a:r>
            <a:r>
              <a:rPr lang="en-US" altLang="zh-CN" sz="2200" b="1" dirty="0"/>
              <a:t>(OUT param1 INT)</a:t>
            </a:r>
          </a:p>
          <a:p>
            <a:pPr marL="0" indent="0">
              <a:buNone/>
            </a:pPr>
            <a:r>
              <a:rPr lang="en-US" altLang="zh-CN" sz="2200" b="1" dirty="0"/>
              <a:t>  BEGIN</a:t>
            </a:r>
          </a:p>
          <a:p>
            <a:pPr marL="0" indent="0">
              <a:buNone/>
            </a:pPr>
            <a:r>
              <a:rPr lang="en-US" altLang="zh-CN" sz="2200" b="1" dirty="0"/>
              <a:t>  </a:t>
            </a:r>
            <a:r>
              <a:rPr lang="en-US" altLang="zh-CN" sz="2200" b="1" dirty="0">
                <a:solidFill>
                  <a:srgbClr val="0000FF"/>
                </a:solidFill>
              </a:rPr>
              <a:t>SELECT</a:t>
            </a:r>
            <a:r>
              <a:rPr lang="en-US" altLang="zh-CN" sz="2200" b="1" dirty="0"/>
              <a:t> COUNT(*) </a:t>
            </a:r>
            <a:r>
              <a:rPr lang="en-US" altLang="zh-CN" sz="2200" b="1" dirty="0">
                <a:solidFill>
                  <a:srgbClr val="0000FF"/>
                </a:solidFill>
              </a:rPr>
              <a:t>INTO</a:t>
            </a:r>
            <a:r>
              <a:rPr lang="en-US" altLang="zh-CN" sz="2200" b="1" dirty="0"/>
              <a:t> param1 FROM fruits;</a:t>
            </a:r>
          </a:p>
          <a:p>
            <a:pPr marL="0" indent="0">
              <a:buNone/>
            </a:pPr>
            <a:r>
              <a:rPr lang="en-US" altLang="zh-CN" sz="2200" b="1" dirty="0"/>
              <a:t>  END //</a:t>
            </a:r>
          </a:p>
          <a:p>
            <a:pPr marL="0" indent="0">
              <a:buNone/>
            </a:pPr>
            <a:r>
              <a:rPr lang="en-US" altLang="zh-CN" sz="2200" b="1" dirty="0"/>
              <a:t>DELIMITER ;</a:t>
            </a:r>
          </a:p>
          <a:p>
            <a:pPr marL="0" indent="0">
              <a:buNone/>
            </a:pPr>
            <a:endParaRPr lang="en-US" altLang="zh-CN" sz="800" b="1" dirty="0"/>
          </a:p>
          <a:p>
            <a:r>
              <a:rPr lang="zh-CN" altLang="en-US" sz="2200" b="1" dirty="0"/>
              <a:t>关键字</a:t>
            </a:r>
            <a:r>
              <a:rPr lang="en-US" altLang="zh-CN" sz="2200" b="1" dirty="0">
                <a:solidFill>
                  <a:srgbClr val="FF0000"/>
                </a:solidFill>
              </a:rPr>
              <a:t>IN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传递给存储过程；</a:t>
            </a:r>
            <a:r>
              <a:rPr lang="en-US" altLang="zh-CN" sz="2200" b="1" dirty="0">
                <a:solidFill>
                  <a:srgbClr val="FF0000"/>
                </a:solidFill>
              </a:rPr>
              <a:t>OUT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从存储过程传出；</a:t>
            </a:r>
            <a:r>
              <a:rPr lang="en-US" altLang="zh-CN" sz="2200" b="1" dirty="0">
                <a:solidFill>
                  <a:srgbClr val="FF0000"/>
                </a:solidFill>
              </a:rPr>
              <a:t>INOUT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对存储过程传入和传出</a:t>
            </a:r>
            <a:endParaRPr lang="en-US" altLang="zh-CN" sz="2200" b="1" dirty="0"/>
          </a:p>
          <a:p>
            <a:r>
              <a:rPr lang="zh-CN" altLang="en-US" sz="2200" b="1" dirty="0"/>
              <a:t>调用存储过程：</a:t>
            </a:r>
            <a:r>
              <a:rPr lang="en-US" altLang="zh-CN" sz="2200" b="1" dirty="0"/>
              <a:t>CALL </a:t>
            </a:r>
            <a:r>
              <a:rPr lang="en-US" altLang="zh-CN" sz="2200" b="1" dirty="0" err="1"/>
              <a:t>CountProc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solidFill>
                  <a:srgbClr val="FF0000"/>
                </a:solidFill>
              </a:rPr>
              <a:t>@</a:t>
            </a:r>
            <a:r>
              <a:rPr lang="en-US" altLang="zh-CN" sz="2200" b="1" dirty="0"/>
              <a:t>num);</a:t>
            </a:r>
          </a:p>
          <a:p>
            <a:pPr marL="0" indent="0">
              <a:buNone/>
            </a:pPr>
            <a:endParaRPr lang="en-US" altLang="zh-CN" sz="800" b="1" dirty="0"/>
          </a:p>
          <a:p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当使用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DELIMITER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命令时，应该避免使用反斜杠（’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\’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）字符，因为反斜线是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的转义字符。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07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495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sz="2600" b="1" dirty="0"/>
              <a:t>创建存储</a:t>
            </a:r>
            <a:r>
              <a:rPr lang="zh-CN" altLang="en-US" sz="2600" b="1" dirty="0"/>
              <a:t>函数</a:t>
            </a:r>
            <a:r>
              <a:rPr lang="zh-CN" altLang="zh-CN" sz="2600" b="1" dirty="0"/>
              <a:t>，需要使用</a:t>
            </a:r>
            <a:r>
              <a:rPr lang="en-US" altLang="zh-CN" sz="2600" b="1" dirty="0"/>
              <a:t>CREATE FUNCTION</a:t>
            </a:r>
            <a:r>
              <a:rPr lang="zh-CN" altLang="zh-CN" sz="2600" b="1" dirty="0"/>
              <a:t>语句</a:t>
            </a:r>
            <a:r>
              <a:rPr lang="zh-CN" altLang="en-US" sz="2600" b="1" dirty="0"/>
              <a:t>。</a:t>
            </a:r>
            <a:endParaRPr lang="en-US" altLang="zh-CN" sz="2600" b="1" dirty="0"/>
          </a:p>
          <a:p>
            <a:pPr lvl="1">
              <a:defRPr/>
            </a:pPr>
            <a:r>
              <a:rPr lang="en-US" altLang="zh-CN" b="1" dirty="0"/>
              <a:t>CREATE FUNCTION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func_name</a:t>
            </a:r>
            <a:r>
              <a:rPr lang="en-US" altLang="zh-CN" b="1" dirty="0"/>
              <a:t> ( [</a:t>
            </a:r>
            <a:r>
              <a:rPr lang="en-US" altLang="zh-CN" b="1" dirty="0" err="1"/>
              <a:t>func_parameter</a:t>
            </a:r>
            <a:r>
              <a:rPr lang="en-US" altLang="zh-CN" b="1" dirty="0"/>
              <a:t>] )</a:t>
            </a:r>
            <a:endParaRPr lang="zh-CN" altLang="zh-CN" b="1" dirty="0"/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RETURNS</a:t>
            </a:r>
            <a:r>
              <a:rPr lang="en-US" altLang="zh-CN" b="1" dirty="0"/>
              <a:t> type [characteristic ...]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routine_body</a:t>
            </a:r>
            <a:endParaRPr lang="zh-CN" altLang="zh-CN" b="1" dirty="0"/>
          </a:p>
          <a:p>
            <a:pPr marL="471487" lvl="1" indent="0">
              <a:buNone/>
              <a:defRPr/>
            </a:pPr>
            <a:r>
              <a:rPr lang="zh-CN" altLang="en-US" b="1" dirty="0"/>
              <a:t>说明：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func_name</a:t>
            </a:r>
            <a:r>
              <a:rPr lang="zh-CN" altLang="en-US" b="1" dirty="0"/>
              <a:t>为存储函数名称；</a:t>
            </a:r>
            <a:endParaRPr lang="en-US" altLang="zh-CN" b="1" dirty="0"/>
          </a:p>
          <a:p>
            <a:pPr marL="471487" lvl="1" indent="0">
              <a:buNone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func_parameter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zh-CN" altLang="en-US" b="1" dirty="0"/>
              <a:t>指定存储函数参数列表：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                [IN |OUT |INOUT] </a:t>
            </a:r>
            <a:r>
              <a:rPr lang="en-US" altLang="zh-CN" b="1" dirty="0" err="1">
                <a:solidFill>
                  <a:srgbClr val="FF0000"/>
                </a:solidFill>
              </a:rPr>
              <a:t>param_name</a:t>
            </a:r>
            <a:r>
              <a:rPr lang="en-US" altLang="zh-CN" b="1" dirty="0">
                <a:solidFill>
                  <a:srgbClr val="FF0000"/>
                </a:solidFill>
              </a:rPr>
              <a:t> TYPE</a:t>
            </a:r>
          </a:p>
          <a:p>
            <a:pPr marL="471487" lvl="1" indent="0"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RETURNS type </a:t>
            </a:r>
            <a:r>
              <a:rPr lang="zh-CN" altLang="en-US" b="1" dirty="0"/>
              <a:t>表示函数返回数据的类型；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71487" lvl="1" indent="0"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Characteristics </a:t>
            </a:r>
            <a:r>
              <a:rPr lang="zh-CN" altLang="en-US" b="1" dirty="0"/>
              <a:t>指定存储函数的特性；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755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85800"/>
            <a:ext cx="7262192" cy="563563"/>
          </a:xfrm>
        </p:spPr>
        <p:txBody>
          <a:bodyPr/>
          <a:lstStyle/>
          <a:p>
            <a:pPr algn="l">
              <a:defRPr/>
            </a:pPr>
            <a:r>
              <a:rPr lang="zh-CN" altLang="zh-CN" sz="2800" dirty="0"/>
              <a:t>创建存储函数</a:t>
            </a:r>
            <a:endParaRPr lang="zh-CN" altLang="en-US" sz="2800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1556792"/>
            <a:ext cx="7838256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</a:p>
          <a:p>
            <a:pPr>
              <a:defRPr/>
            </a:pPr>
            <a:r>
              <a:rPr lang="en-US" sz="2400" b="1" dirty="0"/>
              <a:t>DELIMITER $$</a:t>
            </a:r>
          </a:p>
          <a:p>
            <a:pPr>
              <a:defRPr/>
            </a:pPr>
            <a:r>
              <a:rPr lang="en-US" sz="2400" b="1" dirty="0"/>
              <a:t>CREATE FUNCTION </a:t>
            </a:r>
            <a:r>
              <a:rPr lang="en-US" sz="2400" b="1" dirty="0" err="1"/>
              <a:t>func_employee_sal</a:t>
            </a:r>
            <a:r>
              <a:rPr lang="en-US" sz="2400" b="1" dirty="0"/>
              <a:t> (</a:t>
            </a:r>
            <a:r>
              <a:rPr lang="en-US" sz="2400" b="1" dirty="0" err="1"/>
              <a:t>empno</a:t>
            </a:r>
            <a:r>
              <a:rPr lang="en-US" sz="2400" b="1" dirty="0"/>
              <a:t> INT)</a:t>
            </a:r>
          </a:p>
          <a:p>
            <a:pPr>
              <a:defRPr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rgbClr val="0000FF"/>
                </a:solidFill>
              </a:rPr>
              <a:t>RETURNS DECIMAL(20,2)</a:t>
            </a:r>
          </a:p>
          <a:p>
            <a:pPr>
              <a:defRPr/>
            </a:pPr>
            <a:r>
              <a:rPr lang="en-US" sz="2400" b="1" dirty="0"/>
              <a:t>  COMMENT '</a:t>
            </a:r>
            <a:r>
              <a:rPr lang="zh-CN" altLang="en-US" sz="2400" b="1" dirty="0"/>
              <a:t>查询某个雇员的工资</a:t>
            </a:r>
            <a:r>
              <a:rPr lang="en-US" altLang="zh-CN" sz="2400" b="1" dirty="0"/>
              <a:t>'</a:t>
            </a:r>
          </a:p>
          <a:p>
            <a:pPr>
              <a:defRPr/>
            </a:pPr>
            <a:r>
              <a:rPr lang="en-US" sz="2400" b="1" dirty="0"/>
              <a:t>     BEGIN</a:t>
            </a:r>
          </a:p>
          <a:p>
            <a:pPr>
              <a:defRPr/>
            </a:pPr>
            <a:r>
              <a:rPr lang="en-US" sz="2400" b="1" dirty="0"/>
              <a:t>	RETURN (SELECT salary</a:t>
            </a:r>
          </a:p>
          <a:p>
            <a:pPr>
              <a:defRPr/>
            </a:pPr>
            <a:r>
              <a:rPr lang="en-US" sz="2400" b="1" dirty="0"/>
              <a:t>		FROM   </a:t>
            </a:r>
            <a:r>
              <a:rPr lang="en-US" sz="2400" b="1" dirty="0" err="1"/>
              <a:t>eemp</a:t>
            </a:r>
            <a:endParaRPr lang="en-US" sz="2400" b="1" dirty="0"/>
          </a:p>
          <a:p>
            <a:pPr>
              <a:defRPr/>
            </a:pPr>
            <a:r>
              <a:rPr lang="en-US" sz="2400" b="1" dirty="0"/>
              <a:t>		WHERE   </a:t>
            </a:r>
            <a:r>
              <a:rPr lang="en-US" sz="2400" b="1" dirty="0" err="1"/>
              <a:t>eemp.empno</a:t>
            </a:r>
            <a:r>
              <a:rPr lang="en-US" sz="2400" b="1" dirty="0"/>
              <a:t>=</a:t>
            </a:r>
            <a:r>
              <a:rPr lang="en-US" sz="2400" b="1" dirty="0" err="1"/>
              <a:t>empno</a:t>
            </a:r>
            <a:r>
              <a:rPr lang="en-US" sz="2400" b="1" dirty="0"/>
              <a:t>);</a:t>
            </a:r>
          </a:p>
          <a:p>
            <a:pPr>
              <a:defRPr/>
            </a:pPr>
            <a:r>
              <a:rPr lang="en-US" sz="2400" b="1" dirty="0"/>
              <a:t>END$$</a:t>
            </a:r>
          </a:p>
          <a:p>
            <a:pPr>
              <a:defRPr/>
            </a:pPr>
            <a:r>
              <a:rPr lang="en-US" sz="2400" b="1" dirty="0"/>
              <a:t>DELIMITER ;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683568" y="5805264"/>
            <a:ext cx="7838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0070C0"/>
                </a:solidFill>
                <a:effectLst/>
                <a:latin typeface="-apple-system"/>
              </a:rPr>
              <a:t>在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-apple-system"/>
              </a:rPr>
              <a:t>MySQL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-apple-system"/>
              </a:rPr>
              <a:t>数据库中，字段或列的注释是用属性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-apple-system"/>
              </a:rPr>
              <a:t>comment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-apple-system"/>
              </a:rPr>
              <a:t>来添加。</a:t>
            </a:r>
            <a:endParaRPr lang="en-US" altLang="zh-CN" sz="20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44706B-7BD5-4FBD-BC00-83C77304B266}"/>
              </a:ext>
            </a:extLst>
          </p:cNvPr>
          <p:cNvSpPr txBox="1"/>
          <p:nvPr/>
        </p:nvSpPr>
        <p:spPr>
          <a:xfrm>
            <a:off x="3347864" y="1201712"/>
            <a:ext cx="540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DROP FUNCTION IF	  EXISTS </a:t>
            </a:r>
            <a:r>
              <a:rPr lang="en-US" altLang="zh-CN" b="1" dirty="0" err="1"/>
              <a:t>func_employee_sal</a:t>
            </a:r>
            <a:r>
              <a:rPr lang="en-US" altLang="zh-CN" b="1" dirty="0"/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set GLOBAL </a:t>
            </a:r>
            <a:r>
              <a:rPr lang="en-US" altLang="zh-CN" b="1" dirty="0" err="1">
                <a:solidFill>
                  <a:srgbClr val="FF0000"/>
                </a:solidFill>
              </a:rPr>
              <a:t>log_bin_trust_function_creators</a:t>
            </a:r>
            <a:r>
              <a:rPr lang="en-US" altLang="zh-CN" b="1" dirty="0">
                <a:solidFill>
                  <a:srgbClr val="FF0000"/>
                </a:solidFill>
              </a:rPr>
              <a:t>=1;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10D0DA-657B-42B6-B17A-EB2B5D4AE926}"/>
              </a:ext>
            </a:extLst>
          </p:cNvPr>
          <p:cNvSpPr txBox="1"/>
          <p:nvPr/>
        </p:nvSpPr>
        <p:spPr>
          <a:xfrm>
            <a:off x="5587896" y="5064811"/>
            <a:ext cx="3528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@sal=func_employee_sal(3);</a:t>
            </a:r>
          </a:p>
          <a:p>
            <a:r>
              <a:rPr lang="en-US" altLang="zh-CN" b="1" dirty="0"/>
              <a:t> SELECT @sal;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59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28800"/>
            <a:ext cx="8229600" cy="44958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说明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指定参数为</a:t>
            </a:r>
            <a:r>
              <a:rPr lang="en-US" altLang="zh-CN" b="1" dirty="0">
                <a:solidFill>
                  <a:srgbClr val="FF0000"/>
                </a:solidFill>
              </a:rPr>
              <a:t>IN 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OUT 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INOUT</a:t>
            </a:r>
            <a:r>
              <a:rPr lang="zh-CN" altLang="en-US" b="1" dirty="0"/>
              <a:t>只对</a:t>
            </a:r>
            <a:r>
              <a:rPr lang="en-US" altLang="zh-CN" b="1" dirty="0">
                <a:solidFill>
                  <a:srgbClr val="0000FF"/>
                </a:solidFill>
              </a:rPr>
              <a:t>PROCEDURE</a:t>
            </a:r>
            <a:r>
              <a:rPr lang="zh-CN" altLang="en-US" b="1" dirty="0"/>
              <a:t>是合法的。（</a:t>
            </a:r>
            <a:r>
              <a:rPr lang="en-US" altLang="zh-CN" b="1" dirty="0">
                <a:solidFill>
                  <a:srgbClr val="0000FF"/>
                </a:solidFill>
              </a:rPr>
              <a:t>FUNCTION</a:t>
            </a:r>
            <a:r>
              <a:rPr lang="zh-CN" altLang="en-US" b="1" dirty="0">
                <a:solidFill>
                  <a:srgbClr val="0000FF"/>
                </a:solidFill>
              </a:rPr>
              <a:t>中总是默认为</a:t>
            </a:r>
            <a:r>
              <a:rPr lang="en-US" altLang="zh-CN" b="1" dirty="0">
                <a:solidFill>
                  <a:srgbClr val="0000FF"/>
                </a:solidFill>
              </a:rPr>
              <a:t>IN</a:t>
            </a:r>
            <a:r>
              <a:rPr lang="zh-CN" altLang="en-US" b="1" dirty="0">
                <a:solidFill>
                  <a:srgbClr val="0000FF"/>
                </a:solidFill>
              </a:rPr>
              <a:t>参数</a:t>
            </a:r>
            <a:r>
              <a:rPr lang="zh-CN" altLang="en-US" b="1" dirty="0"/>
              <a:t>）</a:t>
            </a:r>
            <a:r>
              <a:rPr lang="en-US" altLang="zh-CN" b="1" dirty="0">
                <a:solidFill>
                  <a:srgbClr val="0000FF"/>
                </a:solidFill>
              </a:rPr>
              <a:t>RETURNS</a:t>
            </a:r>
            <a:r>
              <a:rPr lang="zh-CN" altLang="en-US" b="1" dirty="0">
                <a:solidFill>
                  <a:srgbClr val="0000FF"/>
                </a:solidFill>
              </a:rPr>
              <a:t>子句只能对</a:t>
            </a:r>
            <a:r>
              <a:rPr lang="en-US" altLang="zh-CN" b="1" dirty="0">
                <a:solidFill>
                  <a:srgbClr val="0000FF"/>
                </a:solidFill>
              </a:rPr>
              <a:t>FUNCTION</a:t>
            </a:r>
            <a:r>
              <a:rPr lang="zh-CN" altLang="en-US" b="1" dirty="0">
                <a:solidFill>
                  <a:srgbClr val="0000FF"/>
                </a:solidFill>
              </a:rPr>
              <a:t>做指定</a:t>
            </a:r>
            <a:r>
              <a:rPr lang="zh-CN" altLang="en-US" b="1" dirty="0"/>
              <a:t>，对函数而言这是强制的。它用来指定函数的返回类型，而且函数体</a:t>
            </a:r>
            <a:r>
              <a:rPr lang="zh-CN" altLang="en-US" b="1" dirty="0">
                <a:solidFill>
                  <a:srgbClr val="0000FF"/>
                </a:solidFill>
              </a:rPr>
              <a:t>必须包含一个</a:t>
            </a:r>
            <a:r>
              <a:rPr lang="en-US" altLang="zh-CN" b="1" dirty="0">
                <a:solidFill>
                  <a:srgbClr val="0000FF"/>
                </a:solidFill>
              </a:rPr>
              <a:t>RETURN values</a:t>
            </a:r>
            <a:r>
              <a:rPr lang="zh-CN" altLang="en-US" b="1" dirty="0">
                <a:solidFill>
                  <a:srgbClr val="0000FF"/>
                </a:solidFill>
              </a:rPr>
              <a:t>语句</a:t>
            </a:r>
            <a:r>
              <a:rPr lang="zh-CN" altLang="en-US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98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调用存储过程和函数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15829"/>
            <a:ext cx="8229600" cy="288032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zh-CN" sz="2800" b="1" dirty="0">
                <a:solidFill>
                  <a:srgbClr val="FF0000"/>
                </a:solidFill>
              </a:rPr>
              <a:t>调用存储过程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zh-CN" sz="2600" b="1" dirty="0"/>
              <a:t>存储过程的调用是通过</a:t>
            </a:r>
            <a:r>
              <a:rPr lang="en-US" altLang="zh-CN" sz="2600" b="1" dirty="0">
                <a:solidFill>
                  <a:srgbClr val="0000FF"/>
                </a:solidFill>
              </a:rPr>
              <a:t>CALL</a:t>
            </a:r>
            <a:r>
              <a:rPr lang="zh-CN" altLang="zh-CN" sz="2600" b="1" dirty="0"/>
              <a:t>语句进行调用的</a:t>
            </a:r>
            <a:r>
              <a:rPr lang="zh-CN" altLang="en-US" sz="2600" b="1" dirty="0"/>
              <a:t>。</a:t>
            </a:r>
            <a:endParaRPr lang="zh-CN" altLang="zh-CN" sz="2600" b="1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CALL </a:t>
            </a:r>
            <a:r>
              <a:rPr lang="en-US" altLang="zh-CN" b="1" dirty="0" err="1">
                <a:solidFill>
                  <a:srgbClr val="0000FF"/>
                </a:solidFill>
              </a:rPr>
              <a:t>sp_name</a:t>
            </a:r>
            <a:r>
              <a:rPr lang="en-US" altLang="zh-CN" b="1" dirty="0">
                <a:solidFill>
                  <a:srgbClr val="0000FF"/>
                </a:solidFill>
              </a:rPr>
              <a:t>([parameter[,...]])</a:t>
            </a:r>
            <a:endParaRPr lang="zh-CN" altLang="zh-CN" sz="28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zh-CN" sz="2800" b="1" dirty="0">
                <a:solidFill>
                  <a:srgbClr val="FF0000"/>
                </a:solidFill>
              </a:rPr>
              <a:t>调用存储函数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zh-CN" sz="2500" b="1" dirty="0"/>
              <a:t>存储函数的使用方法与</a:t>
            </a:r>
            <a:r>
              <a:rPr lang="en-US" altLang="zh-CN" sz="2500" b="1" dirty="0"/>
              <a:t>MySQL</a:t>
            </a:r>
            <a:r>
              <a:rPr lang="zh-CN" altLang="zh-CN" sz="2500" b="1" dirty="0"/>
              <a:t>内部函数的使用方法是一样的。</a:t>
            </a:r>
            <a:r>
              <a:rPr lang="en-US" altLang="zh-CN" sz="2000" b="1" dirty="0"/>
              <a:t>set GLOBAL </a:t>
            </a:r>
            <a:r>
              <a:rPr lang="en-US" altLang="zh-CN" sz="2000" b="1" dirty="0" err="1"/>
              <a:t>log_bin_trust_function_creators</a:t>
            </a:r>
            <a:r>
              <a:rPr lang="en-US" altLang="zh-CN" sz="2000" b="1" dirty="0"/>
              <a:t>=1;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293096"/>
            <a:ext cx="7373790" cy="247436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454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484784"/>
            <a:ext cx="8913168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</a:t>
            </a:r>
            <a:r>
              <a:rPr lang="zh-CN" altLang="en-US" sz="2200" b="1" dirty="0"/>
              <a:t>定义名为</a:t>
            </a:r>
            <a:r>
              <a:rPr lang="en-US" altLang="zh-CN" sz="2200" b="1" dirty="0"/>
              <a:t>CountProc1</a:t>
            </a:r>
            <a:r>
              <a:rPr lang="zh-CN" altLang="en-US" sz="2200" b="1" dirty="0"/>
              <a:t>的存储过程，然后调用这个存储过程，代码执行如下：</a:t>
            </a:r>
          </a:p>
          <a:p>
            <a:pPr marL="0" indent="0">
              <a:buNone/>
            </a:pPr>
            <a:r>
              <a:rPr lang="zh-CN" altLang="en-US" sz="2200" b="1" dirty="0"/>
              <a:t>定义存储过程：</a:t>
            </a:r>
          </a:p>
          <a:p>
            <a:pPr marL="0" indent="0">
              <a:buNone/>
            </a:pPr>
            <a:r>
              <a:rPr lang="zh-CN" altLang="en-US" sz="2200" b="1" dirty="0"/>
              <a:t> </a:t>
            </a:r>
            <a:r>
              <a:rPr lang="en-US" altLang="zh-CN" sz="2200" b="1" dirty="0"/>
              <a:t>DELIMITER //</a:t>
            </a:r>
          </a:p>
          <a:p>
            <a:pPr marL="0" indent="0">
              <a:buNone/>
            </a:pPr>
            <a:r>
              <a:rPr lang="en-US" altLang="zh-CN" sz="2200" b="1" dirty="0"/>
              <a:t> CREATE PROCEDURE CountProc1 (IN </a:t>
            </a:r>
            <a:r>
              <a:rPr lang="en-US" altLang="zh-CN" sz="2200" b="1" dirty="0" err="1"/>
              <a:t>sid</a:t>
            </a:r>
            <a:r>
              <a:rPr lang="en-US" altLang="zh-CN" sz="2200" b="1" dirty="0"/>
              <a:t> INT, OUT </a:t>
            </a:r>
            <a:r>
              <a:rPr lang="en-US" altLang="zh-CN" sz="2200" b="1" dirty="0" err="1"/>
              <a:t>num</a:t>
            </a:r>
            <a:r>
              <a:rPr lang="en-US" altLang="zh-CN" sz="2200" b="1" dirty="0"/>
              <a:t> INT)</a:t>
            </a:r>
          </a:p>
          <a:p>
            <a:pPr marL="0" indent="0">
              <a:buNone/>
            </a:pPr>
            <a:r>
              <a:rPr lang="en-US" altLang="zh-CN" sz="2200" b="1" dirty="0"/>
              <a:t>     BEGIN</a:t>
            </a:r>
          </a:p>
          <a:p>
            <a:pPr marL="0" indent="0">
              <a:buNone/>
            </a:pPr>
            <a:r>
              <a:rPr lang="en-US" altLang="zh-CN" sz="2200" b="1" dirty="0"/>
              <a:t>       SELECT COUNT(*) INTO </a:t>
            </a:r>
            <a:r>
              <a:rPr lang="en-US" altLang="zh-CN" sz="2200" b="1" dirty="0" err="1"/>
              <a:t>num</a:t>
            </a:r>
            <a:r>
              <a:rPr lang="en-US" altLang="zh-CN" sz="2200" b="1" dirty="0"/>
              <a:t> FROM fruits WHERE </a:t>
            </a:r>
            <a:r>
              <a:rPr lang="en-US" altLang="zh-CN" sz="2200" b="1" dirty="0" err="1"/>
              <a:t>s_id</a:t>
            </a:r>
            <a:r>
              <a:rPr lang="en-US" altLang="zh-CN" sz="2200" b="1" dirty="0"/>
              <a:t> = </a:t>
            </a:r>
            <a:r>
              <a:rPr lang="en-US" altLang="zh-CN" sz="2200" b="1" dirty="0" err="1"/>
              <a:t>sid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/>
              <a:t>     END //</a:t>
            </a:r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  DELIMITER 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56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61295"/>
            <a:ext cx="8229600" cy="1687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调用存储过程：</a:t>
            </a:r>
          </a:p>
          <a:p>
            <a:pPr marL="0" indent="0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CALL CountProc1 (2, @num);</a:t>
            </a:r>
          </a:p>
          <a:p>
            <a:pPr marL="0" indent="0">
              <a:buNone/>
            </a:pPr>
            <a:r>
              <a:rPr lang="zh-CN" altLang="en-US" sz="2400" b="1" dirty="0"/>
              <a:t>查看返回结果：</a:t>
            </a:r>
          </a:p>
          <a:p>
            <a:pPr marL="0" indent="0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select @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8F6579-DE55-EC77-5C0F-92A477BC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84984"/>
            <a:ext cx="3333333" cy="15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D35D95-0A67-1035-20BE-AF7B8FA8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869863"/>
            <a:ext cx="3276190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9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08720"/>
            <a:ext cx="7936706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定义存储函数</a:t>
            </a:r>
            <a:r>
              <a:rPr lang="en-US" altLang="zh-CN" sz="2400" b="1" dirty="0"/>
              <a:t>CountProc2</a:t>
            </a:r>
            <a:r>
              <a:rPr lang="zh-CN" altLang="en-US" sz="2400" b="1" dirty="0"/>
              <a:t>，然后调用这个函数，代码如下：</a:t>
            </a:r>
          </a:p>
          <a:p>
            <a:pPr marL="0" indent="0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DELIMITER //</a:t>
            </a:r>
          </a:p>
          <a:p>
            <a:pPr marL="0" indent="0">
              <a:buNone/>
            </a:pPr>
            <a:r>
              <a:rPr lang="en-US" altLang="zh-CN" sz="2400" b="1" dirty="0"/>
              <a:t> CREATE FUNCTION  CountProc2 (</a:t>
            </a:r>
            <a:r>
              <a:rPr lang="en-US" altLang="zh-CN" sz="2400" b="1" dirty="0" err="1"/>
              <a:t>sid</a:t>
            </a:r>
            <a:r>
              <a:rPr lang="en-US" altLang="zh-CN" sz="2400" b="1" dirty="0"/>
              <a:t> INT)</a:t>
            </a:r>
          </a:p>
          <a:p>
            <a:pPr marL="0" indent="0">
              <a:buNone/>
            </a:pPr>
            <a:r>
              <a:rPr lang="en-US" altLang="zh-CN" sz="2400" b="1" dirty="0"/>
              <a:t>     RETURNS INT</a:t>
            </a:r>
          </a:p>
          <a:p>
            <a:pPr marL="0" indent="0">
              <a:buNone/>
            </a:pPr>
            <a:r>
              <a:rPr lang="en-US" altLang="zh-CN" sz="2400" b="1" dirty="0"/>
              <a:t>     BEGIN</a:t>
            </a:r>
          </a:p>
          <a:p>
            <a:pPr marL="0" indent="0">
              <a:buNone/>
            </a:pPr>
            <a:r>
              <a:rPr lang="en-US" altLang="zh-CN" sz="2400" b="1" dirty="0"/>
              <a:t>     RETURN (SELECT COUNT(*) FROM fruits WHERE </a:t>
            </a:r>
            <a:r>
              <a:rPr lang="en-US" altLang="zh-CN" sz="2400" b="1" dirty="0" err="1"/>
              <a:t>s_id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sid</a:t>
            </a:r>
            <a:r>
              <a:rPr lang="en-US" altLang="zh-CN" sz="2400" b="1" dirty="0"/>
              <a:t>);</a:t>
            </a:r>
          </a:p>
          <a:p>
            <a:pPr marL="0" indent="0">
              <a:buNone/>
            </a:pPr>
            <a:r>
              <a:rPr lang="en-US" altLang="zh-CN" sz="2400" b="1" dirty="0"/>
              <a:t>     END //</a:t>
            </a:r>
          </a:p>
          <a:p>
            <a:pPr marL="0" indent="0">
              <a:buNone/>
            </a:pPr>
            <a:endParaRPr lang="en-US" altLang="zh-CN" sz="700" b="1" dirty="0"/>
          </a:p>
          <a:p>
            <a:pPr marL="0" indent="0">
              <a:buNone/>
            </a:pPr>
            <a:r>
              <a:rPr lang="en-US" altLang="zh-CN" sz="2400" b="1" dirty="0"/>
              <a:t>DELIMITER ;</a:t>
            </a:r>
          </a:p>
          <a:p>
            <a:pPr marL="0" indent="0">
              <a:buNone/>
            </a:pPr>
            <a:r>
              <a:rPr lang="zh-CN" altLang="en-US" sz="2400" b="1" dirty="0"/>
              <a:t>调用存储函数：</a:t>
            </a:r>
          </a:p>
          <a:p>
            <a:pPr marL="0" indent="0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SELECT CountProc2(2);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585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查看存储过程和函数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700808"/>
            <a:ext cx="8229600" cy="4104456"/>
          </a:xfrm>
        </p:spPr>
        <p:txBody>
          <a:bodyPr/>
          <a:lstStyle/>
          <a:p>
            <a:pPr eaLnBrk="1" hangingPunct="1"/>
            <a:r>
              <a:rPr lang="en-US" altLang="zh-CN" sz="2500" b="1" dirty="0">
                <a:solidFill>
                  <a:srgbClr val="FF0000"/>
                </a:solidFill>
              </a:rPr>
              <a:t>SHOW STATUS</a:t>
            </a:r>
            <a:r>
              <a:rPr lang="zh-CN" altLang="zh-CN" sz="2500" b="1" dirty="0"/>
              <a:t>语句查看存储过程和函数的状态</a:t>
            </a:r>
            <a:r>
              <a:rPr lang="zh-CN" altLang="en-US" sz="2500" b="1" dirty="0"/>
              <a:t>。</a:t>
            </a:r>
            <a:endParaRPr lang="en-US" altLang="zh-CN" sz="25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</a:t>
            </a:r>
            <a:r>
              <a:rPr lang="en-US" altLang="zh-CN" sz="2200" b="1" dirty="0">
                <a:solidFill>
                  <a:srgbClr val="0000FF"/>
                </a:solidFill>
              </a:rPr>
              <a:t>SHOW [PROCEDURE| FUNCTION] STATUS [LIKE ‘</a:t>
            </a:r>
            <a:r>
              <a:rPr lang="en-US" altLang="zh-CN" sz="2200" b="1" dirty="0" err="1">
                <a:solidFill>
                  <a:srgbClr val="0000FF"/>
                </a:solidFill>
              </a:rPr>
              <a:t>patern</a:t>
            </a:r>
            <a:r>
              <a:rPr lang="en-US" altLang="zh-CN" sz="2200" b="1" dirty="0">
                <a:solidFill>
                  <a:srgbClr val="0000FF"/>
                </a:solidFill>
              </a:rPr>
              <a:t>’]</a:t>
            </a:r>
            <a:endParaRPr lang="zh-CN" altLang="zh-CN" sz="2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  </a:t>
            </a:r>
            <a:r>
              <a:rPr lang="en-US" altLang="zh-CN" sz="2100" b="1" dirty="0"/>
              <a:t>【</a:t>
            </a:r>
            <a:r>
              <a:rPr lang="zh-CN" altLang="en-US" sz="2100" b="1" dirty="0"/>
              <a:t>例</a:t>
            </a:r>
            <a:r>
              <a:rPr lang="en-US" altLang="zh-CN" sz="2100" b="1" dirty="0"/>
              <a:t>】</a:t>
            </a:r>
            <a:r>
              <a:rPr lang="zh-CN" altLang="en-US" sz="2100" b="1" dirty="0"/>
              <a:t>查看数据库中所有名称以字母</a:t>
            </a:r>
            <a:r>
              <a:rPr lang="en-US" altLang="zh-CN" sz="2100" b="1" dirty="0"/>
              <a:t>’C’</a:t>
            </a:r>
            <a:r>
              <a:rPr lang="zh-CN" altLang="en-US" sz="2100" b="1" dirty="0"/>
              <a:t>开头的存储过程。</a:t>
            </a:r>
            <a:endParaRPr lang="en-US" altLang="zh-CN" sz="2100" b="1" dirty="0"/>
          </a:p>
          <a:p>
            <a:pPr marL="0" indent="0">
              <a:buNone/>
            </a:pPr>
            <a:r>
              <a:rPr lang="en-US" altLang="zh-CN" sz="2100" b="1" dirty="0"/>
              <a:t>         SHOW PROCEDURE STATUS LIKE 'C%’ \G;</a:t>
            </a:r>
          </a:p>
          <a:p>
            <a:pPr marL="0" indent="0">
              <a:buNone/>
            </a:pPr>
            <a:endParaRPr lang="en-US" altLang="zh-CN" sz="800" b="1" dirty="0"/>
          </a:p>
          <a:p>
            <a:pPr eaLnBrk="1" hangingPunct="1"/>
            <a:r>
              <a:rPr lang="en-US" altLang="zh-CN" sz="2500" b="1" dirty="0">
                <a:solidFill>
                  <a:srgbClr val="FF0000"/>
                </a:solidFill>
              </a:rPr>
              <a:t>SHOW CREATE</a:t>
            </a:r>
            <a:r>
              <a:rPr lang="zh-CN" altLang="zh-CN" sz="2500" b="1" dirty="0"/>
              <a:t>语句查看存储过程和函数的定义</a:t>
            </a:r>
            <a:r>
              <a:rPr lang="zh-CN" altLang="en-US" sz="2500" b="1" dirty="0"/>
              <a:t>。</a:t>
            </a:r>
            <a:endParaRPr lang="en-US" altLang="zh-CN" sz="2500" b="1" dirty="0"/>
          </a:p>
          <a:p>
            <a:pPr marL="0" indent="0" eaLnBrk="1" hangingPunct="1"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SHOW CREATE [PROCEDURE| FUNCTION] </a:t>
            </a:r>
            <a:r>
              <a:rPr lang="en-US" altLang="zh-CN" sz="2200" b="1" dirty="0" err="1">
                <a:solidFill>
                  <a:srgbClr val="0000FF"/>
                </a:solidFill>
              </a:rPr>
              <a:t>sp_name</a:t>
            </a:r>
            <a:endParaRPr lang="en-US" altLang="zh-CN" sz="2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100" b="1" dirty="0"/>
              <a:t>  【</a:t>
            </a:r>
            <a:r>
              <a:rPr lang="zh-CN" altLang="en-US" sz="2100" b="1" dirty="0"/>
              <a:t>例</a:t>
            </a:r>
            <a:r>
              <a:rPr lang="en-US" altLang="zh-CN" sz="2100" b="1" dirty="0"/>
              <a:t>】SHOW CREATE</a:t>
            </a:r>
            <a:r>
              <a:rPr lang="zh-CN" altLang="en-US" sz="2100" b="1" dirty="0"/>
              <a:t>语句示例，代码如下：</a:t>
            </a:r>
          </a:p>
          <a:p>
            <a:pPr marL="0" indent="0">
              <a:buNone/>
            </a:pPr>
            <a:r>
              <a:rPr lang="en-US" altLang="zh-CN" sz="2100" b="1" dirty="0"/>
              <a:t>         SHOW CREATE FUNCTION </a:t>
            </a:r>
            <a:r>
              <a:rPr lang="en-US" altLang="zh-CN" sz="2100" b="1" dirty="0" err="1"/>
              <a:t>test_db.CountProc</a:t>
            </a:r>
            <a:r>
              <a:rPr lang="en-US" altLang="zh-CN" sz="2100" b="1" dirty="0"/>
              <a:t> \G;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FF0000"/>
                </a:solidFill>
              </a:rPr>
              <a:t>\G:</a:t>
            </a:r>
            <a:r>
              <a:rPr lang="zh-CN" altLang="en-US" sz="2100" b="1" dirty="0">
                <a:solidFill>
                  <a:srgbClr val="FF0000"/>
                </a:solidFill>
              </a:rPr>
              <a:t>以记录显示</a:t>
            </a:r>
            <a:endParaRPr lang="zh-CN" altLang="zh-CN" sz="21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613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41488"/>
            <a:ext cx="8579296" cy="4495800"/>
          </a:xfrm>
        </p:spPr>
        <p:txBody>
          <a:bodyPr/>
          <a:lstStyle/>
          <a:p>
            <a:pPr eaLnBrk="1" hangingPunct="1"/>
            <a:r>
              <a:rPr lang="zh-CN" altLang="zh-CN" sz="2600" b="1" dirty="0"/>
              <a:t>从</a:t>
            </a:r>
            <a:r>
              <a:rPr lang="en-US" altLang="zh-CN" sz="2600" b="1" dirty="0" err="1">
                <a:solidFill>
                  <a:srgbClr val="FF0000"/>
                </a:solidFill>
              </a:rPr>
              <a:t>information_schema.Routines</a:t>
            </a:r>
            <a:r>
              <a:rPr lang="zh-CN" altLang="zh-CN" sz="2600" b="1" dirty="0"/>
              <a:t>表中查看存储过程和函数的信息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400" b="1" dirty="0"/>
              <a:t>MySQL</a:t>
            </a:r>
            <a:r>
              <a:rPr lang="zh-CN" altLang="zh-CN" sz="2400" b="1" dirty="0"/>
              <a:t>中存储过程和函数的信息存储在</a:t>
            </a:r>
            <a:r>
              <a:rPr lang="en-US" altLang="zh-CN" sz="2400" b="1" dirty="0" err="1"/>
              <a:t>information_schema</a:t>
            </a:r>
            <a:r>
              <a:rPr lang="zh-CN" altLang="zh-CN" sz="2400" b="1" dirty="0"/>
              <a:t>数据库下的</a:t>
            </a:r>
            <a:r>
              <a:rPr lang="en-US" altLang="zh-CN" sz="2400" b="1" dirty="0"/>
              <a:t>Routines</a:t>
            </a:r>
            <a:r>
              <a:rPr lang="zh-CN" altLang="zh-CN" sz="2400" b="1" dirty="0"/>
              <a:t>表中。可以通过查询该表的记录来查询存储过程和函数的信息。</a:t>
            </a:r>
          </a:p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</a:t>
            </a:r>
            <a:r>
              <a:rPr lang="zh-CN" altLang="en-US" sz="2200" b="1" dirty="0"/>
              <a:t>从</a:t>
            </a:r>
            <a:r>
              <a:rPr lang="en-US" altLang="zh-CN" sz="2200" b="1" dirty="0"/>
              <a:t>Routines</a:t>
            </a:r>
            <a:r>
              <a:rPr lang="zh-CN" altLang="en-US" sz="2200" b="1" dirty="0"/>
              <a:t>表中查询名称为</a:t>
            </a:r>
            <a:r>
              <a:rPr lang="en-US" altLang="zh-CN" sz="2200" b="1" dirty="0" err="1"/>
              <a:t>CountProc</a:t>
            </a:r>
            <a:r>
              <a:rPr lang="zh-CN" altLang="en-US" sz="2200" b="1" dirty="0"/>
              <a:t>的存储函数的信息，代码如下：</a:t>
            </a:r>
          </a:p>
          <a:p>
            <a:pPr marL="0" indent="0">
              <a:buNone/>
            </a:pPr>
            <a:r>
              <a:rPr lang="en-US" altLang="zh-CN" sz="2200" b="1" dirty="0"/>
              <a:t>     SELECT * FROM </a:t>
            </a:r>
            <a:r>
              <a:rPr lang="en-US" altLang="zh-CN" sz="2200" b="1" dirty="0" err="1"/>
              <a:t>information_schema.Routines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         WHERE ROUTINE_NAME='</a:t>
            </a:r>
            <a:r>
              <a:rPr lang="en-US" altLang="zh-CN" sz="2200" b="1" dirty="0" err="1"/>
              <a:t>CountProc</a:t>
            </a:r>
            <a:r>
              <a:rPr lang="en-US" altLang="zh-CN" sz="2200" b="1" dirty="0"/>
              <a:t>'  AND  </a:t>
            </a:r>
            <a:br>
              <a:rPr lang="en-US" altLang="zh-CN" sz="2200" b="1" dirty="0"/>
            </a:br>
            <a:r>
              <a:rPr lang="en-US" altLang="zh-CN" sz="2200" b="1" dirty="0"/>
              <a:t>                      ROUTINE_TYPE = 'FUNCTION‘ \G;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992"/>
            <a:ext cx="5720449" cy="252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707" y="1700808"/>
            <a:ext cx="5751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NULL=NULL   '=</a:t>
            </a:r>
            <a:r>
              <a:rPr lang="zh-CN" altLang="en-US" sz="2200" b="1" dirty="0"/>
              <a:t>符号效果</a:t>
            </a:r>
            <a:r>
              <a:rPr lang="en-US" altLang="zh-CN" sz="2200" b="1" dirty="0"/>
              <a:t>',</a:t>
            </a:r>
          </a:p>
          <a:p>
            <a:r>
              <a:rPr lang="en-US" altLang="zh-CN" sz="2200" b="1" dirty="0"/>
              <a:t>               NULL&lt;=&gt;NULL   ‘&lt;=&gt;</a:t>
            </a:r>
            <a:r>
              <a:rPr lang="zh-CN" altLang="en-US" sz="2200" b="1" dirty="0"/>
              <a:t>符号效果</a:t>
            </a:r>
            <a:r>
              <a:rPr lang="en-US" altLang="zh-CN" sz="2200" b="1" dirty="0"/>
              <a:t>’</a:t>
            </a:r>
            <a:r>
              <a:rPr lang="zh-CN" altLang="en-US" sz="22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94610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2281-3B46-7678-5982-929BC4E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0ED3F-4298-6D36-D04B-66E3CDE8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BB07F-D82A-8EBB-0D45-ABDF9B3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F530C-6C44-0C07-A2DF-8245388A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5285261"/>
            <a:ext cx="8643388" cy="1039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F57E04-08A0-FF4E-3037-612E2028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260648"/>
            <a:ext cx="7391399" cy="49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8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修改存储过程和函数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640960" cy="4495800"/>
          </a:xfrm>
        </p:spPr>
        <p:txBody>
          <a:bodyPr/>
          <a:lstStyle/>
          <a:p>
            <a:r>
              <a:rPr lang="zh-CN" altLang="zh-CN" sz="2600" b="1" dirty="0"/>
              <a:t>使用</a:t>
            </a:r>
            <a:r>
              <a:rPr lang="en-US" altLang="zh-CN" sz="2600" b="1" dirty="0"/>
              <a:t>ALTER</a:t>
            </a:r>
            <a:r>
              <a:rPr lang="zh-CN" altLang="zh-CN" sz="2600" b="1" dirty="0"/>
              <a:t>语句可以修改存储过程或函数的特性。</a:t>
            </a:r>
            <a:endParaRPr lang="en-US" altLang="zh-CN" sz="2600" b="1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ALTER {PROCEDURE | FUNCTION}   </a:t>
            </a:r>
            <a:r>
              <a:rPr lang="en-US" altLang="zh-CN" b="1" dirty="0" err="1">
                <a:solidFill>
                  <a:srgbClr val="0000FF"/>
                </a:solidFill>
              </a:rPr>
              <a:t>sp_name</a:t>
            </a:r>
            <a:r>
              <a:rPr lang="en-US" altLang="zh-CN" b="1" dirty="0">
                <a:solidFill>
                  <a:srgbClr val="0000FF"/>
                </a:solidFill>
              </a:rPr>
              <a:t> [characteristic ...]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</a:t>
            </a:r>
            <a:r>
              <a:rPr lang="zh-CN" altLang="en-US" sz="2200" b="1" dirty="0"/>
              <a:t>修改存储过程</a:t>
            </a:r>
            <a:r>
              <a:rPr lang="en-US" altLang="zh-CN" sz="2200" b="1" dirty="0" err="1"/>
              <a:t>CountProc</a:t>
            </a:r>
            <a:r>
              <a:rPr lang="zh-CN" altLang="en-US" sz="2200" b="1" dirty="0"/>
              <a:t>的定义。将读写权限改为</a:t>
            </a:r>
            <a:r>
              <a:rPr lang="en-US" altLang="zh-CN" sz="2200" b="1" dirty="0"/>
              <a:t>MODIFIES SQL DATA</a:t>
            </a:r>
            <a:r>
              <a:rPr lang="zh-CN" altLang="en-US" sz="2200" b="1" dirty="0"/>
              <a:t>，并指明调用者可以执行，代码如下：</a:t>
            </a:r>
          </a:p>
          <a:p>
            <a:pPr marL="400050" lvl="1" indent="0"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ALTER  PROCEDURE  </a:t>
            </a:r>
            <a:r>
              <a:rPr lang="en-US" altLang="zh-CN" sz="2200" b="1" dirty="0" err="1">
                <a:solidFill>
                  <a:srgbClr val="0070C0"/>
                </a:solidFill>
              </a:rPr>
              <a:t>CountProc</a:t>
            </a:r>
            <a:r>
              <a:rPr lang="en-US" altLang="zh-CN" sz="2200" b="1" dirty="0">
                <a:solidFill>
                  <a:srgbClr val="0070C0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MODIFIES SQL DATA</a:t>
            </a:r>
          </a:p>
          <a:p>
            <a:pPr marL="400050" lvl="1" indent="0"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SQL SECURITY INVOKER ; </a:t>
            </a:r>
          </a:p>
          <a:p>
            <a:pPr marL="400050" lvl="1" indent="0">
              <a:buNone/>
            </a:pPr>
            <a:endParaRPr lang="en-US" altLang="zh-CN" sz="1800" b="1" dirty="0"/>
          </a:p>
          <a:p>
            <a:pPr marL="400050" lvl="1" indent="0">
              <a:buNone/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查询修改后的</a:t>
            </a:r>
            <a:r>
              <a:rPr lang="en-US" altLang="zh-CN" sz="1800" b="1" dirty="0" err="1"/>
              <a:t>CountProc</a:t>
            </a:r>
            <a:r>
              <a:rPr lang="zh-CN" altLang="en-US" sz="1800" b="1" dirty="0"/>
              <a:t>表信息  </a:t>
            </a:r>
          </a:p>
          <a:p>
            <a:pPr marL="400050" lvl="1" indent="0">
              <a:buNone/>
            </a:pP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/>
              <a:t>SELECT SPECIFIC_NAME,SQL_DATA_ACCESS,SECURITY_TYPE</a:t>
            </a:r>
          </a:p>
          <a:p>
            <a:pPr marL="400050" lvl="1" indent="0">
              <a:buNone/>
            </a:pPr>
            <a:r>
              <a:rPr lang="en-US" altLang="zh-CN" sz="1800" b="1" dirty="0"/>
              <a:t>      FROM </a:t>
            </a:r>
            <a:r>
              <a:rPr lang="en-US" altLang="zh-CN" sz="1800" b="1" dirty="0" err="1"/>
              <a:t>information_schema.Routines</a:t>
            </a:r>
            <a:endParaRPr lang="en-US" altLang="zh-CN" sz="1800" b="1" dirty="0"/>
          </a:p>
          <a:p>
            <a:pPr marL="400050" lvl="1" indent="0">
              <a:buNone/>
            </a:pPr>
            <a:r>
              <a:rPr lang="en-US" altLang="zh-CN" sz="1800" b="1" dirty="0"/>
              <a:t>     WHERE ROUTINE_NAME='</a:t>
            </a:r>
            <a:r>
              <a:rPr lang="en-US" altLang="zh-CN" sz="1800" b="1" dirty="0" err="1"/>
              <a:t>CountProc</a:t>
            </a:r>
            <a:r>
              <a:rPr lang="en-US" altLang="zh-CN" sz="1800" b="1" dirty="0"/>
              <a:t>' AND ROUTINE_TYPE='PROCEDURE';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380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修改存储函数</a:t>
            </a:r>
            <a:r>
              <a:rPr lang="en-US" altLang="zh-CN" sz="2400" b="1" dirty="0" err="1"/>
              <a:t>CountProc</a:t>
            </a:r>
            <a:r>
              <a:rPr lang="zh-CN" altLang="en-US" sz="2400" b="1" dirty="0"/>
              <a:t>的定义。将读写权限改为</a:t>
            </a:r>
            <a:r>
              <a:rPr lang="en-US" altLang="zh-CN" sz="2400" b="1" dirty="0"/>
              <a:t>READS SQL DATA</a:t>
            </a:r>
            <a:r>
              <a:rPr lang="zh-CN" altLang="en-US" sz="2400" b="1" dirty="0"/>
              <a:t>，并加上注释信息“</a:t>
            </a:r>
            <a:r>
              <a:rPr lang="en-US" altLang="zh-CN" sz="2400" b="1" dirty="0"/>
              <a:t>FIND NAME”</a:t>
            </a:r>
            <a:r>
              <a:rPr lang="zh-CN" altLang="en-US" sz="2400" b="1" dirty="0"/>
              <a:t>，代码如下：</a:t>
            </a:r>
          </a:p>
          <a:p>
            <a:pPr marL="400050" lvl="1" indent="0">
              <a:buNone/>
            </a:pPr>
            <a:r>
              <a:rPr lang="en-US" altLang="zh-CN" sz="2300" b="1" dirty="0">
                <a:solidFill>
                  <a:srgbClr val="0070C0"/>
                </a:solidFill>
              </a:rPr>
              <a:t>ALTER  FUNCTION  </a:t>
            </a:r>
            <a:r>
              <a:rPr lang="en-US" altLang="zh-CN" sz="2300" b="1" dirty="0" err="1">
                <a:solidFill>
                  <a:srgbClr val="0070C0"/>
                </a:solidFill>
              </a:rPr>
              <a:t>CountProc</a:t>
            </a:r>
            <a:endParaRPr lang="en-US" altLang="zh-CN" sz="2300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300" b="1" dirty="0">
                <a:solidFill>
                  <a:srgbClr val="0070C0"/>
                </a:solidFill>
              </a:rPr>
              <a:t>READS SQL DATA  </a:t>
            </a:r>
          </a:p>
          <a:p>
            <a:pPr marL="400050" lvl="1" indent="0">
              <a:buNone/>
            </a:pPr>
            <a:r>
              <a:rPr lang="en-US" altLang="zh-CN" sz="2300" b="1" dirty="0">
                <a:solidFill>
                  <a:srgbClr val="0070C0"/>
                </a:solidFill>
              </a:rPr>
              <a:t>COMMENT 'FIND NAME' ; </a:t>
            </a:r>
            <a:endParaRPr lang="zh-CN" altLang="en-US" sz="23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018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删除存储过程和函数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r>
              <a:rPr lang="zh-CN" altLang="zh-CN" b="1" dirty="0"/>
              <a:t>删除存储过程和函数，可以使用</a:t>
            </a:r>
            <a:r>
              <a:rPr lang="en-US" altLang="zh-CN" b="1" dirty="0"/>
              <a:t>DROP</a:t>
            </a:r>
            <a:r>
              <a:rPr lang="zh-CN" altLang="zh-CN" b="1" dirty="0"/>
              <a:t>语句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DROP {PROCEDURE | FUNCTION} [IF    EXISTS] </a:t>
            </a:r>
            <a:r>
              <a:rPr lang="en-US" altLang="zh-CN" b="1" dirty="0" err="1">
                <a:solidFill>
                  <a:srgbClr val="0000FF"/>
                </a:solidFill>
              </a:rPr>
              <a:t>sp_name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800" b="1" dirty="0"/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删除存储过程和存储函数，代码如下：</a:t>
            </a:r>
          </a:p>
          <a:p>
            <a:pPr marL="400050" lvl="1" indent="0">
              <a:buNone/>
            </a:pPr>
            <a:r>
              <a:rPr lang="en-US" altLang="zh-CN" sz="2300" b="1" dirty="0"/>
              <a:t>DROP PROCEDURE </a:t>
            </a:r>
            <a:r>
              <a:rPr lang="en-US" altLang="zh-CN" sz="2300" b="1" dirty="0" err="1"/>
              <a:t>CountProc</a:t>
            </a:r>
            <a:r>
              <a:rPr lang="en-US" altLang="zh-CN" sz="2300" b="1" dirty="0"/>
              <a:t>;</a:t>
            </a:r>
          </a:p>
          <a:p>
            <a:pPr marL="400050" lvl="1" indent="0">
              <a:buNone/>
            </a:pPr>
            <a:r>
              <a:rPr lang="en-US" altLang="zh-CN" sz="2300" b="1" dirty="0"/>
              <a:t>DROP FUNCTION </a:t>
            </a:r>
            <a:r>
              <a:rPr lang="en-US" altLang="zh-CN" sz="2300" b="1" dirty="0" err="1"/>
              <a:t>CountProc</a:t>
            </a:r>
            <a:r>
              <a:rPr lang="en-US" altLang="zh-CN" sz="2300" b="1" dirty="0"/>
              <a:t>;</a:t>
            </a:r>
            <a:endParaRPr lang="zh-CN" altLang="en-US" sz="23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876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关于存储过程和函数的表达式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470688" y="1484784"/>
            <a:ext cx="827882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．声明变量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中定义变量通过关键字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来实现，其语法形式如下：</a:t>
            </a:r>
            <a:endParaRPr lang="zh-CN" altLang="en-US" sz="2600" b="1" dirty="0"/>
          </a:p>
          <a:p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altLang="zh-CN" sz="2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zh-CN" sz="2600" b="1" dirty="0">
                <a:solidFill>
                  <a:srgbClr val="0000FF"/>
                </a:solidFill>
                <a:cs typeface="Courier New" panose="02070309020205020404" pitchFamily="49" charset="0"/>
              </a:rPr>
              <a:t>…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type [DEFAULT value]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．赋值变量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中为变量赋值通过关键字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来实现，其语法形式如下：</a:t>
            </a:r>
            <a:endParaRPr lang="zh-CN" altLang="en-US" sz="2600" b="1" dirty="0"/>
          </a:p>
          <a:p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zh-CN" sz="2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 [, </a:t>
            </a:r>
            <a:r>
              <a:rPr lang="en-US" altLang="zh-CN" sz="2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expr] ...;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00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741488"/>
            <a:ext cx="8325172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4】</a:t>
            </a:r>
            <a:r>
              <a:rPr lang="zh-CN" altLang="en-US" sz="2400" b="1" dirty="0"/>
              <a:t>定义名称为</a:t>
            </a:r>
            <a:r>
              <a:rPr lang="en-US" altLang="zh-CN" sz="2400" b="1" dirty="0" err="1"/>
              <a:t>myparam</a:t>
            </a:r>
            <a:r>
              <a:rPr lang="zh-CN" altLang="en-US" sz="2400" b="1" dirty="0"/>
              <a:t>的变量，类型为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类型，默认值为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，代码如下：</a:t>
            </a:r>
          </a:p>
          <a:p>
            <a:pPr marL="0" indent="0"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0000FF"/>
                </a:solidFill>
              </a:rPr>
              <a:t>DECLARE  </a:t>
            </a:r>
            <a:r>
              <a:rPr lang="en-US" altLang="zh-CN" sz="2400" b="1" dirty="0" err="1">
                <a:solidFill>
                  <a:srgbClr val="0000FF"/>
                </a:solidFill>
              </a:rPr>
              <a:t>myparam</a:t>
            </a:r>
            <a:r>
              <a:rPr lang="en-US" altLang="zh-CN" sz="2400" b="1" dirty="0">
                <a:solidFill>
                  <a:srgbClr val="0000FF"/>
                </a:solidFill>
              </a:rPr>
              <a:t>  INT  DEFAULT 100;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5】</a:t>
            </a:r>
            <a:r>
              <a:rPr lang="zh-CN" altLang="en-US" sz="2400" b="1" dirty="0"/>
              <a:t>声明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个变量，分别为</a:t>
            </a:r>
            <a:r>
              <a:rPr lang="en-US" altLang="zh-CN" sz="2400" b="1" dirty="0"/>
              <a:t>var1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var2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var3</a:t>
            </a:r>
            <a:r>
              <a:rPr lang="zh-CN" altLang="en-US" sz="2400" b="1" dirty="0"/>
              <a:t>，数据类型为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，使用</a:t>
            </a:r>
            <a:r>
              <a:rPr lang="en-US" altLang="zh-CN" sz="2400" b="1" dirty="0"/>
              <a:t>SET</a:t>
            </a:r>
            <a:r>
              <a:rPr lang="zh-CN" altLang="en-US" sz="2400" b="1" dirty="0"/>
              <a:t>为变量赋值，代码如下：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DECLARE var1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b="1" dirty="0">
                <a:solidFill>
                  <a:srgbClr val="0000FF"/>
                </a:solidFill>
              </a:rPr>
              <a:t> var2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</a:rPr>
              <a:t>var3 INT;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SET var1 = 10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</a:rPr>
              <a:t>var2 = 20;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SET var3 = var1 + var2;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486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变量的使用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266700" y="1700808"/>
            <a:ext cx="8686800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当为变量赋值时，除了上述语法外，还可以通过关键字“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SELECT……INTO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语句来实现，其语法形式如下：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zh-CN" b="1" dirty="0">
                <a:solidFill>
                  <a:srgbClr val="0000FF"/>
                </a:solidFill>
                <a:cs typeface="Courier New" panose="02070309020205020404" pitchFamily="49" charset="0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INTO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zh-CN" b="1" dirty="0">
                <a:solidFill>
                  <a:srgbClr val="0000FF"/>
                </a:solidFill>
                <a:cs typeface="Courier New" panose="02070309020205020404" pitchFamily="49" charset="0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WHERE condition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66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6】</a:t>
            </a:r>
            <a:r>
              <a:rPr lang="zh-CN" altLang="en-US" sz="2400" b="1" dirty="0"/>
              <a:t>声明变量</a:t>
            </a:r>
            <a:r>
              <a:rPr lang="en-US" altLang="zh-CN" sz="2400" b="1" dirty="0" err="1"/>
              <a:t>fruitname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fruitprice</a:t>
            </a:r>
            <a:r>
              <a:rPr lang="zh-CN" altLang="en-US" sz="2400" b="1" dirty="0"/>
              <a:t>，通过</a:t>
            </a:r>
            <a:r>
              <a:rPr lang="en-US" altLang="zh-CN" sz="2400" b="1" dirty="0"/>
              <a:t>SELECT ... INTO</a:t>
            </a:r>
            <a:r>
              <a:rPr lang="zh-CN" altLang="en-US" sz="2400" b="1" dirty="0"/>
              <a:t>语句查询指定记录并为变量赋值，代码如下：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DECLARE </a:t>
            </a:r>
            <a:r>
              <a:rPr lang="en-US" altLang="zh-CN" sz="2400" b="1" dirty="0" err="1">
                <a:solidFill>
                  <a:srgbClr val="0000FF"/>
                </a:solidFill>
              </a:rPr>
              <a:t>fruitname</a:t>
            </a:r>
            <a:r>
              <a:rPr lang="en-US" altLang="zh-CN" sz="2400" b="1" dirty="0">
                <a:solidFill>
                  <a:srgbClr val="0000FF"/>
                </a:solidFill>
              </a:rPr>
              <a:t> CHAR(50);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DECLARE </a:t>
            </a:r>
            <a:r>
              <a:rPr lang="en-US" altLang="zh-CN" sz="2400" b="1" dirty="0" err="1">
                <a:solidFill>
                  <a:srgbClr val="0000FF"/>
                </a:solidFill>
              </a:rPr>
              <a:t>fruitprice</a:t>
            </a:r>
            <a:r>
              <a:rPr lang="en-US" altLang="zh-CN" sz="2400" b="1" dirty="0">
                <a:solidFill>
                  <a:srgbClr val="0000FF"/>
                </a:solidFill>
              </a:rPr>
              <a:t> DECIMAL(8,2);</a:t>
            </a:r>
          </a:p>
          <a:p>
            <a:pPr marL="0" indent="0">
              <a:buNone/>
            </a:pPr>
            <a:endParaRPr lang="en-US" altLang="zh-CN" sz="6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SELECT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f_name</a:t>
            </a:r>
            <a:r>
              <a:rPr lang="en-US" altLang="zh-CN" sz="2400" b="1" dirty="0">
                <a:solidFill>
                  <a:srgbClr val="0000FF"/>
                </a:solidFill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</a:rPr>
              <a:t>f_price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INTO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fruitname</a:t>
            </a:r>
            <a:r>
              <a:rPr lang="en-US" altLang="zh-CN" sz="2400" b="1" dirty="0">
                <a:solidFill>
                  <a:srgbClr val="0000FF"/>
                </a:solidFill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</a:rPr>
              <a:t>fruitprice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FROM  fruits WHERE </a:t>
            </a:r>
            <a:r>
              <a:rPr lang="en-US" altLang="zh-CN" sz="2400" b="1" dirty="0" err="1">
                <a:solidFill>
                  <a:srgbClr val="0000FF"/>
                </a:solidFill>
              </a:rPr>
              <a:t>f_id</a:t>
            </a:r>
            <a:r>
              <a:rPr lang="en-US" altLang="zh-CN" sz="2400" b="1" dirty="0">
                <a:solidFill>
                  <a:srgbClr val="0000FF"/>
                </a:solidFill>
              </a:rPr>
              <a:t> ='a1';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15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流程控制的使用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/>
              <a:t>IF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/>
              <a:t>CASE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3</a:t>
            </a:r>
            <a:r>
              <a:rPr lang="zh-CN" altLang="zh-CN" b="1" dirty="0"/>
              <a:t>．</a:t>
            </a:r>
            <a:r>
              <a:rPr lang="en-US" altLang="zh-CN" b="1" dirty="0"/>
              <a:t>LOOP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4</a:t>
            </a:r>
            <a:r>
              <a:rPr lang="zh-CN" altLang="zh-CN" b="1" dirty="0"/>
              <a:t>．</a:t>
            </a:r>
            <a:r>
              <a:rPr lang="en-US" altLang="zh-CN" b="1" dirty="0"/>
              <a:t>LEAVE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5</a:t>
            </a:r>
            <a:r>
              <a:rPr lang="zh-CN" altLang="zh-CN" b="1" dirty="0"/>
              <a:t>．</a:t>
            </a:r>
            <a:r>
              <a:rPr lang="en-US" altLang="zh-CN" b="1" dirty="0"/>
              <a:t>ITERATE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6</a:t>
            </a:r>
            <a:r>
              <a:rPr lang="zh-CN" altLang="zh-CN" b="1" dirty="0"/>
              <a:t>．</a:t>
            </a:r>
            <a:r>
              <a:rPr lang="en-US" altLang="zh-CN" b="1" dirty="0"/>
              <a:t>REPEAT</a:t>
            </a:r>
            <a:r>
              <a:rPr lang="zh-CN" altLang="zh-CN" b="1" dirty="0"/>
              <a:t>语句</a:t>
            </a:r>
          </a:p>
          <a:p>
            <a:r>
              <a:rPr lang="en-US" altLang="zh-CN" b="1" dirty="0"/>
              <a:t>7</a:t>
            </a:r>
            <a:r>
              <a:rPr lang="zh-CN" altLang="zh-CN" b="1" dirty="0"/>
              <a:t>．</a:t>
            </a:r>
            <a:r>
              <a:rPr lang="en-US" altLang="zh-CN" b="1" dirty="0"/>
              <a:t>WHILE</a:t>
            </a:r>
            <a:r>
              <a:rPr lang="zh-CN" altLang="zh-CN" b="1" dirty="0"/>
              <a:t>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306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288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】IF</a:t>
            </a:r>
            <a:r>
              <a:rPr lang="zh-CN" altLang="en-US" b="1" dirty="0"/>
              <a:t>语句的示例，代码如下：</a:t>
            </a:r>
          </a:p>
          <a:p>
            <a:pPr marL="0" indent="0">
              <a:buNone/>
            </a:pPr>
            <a:r>
              <a:rPr lang="en-US" altLang="zh-CN" b="1" dirty="0"/>
              <a:t>IF </a:t>
            </a:r>
            <a:r>
              <a:rPr lang="en-US" altLang="zh-CN" b="1" dirty="0" err="1"/>
              <a:t>val</a:t>
            </a:r>
            <a:r>
              <a:rPr lang="en-US" altLang="zh-CN" b="1" dirty="0"/>
              <a:t> IS NULL</a:t>
            </a:r>
          </a:p>
          <a:p>
            <a:pPr marL="0" indent="0">
              <a:buNone/>
            </a:pPr>
            <a:r>
              <a:rPr lang="en-US" altLang="zh-CN" b="1" dirty="0"/>
              <a:t>    THEN  SELECT '</a:t>
            </a:r>
            <a:r>
              <a:rPr lang="en-US" altLang="zh-CN" b="1" dirty="0" err="1"/>
              <a:t>val</a:t>
            </a:r>
            <a:r>
              <a:rPr lang="en-US" altLang="zh-CN" b="1" dirty="0"/>
              <a:t> is NULL';</a:t>
            </a:r>
          </a:p>
          <a:p>
            <a:pPr marL="0" indent="0">
              <a:buNone/>
            </a:pPr>
            <a:r>
              <a:rPr lang="en-US" altLang="zh-CN" b="1" dirty="0"/>
              <a:t>    ELSE  SELECT '</a:t>
            </a:r>
            <a:r>
              <a:rPr lang="en-US" altLang="zh-CN" b="1" dirty="0" err="1"/>
              <a:t>val</a:t>
            </a:r>
            <a:r>
              <a:rPr lang="en-US" altLang="zh-CN" b="1" dirty="0"/>
              <a:t> is not NULL';</a:t>
            </a:r>
          </a:p>
          <a:p>
            <a:pPr marL="0" indent="0">
              <a:buNone/>
            </a:pPr>
            <a:r>
              <a:rPr lang="en-US" altLang="zh-CN" b="1" dirty="0"/>
              <a:t>END IF;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70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06114"/>
              </p:ext>
            </p:extLst>
          </p:nvPr>
        </p:nvGraphicFramePr>
        <p:xfrm>
          <a:off x="862187" y="1628800"/>
          <a:ext cx="7742261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模式字符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匹配字符串的开始部分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匹配字符串的结束部分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.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匹配字符串中任意一个字符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 </a:t>
                      </a:r>
                      <a:r>
                        <a:rPr lang="zh-CN" altLang="en-US" b="1" dirty="0"/>
                        <a:t>字符集合 </a:t>
                      </a:r>
                      <a:r>
                        <a:rPr lang="en-US" altLang="zh-CN" b="1" dirty="0"/>
                        <a:t>]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匹配字符集合中任意一个字符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 ^</a:t>
                      </a:r>
                      <a:r>
                        <a:rPr lang="zh-CN" altLang="en-US" b="1" dirty="0"/>
                        <a:t>字符集合 </a:t>
                      </a:r>
                      <a:r>
                        <a:rPr lang="en-US" altLang="zh-CN" b="1" dirty="0"/>
                        <a:t>]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匹配字符集合外任意一个字符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str1 | str2 |str3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</a:t>
                      </a:r>
                      <a:r>
                        <a:rPr lang="en-US" altLang="zh-CN" b="1" dirty="0"/>
                        <a:t>str1 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str2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str3</a:t>
                      </a:r>
                      <a:r>
                        <a:rPr lang="zh-CN" altLang="en-US" b="1" dirty="0"/>
                        <a:t>中任意一个字符串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匹配字符，包含</a:t>
                      </a:r>
                      <a:r>
                        <a:rPr lang="en-US" altLang="zh-CN" b="1" dirty="0"/>
                        <a:t>0</a:t>
                      </a:r>
                      <a:r>
                        <a:rPr lang="zh-CN" altLang="en-US" b="1" dirty="0"/>
                        <a:t>个和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+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匹配字符，包含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</a:t>
                      </a:r>
                      <a:r>
                        <a:rPr lang="en-US" altLang="zh-CN" b="1" dirty="0"/>
                        <a:t>{N}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字符串出现</a:t>
                      </a:r>
                      <a:r>
                        <a:rPr lang="en-US" altLang="zh-CN" b="1" dirty="0"/>
                        <a:t>N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</a:t>
                      </a:r>
                      <a:r>
                        <a:rPr lang="en-US" altLang="zh-CN" b="1" dirty="0"/>
                        <a:t>(M,N)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字符串出现至少</a:t>
                      </a:r>
                      <a:r>
                        <a:rPr lang="en-US" altLang="zh-CN" b="1" dirty="0"/>
                        <a:t>M</a:t>
                      </a:r>
                      <a:r>
                        <a:rPr lang="zh-CN" altLang="en-US" b="1" dirty="0"/>
                        <a:t>次，最多</a:t>
                      </a:r>
                      <a:r>
                        <a:rPr lang="en-US" altLang="zh-CN" b="1" dirty="0"/>
                        <a:t>N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207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CASE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CASE</a:t>
            </a:r>
            <a:r>
              <a:rPr lang="zh-CN" altLang="en-US" sz="2400" b="1" dirty="0"/>
              <a:t>流程控制语句的第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种格式，判断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值等于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、等于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，或者两者都不等，语句如下：</a:t>
            </a:r>
          </a:p>
          <a:p>
            <a:pPr marL="0" indent="0">
              <a:buNone/>
            </a:pPr>
            <a:r>
              <a:rPr lang="en-US" altLang="zh-CN" sz="2400" b="1" dirty="0"/>
              <a:t>CASE </a:t>
            </a:r>
            <a:r>
              <a:rPr lang="en-US" altLang="zh-CN" sz="2400" b="1" dirty="0" err="1"/>
              <a:t>val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WHEN 1 </a:t>
            </a:r>
            <a:r>
              <a:rPr lang="en-US" altLang="zh-CN" sz="2400" b="1" dirty="0"/>
              <a:t>THEN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1';</a:t>
            </a:r>
          </a:p>
          <a:p>
            <a:pPr marL="0" indent="0">
              <a:buNone/>
            </a:pPr>
            <a:r>
              <a:rPr lang="en-US" altLang="zh-CN" sz="2400" b="1" dirty="0"/>
              <a:t>  WHEN 2 THEN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2';</a:t>
            </a:r>
          </a:p>
          <a:p>
            <a:pPr marL="0" indent="0">
              <a:buNone/>
            </a:pPr>
            <a:r>
              <a:rPr lang="en-US" altLang="zh-CN" sz="2400" b="1" dirty="0"/>
              <a:t>  ELSE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not 1 or 2';</a:t>
            </a:r>
          </a:p>
          <a:p>
            <a:pPr marL="0" indent="0">
              <a:buNone/>
            </a:pPr>
            <a:r>
              <a:rPr lang="en-US" altLang="zh-CN" sz="2400" b="1" dirty="0"/>
              <a:t>END CASE;</a:t>
            </a:r>
          </a:p>
          <a:p>
            <a:pPr marL="0" indent="0">
              <a:buNone/>
            </a:pPr>
            <a:r>
              <a:rPr lang="zh-CN" altLang="en-US" sz="2400" b="1" dirty="0"/>
              <a:t>当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时，输出字符串“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1”</a:t>
            </a:r>
            <a:r>
              <a:rPr lang="zh-CN" altLang="en-US" sz="2400" b="1" dirty="0"/>
              <a:t>；当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时，输出字符串“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2”</a:t>
            </a:r>
            <a:r>
              <a:rPr lang="zh-CN" altLang="en-US" sz="2400" b="1" dirty="0"/>
              <a:t>；否则输出字符串“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not 1 or 2”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840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CASE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400" b="1" dirty="0"/>
              <a:t>CASE</a:t>
            </a:r>
            <a:r>
              <a:rPr lang="zh-CN" altLang="en-US" sz="2400" b="1" dirty="0"/>
              <a:t>语句的第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种格式如下：</a:t>
            </a:r>
          </a:p>
          <a:p>
            <a:pPr marL="0" indent="0">
              <a:buNone/>
            </a:pPr>
            <a:r>
              <a:rPr lang="en-US" altLang="zh-CN" sz="2400" b="1" dirty="0"/>
              <a:t>CASE</a:t>
            </a:r>
          </a:p>
          <a:p>
            <a:pPr marL="0" indent="0">
              <a:buNone/>
            </a:pPr>
            <a:r>
              <a:rPr lang="en-US" altLang="zh-CN" sz="2400" b="1" dirty="0"/>
              <a:t>    WHEN </a:t>
            </a:r>
            <a:r>
              <a:rPr lang="en-US" altLang="zh-CN" sz="2400" b="1" dirty="0" err="1">
                <a:solidFill>
                  <a:srgbClr val="FF0000"/>
                </a:solidFill>
              </a:rPr>
              <a:t>expr_condition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THEN </a:t>
            </a:r>
            <a:r>
              <a:rPr lang="en-US" altLang="zh-CN" sz="2400" b="1" dirty="0" err="1"/>
              <a:t>statement_list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[WHEN </a:t>
            </a:r>
            <a:r>
              <a:rPr lang="en-US" altLang="zh-CN" sz="2400" b="1" dirty="0" err="1"/>
              <a:t>expr_condition</a:t>
            </a:r>
            <a:r>
              <a:rPr lang="en-US" altLang="zh-CN" sz="2400" b="1" dirty="0"/>
              <a:t> THEN </a:t>
            </a:r>
            <a:r>
              <a:rPr lang="en-US" altLang="zh-CN" sz="2400" b="1" dirty="0" err="1"/>
              <a:t>statement_list</a:t>
            </a:r>
            <a:r>
              <a:rPr lang="en-US" altLang="zh-CN" sz="2400" b="1" dirty="0"/>
              <a:t>] ...</a:t>
            </a:r>
          </a:p>
          <a:p>
            <a:pPr marL="0" indent="0">
              <a:buNone/>
            </a:pPr>
            <a:r>
              <a:rPr lang="en-US" altLang="zh-CN" sz="2400" b="1" dirty="0"/>
              <a:t>    [ELSE </a:t>
            </a:r>
            <a:r>
              <a:rPr lang="en-US" altLang="zh-CN" sz="2400" b="1" dirty="0" err="1"/>
              <a:t>statement_list</a:t>
            </a:r>
            <a:r>
              <a:rPr lang="en-US" altLang="zh-CN" sz="2400" b="1" dirty="0"/>
              <a:t>]</a:t>
            </a:r>
          </a:p>
          <a:p>
            <a:pPr marL="0" indent="0">
              <a:buNone/>
            </a:pPr>
            <a:r>
              <a:rPr lang="en-US" altLang="zh-CN" sz="2400" b="1" dirty="0"/>
              <a:t>END CASE</a:t>
            </a:r>
          </a:p>
          <a:p>
            <a:pPr marL="0" indent="0">
              <a:buNone/>
            </a:pPr>
            <a:r>
              <a:rPr lang="zh-CN" altLang="en-US" sz="2400" b="1" dirty="0"/>
              <a:t>其中，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expr_condition</a:t>
            </a:r>
            <a:r>
              <a:rPr lang="zh-CN" altLang="en-US" sz="2400" b="1" dirty="0">
                <a:solidFill>
                  <a:srgbClr val="FF0000"/>
                </a:solidFill>
              </a:rPr>
              <a:t>表示条件判断语句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19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CASE</a:t>
            </a:r>
            <a:r>
              <a:rPr lang="zh-CN" altLang="en-US" sz="2400" b="1" dirty="0"/>
              <a:t>流程控制语句的第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种格式，判断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是否为空、小于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、大于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或者等于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，语句如下：</a:t>
            </a:r>
          </a:p>
          <a:p>
            <a:pPr marL="0" indent="0">
              <a:buNone/>
            </a:pPr>
            <a:r>
              <a:rPr lang="en-US" altLang="zh-CN" sz="2400" b="1" dirty="0"/>
              <a:t>CASE</a:t>
            </a:r>
          </a:p>
          <a:p>
            <a:pPr marL="0" indent="0">
              <a:buNone/>
            </a:pPr>
            <a:r>
              <a:rPr lang="en-US" altLang="zh-CN" sz="2400" b="1" dirty="0"/>
              <a:t>  WHEN </a:t>
            </a:r>
            <a:r>
              <a:rPr lang="en-US" altLang="zh-CN" sz="2400" b="1" dirty="0" err="1">
                <a:solidFill>
                  <a:srgbClr val="0000FF"/>
                </a:solidFill>
              </a:rPr>
              <a:t>val</a:t>
            </a:r>
            <a:r>
              <a:rPr lang="en-US" altLang="zh-CN" sz="2400" b="1" dirty="0">
                <a:solidFill>
                  <a:srgbClr val="0000FF"/>
                </a:solidFill>
              </a:rPr>
              <a:t> IS NULL </a:t>
            </a:r>
            <a:r>
              <a:rPr lang="en-US" altLang="zh-CN" sz="2400" b="1" dirty="0"/>
              <a:t>THEN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NULL';</a:t>
            </a:r>
          </a:p>
          <a:p>
            <a:pPr marL="0" indent="0">
              <a:buNone/>
            </a:pPr>
            <a:r>
              <a:rPr lang="en-US" altLang="zh-CN" sz="2400" b="1" dirty="0"/>
              <a:t>  WHEN </a:t>
            </a:r>
            <a:r>
              <a:rPr lang="en-US" altLang="zh-CN" sz="2400" b="1" dirty="0" err="1">
                <a:solidFill>
                  <a:srgbClr val="0000FF"/>
                </a:solidFill>
              </a:rPr>
              <a:t>val</a:t>
            </a:r>
            <a:r>
              <a:rPr lang="en-US" altLang="zh-CN" sz="2400" b="1" dirty="0">
                <a:solidFill>
                  <a:srgbClr val="0000FF"/>
                </a:solidFill>
              </a:rPr>
              <a:t> &lt; 0 </a:t>
            </a:r>
            <a:r>
              <a:rPr lang="en-US" altLang="zh-CN" sz="2400" b="1" dirty="0"/>
              <a:t>THEN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less than 0';</a:t>
            </a:r>
          </a:p>
          <a:p>
            <a:pPr marL="0" indent="0">
              <a:buNone/>
            </a:pPr>
            <a:r>
              <a:rPr lang="en-US" altLang="zh-CN" sz="2400" b="1" dirty="0"/>
              <a:t>  WHEN </a:t>
            </a:r>
            <a:r>
              <a:rPr lang="en-US" altLang="zh-CN" sz="2400" b="1" dirty="0" err="1">
                <a:solidFill>
                  <a:srgbClr val="0000FF"/>
                </a:solidFill>
              </a:rPr>
              <a:t>val</a:t>
            </a:r>
            <a:r>
              <a:rPr lang="en-US" altLang="zh-CN" sz="2400" b="1" dirty="0">
                <a:solidFill>
                  <a:srgbClr val="0000FF"/>
                </a:solidFill>
              </a:rPr>
              <a:t> &gt; 0 </a:t>
            </a:r>
            <a:r>
              <a:rPr lang="en-US" altLang="zh-CN" sz="2400" b="1" dirty="0"/>
              <a:t>THEN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greater than 0';</a:t>
            </a:r>
          </a:p>
          <a:p>
            <a:pPr marL="0" indent="0">
              <a:buNone/>
            </a:pPr>
            <a:r>
              <a:rPr lang="en-US" altLang="zh-CN" sz="2400" b="1" dirty="0"/>
              <a:t>  ELSE SELECT '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0';</a:t>
            </a:r>
          </a:p>
          <a:p>
            <a:pPr marL="0" indent="0">
              <a:buNone/>
            </a:pPr>
            <a:r>
              <a:rPr lang="en-US" altLang="zh-CN" sz="2400" b="1" dirty="0"/>
              <a:t>END CASE;</a:t>
            </a:r>
          </a:p>
          <a:p>
            <a:pPr marL="0" indent="0">
              <a:buNone/>
            </a:pPr>
            <a:r>
              <a:rPr lang="zh-CN" altLang="en-US" sz="2400" b="1" dirty="0"/>
              <a:t>当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值为空，输出字符串“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NULL”</a:t>
            </a:r>
            <a:r>
              <a:rPr lang="zh-CN" altLang="en-US" sz="2400" b="1" dirty="0"/>
              <a:t>；当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值小于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时，输出字符串“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less than 0”</a:t>
            </a:r>
            <a:r>
              <a:rPr lang="zh-CN" altLang="en-US" sz="2400" b="1" dirty="0"/>
              <a:t>；当</a:t>
            </a:r>
            <a:r>
              <a:rPr lang="en-US" altLang="zh-CN" sz="2400" b="1" dirty="0" err="1"/>
              <a:t>val</a:t>
            </a:r>
            <a:r>
              <a:rPr lang="zh-CN" altLang="en-US" sz="2400" b="1" dirty="0"/>
              <a:t>值大于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时，输出字符串“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greater than 0”</a:t>
            </a:r>
            <a:r>
              <a:rPr lang="zh-CN" altLang="en-US" sz="2400" b="1" dirty="0"/>
              <a:t>；否则输出字符串“</a:t>
            </a:r>
            <a:r>
              <a:rPr lang="en-US" altLang="zh-CN" sz="2400" b="1" dirty="0" err="1"/>
              <a:t>val</a:t>
            </a:r>
            <a:r>
              <a:rPr lang="en-US" altLang="zh-CN" sz="2400" b="1" dirty="0"/>
              <a:t> is 0”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023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LOOP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LOOP</a:t>
            </a:r>
            <a:r>
              <a:rPr lang="zh-CN" altLang="en-US" sz="2400" b="1" dirty="0"/>
              <a:t>语句进行循环操作，</a:t>
            </a:r>
            <a:r>
              <a:rPr lang="en-US" altLang="zh-CN" sz="2400" b="1" dirty="0"/>
              <a:t>id</a:t>
            </a:r>
            <a:r>
              <a:rPr lang="zh-CN" altLang="en-US" sz="2400" b="1" dirty="0"/>
              <a:t>值小于等于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之前，将重复执行循环过程，代码如下：</a:t>
            </a:r>
          </a:p>
          <a:p>
            <a:pPr marL="0" indent="0">
              <a:buNone/>
            </a:pPr>
            <a:r>
              <a:rPr lang="en-US" altLang="zh-CN" sz="2400" b="1" dirty="0"/>
              <a:t>DECLARE id INT DEFAULT 0;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FF"/>
                </a:solidFill>
              </a:rPr>
              <a:t>add_loop</a:t>
            </a:r>
            <a:r>
              <a:rPr lang="en-US" altLang="zh-CN" sz="2400" b="1" dirty="0">
                <a:solidFill>
                  <a:srgbClr val="0000FF"/>
                </a:solidFill>
              </a:rPr>
              <a:t>: LOOP  </a:t>
            </a:r>
          </a:p>
          <a:p>
            <a:pPr marL="0" indent="0">
              <a:buNone/>
            </a:pPr>
            <a:r>
              <a:rPr lang="en-US" altLang="zh-CN" sz="2400" b="1" dirty="0"/>
              <a:t>SET id = id + 1;</a:t>
            </a:r>
          </a:p>
          <a:p>
            <a:pPr marL="0" indent="0">
              <a:buNone/>
            </a:pPr>
            <a:r>
              <a:rPr lang="en-US" altLang="zh-CN" sz="2400" b="1" dirty="0"/>
              <a:t>  IF id &gt;= 10 THEN  </a:t>
            </a:r>
            <a:r>
              <a:rPr lang="en-US" altLang="zh-CN" sz="2400" b="1" dirty="0">
                <a:solidFill>
                  <a:srgbClr val="0000FF"/>
                </a:solidFill>
              </a:rPr>
              <a:t>LEAVE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add_loop</a:t>
            </a:r>
            <a:r>
              <a:rPr lang="en-US" altLang="zh-CN" sz="2400" b="1" dirty="0"/>
              <a:t>;</a:t>
            </a:r>
          </a:p>
          <a:p>
            <a:pPr marL="0" indent="0">
              <a:buNone/>
            </a:pPr>
            <a:r>
              <a:rPr lang="en-US" altLang="zh-CN" sz="2400" b="1" dirty="0"/>
              <a:t>  END IF;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END LOOP add_ loop; 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71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LEAVE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LEAVE</a:t>
            </a:r>
            <a:r>
              <a:rPr lang="zh-CN" altLang="en-US" sz="2400" b="1" dirty="0"/>
              <a:t>语句退出循环，代码如下：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FF"/>
                </a:solidFill>
              </a:rPr>
              <a:t>add_num</a:t>
            </a:r>
            <a:r>
              <a:rPr lang="en-US" altLang="zh-CN" sz="2400" b="1" dirty="0">
                <a:solidFill>
                  <a:srgbClr val="0000FF"/>
                </a:solidFill>
              </a:rPr>
              <a:t>: LOOP  </a:t>
            </a:r>
          </a:p>
          <a:p>
            <a:pPr marL="0" indent="0">
              <a:buNone/>
            </a:pPr>
            <a:r>
              <a:rPr lang="en-US" altLang="zh-CN" sz="2400" b="1" dirty="0"/>
              <a:t>SET @count=@count+1;</a:t>
            </a:r>
          </a:p>
          <a:p>
            <a:pPr marL="0" indent="0">
              <a:buNone/>
            </a:pPr>
            <a:r>
              <a:rPr lang="en-US" altLang="zh-CN" sz="2400" b="1" dirty="0"/>
              <a:t>IF @count=50 THEN </a:t>
            </a:r>
            <a:r>
              <a:rPr lang="en-US" altLang="zh-CN" sz="2400" b="1" dirty="0">
                <a:solidFill>
                  <a:srgbClr val="0000FF"/>
                </a:solidFill>
              </a:rPr>
              <a:t>LEAVE </a:t>
            </a:r>
            <a:r>
              <a:rPr lang="en-US" altLang="zh-CN" sz="2400" b="1" dirty="0" err="1">
                <a:solidFill>
                  <a:srgbClr val="0000FF"/>
                </a:solidFill>
              </a:rPr>
              <a:t>add_num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END LOOP </a:t>
            </a:r>
            <a:r>
              <a:rPr lang="en-US" altLang="zh-CN" sz="2400" b="1" dirty="0" err="1">
                <a:solidFill>
                  <a:srgbClr val="0000FF"/>
                </a:solidFill>
              </a:rPr>
              <a:t>add_num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; </a:t>
            </a:r>
          </a:p>
          <a:p>
            <a:pPr marL="0" indent="0">
              <a:buNone/>
            </a:pPr>
            <a:r>
              <a:rPr lang="zh-CN" altLang="en-US" sz="2400" b="1" dirty="0"/>
              <a:t>该示例循环执行</a:t>
            </a:r>
            <a:r>
              <a:rPr lang="en-US" altLang="zh-CN" sz="2400" b="1" dirty="0"/>
              <a:t>count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的操作。当</a:t>
            </a:r>
            <a:r>
              <a:rPr lang="en-US" altLang="zh-CN" sz="2400" b="1" dirty="0"/>
              <a:t>count</a:t>
            </a:r>
            <a:r>
              <a:rPr lang="zh-CN" altLang="en-US" sz="2400" b="1" dirty="0"/>
              <a:t>的值等于</a:t>
            </a:r>
            <a:r>
              <a:rPr lang="en-US" altLang="zh-CN" sz="2400" b="1" dirty="0"/>
              <a:t>50</a:t>
            </a:r>
            <a:r>
              <a:rPr lang="zh-CN" altLang="en-US" sz="2400" b="1" dirty="0"/>
              <a:t>时，使用</a:t>
            </a:r>
            <a:r>
              <a:rPr lang="en-US" altLang="zh-CN" sz="2400" b="1" dirty="0"/>
              <a:t>LEAVE</a:t>
            </a:r>
            <a:r>
              <a:rPr lang="zh-CN" altLang="en-US" sz="2400" b="1" dirty="0"/>
              <a:t>语句跳出循环。</a:t>
            </a: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082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0872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500" b="1" dirty="0">
                <a:solidFill>
                  <a:srgbClr val="FF0000"/>
                </a:solidFill>
              </a:rPr>
              <a:t>5</a:t>
            </a:r>
            <a:r>
              <a:rPr lang="zh-CN" altLang="zh-CN" sz="2500" b="1" dirty="0">
                <a:solidFill>
                  <a:srgbClr val="FF0000"/>
                </a:solidFill>
              </a:rPr>
              <a:t>．</a:t>
            </a:r>
            <a:r>
              <a:rPr lang="en-US" altLang="zh-CN" sz="2500" b="1" dirty="0">
                <a:solidFill>
                  <a:srgbClr val="FF0000"/>
                </a:solidFill>
              </a:rPr>
              <a:t>ITERATE</a:t>
            </a:r>
            <a:r>
              <a:rPr lang="zh-CN" altLang="zh-CN" sz="2500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】ITERATE</a:t>
            </a:r>
            <a:r>
              <a:rPr lang="zh-CN" altLang="en-US" sz="2200" b="1" dirty="0"/>
              <a:t>语句示例，代码如下：</a:t>
            </a:r>
          </a:p>
          <a:p>
            <a:pPr marL="0" indent="0">
              <a:buNone/>
            </a:pPr>
            <a:r>
              <a:rPr lang="en-US" altLang="zh-CN" sz="2200" b="1" dirty="0"/>
              <a:t>CREATE PROCEDURE </a:t>
            </a:r>
            <a:r>
              <a:rPr lang="en-US" altLang="zh-CN" sz="2200" b="1" dirty="0" err="1"/>
              <a:t>doiterate</a:t>
            </a:r>
            <a:r>
              <a:rPr lang="en-US" altLang="zh-CN" sz="2200" b="1" dirty="0"/>
              <a:t>()</a:t>
            </a:r>
          </a:p>
          <a:p>
            <a:pPr marL="0" indent="0">
              <a:buNone/>
            </a:pPr>
            <a:r>
              <a:rPr lang="en-US" altLang="zh-CN" sz="2200" b="1" dirty="0"/>
              <a:t>BEGIN</a:t>
            </a:r>
          </a:p>
          <a:p>
            <a:pPr marL="0" indent="0">
              <a:buNone/>
            </a:pPr>
            <a:r>
              <a:rPr lang="en-US" altLang="zh-CN" sz="2200" b="1" dirty="0"/>
              <a:t>DECLARE p1 INT DEFAULT 0;</a:t>
            </a:r>
          </a:p>
          <a:p>
            <a:pPr marL="0" indent="0">
              <a:buNone/>
            </a:pPr>
            <a:r>
              <a:rPr lang="en-US" altLang="zh-CN" sz="2200" b="1" dirty="0" err="1"/>
              <a:t>my_loop</a:t>
            </a:r>
            <a:r>
              <a:rPr lang="en-US" altLang="zh-CN" sz="2200" b="1" dirty="0"/>
              <a:t>: LOOP</a:t>
            </a:r>
          </a:p>
          <a:p>
            <a:pPr marL="0" indent="0">
              <a:buNone/>
            </a:pPr>
            <a:r>
              <a:rPr lang="en-US" altLang="zh-CN" sz="2200" b="1" dirty="0"/>
              <a:t>  SET p1= p1 + 1;</a:t>
            </a:r>
          </a:p>
          <a:p>
            <a:pPr marL="0" indent="0">
              <a:buNone/>
            </a:pPr>
            <a:r>
              <a:rPr lang="en-US" altLang="zh-CN" sz="2200" b="1" dirty="0"/>
              <a:t>  IF p1 &lt; 10 THEN </a:t>
            </a:r>
            <a:r>
              <a:rPr lang="en-US" altLang="zh-CN" sz="2200" b="1" dirty="0">
                <a:solidFill>
                  <a:srgbClr val="0000FF"/>
                </a:solidFill>
              </a:rPr>
              <a:t>ITERATE </a:t>
            </a:r>
            <a:r>
              <a:rPr lang="en-US" altLang="zh-CN" sz="2200" b="1" dirty="0" err="1">
                <a:solidFill>
                  <a:srgbClr val="0000FF"/>
                </a:solidFill>
              </a:rPr>
              <a:t>my_loop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/>
              <a:t>  ELSEIF p1 &gt; 20 THEN LEAVE </a:t>
            </a:r>
            <a:r>
              <a:rPr lang="en-US" altLang="zh-CN" sz="2200" b="1" dirty="0" err="1"/>
              <a:t>my_loop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/>
              <a:t>  END IF;</a:t>
            </a:r>
          </a:p>
          <a:p>
            <a:pPr marL="0" indent="0">
              <a:buNone/>
            </a:pPr>
            <a:r>
              <a:rPr lang="en-US" altLang="zh-CN" sz="2200" b="1" dirty="0"/>
              <a:t>  SELECT 'p1 is between 10 and 20';</a:t>
            </a:r>
          </a:p>
          <a:p>
            <a:pPr marL="0" indent="0">
              <a:buNone/>
            </a:pPr>
            <a:r>
              <a:rPr lang="en-US" altLang="zh-CN" sz="2200" b="1" dirty="0"/>
              <a:t>END LOOP </a:t>
            </a:r>
            <a:r>
              <a:rPr lang="en-US" altLang="zh-CN" sz="2200" b="1" dirty="0" err="1"/>
              <a:t>my_loop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/>
              <a:t>END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17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．</a:t>
            </a:r>
            <a:r>
              <a:rPr lang="en-US" altLang="zh-CN" b="1" dirty="0">
                <a:solidFill>
                  <a:srgbClr val="FF0000"/>
                </a:solidFill>
              </a:rPr>
              <a:t>REPEAT</a:t>
            </a:r>
            <a:r>
              <a:rPr lang="zh-CN" altLang="zh-CN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】REPEAT</a:t>
            </a:r>
            <a:r>
              <a:rPr lang="zh-CN" altLang="en-US" sz="2200" b="1" dirty="0"/>
              <a:t>语句示例，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值小于等于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之前，将重复执行循环过程，代码如下：</a:t>
            </a:r>
          </a:p>
          <a:p>
            <a:pPr marL="0" indent="0">
              <a:buNone/>
            </a:pPr>
            <a:r>
              <a:rPr lang="en-US" altLang="zh-CN" sz="2200" b="1" dirty="0"/>
              <a:t>DECLARE id INT DEFAULT 0;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REPEAT</a:t>
            </a:r>
          </a:p>
          <a:p>
            <a:pPr marL="0" indent="0">
              <a:buNone/>
            </a:pPr>
            <a:r>
              <a:rPr lang="en-US" altLang="zh-CN" sz="2200" b="1" dirty="0"/>
              <a:t>SET id = id + 1;</a:t>
            </a:r>
          </a:p>
          <a:p>
            <a:pPr marL="0" indent="0">
              <a:buNone/>
            </a:pPr>
            <a:r>
              <a:rPr lang="en-US" altLang="zh-CN" sz="2200" b="1" dirty="0"/>
              <a:t>UNTIL  id &gt;= 10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END REPEAT; </a:t>
            </a:r>
          </a:p>
          <a:p>
            <a:pPr marL="0" indent="0">
              <a:buNone/>
            </a:pPr>
            <a:r>
              <a:rPr lang="zh-CN" altLang="en-US" sz="2200" b="1" dirty="0"/>
              <a:t>该示例循环执行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加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的操作。当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值小于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时，循环重复执行；当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值大于或者等于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时，使用</a:t>
            </a:r>
            <a:r>
              <a:rPr lang="en-US" altLang="zh-CN" sz="2200" b="1" dirty="0"/>
              <a:t>LEAVE</a:t>
            </a:r>
            <a:r>
              <a:rPr lang="zh-CN" altLang="en-US" sz="2200" b="1" dirty="0"/>
              <a:t>语句退出循环。</a:t>
            </a:r>
            <a:r>
              <a:rPr lang="en-US" altLang="zh-CN" sz="2200" b="1" dirty="0"/>
              <a:t>REPEAT</a:t>
            </a:r>
            <a:r>
              <a:rPr lang="zh-CN" altLang="en-US" sz="2200" b="1" dirty="0"/>
              <a:t>循环都以</a:t>
            </a:r>
            <a:r>
              <a:rPr lang="en-US" altLang="zh-CN" sz="2200" b="1" dirty="0"/>
              <a:t>END REPEAT</a:t>
            </a:r>
            <a:r>
              <a:rPr lang="zh-CN" altLang="en-US" sz="2200" b="1" dirty="0"/>
              <a:t>结束。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66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288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7</a:t>
            </a:r>
            <a:r>
              <a:rPr lang="zh-CN" altLang="zh-CN" sz="2600" b="1" dirty="0">
                <a:solidFill>
                  <a:srgbClr val="FF0000"/>
                </a:solidFill>
              </a:rPr>
              <a:t>．</a:t>
            </a:r>
            <a:r>
              <a:rPr lang="en-US" altLang="zh-CN" sz="2600" b="1" dirty="0">
                <a:solidFill>
                  <a:srgbClr val="FF0000"/>
                </a:solidFill>
              </a:rPr>
              <a:t>WHILE</a:t>
            </a:r>
            <a:r>
              <a:rPr lang="zh-CN" altLang="zh-CN" sz="2600" b="1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】WHILE</a:t>
            </a:r>
            <a:r>
              <a:rPr lang="zh-CN" altLang="en-US" sz="2400" b="1" dirty="0"/>
              <a:t>语句示例，</a:t>
            </a:r>
            <a:r>
              <a:rPr lang="en-US" altLang="zh-CN" sz="2400" b="1" dirty="0"/>
              <a:t>id</a:t>
            </a:r>
            <a:r>
              <a:rPr lang="zh-CN" altLang="en-US" sz="2400" b="1" dirty="0"/>
              <a:t>值小于等于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之前，将重复执行循环过程，代码如下：</a:t>
            </a:r>
          </a:p>
          <a:p>
            <a:pPr marL="0" indent="0">
              <a:buNone/>
            </a:pPr>
            <a:r>
              <a:rPr lang="en-US" altLang="zh-CN" sz="2400" b="1" dirty="0"/>
              <a:t>DECLARE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INT DEFAULT 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WHILE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10 DO</a:t>
            </a:r>
          </a:p>
          <a:p>
            <a:pPr marL="0" indent="0">
              <a:buNone/>
            </a:pPr>
            <a:r>
              <a:rPr lang="en-US" altLang="zh-CN" sz="2400" b="1" dirty="0"/>
              <a:t>SET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+ 1;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END WHILE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8371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90AE2-885E-4FF9-A4E5-7A7FEF56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使用游标</a:t>
            </a:r>
            <a:r>
              <a:rPr lang="en-US" altLang="zh-CN" dirty="0"/>
              <a:t>(cursor)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112D2-7FCF-4170-A420-F2BEE543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2232248"/>
          </a:xfrm>
        </p:spPr>
        <p:txBody>
          <a:bodyPr/>
          <a:lstStyle/>
          <a:p>
            <a:r>
              <a:rPr lang="zh-CN" altLang="en-US" sz="2400" dirty="0"/>
              <a:t>游标是一个存储在</a:t>
            </a:r>
            <a:r>
              <a:rPr lang="en-US" altLang="zh-CN" sz="2400" dirty="0"/>
              <a:t>MySQL</a:t>
            </a:r>
            <a:r>
              <a:rPr lang="zh-CN" altLang="en-US" sz="2400" dirty="0"/>
              <a:t>服务器上的数据库查询，它不是一条</a:t>
            </a:r>
            <a:r>
              <a:rPr lang="en-US" altLang="zh-CN" sz="2400" dirty="0"/>
              <a:t>select</a:t>
            </a:r>
            <a:r>
              <a:rPr lang="zh-CN" altLang="en-US" sz="2400" dirty="0"/>
              <a:t>语句，而是被该语句检索出来的结果集。</a:t>
            </a:r>
            <a:endParaRPr lang="en-US" altLang="zh-CN" sz="2400" dirty="0"/>
          </a:p>
          <a:p>
            <a:r>
              <a:rPr lang="zh-CN" altLang="en-US" sz="2400" dirty="0"/>
              <a:t>在存储了游标之后，应用程序可以根据需要滚动或浏览其中的数据。</a:t>
            </a:r>
            <a:endParaRPr lang="en-US" altLang="zh-CN" sz="2400" dirty="0"/>
          </a:p>
          <a:p>
            <a:r>
              <a:rPr lang="zh-CN" altLang="en-US" sz="2400" dirty="0"/>
              <a:t>游标只能用于存储过程和函数（</a:t>
            </a:r>
            <a:r>
              <a:rPr lang="en-US" altLang="zh-CN" sz="2400" dirty="0"/>
              <a:t>MySQL</a:t>
            </a:r>
            <a:r>
              <a:rPr lang="zh-CN" altLang="en-US" sz="24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14C4A-2D25-49C5-BBD9-B8DF1D1B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3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使用游标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914400" y="1741458"/>
            <a:ext cx="784887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1</a:t>
            </a:r>
            <a:r>
              <a:rPr lang="zh-CN" altLang="en-US" sz="2400" b="1" dirty="0"/>
              <a:t>．声明游标</a:t>
            </a:r>
          </a:p>
          <a:p>
            <a:pPr eaLnBrk="1" hangingPunct="1"/>
            <a:r>
              <a:rPr lang="en-US" altLang="zh-CN" sz="2400" b="1" dirty="0"/>
              <a:t>DECLARE </a:t>
            </a:r>
            <a:r>
              <a:rPr lang="en-US" altLang="zh-CN" sz="2400" b="1" dirty="0" err="1"/>
              <a:t>cursor_name</a:t>
            </a:r>
            <a:r>
              <a:rPr lang="en-US" altLang="zh-CN" sz="2400" b="1" dirty="0"/>
              <a:t> CURSOR FOR </a:t>
            </a:r>
            <a:r>
              <a:rPr lang="en-US" altLang="zh-CN" sz="2400" b="1" dirty="0" err="1"/>
              <a:t>select_statement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eaLnBrk="1" hangingPunct="1"/>
            <a:r>
              <a:rPr lang="en-US" altLang="zh-CN" sz="2400" b="1" dirty="0"/>
              <a:t>2</a:t>
            </a:r>
            <a:r>
              <a:rPr lang="zh-CN" altLang="en-US" sz="2400" b="1" dirty="0"/>
              <a:t>．打开游标</a:t>
            </a:r>
          </a:p>
          <a:p>
            <a:pPr eaLnBrk="1" hangingPunct="1"/>
            <a:r>
              <a:rPr lang="en-US" altLang="zh-CN" sz="2400" b="1" dirty="0"/>
              <a:t>OPEN </a:t>
            </a:r>
            <a:r>
              <a:rPr lang="en-US" altLang="zh-CN" sz="2400" b="1" dirty="0" err="1"/>
              <a:t>cursor_name</a:t>
            </a:r>
            <a:endParaRPr lang="zh-CN" altLang="en-US" sz="2400" b="1" dirty="0"/>
          </a:p>
          <a:p>
            <a:pPr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．使用游标</a:t>
            </a:r>
          </a:p>
          <a:p>
            <a:pPr eaLnBrk="1" hangingPunct="1"/>
            <a:r>
              <a:rPr lang="en-US" altLang="zh-CN" sz="2400" b="1" dirty="0"/>
              <a:t>FETCH </a:t>
            </a:r>
            <a:r>
              <a:rPr lang="en-US" altLang="zh-CN" sz="2400" b="1" dirty="0" err="1"/>
              <a:t>cursor_name</a:t>
            </a:r>
            <a:r>
              <a:rPr lang="en-US" altLang="zh-CN" sz="2400" b="1" dirty="0"/>
              <a:t> INTO </a:t>
            </a:r>
            <a:r>
              <a:rPr lang="en-US" altLang="zh-CN" sz="2400" b="1" dirty="0" err="1"/>
              <a:t>var_name</a:t>
            </a:r>
            <a:r>
              <a:rPr lang="en-US" altLang="zh-CN" sz="2400" b="1" dirty="0"/>
              <a:t> [,</a:t>
            </a:r>
            <a:r>
              <a:rPr lang="en-US" altLang="zh-CN" sz="2400" b="1" dirty="0" err="1"/>
              <a:t>var_name</a:t>
            </a:r>
            <a:r>
              <a:rPr lang="en-US" altLang="zh-CN" sz="2400" b="1" dirty="0"/>
              <a:t>] …</a:t>
            </a:r>
          </a:p>
          <a:p>
            <a:pPr eaLnBrk="1" hangingPunct="1"/>
            <a:r>
              <a:rPr lang="en-US" altLang="zh-CN" sz="2400" b="1" dirty="0"/>
              <a:t>4</a:t>
            </a:r>
            <a:r>
              <a:rPr lang="zh-CN" altLang="en-US" sz="2400" b="1" dirty="0"/>
              <a:t>．关闭游标</a:t>
            </a:r>
          </a:p>
          <a:p>
            <a:pPr eaLnBrk="1" hangingPunct="1"/>
            <a:r>
              <a:rPr lang="en-US" altLang="zh-CN" sz="2400" b="1" dirty="0"/>
              <a:t>CLOSE </a:t>
            </a:r>
            <a:r>
              <a:rPr lang="en-US" altLang="zh-CN" sz="2400" b="1" dirty="0" err="1"/>
              <a:t>cursor_name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00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18964" y="1765980"/>
            <a:ext cx="6791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‘hello’  REGEXP ‘^h’ </a:t>
            </a:r>
            <a:r>
              <a:rPr lang="zh-CN" altLang="en-US" sz="2200" b="1" dirty="0"/>
              <a:t>特定字符开头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               ‘hello’  REGEXP ‘^</a:t>
            </a:r>
            <a:r>
              <a:rPr lang="en-US" altLang="zh-CN" sz="2200" b="1" dirty="0" err="1"/>
              <a:t>hel</a:t>
            </a:r>
            <a:r>
              <a:rPr lang="en-US" altLang="zh-CN" sz="2200" b="1" dirty="0"/>
              <a:t>’ </a:t>
            </a:r>
            <a:r>
              <a:rPr lang="zh-CN" altLang="en-US" sz="2200" b="1" dirty="0"/>
              <a:t>特定字符串开头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               ‘hello’  REGEXP ‘o$’ </a:t>
            </a:r>
            <a:r>
              <a:rPr lang="zh-CN" altLang="en-US" sz="2200" b="1" dirty="0"/>
              <a:t>特定字符结尾</a:t>
            </a:r>
            <a:r>
              <a:rPr lang="en-US" altLang="zh-CN" sz="2200" b="1" dirty="0"/>
              <a:t>,</a:t>
            </a:r>
          </a:p>
          <a:p>
            <a:r>
              <a:rPr lang="zh-CN" altLang="en-US" sz="2200" b="1" dirty="0"/>
              <a:t>               </a:t>
            </a:r>
            <a:r>
              <a:rPr lang="en-US" altLang="zh-CN" sz="2200" b="1" dirty="0"/>
              <a:t>‘hello’  REGEXP ‘</a:t>
            </a:r>
            <a:r>
              <a:rPr lang="en-US" altLang="zh-CN" sz="2200" b="1" dirty="0" err="1"/>
              <a:t>llo</a:t>
            </a:r>
            <a:r>
              <a:rPr lang="en-US" altLang="zh-CN" sz="2200" b="1" dirty="0"/>
              <a:t>$’ </a:t>
            </a:r>
            <a:r>
              <a:rPr lang="zh-CN" altLang="en-US" sz="2200" b="1" dirty="0"/>
              <a:t>特定字符串结尾；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56992"/>
            <a:ext cx="9078690" cy="28802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</p:spTree>
    <p:extLst>
      <p:ext uri="{BB962C8B-B14F-4D97-AF65-F5344CB8AC3E}">
        <p14:creationId xmlns:p14="http://schemas.microsoft.com/office/powerpoint/2010/main" val="28815561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Cambria" panose="02040503050406030204" pitchFamily="18" charset="0"/>
              <a:buNone/>
            </a:pPr>
            <a:r>
              <a:rPr lang="zh-CN" altLang="en-US" sz="2800" dirty="0"/>
              <a:t>使用游标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1"/>
          <p:cNvSpPr>
            <a:spLocks noChangeArrowheads="1"/>
          </p:cNvSpPr>
          <p:nvPr/>
        </p:nvSpPr>
        <p:spPr bwMode="auto">
          <a:xfrm>
            <a:off x="-108520" y="1747555"/>
            <a:ext cx="928972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emplayee_count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创建存储过程</a:t>
            </a:r>
            <a:endParaRPr lang="zh-CN" altLang="en-US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emplayee_count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(OUT NUM INTEGER)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声明变量</a:t>
            </a:r>
            <a:endParaRPr lang="zh-CN" altLang="en-US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 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INTEGER;</a:t>
            </a:r>
            <a:b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DECLARE   flag INTEGER;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声明游标</a:t>
            </a:r>
            <a:endParaRPr lang="zh-CN" altLang="en-US" sz="2200" b="1" dirty="0"/>
          </a:p>
          <a:p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CURSOR FOR SELECT 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t_employee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句柄（在条件出现时被执行的代码）</a:t>
            </a:r>
            <a:endParaRPr lang="en-US" altLang="zh-CN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CONTINUE HANDLER FOR NOT FOUND SET flag = 1;</a:t>
            </a:r>
            <a:endParaRPr lang="en-US" altLang="zh-CN" sz="2200" b="1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37681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】</a:t>
            </a:r>
            <a:r>
              <a:rPr lang="zh-CN" altLang="en-US" sz="2400" b="1" dirty="0">
                <a:solidFill>
                  <a:srgbClr val="0000FF"/>
                </a:solidFill>
              </a:rPr>
              <a:t>统计工资大于</a:t>
            </a:r>
            <a:r>
              <a:rPr lang="en-US" altLang="zh-CN" sz="2400" b="1" dirty="0">
                <a:solidFill>
                  <a:srgbClr val="0000FF"/>
                </a:solidFill>
              </a:rPr>
              <a:t>999</a:t>
            </a:r>
            <a:r>
              <a:rPr lang="zh-CN" altLang="en-US" sz="2400" b="1" dirty="0">
                <a:solidFill>
                  <a:srgbClr val="0000FF"/>
                </a:solidFill>
              </a:rPr>
              <a:t>的雇员人数。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356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06785" y="1249363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设置结束标志</a:t>
            </a:r>
            <a:endParaRPr lang="zh-CN" altLang="en-US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flag=0;SET NUM=0;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打开游标</a:t>
            </a:r>
            <a:endParaRPr lang="zh-CN" altLang="en-US" sz="2200" b="1" dirty="0"/>
          </a:p>
          <a:p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遍历游标指向的结果集</a:t>
            </a:r>
            <a:endParaRPr lang="zh-CN" altLang="en-US" sz="2200" b="1" dirty="0"/>
          </a:p>
          <a:p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flag&lt;&gt;1 DO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&gt;999 THEN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=num+1;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emplayee_sal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WHILE;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关闭游标</a:t>
            </a:r>
            <a:endParaRPr lang="zh-CN" altLang="en-US" sz="2200" b="1" dirty="0"/>
          </a:p>
          <a:p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cursor_emplayee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END$</a:t>
            </a:r>
            <a:endParaRPr lang="en-US" altLang="zh-CN" sz="2200" b="1" dirty="0"/>
          </a:p>
          <a:p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082728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定义条件和处理程序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89620" y="1556792"/>
            <a:ext cx="864096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．定义条件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/>
              <a:t>定义程序执行中遇到的问题，指定需要特殊处理的条件。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DECLARE </a:t>
            </a:r>
            <a:r>
              <a:rPr lang="en-US" altLang="zh-CN" sz="2400" b="1" dirty="0" err="1">
                <a:solidFill>
                  <a:srgbClr val="0000FF"/>
                </a:solidFill>
              </a:rPr>
              <a:t>condition_name</a:t>
            </a:r>
            <a:r>
              <a:rPr lang="en-US" altLang="zh-CN" sz="2400" b="1" dirty="0">
                <a:solidFill>
                  <a:srgbClr val="0000FF"/>
                </a:solidFill>
              </a:rPr>
              <a:t> CONDITION FOR [</a:t>
            </a:r>
            <a:r>
              <a:rPr lang="en-US" altLang="zh-CN" sz="2400" b="1" dirty="0" err="1">
                <a:solidFill>
                  <a:srgbClr val="0000FF"/>
                </a:solidFill>
              </a:rPr>
              <a:t>condition_type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endParaRPr lang="en-US" altLang="zh-CN" sz="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condition_type</a:t>
            </a:r>
            <a:r>
              <a:rPr lang="en-US" altLang="zh-CN" sz="2400" b="1" dirty="0">
                <a:solidFill>
                  <a:srgbClr val="0000FF"/>
                </a:solidFill>
              </a:rPr>
              <a:t>]: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SQLSTATE [VALUE] </a:t>
            </a:r>
            <a:r>
              <a:rPr lang="en-US" altLang="zh-CN" sz="2400" b="1" dirty="0" err="1">
                <a:solidFill>
                  <a:srgbClr val="0000FF"/>
                </a:solidFill>
              </a:rPr>
              <a:t>sqlstate_value</a:t>
            </a:r>
            <a:r>
              <a:rPr lang="en-US" altLang="zh-CN" sz="2400" b="1" dirty="0">
                <a:solidFill>
                  <a:srgbClr val="0000FF"/>
                </a:solidFill>
              </a:rPr>
              <a:t> | </a:t>
            </a:r>
            <a:r>
              <a:rPr lang="en-US" altLang="zh-CN" sz="2400" b="1" dirty="0" err="1">
                <a:solidFill>
                  <a:srgbClr val="0000FF"/>
                </a:solidFill>
              </a:rPr>
              <a:t>mysql_error_code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zh-CN" altLang="en-US" sz="2000" b="1" dirty="0"/>
              <a:t>其中，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condition_name</a:t>
            </a:r>
            <a:r>
              <a:rPr lang="zh-CN" altLang="en-US" sz="2000" b="1" dirty="0"/>
              <a:t>表示条件的名称；</a:t>
            </a:r>
            <a:endParaRPr lang="en-US" altLang="zh-CN" sz="2000" b="1" dirty="0"/>
          </a:p>
          <a:p>
            <a:pPr marL="400050" lvl="1" indent="0">
              <a:buNone/>
            </a:pPr>
            <a:r>
              <a:rPr lang="en-US" altLang="zh-CN" sz="2000" b="1" dirty="0" err="1">
                <a:solidFill>
                  <a:srgbClr val="0070C0"/>
                </a:solidFill>
              </a:rPr>
              <a:t>condition_type</a:t>
            </a:r>
            <a:r>
              <a:rPr lang="zh-CN" altLang="en-US" sz="2000" b="1" dirty="0"/>
              <a:t>表示条件的类型；</a:t>
            </a:r>
            <a:endParaRPr lang="en-US" altLang="zh-CN" sz="2000" b="1" dirty="0"/>
          </a:p>
          <a:p>
            <a:pPr marL="400050" lvl="1" indent="0">
              <a:buNone/>
            </a:pPr>
            <a:r>
              <a:rPr lang="en-US" altLang="zh-CN" sz="2000" b="1" dirty="0" err="1">
                <a:solidFill>
                  <a:srgbClr val="0070C0"/>
                </a:solidFill>
              </a:rPr>
              <a:t>sqlstate_value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solidFill>
                  <a:srgbClr val="0070C0"/>
                </a:solidFill>
              </a:rPr>
              <a:t>mysql_error_code</a:t>
            </a:r>
            <a:r>
              <a:rPr lang="zh-CN" altLang="en-US" sz="2000" b="1" dirty="0"/>
              <a:t>都可以表示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的错误，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sqlstate_value</a:t>
            </a:r>
            <a:r>
              <a:rPr lang="zh-CN" altLang="en-US" sz="2000" b="1" dirty="0"/>
              <a:t>为</a:t>
            </a:r>
            <a:r>
              <a:rPr lang="zh-CN" altLang="en-US" sz="2000" b="1" u="sng" dirty="0"/>
              <a:t>长度为</a:t>
            </a:r>
            <a:r>
              <a:rPr lang="en-US" altLang="zh-CN" sz="2000" b="1" u="sng" dirty="0"/>
              <a:t>5</a:t>
            </a:r>
            <a:r>
              <a:rPr lang="zh-CN" altLang="en-US" sz="2000" b="1" u="sng" dirty="0"/>
              <a:t>的字符串类型</a:t>
            </a:r>
            <a:r>
              <a:rPr lang="zh-CN" altLang="en-US" sz="2000" b="1" dirty="0"/>
              <a:t>错误代码，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mysql_error_code</a:t>
            </a:r>
            <a:r>
              <a:rPr lang="zh-CN" altLang="en-US" sz="2000" b="1" dirty="0"/>
              <a:t>为</a:t>
            </a:r>
            <a:r>
              <a:rPr lang="zh-CN" altLang="en-US" sz="2000" b="1" u="sng" dirty="0"/>
              <a:t>数值类型</a:t>
            </a:r>
            <a:r>
              <a:rPr lang="zh-CN" altLang="en-US" sz="2000" b="1" dirty="0"/>
              <a:t>错误代码。例如在</a:t>
            </a:r>
            <a:r>
              <a:rPr lang="en-US" altLang="zh-CN" sz="2000" b="1" dirty="0"/>
              <a:t>ERROR1142(42000)</a:t>
            </a:r>
            <a:r>
              <a:rPr lang="zh-CN" altLang="en-US" sz="2000" b="1" dirty="0"/>
              <a:t>中，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sqlstate_value</a:t>
            </a:r>
            <a:r>
              <a:rPr lang="zh-CN" altLang="en-US" sz="2000" b="1" dirty="0"/>
              <a:t>的值是</a:t>
            </a:r>
            <a:r>
              <a:rPr lang="en-US" altLang="zh-CN" sz="2000" b="1" dirty="0"/>
              <a:t>42000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mysql_error_code</a:t>
            </a:r>
            <a:r>
              <a:rPr lang="zh-CN" altLang="en-US" sz="2000" b="1" dirty="0"/>
              <a:t>的值</a:t>
            </a:r>
            <a:r>
              <a:rPr lang="en-US" altLang="zh-CN" sz="2000" b="1" dirty="0"/>
              <a:t>1142.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657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848872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【例7】定义"ERROR 1148(42000)"错误，名称为command_not_allowed。可以用两种不同的方法来定义，代码如下：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//方法一：使用sqlstate_value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DECLARE  command_not_allowed CONDITION FOR SQLSTATE '42000';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//方法二：使用mysql_error_code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DECLARE  command_not_allowed CONDITION  FOR  1148</a:t>
            </a:r>
          </a:p>
        </p:txBody>
      </p:sp>
    </p:spTree>
    <p:extLst>
      <p:ext uri="{BB962C8B-B14F-4D97-AF65-F5344CB8AC3E}">
        <p14:creationId xmlns:p14="http://schemas.microsoft.com/office/powerpoint/2010/main" val="409627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85800"/>
            <a:ext cx="7118176" cy="563563"/>
          </a:xfrm>
        </p:spPr>
        <p:txBody>
          <a:bodyPr/>
          <a:lstStyle/>
          <a:p>
            <a:pPr algn="l"/>
            <a:r>
              <a:rPr lang="en-US" altLang="zh-CN" sz="2800" dirty="0"/>
              <a:t>2</a:t>
            </a:r>
            <a:r>
              <a:rPr lang="zh-CN" altLang="zh-CN" sz="2800" dirty="0"/>
              <a:t>．定义处理程序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412776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定义处理程序</a:t>
            </a:r>
            <a:r>
              <a:rPr lang="zh-CN" altLang="en-US" sz="2400" b="1" dirty="0"/>
              <a:t>时，使用</a:t>
            </a:r>
            <a:r>
              <a:rPr lang="en-US" altLang="zh-CN" sz="2400" b="1" dirty="0"/>
              <a:t>DECLARE</a:t>
            </a:r>
            <a:r>
              <a:rPr lang="zh-CN" altLang="en-US" sz="2400" b="1" dirty="0"/>
              <a:t>语句的语法如下：</a:t>
            </a:r>
          </a:p>
          <a:p>
            <a:pPr marL="0" indent="0"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DECLARE </a:t>
            </a:r>
            <a:r>
              <a:rPr lang="en-US" altLang="zh-CN" sz="2400" b="1" dirty="0" err="1">
                <a:solidFill>
                  <a:srgbClr val="0000FF"/>
                </a:solidFill>
              </a:rPr>
              <a:t>handler_type</a:t>
            </a:r>
            <a:r>
              <a:rPr lang="en-US" altLang="zh-CN" sz="2400" b="1" dirty="0">
                <a:solidFill>
                  <a:srgbClr val="0000FF"/>
                </a:solidFill>
              </a:rPr>
              <a:t> HANDLER FOR </a:t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>
                <a:solidFill>
                  <a:srgbClr val="0000FF"/>
                </a:solidFill>
              </a:rPr>
              <a:t>      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condition_value</a:t>
            </a:r>
            <a:r>
              <a:rPr lang="en-US" altLang="zh-CN" sz="2400" b="1" dirty="0">
                <a:solidFill>
                  <a:srgbClr val="0000FF"/>
                </a:solidFill>
              </a:rPr>
              <a:t>[,...]   </a:t>
            </a:r>
            <a:r>
              <a:rPr lang="en-US" altLang="zh-CN" sz="2400" b="1" dirty="0" err="1">
                <a:solidFill>
                  <a:srgbClr val="0000FF"/>
                </a:solidFill>
              </a:rPr>
              <a:t>sp_statement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r>
              <a:rPr lang="zh-CN" altLang="en-US" sz="2200" b="1" dirty="0"/>
              <a:t>其中：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  </a:t>
            </a:r>
            <a:r>
              <a:rPr lang="en-US" altLang="zh-CN" sz="2200" b="1" dirty="0" err="1">
                <a:solidFill>
                  <a:srgbClr val="0070C0"/>
                </a:solidFill>
              </a:rPr>
              <a:t>handler_type</a:t>
            </a:r>
            <a:r>
              <a:rPr lang="en-US" altLang="zh-CN" sz="2200" b="1" dirty="0">
                <a:solidFill>
                  <a:srgbClr val="0070C0"/>
                </a:solidFill>
              </a:rPr>
              <a:t>:          /*</a:t>
            </a:r>
            <a:r>
              <a:rPr lang="zh-CN" altLang="en-US" sz="2200" b="1" dirty="0">
                <a:solidFill>
                  <a:srgbClr val="0070C0"/>
                </a:solidFill>
              </a:rPr>
              <a:t>错误处理方式</a:t>
            </a:r>
            <a:r>
              <a:rPr lang="en-US" altLang="zh-CN" sz="2200" b="1" dirty="0">
                <a:solidFill>
                  <a:srgbClr val="0070C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    CONTINUE | EXIT | UNDO</a:t>
            </a:r>
          </a:p>
          <a:p>
            <a:pPr marL="400050" lvl="1" indent="0">
              <a:buNone/>
            </a:pPr>
            <a:r>
              <a:rPr lang="en-US" altLang="zh-CN" sz="1800" b="1" dirty="0"/>
              <a:t> </a:t>
            </a:r>
            <a:r>
              <a:rPr lang="en-US" altLang="zh-CN" sz="2000" b="1" dirty="0"/>
              <a:t>CONTINUE</a:t>
            </a:r>
            <a:r>
              <a:rPr lang="zh-CN" altLang="en-US" sz="2000" b="1" dirty="0"/>
              <a:t>：遇到错误不处理，继续执行；</a:t>
            </a:r>
            <a:endParaRPr lang="en-US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 EXIT </a:t>
            </a:r>
            <a:r>
              <a:rPr lang="zh-CN" altLang="en-US" sz="2000" b="1" dirty="0"/>
              <a:t>：遇到错误马上退出；</a:t>
            </a:r>
            <a:endParaRPr lang="en-US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UNDO</a:t>
            </a:r>
            <a:r>
              <a:rPr lang="zh-CN" altLang="en-US" sz="2000" b="1" dirty="0"/>
              <a:t>：遇到错误后撤回之前的操作，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暂不支持这样的操作。</a:t>
            </a:r>
            <a:endParaRPr lang="en-US" altLang="zh-CN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61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464" y="1556792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rgbClr val="0000FF"/>
                </a:solidFill>
              </a:rPr>
              <a:t>condition_value</a:t>
            </a:r>
            <a:r>
              <a:rPr lang="en-US" altLang="zh-CN" sz="2400" b="1" dirty="0">
                <a:solidFill>
                  <a:srgbClr val="0000FF"/>
                </a:solidFill>
              </a:rPr>
              <a:t>:      </a:t>
            </a:r>
            <a:r>
              <a:rPr lang="en-US" altLang="zh-CN" sz="2400" b="1" dirty="0"/>
              <a:t>/*</a:t>
            </a:r>
            <a:r>
              <a:rPr lang="zh-CN" altLang="en-US" sz="2400" b="1" dirty="0"/>
              <a:t>错误类型</a:t>
            </a:r>
            <a:r>
              <a:rPr lang="en-US" altLang="zh-CN" sz="2400" b="1" dirty="0"/>
              <a:t>*/</a:t>
            </a:r>
          </a:p>
          <a:p>
            <a:pPr marL="0" indent="0">
              <a:buNone/>
            </a:pPr>
            <a:r>
              <a:rPr lang="zh-CN" altLang="en-US" sz="2400" b="1" dirty="0"/>
              <a:t>可以有以下取值：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C00000"/>
                </a:solidFill>
              </a:rPr>
              <a:t>SQLSTATE [VALUE] </a:t>
            </a:r>
            <a:r>
              <a:rPr lang="en-US" altLang="zh-CN" sz="2400" b="1" dirty="0" err="1">
                <a:solidFill>
                  <a:srgbClr val="C00000"/>
                </a:solidFill>
              </a:rPr>
              <a:t>sqlstate_value</a:t>
            </a:r>
            <a:br>
              <a:rPr lang="en-US" altLang="zh-CN" sz="2400" b="1" dirty="0"/>
            </a:br>
            <a:r>
              <a:rPr lang="en-US" altLang="zh-CN" sz="2000" b="1" dirty="0"/>
              <a:t>           /* </a:t>
            </a:r>
            <a:r>
              <a:rPr lang="en-US" altLang="zh-CN" sz="2000" b="1" dirty="0" err="1"/>
              <a:t>sqlstate_value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包含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个字符的字符串错误值</a:t>
            </a:r>
            <a:r>
              <a:rPr lang="en-US" altLang="zh-CN" sz="2000" b="1" dirty="0"/>
              <a:t>*/</a:t>
            </a:r>
          </a:p>
          <a:p>
            <a:pPr marL="0" indent="0">
              <a:buNone/>
            </a:pPr>
            <a:r>
              <a:rPr lang="en-US" altLang="zh-CN" sz="2400" b="1" dirty="0"/>
              <a:t> | </a:t>
            </a:r>
            <a:r>
              <a:rPr lang="en-US" altLang="zh-CN" sz="2400" b="1" dirty="0" err="1">
                <a:solidFill>
                  <a:srgbClr val="C00000"/>
                </a:solidFill>
              </a:rPr>
              <a:t>condition_name</a:t>
            </a:r>
            <a:br>
              <a:rPr lang="en-US" altLang="zh-CN" sz="2400" b="1" dirty="0"/>
            </a:br>
            <a:r>
              <a:rPr lang="en-US" altLang="zh-CN" sz="2400" b="1" dirty="0"/>
              <a:t>           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 DECLARE  CONDITION定义的错误条件名称 </a:t>
            </a:r>
            <a:r>
              <a:rPr lang="en-US" altLang="zh-CN" sz="2000" b="1" dirty="0"/>
              <a:t>*/</a:t>
            </a:r>
          </a:p>
          <a:p>
            <a:pPr marL="0" indent="0">
              <a:buNone/>
            </a:pPr>
            <a:r>
              <a:rPr lang="en-US" altLang="zh-CN" sz="2400" b="1" dirty="0"/>
              <a:t> | </a:t>
            </a:r>
            <a:r>
              <a:rPr lang="en-US" altLang="zh-CN" sz="2400" b="1" dirty="0">
                <a:solidFill>
                  <a:srgbClr val="C00000"/>
                </a:solidFill>
              </a:rPr>
              <a:t>SQLWARNING</a:t>
            </a:r>
            <a:r>
              <a:rPr lang="en-US" altLang="zh-CN" sz="2400" b="1" dirty="0"/>
              <a:t>    </a:t>
            </a:r>
            <a:r>
              <a:rPr lang="en-US" altLang="zh-CN" sz="2000" b="1" dirty="0"/>
              <a:t>/* </a:t>
            </a:r>
            <a:r>
              <a:rPr lang="zh-CN" altLang="en-US" sz="2000" b="1" dirty="0"/>
              <a:t>匹配所有以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开头的</a:t>
            </a:r>
            <a:r>
              <a:rPr lang="en-US" altLang="zh-CN" sz="2000" b="1" dirty="0"/>
              <a:t>SQLSTATE</a:t>
            </a:r>
            <a:r>
              <a:rPr lang="zh-CN" altLang="en-US" sz="2000" b="1" dirty="0"/>
              <a:t>错误代码</a:t>
            </a:r>
            <a:r>
              <a:rPr lang="en-US" altLang="zh-CN" sz="2000" b="1" dirty="0"/>
              <a:t>*/</a:t>
            </a:r>
          </a:p>
          <a:p>
            <a:pPr marL="0" indent="0">
              <a:buNone/>
            </a:pPr>
            <a:r>
              <a:rPr lang="en-US" altLang="zh-CN" sz="2400" b="1" dirty="0"/>
              <a:t> | </a:t>
            </a:r>
            <a:r>
              <a:rPr lang="en-US" altLang="zh-CN" sz="2400" b="1" dirty="0">
                <a:solidFill>
                  <a:srgbClr val="C00000"/>
                </a:solidFill>
              </a:rPr>
              <a:t>NOT FOUND    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匹配所有以</a:t>
            </a:r>
            <a:r>
              <a:rPr lang="en-US" altLang="zh-CN" sz="2000" b="1" dirty="0"/>
              <a:t>02</a:t>
            </a:r>
            <a:r>
              <a:rPr lang="zh-CN" altLang="en-US" sz="2000" b="1" dirty="0"/>
              <a:t>开头的</a:t>
            </a:r>
            <a:r>
              <a:rPr lang="en-US" altLang="zh-CN" sz="2000" b="1" dirty="0"/>
              <a:t>SQLSTATE</a:t>
            </a:r>
            <a:r>
              <a:rPr lang="zh-CN" altLang="en-US" sz="2000" b="1" dirty="0"/>
              <a:t>错误代码</a:t>
            </a:r>
            <a:r>
              <a:rPr lang="en-US" altLang="zh-CN" sz="2000" b="1" dirty="0"/>
              <a:t>*/</a:t>
            </a:r>
          </a:p>
          <a:p>
            <a:pPr marL="0" indent="0">
              <a:buNone/>
            </a:pPr>
            <a:r>
              <a:rPr lang="en-US" altLang="zh-CN" sz="2400" b="1" dirty="0"/>
              <a:t> | </a:t>
            </a:r>
            <a:r>
              <a:rPr lang="en-US" altLang="zh-CN" sz="2400" b="1" dirty="0">
                <a:solidFill>
                  <a:srgbClr val="C00000"/>
                </a:solidFill>
              </a:rPr>
              <a:t>SQLEXCEPTION</a:t>
            </a:r>
            <a:br>
              <a:rPr lang="en-US" altLang="zh-CN" sz="2400" b="1" dirty="0"/>
            </a:br>
            <a:r>
              <a:rPr lang="en-US" altLang="zh-CN" sz="2400" b="1" dirty="0"/>
              <a:t>       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匹配所有没有被</a:t>
            </a:r>
            <a:r>
              <a:rPr lang="en-US" altLang="zh-CN" sz="2000" b="1" dirty="0"/>
              <a:t>SQLWARNING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NOT FOUND</a:t>
            </a:r>
            <a:r>
              <a:rPr lang="zh-CN" altLang="en-US" sz="2000" b="1" dirty="0"/>
              <a:t>捕获的的</a:t>
            </a:r>
            <a:r>
              <a:rPr lang="en-US" altLang="zh-CN" sz="2000" b="1" dirty="0"/>
              <a:t>SQLSTATE</a:t>
            </a:r>
            <a:r>
              <a:rPr lang="zh-CN" altLang="en-US" sz="2000" b="1" dirty="0"/>
              <a:t>错误代码</a:t>
            </a:r>
            <a:r>
              <a:rPr lang="en-US" altLang="zh-CN" sz="2000" b="1" dirty="0"/>
              <a:t>*/</a:t>
            </a:r>
          </a:p>
          <a:p>
            <a:pPr marL="0" indent="0">
              <a:buNone/>
            </a:pPr>
            <a:r>
              <a:rPr lang="en-US" altLang="zh-CN" sz="2400" b="1" dirty="0"/>
              <a:t> | </a:t>
            </a:r>
            <a:r>
              <a:rPr lang="en-US" altLang="zh-CN" sz="2400" b="1" dirty="0" err="1">
                <a:solidFill>
                  <a:srgbClr val="C00000"/>
                </a:solidFill>
              </a:rPr>
              <a:t>mysql_error_code</a:t>
            </a:r>
            <a:r>
              <a:rPr lang="en-US" altLang="zh-CN" sz="2400" b="1" dirty="0"/>
              <a:t>  </a:t>
            </a:r>
            <a:r>
              <a:rPr lang="en-US" altLang="zh-CN" sz="2000" b="1" dirty="0"/>
              <a:t>/*</a:t>
            </a:r>
            <a:r>
              <a:rPr lang="zh-CN" altLang="en-US" sz="2000" b="1" dirty="0"/>
              <a:t>匹配数值类型错误代码</a:t>
            </a:r>
            <a:r>
              <a:rPr lang="en-US" altLang="zh-CN" sz="2000" b="1" dirty="0"/>
              <a:t>*/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616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8" y="1268760"/>
            <a:ext cx="8492777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8】</a:t>
            </a:r>
            <a:r>
              <a:rPr lang="zh-CN" altLang="en-US" sz="2400" b="1" dirty="0"/>
              <a:t>定义处理程序的几种方式，代码如下：</a:t>
            </a:r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方法一：捕获</a:t>
            </a:r>
            <a:r>
              <a:rPr lang="en-US" altLang="zh-CN" sz="2400" b="1" dirty="0" err="1"/>
              <a:t>sqlstate_value</a:t>
            </a:r>
            <a:r>
              <a:rPr lang="en-US" altLang="zh-CN" sz="2400" b="1" dirty="0"/>
              <a:t>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DECLARE</a:t>
            </a:r>
            <a:r>
              <a:rPr lang="en-US" altLang="zh-CN" sz="2400" b="1" dirty="0"/>
              <a:t> CONTINUE </a:t>
            </a:r>
            <a:r>
              <a:rPr lang="en-US" altLang="zh-CN" sz="2400" b="1" dirty="0">
                <a:solidFill>
                  <a:srgbClr val="FF0000"/>
                </a:solidFill>
              </a:rPr>
              <a:t>HANDLER FOR </a:t>
            </a:r>
            <a:r>
              <a:rPr lang="en-US" altLang="zh-CN" sz="2400" b="1" dirty="0"/>
              <a:t>SQLSTATE '42S02' SET @info='NO_SUCH_TABLE';</a:t>
            </a:r>
          </a:p>
          <a:p>
            <a:pPr marL="0" indent="0">
              <a:buNone/>
            </a:pPr>
            <a:r>
              <a:rPr lang="zh-CN" altLang="en-US" sz="1300" b="1" dirty="0"/>
              <a:t>      如果遇到</a:t>
            </a:r>
            <a:r>
              <a:rPr lang="en-US" altLang="zh-CN" sz="1300" b="1" dirty="0" err="1"/>
              <a:t>sqlstate_value</a:t>
            </a:r>
            <a:r>
              <a:rPr lang="zh-CN" altLang="en-US" sz="1300" b="1" dirty="0"/>
              <a:t>值为</a:t>
            </a:r>
            <a:r>
              <a:rPr lang="en-US" altLang="zh-CN" sz="1400" b="1" dirty="0"/>
              <a:t>‘42S02’</a:t>
            </a:r>
            <a:r>
              <a:rPr lang="zh-CN" altLang="en-US" sz="1400" b="1" dirty="0"/>
              <a:t>，执行</a:t>
            </a:r>
            <a:r>
              <a:rPr lang="en-US" altLang="zh-CN" sz="1400" b="1" dirty="0"/>
              <a:t>CONTINUE</a:t>
            </a:r>
            <a:r>
              <a:rPr lang="zh-CN" altLang="en-US" sz="1400" b="1" dirty="0"/>
              <a:t>操作，并且输出</a:t>
            </a:r>
            <a:r>
              <a:rPr lang="en-US" altLang="zh-CN" sz="1400" b="1" dirty="0"/>
              <a:t>‘NO_SUCH_TABLE‘</a:t>
            </a:r>
            <a:r>
              <a:rPr lang="zh-CN" altLang="en-US" sz="1400" b="1" dirty="0"/>
              <a:t>信息。</a:t>
            </a:r>
            <a:endParaRPr lang="en-US" altLang="zh-CN" sz="1300" b="1" dirty="0"/>
          </a:p>
          <a:p>
            <a:pPr marL="0" indent="0">
              <a:buNone/>
            </a:pPr>
            <a:endParaRPr lang="en-US" altLang="zh-CN" sz="500" b="1" dirty="0"/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方法二：捕获</a:t>
            </a:r>
            <a:r>
              <a:rPr lang="en-US" altLang="zh-CN" sz="2400" b="1" dirty="0" err="1"/>
              <a:t>mysql_error_code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DECLARE CONTINUE HANDLER FOR 1146 SET @info=' NO_SUCH_TABLE ';</a:t>
            </a:r>
          </a:p>
          <a:p>
            <a:pPr marL="0" indent="0">
              <a:buNone/>
            </a:pPr>
            <a:r>
              <a:rPr lang="zh-CN" altLang="en-US" sz="1300" b="1" dirty="0"/>
              <a:t>      如果遇到</a:t>
            </a:r>
            <a:r>
              <a:rPr lang="en-US" altLang="zh-CN" sz="1400" b="1" dirty="0" err="1"/>
              <a:t>mysql_error_code</a:t>
            </a:r>
            <a:r>
              <a:rPr lang="zh-CN" altLang="en-US" sz="1300" b="1" dirty="0"/>
              <a:t>值为</a:t>
            </a:r>
            <a:r>
              <a:rPr lang="en-US" altLang="zh-CN" sz="1400" b="1" dirty="0"/>
              <a:t>1146 </a:t>
            </a:r>
            <a:r>
              <a:rPr lang="zh-CN" altLang="en-US" sz="1300" b="1" dirty="0"/>
              <a:t>，执行</a:t>
            </a:r>
            <a:r>
              <a:rPr lang="en-US" altLang="zh-CN" sz="1300" b="1" dirty="0"/>
              <a:t>CONTINUE</a:t>
            </a:r>
            <a:r>
              <a:rPr lang="zh-CN" altLang="en-US" sz="1300" b="1" dirty="0"/>
              <a:t>操作，并且输出</a:t>
            </a:r>
            <a:r>
              <a:rPr lang="en-US" altLang="zh-CN" sz="1300" b="1" dirty="0"/>
              <a:t>‘NO_SUCH_TABLE‘</a:t>
            </a:r>
            <a:r>
              <a:rPr lang="zh-CN" altLang="en-US" sz="1300" b="1" dirty="0"/>
              <a:t>信息。</a:t>
            </a:r>
            <a:endParaRPr lang="en-US" altLang="zh-CN" sz="1300" b="1" dirty="0"/>
          </a:p>
          <a:p>
            <a:pPr marL="0" indent="0">
              <a:buNone/>
            </a:pPr>
            <a:endParaRPr lang="en-US" altLang="zh-CN" sz="500" b="1" dirty="0"/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方法三：先定义条件，然后调用</a:t>
            </a:r>
          </a:p>
          <a:p>
            <a:pPr marL="0" indent="0">
              <a:buNone/>
            </a:pPr>
            <a:r>
              <a:rPr lang="en-US" altLang="zh-CN" sz="2400" b="1" dirty="0"/>
              <a:t>DECLARE  </a:t>
            </a:r>
            <a:r>
              <a:rPr lang="en-US" altLang="zh-CN" sz="2400" b="1" dirty="0" err="1"/>
              <a:t>no_such_table</a:t>
            </a:r>
            <a:r>
              <a:rPr lang="en-US" altLang="zh-CN" sz="2400" b="1" dirty="0"/>
              <a:t>  CONDITION  FOR  1146;</a:t>
            </a:r>
          </a:p>
          <a:p>
            <a:pPr marL="0" indent="0">
              <a:buNone/>
            </a:pPr>
            <a:r>
              <a:rPr lang="en-US" altLang="zh-CN" sz="2400" b="1" dirty="0"/>
              <a:t>DECLARE CONTINUE HANDLER FOR NO_SUCH_TABLE SET @info=' NO_SUCH_TABLE 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62819" y="620688"/>
            <a:ext cx="7391400" cy="563563"/>
          </a:xfrm>
        </p:spPr>
        <p:txBody>
          <a:bodyPr/>
          <a:lstStyle/>
          <a:p>
            <a:r>
              <a:rPr lang="zh-CN" altLang="zh-CN" sz="2800" dirty="0"/>
              <a:t>定义处理程序</a:t>
            </a:r>
            <a:r>
              <a:rPr lang="zh-CN" altLang="en-US" sz="2800" dirty="0"/>
              <a:t>（例）</a:t>
            </a:r>
          </a:p>
        </p:txBody>
      </p:sp>
    </p:spTree>
    <p:extLst>
      <p:ext uri="{BB962C8B-B14F-4D97-AF65-F5344CB8AC3E}">
        <p14:creationId xmlns:p14="http://schemas.microsoft.com/office/powerpoint/2010/main" val="41952341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556792"/>
            <a:ext cx="8253164" cy="4608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/>
              <a:t>//</a:t>
            </a:r>
            <a:r>
              <a:rPr lang="zh-CN" altLang="en-US" sz="2200" b="1" dirty="0"/>
              <a:t>方法四：使用</a:t>
            </a:r>
            <a:r>
              <a:rPr lang="en-US" altLang="zh-CN" sz="2200" b="1" dirty="0"/>
              <a:t>SQLWARNING</a:t>
            </a:r>
          </a:p>
          <a:p>
            <a:pPr marL="0" indent="0">
              <a:buNone/>
            </a:pPr>
            <a:r>
              <a:rPr lang="en-US" altLang="zh-CN" sz="2200" b="1" dirty="0"/>
              <a:t>DECLARE EXIT HANDLER FOR SQLWARNING SET @info='ERROR';</a:t>
            </a:r>
          </a:p>
          <a:p>
            <a:pPr marL="0" indent="0">
              <a:buNone/>
            </a:pPr>
            <a:r>
              <a:rPr lang="zh-CN" altLang="en-US" sz="1300" b="1" dirty="0"/>
              <a:t>   捕获所有以</a:t>
            </a:r>
            <a:r>
              <a:rPr lang="en-US" altLang="zh-CN" sz="1300" b="1" dirty="0"/>
              <a:t>01</a:t>
            </a:r>
            <a:r>
              <a:rPr lang="zh-CN" altLang="en-US" sz="1300" b="1" dirty="0"/>
              <a:t>开头的</a:t>
            </a:r>
            <a:r>
              <a:rPr lang="en-US" altLang="zh-CN" sz="1300" b="1" dirty="0" err="1"/>
              <a:t>sqlstate_value</a:t>
            </a:r>
            <a:r>
              <a:rPr lang="zh-CN" altLang="en-US" sz="1300" b="1" dirty="0"/>
              <a:t>值，然后执行</a:t>
            </a:r>
            <a:r>
              <a:rPr lang="en-US" altLang="zh-CN" sz="1300" b="1" dirty="0"/>
              <a:t>EXIT</a:t>
            </a:r>
            <a:r>
              <a:rPr lang="zh-CN" altLang="en-US" sz="1300" b="1" dirty="0"/>
              <a:t>操作，并且输出</a:t>
            </a:r>
            <a:r>
              <a:rPr lang="en-US" altLang="zh-CN" sz="1300" b="1" dirty="0"/>
              <a:t>‘ERROR‘</a:t>
            </a:r>
            <a:r>
              <a:rPr lang="zh-CN" altLang="en-US" sz="1300" b="1" dirty="0"/>
              <a:t>信息。</a:t>
            </a:r>
            <a:endParaRPr lang="en-US" altLang="zh-CN" sz="1300" b="1" dirty="0"/>
          </a:p>
          <a:p>
            <a:pPr marL="0" indent="0">
              <a:buNone/>
            </a:pPr>
            <a:endParaRPr lang="en-US" altLang="zh-CN" sz="800" b="1" dirty="0"/>
          </a:p>
          <a:p>
            <a:pPr marL="0" indent="0">
              <a:buNone/>
            </a:pPr>
            <a:r>
              <a:rPr lang="en-US" altLang="zh-CN" sz="2200" b="1" dirty="0"/>
              <a:t>//</a:t>
            </a:r>
            <a:r>
              <a:rPr lang="zh-CN" altLang="en-US" sz="2200" b="1" dirty="0"/>
              <a:t>方法五：使用</a:t>
            </a:r>
            <a:r>
              <a:rPr lang="en-US" altLang="zh-CN" sz="2200" b="1" dirty="0"/>
              <a:t>NOT FOUND</a:t>
            </a:r>
          </a:p>
          <a:p>
            <a:pPr marL="0" indent="0">
              <a:buNone/>
            </a:pPr>
            <a:r>
              <a:rPr lang="en-US" altLang="zh-CN" sz="2200" b="1" dirty="0"/>
              <a:t>DECLARE EXIT HANDLER FOR NOT FOUND SET @info=' NO_SUCH_TABLE ';</a:t>
            </a:r>
          </a:p>
          <a:p>
            <a:pPr marL="0" indent="0">
              <a:buNone/>
            </a:pPr>
            <a:r>
              <a:rPr lang="zh-CN" altLang="en-US" sz="1300" b="1" dirty="0"/>
              <a:t>     捕获所有以</a:t>
            </a:r>
            <a:r>
              <a:rPr lang="en-US" altLang="zh-CN" sz="1300" b="1" dirty="0"/>
              <a:t>02</a:t>
            </a:r>
            <a:r>
              <a:rPr lang="zh-CN" altLang="en-US" sz="1300" b="1" dirty="0"/>
              <a:t>开头的</a:t>
            </a:r>
            <a:r>
              <a:rPr lang="en-US" altLang="zh-CN" sz="1300" b="1" dirty="0" err="1"/>
              <a:t>sqlstate_value</a:t>
            </a:r>
            <a:r>
              <a:rPr lang="zh-CN" altLang="en-US" sz="1300" b="1" dirty="0"/>
              <a:t>值，然后执行</a:t>
            </a:r>
            <a:r>
              <a:rPr lang="en-US" altLang="zh-CN" sz="1300" b="1" dirty="0"/>
              <a:t>EXIT</a:t>
            </a:r>
            <a:r>
              <a:rPr lang="zh-CN" altLang="en-US" sz="1300" b="1" dirty="0"/>
              <a:t>操作，并且输出</a:t>
            </a:r>
            <a:r>
              <a:rPr lang="en-US" altLang="zh-CN" sz="1300" b="1" dirty="0"/>
              <a:t>‘NO_SUCH_TABLE‘</a:t>
            </a:r>
            <a:r>
              <a:rPr lang="zh-CN" altLang="en-US" sz="1300" b="1" dirty="0"/>
              <a:t>信息。</a:t>
            </a:r>
            <a:endParaRPr lang="en-US" altLang="zh-CN" sz="1300" b="1" dirty="0"/>
          </a:p>
          <a:p>
            <a:pPr marL="0" indent="0">
              <a:buNone/>
            </a:pPr>
            <a:endParaRPr lang="en-US" altLang="zh-CN" sz="800" b="1" dirty="0"/>
          </a:p>
          <a:p>
            <a:pPr marL="0" indent="0">
              <a:buNone/>
            </a:pPr>
            <a:r>
              <a:rPr lang="en-US" altLang="zh-CN" sz="2200" b="1" dirty="0"/>
              <a:t>//</a:t>
            </a:r>
            <a:r>
              <a:rPr lang="zh-CN" altLang="en-US" sz="2200" b="1" dirty="0"/>
              <a:t>方法六：使用</a:t>
            </a:r>
            <a:r>
              <a:rPr lang="en-US" altLang="zh-CN" sz="2200" b="1" dirty="0"/>
              <a:t>SQLEXCEPTION</a:t>
            </a:r>
          </a:p>
          <a:p>
            <a:pPr marL="0" indent="0">
              <a:buNone/>
            </a:pPr>
            <a:r>
              <a:rPr lang="en-US" altLang="zh-CN" sz="2200" b="1" dirty="0"/>
              <a:t>DECLARE EXIT HANDLER FOR SQLEXCEPTION SET @info='ERROR'; 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1300" b="1" dirty="0"/>
              <a:t>     捕获所有没有被</a:t>
            </a:r>
            <a:r>
              <a:rPr lang="en-US" altLang="zh-CN" sz="1300" b="1" dirty="0"/>
              <a:t>SQLWARNING</a:t>
            </a:r>
            <a:r>
              <a:rPr lang="zh-CN" altLang="en-US" sz="1300" b="1" dirty="0"/>
              <a:t>或</a:t>
            </a:r>
            <a:r>
              <a:rPr lang="en-US" altLang="zh-CN" sz="1300" b="1" dirty="0"/>
              <a:t>NOT FOUND</a:t>
            </a:r>
            <a:r>
              <a:rPr lang="zh-CN" altLang="en-US" sz="1300" b="1" dirty="0"/>
              <a:t>捕获的</a:t>
            </a:r>
            <a:r>
              <a:rPr lang="en-US" altLang="zh-CN" sz="1300" b="1" dirty="0" err="1"/>
              <a:t>sqlstate_value</a:t>
            </a:r>
            <a:r>
              <a:rPr lang="zh-CN" altLang="en-US" sz="1300" b="1" dirty="0"/>
              <a:t>值，然后执行</a:t>
            </a:r>
            <a:r>
              <a:rPr lang="en-US" altLang="zh-CN" sz="1300" b="1" dirty="0"/>
              <a:t>EXIT</a:t>
            </a:r>
            <a:r>
              <a:rPr lang="zh-CN" altLang="en-US" sz="1300" b="1" dirty="0"/>
              <a:t>操作，并且输出</a:t>
            </a:r>
            <a:r>
              <a:rPr lang="en-US" altLang="zh-CN" sz="1300" b="1" dirty="0"/>
              <a:t>‘ERROR‘</a:t>
            </a:r>
            <a:r>
              <a:rPr lang="zh-CN" altLang="en-US" sz="1300" b="1" dirty="0"/>
              <a:t>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999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484784"/>
            <a:ext cx="792088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9】</a:t>
            </a:r>
            <a:r>
              <a:rPr lang="zh-CN" altLang="en-US" sz="2000" b="1" dirty="0"/>
              <a:t>定义条件和处理程序，具体执行的过程如下：</a:t>
            </a:r>
          </a:p>
          <a:p>
            <a:pPr marL="0" indent="0"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CREATE TABLE test.t (s1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, primary key (s1));</a:t>
            </a:r>
          </a:p>
          <a:p>
            <a:pPr marL="0" indent="0">
              <a:buNone/>
            </a:pPr>
            <a:endParaRPr lang="en-US" altLang="zh-CN" sz="500" b="1" dirty="0"/>
          </a:p>
          <a:p>
            <a:pPr marL="0" indent="0">
              <a:buNone/>
            </a:pPr>
            <a:r>
              <a:rPr lang="en-US" altLang="zh-CN" sz="2000" b="1" dirty="0"/>
              <a:t> DELIMITER //</a:t>
            </a:r>
          </a:p>
          <a:p>
            <a:pPr marL="0" indent="0">
              <a:buNone/>
            </a:pPr>
            <a:r>
              <a:rPr lang="en-US" altLang="zh-CN" sz="2000" b="1" dirty="0"/>
              <a:t>  CREATE PROCEDURE </a:t>
            </a:r>
            <a:r>
              <a:rPr lang="en-US" altLang="zh-CN" sz="2000" b="1" dirty="0" err="1"/>
              <a:t>handlerdemo</a:t>
            </a:r>
            <a:r>
              <a:rPr lang="en-US" altLang="zh-CN" sz="2000" b="1" dirty="0"/>
              <a:t> ()</a:t>
            </a:r>
          </a:p>
          <a:p>
            <a:pPr marL="0" indent="0">
              <a:buNone/>
            </a:pPr>
            <a:r>
              <a:rPr lang="en-US" altLang="zh-CN" sz="2000" b="1" dirty="0"/>
              <a:t>      BEGIN</a:t>
            </a:r>
          </a:p>
          <a:p>
            <a:pPr marL="0" indent="0">
              <a:buNone/>
            </a:pPr>
            <a:r>
              <a:rPr lang="en-US" altLang="zh-CN" sz="2000" b="1" dirty="0"/>
              <a:t>       DECLARE EXIT HANDLER FOR SQLSTATE '23000' SET @x2 = 1;</a:t>
            </a:r>
          </a:p>
          <a:p>
            <a:pPr marL="0" indent="0">
              <a:buNone/>
            </a:pPr>
            <a:r>
              <a:rPr lang="en-US" altLang="zh-CN" sz="2000" b="1" dirty="0"/>
              <a:t>       SET @x = 1;</a:t>
            </a:r>
          </a:p>
          <a:p>
            <a:pPr marL="0" indent="0">
              <a:buNone/>
            </a:pPr>
            <a:r>
              <a:rPr lang="en-US" altLang="zh-CN" sz="2000" b="1" dirty="0"/>
              <a:t>       INSERT INTO test.t VALUES (1);</a:t>
            </a:r>
          </a:p>
          <a:p>
            <a:pPr marL="0" indent="0">
              <a:buNone/>
            </a:pPr>
            <a:r>
              <a:rPr lang="en-US" altLang="zh-CN" sz="2000" b="1" dirty="0"/>
              <a:t>       SET @x = 2;</a:t>
            </a:r>
          </a:p>
          <a:p>
            <a:pPr marL="0" indent="0">
              <a:buNone/>
            </a:pPr>
            <a:r>
              <a:rPr lang="en-US" altLang="zh-CN" sz="2000" b="1" dirty="0"/>
              <a:t>       INSERT INTO test.t VALUES (1);</a:t>
            </a:r>
          </a:p>
          <a:p>
            <a:pPr marL="0" indent="0">
              <a:buNone/>
            </a:pPr>
            <a:r>
              <a:rPr lang="en-US" altLang="zh-CN" sz="2000" b="1" dirty="0"/>
              <a:t>       SET @x = 3;</a:t>
            </a:r>
          </a:p>
          <a:p>
            <a:pPr marL="0" indent="0">
              <a:buNone/>
            </a:pPr>
            <a:r>
              <a:rPr lang="en-US" altLang="zh-CN" sz="2000" b="1" dirty="0"/>
              <a:t>     END;</a:t>
            </a:r>
          </a:p>
          <a:p>
            <a:pPr marL="0" indent="0">
              <a:buNone/>
            </a:pPr>
            <a:r>
              <a:rPr lang="en-US" altLang="zh-CN" sz="2000" b="1" dirty="0"/>
              <a:t>     // 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588B0-1AE9-4962-8599-2E0C7189AFC8}"/>
              </a:ext>
            </a:extLst>
          </p:cNvPr>
          <p:cNvSpPr txBox="1"/>
          <p:nvPr/>
        </p:nvSpPr>
        <p:spPr>
          <a:xfrm>
            <a:off x="2699792" y="747775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</a:rPr>
              <a:t>定义处理程序</a:t>
            </a:r>
            <a:r>
              <a:rPr lang="zh-CN" altLang="en-US" sz="2800" b="1" dirty="0">
                <a:solidFill>
                  <a:schemeClr val="bg1"/>
                </a:solidFill>
              </a:rPr>
              <a:t>（例）</a:t>
            </a:r>
          </a:p>
        </p:txBody>
      </p:sp>
    </p:spTree>
    <p:extLst>
      <p:ext uri="{BB962C8B-B14F-4D97-AF65-F5344CB8AC3E}">
        <p14:creationId xmlns:p14="http://schemas.microsoft.com/office/powerpoint/2010/main" val="4111379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243327"/>
            <a:ext cx="3380209" cy="2329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DELIMITER ;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调用存储过程*</a:t>
            </a:r>
            <a:r>
              <a:rPr lang="en-US" altLang="zh-CN" sz="2000" b="1" dirty="0"/>
              <a:t>/</a:t>
            </a:r>
          </a:p>
          <a:p>
            <a:pPr marL="0" indent="0">
              <a:buNone/>
            </a:pPr>
            <a:r>
              <a:rPr lang="en-US" altLang="zh-CN" sz="2000" b="1" dirty="0"/>
              <a:t> CALL </a:t>
            </a:r>
            <a:r>
              <a:rPr lang="en-US" altLang="zh-CN" sz="2000" b="1" dirty="0" err="1"/>
              <a:t>handlerdemo</a:t>
            </a:r>
            <a:r>
              <a:rPr lang="en-US" altLang="zh-CN" sz="2000" b="1" dirty="0"/>
              <a:t>();</a:t>
            </a:r>
          </a:p>
          <a:p>
            <a:pPr marL="0" indent="0">
              <a:buNone/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查看调用过程结果*</a:t>
            </a:r>
            <a:r>
              <a:rPr lang="en-US" altLang="zh-CN" sz="2000" b="1" dirty="0"/>
              <a:t>/</a:t>
            </a:r>
          </a:p>
          <a:p>
            <a:pPr marL="0" indent="0">
              <a:buNone/>
            </a:pPr>
            <a:r>
              <a:rPr lang="en-US" altLang="zh-CN" sz="2000" b="1" dirty="0"/>
              <a:t> SELECT @x x, @x2 x2;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CF2AFA-53F7-5874-A302-3C39B5A5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2342857" cy="11238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40053D-8F50-0353-9BD0-E0A2F0217288}"/>
              </a:ext>
            </a:extLst>
          </p:cNvPr>
          <p:cNvSpPr txBox="1"/>
          <p:nvPr/>
        </p:nvSpPr>
        <p:spPr>
          <a:xfrm>
            <a:off x="4827687" y="1720205"/>
            <a:ext cx="431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如把语句改为：</a:t>
            </a:r>
            <a:endParaRPr lang="en-US" altLang="zh-CN" b="1" dirty="0"/>
          </a:p>
          <a:p>
            <a:r>
              <a:rPr lang="en-US" altLang="zh-CN" sz="1800" b="1" dirty="0"/>
              <a:t>DECLARE </a:t>
            </a:r>
            <a:r>
              <a:rPr lang="en-US" altLang="zh-CN" sz="1800" b="1" dirty="0">
                <a:solidFill>
                  <a:srgbClr val="FF0000"/>
                </a:solidFill>
              </a:rPr>
              <a:t>CONTINUE</a:t>
            </a:r>
            <a:r>
              <a:rPr lang="en-US" altLang="zh-CN" sz="1800" b="1" dirty="0"/>
              <a:t> HANDLER FOR SQLSTATE '23000' SET @x2 = 1;</a:t>
            </a:r>
          </a:p>
          <a:p>
            <a:r>
              <a:rPr lang="zh-CN" altLang="en-US" b="1" dirty="0"/>
              <a:t>则结果为：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75158D-DA41-D27C-F8F8-53BC132F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987301"/>
            <a:ext cx="2304762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3A81-74F6-4769-BB7D-0E12D7659FAE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43608" y="764704"/>
            <a:ext cx="6408712" cy="50440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Cambria"/>
              <a:buNone/>
              <a:defRPr/>
            </a:pPr>
            <a:r>
              <a:rPr lang="zh-CN" altLang="en-US" sz="2600" b="1" dirty="0">
                <a:solidFill>
                  <a:schemeClr val="bg1"/>
                </a:solidFill>
              </a:rPr>
              <a:t>实现特殊功能比较运算符</a:t>
            </a:r>
            <a:r>
              <a:rPr lang="en-US" altLang="zh-CN" sz="2600" b="1" dirty="0">
                <a:solidFill>
                  <a:schemeClr val="bg1"/>
                </a:solidFill>
              </a:rPr>
              <a:t>REGEXP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1" y="3767287"/>
            <a:ext cx="9038729" cy="2448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719" y="1625645"/>
            <a:ext cx="8157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</a:t>
            </a:r>
            <a:r>
              <a:rPr lang="en-US" altLang="zh-CN" sz="2200" b="1" dirty="0"/>
              <a:t>】SELECT 'hello'  REGEXP '^h...o$' </a:t>
            </a:r>
            <a:r>
              <a:rPr lang="zh-CN" altLang="en-US" sz="2200" b="1" dirty="0"/>
              <a:t>匹配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个任意字符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'hello'  REGEXP '[</a:t>
            </a:r>
            <a:r>
              <a:rPr lang="en-US" altLang="zh-CN" sz="2200" b="1" dirty="0" err="1"/>
              <a:t>abc</a:t>
            </a:r>
            <a:r>
              <a:rPr lang="en-US" altLang="zh-CN" sz="2200" b="1" dirty="0"/>
              <a:t>]' </a:t>
            </a:r>
            <a:r>
              <a:rPr lang="zh-CN" altLang="en-US" sz="2200" b="1" dirty="0"/>
              <a:t>指定字符中字符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 'hello'  REGEXP '[a-</a:t>
            </a:r>
            <a:r>
              <a:rPr lang="en-US" altLang="zh-CN" sz="2200" b="1" dirty="0" err="1"/>
              <a:t>zA</a:t>
            </a:r>
            <a:r>
              <a:rPr lang="en-US" altLang="zh-CN" sz="2200" b="1" dirty="0"/>
              <a:t>-Z]' </a:t>
            </a:r>
            <a:r>
              <a:rPr lang="zh-CN" altLang="en-US" sz="2200" b="1" dirty="0"/>
              <a:t>指定字符中的集合区间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 'hello'  REGEXP '[^</a:t>
            </a:r>
            <a:r>
              <a:rPr lang="en-US" altLang="zh-CN" sz="2200" b="1" dirty="0" err="1"/>
              <a:t>abc</a:t>
            </a:r>
            <a:r>
              <a:rPr lang="en-US" altLang="zh-CN" sz="2200" b="1" dirty="0"/>
              <a:t>]' </a:t>
            </a:r>
            <a:r>
              <a:rPr lang="zh-CN" altLang="en-US" sz="2200" b="1" dirty="0"/>
              <a:t>指定字符外字符</a:t>
            </a:r>
            <a:r>
              <a:rPr lang="en-US" altLang="zh-CN" sz="2200" b="1" dirty="0"/>
              <a:t>,</a:t>
            </a:r>
          </a:p>
          <a:p>
            <a:r>
              <a:rPr lang="en-US" altLang="zh-CN" sz="2200" b="1" dirty="0"/>
              <a:t> 'hello'  REGEXP '[^a-zA-Z0-9]' </a:t>
            </a:r>
            <a:r>
              <a:rPr lang="zh-CN" altLang="en-US" sz="2200" b="1" dirty="0"/>
              <a:t>指定字符外集合区间</a:t>
            </a:r>
            <a:r>
              <a:rPr lang="en-US" altLang="zh-CN" sz="2200" b="1" dirty="0"/>
              <a:t>;</a:t>
            </a:r>
            <a:endParaRPr lang="zh-CN" altLang="en-US" sz="2200" b="1" dirty="0"/>
          </a:p>
        </p:txBody>
      </p:sp>
      <p:sp>
        <p:nvSpPr>
          <p:cNvPr id="7" name="椭圆 6"/>
          <p:cNvSpPr/>
          <p:nvPr/>
        </p:nvSpPr>
        <p:spPr bwMode="auto">
          <a:xfrm>
            <a:off x="2483768" y="2302173"/>
            <a:ext cx="1080120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55776" y="2975251"/>
            <a:ext cx="1656184" cy="4320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7984" y="34072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不用逗号</a:t>
            </a:r>
            <a:r>
              <a:rPr lang="en-US" altLang="zh-CN" dirty="0"/>
              <a:t>(</a:t>
            </a:r>
            <a:r>
              <a:rPr lang="zh-CN" altLang="en-US" dirty="0"/>
              <a:t>，</a:t>
            </a:r>
            <a:r>
              <a:rPr lang="en-US" altLang="zh-CN" dirty="0"/>
              <a:t>)</a:t>
            </a:r>
            <a:r>
              <a:rPr lang="zh-CN" altLang="en-US" dirty="0"/>
              <a:t>分隔</a:t>
            </a:r>
          </a:p>
        </p:txBody>
      </p:sp>
    </p:spTree>
    <p:extLst>
      <p:ext uri="{BB962C8B-B14F-4D97-AF65-F5344CB8AC3E}">
        <p14:creationId xmlns:p14="http://schemas.microsoft.com/office/powerpoint/2010/main" val="34144117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使用游标（例）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8" y="1484784"/>
            <a:ext cx="8348761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】</a:t>
            </a:r>
            <a:r>
              <a:rPr lang="zh-CN" altLang="zh-CN" sz="2400" b="1" dirty="0">
                <a:solidFill>
                  <a:srgbClr val="0000FF"/>
                </a:solidFill>
              </a:rPr>
              <a:t>请写一个存储过程，根据输入的部门编号，得到部门所有员工的姓名和工资。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zh-CN" sz="2400" b="1" dirty="0">
                <a:solidFill>
                  <a:srgbClr val="0000FF"/>
                </a:solidFill>
              </a:rPr>
              <a:t>用游标实现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drop</a:t>
            </a:r>
            <a:r>
              <a:rPr lang="en-US" altLang="zh-CN" sz="2000" dirty="0"/>
              <a:t> </a:t>
            </a:r>
            <a:r>
              <a:rPr lang="en-US" altLang="zh-CN" sz="2000" b="1" dirty="0"/>
              <a:t>procedure</a:t>
            </a:r>
            <a:r>
              <a:rPr lang="en-US" altLang="zh-CN" sz="2000" dirty="0"/>
              <a:t>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</a:t>
            </a:r>
            <a:r>
              <a:rPr lang="en-US" altLang="zh-CN" sz="2000" b="1" dirty="0"/>
              <a:t>exists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select_emps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DELIMITER //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create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procedure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select_emps</a:t>
            </a:r>
            <a:r>
              <a:rPr lang="en-US" altLang="zh-CN" sz="2000" dirty="0"/>
              <a:t>(</a:t>
            </a:r>
            <a:r>
              <a:rPr lang="en-US" altLang="zh-CN" sz="2000" b="1" dirty="0"/>
              <a:t>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dcode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varchar</a:t>
            </a:r>
            <a:r>
              <a:rPr lang="en-US" altLang="zh-CN" sz="2000" dirty="0"/>
              <a:t>(30))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begin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DECLARE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empname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varchar</a:t>
            </a:r>
            <a:r>
              <a:rPr lang="en-US" altLang="zh-CN" sz="2000" dirty="0"/>
              <a:t>(30);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DECLARE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empsalary</a:t>
            </a:r>
            <a:r>
              <a:rPr lang="en-US" altLang="zh-CN" sz="2000" dirty="0"/>
              <a:t> </a:t>
            </a:r>
            <a:r>
              <a:rPr lang="en-US" altLang="zh-CN" sz="2000" b="1" dirty="0"/>
              <a:t>float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DECLARE</a:t>
            </a:r>
            <a:r>
              <a:rPr lang="en-US" altLang="zh-CN" sz="2000" dirty="0"/>
              <a:t>  done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/>
              <a:t>DEFAULT</a:t>
            </a:r>
            <a:r>
              <a:rPr lang="en-US" altLang="zh-CN" sz="2000" dirty="0"/>
              <a:t>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DECLARE</a:t>
            </a:r>
            <a:r>
              <a:rPr lang="en-US" altLang="zh-CN" sz="2000" dirty="0">
                <a:solidFill>
                  <a:srgbClr val="C00000"/>
                </a:solidFill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</a:rPr>
              <a:t>cur_emp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cursor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for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select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ename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</a:rPr>
              <a:t>sal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from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emp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where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deptno</a:t>
            </a:r>
            <a:r>
              <a:rPr lang="en-US" altLang="zh-CN" sz="2000" dirty="0">
                <a:solidFill>
                  <a:srgbClr val="C00000"/>
                </a:solidFill>
              </a:rPr>
              <a:t>= </a:t>
            </a:r>
            <a:r>
              <a:rPr lang="en-US" altLang="zh-CN" sz="2000" dirty="0" err="1">
                <a:solidFill>
                  <a:srgbClr val="C00000"/>
                </a:solidFill>
              </a:rPr>
              <a:t>dcode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DECLARE</a:t>
            </a:r>
            <a:r>
              <a:rPr lang="en-US" altLang="zh-CN" sz="2000" dirty="0"/>
              <a:t> 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 </a:t>
            </a:r>
            <a:r>
              <a:rPr lang="en-US" altLang="zh-CN" sz="2000" b="1" dirty="0"/>
              <a:t>HANDLER</a:t>
            </a:r>
            <a:r>
              <a:rPr lang="en-US" altLang="zh-CN" sz="2000" dirty="0"/>
              <a:t>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 </a:t>
            </a:r>
            <a:r>
              <a:rPr lang="en-US" altLang="zh-CN" sz="2000" b="1" dirty="0"/>
              <a:t>NOT</a:t>
            </a:r>
            <a:r>
              <a:rPr lang="en-US" altLang="zh-CN" sz="2000" dirty="0"/>
              <a:t> </a:t>
            </a:r>
            <a:r>
              <a:rPr lang="en-US" altLang="zh-CN" sz="2000" b="1" dirty="0"/>
              <a:t>FOUND</a:t>
            </a:r>
            <a:r>
              <a:rPr lang="en-US" altLang="zh-CN" sz="2000" dirty="0"/>
              <a:t>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done = 1;</a:t>
            </a:r>
            <a:endParaRPr lang="zh-CN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7895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719" y="1340768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/>
              <a:t>OPEN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cur_emp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REPEAT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   FETCH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cur_emp</a:t>
            </a:r>
            <a:r>
              <a:rPr lang="en-US" altLang="zh-CN" sz="2200" dirty="0"/>
              <a:t> </a:t>
            </a:r>
            <a:r>
              <a:rPr lang="en-US" altLang="zh-CN" sz="2200" b="1" dirty="0"/>
              <a:t>INTO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empname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empsalary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    IF</a:t>
            </a:r>
            <a:r>
              <a:rPr lang="en-US" altLang="zh-CN" sz="2200" dirty="0"/>
              <a:t> </a:t>
            </a:r>
            <a:r>
              <a:rPr lang="en-US" altLang="zh-CN" sz="2200" b="1" dirty="0"/>
              <a:t>NOT</a:t>
            </a:r>
            <a:r>
              <a:rPr lang="en-US" altLang="zh-CN" sz="2200" dirty="0"/>
              <a:t> done </a:t>
            </a:r>
            <a:r>
              <a:rPr lang="en-US" altLang="zh-CN" sz="2200" b="1" dirty="0"/>
              <a:t>THEN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          Select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empname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empsalary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    END</a:t>
            </a:r>
            <a:r>
              <a:rPr lang="en-US" altLang="zh-CN" sz="2200" dirty="0"/>
              <a:t> </a:t>
            </a:r>
            <a:r>
              <a:rPr lang="en-US" altLang="zh-CN" sz="2200" b="1" dirty="0"/>
              <a:t>IF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UNTIL</a:t>
            </a:r>
            <a:r>
              <a:rPr lang="en-US" altLang="zh-CN" sz="2200" dirty="0"/>
              <a:t> done </a:t>
            </a:r>
            <a:r>
              <a:rPr lang="en-US" altLang="zh-CN" sz="2200" b="1" dirty="0"/>
              <a:t>END</a:t>
            </a:r>
            <a:r>
              <a:rPr lang="en-US" altLang="zh-CN" sz="2200" dirty="0"/>
              <a:t> </a:t>
            </a:r>
            <a:r>
              <a:rPr lang="en-US" altLang="zh-CN" sz="2200" b="1" dirty="0"/>
              <a:t>REPEAT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CLOSE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cur_emp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end</a:t>
            </a:r>
            <a:r>
              <a:rPr lang="en-US" altLang="zh-CN" sz="2200" dirty="0"/>
              <a:t>;//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DELIMITER 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b="1" dirty="0"/>
              <a:t>call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select_emps</a:t>
            </a:r>
            <a:r>
              <a:rPr lang="en-US" altLang="zh-CN" sz="2200" dirty="0"/>
              <a:t>(2);</a:t>
            </a:r>
            <a:endParaRPr lang="zh-CN" altLang="zh-CN" sz="2200" dirty="0"/>
          </a:p>
          <a:p>
            <a:pPr marL="0" indent="0">
              <a:buNone/>
            </a:pPr>
            <a:endParaRPr lang="zh-CN" altLang="en-US" sz="22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342805"/>
      </p:ext>
    </p:extLst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8464</TotalTime>
  <Words>6701</Words>
  <Application>Microsoft Office PowerPoint</Application>
  <PresentationFormat>全屏显示(4:3)</PresentationFormat>
  <Paragraphs>820</Paragraphs>
  <Slides>91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4" baseType="lpstr">
      <vt:lpstr>-apple-system</vt:lpstr>
      <vt:lpstr>方正书宋简体</vt:lpstr>
      <vt:lpstr>黑体</vt:lpstr>
      <vt:lpstr>宋体</vt:lpstr>
      <vt:lpstr>Arial</vt:lpstr>
      <vt:lpstr>Calibri</vt:lpstr>
      <vt:lpstr>Cambria</vt:lpstr>
      <vt:lpstr>Courier New</vt:lpstr>
      <vt:lpstr>Tahoma</vt:lpstr>
      <vt:lpstr>Times New Roman</vt:lpstr>
      <vt:lpstr>Wingdings</vt:lpstr>
      <vt:lpstr>1_商务模板系列34</vt:lpstr>
      <vt:lpstr>Image</vt:lpstr>
      <vt:lpstr>MySQL运算符和函数</vt:lpstr>
      <vt:lpstr>使用MySQL运算符</vt:lpstr>
      <vt:lpstr>使用MySQL运算符</vt:lpstr>
      <vt:lpstr>使用MySQL运算符</vt:lpstr>
      <vt:lpstr>使用MySQL运算符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使用MySQL运算符</vt:lpstr>
      <vt:lpstr>PowerPoint 演示文稿</vt:lpstr>
      <vt:lpstr>PowerPoint 演示文稿</vt:lpstr>
      <vt:lpstr>使用MySQL运算符</vt:lpstr>
      <vt:lpstr>使用MySQL运算符</vt:lpstr>
      <vt:lpstr>使用MySQL常用函数</vt:lpstr>
      <vt:lpstr>1.使用字符串函数</vt:lpstr>
      <vt:lpstr>PowerPoint 演示文稿</vt:lpstr>
      <vt:lpstr>PowerPoint 演示文稿</vt:lpstr>
      <vt:lpstr>PowerPoint 演示文稿</vt:lpstr>
      <vt:lpstr>1.使用字符串函数</vt:lpstr>
      <vt:lpstr>1.使用字符串函数</vt:lpstr>
      <vt:lpstr>1.使用字符串函数</vt:lpstr>
      <vt:lpstr>1.使用字符串函数—查找字符串</vt:lpstr>
      <vt:lpstr>1.使用字符串函数—查找字符串</vt:lpstr>
      <vt:lpstr>PowerPoint 演示文稿</vt:lpstr>
      <vt:lpstr>PowerPoint 演示文稿</vt:lpstr>
      <vt:lpstr>1.使用字符串函数</vt:lpstr>
      <vt:lpstr>1.使用字符串函数</vt:lpstr>
      <vt:lpstr>1.使用字符串函数</vt:lpstr>
      <vt:lpstr>PowerPoint 演示文稿</vt:lpstr>
      <vt:lpstr>PowerPoint 演示文稿</vt:lpstr>
      <vt:lpstr>1.使用字符串函数</vt:lpstr>
      <vt:lpstr>2.使用数值函数</vt:lpstr>
      <vt:lpstr>2.使用数值函数</vt:lpstr>
      <vt:lpstr>2.使用数值函数</vt:lpstr>
      <vt:lpstr>2.使用数值函数</vt:lpstr>
      <vt:lpstr>3.使用日期和时间函数</vt:lpstr>
      <vt:lpstr>3.使用日期和时间函数</vt:lpstr>
      <vt:lpstr>3.使用日期和时间函数</vt:lpstr>
      <vt:lpstr>4.使用系统信息函数</vt:lpstr>
      <vt:lpstr>4.使用系统信息函数</vt:lpstr>
      <vt:lpstr>4.使用系统信息函数</vt:lpstr>
      <vt:lpstr>存储过程和函数的操作</vt:lpstr>
      <vt:lpstr>创建存储过程</vt:lpstr>
      <vt:lpstr>characteristics ( 指定存储过程的特性)的取值</vt:lpstr>
      <vt:lpstr>创建存储过程</vt:lpstr>
      <vt:lpstr>PowerPoint 演示文稿</vt:lpstr>
      <vt:lpstr>创建存储函数</vt:lpstr>
      <vt:lpstr>创建存储函数</vt:lpstr>
      <vt:lpstr>PowerPoint 演示文稿</vt:lpstr>
      <vt:lpstr>调用存储过程和函数</vt:lpstr>
      <vt:lpstr>PowerPoint 演示文稿</vt:lpstr>
      <vt:lpstr>PowerPoint 演示文稿</vt:lpstr>
      <vt:lpstr>PowerPoint 演示文稿</vt:lpstr>
      <vt:lpstr>查看存储过程和函数</vt:lpstr>
      <vt:lpstr>PowerPoint 演示文稿</vt:lpstr>
      <vt:lpstr>PowerPoint 演示文稿</vt:lpstr>
      <vt:lpstr>修改存储过程和函数</vt:lpstr>
      <vt:lpstr>PowerPoint 演示文稿</vt:lpstr>
      <vt:lpstr>删除存储过程和函数</vt:lpstr>
      <vt:lpstr>关于存储过程和函数的表达式</vt:lpstr>
      <vt:lpstr>变量的使用</vt:lpstr>
      <vt:lpstr>变量的使用</vt:lpstr>
      <vt:lpstr>变量的使用</vt:lpstr>
      <vt:lpstr>流程控制的使用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使用游标(cursor)</vt:lpstr>
      <vt:lpstr>使用游标</vt:lpstr>
      <vt:lpstr>使用游标</vt:lpstr>
      <vt:lpstr>PowerPoint 演示文稿</vt:lpstr>
      <vt:lpstr>定义条件和处理程序</vt:lpstr>
      <vt:lpstr>PowerPoint 演示文稿</vt:lpstr>
      <vt:lpstr>2．定义处理程序</vt:lpstr>
      <vt:lpstr>PowerPoint 演示文稿</vt:lpstr>
      <vt:lpstr>定义处理程序（例）</vt:lpstr>
      <vt:lpstr>PowerPoint 演示文稿</vt:lpstr>
      <vt:lpstr>PowerPoint 演示文稿</vt:lpstr>
      <vt:lpstr>PowerPoint 演示文稿</vt:lpstr>
      <vt:lpstr>使用游标（例）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计算机的基本概念</dc:title>
  <dc:creator>chi</dc:creator>
  <cp:lastModifiedBy>zhu xz</cp:lastModifiedBy>
  <cp:revision>418</cp:revision>
  <dcterms:created xsi:type="dcterms:W3CDTF">2013-05-22T00:59:29Z</dcterms:created>
  <dcterms:modified xsi:type="dcterms:W3CDTF">2022-11-28T10:56:44Z</dcterms:modified>
</cp:coreProperties>
</file>