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55"/>
  </p:notesMasterIdLst>
  <p:handoutMasterIdLst>
    <p:handoutMasterId r:id="rId56"/>
  </p:handoutMasterIdLst>
  <p:sldIdLst>
    <p:sldId id="797" r:id="rId2"/>
    <p:sldId id="727" r:id="rId3"/>
    <p:sldId id="729" r:id="rId4"/>
    <p:sldId id="730" r:id="rId5"/>
    <p:sldId id="731" r:id="rId6"/>
    <p:sldId id="733" r:id="rId7"/>
    <p:sldId id="734" r:id="rId8"/>
    <p:sldId id="735" r:id="rId9"/>
    <p:sldId id="736" r:id="rId10"/>
    <p:sldId id="737" r:id="rId11"/>
    <p:sldId id="738" r:id="rId12"/>
    <p:sldId id="740" r:id="rId13"/>
    <p:sldId id="741" r:id="rId14"/>
    <p:sldId id="742" r:id="rId15"/>
    <p:sldId id="743" r:id="rId16"/>
    <p:sldId id="744" r:id="rId17"/>
    <p:sldId id="745" r:id="rId18"/>
    <p:sldId id="747" r:id="rId19"/>
    <p:sldId id="748" r:id="rId20"/>
    <p:sldId id="749" r:id="rId21"/>
    <p:sldId id="750" r:id="rId22"/>
    <p:sldId id="752" r:id="rId23"/>
    <p:sldId id="753" r:id="rId24"/>
    <p:sldId id="754" r:id="rId25"/>
    <p:sldId id="755" r:id="rId26"/>
    <p:sldId id="757" r:id="rId27"/>
    <p:sldId id="758" r:id="rId28"/>
    <p:sldId id="760" r:id="rId29"/>
    <p:sldId id="761" r:id="rId30"/>
    <p:sldId id="762" r:id="rId31"/>
    <p:sldId id="764" r:id="rId32"/>
    <p:sldId id="765" r:id="rId33"/>
    <p:sldId id="766" r:id="rId34"/>
    <p:sldId id="767" r:id="rId35"/>
    <p:sldId id="768" r:id="rId36"/>
    <p:sldId id="769" r:id="rId37"/>
    <p:sldId id="770" r:id="rId38"/>
    <p:sldId id="771" r:id="rId39"/>
    <p:sldId id="772" r:id="rId40"/>
    <p:sldId id="773" r:id="rId41"/>
    <p:sldId id="775" r:id="rId42"/>
    <p:sldId id="776" r:id="rId43"/>
    <p:sldId id="777" r:id="rId44"/>
    <p:sldId id="778" r:id="rId45"/>
    <p:sldId id="779" r:id="rId46"/>
    <p:sldId id="780" r:id="rId47"/>
    <p:sldId id="781" r:id="rId48"/>
    <p:sldId id="782" r:id="rId49"/>
    <p:sldId id="783" r:id="rId50"/>
    <p:sldId id="784" r:id="rId51"/>
    <p:sldId id="798" r:id="rId52"/>
    <p:sldId id="799" r:id="rId53"/>
    <p:sldId id="796" r:id="rId54"/>
  </p:sldIdLst>
  <p:sldSz cx="9144000" cy="6858000" type="screen4x3"/>
  <p:notesSz cx="6797675" cy="9929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000000"/>
    <a:srgbClr val="FFFFFF"/>
    <a:srgbClr val="E02920"/>
    <a:srgbClr val="400800"/>
    <a:srgbClr val="79710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089" autoAdjust="0"/>
  </p:normalViewPr>
  <p:slideViewPr>
    <p:cSldViewPr>
      <p:cViewPr varScale="1">
        <p:scale>
          <a:sx n="96" d="100"/>
          <a:sy n="96" d="100"/>
        </p:scale>
        <p:origin x="37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864"/>
    </p:cViewPr>
  </p:sorterViewPr>
  <p:notesViewPr>
    <p:cSldViewPr>
      <p:cViewPr varScale="1">
        <p:scale>
          <a:sx n="43" d="100"/>
          <a:sy n="43" d="100"/>
        </p:scale>
        <p:origin x="-1476" y="-90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322"/>
            <a:ext cx="2945659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3322"/>
            <a:ext cx="2945659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559413-B67A-4C75-9C1E-331C66C2A4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0670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322"/>
            <a:ext cx="2945659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3322"/>
            <a:ext cx="2945659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75E6E7-658F-4FAE-84E9-287335AAD7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64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E%9F%E5%AD%90%E5%91%BD%E9%A2%98/186057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5%8E%9F%E5%AD%90%E5%91%BD%E9%A2%98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93BC99F-3134-433E-99E0-D9FE047A0D83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370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zh-CN" altLang="en-US" dirty="0">
                <a:sym typeface="Symbol" panose="05050102010706020507" pitchFamily="18" charset="2"/>
              </a:rPr>
              <a:t>表示系内的所有同学，第二个表示该同学的所有课程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E6E7-658F-4FAE-84E9-287335AAD759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565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zh-CN" sz="1200" b="1" spc="-4" dirty="0">
                <a:solidFill>
                  <a:srgbClr val="FF0065"/>
                </a:solidFill>
                <a:latin typeface="Arial"/>
                <a:cs typeface="Arial"/>
              </a:rPr>
              <a:t> { u | </a:t>
            </a:r>
            <a:r>
              <a:rPr lang="pl-PL" altLang="zh-CN" sz="1200" b="1" spc="-4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lang="pl-PL" altLang="zh-CN" sz="1200" b="1" spc="-4" dirty="0">
                <a:solidFill>
                  <a:srgbClr val="3333CC"/>
                </a:solidFill>
                <a:latin typeface="Symbol"/>
                <a:cs typeface="Symbol"/>
                <a:sym typeface="Symbol" panose="05050102010706020507" pitchFamily="18" charset="2"/>
              </a:rPr>
              <a:t></a:t>
            </a:r>
            <a:r>
              <a:rPr lang="pl-PL" altLang="zh-CN" sz="1200" b="1" spc="-4" dirty="0">
                <a:solidFill>
                  <a:srgbClr val="3333CC"/>
                </a:solidFill>
                <a:latin typeface="Arial"/>
                <a:cs typeface="Arial"/>
              </a:rPr>
              <a:t>SC</a:t>
            </a:r>
            <a:r>
              <a:rPr lang="pl-PL" altLang="zh-CN" sz="1200" b="1" spc="-4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∧</a:t>
            </a:r>
            <a:r>
              <a:rPr lang="pl-PL" altLang="zh-CN" sz="1200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pl-PL" altLang="zh-CN" sz="1200" b="1" spc="-4" dirty="0">
                <a:solidFill>
                  <a:srgbClr val="3333CC"/>
                </a:solidFill>
                <a:latin typeface="Arial"/>
                <a:cs typeface="Arial"/>
                <a:sym typeface="Symbol" panose="05050102010706020507" pitchFamily="18" charset="2"/>
              </a:rPr>
              <a:t></a:t>
            </a:r>
            <a:r>
              <a:rPr lang="en-US" altLang="zh-CN" sz="1200" b="1" spc="-4" baseline="0" dirty="0">
                <a:solidFill>
                  <a:srgbClr val="FF0065"/>
                </a:solidFill>
                <a:latin typeface="Symbol"/>
                <a:cs typeface="Arial"/>
                <a:sym typeface="Symbol" panose="05050102010706020507" pitchFamily="18" charset="2"/>
              </a:rPr>
              <a:t> </a:t>
            </a:r>
            <a:r>
              <a:rPr lang="pl-PL" altLang="zh-CN" sz="1200" b="1" spc="-4" dirty="0">
                <a:solidFill>
                  <a:srgbClr val="FF0065"/>
                </a:solidFill>
                <a:latin typeface="Arial"/>
                <a:cs typeface="Arial"/>
              </a:rPr>
              <a:t>( </a:t>
            </a:r>
            <a:r>
              <a:rPr lang="pl-PL" altLang="zh-CN" sz="1200" b="1" spc="-9" dirty="0">
                <a:solidFill>
                  <a:srgbClr val="FF0065"/>
                </a:solidFill>
                <a:latin typeface="Arial"/>
                <a:cs typeface="Arial"/>
              </a:rPr>
              <a:t>u[C#] </a:t>
            </a:r>
            <a:r>
              <a:rPr lang="pl-PL" altLang="zh-CN" sz="1200" b="1" spc="-9" dirty="0">
                <a:solidFill>
                  <a:srgbClr val="3333CC"/>
                </a:solidFill>
                <a:latin typeface="Arial"/>
                <a:cs typeface="Arial"/>
              </a:rPr>
              <a:t>&lt;&gt; </a:t>
            </a:r>
            <a:r>
              <a:rPr lang="pl-PL" altLang="zh-CN" sz="1200" b="1" spc="-4" dirty="0">
                <a:solidFill>
                  <a:srgbClr val="FF0065"/>
                </a:solidFill>
                <a:latin typeface="Arial"/>
                <a:cs typeface="Arial"/>
              </a:rPr>
              <a:t>‘001’ </a:t>
            </a:r>
            <a:r>
              <a:rPr lang="pl-PL" altLang="zh-CN" sz="1200" b="1" spc="-4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∧</a:t>
            </a:r>
            <a:r>
              <a:rPr lang="en-US" altLang="zh-CN" sz="1200" b="1" spc="-4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 </a:t>
            </a:r>
            <a:r>
              <a:rPr lang="pl-PL" altLang="zh-CN" sz="1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pl-PL" altLang="zh-CN" sz="1200" b="1" spc="-4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</a:t>
            </a:r>
            <a:r>
              <a:rPr lang="zh-CN" altLang="en-US" sz="1200" b="1" spc="-4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（</a:t>
            </a:r>
            <a:r>
              <a:rPr lang="en-US" altLang="zh-CN" sz="1200" b="1" spc="-4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w</a:t>
            </a:r>
            <a:r>
              <a:rPr lang="pl-PL" altLang="zh-CN" sz="1200" b="1" spc="-4" dirty="0">
                <a:solidFill>
                  <a:srgbClr val="3333CC"/>
                </a:solidFill>
                <a:latin typeface="Symbol"/>
                <a:cs typeface="Symbol"/>
                <a:sym typeface="Symbol" panose="05050102010706020507" pitchFamily="18" charset="2"/>
              </a:rPr>
              <a:t></a:t>
            </a:r>
            <a:r>
              <a:rPr lang="pl-PL" altLang="zh-CN" sz="1200" b="1" spc="-4" dirty="0">
                <a:solidFill>
                  <a:srgbClr val="3333CC"/>
                </a:solidFill>
                <a:latin typeface="Arial"/>
                <a:cs typeface="Arial"/>
              </a:rPr>
              <a:t>SC</a:t>
            </a:r>
            <a:r>
              <a:rPr lang="en-US" altLang="zh-CN" sz="1200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pl-PL" altLang="zh-CN" sz="1200" b="1" spc="-4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∧</a:t>
            </a:r>
            <a:r>
              <a:rPr lang="pl-PL" altLang="zh-CN" sz="1200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1200" b="1" spc="-4" dirty="0">
                <a:solidFill>
                  <a:srgbClr val="3333CC"/>
                </a:solidFill>
                <a:latin typeface="Arial"/>
                <a:cs typeface="Arial"/>
              </a:rPr>
              <a:t>w[S#]=u[s#]</a:t>
            </a:r>
            <a:r>
              <a:rPr lang="en-US" altLang="zh-CN" sz="1200" b="1" spc="-4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)(</a:t>
            </a:r>
            <a:r>
              <a:rPr lang="en-US" altLang="zh-CN" sz="1200" b="1" spc="-4" baseline="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 </a:t>
            </a:r>
            <a:r>
              <a:rPr lang="pl-PL" altLang="zh-CN" sz="1200" b="1" spc="-4" dirty="0">
                <a:solidFill>
                  <a:srgbClr val="FF0065"/>
                </a:solidFill>
                <a:latin typeface="Arial"/>
                <a:cs typeface="Arial"/>
              </a:rPr>
              <a:t>u[C#] </a:t>
            </a:r>
            <a:r>
              <a:rPr lang="pl-PL" altLang="zh-CN" sz="1200" b="1" spc="-4" dirty="0">
                <a:solidFill>
                  <a:srgbClr val="3333CC"/>
                </a:solidFill>
                <a:latin typeface="Arial"/>
                <a:cs typeface="Arial"/>
              </a:rPr>
              <a:t>&lt;&gt; </a:t>
            </a:r>
            <a:r>
              <a:rPr lang="pl-PL" altLang="zh-CN" sz="1200" b="1" spc="-4" dirty="0">
                <a:solidFill>
                  <a:srgbClr val="FF0065"/>
                </a:solidFill>
                <a:latin typeface="Arial"/>
                <a:cs typeface="Arial"/>
              </a:rPr>
              <a:t>‘002’</a:t>
            </a:r>
            <a:r>
              <a:rPr lang="en-US" altLang="zh-CN" sz="1200" b="1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lang="pl-PL" altLang="zh-CN" sz="1200" b="1" spc="-4" dirty="0">
                <a:solidFill>
                  <a:srgbClr val="FF0065"/>
                </a:solidFill>
                <a:latin typeface="Arial"/>
                <a:cs typeface="Arial"/>
              </a:rPr>
              <a:t> )</a:t>
            </a:r>
            <a:r>
              <a:rPr lang="pl-PL" altLang="zh-CN" sz="1200" b="1" spc="3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pl-PL" altLang="zh-CN" sz="1200" b="1" spc="-4" dirty="0">
                <a:solidFill>
                  <a:srgbClr val="FF0065"/>
                </a:solidFill>
                <a:latin typeface="Arial"/>
                <a:cs typeface="Arial"/>
              </a:rPr>
              <a:t>}</a:t>
            </a:r>
            <a:r>
              <a:rPr lang="pl-PL" altLang="zh-CN" sz="1200" b="1" spc="-4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 </a:t>
            </a:r>
            <a:endParaRPr lang="en-US" altLang="zh-CN" sz="1200" b="1" spc="-4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  <a:p>
            <a:r>
              <a:rPr lang="pl-PL" altLang="zh-CN" sz="1200" b="1" spc="-4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∨</a:t>
            </a:r>
            <a:r>
              <a:rPr lang="pl-PL" altLang="zh-CN" sz="1200" b="1" spc="-4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Symbol" panose="05050102010706020507" pitchFamily="18" charset="2"/>
              </a:rPr>
              <a:t></a:t>
            </a:r>
            <a:r>
              <a:rPr lang="pl-PL" altLang="zh-CN" sz="1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pl-PL" altLang="zh-CN" sz="1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E6E7-658F-4FAE-84E9-287335AAD759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947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未学过</a:t>
            </a:r>
            <a:r>
              <a:rPr lang="en-US" altLang="zh-CN" dirty="0"/>
              <a:t>001</a:t>
            </a:r>
            <a:r>
              <a:rPr lang="zh-CN" altLang="en-US" dirty="0"/>
              <a:t>课程指所有选修的课程都不是</a:t>
            </a:r>
            <a:r>
              <a:rPr lang="en-US" altLang="zh-CN" dirty="0"/>
              <a:t>001</a:t>
            </a:r>
            <a:r>
              <a:rPr lang="zh-CN" altLang="en-US" dirty="0"/>
              <a:t>课程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E6E7-658F-4FAE-84E9-287335AAD759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222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5E6E7-658F-4FAE-84E9-287335AAD759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813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E6E7-658F-4FAE-84E9-287335AAD759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74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E6E7-658F-4FAE-84E9-287335AAD759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07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谓词，在谓词逻辑中，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原子命题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分解成个体词和谓词。 个体词是可以独立存在的事或物，包括现实物、精神物和精神事三种。谓词则是用来刻画个体词的性质的词，即刻画事和物之间的某种关系表现的词。如“苹果”是一个现实物个体词，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"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苹果可以吃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"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是一个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4"/>
              </a:rPr>
              <a:t>原子命题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，“可以吃”是谓词，刻划“苹果”的一个性质，即与动物或人的一个关系。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E6E7-658F-4FAE-84E9-287335AAD759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51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E6E7-658F-4FAE-84E9-287335AAD759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59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E6E7-658F-4FAE-84E9-287335AAD759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348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注意例</a:t>
            </a:r>
            <a:r>
              <a:rPr lang="en-US" altLang="zh-CN" dirty="0"/>
              <a:t>2</a:t>
            </a:r>
            <a:r>
              <a:rPr lang="zh-CN" altLang="en-US" dirty="0"/>
              <a:t>中的括号，如果没有括号会怎么样？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E6E7-658F-4FAE-84E9-287335AAD759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87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  <a:r>
              <a:rPr lang="en-US" altLang="zh-CN" dirty="0"/>
              <a:t>F</a:t>
            </a:r>
            <a:r>
              <a:rPr lang="zh-CN" altLang="en-US" dirty="0"/>
              <a:t>表示成绩不及格，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(t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r) ( F(t) ) </a:t>
            </a:r>
            <a:r>
              <a:rPr lang="zh-CN" altLang="en-US" dirty="0"/>
              <a:t>表示只要有一个同学不及格，则全班不及格。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</a:t>
            </a:r>
            <a:r>
              <a:rPr lang="zh-CN" altLang="en-US" dirty="0"/>
              <a:t>表示成绩及格，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(t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r) ( F(t) ) </a:t>
            </a:r>
            <a:r>
              <a:rPr lang="zh-CN" altLang="en-US"/>
              <a:t>表示所有同学及格</a:t>
            </a:r>
            <a:r>
              <a:rPr lang="zh-CN" altLang="en-US" dirty="0"/>
              <a:t>，</a:t>
            </a:r>
            <a:r>
              <a:rPr lang="zh-CN" altLang="en-US"/>
              <a:t>则全班及格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E6E7-658F-4FAE-84E9-287335AAD759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27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区别在于验证的范围不同，上面公式的验证范围是某个同学的所有课程，下面公式的验证范围是所有的</a:t>
            </a:r>
            <a:r>
              <a:rPr lang="en-US" altLang="zh-CN" dirty="0"/>
              <a:t>SC</a:t>
            </a:r>
            <a:r>
              <a:rPr lang="zh-CN" altLang="en-US" dirty="0"/>
              <a:t>记录</a:t>
            </a:r>
            <a:endParaRPr lang="en-US" altLang="zh-CN" dirty="0"/>
          </a:p>
          <a:p>
            <a:r>
              <a:rPr lang="en-US" altLang="zh-CN" dirty="0"/>
              <a:t>student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∞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∏s#(SC)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-∏s#(</a:t>
            </a:r>
            <a:r>
              <a:rPr lang="az-Cyrl-AZ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б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score&lt;60(SC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E6E7-658F-4FAE-84E9-287335AAD759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40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E6E7-658F-4FAE-84E9-287335AAD759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994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某个学生</a:t>
            </a:r>
            <a:r>
              <a:rPr lang="en-US" altLang="zh-CN" dirty="0"/>
              <a:t>t</a:t>
            </a:r>
            <a:r>
              <a:rPr lang="zh-CN" altLang="en-US" dirty="0"/>
              <a:t>对任意的课程</a:t>
            </a:r>
            <a:r>
              <a:rPr lang="en-US" altLang="zh-CN" dirty="0"/>
              <a:t>u</a:t>
            </a:r>
            <a:r>
              <a:rPr lang="zh-CN" altLang="en-US" dirty="0"/>
              <a:t>在选课表</a:t>
            </a:r>
            <a:r>
              <a:rPr lang="en-US" altLang="zh-CN" dirty="0"/>
              <a:t>SC</a:t>
            </a:r>
            <a:r>
              <a:rPr lang="zh-CN" altLang="en-US" dirty="0"/>
              <a:t>中存在一条选课记录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E6E7-658F-4FAE-84E9-287335AAD759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80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0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8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9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30241877 w 5773"/>
              <a:gd name="T1" fmla="*/ 312499375 h 2414"/>
              <a:gd name="T2" fmla="*/ 2147483647 w 5773"/>
              <a:gd name="T3" fmla="*/ 30241875 h 2414"/>
              <a:gd name="T4" fmla="*/ 2147483647 w 5773"/>
              <a:gd name="T5" fmla="*/ 1464211575 h 2414"/>
              <a:gd name="T6" fmla="*/ 2147483647 w 5773"/>
              <a:gd name="T7" fmla="*/ 297378438 h 2414"/>
              <a:gd name="T8" fmla="*/ 2147483647 w 5773"/>
              <a:gd name="T9" fmla="*/ 2147483647 h 2414"/>
              <a:gd name="T10" fmla="*/ 2147483647 w 5773"/>
              <a:gd name="T11" fmla="*/ 2147483647 h 2414"/>
              <a:gd name="T12" fmla="*/ 2147483647 w 5773"/>
              <a:gd name="T13" fmla="*/ 2147483647 h 2414"/>
              <a:gd name="T14" fmla="*/ 15120938 w 5773"/>
              <a:gd name="T15" fmla="*/ 2147483647 h 2414"/>
              <a:gd name="T16" fmla="*/ 30241877 w 5773"/>
              <a:gd name="T17" fmla="*/ 312499375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3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15120938 w 5764"/>
              <a:gd name="T1" fmla="*/ 685482605 h 2057"/>
              <a:gd name="T2" fmla="*/ 2147483647 w 5764"/>
              <a:gd name="T3" fmla="*/ 25201566 h 2057"/>
              <a:gd name="T4" fmla="*/ 2147483647 w 5764"/>
              <a:gd name="T5" fmla="*/ 1214715498 h 2057"/>
              <a:gd name="T6" fmla="*/ 2147483647 w 5764"/>
              <a:gd name="T7" fmla="*/ 388104122 h 2057"/>
              <a:gd name="T8" fmla="*/ 2147483647 w 5764"/>
              <a:gd name="T9" fmla="*/ 2147483647 h 2057"/>
              <a:gd name="T10" fmla="*/ 2147483647 w 5764"/>
              <a:gd name="T11" fmla="*/ 2147483647 h 2057"/>
              <a:gd name="T12" fmla="*/ 2147483647 w 5764"/>
              <a:gd name="T13" fmla="*/ 2147483647 h 2057"/>
              <a:gd name="T14" fmla="*/ 15120938 w 5764"/>
              <a:gd name="T15" fmla="*/ 2147483647 h 2057"/>
              <a:gd name="T16" fmla="*/ 15120938 w 5764"/>
              <a:gd name="T17" fmla="*/ 685482605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5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8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11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5" name="Picture 17" descr="zjnu校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835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98352" name="Rectangle 1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19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15120938 w 5767"/>
              <a:gd name="T1" fmla="*/ 274696153 h 1021"/>
              <a:gd name="T2" fmla="*/ 2147483647 w 5767"/>
              <a:gd name="T3" fmla="*/ 115927152 h 1021"/>
              <a:gd name="T4" fmla="*/ 2147483647 w 5767"/>
              <a:gd name="T5" fmla="*/ 642638852 h 1021"/>
              <a:gd name="T6" fmla="*/ 2147483647 w 5767"/>
              <a:gd name="T7" fmla="*/ 0 h 1021"/>
              <a:gd name="T8" fmla="*/ 2147483647 w 5767"/>
              <a:gd name="T9" fmla="*/ 1955640647 h 1021"/>
              <a:gd name="T10" fmla="*/ 2147483647 w 5767"/>
              <a:gd name="T11" fmla="*/ 2094248404 h 1021"/>
              <a:gd name="T12" fmla="*/ 2147483647 w 5767"/>
              <a:gd name="T13" fmla="*/ 1698584789 h 1021"/>
              <a:gd name="T14" fmla="*/ 35282189 w 5767"/>
              <a:gd name="T15" fmla="*/ 2147483647 h 1021"/>
              <a:gd name="T16" fmla="*/ 15120938 w 5767"/>
              <a:gd name="T17" fmla="*/ 274696153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50403128 w 5771"/>
              <a:gd name="T1" fmla="*/ 274697825 h 634"/>
              <a:gd name="T2" fmla="*/ 2147483647 w 5771"/>
              <a:gd name="T3" fmla="*/ 7561263 h 634"/>
              <a:gd name="T4" fmla="*/ 2147483647 w 5771"/>
              <a:gd name="T5" fmla="*/ 372983125 h 634"/>
              <a:gd name="T6" fmla="*/ 2147483647 w 5771"/>
              <a:gd name="T7" fmla="*/ 93246575 h 634"/>
              <a:gd name="T8" fmla="*/ 2147483647 w 5771"/>
              <a:gd name="T9" fmla="*/ 1403727825 h 634"/>
              <a:gd name="T10" fmla="*/ 2147483647 w 5771"/>
              <a:gd name="T11" fmla="*/ 1491932500 h 634"/>
              <a:gd name="T12" fmla="*/ 2147483647 w 5771"/>
              <a:gd name="T13" fmla="*/ 1149191250 h 634"/>
              <a:gd name="T14" fmla="*/ 15120938 w 5771"/>
              <a:gd name="T15" fmla="*/ 1562496875 h 634"/>
              <a:gd name="T16" fmla="*/ 50403128 w 5771"/>
              <a:gd name="T17" fmla="*/ 274697825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6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780B95-69D1-436D-BCCE-D6A057A179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17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15120938 w 5767"/>
              <a:gd name="T1" fmla="*/ 274696153 h 1021"/>
              <a:gd name="T2" fmla="*/ 2147483647 w 5767"/>
              <a:gd name="T3" fmla="*/ 115927152 h 1021"/>
              <a:gd name="T4" fmla="*/ 2147483647 w 5767"/>
              <a:gd name="T5" fmla="*/ 642638852 h 1021"/>
              <a:gd name="T6" fmla="*/ 2147483647 w 5767"/>
              <a:gd name="T7" fmla="*/ 0 h 1021"/>
              <a:gd name="T8" fmla="*/ 2147483647 w 5767"/>
              <a:gd name="T9" fmla="*/ 1955640647 h 1021"/>
              <a:gd name="T10" fmla="*/ 2147483647 w 5767"/>
              <a:gd name="T11" fmla="*/ 2094248404 h 1021"/>
              <a:gd name="T12" fmla="*/ 2147483647 w 5767"/>
              <a:gd name="T13" fmla="*/ 1698584789 h 1021"/>
              <a:gd name="T14" fmla="*/ 35282189 w 5767"/>
              <a:gd name="T15" fmla="*/ 2147483647 h 1021"/>
              <a:gd name="T16" fmla="*/ 15120938 w 5767"/>
              <a:gd name="T17" fmla="*/ 274696153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50403128 w 5771"/>
              <a:gd name="T1" fmla="*/ 274697825 h 634"/>
              <a:gd name="T2" fmla="*/ 2147483647 w 5771"/>
              <a:gd name="T3" fmla="*/ 7561263 h 634"/>
              <a:gd name="T4" fmla="*/ 2147483647 w 5771"/>
              <a:gd name="T5" fmla="*/ 372983125 h 634"/>
              <a:gd name="T6" fmla="*/ 2147483647 w 5771"/>
              <a:gd name="T7" fmla="*/ 93246575 h 634"/>
              <a:gd name="T8" fmla="*/ 2147483647 w 5771"/>
              <a:gd name="T9" fmla="*/ 1403727825 h 634"/>
              <a:gd name="T10" fmla="*/ 2147483647 w 5771"/>
              <a:gd name="T11" fmla="*/ 1491932500 h 634"/>
              <a:gd name="T12" fmla="*/ 2147483647 w 5771"/>
              <a:gd name="T13" fmla="*/ 1149191250 h 634"/>
              <a:gd name="T14" fmla="*/ 15120938 w 5771"/>
              <a:gd name="T15" fmla="*/ 1562496875 h 634"/>
              <a:gd name="T16" fmla="*/ 50403128 w 5771"/>
              <a:gd name="T17" fmla="*/ 274697825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6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5EF83B-CFA0-447B-8E1D-482734372D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897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15120938 w 5767"/>
              <a:gd name="T1" fmla="*/ 274696153 h 1021"/>
              <a:gd name="T2" fmla="*/ 2147483647 w 5767"/>
              <a:gd name="T3" fmla="*/ 115927152 h 1021"/>
              <a:gd name="T4" fmla="*/ 2147483647 w 5767"/>
              <a:gd name="T5" fmla="*/ 642638852 h 1021"/>
              <a:gd name="T6" fmla="*/ 2147483647 w 5767"/>
              <a:gd name="T7" fmla="*/ 0 h 1021"/>
              <a:gd name="T8" fmla="*/ 2147483647 w 5767"/>
              <a:gd name="T9" fmla="*/ 1955640647 h 1021"/>
              <a:gd name="T10" fmla="*/ 2147483647 w 5767"/>
              <a:gd name="T11" fmla="*/ 2094248404 h 1021"/>
              <a:gd name="T12" fmla="*/ 2147483647 w 5767"/>
              <a:gd name="T13" fmla="*/ 1698584789 h 1021"/>
              <a:gd name="T14" fmla="*/ 35282189 w 5767"/>
              <a:gd name="T15" fmla="*/ 2147483647 h 1021"/>
              <a:gd name="T16" fmla="*/ 15120938 w 5767"/>
              <a:gd name="T17" fmla="*/ 274696153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50403128 w 5771"/>
              <a:gd name="T1" fmla="*/ 274697825 h 634"/>
              <a:gd name="T2" fmla="*/ 2147483647 w 5771"/>
              <a:gd name="T3" fmla="*/ 7561263 h 634"/>
              <a:gd name="T4" fmla="*/ 2147483647 w 5771"/>
              <a:gd name="T5" fmla="*/ 372983125 h 634"/>
              <a:gd name="T6" fmla="*/ 2147483647 w 5771"/>
              <a:gd name="T7" fmla="*/ 93246575 h 634"/>
              <a:gd name="T8" fmla="*/ 2147483647 w 5771"/>
              <a:gd name="T9" fmla="*/ 1403727825 h 634"/>
              <a:gd name="T10" fmla="*/ 2147483647 w 5771"/>
              <a:gd name="T11" fmla="*/ 1491932500 h 634"/>
              <a:gd name="T12" fmla="*/ 2147483647 w 5771"/>
              <a:gd name="T13" fmla="*/ 1149191250 h 634"/>
              <a:gd name="T14" fmla="*/ 15120938 w 5771"/>
              <a:gd name="T15" fmla="*/ 1562496875 h 634"/>
              <a:gd name="T16" fmla="*/ 50403128 w 5771"/>
              <a:gd name="T17" fmla="*/ 274697825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6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14C362-91D5-489D-A9BF-681FD2E752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69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15120938 w 5767"/>
              <a:gd name="T1" fmla="*/ 274696153 h 1021"/>
              <a:gd name="T2" fmla="*/ 2147483647 w 5767"/>
              <a:gd name="T3" fmla="*/ 115927152 h 1021"/>
              <a:gd name="T4" fmla="*/ 2147483647 w 5767"/>
              <a:gd name="T5" fmla="*/ 642638852 h 1021"/>
              <a:gd name="T6" fmla="*/ 2147483647 w 5767"/>
              <a:gd name="T7" fmla="*/ 0 h 1021"/>
              <a:gd name="T8" fmla="*/ 2147483647 w 5767"/>
              <a:gd name="T9" fmla="*/ 1955640647 h 1021"/>
              <a:gd name="T10" fmla="*/ 2147483647 w 5767"/>
              <a:gd name="T11" fmla="*/ 2094248404 h 1021"/>
              <a:gd name="T12" fmla="*/ 2147483647 w 5767"/>
              <a:gd name="T13" fmla="*/ 1698584789 h 1021"/>
              <a:gd name="T14" fmla="*/ 35282189 w 5767"/>
              <a:gd name="T15" fmla="*/ 2147483647 h 1021"/>
              <a:gd name="T16" fmla="*/ 15120938 w 5767"/>
              <a:gd name="T17" fmla="*/ 274696153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50403128 w 5771"/>
              <a:gd name="T1" fmla="*/ 274697825 h 634"/>
              <a:gd name="T2" fmla="*/ 2147483647 w 5771"/>
              <a:gd name="T3" fmla="*/ 7561263 h 634"/>
              <a:gd name="T4" fmla="*/ 2147483647 w 5771"/>
              <a:gd name="T5" fmla="*/ 372983125 h 634"/>
              <a:gd name="T6" fmla="*/ 2147483647 w 5771"/>
              <a:gd name="T7" fmla="*/ 93246575 h 634"/>
              <a:gd name="T8" fmla="*/ 2147483647 w 5771"/>
              <a:gd name="T9" fmla="*/ 1403727825 h 634"/>
              <a:gd name="T10" fmla="*/ 2147483647 w 5771"/>
              <a:gd name="T11" fmla="*/ 1491932500 h 634"/>
              <a:gd name="T12" fmla="*/ 2147483647 w 5771"/>
              <a:gd name="T13" fmla="*/ 1149191250 h 634"/>
              <a:gd name="T14" fmla="*/ 15120938 w 5771"/>
              <a:gd name="T15" fmla="*/ 1562496875 h 634"/>
              <a:gd name="T16" fmla="*/ 50403128 w 5771"/>
              <a:gd name="T17" fmla="*/ 274697825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9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2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5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7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A6F07F-E5D6-4906-8DAB-2A0787EB0E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283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021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15120938 w 5767"/>
              <a:gd name="T1" fmla="*/ 274696153 h 1021"/>
              <a:gd name="T2" fmla="*/ 2147483647 w 5767"/>
              <a:gd name="T3" fmla="*/ 115927152 h 1021"/>
              <a:gd name="T4" fmla="*/ 2147483647 w 5767"/>
              <a:gd name="T5" fmla="*/ 642638852 h 1021"/>
              <a:gd name="T6" fmla="*/ 2147483647 w 5767"/>
              <a:gd name="T7" fmla="*/ 0 h 1021"/>
              <a:gd name="T8" fmla="*/ 2147483647 w 5767"/>
              <a:gd name="T9" fmla="*/ 1955640647 h 1021"/>
              <a:gd name="T10" fmla="*/ 2147483647 w 5767"/>
              <a:gd name="T11" fmla="*/ 2094248404 h 1021"/>
              <a:gd name="T12" fmla="*/ 2147483647 w 5767"/>
              <a:gd name="T13" fmla="*/ 1698584789 h 1021"/>
              <a:gd name="T14" fmla="*/ 35282189 w 5767"/>
              <a:gd name="T15" fmla="*/ 2147483647 h 1021"/>
              <a:gd name="T16" fmla="*/ 15120938 w 5767"/>
              <a:gd name="T17" fmla="*/ 274696153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50403128 w 5771"/>
              <a:gd name="T1" fmla="*/ 274697825 h 634"/>
              <a:gd name="T2" fmla="*/ 2147483647 w 5771"/>
              <a:gd name="T3" fmla="*/ 7561263 h 634"/>
              <a:gd name="T4" fmla="*/ 2147483647 w 5771"/>
              <a:gd name="T5" fmla="*/ 372983125 h 634"/>
              <a:gd name="T6" fmla="*/ 2147483647 w 5771"/>
              <a:gd name="T7" fmla="*/ 93246575 h 634"/>
              <a:gd name="T8" fmla="*/ 2147483647 w 5771"/>
              <a:gd name="T9" fmla="*/ 1403727825 h 634"/>
              <a:gd name="T10" fmla="*/ 2147483647 w 5771"/>
              <a:gd name="T11" fmla="*/ 1491932500 h 634"/>
              <a:gd name="T12" fmla="*/ 2147483647 w 5771"/>
              <a:gd name="T13" fmla="*/ 1149191250 h 634"/>
              <a:gd name="T14" fmla="*/ 15120938 w 5771"/>
              <a:gd name="T15" fmla="*/ 1562496875 h 634"/>
              <a:gd name="T16" fmla="*/ 50403128 w 5771"/>
              <a:gd name="T17" fmla="*/ 274697825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6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89FC26-0F10-4143-892C-1233963A96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83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15120938 w 5767"/>
              <a:gd name="T1" fmla="*/ 274696153 h 1021"/>
              <a:gd name="T2" fmla="*/ 2147483647 w 5767"/>
              <a:gd name="T3" fmla="*/ 115927152 h 1021"/>
              <a:gd name="T4" fmla="*/ 2147483647 w 5767"/>
              <a:gd name="T5" fmla="*/ 642638852 h 1021"/>
              <a:gd name="T6" fmla="*/ 2147483647 w 5767"/>
              <a:gd name="T7" fmla="*/ 0 h 1021"/>
              <a:gd name="T8" fmla="*/ 2147483647 w 5767"/>
              <a:gd name="T9" fmla="*/ 1955640647 h 1021"/>
              <a:gd name="T10" fmla="*/ 2147483647 w 5767"/>
              <a:gd name="T11" fmla="*/ 2094248404 h 1021"/>
              <a:gd name="T12" fmla="*/ 2147483647 w 5767"/>
              <a:gd name="T13" fmla="*/ 1698584789 h 1021"/>
              <a:gd name="T14" fmla="*/ 35282189 w 5767"/>
              <a:gd name="T15" fmla="*/ 2147483647 h 1021"/>
              <a:gd name="T16" fmla="*/ 15120938 w 5767"/>
              <a:gd name="T17" fmla="*/ 274696153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50403128 w 5771"/>
              <a:gd name="T1" fmla="*/ 274697825 h 634"/>
              <a:gd name="T2" fmla="*/ 2147483647 w 5771"/>
              <a:gd name="T3" fmla="*/ 7561263 h 634"/>
              <a:gd name="T4" fmla="*/ 2147483647 w 5771"/>
              <a:gd name="T5" fmla="*/ 372983125 h 634"/>
              <a:gd name="T6" fmla="*/ 2147483647 w 5771"/>
              <a:gd name="T7" fmla="*/ 93246575 h 634"/>
              <a:gd name="T8" fmla="*/ 2147483647 w 5771"/>
              <a:gd name="T9" fmla="*/ 1403727825 h 634"/>
              <a:gd name="T10" fmla="*/ 2147483647 w 5771"/>
              <a:gd name="T11" fmla="*/ 1491932500 h 634"/>
              <a:gd name="T12" fmla="*/ 2147483647 w 5771"/>
              <a:gd name="T13" fmla="*/ 1149191250 h 634"/>
              <a:gd name="T14" fmla="*/ 15120938 w 5771"/>
              <a:gd name="T15" fmla="*/ 1562496875 h 634"/>
              <a:gd name="T16" fmla="*/ 50403128 w 5771"/>
              <a:gd name="T17" fmla="*/ 274697825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6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CDAABB-B9A8-4365-8957-A5C3E9FA01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25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15120938 w 5767"/>
              <a:gd name="T1" fmla="*/ 274696153 h 1021"/>
              <a:gd name="T2" fmla="*/ 2147483647 w 5767"/>
              <a:gd name="T3" fmla="*/ 115927152 h 1021"/>
              <a:gd name="T4" fmla="*/ 2147483647 w 5767"/>
              <a:gd name="T5" fmla="*/ 642638852 h 1021"/>
              <a:gd name="T6" fmla="*/ 2147483647 w 5767"/>
              <a:gd name="T7" fmla="*/ 0 h 1021"/>
              <a:gd name="T8" fmla="*/ 2147483647 w 5767"/>
              <a:gd name="T9" fmla="*/ 1955640647 h 1021"/>
              <a:gd name="T10" fmla="*/ 2147483647 w 5767"/>
              <a:gd name="T11" fmla="*/ 2094248404 h 1021"/>
              <a:gd name="T12" fmla="*/ 2147483647 w 5767"/>
              <a:gd name="T13" fmla="*/ 1698584789 h 1021"/>
              <a:gd name="T14" fmla="*/ 35282189 w 5767"/>
              <a:gd name="T15" fmla="*/ 2147483647 h 1021"/>
              <a:gd name="T16" fmla="*/ 15120938 w 5767"/>
              <a:gd name="T17" fmla="*/ 274696153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50403128 w 5771"/>
              <a:gd name="T1" fmla="*/ 274697825 h 634"/>
              <a:gd name="T2" fmla="*/ 2147483647 w 5771"/>
              <a:gd name="T3" fmla="*/ 7561263 h 634"/>
              <a:gd name="T4" fmla="*/ 2147483647 w 5771"/>
              <a:gd name="T5" fmla="*/ 372983125 h 634"/>
              <a:gd name="T6" fmla="*/ 2147483647 w 5771"/>
              <a:gd name="T7" fmla="*/ 93246575 h 634"/>
              <a:gd name="T8" fmla="*/ 2147483647 w 5771"/>
              <a:gd name="T9" fmla="*/ 1403727825 h 634"/>
              <a:gd name="T10" fmla="*/ 2147483647 w 5771"/>
              <a:gd name="T11" fmla="*/ 1491932500 h 634"/>
              <a:gd name="T12" fmla="*/ 2147483647 w 5771"/>
              <a:gd name="T13" fmla="*/ 1149191250 h 634"/>
              <a:gd name="T14" fmla="*/ 15120938 w 5771"/>
              <a:gd name="T15" fmla="*/ 1562496875 h 634"/>
              <a:gd name="T16" fmla="*/ 50403128 w 5771"/>
              <a:gd name="T17" fmla="*/ 274697825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9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2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5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7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E43008-5673-43CD-9D77-772B027D66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28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15120938 w 5767"/>
              <a:gd name="T1" fmla="*/ 274696153 h 1021"/>
              <a:gd name="T2" fmla="*/ 2147483647 w 5767"/>
              <a:gd name="T3" fmla="*/ 115927152 h 1021"/>
              <a:gd name="T4" fmla="*/ 2147483647 w 5767"/>
              <a:gd name="T5" fmla="*/ 642638852 h 1021"/>
              <a:gd name="T6" fmla="*/ 2147483647 w 5767"/>
              <a:gd name="T7" fmla="*/ 0 h 1021"/>
              <a:gd name="T8" fmla="*/ 2147483647 w 5767"/>
              <a:gd name="T9" fmla="*/ 1955640647 h 1021"/>
              <a:gd name="T10" fmla="*/ 2147483647 w 5767"/>
              <a:gd name="T11" fmla="*/ 2094248404 h 1021"/>
              <a:gd name="T12" fmla="*/ 2147483647 w 5767"/>
              <a:gd name="T13" fmla="*/ 1698584789 h 1021"/>
              <a:gd name="T14" fmla="*/ 35282189 w 5767"/>
              <a:gd name="T15" fmla="*/ 2147483647 h 1021"/>
              <a:gd name="T16" fmla="*/ 15120938 w 5767"/>
              <a:gd name="T17" fmla="*/ 274696153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50403128 w 5771"/>
              <a:gd name="T1" fmla="*/ 274697825 h 634"/>
              <a:gd name="T2" fmla="*/ 2147483647 w 5771"/>
              <a:gd name="T3" fmla="*/ 7561263 h 634"/>
              <a:gd name="T4" fmla="*/ 2147483647 w 5771"/>
              <a:gd name="T5" fmla="*/ 372983125 h 634"/>
              <a:gd name="T6" fmla="*/ 2147483647 w 5771"/>
              <a:gd name="T7" fmla="*/ 93246575 h 634"/>
              <a:gd name="T8" fmla="*/ 2147483647 w 5771"/>
              <a:gd name="T9" fmla="*/ 1403727825 h 634"/>
              <a:gd name="T10" fmla="*/ 2147483647 w 5771"/>
              <a:gd name="T11" fmla="*/ 1491932500 h 634"/>
              <a:gd name="T12" fmla="*/ 2147483647 w 5771"/>
              <a:gd name="T13" fmla="*/ 1149191250 h 634"/>
              <a:gd name="T14" fmla="*/ 15120938 w 5771"/>
              <a:gd name="T15" fmla="*/ 1562496875 h 634"/>
              <a:gd name="T16" fmla="*/ 50403128 w 5771"/>
              <a:gd name="T17" fmla="*/ 274697825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1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4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7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9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E6141D-3784-42FE-92C2-8222D81E46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15120938 w 5767"/>
              <a:gd name="T1" fmla="*/ 274696153 h 1021"/>
              <a:gd name="T2" fmla="*/ 2147483647 w 5767"/>
              <a:gd name="T3" fmla="*/ 115927152 h 1021"/>
              <a:gd name="T4" fmla="*/ 2147483647 w 5767"/>
              <a:gd name="T5" fmla="*/ 642638852 h 1021"/>
              <a:gd name="T6" fmla="*/ 2147483647 w 5767"/>
              <a:gd name="T7" fmla="*/ 0 h 1021"/>
              <a:gd name="T8" fmla="*/ 2147483647 w 5767"/>
              <a:gd name="T9" fmla="*/ 1955640647 h 1021"/>
              <a:gd name="T10" fmla="*/ 2147483647 w 5767"/>
              <a:gd name="T11" fmla="*/ 2094248404 h 1021"/>
              <a:gd name="T12" fmla="*/ 2147483647 w 5767"/>
              <a:gd name="T13" fmla="*/ 1698584789 h 1021"/>
              <a:gd name="T14" fmla="*/ 35282189 w 5767"/>
              <a:gd name="T15" fmla="*/ 2147483647 h 1021"/>
              <a:gd name="T16" fmla="*/ 15120938 w 5767"/>
              <a:gd name="T17" fmla="*/ 274696153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50403128 w 5771"/>
              <a:gd name="T1" fmla="*/ 274697825 h 634"/>
              <a:gd name="T2" fmla="*/ 2147483647 w 5771"/>
              <a:gd name="T3" fmla="*/ 7561263 h 634"/>
              <a:gd name="T4" fmla="*/ 2147483647 w 5771"/>
              <a:gd name="T5" fmla="*/ 372983125 h 634"/>
              <a:gd name="T6" fmla="*/ 2147483647 w 5771"/>
              <a:gd name="T7" fmla="*/ 93246575 h 634"/>
              <a:gd name="T8" fmla="*/ 2147483647 w 5771"/>
              <a:gd name="T9" fmla="*/ 1403727825 h 634"/>
              <a:gd name="T10" fmla="*/ 2147483647 w 5771"/>
              <a:gd name="T11" fmla="*/ 1491932500 h 634"/>
              <a:gd name="T12" fmla="*/ 2147483647 w 5771"/>
              <a:gd name="T13" fmla="*/ 1149191250 h 634"/>
              <a:gd name="T14" fmla="*/ 15120938 w 5771"/>
              <a:gd name="T15" fmla="*/ 1562496875 h 634"/>
              <a:gd name="T16" fmla="*/ 50403128 w 5771"/>
              <a:gd name="T17" fmla="*/ 274697825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7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3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5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9A45C1-A7C5-4BDF-BEEB-E770EC85E2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87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15120938 w 5767"/>
              <a:gd name="T1" fmla="*/ 274696153 h 1021"/>
              <a:gd name="T2" fmla="*/ 2147483647 w 5767"/>
              <a:gd name="T3" fmla="*/ 115927152 h 1021"/>
              <a:gd name="T4" fmla="*/ 2147483647 w 5767"/>
              <a:gd name="T5" fmla="*/ 642638852 h 1021"/>
              <a:gd name="T6" fmla="*/ 2147483647 w 5767"/>
              <a:gd name="T7" fmla="*/ 0 h 1021"/>
              <a:gd name="T8" fmla="*/ 2147483647 w 5767"/>
              <a:gd name="T9" fmla="*/ 1955640647 h 1021"/>
              <a:gd name="T10" fmla="*/ 2147483647 w 5767"/>
              <a:gd name="T11" fmla="*/ 2094248404 h 1021"/>
              <a:gd name="T12" fmla="*/ 2147483647 w 5767"/>
              <a:gd name="T13" fmla="*/ 1698584789 h 1021"/>
              <a:gd name="T14" fmla="*/ 35282189 w 5767"/>
              <a:gd name="T15" fmla="*/ 2147483647 h 1021"/>
              <a:gd name="T16" fmla="*/ 15120938 w 5767"/>
              <a:gd name="T17" fmla="*/ 274696153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50403128 w 5771"/>
              <a:gd name="T1" fmla="*/ 274697825 h 634"/>
              <a:gd name="T2" fmla="*/ 2147483647 w 5771"/>
              <a:gd name="T3" fmla="*/ 7561263 h 634"/>
              <a:gd name="T4" fmla="*/ 2147483647 w 5771"/>
              <a:gd name="T5" fmla="*/ 372983125 h 634"/>
              <a:gd name="T6" fmla="*/ 2147483647 w 5771"/>
              <a:gd name="T7" fmla="*/ 93246575 h 634"/>
              <a:gd name="T8" fmla="*/ 2147483647 w 5771"/>
              <a:gd name="T9" fmla="*/ 1403727825 h 634"/>
              <a:gd name="T10" fmla="*/ 2147483647 w 5771"/>
              <a:gd name="T11" fmla="*/ 1491932500 h 634"/>
              <a:gd name="T12" fmla="*/ 2147483647 w 5771"/>
              <a:gd name="T13" fmla="*/ 1149191250 h 634"/>
              <a:gd name="T14" fmla="*/ 15120938 w 5771"/>
              <a:gd name="T15" fmla="*/ 1562496875 h 634"/>
              <a:gd name="T16" fmla="*/ 50403128 w 5771"/>
              <a:gd name="T17" fmla="*/ 274697825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6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9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2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4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059815-FB48-4BEF-9F80-FBC87B089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28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15120938 w 5767"/>
              <a:gd name="T1" fmla="*/ 274696153 h 1021"/>
              <a:gd name="T2" fmla="*/ 2147483647 w 5767"/>
              <a:gd name="T3" fmla="*/ 115927152 h 1021"/>
              <a:gd name="T4" fmla="*/ 2147483647 w 5767"/>
              <a:gd name="T5" fmla="*/ 642638852 h 1021"/>
              <a:gd name="T6" fmla="*/ 2147483647 w 5767"/>
              <a:gd name="T7" fmla="*/ 0 h 1021"/>
              <a:gd name="T8" fmla="*/ 2147483647 w 5767"/>
              <a:gd name="T9" fmla="*/ 1955640647 h 1021"/>
              <a:gd name="T10" fmla="*/ 2147483647 w 5767"/>
              <a:gd name="T11" fmla="*/ 2094248404 h 1021"/>
              <a:gd name="T12" fmla="*/ 2147483647 w 5767"/>
              <a:gd name="T13" fmla="*/ 1698584789 h 1021"/>
              <a:gd name="T14" fmla="*/ 35282189 w 5767"/>
              <a:gd name="T15" fmla="*/ 2147483647 h 1021"/>
              <a:gd name="T16" fmla="*/ 15120938 w 5767"/>
              <a:gd name="T17" fmla="*/ 274696153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50403128 w 5771"/>
              <a:gd name="T1" fmla="*/ 274697825 h 634"/>
              <a:gd name="T2" fmla="*/ 2147483647 w 5771"/>
              <a:gd name="T3" fmla="*/ 7561263 h 634"/>
              <a:gd name="T4" fmla="*/ 2147483647 w 5771"/>
              <a:gd name="T5" fmla="*/ 372983125 h 634"/>
              <a:gd name="T6" fmla="*/ 2147483647 w 5771"/>
              <a:gd name="T7" fmla="*/ 93246575 h 634"/>
              <a:gd name="T8" fmla="*/ 2147483647 w 5771"/>
              <a:gd name="T9" fmla="*/ 1403727825 h 634"/>
              <a:gd name="T10" fmla="*/ 2147483647 w 5771"/>
              <a:gd name="T11" fmla="*/ 1491932500 h 634"/>
              <a:gd name="T12" fmla="*/ 2147483647 w 5771"/>
              <a:gd name="T13" fmla="*/ 1149191250 h 634"/>
              <a:gd name="T14" fmla="*/ 15120938 w 5771"/>
              <a:gd name="T15" fmla="*/ 1562496875 h 634"/>
              <a:gd name="T16" fmla="*/ 50403128 w 5771"/>
              <a:gd name="T17" fmla="*/ 274697825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9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2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5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7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3BA010-7827-4393-B27A-781DD81B83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31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15120938 w 5767"/>
              <a:gd name="T1" fmla="*/ 274696153 h 1021"/>
              <a:gd name="T2" fmla="*/ 2147483647 w 5767"/>
              <a:gd name="T3" fmla="*/ 115927152 h 1021"/>
              <a:gd name="T4" fmla="*/ 2147483647 w 5767"/>
              <a:gd name="T5" fmla="*/ 642638852 h 1021"/>
              <a:gd name="T6" fmla="*/ 2147483647 w 5767"/>
              <a:gd name="T7" fmla="*/ 0 h 1021"/>
              <a:gd name="T8" fmla="*/ 2147483647 w 5767"/>
              <a:gd name="T9" fmla="*/ 1955640647 h 1021"/>
              <a:gd name="T10" fmla="*/ 2147483647 w 5767"/>
              <a:gd name="T11" fmla="*/ 2094248404 h 1021"/>
              <a:gd name="T12" fmla="*/ 2147483647 w 5767"/>
              <a:gd name="T13" fmla="*/ 1698584789 h 1021"/>
              <a:gd name="T14" fmla="*/ 35282189 w 5767"/>
              <a:gd name="T15" fmla="*/ 2147483647 h 1021"/>
              <a:gd name="T16" fmla="*/ 15120938 w 5767"/>
              <a:gd name="T17" fmla="*/ 274696153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50403128 w 5771"/>
              <a:gd name="T1" fmla="*/ 274697825 h 634"/>
              <a:gd name="T2" fmla="*/ 2147483647 w 5771"/>
              <a:gd name="T3" fmla="*/ 7561263 h 634"/>
              <a:gd name="T4" fmla="*/ 2147483647 w 5771"/>
              <a:gd name="T5" fmla="*/ 372983125 h 634"/>
              <a:gd name="T6" fmla="*/ 2147483647 w 5771"/>
              <a:gd name="T7" fmla="*/ 93246575 h 634"/>
              <a:gd name="T8" fmla="*/ 2147483647 w 5771"/>
              <a:gd name="T9" fmla="*/ 1403727825 h 634"/>
              <a:gd name="T10" fmla="*/ 2147483647 w 5771"/>
              <a:gd name="T11" fmla="*/ 1491932500 h 634"/>
              <a:gd name="T12" fmla="*/ 2147483647 w 5771"/>
              <a:gd name="T13" fmla="*/ 1149191250 h 634"/>
              <a:gd name="T14" fmla="*/ 15120938 w 5771"/>
              <a:gd name="T15" fmla="*/ 1562496875 h 634"/>
              <a:gd name="T16" fmla="*/ 50403128 w 5771"/>
              <a:gd name="T17" fmla="*/ 274697825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9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2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5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7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AD78F8-32F8-497E-AB92-CB84FABFE8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30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6" imgW="9561905" imgH="1600000" progId="Photoshop.Image.6">
                  <p:embed/>
                </p:oleObj>
              </mc:Choice>
              <mc:Fallback>
                <p:oleObj name="Image" r:id="rId16" imgW="9561905" imgH="1600000" progId="Photoshop.Image.6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15120938 w 5767"/>
              <a:gd name="T1" fmla="*/ 274696153 h 1021"/>
              <a:gd name="T2" fmla="*/ 2147483647 w 5767"/>
              <a:gd name="T3" fmla="*/ 115927152 h 1021"/>
              <a:gd name="T4" fmla="*/ 2147483647 w 5767"/>
              <a:gd name="T5" fmla="*/ 642638852 h 1021"/>
              <a:gd name="T6" fmla="*/ 2147483647 w 5767"/>
              <a:gd name="T7" fmla="*/ 0 h 1021"/>
              <a:gd name="T8" fmla="*/ 2147483647 w 5767"/>
              <a:gd name="T9" fmla="*/ 1955640647 h 1021"/>
              <a:gd name="T10" fmla="*/ 2147483647 w 5767"/>
              <a:gd name="T11" fmla="*/ 2094248404 h 1021"/>
              <a:gd name="T12" fmla="*/ 2147483647 w 5767"/>
              <a:gd name="T13" fmla="*/ 1698584789 h 1021"/>
              <a:gd name="T14" fmla="*/ 35282189 w 5767"/>
              <a:gd name="T15" fmla="*/ 2147483647 h 1021"/>
              <a:gd name="T16" fmla="*/ 15120938 w 5767"/>
              <a:gd name="T17" fmla="*/ 274696153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50403128 w 5771"/>
              <a:gd name="T1" fmla="*/ 274697825 h 634"/>
              <a:gd name="T2" fmla="*/ 2147483647 w 5771"/>
              <a:gd name="T3" fmla="*/ 7561263 h 634"/>
              <a:gd name="T4" fmla="*/ 2147483647 w 5771"/>
              <a:gd name="T5" fmla="*/ 372983125 h 634"/>
              <a:gd name="T6" fmla="*/ 2147483647 w 5771"/>
              <a:gd name="T7" fmla="*/ 93246575 h 634"/>
              <a:gd name="T8" fmla="*/ 2147483647 w 5771"/>
              <a:gd name="T9" fmla="*/ 1403727825 h 634"/>
              <a:gd name="T10" fmla="*/ 2147483647 w 5771"/>
              <a:gd name="T11" fmla="*/ 1491932500 h 634"/>
              <a:gd name="T12" fmla="*/ 2147483647 w 5771"/>
              <a:gd name="T13" fmla="*/ 1149191250 h 634"/>
              <a:gd name="T14" fmla="*/ 15120938 w 5771"/>
              <a:gd name="T15" fmla="*/ 1562496875 h 634"/>
              <a:gd name="T16" fmla="*/ 50403128 w 5771"/>
              <a:gd name="T17" fmla="*/ 274697825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39731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731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0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0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9732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1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38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9732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3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97327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3087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7328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03628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36" name="Picture 18" descr="zjnu校标2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733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237288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fld id="{EE4D778C-ECF8-4B7F-A2BA-DB4A1B974F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50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403350" y="2852738"/>
            <a:ext cx="6840538" cy="1012825"/>
          </a:xfrm>
        </p:spPr>
        <p:txBody>
          <a:bodyPr/>
          <a:lstStyle/>
          <a:p>
            <a:pPr eaLnBrk="1" hangingPunct="1"/>
            <a:r>
              <a:rPr kumimoji="1" lang="zh-CN" altLang="en-US" sz="6000" dirty="0">
                <a:latin typeface="Arial Black" panose="020B0A04020102020204" pitchFamily="34" charset="0"/>
                <a:ea typeface="隶书" panose="02010509060101010101" pitchFamily="49" charset="-122"/>
              </a:rPr>
              <a:t>第二章  关系模型 之 关系演算</a:t>
            </a:r>
            <a:endParaRPr kumimoji="1" lang="zh-CN" altLang="en-US" sz="44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236923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2273" y="1656705"/>
            <a:ext cx="8573795" cy="792872"/>
          </a:xfrm>
          <a:prstGeom prst="rect">
            <a:avLst/>
          </a:prstGeom>
        </p:spPr>
        <p:txBody>
          <a:bodyPr vert="horz" wrap="square" lIns="0" tIns="84164" rIns="0" bIns="0" rtlCol="0">
            <a:spAutoFit/>
          </a:bodyPr>
          <a:lstStyle/>
          <a:p>
            <a:pPr marL="243259" indent="-232399">
              <a:spcBef>
                <a:spcPts val="663"/>
              </a:spcBef>
              <a:buFont typeface="Wingdings"/>
              <a:buChar char=""/>
              <a:tabLst>
                <a:tab pos="243802" algn="l"/>
              </a:tabLst>
            </a:pPr>
            <a:r>
              <a:rPr sz="2300" b="1" spc="-9" dirty="0">
                <a:latin typeface="NSimSun"/>
                <a:cs typeface="NSimSun"/>
              </a:rPr>
              <a:t>再例如：检索出不</a:t>
            </a:r>
            <a:r>
              <a:rPr sz="2300" b="1" dirty="0">
                <a:latin typeface="NSimSun"/>
                <a:cs typeface="NSimSun"/>
              </a:rPr>
              <a:t>是</a:t>
            </a:r>
            <a:r>
              <a:rPr sz="2300" b="1" spc="-9" dirty="0">
                <a:latin typeface="Arial"/>
                <a:cs typeface="Arial"/>
              </a:rPr>
              <a:t>03</a:t>
            </a:r>
            <a:r>
              <a:rPr sz="2300" b="1" spc="-9" dirty="0">
                <a:latin typeface="NSimSun"/>
                <a:cs typeface="NSimSun"/>
              </a:rPr>
              <a:t>系的所有学生</a:t>
            </a:r>
            <a:endParaRPr sz="2300" dirty="0">
              <a:latin typeface="NSimSun"/>
              <a:cs typeface="NSimSun"/>
            </a:endParaRPr>
          </a:p>
          <a:p>
            <a:pPr>
              <a:spcBef>
                <a:spcPts val="4"/>
              </a:spcBef>
            </a:pP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6824" y="4754663"/>
            <a:ext cx="3161521" cy="1314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2496800" y="5269420"/>
            <a:ext cx="325796" cy="65159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1564" y="38099"/>
                </a:moveTo>
                <a:lnTo>
                  <a:pt x="320802" y="35051"/>
                </a:lnTo>
                <a:lnTo>
                  <a:pt x="316992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316992" y="42671"/>
                </a:lnTo>
                <a:lnTo>
                  <a:pt x="320802" y="41909"/>
                </a:lnTo>
                <a:lnTo>
                  <a:pt x="321564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800" y="0"/>
                </a:lnTo>
                <a:lnTo>
                  <a:pt x="304800" y="33527"/>
                </a:lnTo>
                <a:lnTo>
                  <a:pt x="316992" y="33527"/>
                </a:lnTo>
                <a:lnTo>
                  <a:pt x="320802" y="35051"/>
                </a:lnTo>
                <a:lnTo>
                  <a:pt x="321564" y="38099"/>
                </a:lnTo>
                <a:lnTo>
                  <a:pt x="321564" y="67817"/>
                </a:lnTo>
                <a:lnTo>
                  <a:pt x="381000" y="38099"/>
                </a:lnTo>
                <a:close/>
              </a:path>
              <a:path w="381000" h="76200">
                <a:moveTo>
                  <a:pt x="321564" y="67817"/>
                </a:moveTo>
                <a:lnTo>
                  <a:pt x="321564" y="38099"/>
                </a:lnTo>
                <a:lnTo>
                  <a:pt x="320802" y="41909"/>
                </a:lnTo>
                <a:lnTo>
                  <a:pt x="316992" y="42671"/>
                </a:lnTo>
                <a:lnTo>
                  <a:pt x="304800" y="42671"/>
                </a:lnTo>
                <a:lnTo>
                  <a:pt x="304800" y="76199"/>
                </a:lnTo>
                <a:lnTo>
                  <a:pt x="321564" y="6781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2386894" y="5147789"/>
            <a:ext cx="94480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latin typeface="Arial"/>
                <a:cs typeface="Arial"/>
              </a:rPr>
              <a:t>t</a:t>
            </a:r>
            <a:endParaRPr sz="171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5915" y="5147789"/>
            <a:ext cx="2386997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  <a:tabLst>
                <a:tab pos="2375575" algn="l"/>
              </a:tabLst>
            </a:pPr>
            <a:r>
              <a:rPr sz="1710" b="1" u="sng" spc="-4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	</a:t>
            </a:r>
            <a:endParaRPr sz="171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4112" y="671261"/>
            <a:ext cx="6499465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lang="en-US" altLang="zh-CN" sz="2800" spc="-4" dirty="0">
                <a:solidFill>
                  <a:srgbClr val="FFFFFF"/>
                </a:solidFill>
                <a:cs typeface="Arial"/>
              </a:rPr>
              <a:t>(2)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元组演算公式之与、或、非运算符</a:t>
            </a:r>
            <a:r>
              <a:rPr lang="en-US" altLang="zh-CN" sz="2800" spc="-4" dirty="0">
                <a:solidFill>
                  <a:srgbClr val="FFFFFF"/>
                </a:solidFill>
                <a:latin typeface="STZhongsong"/>
                <a:cs typeface="STZhongsong"/>
              </a:rPr>
              <a:t>(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续</a:t>
            </a:r>
            <a:r>
              <a:rPr lang="en-US" altLang="zh-CN" sz="2800" spc="-4" dirty="0">
                <a:solidFill>
                  <a:srgbClr val="FFFFFF"/>
                </a:solidFill>
                <a:latin typeface="STZhongsong"/>
                <a:cs typeface="STZhongsong"/>
              </a:rPr>
              <a:t>)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29598" y="3811658"/>
            <a:ext cx="9342784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2220" lvl="0">
              <a:spcBef>
                <a:spcPts val="928"/>
              </a:spcBef>
              <a:tabLst>
                <a:tab pos="1248874" algn="l"/>
                <a:tab pos="4317302" algn="l"/>
              </a:tabLst>
            </a:pPr>
            <a:r>
              <a:rPr lang="en-US" altLang="zh-CN" sz="2300" b="1" spc="-4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r>
              <a:rPr lang="en-US" altLang="zh-CN" sz="2300" b="1" spc="-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300" b="1" spc="-4" dirty="0">
                <a:solidFill>
                  <a:srgbClr val="3333CC"/>
                </a:solidFill>
                <a:latin typeface="Arial"/>
                <a:cs typeface="Arial"/>
              </a:rPr>
              <a:t>t |	</a:t>
            </a:r>
            <a:r>
              <a:rPr lang="en-US" altLang="zh-CN" sz="2300" b="1" spc="-4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lang="en-US" altLang="zh-CN" sz="2300"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sz="2300"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lang="en-US" altLang="zh-CN" sz="2300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3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altLang="zh-CN" sz="23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lang="en-US" altLang="zh-CN" sz="23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00" b="1" spc="-4" dirty="0">
                <a:solidFill>
                  <a:srgbClr val="FF0065"/>
                </a:solidFill>
                <a:latin typeface="Arial"/>
                <a:cs typeface="Arial"/>
              </a:rPr>
              <a:t>( </a:t>
            </a:r>
            <a:r>
              <a:rPr lang="en-US" altLang="zh-CN" sz="2300" b="1" spc="-9" dirty="0">
                <a:solidFill>
                  <a:srgbClr val="3333CC"/>
                </a:solidFill>
                <a:latin typeface="Arial"/>
                <a:cs typeface="Arial"/>
              </a:rPr>
              <a:t>t[Sage]</a:t>
            </a:r>
            <a:r>
              <a:rPr lang="en-US" altLang="zh-CN" sz="2300" b="1" spc="-12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300" b="1" spc="-4" dirty="0">
                <a:solidFill>
                  <a:srgbClr val="3333CC"/>
                </a:solidFill>
                <a:latin typeface="Arial"/>
                <a:cs typeface="Arial"/>
              </a:rPr>
              <a:t>&lt;</a:t>
            </a:r>
            <a:r>
              <a:rPr lang="en-US" altLang="zh-CN" sz="2300" b="1" spc="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300" b="1" spc="-4" dirty="0">
                <a:solidFill>
                  <a:srgbClr val="3333CC"/>
                </a:solidFill>
                <a:latin typeface="Arial"/>
                <a:cs typeface="Arial"/>
              </a:rPr>
              <a:t>20 </a:t>
            </a:r>
            <a:r>
              <a:rPr lang="en-US" altLang="zh-CN" sz="23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altLang="zh-CN" sz="2300" b="1" spc="38" dirty="0">
                <a:solidFill>
                  <a:srgbClr val="3333CC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300" b="1" spc="-9" dirty="0">
                <a:solidFill>
                  <a:srgbClr val="3333CC"/>
                </a:solidFill>
                <a:latin typeface="Arial"/>
                <a:cs typeface="Arial"/>
              </a:rPr>
              <a:t>t[</a:t>
            </a:r>
            <a:r>
              <a:rPr lang="en-US" altLang="zh-CN" sz="2300" b="1" spc="-9" dirty="0" err="1">
                <a:solidFill>
                  <a:srgbClr val="3333CC"/>
                </a:solidFill>
                <a:latin typeface="Arial"/>
                <a:cs typeface="Arial"/>
              </a:rPr>
              <a:t>Ssex</a:t>
            </a:r>
            <a:r>
              <a:rPr lang="en-US" altLang="zh-CN" sz="2300" b="1" spc="-9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r>
              <a:rPr lang="en-US" altLang="zh-CN" sz="2300" b="1"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300" b="1" spc="-4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lang="en-US" altLang="zh-CN" sz="2300"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300" b="1" spc="-13" dirty="0">
                <a:solidFill>
                  <a:srgbClr val="3333CC"/>
                </a:solidFill>
                <a:latin typeface="Arial"/>
                <a:cs typeface="Arial"/>
              </a:rPr>
              <a:t>‘</a:t>
            </a:r>
            <a:r>
              <a:rPr lang="zh-CN" altLang="en-US" sz="2300" b="1" spc="-4" dirty="0">
                <a:solidFill>
                  <a:srgbClr val="3333CC"/>
                </a:solidFill>
                <a:latin typeface="NSimSun"/>
                <a:cs typeface="NSimSun"/>
              </a:rPr>
              <a:t>男</a:t>
            </a:r>
            <a:r>
              <a:rPr lang="zh-CN" altLang="en-US" sz="2300" b="1" spc="-4" dirty="0">
                <a:solidFill>
                  <a:srgbClr val="3333CC"/>
                </a:solidFill>
                <a:latin typeface="Arial"/>
                <a:cs typeface="Arial"/>
              </a:rPr>
              <a:t>’</a:t>
            </a:r>
            <a:r>
              <a:rPr lang="zh-CN" altLang="en-US" sz="2300" b="1" spc="-1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300" b="1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lang="zh-CN" altLang="en-US" sz="2300" b="1" spc="-13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2300" b="1" spc="-4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  <a:endParaRPr lang="zh-CN" altLang="en-US" sz="23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4844" y="3228691"/>
            <a:ext cx="6858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3259" lvl="0" indent="-232399">
              <a:buFont typeface="Wingdings"/>
              <a:buChar char=""/>
              <a:tabLst>
                <a:tab pos="243802" algn="l"/>
              </a:tabLst>
            </a:pPr>
            <a:r>
              <a:rPr lang="zh-CN" altLang="en-US" sz="2300" b="1" spc="-9" dirty="0">
                <a:solidFill>
                  <a:srgbClr val="000000"/>
                </a:solidFill>
                <a:latin typeface="NSimSun"/>
                <a:cs typeface="NSimSun"/>
              </a:rPr>
              <a:t>再例如：检索不是</a:t>
            </a:r>
            <a:r>
              <a:rPr lang="en-US" altLang="zh-CN" sz="2300" b="1" spc="-13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zh-CN" altLang="en-US" sz="2300" b="1" spc="-4" dirty="0">
                <a:solidFill>
                  <a:srgbClr val="000000"/>
                </a:solidFill>
                <a:latin typeface="NSimSun"/>
                <a:cs typeface="NSimSun"/>
              </a:rPr>
              <a:t>小</a:t>
            </a:r>
            <a:r>
              <a:rPr lang="zh-CN" altLang="en-US" sz="2300" b="1" dirty="0">
                <a:solidFill>
                  <a:srgbClr val="000000"/>
                </a:solidFill>
                <a:latin typeface="NSimSun"/>
                <a:cs typeface="NSimSun"/>
              </a:rPr>
              <a:t>于</a:t>
            </a:r>
            <a:r>
              <a:rPr lang="en-US" altLang="zh-CN" sz="2300" b="1" spc="-9" dirty="0">
                <a:solidFill>
                  <a:srgbClr val="000000"/>
                </a:solidFill>
                <a:latin typeface="Arial"/>
                <a:cs typeface="Arial"/>
              </a:rPr>
              <a:t>20</a:t>
            </a:r>
            <a:r>
              <a:rPr lang="zh-CN" altLang="en-US" sz="2300" b="1" spc="-9" dirty="0">
                <a:solidFill>
                  <a:srgbClr val="000000"/>
                </a:solidFill>
                <a:latin typeface="NSimSun"/>
                <a:cs typeface="NSimSun"/>
              </a:rPr>
              <a:t>岁的男同学</a:t>
            </a:r>
            <a:r>
              <a:rPr lang="en-US" altLang="zh-CN" sz="2300" b="1" spc="-13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r>
              <a:rPr lang="zh-CN" altLang="en-US" sz="2300" b="1" spc="-9" dirty="0">
                <a:solidFill>
                  <a:srgbClr val="000000"/>
                </a:solidFill>
                <a:latin typeface="NSimSun"/>
                <a:cs typeface="NSimSun"/>
              </a:rPr>
              <a:t>的所有同学</a:t>
            </a:r>
            <a:endParaRPr lang="zh-CN" altLang="en-US" sz="2300" dirty="0">
              <a:solidFill>
                <a:srgbClr val="000000"/>
              </a:solidFill>
              <a:latin typeface="NSimSun"/>
              <a:cs typeface="NSimSu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4844" y="2318342"/>
            <a:ext cx="675049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2220" lvl="0">
              <a:spcBef>
                <a:spcPts val="928"/>
              </a:spcBef>
              <a:tabLst>
                <a:tab pos="1309145" algn="l"/>
                <a:tab pos="2463539" algn="l"/>
                <a:tab pos="4426985" algn="l"/>
              </a:tabLst>
            </a:pPr>
            <a:r>
              <a:rPr lang="en-US" altLang="zh-CN" sz="2300" b="1" spc="-4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r>
              <a:rPr lang="en-US" altLang="zh-CN" sz="2300" b="1" spc="-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300" b="1" spc="-4" dirty="0">
                <a:solidFill>
                  <a:srgbClr val="3333CC"/>
                </a:solidFill>
                <a:latin typeface="Arial"/>
                <a:cs typeface="Arial"/>
              </a:rPr>
              <a:t>t |	</a:t>
            </a:r>
            <a:r>
              <a:rPr lang="en-US" altLang="zh-CN" sz="2300" b="1" spc="-4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lang="en-US" altLang="zh-CN" sz="2300"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sz="2300"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lang="en-US" altLang="zh-CN" sz="2300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3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altLang="zh-CN" sz="23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lang="en-US" altLang="zh-CN" sz="23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00" b="1" spc="-4" dirty="0">
                <a:solidFill>
                  <a:srgbClr val="FF0065"/>
                </a:solidFill>
                <a:latin typeface="Arial"/>
                <a:cs typeface="Arial"/>
              </a:rPr>
              <a:t>( </a:t>
            </a:r>
            <a:r>
              <a:rPr lang="en-US" altLang="zh-CN" sz="2300" b="1" spc="-4" dirty="0">
                <a:solidFill>
                  <a:srgbClr val="3333CC"/>
                </a:solidFill>
                <a:latin typeface="Arial"/>
                <a:cs typeface="Arial"/>
              </a:rPr>
              <a:t>t[D# ]</a:t>
            </a:r>
            <a:r>
              <a:rPr lang="en-US" altLang="zh-CN" sz="2300" b="1" spc="-32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300" b="1" spc="-4" dirty="0">
                <a:solidFill>
                  <a:srgbClr val="3333CC"/>
                </a:solidFill>
                <a:latin typeface="Arial"/>
                <a:cs typeface="Arial"/>
              </a:rPr>
              <a:t>= ‘03’</a:t>
            </a:r>
            <a:r>
              <a:rPr lang="en-US" altLang="zh-CN" sz="2300" b="1" spc="-4" dirty="0">
                <a:solidFill>
                  <a:srgbClr val="FF0065"/>
                </a:solidFill>
                <a:latin typeface="Arial"/>
                <a:cs typeface="Arial"/>
              </a:rPr>
              <a:t>)	</a:t>
            </a:r>
            <a:r>
              <a:rPr lang="en-US" altLang="zh-CN" sz="2300" b="1" spc="-4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  <a:endParaRPr lang="en-US" altLang="zh-CN" sz="23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64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7544" y="1700808"/>
            <a:ext cx="8496944" cy="3650241"/>
          </a:xfrm>
          <a:prstGeom prst="rect">
            <a:avLst/>
          </a:prstGeom>
        </p:spPr>
        <p:txBody>
          <a:bodyPr vert="horz" wrap="square" lIns="0" tIns="86879" rIns="0" bIns="0" rtlCol="0">
            <a:spAutoFit/>
          </a:bodyPr>
          <a:lstStyle/>
          <a:p>
            <a:pPr marL="10860">
              <a:spcBef>
                <a:spcPts val="684"/>
              </a:spcBef>
            </a:pPr>
            <a:r>
              <a:rPr spc="47" dirty="0">
                <a:latin typeface="Times New Roman"/>
                <a:cs typeface="Times New Roman"/>
              </a:rPr>
              <a:t> </a:t>
            </a:r>
            <a:r>
              <a:rPr sz="2600" b="1" spc="-9" dirty="0">
                <a:latin typeface="Arial"/>
                <a:cs typeface="Arial"/>
              </a:rPr>
              <a:t>P(t)</a:t>
            </a:r>
            <a:r>
              <a:rPr sz="2600" b="1" spc="-9" dirty="0">
                <a:latin typeface="NSimSun"/>
                <a:cs typeface="NSimSun"/>
              </a:rPr>
              <a:t>运算符优先次序</a:t>
            </a:r>
            <a:r>
              <a:rPr sz="2600" b="1" spc="-13" dirty="0">
                <a:latin typeface="Arial"/>
                <a:cs typeface="Arial"/>
              </a:rPr>
              <a:t>(</a:t>
            </a:r>
            <a:r>
              <a:rPr sz="2600" b="1" spc="-9" dirty="0">
                <a:solidFill>
                  <a:srgbClr val="FF0065"/>
                </a:solidFill>
                <a:latin typeface="NSimSun"/>
                <a:cs typeface="NSimSun"/>
              </a:rPr>
              <a:t>括弧</a:t>
            </a:r>
            <a:r>
              <a:rPr sz="2600" b="1" spc="-4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600" b="1" spc="-4" dirty="0">
                <a:solidFill>
                  <a:srgbClr val="FF0065"/>
                </a:solidFill>
                <a:latin typeface="Symbol"/>
                <a:cs typeface="Symbol"/>
              </a:rPr>
              <a:t></a:t>
            </a:r>
            <a:r>
              <a:rPr sz="2600" b="1" spc="3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600" b="1" spc="-9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600" b="1" spc="-9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sz="2600" b="1" spc="43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600" b="1" spc="-4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600" b="1" spc="-4" dirty="0">
                <a:solidFill>
                  <a:srgbClr val="FF0065"/>
                </a:solidFill>
                <a:latin typeface="Symbol"/>
                <a:cs typeface="Symbol"/>
              </a:rPr>
              <a:t></a:t>
            </a:r>
            <a:r>
              <a:rPr sz="2600" b="1" spc="3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600" b="1" spc="-4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6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600" b="1" spc="38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600" b="1" spc="-9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600" b="1" spc="-9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2600" b="1" spc="4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600" b="1" spc="-4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600" b="1" spc="-4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sz="2600" b="1" spc="38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600" b="1" spc="-13" dirty="0">
                <a:latin typeface="Arial"/>
                <a:cs typeface="Arial"/>
              </a:rPr>
              <a:t>)</a:t>
            </a:r>
            <a:r>
              <a:rPr sz="2600" b="1" spc="-4" dirty="0">
                <a:latin typeface="NSimSun"/>
                <a:cs typeface="NSimSun"/>
              </a:rPr>
              <a:t>示例</a:t>
            </a:r>
            <a:endParaRPr sz="2600" dirty="0">
              <a:latin typeface="NSimSun"/>
              <a:cs typeface="NSimSun"/>
            </a:endParaRPr>
          </a:p>
          <a:p>
            <a:pPr marL="243259" indent="-232399">
              <a:spcBef>
                <a:spcPts val="603"/>
              </a:spcBef>
              <a:buFont typeface="Wingdings"/>
              <a:buChar char=""/>
              <a:tabLst>
                <a:tab pos="243802" algn="l"/>
              </a:tabLst>
            </a:pPr>
            <a:r>
              <a:rPr b="1" spc="-9" dirty="0">
                <a:latin typeface="NSimSun"/>
                <a:cs typeface="NSimSun"/>
              </a:rPr>
              <a:t>请注意下述语句的结果差异</a:t>
            </a:r>
            <a:endParaRPr dirty="0">
              <a:latin typeface="NSimSun"/>
              <a:cs typeface="NSimSun"/>
            </a:endParaRPr>
          </a:p>
          <a:p>
            <a:pPr marL="401269">
              <a:spcBef>
                <a:spcPts val="928"/>
              </a:spcBef>
              <a:tabLst>
                <a:tab pos="857922" algn="l"/>
                <a:tab pos="5224635" algn="l"/>
              </a:tabLst>
            </a:pPr>
            <a:r>
              <a:rPr b="1" spc="-4" dirty="0">
                <a:latin typeface="Arial"/>
                <a:cs typeface="Arial"/>
              </a:rPr>
              <a:t>{</a:t>
            </a:r>
            <a:r>
              <a:rPr b="1" spc="-9" dirty="0"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t |</a:t>
            </a:r>
            <a:r>
              <a:rPr lang="en-US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( 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t[Sage]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&lt; 20 </a:t>
            </a:r>
            <a:r>
              <a:rPr b="1" spc="-4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en-US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t[D#]</a:t>
            </a:r>
            <a:r>
              <a:rPr b="1" spc="-7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‘03’</a:t>
            </a:r>
            <a:r>
              <a:rPr lang="en-US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lang="en-US" b="1" spc="-4" dirty="0">
                <a:solidFill>
                  <a:srgbClr val="FF0065"/>
                </a:solidFill>
                <a:latin typeface="Symbol"/>
                <a:cs typeface="Symbol"/>
              </a:rPr>
              <a:t> </a:t>
            </a:r>
            <a:r>
              <a:rPr b="1" spc="-21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br>
              <a:rPr lang="en-US" b="1" spc="-217" dirty="0">
                <a:solidFill>
                  <a:srgbClr val="FF0065"/>
                </a:solidFill>
                <a:latin typeface="Times New Roman"/>
                <a:cs typeface="Times New Roman"/>
              </a:rPr>
            </a:br>
            <a:r>
              <a:rPr lang="en-US" b="1" spc="-217" dirty="0">
                <a:solidFill>
                  <a:srgbClr val="FF0065"/>
                </a:solidFill>
                <a:latin typeface="Times New Roman"/>
                <a:cs typeface="Times New Roman"/>
              </a:rPr>
              <a:t>                   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t[</a:t>
            </a:r>
            <a:r>
              <a:rPr b="1" spc="-9" dirty="0" err="1">
                <a:solidFill>
                  <a:srgbClr val="3333CC"/>
                </a:solidFill>
                <a:latin typeface="Arial"/>
                <a:cs typeface="Arial"/>
              </a:rPr>
              <a:t>Ssex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r>
              <a:rPr b="1"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b="1"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‘</a:t>
            </a:r>
            <a:r>
              <a:rPr b="1" spc="-9" dirty="0">
                <a:solidFill>
                  <a:srgbClr val="3333CC"/>
                </a:solidFill>
                <a:latin typeface="NSimSun"/>
                <a:cs typeface="NSimSun"/>
              </a:rPr>
              <a:t>男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’</a:t>
            </a:r>
            <a:r>
              <a:rPr b="1"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b="1" spc="-2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384436">
              <a:spcBef>
                <a:spcPts val="979"/>
              </a:spcBef>
              <a:tabLst>
                <a:tab pos="841089" algn="l"/>
              </a:tabLst>
            </a:pPr>
            <a:r>
              <a:rPr b="1" spc="-4" dirty="0">
                <a:latin typeface="Arial"/>
                <a:cs typeface="Arial"/>
              </a:rPr>
              <a:t>{</a:t>
            </a:r>
            <a:r>
              <a:rPr b="1" spc="-9" dirty="0"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t |	t</a:t>
            </a:r>
            <a:r>
              <a:rPr b="1" spc="-4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b="1" spc="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b="1" spc="-21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lang="en-US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t[Sage]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&lt;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20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lang="en-US" b="1" spc="-4" dirty="0">
                <a:solidFill>
                  <a:srgbClr val="FF0065"/>
                </a:solidFill>
                <a:latin typeface="Symbol"/>
                <a:cs typeface="Symbol"/>
              </a:rPr>
              <a:t> </a:t>
            </a:r>
            <a:r>
              <a:rPr b="1" spc="8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t[D#]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‘03’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) </a:t>
            </a:r>
            <a:r>
              <a:rPr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br>
              <a:rPr lang="en-US" b="1" spc="-4" dirty="0">
                <a:solidFill>
                  <a:srgbClr val="FF0065"/>
                </a:solidFill>
                <a:latin typeface="Symbol"/>
                <a:cs typeface="Symbol"/>
              </a:rPr>
            </a:br>
            <a:r>
              <a:rPr lang="en-US" b="1" spc="-4" dirty="0">
                <a:solidFill>
                  <a:srgbClr val="FF0065"/>
                </a:solidFill>
                <a:latin typeface="Symbol"/>
                <a:cs typeface="Symbol"/>
              </a:rPr>
              <a:t>            </a:t>
            </a:r>
            <a:r>
              <a:rPr b="1" spc="-209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t[Ssex]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‘</a:t>
            </a:r>
            <a:r>
              <a:rPr b="1" spc="-4" dirty="0">
                <a:solidFill>
                  <a:srgbClr val="3333CC"/>
                </a:solidFill>
                <a:latin typeface="NSimSun"/>
                <a:cs typeface="NSimSun"/>
              </a:rPr>
              <a:t>男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’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 )</a:t>
            </a:r>
            <a:r>
              <a:rPr b="1" spc="-9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401269">
              <a:spcBef>
                <a:spcPts val="979"/>
              </a:spcBef>
              <a:tabLst>
                <a:tab pos="857922" algn="l"/>
                <a:tab pos="3926350" algn="l"/>
              </a:tabLst>
            </a:pPr>
            <a:r>
              <a:rPr b="1" spc="-4" dirty="0">
                <a:latin typeface="Arial"/>
                <a:cs typeface="Arial"/>
              </a:rPr>
              <a:t>{</a:t>
            </a:r>
            <a:r>
              <a:rPr b="1" spc="-9" dirty="0"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t |</a:t>
            </a:r>
            <a:r>
              <a:rPr lang="en-US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( 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t[Sage]</a:t>
            </a:r>
            <a:r>
              <a:rPr b="1" spc="-12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&lt;</a:t>
            </a:r>
            <a:r>
              <a:rPr b="1" spc="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20</a:t>
            </a:r>
            <a:r>
              <a:rPr lang="en-US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b="1" spc="4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b="1" spc="4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t[</a:t>
            </a:r>
            <a:r>
              <a:rPr b="1" spc="-9" dirty="0" err="1">
                <a:solidFill>
                  <a:srgbClr val="3333CC"/>
                </a:solidFill>
                <a:latin typeface="Arial"/>
                <a:cs typeface="Arial"/>
              </a:rPr>
              <a:t>Ssex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 = </a:t>
            </a:r>
            <a:r>
              <a:rPr b="1" spc="-13" dirty="0">
                <a:solidFill>
                  <a:srgbClr val="3333CC"/>
                </a:solidFill>
                <a:latin typeface="Arial"/>
                <a:cs typeface="Arial"/>
              </a:rPr>
              <a:t>‘</a:t>
            </a:r>
            <a:r>
              <a:rPr b="1" spc="-4" dirty="0">
                <a:solidFill>
                  <a:srgbClr val="3333CC"/>
                </a:solidFill>
                <a:latin typeface="NSimSun"/>
                <a:cs typeface="NSimSun"/>
              </a:rPr>
              <a:t>男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’</a:t>
            </a:r>
            <a:r>
              <a:rPr b="1"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401811">
              <a:spcBef>
                <a:spcPts val="988"/>
              </a:spcBef>
              <a:tabLst>
                <a:tab pos="857922" algn="l"/>
              </a:tabLst>
            </a:pPr>
            <a:r>
              <a:rPr b="1" spc="-4" dirty="0">
                <a:latin typeface="Arial"/>
                <a:cs typeface="Arial"/>
              </a:rPr>
              <a:t>{</a:t>
            </a:r>
            <a:r>
              <a:rPr b="1" spc="-9" dirty="0"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t |	t</a:t>
            </a:r>
            <a:r>
              <a:rPr b="1" spc="-4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b="1" spc="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b="1" spc="38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b="1" spc="-209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t[Sage]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&lt; 20</a:t>
            </a:r>
            <a:r>
              <a:rPr b="1" spc="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b="1" spc="4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b="1" spc="4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t[</a:t>
            </a:r>
            <a:r>
              <a:rPr b="1" spc="-9" dirty="0" err="1">
                <a:solidFill>
                  <a:srgbClr val="3333CC"/>
                </a:solidFill>
                <a:latin typeface="Arial"/>
                <a:cs typeface="Arial"/>
              </a:rPr>
              <a:t>Ssex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]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‘</a:t>
            </a:r>
            <a:r>
              <a:rPr b="1" spc="-4" dirty="0">
                <a:solidFill>
                  <a:srgbClr val="3333CC"/>
                </a:solidFill>
                <a:latin typeface="NSimSun"/>
                <a:cs typeface="NSimSun"/>
              </a:rPr>
              <a:t>男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’ </a:t>
            </a: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8686" y="686825"/>
            <a:ext cx="6499475" cy="555496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3200" spc="-4" dirty="0">
                <a:solidFill>
                  <a:srgbClr val="FFFFFF"/>
                </a:solidFill>
                <a:latin typeface="Arial"/>
                <a:cs typeface="Arial"/>
              </a:rPr>
              <a:t>(3)</a:t>
            </a:r>
            <a:r>
              <a:rPr sz="3200" spc="-4" dirty="0">
                <a:solidFill>
                  <a:srgbClr val="FFFFFF"/>
                </a:solidFill>
                <a:latin typeface="STZhongsong"/>
                <a:cs typeface="STZhongsong"/>
              </a:rPr>
              <a:t>注意运算符之次序及语义正确性</a:t>
            </a:r>
            <a:endParaRPr sz="3200" dirty="0">
              <a:latin typeface="STZhongsong"/>
              <a:cs typeface="STZhongsong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44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1774249"/>
            <a:ext cx="8964488" cy="2554990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10860">
              <a:spcBef>
                <a:spcPts val="705"/>
              </a:spcBef>
              <a:buFont typeface="Wingdings"/>
              <a:buChar char=""/>
              <a:tabLst>
                <a:tab pos="243802" algn="l"/>
              </a:tabLst>
            </a:pPr>
            <a:r>
              <a:rPr sz="2200" b="1" spc="-9" dirty="0" err="1">
                <a:latin typeface="NSimSun"/>
                <a:cs typeface="NSimSun"/>
              </a:rPr>
              <a:t>构</a:t>
            </a:r>
            <a:r>
              <a:rPr sz="2200" b="1" dirty="0" err="1">
                <a:latin typeface="NSimSun"/>
                <a:cs typeface="NSimSun"/>
              </a:rPr>
              <a:t>造</a:t>
            </a:r>
            <a:r>
              <a:rPr sz="2200" b="1" spc="-9" dirty="0" err="1">
                <a:latin typeface="Arial"/>
                <a:cs typeface="Arial"/>
              </a:rPr>
              <a:t>P</a:t>
            </a:r>
            <a:r>
              <a:rPr sz="2200" b="1" spc="-9" dirty="0">
                <a:latin typeface="Arial"/>
                <a:cs typeface="Arial"/>
              </a:rPr>
              <a:t>(t)</a:t>
            </a:r>
            <a:r>
              <a:rPr sz="2200" b="1" spc="-9" dirty="0" err="1">
                <a:latin typeface="NSimSun"/>
                <a:cs typeface="NSimSun"/>
              </a:rPr>
              <a:t>还有两个运算符</a:t>
            </a:r>
            <a:r>
              <a:rPr sz="2200" b="1" spc="-9" dirty="0">
                <a:latin typeface="NSimSun"/>
                <a:cs typeface="NSimSun"/>
              </a:rPr>
              <a:t>：</a:t>
            </a:r>
            <a:r>
              <a:rPr sz="2200" b="1" spc="-392" dirty="0">
                <a:latin typeface="NSimSun"/>
                <a:cs typeface="NSimSu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200" b="1" spc="4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13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200" b="1" spc="-9" dirty="0" err="1">
                <a:solidFill>
                  <a:srgbClr val="3333CC"/>
                </a:solidFill>
                <a:latin typeface="NSimSun"/>
                <a:cs typeface="NSimSun"/>
              </a:rPr>
              <a:t>存</a:t>
            </a:r>
            <a:r>
              <a:rPr sz="2200" b="1" spc="-4" dirty="0" err="1">
                <a:solidFill>
                  <a:srgbClr val="3333CC"/>
                </a:solidFill>
                <a:latin typeface="NSimSun"/>
                <a:cs typeface="NSimSun"/>
              </a:rPr>
              <a:t>在</a:t>
            </a:r>
            <a:r>
              <a:rPr sz="2200" b="1" spc="-13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、</a:t>
            </a:r>
            <a:r>
              <a:rPr sz="2200" b="1" spc="-392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200" b="1" spc="47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13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200" b="1" spc="-9" dirty="0" err="1">
                <a:solidFill>
                  <a:srgbClr val="3333CC"/>
                </a:solidFill>
                <a:latin typeface="NSimSun"/>
                <a:cs typeface="NSimSun"/>
              </a:rPr>
              <a:t>任</a:t>
            </a:r>
            <a:r>
              <a:rPr sz="2200" b="1" spc="-4" dirty="0" err="1">
                <a:solidFill>
                  <a:srgbClr val="3333CC"/>
                </a:solidFill>
                <a:latin typeface="NSimSun"/>
                <a:cs typeface="NSimSun"/>
              </a:rPr>
              <a:t>意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655930" lvl="1" indent="-254119">
              <a:spcBef>
                <a:spcPts val="620"/>
              </a:spcBef>
              <a:buFont typeface="Wingdings"/>
              <a:buChar char=""/>
              <a:tabLst>
                <a:tab pos="656473" algn="l"/>
              </a:tabLst>
            </a:pPr>
            <a:r>
              <a:rPr sz="2200" b="1" spc="-9" dirty="0" err="1">
                <a:solidFill>
                  <a:srgbClr val="3333CC"/>
                </a:solidFill>
                <a:latin typeface="NSimSun"/>
                <a:cs typeface="NSimSun"/>
              </a:rPr>
              <a:t>如</a:t>
            </a:r>
            <a:r>
              <a:rPr sz="2200" b="1" dirty="0" err="1">
                <a:solidFill>
                  <a:srgbClr val="3333CC"/>
                </a:solidFill>
                <a:latin typeface="NSimSun"/>
                <a:cs typeface="NSimSun"/>
              </a:rPr>
              <a:t>果</a:t>
            </a:r>
            <a:r>
              <a:rPr sz="2200" b="1" spc="-9" dirty="0" err="1">
                <a:solidFill>
                  <a:srgbClr val="3333CC"/>
                </a:solidFill>
                <a:latin typeface="Arial"/>
                <a:cs typeface="Arial"/>
              </a:rPr>
              <a:t>F</a:t>
            </a:r>
            <a:r>
              <a:rPr sz="2200" b="1" spc="-9" dirty="0" err="1">
                <a:solidFill>
                  <a:srgbClr val="3333CC"/>
                </a:solidFill>
                <a:latin typeface="NSimSun"/>
                <a:cs typeface="NSimSun"/>
              </a:rPr>
              <a:t>是一个公式，则</a:t>
            </a:r>
            <a:r>
              <a:rPr sz="2200" b="1" spc="-392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200" b="1" u="heavy" spc="-4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Symbol"/>
                <a:cs typeface="Symbol"/>
              </a:rPr>
              <a:t></a:t>
            </a:r>
            <a:r>
              <a:rPr sz="2200" b="1" u="heavy" spc="34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9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(t</a:t>
            </a:r>
            <a:r>
              <a:rPr sz="2200" b="1" u="heavy" spc="-17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4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Symbol"/>
                <a:cs typeface="Symbol"/>
              </a:rPr>
              <a:t></a:t>
            </a:r>
            <a:r>
              <a:rPr sz="2200" b="1" u="heavy" spc="-4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4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r)</a:t>
            </a:r>
            <a:r>
              <a:rPr sz="2200" b="1" u="heavy" spc="-9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4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(</a:t>
            </a:r>
            <a:r>
              <a:rPr sz="2200" b="1" u="heavy" spc="-17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4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F(t)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200" b="1" spc="-7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9" dirty="0" err="1">
                <a:solidFill>
                  <a:srgbClr val="3333CC"/>
                </a:solidFill>
                <a:latin typeface="NSimSun"/>
                <a:cs typeface="NSimSun"/>
              </a:rPr>
              <a:t>也是公式</a:t>
            </a:r>
            <a:endParaRPr sz="2200" dirty="0">
              <a:latin typeface="NSimSun"/>
              <a:cs typeface="NSimSun"/>
            </a:endParaRPr>
          </a:p>
          <a:p>
            <a:pPr marL="655930" lvl="1" indent="-254119">
              <a:spcBef>
                <a:spcPts val="620"/>
              </a:spcBef>
              <a:buFont typeface="Wingdings"/>
              <a:buChar char=""/>
              <a:tabLst>
                <a:tab pos="656473" algn="l"/>
              </a:tabLst>
            </a:pPr>
            <a:r>
              <a:rPr sz="2200" b="1" spc="-9" dirty="0" err="1">
                <a:solidFill>
                  <a:srgbClr val="3333CC"/>
                </a:solidFill>
                <a:latin typeface="NSimSun"/>
                <a:cs typeface="NSimSun"/>
              </a:rPr>
              <a:t>如</a:t>
            </a:r>
            <a:r>
              <a:rPr sz="2200" b="1" dirty="0" err="1">
                <a:solidFill>
                  <a:srgbClr val="3333CC"/>
                </a:solidFill>
                <a:latin typeface="NSimSun"/>
                <a:cs typeface="NSimSun"/>
              </a:rPr>
              <a:t>果</a:t>
            </a:r>
            <a:r>
              <a:rPr sz="2200" b="1" spc="-9" dirty="0" err="1">
                <a:solidFill>
                  <a:srgbClr val="3333CC"/>
                </a:solidFill>
                <a:latin typeface="Arial"/>
                <a:cs typeface="Arial"/>
              </a:rPr>
              <a:t>F</a:t>
            </a:r>
            <a:r>
              <a:rPr sz="2200" b="1" spc="-9" dirty="0" err="1">
                <a:solidFill>
                  <a:srgbClr val="3333CC"/>
                </a:solidFill>
                <a:latin typeface="NSimSun"/>
                <a:cs typeface="NSimSun"/>
              </a:rPr>
              <a:t>是一个公式，则</a:t>
            </a:r>
            <a:r>
              <a:rPr sz="2200" b="1" spc="-392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200" b="1" u="heavy" spc="-4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Symbol"/>
                <a:cs typeface="Symbol"/>
              </a:rPr>
              <a:t></a:t>
            </a:r>
            <a:r>
              <a:rPr sz="2200" b="1" u="heavy" spc="30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9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(t</a:t>
            </a:r>
            <a:r>
              <a:rPr sz="2200" b="1" u="heavy" spc="-17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4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Symbol"/>
                <a:cs typeface="Symbol"/>
              </a:rPr>
              <a:t></a:t>
            </a:r>
            <a:r>
              <a:rPr sz="2200" b="1" u="heavy" spc="-9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4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r)</a:t>
            </a:r>
            <a:r>
              <a:rPr sz="2200" b="1" u="heavy" spc="-13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4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(</a:t>
            </a:r>
            <a:r>
              <a:rPr sz="2200" b="1" u="heavy" spc="-13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4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F(t)</a:t>
            </a:r>
            <a:r>
              <a:rPr sz="2200" b="1" spc="-13" dirty="0">
                <a:solidFill>
                  <a:srgbClr val="3333CC"/>
                </a:solidFill>
                <a:latin typeface="Arial"/>
                <a:cs typeface="Arial"/>
              </a:rPr>
              <a:t> )</a:t>
            </a:r>
            <a:r>
              <a:rPr sz="2200" b="1" spc="-9" dirty="0" err="1">
                <a:solidFill>
                  <a:srgbClr val="3333CC"/>
                </a:solidFill>
                <a:latin typeface="NSimSun"/>
                <a:cs typeface="NSimSun"/>
              </a:rPr>
              <a:t>也是公式</a:t>
            </a:r>
            <a:endParaRPr sz="2200" dirty="0">
              <a:latin typeface="NSimSun"/>
              <a:cs typeface="NSimSun"/>
            </a:endParaRPr>
          </a:p>
          <a:p>
            <a:pPr marL="10860">
              <a:spcBef>
                <a:spcPts val="564"/>
              </a:spcBef>
              <a:buClr>
                <a:srgbClr val="3333CC"/>
              </a:buClr>
              <a:buFont typeface="Wingdings"/>
              <a:buChar char=""/>
              <a:tabLst>
                <a:tab pos="243802" algn="l"/>
              </a:tabLst>
            </a:pPr>
            <a:r>
              <a:rPr sz="2200" b="1" spc="-9" dirty="0" err="1">
                <a:latin typeface="NSimSun"/>
                <a:cs typeface="NSimSun"/>
              </a:rPr>
              <a:t>运算</a:t>
            </a:r>
            <a:r>
              <a:rPr sz="2200" b="1" spc="-4" dirty="0" err="1">
                <a:latin typeface="NSimSun"/>
                <a:cs typeface="NSimSun"/>
              </a:rPr>
              <a:t>符</a:t>
            </a:r>
            <a:r>
              <a:rPr lang="en-US" sz="2200" b="1" spc="-4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Symbol"/>
                <a:cs typeface="Symbol"/>
              </a:rPr>
              <a:t></a:t>
            </a:r>
            <a:r>
              <a:rPr sz="2200" b="1" spc="34" dirty="0">
                <a:latin typeface="Times New Roman"/>
                <a:cs typeface="Times New Roman"/>
              </a:rPr>
              <a:t> </a:t>
            </a:r>
            <a:r>
              <a:rPr sz="2200" b="1" spc="-9" dirty="0">
                <a:latin typeface="NSimSun"/>
                <a:cs typeface="NSimSun"/>
              </a:rPr>
              <a:t>和</a:t>
            </a:r>
            <a:r>
              <a:rPr sz="2200" b="1" spc="-9" dirty="0">
                <a:latin typeface="Symbol"/>
                <a:cs typeface="Symbol"/>
              </a:rPr>
              <a:t></a:t>
            </a:r>
            <a:r>
              <a:rPr sz="2200" b="1" spc="-9" dirty="0">
                <a:latin typeface="NSimSun"/>
                <a:cs typeface="NSimSun"/>
              </a:rPr>
              <a:t>，又称为量词，前者</a:t>
            </a:r>
            <a:r>
              <a:rPr sz="2200" b="1" spc="-4" dirty="0">
                <a:latin typeface="NSimSun"/>
                <a:cs typeface="NSimSun"/>
              </a:rPr>
              <a:t>称</a:t>
            </a:r>
            <a:r>
              <a:rPr sz="2200" b="1" spc="-13" dirty="0">
                <a:solidFill>
                  <a:srgbClr val="3333CC"/>
                </a:solidFill>
                <a:latin typeface="Arial"/>
                <a:cs typeface="Arial"/>
              </a:rPr>
              <a:t>“</a:t>
            </a:r>
            <a:r>
              <a:rPr sz="2200" b="1" spc="-4" dirty="0" err="1">
                <a:solidFill>
                  <a:srgbClr val="3333CC"/>
                </a:solidFill>
                <a:latin typeface="Microsoft YaHei"/>
                <a:cs typeface="Microsoft YaHei"/>
              </a:rPr>
              <a:t>存在量词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”</a:t>
            </a:r>
            <a:r>
              <a:rPr sz="2200" b="1" spc="-9" dirty="0">
                <a:latin typeface="NSimSun"/>
                <a:cs typeface="NSimSun"/>
              </a:rPr>
              <a:t>，</a:t>
            </a:r>
            <a:r>
              <a:rPr sz="2200" b="1" spc="-9" dirty="0" err="1">
                <a:latin typeface="NSimSun"/>
                <a:cs typeface="NSimSun"/>
              </a:rPr>
              <a:t>后者称</a:t>
            </a:r>
            <a:r>
              <a:rPr sz="2200" b="1" spc="-4" dirty="0" err="1">
                <a:solidFill>
                  <a:srgbClr val="3333CC"/>
                </a:solidFill>
                <a:latin typeface="Arial"/>
                <a:cs typeface="Arial"/>
              </a:rPr>
              <a:t>“</a:t>
            </a:r>
            <a:r>
              <a:rPr sz="2200" b="1" spc="-4" dirty="0" err="1">
                <a:solidFill>
                  <a:srgbClr val="3333CC"/>
                </a:solidFill>
                <a:latin typeface="Microsoft YaHei"/>
                <a:cs typeface="Microsoft YaHei"/>
              </a:rPr>
              <a:t>全称量词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”</a:t>
            </a:r>
            <a:endParaRPr sz="2200" dirty="0">
              <a:latin typeface="Arial"/>
              <a:cs typeface="Arial"/>
            </a:endParaRPr>
          </a:p>
          <a:p>
            <a:pPr marL="10860" marR="4344">
              <a:lnSpc>
                <a:spcPct val="127699"/>
              </a:lnSpc>
              <a:spcBef>
                <a:spcPts val="107"/>
              </a:spcBef>
              <a:buClr>
                <a:srgbClr val="3333CC"/>
              </a:buClr>
              <a:buFont typeface="Wingdings"/>
              <a:buChar char=""/>
              <a:tabLst>
                <a:tab pos="243802" algn="l"/>
                <a:tab pos="976293" algn="l"/>
              </a:tabLst>
            </a:pPr>
            <a:r>
              <a:rPr sz="2200" b="1" spc="-9" dirty="0" err="1">
                <a:latin typeface="NSimSun"/>
                <a:cs typeface="NSimSun"/>
              </a:rPr>
              <a:t>而被</a:t>
            </a:r>
            <a:r>
              <a:rPr sz="2200" b="1" spc="-392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Symbol"/>
                <a:cs typeface="Symbol"/>
              </a:rPr>
              <a:t></a:t>
            </a:r>
            <a:r>
              <a:rPr sz="2200" b="1" spc="-9" dirty="0">
                <a:latin typeface="NSimSun"/>
                <a:cs typeface="NSimSun"/>
              </a:rPr>
              <a:t>或</a:t>
            </a:r>
            <a:r>
              <a:rPr sz="2200" b="1" spc="-402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Symbol"/>
                <a:cs typeface="Symbol"/>
              </a:rPr>
              <a:t>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b="1" spc="-9" dirty="0" err="1">
                <a:latin typeface="NSimSun"/>
                <a:cs typeface="NSimSun"/>
              </a:rPr>
              <a:t>限定的元组变量</a:t>
            </a:r>
            <a:r>
              <a:rPr sz="2200" b="1" spc="-406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Arial"/>
                <a:cs typeface="Arial"/>
              </a:rPr>
              <a:t>t</a:t>
            </a:r>
            <a:r>
              <a:rPr sz="2200" b="1" spc="-21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,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-9" dirty="0" err="1">
                <a:latin typeface="NSimSun"/>
                <a:cs typeface="NSimSun"/>
              </a:rPr>
              <a:t>或者说，元组变量</a:t>
            </a:r>
            <a:r>
              <a:rPr sz="2200" b="1" spc="-398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Arial"/>
                <a:cs typeface="Arial"/>
              </a:rPr>
              <a:t>t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-9" dirty="0">
                <a:latin typeface="NSimSun"/>
                <a:cs typeface="NSimSun"/>
              </a:rPr>
              <a:t>前有存在量词或全称量词，则该变量被称</a:t>
            </a:r>
            <a:r>
              <a:rPr sz="2200" b="1" spc="-4" dirty="0">
                <a:latin typeface="NSimSun"/>
                <a:cs typeface="NSimSun"/>
              </a:rPr>
              <a:t>为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“</a:t>
            </a:r>
            <a:r>
              <a:rPr sz="2200" b="1" spc="-9" dirty="0" err="1">
                <a:solidFill>
                  <a:srgbClr val="3333CC"/>
                </a:solidFill>
                <a:latin typeface="Microsoft YaHei"/>
                <a:cs typeface="Microsoft YaHei"/>
              </a:rPr>
              <a:t>约束变</a:t>
            </a:r>
            <a:r>
              <a:rPr sz="2200" b="1" spc="-4" dirty="0" err="1">
                <a:solidFill>
                  <a:srgbClr val="3333CC"/>
                </a:solidFill>
                <a:latin typeface="Microsoft YaHei"/>
                <a:cs typeface="Microsoft YaHei"/>
              </a:rPr>
              <a:t>量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”</a:t>
            </a:r>
            <a:r>
              <a:rPr sz="2200" b="1" spc="-9" dirty="0">
                <a:latin typeface="NSimSun"/>
                <a:cs typeface="NSimSun"/>
              </a:rPr>
              <a:t>，</a:t>
            </a:r>
            <a:r>
              <a:rPr sz="2200" b="1" spc="-9" dirty="0" err="1">
                <a:latin typeface="NSimSun"/>
                <a:cs typeface="NSimSun"/>
              </a:rPr>
              <a:t>否则被称</a:t>
            </a:r>
            <a:r>
              <a:rPr sz="2200" b="1" spc="-4" dirty="0" err="1">
                <a:latin typeface="NSimSun"/>
                <a:cs typeface="NSimSun"/>
              </a:rPr>
              <a:t>为</a:t>
            </a:r>
            <a:r>
              <a:rPr sz="2200" b="1" spc="-4" dirty="0" err="1">
                <a:solidFill>
                  <a:srgbClr val="3333CC"/>
                </a:solidFill>
                <a:latin typeface="Arial"/>
                <a:cs typeface="Arial"/>
              </a:rPr>
              <a:t>“</a:t>
            </a:r>
            <a:r>
              <a:rPr sz="2200" b="1" spc="-9" dirty="0" err="1">
                <a:solidFill>
                  <a:srgbClr val="3333CC"/>
                </a:solidFill>
                <a:latin typeface="Microsoft YaHei"/>
                <a:cs typeface="Microsoft YaHei"/>
              </a:rPr>
              <a:t>自由变</a:t>
            </a:r>
            <a:r>
              <a:rPr sz="2200" b="1" spc="-4" dirty="0" err="1">
                <a:solidFill>
                  <a:srgbClr val="3333CC"/>
                </a:solidFill>
                <a:latin typeface="Microsoft YaHei"/>
                <a:cs typeface="Microsoft YaHei"/>
              </a:rPr>
              <a:t>量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”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。</a:t>
            </a:r>
            <a:endParaRPr sz="2200" dirty="0">
              <a:latin typeface="NSimSun"/>
              <a:cs typeface="N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1289" y="2618506"/>
            <a:ext cx="1354767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98" y="0"/>
                </a:lnTo>
              </a:path>
            </a:pathLst>
          </a:custGeom>
          <a:ln w="1295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3721289" y="3017500"/>
            <a:ext cx="1354767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98" y="0"/>
                </a:lnTo>
              </a:path>
            </a:pathLst>
          </a:custGeom>
          <a:ln w="12191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3725051" y="5517231"/>
            <a:ext cx="5255895" cy="1167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467544" y="4369150"/>
            <a:ext cx="5184576" cy="11480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0841" y="633213"/>
            <a:ext cx="6283440" cy="555496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92"/>
              </a:spcBef>
            </a:pPr>
            <a:r>
              <a:rPr sz="3200" spc="-4" dirty="0" err="1">
                <a:solidFill>
                  <a:srgbClr val="FFFFFF"/>
                </a:solidFill>
                <a:latin typeface="STZhongsong"/>
                <a:cs typeface="STZhongsong"/>
              </a:rPr>
              <a:t>存在量词与全称量词之理解与运用</a:t>
            </a:r>
            <a:endParaRPr sz="3200" dirty="0">
              <a:latin typeface="STZhongsong"/>
              <a:cs typeface="STZhongsong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1312584"/>
            <a:ext cx="3939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4" dirty="0">
                <a:solidFill>
                  <a:srgbClr val="002060"/>
                </a:solidFill>
                <a:latin typeface="Arial"/>
                <a:cs typeface="Arial"/>
              </a:rPr>
              <a:t>(1)</a:t>
            </a:r>
            <a:r>
              <a:rPr lang="zh-CN" altLang="en-US" b="1" spc="-4" dirty="0">
                <a:solidFill>
                  <a:srgbClr val="002060"/>
                </a:solidFill>
                <a:latin typeface="STZhongsong"/>
                <a:cs typeface="STZhongsong"/>
              </a:rPr>
              <a:t>存在量词与全称量词公式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07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 flipV="1">
            <a:off x="3563888" y="2375169"/>
            <a:ext cx="4968552" cy="45719"/>
          </a:xfrm>
          <a:custGeom>
            <a:avLst/>
            <a:gdLst/>
            <a:ahLst/>
            <a:cxnLst/>
            <a:rect l="l" t="t" r="r" b="b"/>
            <a:pathLst>
              <a:path w="4440555">
                <a:moveTo>
                  <a:pt x="0" y="0"/>
                </a:moveTo>
                <a:lnTo>
                  <a:pt x="4440174" y="0"/>
                </a:lnTo>
              </a:path>
            </a:pathLst>
          </a:custGeom>
          <a:ln w="3429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3029802" y="4175398"/>
            <a:ext cx="4638542" cy="1989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2569778" y="4690155"/>
            <a:ext cx="325796" cy="65159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0802" y="34289"/>
                </a:lnTo>
                <a:lnTo>
                  <a:pt x="317754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17754" y="42671"/>
                </a:lnTo>
                <a:lnTo>
                  <a:pt x="320802" y="41147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800" y="0"/>
                </a:lnTo>
                <a:lnTo>
                  <a:pt x="304800" y="32765"/>
                </a:lnTo>
                <a:lnTo>
                  <a:pt x="317754" y="32765"/>
                </a:lnTo>
                <a:lnTo>
                  <a:pt x="320802" y="34289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0802" y="41147"/>
                </a:lnTo>
                <a:lnTo>
                  <a:pt x="317754" y="42671"/>
                </a:lnTo>
                <a:lnTo>
                  <a:pt x="304800" y="42671"/>
                </a:lnTo>
                <a:lnTo>
                  <a:pt x="304800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2459872" y="4567873"/>
            <a:ext cx="94480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latin typeface="Arial"/>
                <a:cs typeface="Arial"/>
              </a:rPr>
              <a:t>t</a:t>
            </a:r>
            <a:endParaRPr sz="171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565" y="5172984"/>
            <a:ext cx="325796" cy="65159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0802" y="35051"/>
                </a:lnTo>
                <a:lnTo>
                  <a:pt x="31699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316992" y="42671"/>
                </a:lnTo>
                <a:lnTo>
                  <a:pt x="320802" y="41909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800" y="0"/>
                </a:lnTo>
                <a:lnTo>
                  <a:pt x="304800" y="33527"/>
                </a:lnTo>
                <a:lnTo>
                  <a:pt x="316992" y="33527"/>
                </a:lnTo>
                <a:lnTo>
                  <a:pt x="320802" y="35051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0802" y="41909"/>
                </a:lnTo>
                <a:lnTo>
                  <a:pt x="316992" y="42671"/>
                </a:lnTo>
                <a:lnTo>
                  <a:pt x="304800" y="42671"/>
                </a:lnTo>
                <a:lnTo>
                  <a:pt x="304800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8" name="object 8"/>
          <p:cNvSpPr txBox="1"/>
          <p:nvPr/>
        </p:nvSpPr>
        <p:spPr>
          <a:xfrm>
            <a:off x="3888392" y="4365104"/>
            <a:ext cx="1979752" cy="502750"/>
          </a:xfrm>
          <a:prstGeom prst="rect">
            <a:avLst/>
          </a:prstGeom>
        </p:spPr>
        <p:txBody>
          <a:bodyPr vert="horz" wrap="square" lIns="0" tIns="2715" rIns="0" bIns="0" rtlCol="0">
            <a:spAutoFit/>
          </a:bodyPr>
          <a:lstStyle/>
          <a:p>
            <a:pPr>
              <a:spcBef>
                <a:spcPts val="21"/>
              </a:spcBef>
            </a:pPr>
            <a:endParaRPr sz="1539" dirty="0">
              <a:latin typeface="Times New Roman"/>
              <a:cs typeface="Times New Roman"/>
            </a:endParaRPr>
          </a:p>
          <a:p>
            <a:pPr marL="10860">
              <a:tabLst>
                <a:tab pos="1968333" algn="l"/>
              </a:tabLst>
            </a:pPr>
            <a:r>
              <a:rPr sz="1710" b="1" u="sng" spc="-56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1710" b="1" u="sng" spc="-4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1710" b="1" u="sng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	</a:t>
            </a:r>
            <a:endParaRPr sz="171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4686" y="5051354"/>
            <a:ext cx="1273861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  <a:tabLst>
                <a:tab pos="538645" algn="l"/>
                <a:tab pos="787333" algn="l"/>
                <a:tab pos="1208149" algn="l"/>
              </a:tabLst>
            </a:pPr>
            <a:r>
              <a:rPr sz="1710" b="1" spc="-4" dirty="0">
                <a:latin typeface="Arial"/>
                <a:cs typeface="Arial"/>
              </a:rPr>
              <a:t>u	</a:t>
            </a:r>
            <a:r>
              <a:rPr sz="1710" b="1" u="heavy" spc="-9" dirty="0"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1710" b="1" u="heavy" spc="-4" dirty="0"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	</a:t>
            </a:r>
            <a:r>
              <a:rPr sz="1710" b="1" spc="-4" dirty="0">
                <a:latin typeface="Arial"/>
                <a:cs typeface="Arial"/>
              </a:rPr>
              <a:t>	</a:t>
            </a:r>
            <a:r>
              <a:rPr sz="1710" b="1" u="sng" spc="-51" dirty="0"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endParaRPr sz="171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239" y="1508257"/>
            <a:ext cx="8778658" cy="1724987"/>
          </a:xfrm>
          <a:prstGeom prst="rect">
            <a:avLst/>
          </a:prstGeom>
        </p:spPr>
        <p:txBody>
          <a:bodyPr vert="horz" wrap="square" lIns="0" tIns="84164" rIns="0" bIns="0" rtlCol="0">
            <a:spAutoFit/>
          </a:bodyPr>
          <a:lstStyle/>
          <a:p>
            <a:pPr marL="243259" indent="-232399">
              <a:spcBef>
                <a:spcPts val="663"/>
              </a:spcBef>
              <a:buFont typeface="Wingdings"/>
              <a:buChar char=""/>
              <a:tabLst>
                <a:tab pos="243802" algn="l"/>
              </a:tabLst>
            </a:pPr>
            <a:r>
              <a:rPr sz="2300" b="1" spc="-9" dirty="0">
                <a:latin typeface="NSimSun"/>
                <a:cs typeface="NSimSun"/>
              </a:rPr>
              <a:t>例如：</a:t>
            </a:r>
            <a:r>
              <a:rPr sz="2300" b="1" spc="-389" dirty="0">
                <a:latin typeface="NSimSun"/>
                <a:cs typeface="NSimSun"/>
              </a:rPr>
              <a:t> </a:t>
            </a:r>
            <a:r>
              <a:rPr sz="2300" b="1" spc="-9" dirty="0">
                <a:latin typeface="Arial"/>
                <a:cs typeface="Arial"/>
              </a:rPr>
              <a:t>“</a:t>
            </a:r>
            <a:r>
              <a:rPr sz="2300" b="1" spc="-9" dirty="0">
                <a:latin typeface="NSimSun"/>
                <a:cs typeface="NSimSun"/>
              </a:rPr>
              <a:t>检索出年龄不是最小的所有同</a:t>
            </a:r>
            <a:r>
              <a:rPr sz="2300" b="1" spc="-4" dirty="0">
                <a:latin typeface="NSimSun"/>
                <a:cs typeface="NSimSun"/>
              </a:rPr>
              <a:t>学</a:t>
            </a:r>
            <a:r>
              <a:rPr sz="2300" b="1" spc="-4" dirty="0">
                <a:latin typeface="Arial"/>
                <a:cs typeface="Arial"/>
              </a:rPr>
              <a:t>”</a:t>
            </a:r>
            <a:endParaRPr sz="2300" dirty="0">
              <a:latin typeface="Arial"/>
              <a:cs typeface="Arial"/>
            </a:endParaRPr>
          </a:p>
          <a:p>
            <a:pPr marL="841632" algn="ctr">
              <a:spcBef>
                <a:spcPts val="928"/>
              </a:spcBef>
              <a:tabLst>
                <a:tab pos="1358014" algn="l"/>
                <a:tab pos="2512951" algn="l"/>
              </a:tabLst>
            </a:pPr>
            <a:r>
              <a:rPr b="1" spc="-4" dirty="0">
                <a:latin typeface="Arial"/>
                <a:cs typeface="Arial"/>
              </a:rPr>
              <a:t>{</a:t>
            </a:r>
            <a:r>
              <a:rPr b="1" spc="-9" dirty="0"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t |	</a:t>
            </a:r>
            <a:r>
              <a:rPr b="1" spc="-4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lang="en-US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b="1" spc="-4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b="1" spc="-479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b="1" u="sng" spc="-4" dirty="0"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(</a:t>
            </a:r>
            <a:r>
              <a:rPr b="1" u="sng" spc="-4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u </a:t>
            </a:r>
            <a:r>
              <a:rPr b="1" u="sng" spc="-4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Symbol"/>
                <a:cs typeface="Symbol"/>
              </a:rPr>
              <a:t></a:t>
            </a:r>
            <a:r>
              <a:rPr b="1" u="sng" spc="-4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Student) ( t </a:t>
            </a:r>
            <a:r>
              <a:rPr b="1" u="sng" spc="-9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[Sage </a:t>
            </a:r>
            <a:r>
              <a:rPr b="1" u="sng" spc="-4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] &gt; u </a:t>
            </a:r>
            <a:r>
              <a:rPr b="1" u="sng" spc="-9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[Sage </a:t>
            </a:r>
            <a:r>
              <a:rPr b="1" u="sng" spc="-4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] )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2907" dirty="0">
              <a:latin typeface="Times New Roman"/>
              <a:cs typeface="Times New Roman"/>
            </a:endParaRPr>
          </a:p>
          <a:p>
            <a:pPr marL="243259" indent="-232399">
              <a:buFont typeface="Wingdings"/>
              <a:buChar char=""/>
              <a:tabLst>
                <a:tab pos="243802" algn="l"/>
              </a:tabLst>
            </a:pPr>
            <a:r>
              <a:rPr sz="2300" b="1" spc="-9" dirty="0" err="1">
                <a:latin typeface="NSimSun"/>
                <a:cs typeface="NSimSun"/>
              </a:rPr>
              <a:t>请大家写一下，在关系代数中，如何表达上面的查询需求</a:t>
            </a:r>
            <a:r>
              <a:rPr sz="2300" b="1" spc="-9" dirty="0">
                <a:latin typeface="NSimSun"/>
                <a:cs typeface="NSimSun"/>
              </a:rPr>
              <a:t>？</a:t>
            </a:r>
            <a:endParaRPr sz="2300" dirty="0">
              <a:latin typeface="NSimSun"/>
              <a:cs typeface="N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7371" y="714897"/>
            <a:ext cx="6283453" cy="555496"/>
          </a:xfrm>
          <a:prstGeom prst="rect">
            <a:avLst/>
          </a:prstGeom>
        </p:spPr>
        <p:txBody>
          <a:bodyPr vert="horz" wrap="square" lIns="0" tIns="62444" rIns="0" bIns="0" rtlCol="0">
            <a:spAutoFit/>
          </a:bodyPr>
          <a:lstStyle/>
          <a:p>
            <a:pPr>
              <a:spcBef>
                <a:spcPts val="402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3200" b="1" spc="-4" dirty="0">
                <a:solidFill>
                  <a:srgbClr val="FFFFFF"/>
                </a:solidFill>
                <a:latin typeface="STZhongsong"/>
                <a:cs typeface="STZhongsong"/>
              </a:rPr>
              <a:t>存在量词与全称量词公式之应用</a:t>
            </a:r>
            <a:endParaRPr sz="3200" dirty="0">
              <a:latin typeface="STZhongsong"/>
              <a:cs typeface="STZhongsong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83568" y="3363438"/>
            <a:ext cx="7243572" cy="480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2537" lvl="0" algn="ctr"/>
            <a:r>
              <a:rPr lang="el-GR" altLang="zh-CN" sz="3078" b="1" spc="-32" baseline="11574" dirty="0">
                <a:solidFill>
                  <a:srgbClr val="FF0065"/>
                </a:solidFill>
                <a:latin typeface="Arial"/>
                <a:cs typeface="Arial"/>
              </a:rPr>
              <a:t>π</a:t>
            </a:r>
            <a:r>
              <a:rPr lang="en-US" altLang="zh-CN" sz="1026" b="1" spc="-21" dirty="0">
                <a:solidFill>
                  <a:srgbClr val="000000"/>
                </a:solidFill>
                <a:latin typeface="Arial"/>
                <a:cs typeface="Arial"/>
              </a:rPr>
              <a:t>Student.* </a:t>
            </a:r>
            <a:r>
              <a:rPr lang="en-US" altLang="zh-CN" sz="2565" b="1" spc="-13" baseline="13888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l-GR" altLang="zh-CN" sz="3078" b="1" spc="-13" baseline="11574" dirty="0">
                <a:solidFill>
                  <a:srgbClr val="FF0065"/>
                </a:solidFill>
                <a:latin typeface="Arial"/>
                <a:cs typeface="Arial"/>
              </a:rPr>
              <a:t>σ</a:t>
            </a:r>
            <a:r>
              <a:rPr lang="en-US" altLang="zh-CN" sz="1026" b="1" spc="-9" dirty="0" err="1">
                <a:solidFill>
                  <a:srgbClr val="000000"/>
                </a:solidFill>
                <a:latin typeface="Arial"/>
                <a:cs typeface="Arial"/>
              </a:rPr>
              <a:t>Student.Sage</a:t>
            </a:r>
            <a:r>
              <a:rPr lang="en-US" altLang="zh-CN" sz="1026" b="1" spc="-9" dirty="0">
                <a:solidFill>
                  <a:srgbClr val="000000"/>
                </a:solidFill>
                <a:latin typeface="Arial"/>
                <a:cs typeface="Arial"/>
              </a:rPr>
              <a:t>&gt;S1.Sage</a:t>
            </a:r>
            <a:r>
              <a:rPr lang="en-US" altLang="zh-CN" sz="2565" b="1" spc="-13" baseline="13888" dirty="0">
                <a:solidFill>
                  <a:srgbClr val="000000"/>
                </a:solidFill>
                <a:latin typeface="Arial"/>
                <a:cs typeface="Arial"/>
              </a:rPr>
              <a:t>(Student </a:t>
            </a:r>
            <a:r>
              <a:rPr lang="en-US" altLang="zh-CN" sz="2565" b="1" spc="-6" baseline="13888" dirty="0">
                <a:solidFill>
                  <a:srgbClr val="000000"/>
                </a:solidFill>
                <a:latin typeface="Symbol"/>
                <a:cs typeface="Symbol"/>
              </a:rPr>
              <a:t></a:t>
            </a:r>
            <a:r>
              <a:rPr lang="en-US" altLang="zh-CN" sz="2565" b="1" spc="-6" baseline="138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784" b="1" i="1" spc="-109" baseline="9416" dirty="0">
                <a:solidFill>
                  <a:srgbClr val="FF0065"/>
                </a:solidFill>
                <a:latin typeface="Symbol"/>
                <a:cs typeface="Symbol"/>
              </a:rPr>
              <a:t></a:t>
            </a:r>
            <a:r>
              <a:rPr lang="en-US" altLang="zh-CN" sz="3784" b="1" i="1" spc="-109" baseline="9416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67" b="1" spc="-6" baseline="8547" dirty="0">
                <a:solidFill>
                  <a:srgbClr val="000000"/>
                </a:solidFill>
                <a:latin typeface="Tahoma"/>
                <a:cs typeface="Tahoma"/>
              </a:rPr>
              <a:t>S1</a:t>
            </a:r>
            <a:r>
              <a:rPr lang="en-US" altLang="zh-CN" sz="1667" b="1" spc="257" baseline="8547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altLang="zh-CN" sz="2565" b="1" spc="-6" baseline="13888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altLang="zh-CN" sz="2565" b="1" spc="-6" baseline="13888" dirty="0">
                <a:solidFill>
                  <a:srgbClr val="000000"/>
                </a:solidFill>
                <a:latin typeface="Tahoma"/>
                <a:cs typeface="Tahoma"/>
              </a:rPr>
              <a:t>Student))</a:t>
            </a:r>
            <a:endParaRPr lang="en-US" altLang="zh-CN" sz="2565" baseline="13888" dirty="0">
              <a:solidFill>
                <a:srgbClr val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6634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8663" y="1458254"/>
            <a:ext cx="8797833" cy="877511"/>
          </a:xfrm>
          <a:prstGeom prst="rect">
            <a:avLst/>
          </a:prstGeom>
        </p:spPr>
        <p:txBody>
          <a:bodyPr vert="horz" wrap="square" lIns="0" tIns="84164" rIns="0" bIns="0" rtlCol="0">
            <a:spAutoFit/>
          </a:bodyPr>
          <a:lstStyle/>
          <a:p>
            <a:pPr marL="243259" indent="-232399">
              <a:spcBef>
                <a:spcPts val="663"/>
              </a:spcBef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latin typeface="NSimSun"/>
                <a:cs typeface="NSimSun"/>
              </a:rPr>
              <a:t>再例如：检索出课程都及格的所有同学</a:t>
            </a:r>
            <a:endParaRPr sz="2200" dirty="0">
              <a:latin typeface="NSimSun"/>
              <a:cs typeface="NSimSun"/>
            </a:endParaRPr>
          </a:p>
          <a:p>
            <a:pPr marL="792763">
              <a:spcBef>
                <a:spcPts val="928"/>
              </a:spcBef>
              <a:tabLst>
                <a:tab pos="1248874" algn="l"/>
              </a:tabLst>
            </a:pPr>
            <a:r>
              <a:rPr sz="2200" b="1" spc="-4" dirty="0">
                <a:latin typeface="Arial"/>
                <a:cs typeface="Arial"/>
              </a:rPr>
              <a:t>{</a:t>
            </a:r>
            <a:r>
              <a:rPr sz="2200" b="1" spc="-9" dirty="0"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t |	t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Student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</a:t>
            </a:r>
            <a:r>
              <a:rPr sz="2200" b="1" u="sng" spc="-4" dirty="0">
                <a:solidFill>
                  <a:srgbClr val="656533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(</a:t>
            </a:r>
            <a:r>
              <a:rPr sz="2200" b="1" u="sng" spc="-4" dirty="0">
                <a:solidFill>
                  <a:srgbClr val="656533"/>
                </a:solidFill>
                <a:latin typeface="Arial"/>
                <a:cs typeface="Arial"/>
              </a:rPr>
              <a:t>u </a:t>
            </a:r>
            <a:r>
              <a:rPr sz="2200" b="1" u="sng" spc="-4" dirty="0">
                <a:solidFill>
                  <a:srgbClr val="656533"/>
                </a:solidFill>
                <a:latin typeface="Symbol"/>
                <a:cs typeface="Symbol"/>
              </a:rPr>
              <a:t></a:t>
            </a:r>
            <a:r>
              <a:rPr sz="2200" b="1" u="sng" spc="-4" dirty="0">
                <a:solidFill>
                  <a:srgbClr val="656533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S</a:t>
            </a:r>
            <a:r>
              <a:rPr sz="2200" b="1" u="sng" spc="-4" dirty="0">
                <a:solidFill>
                  <a:srgbClr val="656533"/>
                </a:solidFill>
                <a:latin typeface="Arial"/>
                <a:cs typeface="Arial"/>
              </a:rPr>
              <a:t>C </a:t>
            </a:r>
            <a:r>
              <a:rPr sz="2200" b="1" u="sng" spc="-4" dirty="0">
                <a:solidFill>
                  <a:srgbClr val="656533"/>
                </a:solidFill>
                <a:latin typeface="Symbol"/>
                <a:cs typeface="Symbol"/>
              </a:rPr>
              <a:t></a:t>
            </a:r>
            <a:r>
              <a:rPr sz="2200" b="1" u="sng" spc="-4" dirty="0">
                <a:solidFill>
                  <a:srgbClr val="656533"/>
                </a:solidFill>
                <a:latin typeface="Times New Roman"/>
                <a:cs typeface="Times New Roman"/>
              </a:rPr>
              <a:t> </a:t>
            </a:r>
            <a:r>
              <a:rPr sz="2200" b="1" u="sng" spc="-4" dirty="0">
                <a:solidFill>
                  <a:srgbClr val="656533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t[S#</a:t>
            </a:r>
            <a:r>
              <a:rPr sz="2200" b="1" u="sng" spc="-4" dirty="0">
                <a:solidFill>
                  <a:srgbClr val="656533"/>
                </a:solidFill>
                <a:latin typeface="Arial"/>
                <a:cs typeface="Arial"/>
              </a:rPr>
              <a:t>] = </a:t>
            </a:r>
            <a:r>
              <a:rPr sz="2200" b="1" u="sng" spc="-9" dirty="0">
                <a:solidFill>
                  <a:srgbClr val="656533"/>
                </a:solidFill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u[S#]</a:t>
            </a:r>
            <a:r>
              <a:rPr sz="2200" b="1" u="sng" spc="-9" dirty="0">
                <a:solidFill>
                  <a:srgbClr val="656533"/>
                </a:solidFill>
                <a:latin typeface="Arial"/>
                <a:cs typeface="Arial"/>
              </a:rPr>
              <a:t>) 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(u[Score]&gt;=60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200" b="1" spc="15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624" y="4437112"/>
            <a:ext cx="3632751" cy="1557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741260" y="5044484"/>
            <a:ext cx="374356" cy="7722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0802" y="34289"/>
                </a:lnTo>
                <a:lnTo>
                  <a:pt x="317754" y="32765"/>
                </a:lnTo>
                <a:lnTo>
                  <a:pt x="4571" y="32765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317754" y="42671"/>
                </a:lnTo>
                <a:lnTo>
                  <a:pt x="320802" y="41147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799" y="0"/>
                </a:lnTo>
                <a:lnTo>
                  <a:pt x="304799" y="32765"/>
                </a:lnTo>
                <a:lnTo>
                  <a:pt x="317754" y="32765"/>
                </a:lnTo>
                <a:lnTo>
                  <a:pt x="320802" y="34289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0802" y="41147"/>
                </a:lnTo>
                <a:lnTo>
                  <a:pt x="317754" y="42671"/>
                </a:lnTo>
                <a:lnTo>
                  <a:pt x="304799" y="42671"/>
                </a:lnTo>
                <a:lnTo>
                  <a:pt x="304799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665831" y="4883625"/>
            <a:ext cx="108562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latin typeface="Arial"/>
                <a:cs typeface="Arial"/>
              </a:rPr>
              <a:t>t</a:t>
            </a:r>
            <a:endParaRPr sz="171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42606" y="4248375"/>
            <a:ext cx="1676545" cy="1888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8" name="object 8"/>
          <p:cNvSpPr txBox="1"/>
          <p:nvPr/>
        </p:nvSpPr>
        <p:spPr>
          <a:xfrm>
            <a:off x="1259632" y="4673684"/>
            <a:ext cx="2274837" cy="502750"/>
          </a:xfrm>
          <a:prstGeom prst="rect">
            <a:avLst/>
          </a:prstGeom>
        </p:spPr>
        <p:txBody>
          <a:bodyPr vert="horz" wrap="square" lIns="0" tIns="2715" rIns="0" bIns="0" rtlCol="0">
            <a:spAutoFit/>
          </a:bodyPr>
          <a:lstStyle/>
          <a:p>
            <a:pPr>
              <a:spcBef>
                <a:spcPts val="21"/>
              </a:spcBef>
            </a:pPr>
            <a:endParaRPr sz="1539">
              <a:latin typeface="Times New Roman"/>
              <a:cs typeface="Times New Roman"/>
            </a:endParaRPr>
          </a:p>
          <a:p>
            <a:pPr marL="10860">
              <a:tabLst>
                <a:tab pos="1968333" algn="l"/>
              </a:tabLst>
            </a:pPr>
            <a:r>
              <a:rPr sz="1710" b="1" u="sng" spc="-56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1710" b="1" u="sng" spc="-4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1710" b="1" u="sng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	</a:t>
            </a:r>
            <a:endParaRPr sz="171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50080" y="5612808"/>
            <a:ext cx="1834230" cy="185161"/>
          </a:xfrm>
          <a:custGeom>
            <a:avLst/>
            <a:gdLst/>
            <a:ahLst/>
            <a:cxnLst/>
            <a:rect l="l" t="t" r="r" b="b"/>
            <a:pathLst>
              <a:path w="2145029" h="216534">
                <a:moveTo>
                  <a:pt x="1072896" y="0"/>
                </a:moveTo>
                <a:lnTo>
                  <a:pt x="992788" y="298"/>
                </a:lnTo>
                <a:lnTo>
                  <a:pt x="914285" y="1180"/>
                </a:lnTo>
                <a:lnTo>
                  <a:pt x="837594" y="2623"/>
                </a:lnTo>
                <a:lnTo>
                  <a:pt x="762922" y="4607"/>
                </a:lnTo>
                <a:lnTo>
                  <a:pt x="690476" y="7109"/>
                </a:lnTo>
                <a:lnTo>
                  <a:pt x="620463" y="10109"/>
                </a:lnTo>
                <a:lnTo>
                  <a:pt x="553090" y="13584"/>
                </a:lnTo>
                <a:lnTo>
                  <a:pt x="488563" y="17513"/>
                </a:lnTo>
                <a:lnTo>
                  <a:pt x="427091" y="21876"/>
                </a:lnTo>
                <a:lnTo>
                  <a:pt x="368878" y="26649"/>
                </a:lnTo>
                <a:lnTo>
                  <a:pt x="314134" y="31813"/>
                </a:lnTo>
                <a:lnTo>
                  <a:pt x="263064" y="37345"/>
                </a:lnTo>
                <a:lnTo>
                  <a:pt x="215876" y="43224"/>
                </a:lnTo>
                <a:lnTo>
                  <a:pt x="172776" y="49428"/>
                </a:lnTo>
                <a:lnTo>
                  <a:pt x="133972" y="55937"/>
                </a:lnTo>
                <a:lnTo>
                  <a:pt x="70077" y="69779"/>
                </a:lnTo>
                <a:lnTo>
                  <a:pt x="25848" y="84580"/>
                </a:lnTo>
                <a:lnTo>
                  <a:pt x="0" y="108204"/>
                </a:lnTo>
                <a:lnTo>
                  <a:pt x="2941" y="116239"/>
                </a:lnTo>
                <a:lnTo>
                  <a:pt x="45401" y="139336"/>
                </a:lnTo>
                <a:lnTo>
                  <a:pt x="99670" y="153680"/>
                </a:lnTo>
                <a:lnTo>
                  <a:pt x="172776" y="166979"/>
                </a:lnTo>
                <a:lnTo>
                  <a:pt x="215876" y="173183"/>
                </a:lnTo>
                <a:lnTo>
                  <a:pt x="263064" y="179062"/>
                </a:lnTo>
                <a:lnTo>
                  <a:pt x="314134" y="184594"/>
                </a:lnTo>
                <a:lnTo>
                  <a:pt x="368878" y="189758"/>
                </a:lnTo>
                <a:lnTo>
                  <a:pt x="427091" y="194531"/>
                </a:lnTo>
                <a:lnTo>
                  <a:pt x="488563" y="198894"/>
                </a:lnTo>
                <a:lnTo>
                  <a:pt x="553090" y="202823"/>
                </a:lnTo>
                <a:lnTo>
                  <a:pt x="620463" y="206298"/>
                </a:lnTo>
                <a:lnTo>
                  <a:pt x="690476" y="209298"/>
                </a:lnTo>
                <a:lnTo>
                  <a:pt x="762922" y="211800"/>
                </a:lnTo>
                <a:lnTo>
                  <a:pt x="837594" y="213784"/>
                </a:lnTo>
                <a:lnTo>
                  <a:pt x="914285" y="215227"/>
                </a:lnTo>
                <a:lnTo>
                  <a:pt x="992788" y="216109"/>
                </a:lnTo>
                <a:lnTo>
                  <a:pt x="1072896" y="216408"/>
                </a:lnTo>
                <a:lnTo>
                  <a:pt x="1152904" y="216109"/>
                </a:lnTo>
                <a:lnTo>
                  <a:pt x="1231317" y="215227"/>
                </a:lnTo>
                <a:lnTo>
                  <a:pt x="1307926" y="213784"/>
                </a:lnTo>
                <a:lnTo>
                  <a:pt x="1382524" y="211800"/>
                </a:lnTo>
                <a:lnTo>
                  <a:pt x="1454904" y="209298"/>
                </a:lnTo>
                <a:lnTo>
                  <a:pt x="1524859" y="206298"/>
                </a:lnTo>
                <a:lnTo>
                  <a:pt x="1592181" y="202823"/>
                </a:lnTo>
                <a:lnTo>
                  <a:pt x="1656662" y="198894"/>
                </a:lnTo>
                <a:lnTo>
                  <a:pt x="1718096" y="194531"/>
                </a:lnTo>
                <a:lnTo>
                  <a:pt x="1776274" y="189758"/>
                </a:lnTo>
                <a:lnTo>
                  <a:pt x="1830990" y="184594"/>
                </a:lnTo>
                <a:lnTo>
                  <a:pt x="1882036" y="179062"/>
                </a:lnTo>
                <a:lnTo>
                  <a:pt x="1929205" y="173183"/>
                </a:lnTo>
                <a:lnTo>
                  <a:pt x="1972290" y="166979"/>
                </a:lnTo>
                <a:lnTo>
                  <a:pt x="2011082" y="160470"/>
                </a:lnTo>
                <a:lnTo>
                  <a:pt x="2074961" y="146628"/>
                </a:lnTo>
                <a:lnTo>
                  <a:pt x="2119183" y="131827"/>
                </a:lnTo>
                <a:lnTo>
                  <a:pt x="2145030" y="108203"/>
                </a:lnTo>
                <a:lnTo>
                  <a:pt x="2142088" y="100168"/>
                </a:lnTo>
                <a:lnTo>
                  <a:pt x="2099632" y="77071"/>
                </a:lnTo>
                <a:lnTo>
                  <a:pt x="2045375" y="62727"/>
                </a:lnTo>
                <a:lnTo>
                  <a:pt x="1972290" y="49428"/>
                </a:lnTo>
                <a:lnTo>
                  <a:pt x="1929205" y="43224"/>
                </a:lnTo>
                <a:lnTo>
                  <a:pt x="1882036" y="37345"/>
                </a:lnTo>
                <a:lnTo>
                  <a:pt x="1830990" y="31813"/>
                </a:lnTo>
                <a:lnTo>
                  <a:pt x="1776274" y="26649"/>
                </a:lnTo>
                <a:lnTo>
                  <a:pt x="1718096" y="21876"/>
                </a:lnTo>
                <a:lnTo>
                  <a:pt x="1656662" y="17513"/>
                </a:lnTo>
                <a:lnTo>
                  <a:pt x="1592181" y="13584"/>
                </a:lnTo>
                <a:lnTo>
                  <a:pt x="1524859" y="10109"/>
                </a:lnTo>
                <a:lnTo>
                  <a:pt x="1454904" y="7109"/>
                </a:lnTo>
                <a:lnTo>
                  <a:pt x="1382524" y="4607"/>
                </a:lnTo>
                <a:lnTo>
                  <a:pt x="1307926" y="2623"/>
                </a:lnTo>
                <a:lnTo>
                  <a:pt x="1231317" y="1180"/>
                </a:lnTo>
                <a:lnTo>
                  <a:pt x="1152904" y="298"/>
                </a:lnTo>
                <a:lnTo>
                  <a:pt x="1072896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6955641" y="5664284"/>
            <a:ext cx="302990" cy="65159"/>
          </a:xfrm>
          <a:custGeom>
            <a:avLst/>
            <a:gdLst/>
            <a:ahLst/>
            <a:cxnLst/>
            <a:rect l="l" t="t" r="r" b="b"/>
            <a:pathLst>
              <a:path w="354329" h="76200">
                <a:moveTo>
                  <a:pt x="76199" y="33528"/>
                </a:moveTo>
                <a:lnTo>
                  <a:pt x="76199" y="0"/>
                </a:lnTo>
                <a:lnTo>
                  <a:pt x="0" y="38100"/>
                </a:lnTo>
                <a:lnTo>
                  <a:pt x="58673" y="67437"/>
                </a:lnTo>
                <a:lnTo>
                  <a:pt x="58673" y="38100"/>
                </a:lnTo>
                <a:lnTo>
                  <a:pt x="60197" y="35052"/>
                </a:lnTo>
                <a:lnTo>
                  <a:pt x="64007" y="33528"/>
                </a:lnTo>
                <a:lnTo>
                  <a:pt x="76199" y="33528"/>
                </a:lnTo>
                <a:close/>
              </a:path>
              <a:path w="354329" h="76200">
                <a:moveTo>
                  <a:pt x="354329" y="38100"/>
                </a:moveTo>
                <a:lnTo>
                  <a:pt x="352805" y="35052"/>
                </a:lnTo>
                <a:lnTo>
                  <a:pt x="349757" y="33528"/>
                </a:lnTo>
                <a:lnTo>
                  <a:pt x="64007" y="33528"/>
                </a:lnTo>
                <a:lnTo>
                  <a:pt x="60197" y="35052"/>
                </a:lnTo>
                <a:lnTo>
                  <a:pt x="58673" y="38100"/>
                </a:lnTo>
                <a:lnTo>
                  <a:pt x="60197" y="41910"/>
                </a:lnTo>
                <a:lnTo>
                  <a:pt x="64007" y="43434"/>
                </a:lnTo>
                <a:lnTo>
                  <a:pt x="349757" y="43434"/>
                </a:lnTo>
                <a:lnTo>
                  <a:pt x="352805" y="41910"/>
                </a:lnTo>
                <a:lnTo>
                  <a:pt x="354329" y="38100"/>
                </a:lnTo>
                <a:close/>
              </a:path>
              <a:path w="354329" h="76200">
                <a:moveTo>
                  <a:pt x="76199" y="76200"/>
                </a:moveTo>
                <a:lnTo>
                  <a:pt x="76199" y="43434"/>
                </a:lnTo>
                <a:lnTo>
                  <a:pt x="64007" y="43434"/>
                </a:lnTo>
                <a:lnTo>
                  <a:pt x="60197" y="41910"/>
                </a:lnTo>
                <a:lnTo>
                  <a:pt x="58673" y="38100"/>
                </a:lnTo>
                <a:lnTo>
                  <a:pt x="58673" y="67437"/>
                </a:lnTo>
                <a:lnTo>
                  <a:pt x="76199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1" name="object 11"/>
          <p:cNvSpPr txBox="1"/>
          <p:nvPr/>
        </p:nvSpPr>
        <p:spPr>
          <a:xfrm>
            <a:off x="7290119" y="5553730"/>
            <a:ext cx="154753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latin typeface="Arial"/>
                <a:cs typeface="Arial"/>
              </a:rPr>
              <a:t>u</a:t>
            </a:r>
            <a:endParaRPr sz="171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03468" y="709986"/>
            <a:ext cx="6564027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存在量词与全称量词公式之应用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（续）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70616" y="2776937"/>
            <a:ext cx="8568952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3259" lvl="0" indent="-232399">
              <a:spcBef>
                <a:spcPts val="616"/>
              </a:spcBef>
              <a:buFont typeface="Wingdings"/>
              <a:buChar char=""/>
              <a:tabLst>
                <a:tab pos="243802" algn="l"/>
              </a:tabLst>
            </a:pPr>
            <a:r>
              <a:rPr lang="zh-CN" altLang="en-US" sz="2200" b="1" spc="-9" dirty="0">
                <a:solidFill>
                  <a:srgbClr val="000000"/>
                </a:solidFill>
                <a:latin typeface="NSimSun"/>
                <a:cs typeface="NSimSun"/>
              </a:rPr>
              <a:t>请注意上式写成下面的公式会表达什么意思？</a:t>
            </a:r>
            <a:endParaRPr lang="zh-CN" altLang="en-US" sz="2200" dirty="0">
              <a:solidFill>
                <a:srgbClr val="000000"/>
              </a:solidFill>
              <a:latin typeface="NSimSun"/>
              <a:cs typeface="NSimSun"/>
            </a:endParaRPr>
          </a:p>
          <a:p>
            <a:pPr marL="792220" lvl="0">
              <a:spcBef>
                <a:spcPts val="932"/>
              </a:spcBef>
              <a:tabLst>
                <a:tab pos="1248874" algn="l"/>
              </a:tabLst>
            </a:pPr>
            <a:r>
              <a:rPr lang="en-US" altLang="zh-CN" sz="2200" b="1" spc="-4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r>
              <a:rPr lang="zh-CN" altLang="en-US" sz="2200" b="1" spc="-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t |	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lang="en-US" altLang="zh-CN" sz="2200"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altLang="zh-CN"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b="1" spc="-4" dirty="0">
                <a:solidFill>
                  <a:srgbClr val="FF0065"/>
                </a:solidFill>
                <a:latin typeface="Symbol"/>
                <a:cs typeface="Symbol"/>
              </a:rPr>
              <a:t></a:t>
            </a:r>
            <a:r>
              <a:rPr lang="en-US" altLang="zh-CN" sz="2200" b="1" spc="-4" dirty="0">
                <a:solidFill>
                  <a:srgbClr val="656533"/>
                </a:solidFill>
                <a:latin typeface="Arial"/>
                <a:cs typeface="Arial"/>
              </a:rPr>
              <a:t>(u </a:t>
            </a:r>
            <a:r>
              <a:rPr lang="en-US" altLang="zh-CN" sz="2200" b="1" spc="-4" dirty="0">
                <a:solidFill>
                  <a:srgbClr val="656533"/>
                </a:solidFill>
                <a:latin typeface="Symbol"/>
                <a:cs typeface="Symbol"/>
              </a:rPr>
              <a:t></a:t>
            </a:r>
            <a:r>
              <a:rPr lang="en-US" altLang="zh-CN" sz="2200" b="1" spc="-4" dirty="0">
                <a:solidFill>
                  <a:srgbClr val="656533"/>
                </a:solidFill>
                <a:latin typeface="Arial"/>
                <a:cs typeface="Arial"/>
              </a:rPr>
              <a:t>SC)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( t[S#] = u[S#] </a:t>
            </a:r>
            <a:r>
              <a:rPr lang="en-US" altLang="zh-CN"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altLang="zh-CN"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u[Score]&gt;=60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lang="en-US" altLang="zh-CN" sz="2200" b="1" spc="13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  <a:endParaRPr lang="en-US" altLang="zh-CN" sz="2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10E4F6-CC78-A87C-7C68-D6016326069A}"/>
              </a:ext>
            </a:extLst>
          </p:cNvPr>
          <p:cNvSpPr txBox="1"/>
          <p:nvPr/>
        </p:nvSpPr>
        <p:spPr>
          <a:xfrm>
            <a:off x="379375" y="3780531"/>
            <a:ext cx="3650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用关系代数，如何表示？</a:t>
            </a:r>
          </a:p>
        </p:txBody>
      </p:sp>
    </p:spTree>
    <p:extLst>
      <p:ext uri="{BB962C8B-B14F-4D97-AF65-F5344CB8AC3E}">
        <p14:creationId xmlns:p14="http://schemas.microsoft.com/office/powerpoint/2010/main" val="324651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1536487"/>
            <a:ext cx="8424936" cy="1257491"/>
          </a:xfrm>
          <a:prstGeom prst="rect">
            <a:avLst/>
          </a:prstGeom>
        </p:spPr>
        <p:txBody>
          <a:bodyPr vert="horz" wrap="square" lIns="0" tIns="74390" rIns="0" bIns="0" rtlCol="0">
            <a:spAutoFit/>
          </a:bodyPr>
          <a:lstStyle/>
          <a:p>
            <a:pPr marL="183529" indent="-172670">
              <a:spcBef>
                <a:spcPts val="586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200" b="1" spc="-9" dirty="0" err="1">
                <a:latin typeface="NSimSun"/>
                <a:cs typeface="NSimSun"/>
              </a:rPr>
              <a:t>例如：检索计算机系的所有同学</a:t>
            </a:r>
            <a:endParaRPr lang="en-US" sz="2200" b="1" spc="-9" dirty="0">
              <a:latin typeface="NSimSun"/>
              <a:cs typeface="NSimSun"/>
            </a:endParaRPr>
          </a:p>
          <a:p>
            <a:pPr marL="183529" indent="-172670">
              <a:spcBef>
                <a:spcPts val="586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endParaRPr sz="2200" dirty="0">
              <a:latin typeface="NSimSun"/>
              <a:cs typeface="NSimSun"/>
            </a:endParaRPr>
          </a:p>
          <a:p>
            <a:pPr marL="243259" indent="-232399">
              <a:spcBef>
                <a:spcPts val="671"/>
              </a:spcBef>
              <a:buSzPct val="95000"/>
              <a:buFont typeface="Wingdings"/>
              <a:buChar char=""/>
              <a:tabLst>
                <a:tab pos="243802" algn="l"/>
              </a:tabLst>
            </a:pPr>
            <a:r>
              <a:rPr sz="2200" b="1" spc="-9" dirty="0" err="1">
                <a:latin typeface="NSimSun"/>
                <a:cs typeface="NSimSun"/>
              </a:rPr>
              <a:t>例如：检索出比张三年龄小的所有同学</a:t>
            </a:r>
            <a:r>
              <a:rPr sz="2200" b="1" spc="-9" dirty="0">
                <a:latin typeface="NSimSun"/>
                <a:cs typeface="NSimSun"/>
              </a:rPr>
              <a:t>？</a:t>
            </a:r>
            <a:endParaRPr sz="2200" dirty="0">
              <a:latin typeface="NSimSun"/>
              <a:cs typeface="N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7788" y="3933056"/>
            <a:ext cx="4210164" cy="2304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573796" y="5206813"/>
            <a:ext cx="325796" cy="65159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0802" y="35051"/>
                </a:lnTo>
                <a:lnTo>
                  <a:pt x="317754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317754" y="43433"/>
                </a:lnTo>
                <a:lnTo>
                  <a:pt x="320802" y="41909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799" y="0"/>
                </a:lnTo>
                <a:lnTo>
                  <a:pt x="304799" y="33527"/>
                </a:lnTo>
                <a:lnTo>
                  <a:pt x="317754" y="33527"/>
                </a:lnTo>
                <a:lnTo>
                  <a:pt x="320802" y="35051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0802" y="41909"/>
                </a:lnTo>
                <a:lnTo>
                  <a:pt x="317754" y="43433"/>
                </a:lnTo>
                <a:lnTo>
                  <a:pt x="304799" y="43433"/>
                </a:lnTo>
                <a:lnTo>
                  <a:pt x="304799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463889" y="5085184"/>
            <a:ext cx="94480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latin typeface="Arial"/>
                <a:cs typeface="Arial"/>
              </a:rPr>
              <a:t>t</a:t>
            </a:r>
            <a:endParaRPr sz="171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9970" y="4149080"/>
            <a:ext cx="2340422" cy="1553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8" name="object 8"/>
          <p:cNvSpPr txBox="1"/>
          <p:nvPr/>
        </p:nvSpPr>
        <p:spPr>
          <a:xfrm>
            <a:off x="1931791" y="5662554"/>
            <a:ext cx="2386997" cy="502750"/>
          </a:xfrm>
          <a:prstGeom prst="rect">
            <a:avLst/>
          </a:prstGeom>
        </p:spPr>
        <p:txBody>
          <a:bodyPr vert="horz" wrap="square" lIns="0" tIns="2715" rIns="0" bIns="0" rtlCol="0">
            <a:spAutoFit/>
          </a:bodyPr>
          <a:lstStyle/>
          <a:p>
            <a:pPr>
              <a:spcBef>
                <a:spcPts val="21"/>
              </a:spcBef>
            </a:pPr>
            <a:endParaRPr sz="1539" dirty="0">
              <a:latin typeface="Times New Roman"/>
              <a:cs typeface="Times New Roman"/>
            </a:endParaRPr>
          </a:p>
          <a:p>
            <a:pPr marL="10860">
              <a:tabLst>
                <a:tab pos="1968333" algn="l"/>
              </a:tabLst>
            </a:pPr>
            <a:r>
              <a:rPr sz="1710" b="1" u="sng" spc="-56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1710" b="1" u="sng" spc="-4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1710" b="1" u="sng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	</a:t>
            </a:r>
            <a:endParaRPr sz="171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77941" y="5169651"/>
            <a:ext cx="1834230" cy="184618"/>
          </a:xfrm>
          <a:custGeom>
            <a:avLst/>
            <a:gdLst/>
            <a:ahLst/>
            <a:cxnLst/>
            <a:rect l="l" t="t" r="r" b="b"/>
            <a:pathLst>
              <a:path w="2145029" h="215900">
                <a:moveTo>
                  <a:pt x="1072896" y="0"/>
                </a:moveTo>
                <a:lnTo>
                  <a:pt x="992788" y="294"/>
                </a:lnTo>
                <a:lnTo>
                  <a:pt x="914285" y="1162"/>
                </a:lnTo>
                <a:lnTo>
                  <a:pt x="837594" y="2585"/>
                </a:lnTo>
                <a:lnTo>
                  <a:pt x="762922" y="4541"/>
                </a:lnTo>
                <a:lnTo>
                  <a:pt x="690476" y="7009"/>
                </a:lnTo>
                <a:lnTo>
                  <a:pt x="620463" y="9970"/>
                </a:lnTo>
                <a:lnTo>
                  <a:pt x="553090" y="13402"/>
                </a:lnTo>
                <a:lnTo>
                  <a:pt x="488563" y="17284"/>
                </a:lnTo>
                <a:lnTo>
                  <a:pt x="427091" y="21598"/>
                </a:lnTo>
                <a:lnTo>
                  <a:pt x="368878" y="26320"/>
                </a:lnTo>
                <a:lnTo>
                  <a:pt x="314134" y="31432"/>
                </a:lnTo>
                <a:lnTo>
                  <a:pt x="263064" y="36912"/>
                </a:lnTo>
                <a:lnTo>
                  <a:pt x="215876" y="42740"/>
                </a:lnTo>
                <a:lnTo>
                  <a:pt x="172776" y="48895"/>
                </a:lnTo>
                <a:lnTo>
                  <a:pt x="133972" y="55357"/>
                </a:lnTo>
                <a:lnTo>
                  <a:pt x="70077" y="69118"/>
                </a:lnTo>
                <a:lnTo>
                  <a:pt x="25848" y="83857"/>
                </a:lnTo>
                <a:lnTo>
                  <a:pt x="0" y="107442"/>
                </a:lnTo>
                <a:lnTo>
                  <a:pt x="2941" y="115571"/>
                </a:lnTo>
                <a:lnTo>
                  <a:pt x="45401" y="138852"/>
                </a:lnTo>
                <a:lnTo>
                  <a:pt x="99670" y="153247"/>
                </a:lnTo>
                <a:lnTo>
                  <a:pt x="172776" y="166553"/>
                </a:lnTo>
                <a:lnTo>
                  <a:pt x="215876" y="172748"/>
                </a:lnTo>
                <a:lnTo>
                  <a:pt x="263064" y="178609"/>
                </a:lnTo>
                <a:lnTo>
                  <a:pt x="314134" y="184118"/>
                </a:lnTo>
                <a:lnTo>
                  <a:pt x="368878" y="189253"/>
                </a:lnTo>
                <a:lnTo>
                  <a:pt x="427091" y="193995"/>
                </a:lnTo>
                <a:lnTo>
                  <a:pt x="488563" y="198324"/>
                </a:lnTo>
                <a:lnTo>
                  <a:pt x="553090" y="202219"/>
                </a:lnTo>
                <a:lnTo>
                  <a:pt x="620463" y="205660"/>
                </a:lnTo>
                <a:lnTo>
                  <a:pt x="690476" y="208627"/>
                </a:lnTo>
                <a:lnTo>
                  <a:pt x="762922" y="211100"/>
                </a:lnTo>
                <a:lnTo>
                  <a:pt x="837594" y="213058"/>
                </a:lnTo>
                <a:lnTo>
                  <a:pt x="914285" y="214482"/>
                </a:lnTo>
                <a:lnTo>
                  <a:pt x="992788" y="215351"/>
                </a:lnTo>
                <a:lnTo>
                  <a:pt x="1072896" y="215646"/>
                </a:lnTo>
                <a:lnTo>
                  <a:pt x="1152904" y="215351"/>
                </a:lnTo>
                <a:lnTo>
                  <a:pt x="1231317" y="214482"/>
                </a:lnTo>
                <a:lnTo>
                  <a:pt x="1307926" y="213058"/>
                </a:lnTo>
                <a:lnTo>
                  <a:pt x="1382524" y="211100"/>
                </a:lnTo>
                <a:lnTo>
                  <a:pt x="1454904" y="208627"/>
                </a:lnTo>
                <a:lnTo>
                  <a:pt x="1524859" y="205660"/>
                </a:lnTo>
                <a:lnTo>
                  <a:pt x="1592181" y="202219"/>
                </a:lnTo>
                <a:lnTo>
                  <a:pt x="1656662" y="198324"/>
                </a:lnTo>
                <a:lnTo>
                  <a:pt x="1718096" y="193995"/>
                </a:lnTo>
                <a:lnTo>
                  <a:pt x="1776274" y="189253"/>
                </a:lnTo>
                <a:lnTo>
                  <a:pt x="1830990" y="184118"/>
                </a:lnTo>
                <a:lnTo>
                  <a:pt x="1882036" y="178609"/>
                </a:lnTo>
                <a:lnTo>
                  <a:pt x="1929205" y="172748"/>
                </a:lnTo>
                <a:lnTo>
                  <a:pt x="1972290" y="166553"/>
                </a:lnTo>
                <a:lnTo>
                  <a:pt x="2011082" y="160047"/>
                </a:lnTo>
                <a:lnTo>
                  <a:pt x="2074961" y="146176"/>
                </a:lnTo>
                <a:lnTo>
                  <a:pt x="2119183" y="131297"/>
                </a:lnTo>
                <a:lnTo>
                  <a:pt x="2145030" y="107441"/>
                </a:lnTo>
                <a:lnTo>
                  <a:pt x="2142088" y="99411"/>
                </a:lnTo>
                <a:lnTo>
                  <a:pt x="2099632" y="76375"/>
                </a:lnTo>
                <a:lnTo>
                  <a:pt x="2045375" y="62105"/>
                </a:lnTo>
                <a:lnTo>
                  <a:pt x="1972290" y="48895"/>
                </a:lnTo>
                <a:lnTo>
                  <a:pt x="1929205" y="42740"/>
                </a:lnTo>
                <a:lnTo>
                  <a:pt x="1882036" y="36912"/>
                </a:lnTo>
                <a:lnTo>
                  <a:pt x="1830990" y="31432"/>
                </a:lnTo>
                <a:lnTo>
                  <a:pt x="1776274" y="26320"/>
                </a:lnTo>
                <a:lnTo>
                  <a:pt x="1718096" y="21598"/>
                </a:lnTo>
                <a:lnTo>
                  <a:pt x="1656662" y="17284"/>
                </a:lnTo>
                <a:lnTo>
                  <a:pt x="1592181" y="13402"/>
                </a:lnTo>
                <a:lnTo>
                  <a:pt x="1524859" y="9970"/>
                </a:lnTo>
                <a:lnTo>
                  <a:pt x="1454904" y="7009"/>
                </a:lnTo>
                <a:lnTo>
                  <a:pt x="1382524" y="4541"/>
                </a:lnTo>
                <a:lnTo>
                  <a:pt x="1307926" y="2585"/>
                </a:lnTo>
                <a:lnTo>
                  <a:pt x="1231317" y="1162"/>
                </a:lnTo>
                <a:lnTo>
                  <a:pt x="1152904" y="294"/>
                </a:lnTo>
                <a:lnTo>
                  <a:pt x="1072896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8115858" y="5282862"/>
            <a:ext cx="302447" cy="65159"/>
          </a:xfrm>
          <a:custGeom>
            <a:avLst/>
            <a:gdLst/>
            <a:ahLst/>
            <a:cxnLst/>
            <a:rect l="l" t="t" r="r" b="b"/>
            <a:pathLst>
              <a:path w="353695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8100"/>
                </a:lnTo>
                <a:lnTo>
                  <a:pt x="60198" y="35052"/>
                </a:lnTo>
                <a:lnTo>
                  <a:pt x="63246" y="33528"/>
                </a:lnTo>
                <a:lnTo>
                  <a:pt x="76200" y="33528"/>
                </a:lnTo>
                <a:close/>
              </a:path>
              <a:path w="353695" h="76200">
                <a:moveTo>
                  <a:pt x="353568" y="38100"/>
                </a:moveTo>
                <a:lnTo>
                  <a:pt x="352806" y="35052"/>
                </a:lnTo>
                <a:lnTo>
                  <a:pt x="348996" y="33528"/>
                </a:lnTo>
                <a:lnTo>
                  <a:pt x="63246" y="33528"/>
                </a:lnTo>
                <a:lnTo>
                  <a:pt x="60198" y="35052"/>
                </a:lnTo>
                <a:lnTo>
                  <a:pt x="58674" y="38100"/>
                </a:lnTo>
                <a:lnTo>
                  <a:pt x="60198" y="41148"/>
                </a:lnTo>
                <a:lnTo>
                  <a:pt x="63246" y="42672"/>
                </a:lnTo>
                <a:lnTo>
                  <a:pt x="348996" y="42672"/>
                </a:lnTo>
                <a:lnTo>
                  <a:pt x="352806" y="41148"/>
                </a:lnTo>
                <a:lnTo>
                  <a:pt x="353568" y="38100"/>
                </a:lnTo>
                <a:close/>
              </a:path>
              <a:path w="353695" h="76200">
                <a:moveTo>
                  <a:pt x="76200" y="76200"/>
                </a:moveTo>
                <a:lnTo>
                  <a:pt x="76200" y="42672"/>
                </a:lnTo>
                <a:lnTo>
                  <a:pt x="63246" y="42672"/>
                </a:lnTo>
                <a:lnTo>
                  <a:pt x="60198" y="41148"/>
                </a:lnTo>
                <a:lnTo>
                  <a:pt x="58674" y="38100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1" name="object 11"/>
          <p:cNvSpPr txBox="1"/>
          <p:nvPr/>
        </p:nvSpPr>
        <p:spPr>
          <a:xfrm>
            <a:off x="8449695" y="5171657"/>
            <a:ext cx="154753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latin typeface="Arial"/>
                <a:cs typeface="Arial"/>
              </a:rPr>
              <a:t>u</a:t>
            </a:r>
            <a:endParaRPr sz="171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4653" y="4509120"/>
            <a:ext cx="3478412" cy="223170"/>
          </a:xfrm>
          <a:custGeom>
            <a:avLst/>
            <a:gdLst/>
            <a:ahLst/>
            <a:cxnLst/>
            <a:rect l="l" t="t" r="r" b="b"/>
            <a:pathLst>
              <a:path w="4067810" h="260985">
                <a:moveTo>
                  <a:pt x="2033777" y="0"/>
                </a:moveTo>
                <a:lnTo>
                  <a:pt x="1951983" y="104"/>
                </a:lnTo>
                <a:lnTo>
                  <a:pt x="1871007" y="413"/>
                </a:lnTo>
                <a:lnTo>
                  <a:pt x="1790912" y="924"/>
                </a:lnTo>
                <a:lnTo>
                  <a:pt x="1711758" y="1632"/>
                </a:lnTo>
                <a:lnTo>
                  <a:pt x="1633606" y="2534"/>
                </a:lnTo>
                <a:lnTo>
                  <a:pt x="1556517" y="3626"/>
                </a:lnTo>
                <a:lnTo>
                  <a:pt x="1480551" y="4903"/>
                </a:lnTo>
                <a:lnTo>
                  <a:pt x="1405769" y="6361"/>
                </a:lnTo>
                <a:lnTo>
                  <a:pt x="1332232" y="7998"/>
                </a:lnTo>
                <a:lnTo>
                  <a:pt x="1260001" y="9807"/>
                </a:lnTo>
                <a:lnTo>
                  <a:pt x="1189137" y="11787"/>
                </a:lnTo>
                <a:lnTo>
                  <a:pt x="1119699" y="13932"/>
                </a:lnTo>
                <a:lnTo>
                  <a:pt x="1051750" y="16239"/>
                </a:lnTo>
                <a:lnTo>
                  <a:pt x="985349" y="18703"/>
                </a:lnTo>
                <a:lnTo>
                  <a:pt x="920558" y="21321"/>
                </a:lnTo>
                <a:lnTo>
                  <a:pt x="857437" y="24089"/>
                </a:lnTo>
                <a:lnTo>
                  <a:pt x="796048" y="27002"/>
                </a:lnTo>
                <a:lnTo>
                  <a:pt x="736450" y="30058"/>
                </a:lnTo>
                <a:lnTo>
                  <a:pt x="678704" y="33251"/>
                </a:lnTo>
                <a:lnTo>
                  <a:pt x="622872" y="36578"/>
                </a:lnTo>
                <a:lnTo>
                  <a:pt x="569015" y="40034"/>
                </a:lnTo>
                <a:lnTo>
                  <a:pt x="517192" y="43617"/>
                </a:lnTo>
                <a:lnTo>
                  <a:pt x="467464" y="47321"/>
                </a:lnTo>
                <a:lnTo>
                  <a:pt x="419893" y="51144"/>
                </a:lnTo>
                <a:lnTo>
                  <a:pt x="374540" y="55080"/>
                </a:lnTo>
                <a:lnTo>
                  <a:pt x="331464" y="59126"/>
                </a:lnTo>
                <a:lnTo>
                  <a:pt x="290727" y="63278"/>
                </a:lnTo>
                <a:lnTo>
                  <a:pt x="252389" y="67532"/>
                </a:lnTo>
                <a:lnTo>
                  <a:pt x="183155" y="76330"/>
                </a:lnTo>
                <a:lnTo>
                  <a:pt x="124249" y="85488"/>
                </a:lnTo>
                <a:lnTo>
                  <a:pt x="76155" y="94974"/>
                </a:lnTo>
                <a:lnTo>
                  <a:pt x="25353" y="109750"/>
                </a:lnTo>
                <a:lnTo>
                  <a:pt x="0" y="130302"/>
                </a:lnTo>
                <a:lnTo>
                  <a:pt x="1614" y="135572"/>
                </a:lnTo>
                <a:lnTo>
                  <a:pt x="39361" y="156061"/>
                </a:lnTo>
                <a:lnTo>
                  <a:pt x="98820" y="170700"/>
                </a:lnTo>
                <a:lnTo>
                  <a:pt x="152381" y="180056"/>
                </a:lnTo>
                <a:lnTo>
                  <a:pt x="216512" y="189054"/>
                </a:lnTo>
                <a:lnTo>
                  <a:pt x="290727" y="197664"/>
                </a:lnTo>
                <a:lnTo>
                  <a:pt x="331464" y="201813"/>
                </a:lnTo>
                <a:lnTo>
                  <a:pt x="374540" y="205855"/>
                </a:lnTo>
                <a:lnTo>
                  <a:pt x="419893" y="209784"/>
                </a:lnTo>
                <a:lnTo>
                  <a:pt x="467464" y="213598"/>
                </a:lnTo>
                <a:lnTo>
                  <a:pt x="517192" y="217291"/>
                </a:lnTo>
                <a:lnTo>
                  <a:pt x="569015" y="220861"/>
                </a:lnTo>
                <a:lnTo>
                  <a:pt x="622872" y="224304"/>
                </a:lnTo>
                <a:lnTo>
                  <a:pt x="678704" y="227616"/>
                </a:lnTo>
                <a:lnTo>
                  <a:pt x="736450" y="230793"/>
                </a:lnTo>
                <a:lnTo>
                  <a:pt x="796048" y="233831"/>
                </a:lnTo>
                <a:lnTo>
                  <a:pt x="857437" y="236726"/>
                </a:lnTo>
                <a:lnTo>
                  <a:pt x="920558" y="239476"/>
                </a:lnTo>
                <a:lnTo>
                  <a:pt x="985349" y="242076"/>
                </a:lnTo>
                <a:lnTo>
                  <a:pt x="1051750" y="244521"/>
                </a:lnTo>
                <a:lnTo>
                  <a:pt x="1119699" y="246810"/>
                </a:lnTo>
                <a:lnTo>
                  <a:pt x="1189137" y="248937"/>
                </a:lnTo>
                <a:lnTo>
                  <a:pt x="1260001" y="250898"/>
                </a:lnTo>
                <a:lnTo>
                  <a:pt x="1332232" y="252691"/>
                </a:lnTo>
                <a:lnTo>
                  <a:pt x="1405769" y="254312"/>
                </a:lnTo>
                <a:lnTo>
                  <a:pt x="1480551" y="255755"/>
                </a:lnTo>
                <a:lnTo>
                  <a:pt x="1556517" y="257019"/>
                </a:lnTo>
                <a:lnTo>
                  <a:pt x="1633606" y="258098"/>
                </a:lnTo>
                <a:lnTo>
                  <a:pt x="1711758" y="258990"/>
                </a:lnTo>
                <a:lnTo>
                  <a:pt x="1790912" y="259690"/>
                </a:lnTo>
                <a:lnTo>
                  <a:pt x="1871007" y="260195"/>
                </a:lnTo>
                <a:lnTo>
                  <a:pt x="1951983" y="260501"/>
                </a:lnTo>
                <a:lnTo>
                  <a:pt x="2033777" y="260604"/>
                </a:lnTo>
                <a:lnTo>
                  <a:pt x="2115572" y="260501"/>
                </a:lnTo>
                <a:lnTo>
                  <a:pt x="2196548" y="260195"/>
                </a:lnTo>
                <a:lnTo>
                  <a:pt x="2276643" y="259690"/>
                </a:lnTo>
                <a:lnTo>
                  <a:pt x="2355797" y="258990"/>
                </a:lnTo>
                <a:lnTo>
                  <a:pt x="2433949" y="258098"/>
                </a:lnTo>
                <a:lnTo>
                  <a:pt x="2511038" y="257019"/>
                </a:lnTo>
                <a:lnTo>
                  <a:pt x="2587004" y="255755"/>
                </a:lnTo>
                <a:lnTo>
                  <a:pt x="2661786" y="254312"/>
                </a:lnTo>
                <a:lnTo>
                  <a:pt x="2735323" y="252691"/>
                </a:lnTo>
                <a:lnTo>
                  <a:pt x="2807554" y="250898"/>
                </a:lnTo>
                <a:lnTo>
                  <a:pt x="2878418" y="248937"/>
                </a:lnTo>
                <a:lnTo>
                  <a:pt x="2947856" y="246810"/>
                </a:lnTo>
                <a:lnTo>
                  <a:pt x="3015805" y="244521"/>
                </a:lnTo>
                <a:lnTo>
                  <a:pt x="3082206" y="242076"/>
                </a:lnTo>
                <a:lnTo>
                  <a:pt x="3146997" y="239476"/>
                </a:lnTo>
                <a:lnTo>
                  <a:pt x="3210118" y="236726"/>
                </a:lnTo>
                <a:lnTo>
                  <a:pt x="3271507" y="233831"/>
                </a:lnTo>
                <a:lnTo>
                  <a:pt x="3331105" y="230793"/>
                </a:lnTo>
                <a:lnTo>
                  <a:pt x="3388851" y="227616"/>
                </a:lnTo>
                <a:lnTo>
                  <a:pt x="3444683" y="224304"/>
                </a:lnTo>
                <a:lnTo>
                  <a:pt x="3498540" y="220861"/>
                </a:lnTo>
                <a:lnTo>
                  <a:pt x="3550363" y="217291"/>
                </a:lnTo>
                <a:lnTo>
                  <a:pt x="3600091" y="213598"/>
                </a:lnTo>
                <a:lnTo>
                  <a:pt x="3647662" y="209784"/>
                </a:lnTo>
                <a:lnTo>
                  <a:pt x="3693015" y="205855"/>
                </a:lnTo>
                <a:lnTo>
                  <a:pt x="3736091" y="201813"/>
                </a:lnTo>
                <a:lnTo>
                  <a:pt x="3776828" y="197664"/>
                </a:lnTo>
                <a:lnTo>
                  <a:pt x="3815166" y="193409"/>
                </a:lnTo>
                <a:lnTo>
                  <a:pt x="3884400" y="184601"/>
                </a:lnTo>
                <a:lnTo>
                  <a:pt x="3943306" y="175421"/>
                </a:lnTo>
                <a:lnTo>
                  <a:pt x="3991400" y="165897"/>
                </a:lnTo>
                <a:lnTo>
                  <a:pt x="4042202" y="151035"/>
                </a:lnTo>
                <a:lnTo>
                  <a:pt x="4067555" y="130301"/>
                </a:lnTo>
                <a:lnTo>
                  <a:pt x="4065941" y="125084"/>
                </a:lnTo>
                <a:lnTo>
                  <a:pt x="4028194" y="104757"/>
                </a:lnTo>
                <a:lnTo>
                  <a:pt x="3968735" y="90192"/>
                </a:lnTo>
                <a:lnTo>
                  <a:pt x="3915174" y="80866"/>
                </a:lnTo>
                <a:lnTo>
                  <a:pt x="3851043" y="71884"/>
                </a:lnTo>
                <a:lnTo>
                  <a:pt x="3776828" y="63278"/>
                </a:lnTo>
                <a:lnTo>
                  <a:pt x="3736091" y="59126"/>
                </a:lnTo>
                <a:lnTo>
                  <a:pt x="3693015" y="55080"/>
                </a:lnTo>
                <a:lnTo>
                  <a:pt x="3647662" y="51144"/>
                </a:lnTo>
                <a:lnTo>
                  <a:pt x="3600091" y="47321"/>
                </a:lnTo>
                <a:lnTo>
                  <a:pt x="3550363" y="43617"/>
                </a:lnTo>
                <a:lnTo>
                  <a:pt x="3498540" y="40034"/>
                </a:lnTo>
                <a:lnTo>
                  <a:pt x="3444683" y="36578"/>
                </a:lnTo>
                <a:lnTo>
                  <a:pt x="3388851" y="33251"/>
                </a:lnTo>
                <a:lnTo>
                  <a:pt x="3331105" y="30058"/>
                </a:lnTo>
                <a:lnTo>
                  <a:pt x="3271507" y="27002"/>
                </a:lnTo>
                <a:lnTo>
                  <a:pt x="3210118" y="24089"/>
                </a:lnTo>
                <a:lnTo>
                  <a:pt x="3146997" y="21321"/>
                </a:lnTo>
                <a:lnTo>
                  <a:pt x="3082206" y="18703"/>
                </a:lnTo>
                <a:lnTo>
                  <a:pt x="3015805" y="16239"/>
                </a:lnTo>
                <a:lnTo>
                  <a:pt x="2947856" y="13932"/>
                </a:lnTo>
                <a:lnTo>
                  <a:pt x="2878418" y="11787"/>
                </a:lnTo>
                <a:lnTo>
                  <a:pt x="2807554" y="9807"/>
                </a:lnTo>
                <a:lnTo>
                  <a:pt x="2735323" y="7998"/>
                </a:lnTo>
                <a:lnTo>
                  <a:pt x="2661786" y="6361"/>
                </a:lnTo>
                <a:lnTo>
                  <a:pt x="2587004" y="4903"/>
                </a:lnTo>
                <a:lnTo>
                  <a:pt x="2511038" y="3626"/>
                </a:lnTo>
                <a:lnTo>
                  <a:pt x="2433949" y="2534"/>
                </a:lnTo>
                <a:lnTo>
                  <a:pt x="2355797" y="1632"/>
                </a:lnTo>
                <a:lnTo>
                  <a:pt x="2276643" y="924"/>
                </a:lnTo>
                <a:lnTo>
                  <a:pt x="2196548" y="413"/>
                </a:lnTo>
                <a:lnTo>
                  <a:pt x="2115572" y="104"/>
                </a:lnTo>
                <a:lnTo>
                  <a:pt x="2033777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645804" y="4558741"/>
            <a:ext cx="325796" cy="65159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1564" y="35051"/>
                </a:lnTo>
                <a:lnTo>
                  <a:pt x="31775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317754" y="43433"/>
                </a:lnTo>
                <a:lnTo>
                  <a:pt x="321564" y="41909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799" y="0"/>
                </a:lnTo>
                <a:lnTo>
                  <a:pt x="304799" y="33527"/>
                </a:lnTo>
                <a:lnTo>
                  <a:pt x="317754" y="33527"/>
                </a:lnTo>
                <a:lnTo>
                  <a:pt x="321564" y="35051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1564" y="41909"/>
                </a:lnTo>
                <a:lnTo>
                  <a:pt x="317754" y="43433"/>
                </a:lnTo>
                <a:lnTo>
                  <a:pt x="304799" y="43433"/>
                </a:lnTo>
                <a:lnTo>
                  <a:pt x="304799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4" name="object 14"/>
          <p:cNvSpPr txBox="1"/>
          <p:nvPr/>
        </p:nvSpPr>
        <p:spPr>
          <a:xfrm>
            <a:off x="488332" y="4437112"/>
            <a:ext cx="190590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latin typeface="Arial"/>
                <a:cs typeface="Arial"/>
              </a:rPr>
              <a:t>w</a:t>
            </a:r>
            <a:endParaRPr sz="171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31792" y="5026541"/>
            <a:ext cx="2386997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  <a:tabLst>
                <a:tab pos="2375575" algn="l"/>
              </a:tabLst>
            </a:pPr>
            <a:r>
              <a:rPr sz="1710" b="1" u="sng" spc="-4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	</a:t>
            </a:r>
            <a:endParaRPr sz="171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82588" y="641373"/>
            <a:ext cx="6557836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存在量词与全称量词公式之应用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（续）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EE25AF-3655-4B8F-224C-29E2A354C0E2}"/>
              </a:ext>
            </a:extLst>
          </p:cNvPr>
          <p:cNvSpPr txBox="1"/>
          <p:nvPr/>
        </p:nvSpPr>
        <p:spPr>
          <a:xfrm>
            <a:off x="618519" y="2943607"/>
            <a:ext cx="7997534" cy="85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1269">
              <a:spcBef>
                <a:spcPts val="932"/>
              </a:spcBef>
              <a:tabLst>
                <a:tab pos="857922" algn="l"/>
              </a:tabLst>
            </a:pPr>
            <a:r>
              <a:rPr lang="en-US" altLang="zh-CN" sz="2200" b="1" spc="-4" dirty="0">
                <a:latin typeface="Arial"/>
                <a:cs typeface="Arial"/>
              </a:rPr>
              <a:t>{</a:t>
            </a:r>
            <a:r>
              <a:rPr lang="en-US" altLang="zh-CN" sz="2200" b="1" spc="-9" dirty="0"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t |	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lang="en-US" altLang="zh-CN" sz="2200"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lang="en-US" altLang="zh-CN" sz="2200" b="1" spc="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altLang="zh-CN" sz="2200" b="1" spc="38" dirty="0">
                <a:solidFill>
                  <a:srgbClr val="3333CC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200" b="1" spc="-4" dirty="0">
                <a:solidFill>
                  <a:srgbClr val="FF0065"/>
                </a:solidFill>
                <a:latin typeface="Symbol"/>
                <a:cs typeface="Symbol"/>
              </a:rPr>
              <a:t>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w</a:t>
            </a:r>
            <a:r>
              <a:rPr lang="en-US" altLang="zh-CN" sz="2200"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( 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w[</a:t>
            </a:r>
            <a:r>
              <a:rPr lang="en-US" altLang="zh-CN" sz="2200" b="1" spc="-9" dirty="0" err="1">
                <a:solidFill>
                  <a:srgbClr val="3333CC"/>
                </a:solidFill>
                <a:latin typeface="Arial"/>
                <a:cs typeface="Arial"/>
              </a:rPr>
              <a:t>Sname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 = </a:t>
            </a:r>
            <a:r>
              <a:rPr lang="en-US" altLang="zh-CN" sz="2200" b="1" dirty="0">
                <a:solidFill>
                  <a:srgbClr val="3333CC"/>
                </a:solidFill>
                <a:latin typeface="Arial"/>
                <a:cs typeface="Arial"/>
              </a:rPr>
              <a:t>‘</a:t>
            </a:r>
            <a:r>
              <a:rPr lang="zh-CN" altLang="en-US" sz="2200" b="1" spc="-4" dirty="0">
                <a:solidFill>
                  <a:srgbClr val="3333CC"/>
                </a:solidFill>
                <a:latin typeface="NSimSun"/>
                <a:cs typeface="NSimSun"/>
              </a:rPr>
              <a:t>张</a:t>
            </a:r>
            <a:r>
              <a:rPr lang="zh-CN" altLang="en-US" sz="2200" b="1" spc="-9" dirty="0">
                <a:solidFill>
                  <a:srgbClr val="3333CC"/>
                </a:solidFill>
                <a:latin typeface="NSimSun"/>
                <a:cs typeface="NSimSun"/>
              </a:rPr>
              <a:t>三</a:t>
            </a:r>
            <a:r>
              <a:rPr lang="zh-CN" altLang="en-US" sz="2200" b="1" spc="-4" dirty="0">
                <a:solidFill>
                  <a:srgbClr val="3333CC"/>
                </a:solidFill>
                <a:latin typeface="Arial"/>
                <a:cs typeface="Arial"/>
              </a:rPr>
              <a:t>’</a:t>
            </a:r>
            <a:endParaRPr lang="zh-CN" altLang="en-US" sz="2200" dirty="0">
              <a:latin typeface="Arial"/>
              <a:cs typeface="Arial"/>
            </a:endParaRPr>
          </a:p>
          <a:p>
            <a:pPr marL="4196215">
              <a:spcBef>
                <a:spcPts val="688"/>
              </a:spcBef>
            </a:pPr>
            <a:r>
              <a:rPr lang="zh-CN" altLang="en-US"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zh-CN" altLang="en-US"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t[Sage]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&lt; 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w[Sage]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lang="en-US" altLang="zh-CN" sz="2200" b="1" spc="5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latin typeface="Arial"/>
                <a:cs typeface="Arial"/>
              </a:rPr>
              <a:t>}</a:t>
            </a:r>
            <a:endParaRPr lang="en-US" altLang="zh-CN" sz="2200" dirty="0">
              <a:latin typeface="Arial"/>
              <a:cs typeface="Arial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42419E7-1AB3-48CC-3C7E-1C851EE40493}"/>
              </a:ext>
            </a:extLst>
          </p:cNvPr>
          <p:cNvSpPr txBox="1"/>
          <p:nvPr/>
        </p:nvSpPr>
        <p:spPr>
          <a:xfrm>
            <a:off x="611560" y="1978291"/>
            <a:ext cx="8818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spc="-4" dirty="0">
                <a:latin typeface="Arial"/>
                <a:cs typeface="Arial"/>
              </a:rPr>
              <a:t>{</a:t>
            </a:r>
            <a:r>
              <a:rPr lang="en-US" altLang="zh-CN" sz="2200" b="1" spc="-9" dirty="0"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t |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lang="en-US" altLang="zh-CN" sz="2200"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lang="en-US" altLang="zh-CN" sz="22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Symbol"/>
                <a:cs typeface="Symbol"/>
              </a:rPr>
              <a:t> </a:t>
            </a:r>
            <a:r>
              <a:rPr lang="en-US" altLang="zh-CN" sz="2200" b="1" spc="-4" dirty="0">
                <a:solidFill>
                  <a:srgbClr val="FF0065"/>
                </a:solidFill>
                <a:latin typeface="Symbol"/>
                <a:cs typeface="Symbol"/>
              </a:rPr>
              <a:t>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lang="en-US" altLang="zh-CN" sz="2200"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Dept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)( t[D#] =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 u[D#]</a:t>
            </a:r>
            <a:r>
              <a:rPr lang="en-US" altLang="zh-CN" sz="2200" b="1" spc="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altLang="zh-CN" sz="2200" b="1" spc="47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u[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Dname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]=‘</a:t>
            </a:r>
            <a:r>
              <a:rPr lang="zh-CN" altLang="en-US" sz="2200" b="1" spc="-4" dirty="0">
                <a:solidFill>
                  <a:srgbClr val="3333CC"/>
                </a:solidFill>
                <a:latin typeface="STXinwei"/>
                <a:cs typeface="STXinwei"/>
              </a:rPr>
              <a:t>计算机</a:t>
            </a:r>
            <a:r>
              <a:rPr lang="zh-CN" altLang="en-US" sz="2200" b="1" spc="-4" dirty="0">
                <a:solidFill>
                  <a:srgbClr val="3333CC"/>
                </a:solidFill>
                <a:latin typeface="Arial"/>
                <a:cs typeface="Arial"/>
              </a:rPr>
              <a:t>’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lang="zh-CN" altLang="en-US" sz="2200" b="1" spc="-1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latin typeface="Arial"/>
                <a:cs typeface="Arial"/>
              </a:rPr>
              <a:t>}</a:t>
            </a:r>
            <a:endParaRPr lang="zh-CN" alt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357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1445771"/>
            <a:ext cx="8640960" cy="438929"/>
          </a:xfrm>
          <a:prstGeom prst="rect">
            <a:avLst/>
          </a:prstGeom>
        </p:spPr>
        <p:txBody>
          <a:bodyPr vert="horz" wrap="square" lIns="0" tIns="84164" rIns="0" bIns="0" rtlCol="0">
            <a:spAutoFit/>
          </a:bodyPr>
          <a:lstStyle/>
          <a:p>
            <a:pPr marL="243259" indent="-232399">
              <a:spcBef>
                <a:spcPts val="663"/>
              </a:spcBef>
              <a:buFont typeface="Wingdings"/>
              <a:buChar char=""/>
              <a:tabLst>
                <a:tab pos="243802" algn="l"/>
              </a:tabLst>
            </a:pPr>
            <a:r>
              <a:rPr sz="2300" b="1" spc="-9" dirty="0" err="1">
                <a:latin typeface="NSimSun"/>
                <a:cs typeface="NSimSun"/>
              </a:rPr>
              <a:t>例如：检索学过所有课程的同学</a:t>
            </a:r>
            <a:endParaRPr sz="2300" dirty="0">
              <a:latin typeface="NSimSun"/>
              <a:cs typeface="N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856" y="4194295"/>
            <a:ext cx="3161521" cy="1314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1342832" y="5048531"/>
            <a:ext cx="325796" cy="65159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0802" y="34289"/>
                </a:lnTo>
                <a:lnTo>
                  <a:pt x="316992" y="32765"/>
                </a:lnTo>
                <a:lnTo>
                  <a:pt x="4571" y="32765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316992" y="42671"/>
                </a:lnTo>
                <a:lnTo>
                  <a:pt x="320802" y="41147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799" y="0"/>
                </a:lnTo>
                <a:lnTo>
                  <a:pt x="304799" y="32765"/>
                </a:lnTo>
                <a:lnTo>
                  <a:pt x="316992" y="32765"/>
                </a:lnTo>
                <a:lnTo>
                  <a:pt x="320802" y="34289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0802" y="41147"/>
                </a:lnTo>
                <a:lnTo>
                  <a:pt x="316992" y="42671"/>
                </a:lnTo>
                <a:lnTo>
                  <a:pt x="304799" y="42671"/>
                </a:lnTo>
                <a:lnTo>
                  <a:pt x="304799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1232925" y="4926248"/>
            <a:ext cx="94480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latin typeface="Arial"/>
                <a:cs typeface="Arial"/>
              </a:rPr>
              <a:t>t</a:t>
            </a:r>
            <a:endParaRPr sz="171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6943" y="4275743"/>
            <a:ext cx="1676545" cy="1888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8" name="object 8"/>
          <p:cNvSpPr txBox="1"/>
          <p:nvPr/>
        </p:nvSpPr>
        <p:spPr>
          <a:xfrm>
            <a:off x="2151946" y="4926248"/>
            <a:ext cx="2386997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  <a:tabLst>
                <a:tab pos="2375575" algn="l"/>
              </a:tabLst>
            </a:pPr>
            <a:r>
              <a:rPr sz="1710" b="1" u="sng" spc="-4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	</a:t>
            </a:r>
            <a:endParaRPr sz="171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94427" y="5640175"/>
            <a:ext cx="1834230" cy="184618"/>
          </a:xfrm>
          <a:custGeom>
            <a:avLst/>
            <a:gdLst/>
            <a:ahLst/>
            <a:cxnLst/>
            <a:rect l="l" t="t" r="r" b="b"/>
            <a:pathLst>
              <a:path w="2145029" h="215900">
                <a:moveTo>
                  <a:pt x="1072896" y="0"/>
                </a:moveTo>
                <a:lnTo>
                  <a:pt x="992788" y="294"/>
                </a:lnTo>
                <a:lnTo>
                  <a:pt x="914285" y="1163"/>
                </a:lnTo>
                <a:lnTo>
                  <a:pt x="837594" y="2587"/>
                </a:lnTo>
                <a:lnTo>
                  <a:pt x="762922" y="4545"/>
                </a:lnTo>
                <a:lnTo>
                  <a:pt x="690476" y="7018"/>
                </a:lnTo>
                <a:lnTo>
                  <a:pt x="620463" y="9985"/>
                </a:lnTo>
                <a:lnTo>
                  <a:pt x="553090" y="13426"/>
                </a:lnTo>
                <a:lnTo>
                  <a:pt x="488563" y="17321"/>
                </a:lnTo>
                <a:lnTo>
                  <a:pt x="427091" y="21650"/>
                </a:lnTo>
                <a:lnTo>
                  <a:pt x="368878" y="26392"/>
                </a:lnTo>
                <a:lnTo>
                  <a:pt x="314134" y="31527"/>
                </a:lnTo>
                <a:lnTo>
                  <a:pt x="263064" y="37036"/>
                </a:lnTo>
                <a:lnTo>
                  <a:pt x="215876" y="42897"/>
                </a:lnTo>
                <a:lnTo>
                  <a:pt x="172776" y="49092"/>
                </a:lnTo>
                <a:lnTo>
                  <a:pt x="133972" y="55598"/>
                </a:lnTo>
                <a:lnTo>
                  <a:pt x="70077" y="69469"/>
                </a:lnTo>
                <a:lnTo>
                  <a:pt x="25848" y="84348"/>
                </a:lnTo>
                <a:lnTo>
                  <a:pt x="0" y="108204"/>
                </a:lnTo>
                <a:lnTo>
                  <a:pt x="2941" y="116234"/>
                </a:lnTo>
                <a:lnTo>
                  <a:pt x="45401" y="139270"/>
                </a:lnTo>
                <a:lnTo>
                  <a:pt x="99670" y="153540"/>
                </a:lnTo>
                <a:lnTo>
                  <a:pt x="172776" y="166750"/>
                </a:lnTo>
                <a:lnTo>
                  <a:pt x="215876" y="172905"/>
                </a:lnTo>
                <a:lnTo>
                  <a:pt x="263064" y="178733"/>
                </a:lnTo>
                <a:lnTo>
                  <a:pt x="314134" y="184213"/>
                </a:lnTo>
                <a:lnTo>
                  <a:pt x="368878" y="189325"/>
                </a:lnTo>
                <a:lnTo>
                  <a:pt x="427091" y="194047"/>
                </a:lnTo>
                <a:lnTo>
                  <a:pt x="488563" y="198361"/>
                </a:lnTo>
                <a:lnTo>
                  <a:pt x="553090" y="202243"/>
                </a:lnTo>
                <a:lnTo>
                  <a:pt x="620463" y="205675"/>
                </a:lnTo>
                <a:lnTo>
                  <a:pt x="690476" y="208636"/>
                </a:lnTo>
                <a:lnTo>
                  <a:pt x="762922" y="211104"/>
                </a:lnTo>
                <a:lnTo>
                  <a:pt x="837594" y="213060"/>
                </a:lnTo>
                <a:lnTo>
                  <a:pt x="914285" y="214483"/>
                </a:lnTo>
                <a:lnTo>
                  <a:pt x="992788" y="215351"/>
                </a:lnTo>
                <a:lnTo>
                  <a:pt x="1072896" y="215646"/>
                </a:lnTo>
                <a:lnTo>
                  <a:pt x="1152904" y="215351"/>
                </a:lnTo>
                <a:lnTo>
                  <a:pt x="1231317" y="214483"/>
                </a:lnTo>
                <a:lnTo>
                  <a:pt x="1307926" y="213060"/>
                </a:lnTo>
                <a:lnTo>
                  <a:pt x="1382524" y="211104"/>
                </a:lnTo>
                <a:lnTo>
                  <a:pt x="1454904" y="208636"/>
                </a:lnTo>
                <a:lnTo>
                  <a:pt x="1524859" y="205675"/>
                </a:lnTo>
                <a:lnTo>
                  <a:pt x="1592181" y="202243"/>
                </a:lnTo>
                <a:lnTo>
                  <a:pt x="1656662" y="198361"/>
                </a:lnTo>
                <a:lnTo>
                  <a:pt x="1718096" y="194047"/>
                </a:lnTo>
                <a:lnTo>
                  <a:pt x="1776274" y="189325"/>
                </a:lnTo>
                <a:lnTo>
                  <a:pt x="1830990" y="184213"/>
                </a:lnTo>
                <a:lnTo>
                  <a:pt x="1882036" y="178733"/>
                </a:lnTo>
                <a:lnTo>
                  <a:pt x="1929205" y="172905"/>
                </a:lnTo>
                <a:lnTo>
                  <a:pt x="1972290" y="166750"/>
                </a:lnTo>
                <a:lnTo>
                  <a:pt x="2011082" y="160288"/>
                </a:lnTo>
                <a:lnTo>
                  <a:pt x="2074961" y="146527"/>
                </a:lnTo>
                <a:lnTo>
                  <a:pt x="2119183" y="131788"/>
                </a:lnTo>
                <a:lnTo>
                  <a:pt x="2145030" y="108203"/>
                </a:lnTo>
                <a:lnTo>
                  <a:pt x="2142088" y="100074"/>
                </a:lnTo>
                <a:lnTo>
                  <a:pt x="2099632" y="76793"/>
                </a:lnTo>
                <a:lnTo>
                  <a:pt x="2045375" y="62398"/>
                </a:lnTo>
                <a:lnTo>
                  <a:pt x="1972290" y="49092"/>
                </a:lnTo>
                <a:lnTo>
                  <a:pt x="1929205" y="42897"/>
                </a:lnTo>
                <a:lnTo>
                  <a:pt x="1882036" y="37036"/>
                </a:lnTo>
                <a:lnTo>
                  <a:pt x="1830990" y="31527"/>
                </a:lnTo>
                <a:lnTo>
                  <a:pt x="1776274" y="26392"/>
                </a:lnTo>
                <a:lnTo>
                  <a:pt x="1718096" y="21650"/>
                </a:lnTo>
                <a:lnTo>
                  <a:pt x="1656662" y="17321"/>
                </a:lnTo>
                <a:lnTo>
                  <a:pt x="1592181" y="13426"/>
                </a:lnTo>
                <a:lnTo>
                  <a:pt x="1524859" y="9985"/>
                </a:lnTo>
                <a:lnTo>
                  <a:pt x="1454904" y="7018"/>
                </a:lnTo>
                <a:lnTo>
                  <a:pt x="1382524" y="4545"/>
                </a:lnTo>
                <a:lnTo>
                  <a:pt x="1307926" y="2587"/>
                </a:lnTo>
                <a:lnTo>
                  <a:pt x="1231317" y="1163"/>
                </a:lnTo>
                <a:lnTo>
                  <a:pt x="1152904" y="294"/>
                </a:lnTo>
                <a:lnTo>
                  <a:pt x="1072896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7199988" y="5691651"/>
            <a:ext cx="302990" cy="65159"/>
          </a:xfrm>
          <a:custGeom>
            <a:avLst/>
            <a:gdLst/>
            <a:ahLst/>
            <a:cxnLst/>
            <a:rect l="l" t="t" r="r" b="b"/>
            <a:pathLst>
              <a:path w="354329" h="76200">
                <a:moveTo>
                  <a:pt x="76199" y="33528"/>
                </a:moveTo>
                <a:lnTo>
                  <a:pt x="76199" y="0"/>
                </a:lnTo>
                <a:lnTo>
                  <a:pt x="0" y="38100"/>
                </a:lnTo>
                <a:lnTo>
                  <a:pt x="58673" y="67437"/>
                </a:lnTo>
                <a:lnTo>
                  <a:pt x="58673" y="38100"/>
                </a:lnTo>
                <a:lnTo>
                  <a:pt x="60197" y="35052"/>
                </a:lnTo>
                <a:lnTo>
                  <a:pt x="64007" y="33528"/>
                </a:lnTo>
                <a:lnTo>
                  <a:pt x="76199" y="33528"/>
                </a:lnTo>
                <a:close/>
              </a:path>
              <a:path w="354329" h="76200">
                <a:moveTo>
                  <a:pt x="354329" y="38100"/>
                </a:moveTo>
                <a:lnTo>
                  <a:pt x="352805" y="35052"/>
                </a:lnTo>
                <a:lnTo>
                  <a:pt x="349757" y="33528"/>
                </a:lnTo>
                <a:lnTo>
                  <a:pt x="64007" y="33528"/>
                </a:lnTo>
                <a:lnTo>
                  <a:pt x="60197" y="35052"/>
                </a:lnTo>
                <a:lnTo>
                  <a:pt x="58673" y="38100"/>
                </a:lnTo>
                <a:lnTo>
                  <a:pt x="60197" y="41910"/>
                </a:lnTo>
                <a:lnTo>
                  <a:pt x="64007" y="42672"/>
                </a:lnTo>
                <a:lnTo>
                  <a:pt x="349757" y="42672"/>
                </a:lnTo>
                <a:lnTo>
                  <a:pt x="352805" y="41910"/>
                </a:lnTo>
                <a:lnTo>
                  <a:pt x="354329" y="38100"/>
                </a:lnTo>
                <a:close/>
              </a:path>
              <a:path w="354329" h="76200">
                <a:moveTo>
                  <a:pt x="76199" y="76200"/>
                </a:moveTo>
                <a:lnTo>
                  <a:pt x="76199" y="42672"/>
                </a:lnTo>
                <a:lnTo>
                  <a:pt x="64007" y="42672"/>
                </a:lnTo>
                <a:lnTo>
                  <a:pt x="60197" y="41910"/>
                </a:lnTo>
                <a:lnTo>
                  <a:pt x="58673" y="38100"/>
                </a:lnTo>
                <a:lnTo>
                  <a:pt x="58673" y="67437"/>
                </a:lnTo>
                <a:lnTo>
                  <a:pt x="76199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1" name="object 11"/>
          <p:cNvSpPr txBox="1"/>
          <p:nvPr/>
        </p:nvSpPr>
        <p:spPr>
          <a:xfrm>
            <a:off x="7539679" y="5580446"/>
            <a:ext cx="142807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latin typeface="Arial"/>
                <a:cs typeface="Arial"/>
              </a:rPr>
              <a:t>s</a:t>
            </a:r>
            <a:endParaRPr sz="171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59164" y="2847454"/>
            <a:ext cx="2668918" cy="10998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4834048" y="3397397"/>
            <a:ext cx="2875690" cy="230772"/>
          </a:xfrm>
          <a:custGeom>
            <a:avLst/>
            <a:gdLst/>
            <a:ahLst/>
            <a:cxnLst/>
            <a:rect l="l" t="t" r="r" b="b"/>
            <a:pathLst>
              <a:path w="3362959" h="269875">
                <a:moveTo>
                  <a:pt x="1680972" y="0"/>
                </a:moveTo>
                <a:lnTo>
                  <a:pt x="1601861" y="146"/>
                </a:lnTo>
                <a:lnTo>
                  <a:pt x="1523691" y="581"/>
                </a:lnTo>
                <a:lnTo>
                  <a:pt x="1446540" y="1298"/>
                </a:lnTo>
                <a:lnTo>
                  <a:pt x="1370490" y="2290"/>
                </a:lnTo>
                <a:lnTo>
                  <a:pt x="1295622" y="3552"/>
                </a:lnTo>
                <a:lnTo>
                  <a:pt x="1222016" y="5076"/>
                </a:lnTo>
                <a:lnTo>
                  <a:pt x="1149754" y="6858"/>
                </a:lnTo>
                <a:lnTo>
                  <a:pt x="1078916" y="8889"/>
                </a:lnTo>
                <a:lnTo>
                  <a:pt x="1009583" y="11163"/>
                </a:lnTo>
                <a:lnTo>
                  <a:pt x="941836" y="13676"/>
                </a:lnTo>
                <a:lnTo>
                  <a:pt x="875756" y="16418"/>
                </a:lnTo>
                <a:lnTo>
                  <a:pt x="811423" y="19386"/>
                </a:lnTo>
                <a:lnTo>
                  <a:pt x="748918" y="22571"/>
                </a:lnTo>
                <a:lnTo>
                  <a:pt x="688323" y="25968"/>
                </a:lnTo>
                <a:lnTo>
                  <a:pt x="629718" y="29571"/>
                </a:lnTo>
                <a:lnTo>
                  <a:pt x="573184" y="33372"/>
                </a:lnTo>
                <a:lnTo>
                  <a:pt x="518801" y="37366"/>
                </a:lnTo>
                <a:lnTo>
                  <a:pt x="466651" y="41546"/>
                </a:lnTo>
                <a:lnTo>
                  <a:pt x="416814" y="45905"/>
                </a:lnTo>
                <a:lnTo>
                  <a:pt x="369372" y="50438"/>
                </a:lnTo>
                <a:lnTo>
                  <a:pt x="324404" y="55138"/>
                </a:lnTo>
                <a:lnTo>
                  <a:pt x="281993" y="59998"/>
                </a:lnTo>
                <a:lnTo>
                  <a:pt x="242218" y="65012"/>
                </a:lnTo>
                <a:lnTo>
                  <a:pt x="170901" y="75477"/>
                </a:lnTo>
                <a:lnTo>
                  <a:pt x="111101" y="86482"/>
                </a:lnTo>
                <a:lnTo>
                  <a:pt x="63464" y="97975"/>
                </a:lnTo>
                <a:lnTo>
                  <a:pt x="16229" y="116019"/>
                </a:lnTo>
                <a:lnTo>
                  <a:pt x="0" y="134874"/>
                </a:lnTo>
                <a:lnTo>
                  <a:pt x="1830" y="141238"/>
                </a:lnTo>
                <a:lnTo>
                  <a:pt x="44409" y="165858"/>
                </a:lnTo>
                <a:lnTo>
                  <a:pt x="85721" y="177576"/>
                </a:lnTo>
                <a:lnTo>
                  <a:pt x="139521" y="188831"/>
                </a:lnTo>
                <a:lnTo>
                  <a:pt x="205160" y="199573"/>
                </a:lnTo>
                <a:lnTo>
                  <a:pt x="281993" y="209749"/>
                </a:lnTo>
                <a:lnTo>
                  <a:pt x="324404" y="214609"/>
                </a:lnTo>
                <a:lnTo>
                  <a:pt x="369372" y="219309"/>
                </a:lnTo>
                <a:lnTo>
                  <a:pt x="416814" y="223842"/>
                </a:lnTo>
                <a:lnTo>
                  <a:pt x="466651" y="228201"/>
                </a:lnTo>
                <a:lnTo>
                  <a:pt x="518801" y="232381"/>
                </a:lnTo>
                <a:lnTo>
                  <a:pt x="573184" y="236375"/>
                </a:lnTo>
                <a:lnTo>
                  <a:pt x="629718" y="240176"/>
                </a:lnTo>
                <a:lnTo>
                  <a:pt x="688323" y="243779"/>
                </a:lnTo>
                <a:lnTo>
                  <a:pt x="748918" y="247176"/>
                </a:lnTo>
                <a:lnTo>
                  <a:pt x="811423" y="250361"/>
                </a:lnTo>
                <a:lnTo>
                  <a:pt x="875756" y="253329"/>
                </a:lnTo>
                <a:lnTo>
                  <a:pt x="941836" y="256071"/>
                </a:lnTo>
                <a:lnTo>
                  <a:pt x="1009583" y="258584"/>
                </a:lnTo>
                <a:lnTo>
                  <a:pt x="1078916" y="260858"/>
                </a:lnTo>
                <a:lnTo>
                  <a:pt x="1149754" y="262890"/>
                </a:lnTo>
                <a:lnTo>
                  <a:pt x="1222016" y="264671"/>
                </a:lnTo>
                <a:lnTo>
                  <a:pt x="1295622" y="266195"/>
                </a:lnTo>
                <a:lnTo>
                  <a:pt x="1370490" y="267457"/>
                </a:lnTo>
                <a:lnTo>
                  <a:pt x="1446540" y="268449"/>
                </a:lnTo>
                <a:lnTo>
                  <a:pt x="1523691" y="269166"/>
                </a:lnTo>
                <a:lnTo>
                  <a:pt x="1601861" y="269601"/>
                </a:lnTo>
                <a:lnTo>
                  <a:pt x="1680972" y="269748"/>
                </a:lnTo>
                <a:lnTo>
                  <a:pt x="1760145" y="269601"/>
                </a:lnTo>
                <a:lnTo>
                  <a:pt x="1838376" y="269166"/>
                </a:lnTo>
                <a:lnTo>
                  <a:pt x="1915583" y="268449"/>
                </a:lnTo>
                <a:lnTo>
                  <a:pt x="1991686" y="267457"/>
                </a:lnTo>
                <a:lnTo>
                  <a:pt x="2066603" y="266195"/>
                </a:lnTo>
                <a:lnTo>
                  <a:pt x="2140255" y="264671"/>
                </a:lnTo>
                <a:lnTo>
                  <a:pt x="2212561" y="262890"/>
                </a:lnTo>
                <a:lnTo>
                  <a:pt x="2283439" y="260858"/>
                </a:lnTo>
                <a:lnTo>
                  <a:pt x="2352810" y="258584"/>
                </a:lnTo>
                <a:lnTo>
                  <a:pt x="2420591" y="256071"/>
                </a:lnTo>
                <a:lnTo>
                  <a:pt x="2486704" y="253329"/>
                </a:lnTo>
                <a:lnTo>
                  <a:pt x="2551066" y="250361"/>
                </a:lnTo>
                <a:lnTo>
                  <a:pt x="2613597" y="247176"/>
                </a:lnTo>
                <a:lnTo>
                  <a:pt x="2674217" y="243779"/>
                </a:lnTo>
                <a:lnTo>
                  <a:pt x="2732845" y="240176"/>
                </a:lnTo>
                <a:lnTo>
                  <a:pt x="2789399" y="236375"/>
                </a:lnTo>
                <a:lnTo>
                  <a:pt x="2843800" y="232381"/>
                </a:lnTo>
                <a:lnTo>
                  <a:pt x="2895967" y="228201"/>
                </a:lnTo>
                <a:lnTo>
                  <a:pt x="2945818" y="223842"/>
                </a:lnTo>
                <a:lnTo>
                  <a:pt x="2993273" y="219309"/>
                </a:lnTo>
                <a:lnTo>
                  <a:pt x="3038252" y="214609"/>
                </a:lnTo>
                <a:lnTo>
                  <a:pt x="3080673" y="209749"/>
                </a:lnTo>
                <a:lnTo>
                  <a:pt x="3120457" y="204735"/>
                </a:lnTo>
                <a:lnTo>
                  <a:pt x="3191786" y="194270"/>
                </a:lnTo>
                <a:lnTo>
                  <a:pt x="3251595" y="183265"/>
                </a:lnTo>
                <a:lnTo>
                  <a:pt x="3299237" y="171772"/>
                </a:lnTo>
                <a:lnTo>
                  <a:pt x="3346475" y="153728"/>
                </a:lnTo>
                <a:lnTo>
                  <a:pt x="3362705" y="134873"/>
                </a:lnTo>
                <a:lnTo>
                  <a:pt x="3360875" y="128509"/>
                </a:lnTo>
                <a:lnTo>
                  <a:pt x="3318294" y="103889"/>
                </a:lnTo>
                <a:lnTo>
                  <a:pt x="3276977" y="92171"/>
                </a:lnTo>
                <a:lnTo>
                  <a:pt x="3223171" y="80916"/>
                </a:lnTo>
                <a:lnTo>
                  <a:pt x="3157521" y="70174"/>
                </a:lnTo>
                <a:lnTo>
                  <a:pt x="3080673" y="59998"/>
                </a:lnTo>
                <a:lnTo>
                  <a:pt x="3038252" y="55138"/>
                </a:lnTo>
                <a:lnTo>
                  <a:pt x="2993273" y="50438"/>
                </a:lnTo>
                <a:lnTo>
                  <a:pt x="2945818" y="45905"/>
                </a:lnTo>
                <a:lnTo>
                  <a:pt x="2895967" y="41546"/>
                </a:lnTo>
                <a:lnTo>
                  <a:pt x="2843800" y="37366"/>
                </a:lnTo>
                <a:lnTo>
                  <a:pt x="2789399" y="33372"/>
                </a:lnTo>
                <a:lnTo>
                  <a:pt x="2732845" y="29571"/>
                </a:lnTo>
                <a:lnTo>
                  <a:pt x="2674217" y="25968"/>
                </a:lnTo>
                <a:lnTo>
                  <a:pt x="2613597" y="22571"/>
                </a:lnTo>
                <a:lnTo>
                  <a:pt x="2551066" y="19386"/>
                </a:lnTo>
                <a:lnTo>
                  <a:pt x="2486704" y="16418"/>
                </a:lnTo>
                <a:lnTo>
                  <a:pt x="2420591" y="13676"/>
                </a:lnTo>
                <a:lnTo>
                  <a:pt x="2352810" y="11163"/>
                </a:lnTo>
                <a:lnTo>
                  <a:pt x="2283439" y="8889"/>
                </a:lnTo>
                <a:lnTo>
                  <a:pt x="2212561" y="6857"/>
                </a:lnTo>
                <a:lnTo>
                  <a:pt x="2140255" y="5076"/>
                </a:lnTo>
                <a:lnTo>
                  <a:pt x="2066603" y="3552"/>
                </a:lnTo>
                <a:lnTo>
                  <a:pt x="1991686" y="2290"/>
                </a:lnTo>
                <a:lnTo>
                  <a:pt x="1915583" y="1298"/>
                </a:lnTo>
                <a:lnTo>
                  <a:pt x="1838376" y="581"/>
                </a:lnTo>
                <a:lnTo>
                  <a:pt x="1760145" y="146"/>
                </a:lnTo>
                <a:lnTo>
                  <a:pt x="1680972" y="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4" name="object 14"/>
          <p:cNvSpPr/>
          <p:nvPr/>
        </p:nvSpPr>
        <p:spPr>
          <a:xfrm>
            <a:off x="7713431" y="3476240"/>
            <a:ext cx="222627" cy="65159"/>
          </a:xfrm>
          <a:custGeom>
            <a:avLst/>
            <a:gdLst/>
            <a:ahLst/>
            <a:cxnLst/>
            <a:rect l="l" t="t" r="r" b="b"/>
            <a:pathLst>
              <a:path w="26035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8100"/>
                </a:lnTo>
                <a:lnTo>
                  <a:pt x="60198" y="35052"/>
                </a:lnTo>
                <a:lnTo>
                  <a:pt x="63246" y="33528"/>
                </a:lnTo>
                <a:lnTo>
                  <a:pt x="76200" y="33528"/>
                </a:lnTo>
                <a:close/>
              </a:path>
              <a:path w="260350" h="76200">
                <a:moveTo>
                  <a:pt x="259842" y="38100"/>
                </a:moveTo>
                <a:lnTo>
                  <a:pt x="259080" y="35052"/>
                </a:lnTo>
                <a:lnTo>
                  <a:pt x="255270" y="33528"/>
                </a:lnTo>
                <a:lnTo>
                  <a:pt x="63246" y="33528"/>
                </a:lnTo>
                <a:lnTo>
                  <a:pt x="60198" y="35052"/>
                </a:lnTo>
                <a:lnTo>
                  <a:pt x="58674" y="38100"/>
                </a:lnTo>
                <a:lnTo>
                  <a:pt x="60198" y="41910"/>
                </a:lnTo>
                <a:lnTo>
                  <a:pt x="63246" y="42672"/>
                </a:lnTo>
                <a:lnTo>
                  <a:pt x="255270" y="42672"/>
                </a:lnTo>
                <a:lnTo>
                  <a:pt x="259080" y="41910"/>
                </a:lnTo>
                <a:lnTo>
                  <a:pt x="259842" y="38100"/>
                </a:lnTo>
                <a:close/>
              </a:path>
              <a:path w="260350" h="76200">
                <a:moveTo>
                  <a:pt x="76200" y="76200"/>
                </a:moveTo>
                <a:lnTo>
                  <a:pt x="76200" y="42672"/>
                </a:lnTo>
                <a:lnTo>
                  <a:pt x="63246" y="42672"/>
                </a:lnTo>
                <a:lnTo>
                  <a:pt x="60198" y="41910"/>
                </a:lnTo>
                <a:lnTo>
                  <a:pt x="58674" y="38100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5" name="object 15"/>
          <p:cNvSpPr txBox="1"/>
          <p:nvPr/>
        </p:nvSpPr>
        <p:spPr>
          <a:xfrm>
            <a:off x="7903267" y="3332455"/>
            <a:ext cx="142807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spc="-4" dirty="0">
                <a:latin typeface="Arial"/>
                <a:cs typeface="Arial"/>
              </a:rPr>
              <a:t>u</a:t>
            </a:r>
            <a:endParaRPr sz="171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55576" y="726005"/>
            <a:ext cx="6986023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存在量词与全称量词公式之应用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（续）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D210F3-0111-AEEE-22BD-AC7ECF1778EB}"/>
              </a:ext>
            </a:extLst>
          </p:cNvPr>
          <p:cNvSpPr txBox="1"/>
          <p:nvPr/>
        </p:nvSpPr>
        <p:spPr>
          <a:xfrm>
            <a:off x="125412" y="1934544"/>
            <a:ext cx="8893175" cy="920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1269">
              <a:spcBef>
                <a:spcPts val="928"/>
              </a:spcBef>
              <a:tabLst>
                <a:tab pos="857922" algn="l"/>
              </a:tabLst>
            </a:pPr>
            <a:r>
              <a:rPr lang="en-US" altLang="zh-CN" sz="2400" b="1" spc="-4" dirty="0">
                <a:latin typeface="Arial"/>
                <a:cs typeface="Arial"/>
              </a:rPr>
              <a:t>{</a:t>
            </a:r>
            <a:r>
              <a:rPr lang="en-US" altLang="zh-CN" sz="2400" b="1" spc="-9" dirty="0">
                <a:latin typeface="Arial"/>
                <a:cs typeface="Arial"/>
              </a:rPr>
              <a:t> </a:t>
            </a:r>
            <a:r>
              <a:rPr lang="en-US" altLang="zh-CN" sz="2400" b="1" spc="-4" dirty="0">
                <a:solidFill>
                  <a:srgbClr val="3333CC"/>
                </a:solidFill>
                <a:latin typeface="Arial"/>
                <a:cs typeface="Arial"/>
              </a:rPr>
              <a:t>t |	</a:t>
            </a:r>
            <a:r>
              <a:rPr lang="en-US" altLang="zh-CN" sz="2400" b="1" spc="-4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lang="en-US" altLang="zh-CN" sz="2400"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sz="2400"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lang="en-US" altLang="zh-CN" sz="2400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4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altLang="zh-CN" sz="2400" b="1" spc="-4" dirty="0">
                <a:solidFill>
                  <a:srgbClr val="FF0065"/>
                </a:solidFill>
                <a:latin typeface="Symbol"/>
                <a:cs typeface="Symbol"/>
              </a:rPr>
              <a:t></a:t>
            </a:r>
            <a:r>
              <a:rPr lang="en-US" altLang="zh-CN" sz="2400" b="1" spc="-4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lang="en-US" altLang="zh-CN" sz="2400" b="1" spc="-4" dirty="0" err="1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lang="en-US" altLang="zh-CN" sz="2400"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sz="2400" b="1" spc="-4" dirty="0" err="1">
                <a:solidFill>
                  <a:srgbClr val="3333CC"/>
                </a:solidFill>
                <a:latin typeface="Arial"/>
                <a:cs typeface="Arial"/>
              </a:rPr>
              <a:t>Course</a:t>
            </a:r>
            <a:r>
              <a:rPr lang="en-US" altLang="zh-CN" sz="24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lang="en-US" altLang="zh-CN" sz="2400" b="1" spc="-4" dirty="0">
                <a:solidFill>
                  <a:srgbClr val="FF0065"/>
                </a:solidFill>
                <a:latin typeface="Arial"/>
                <a:cs typeface="Arial"/>
              </a:rPr>
              <a:t>( </a:t>
            </a:r>
            <a:r>
              <a:rPr lang="en-US" altLang="zh-CN" sz="2400" b="1" spc="-4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lang="en-US" altLang="zh-CN" sz="24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-4" dirty="0">
                <a:solidFill>
                  <a:srgbClr val="3333CC"/>
                </a:solidFill>
                <a:latin typeface="Arial"/>
                <a:cs typeface="Arial"/>
              </a:rPr>
              <a:t>(s</a:t>
            </a:r>
            <a:r>
              <a:rPr lang="en-US" altLang="zh-CN" sz="2400" b="1" spc="8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400" b="1" spc="-9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sz="2400" b="1" spc="-9" dirty="0">
                <a:solidFill>
                  <a:srgbClr val="3333CC"/>
                </a:solidFill>
                <a:latin typeface="Arial"/>
                <a:cs typeface="Arial"/>
              </a:rPr>
              <a:t>SC)</a:t>
            </a:r>
            <a:endParaRPr lang="en-US" altLang="zh-CN" sz="2400" dirty="0">
              <a:latin typeface="Arial"/>
              <a:cs typeface="Arial"/>
            </a:endParaRPr>
          </a:p>
          <a:p>
            <a:pPr marL="3301370">
              <a:spcBef>
                <a:spcPts val="693"/>
              </a:spcBef>
            </a:pPr>
            <a:r>
              <a:rPr lang="en-US" altLang="zh-CN" sz="2400" b="1" spc="-9" dirty="0">
                <a:solidFill>
                  <a:srgbClr val="3333CC"/>
                </a:solidFill>
                <a:latin typeface="Arial"/>
                <a:cs typeface="Arial"/>
              </a:rPr>
              <a:t>(s[S#] </a:t>
            </a:r>
            <a:r>
              <a:rPr lang="en-US" altLang="zh-CN" sz="2400" b="1" spc="-4" dirty="0">
                <a:solidFill>
                  <a:srgbClr val="3333CC"/>
                </a:solidFill>
                <a:latin typeface="Arial"/>
                <a:cs typeface="Arial"/>
              </a:rPr>
              <a:t>= t[S#] </a:t>
            </a:r>
            <a:r>
              <a:rPr lang="en-US" altLang="zh-CN" sz="24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altLang="zh-CN" sz="24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-9" dirty="0">
                <a:solidFill>
                  <a:srgbClr val="3333CC"/>
                </a:solidFill>
                <a:latin typeface="Arial"/>
                <a:cs typeface="Arial"/>
              </a:rPr>
              <a:t>u[C#] </a:t>
            </a:r>
            <a:r>
              <a:rPr lang="en-US" altLang="zh-CN" sz="2400" b="1" spc="-4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lang="en-US" altLang="zh-CN" sz="2400" b="1" spc="-9" dirty="0">
                <a:solidFill>
                  <a:srgbClr val="3333CC"/>
                </a:solidFill>
                <a:latin typeface="Arial"/>
                <a:cs typeface="Arial"/>
              </a:rPr>
              <a:t>s[C#]) </a:t>
            </a:r>
            <a:r>
              <a:rPr lang="en-US" altLang="zh-CN" sz="2400" b="1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lang="en-US" altLang="zh-CN" sz="2400" b="1" spc="6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2400" b="1" spc="-4" dirty="0">
                <a:latin typeface="Arial"/>
                <a:cs typeface="Arial"/>
              </a:rPr>
              <a:t>}</a:t>
            </a:r>
            <a:endParaRPr lang="en-US" altLang="zh-CN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8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294" y="1492874"/>
            <a:ext cx="8129367" cy="438929"/>
          </a:xfrm>
          <a:prstGeom prst="rect">
            <a:avLst/>
          </a:prstGeom>
        </p:spPr>
        <p:txBody>
          <a:bodyPr vert="horz" wrap="square" lIns="0" tIns="84164" rIns="0" bIns="0" rtlCol="0">
            <a:spAutoFit/>
          </a:bodyPr>
          <a:lstStyle/>
          <a:p>
            <a:pPr marL="243259" indent="-232399">
              <a:spcBef>
                <a:spcPts val="663"/>
              </a:spcBef>
              <a:buFont typeface="Wingdings"/>
              <a:buChar char=""/>
              <a:tabLst>
                <a:tab pos="243802" algn="l"/>
              </a:tabLst>
            </a:pPr>
            <a:r>
              <a:rPr sz="2300" b="1" spc="-9" dirty="0" err="1">
                <a:latin typeface="NSimSun"/>
                <a:cs typeface="NSimSun"/>
              </a:rPr>
              <a:t>例如：检索所有同学所有课程全都及格的系</a:t>
            </a:r>
            <a:endParaRPr sz="2300" dirty="0">
              <a:latin typeface="NSimSun"/>
              <a:cs typeface="N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6167" y="3581799"/>
            <a:ext cx="3161521" cy="1314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1285491" y="4436035"/>
            <a:ext cx="325796" cy="65159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0802" y="35051"/>
                </a:lnTo>
                <a:lnTo>
                  <a:pt x="317754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317754" y="42671"/>
                </a:lnTo>
                <a:lnTo>
                  <a:pt x="320802" y="41147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799" y="0"/>
                </a:lnTo>
                <a:lnTo>
                  <a:pt x="304799" y="33527"/>
                </a:lnTo>
                <a:lnTo>
                  <a:pt x="317754" y="33527"/>
                </a:lnTo>
                <a:lnTo>
                  <a:pt x="320802" y="35051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0802" y="41147"/>
                </a:lnTo>
                <a:lnTo>
                  <a:pt x="317754" y="42671"/>
                </a:lnTo>
                <a:lnTo>
                  <a:pt x="304799" y="42671"/>
                </a:lnTo>
                <a:lnTo>
                  <a:pt x="304799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1151476" y="4314403"/>
            <a:ext cx="142807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latin typeface="Arial"/>
                <a:cs typeface="Arial"/>
              </a:rPr>
              <a:t>s</a:t>
            </a:r>
            <a:endParaRPr sz="171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9169" y="5110431"/>
            <a:ext cx="1651784" cy="10197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8" name="object 8"/>
          <p:cNvSpPr txBox="1"/>
          <p:nvPr/>
        </p:nvSpPr>
        <p:spPr>
          <a:xfrm>
            <a:off x="2095258" y="4314403"/>
            <a:ext cx="2386997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  <a:tabLst>
                <a:tab pos="2375575" algn="l"/>
              </a:tabLst>
            </a:pPr>
            <a:r>
              <a:rPr sz="1710" b="1" u="sng" spc="-4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	</a:t>
            </a:r>
            <a:endParaRPr sz="171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7720" y="5756809"/>
            <a:ext cx="1834230" cy="184618"/>
          </a:xfrm>
          <a:custGeom>
            <a:avLst/>
            <a:gdLst/>
            <a:ahLst/>
            <a:cxnLst/>
            <a:rect l="l" t="t" r="r" b="b"/>
            <a:pathLst>
              <a:path w="2145029" h="215900">
                <a:moveTo>
                  <a:pt x="1072896" y="0"/>
                </a:moveTo>
                <a:lnTo>
                  <a:pt x="992788" y="294"/>
                </a:lnTo>
                <a:lnTo>
                  <a:pt x="914285" y="1163"/>
                </a:lnTo>
                <a:lnTo>
                  <a:pt x="837594" y="2587"/>
                </a:lnTo>
                <a:lnTo>
                  <a:pt x="762922" y="4545"/>
                </a:lnTo>
                <a:lnTo>
                  <a:pt x="690476" y="7018"/>
                </a:lnTo>
                <a:lnTo>
                  <a:pt x="620463" y="9985"/>
                </a:lnTo>
                <a:lnTo>
                  <a:pt x="553090" y="13426"/>
                </a:lnTo>
                <a:lnTo>
                  <a:pt x="488563" y="17321"/>
                </a:lnTo>
                <a:lnTo>
                  <a:pt x="427091" y="21650"/>
                </a:lnTo>
                <a:lnTo>
                  <a:pt x="368878" y="26392"/>
                </a:lnTo>
                <a:lnTo>
                  <a:pt x="314134" y="31527"/>
                </a:lnTo>
                <a:lnTo>
                  <a:pt x="263064" y="37036"/>
                </a:lnTo>
                <a:lnTo>
                  <a:pt x="215876" y="42897"/>
                </a:lnTo>
                <a:lnTo>
                  <a:pt x="172776" y="49092"/>
                </a:lnTo>
                <a:lnTo>
                  <a:pt x="133972" y="55598"/>
                </a:lnTo>
                <a:lnTo>
                  <a:pt x="70077" y="69469"/>
                </a:lnTo>
                <a:lnTo>
                  <a:pt x="25848" y="84348"/>
                </a:lnTo>
                <a:lnTo>
                  <a:pt x="0" y="108204"/>
                </a:lnTo>
                <a:lnTo>
                  <a:pt x="2941" y="116234"/>
                </a:lnTo>
                <a:lnTo>
                  <a:pt x="45401" y="139270"/>
                </a:lnTo>
                <a:lnTo>
                  <a:pt x="99670" y="153540"/>
                </a:lnTo>
                <a:lnTo>
                  <a:pt x="172776" y="166750"/>
                </a:lnTo>
                <a:lnTo>
                  <a:pt x="215876" y="172905"/>
                </a:lnTo>
                <a:lnTo>
                  <a:pt x="263064" y="178733"/>
                </a:lnTo>
                <a:lnTo>
                  <a:pt x="314134" y="184213"/>
                </a:lnTo>
                <a:lnTo>
                  <a:pt x="368878" y="189325"/>
                </a:lnTo>
                <a:lnTo>
                  <a:pt x="427091" y="194047"/>
                </a:lnTo>
                <a:lnTo>
                  <a:pt x="488563" y="198361"/>
                </a:lnTo>
                <a:lnTo>
                  <a:pt x="553090" y="202243"/>
                </a:lnTo>
                <a:lnTo>
                  <a:pt x="620463" y="205675"/>
                </a:lnTo>
                <a:lnTo>
                  <a:pt x="690476" y="208636"/>
                </a:lnTo>
                <a:lnTo>
                  <a:pt x="762922" y="211104"/>
                </a:lnTo>
                <a:lnTo>
                  <a:pt x="837594" y="213060"/>
                </a:lnTo>
                <a:lnTo>
                  <a:pt x="914285" y="214483"/>
                </a:lnTo>
                <a:lnTo>
                  <a:pt x="992788" y="215351"/>
                </a:lnTo>
                <a:lnTo>
                  <a:pt x="1072896" y="215646"/>
                </a:lnTo>
                <a:lnTo>
                  <a:pt x="1152904" y="215351"/>
                </a:lnTo>
                <a:lnTo>
                  <a:pt x="1231317" y="214483"/>
                </a:lnTo>
                <a:lnTo>
                  <a:pt x="1307926" y="213060"/>
                </a:lnTo>
                <a:lnTo>
                  <a:pt x="1382524" y="211104"/>
                </a:lnTo>
                <a:lnTo>
                  <a:pt x="1454904" y="208636"/>
                </a:lnTo>
                <a:lnTo>
                  <a:pt x="1524859" y="205675"/>
                </a:lnTo>
                <a:lnTo>
                  <a:pt x="1592181" y="202243"/>
                </a:lnTo>
                <a:lnTo>
                  <a:pt x="1656662" y="198361"/>
                </a:lnTo>
                <a:lnTo>
                  <a:pt x="1718096" y="194047"/>
                </a:lnTo>
                <a:lnTo>
                  <a:pt x="1776274" y="189325"/>
                </a:lnTo>
                <a:lnTo>
                  <a:pt x="1830990" y="184213"/>
                </a:lnTo>
                <a:lnTo>
                  <a:pt x="1882036" y="178733"/>
                </a:lnTo>
                <a:lnTo>
                  <a:pt x="1929205" y="172905"/>
                </a:lnTo>
                <a:lnTo>
                  <a:pt x="1972290" y="166750"/>
                </a:lnTo>
                <a:lnTo>
                  <a:pt x="2011082" y="160288"/>
                </a:lnTo>
                <a:lnTo>
                  <a:pt x="2074961" y="146527"/>
                </a:lnTo>
                <a:lnTo>
                  <a:pt x="2119183" y="131788"/>
                </a:lnTo>
                <a:lnTo>
                  <a:pt x="2145030" y="108203"/>
                </a:lnTo>
                <a:lnTo>
                  <a:pt x="2142088" y="100074"/>
                </a:lnTo>
                <a:lnTo>
                  <a:pt x="2099632" y="76793"/>
                </a:lnTo>
                <a:lnTo>
                  <a:pt x="2045375" y="62398"/>
                </a:lnTo>
                <a:lnTo>
                  <a:pt x="1972290" y="49092"/>
                </a:lnTo>
                <a:lnTo>
                  <a:pt x="1929205" y="42897"/>
                </a:lnTo>
                <a:lnTo>
                  <a:pt x="1882036" y="37036"/>
                </a:lnTo>
                <a:lnTo>
                  <a:pt x="1830990" y="31527"/>
                </a:lnTo>
                <a:lnTo>
                  <a:pt x="1776274" y="26392"/>
                </a:lnTo>
                <a:lnTo>
                  <a:pt x="1718096" y="21650"/>
                </a:lnTo>
                <a:lnTo>
                  <a:pt x="1656662" y="17321"/>
                </a:lnTo>
                <a:lnTo>
                  <a:pt x="1592181" y="13426"/>
                </a:lnTo>
                <a:lnTo>
                  <a:pt x="1524859" y="9985"/>
                </a:lnTo>
                <a:lnTo>
                  <a:pt x="1454904" y="7018"/>
                </a:lnTo>
                <a:lnTo>
                  <a:pt x="1382524" y="4545"/>
                </a:lnTo>
                <a:lnTo>
                  <a:pt x="1307926" y="2587"/>
                </a:lnTo>
                <a:lnTo>
                  <a:pt x="1231317" y="1163"/>
                </a:lnTo>
                <a:lnTo>
                  <a:pt x="1152904" y="294"/>
                </a:lnTo>
                <a:lnTo>
                  <a:pt x="1072896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4003280" y="5808286"/>
            <a:ext cx="302990" cy="65159"/>
          </a:xfrm>
          <a:custGeom>
            <a:avLst/>
            <a:gdLst/>
            <a:ahLst/>
            <a:cxnLst/>
            <a:rect l="l" t="t" r="r" b="b"/>
            <a:pathLst>
              <a:path w="354329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8100"/>
                </a:lnTo>
                <a:lnTo>
                  <a:pt x="60198" y="35052"/>
                </a:lnTo>
                <a:lnTo>
                  <a:pt x="63246" y="33528"/>
                </a:lnTo>
                <a:lnTo>
                  <a:pt x="76200" y="33528"/>
                </a:lnTo>
                <a:close/>
              </a:path>
              <a:path w="354329" h="76200">
                <a:moveTo>
                  <a:pt x="354330" y="38100"/>
                </a:moveTo>
                <a:lnTo>
                  <a:pt x="352806" y="35052"/>
                </a:lnTo>
                <a:lnTo>
                  <a:pt x="348996" y="33528"/>
                </a:lnTo>
                <a:lnTo>
                  <a:pt x="63246" y="33528"/>
                </a:lnTo>
                <a:lnTo>
                  <a:pt x="60198" y="35052"/>
                </a:lnTo>
                <a:lnTo>
                  <a:pt x="58674" y="38100"/>
                </a:lnTo>
                <a:lnTo>
                  <a:pt x="60198" y="41910"/>
                </a:lnTo>
                <a:lnTo>
                  <a:pt x="63246" y="42672"/>
                </a:lnTo>
                <a:lnTo>
                  <a:pt x="348996" y="42672"/>
                </a:lnTo>
                <a:lnTo>
                  <a:pt x="352806" y="41910"/>
                </a:lnTo>
                <a:lnTo>
                  <a:pt x="354330" y="38100"/>
                </a:lnTo>
                <a:close/>
              </a:path>
              <a:path w="354329" h="76200">
                <a:moveTo>
                  <a:pt x="76200" y="76200"/>
                </a:moveTo>
                <a:lnTo>
                  <a:pt x="76200" y="42672"/>
                </a:lnTo>
                <a:lnTo>
                  <a:pt x="63246" y="42672"/>
                </a:lnTo>
                <a:lnTo>
                  <a:pt x="60198" y="41910"/>
                </a:lnTo>
                <a:lnTo>
                  <a:pt x="58674" y="38100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1" name="object 11"/>
          <p:cNvSpPr txBox="1"/>
          <p:nvPr/>
        </p:nvSpPr>
        <p:spPr>
          <a:xfrm>
            <a:off x="4367080" y="5697081"/>
            <a:ext cx="94480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latin typeface="Arial"/>
                <a:cs typeface="Arial"/>
              </a:rPr>
              <a:t>t</a:t>
            </a:r>
            <a:endParaRPr sz="171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94466" y="3795520"/>
            <a:ext cx="1676545" cy="1888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5501940" y="5159300"/>
            <a:ext cx="1834230" cy="185161"/>
          </a:xfrm>
          <a:custGeom>
            <a:avLst/>
            <a:gdLst/>
            <a:ahLst/>
            <a:cxnLst/>
            <a:rect l="l" t="t" r="r" b="b"/>
            <a:pathLst>
              <a:path w="2145029" h="216535">
                <a:moveTo>
                  <a:pt x="1072134" y="0"/>
                </a:moveTo>
                <a:lnTo>
                  <a:pt x="992125" y="298"/>
                </a:lnTo>
                <a:lnTo>
                  <a:pt x="913712" y="1180"/>
                </a:lnTo>
                <a:lnTo>
                  <a:pt x="837103" y="2623"/>
                </a:lnTo>
                <a:lnTo>
                  <a:pt x="762505" y="4607"/>
                </a:lnTo>
                <a:lnTo>
                  <a:pt x="690125" y="7109"/>
                </a:lnTo>
                <a:lnTo>
                  <a:pt x="620170" y="10109"/>
                </a:lnTo>
                <a:lnTo>
                  <a:pt x="552848" y="13584"/>
                </a:lnTo>
                <a:lnTo>
                  <a:pt x="488367" y="17513"/>
                </a:lnTo>
                <a:lnTo>
                  <a:pt x="426933" y="21876"/>
                </a:lnTo>
                <a:lnTo>
                  <a:pt x="368755" y="26649"/>
                </a:lnTo>
                <a:lnTo>
                  <a:pt x="314039" y="31813"/>
                </a:lnTo>
                <a:lnTo>
                  <a:pt x="262993" y="37345"/>
                </a:lnTo>
                <a:lnTo>
                  <a:pt x="215824" y="43224"/>
                </a:lnTo>
                <a:lnTo>
                  <a:pt x="172739" y="49428"/>
                </a:lnTo>
                <a:lnTo>
                  <a:pt x="133947" y="55937"/>
                </a:lnTo>
                <a:lnTo>
                  <a:pt x="70068" y="69779"/>
                </a:lnTo>
                <a:lnTo>
                  <a:pt x="25846" y="84580"/>
                </a:lnTo>
                <a:lnTo>
                  <a:pt x="0" y="108204"/>
                </a:lnTo>
                <a:lnTo>
                  <a:pt x="2941" y="116239"/>
                </a:lnTo>
                <a:lnTo>
                  <a:pt x="45397" y="139336"/>
                </a:lnTo>
                <a:lnTo>
                  <a:pt x="99654" y="153680"/>
                </a:lnTo>
                <a:lnTo>
                  <a:pt x="172739" y="166979"/>
                </a:lnTo>
                <a:lnTo>
                  <a:pt x="215824" y="173183"/>
                </a:lnTo>
                <a:lnTo>
                  <a:pt x="262993" y="179062"/>
                </a:lnTo>
                <a:lnTo>
                  <a:pt x="314039" y="184594"/>
                </a:lnTo>
                <a:lnTo>
                  <a:pt x="368755" y="189758"/>
                </a:lnTo>
                <a:lnTo>
                  <a:pt x="426933" y="194531"/>
                </a:lnTo>
                <a:lnTo>
                  <a:pt x="488367" y="198894"/>
                </a:lnTo>
                <a:lnTo>
                  <a:pt x="552848" y="202823"/>
                </a:lnTo>
                <a:lnTo>
                  <a:pt x="620170" y="206298"/>
                </a:lnTo>
                <a:lnTo>
                  <a:pt x="690125" y="209298"/>
                </a:lnTo>
                <a:lnTo>
                  <a:pt x="762505" y="211800"/>
                </a:lnTo>
                <a:lnTo>
                  <a:pt x="837103" y="213784"/>
                </a:lnTo>
                <a:lnTo>
                  <a:pt x="913712" y="215227"/>
                </a:lnTo>
                <a:lnTo>
                  <a:pt x="992125" y="216109"/>
                </a:lnTo>
                <a:lnTo>
                  <a:pt x="1072134" y="216408"/>
                </a:lnTo>
                <a:lnTo>
                  <a:pt x="1152241" y="216109"/>
                </a:lnTo>
                <a:lnTo>
                  <a:pt x="1230744" y="215227"/>
                </a:lnTo>
                <a:lnTo>
                  <a:pt x="1307435" y="213784"/>
                </a:lnTo>
                <a:lnTo>
                  <a:pt x="1382107" y="211800"/>
                </a:lnTo>
                <a:lnTo>
                  <a:pt x="1454553" y="209298"/>
                </a:lnTo>
                <a:lnTo>
                  <a:pt x="1524566" y="206298"/>
                </a:lnTo>
                <a:lnTo>
                  <a:pt x="1591939" y="202823"/>
                </a:lnTo>
                <a:lnTo>
                  <a:pt x="1656466" y="198894"/>
                </a:lnTo>
                <a:lnTo>
                  <a:pt x="1717938" y="194531"/>
                </a:lnTo>
                <a:lnTo>
                  <a:pt x="1776151" y="189758"/>
                </a:lnTo>
                <a:lnTo>
                  <a:pt x="1830895" y="184594"/>
                </a:lnTo>
                <a:lnTo>
                  <a:pt x="1881965" y="179062"/>
                </a:lnTo>
                <a:lnTo>
                  <a:pt x="1929153" y="173183"/>
                </a:lnTo>
                <a:lnTo>
                  <a:pt x="1972253" y="166979"/>
                </a:lnTo>
                <a:lnTo>
                  <a:pt x="2011057" y="160470"/>
                </a:lnTo>
                <a:lnTo>
                  <a:pt x="2074952" y="146628"/>
                </a:lnTo>
                <a:lnTo>
                  <a:pt x="2119181" y="131827"/>
                </a:lnTo>
                <a:lnTo>
                  <a:pt x="2145030" y="108203"/>
                </a:lnTo>
                <a:lnTo>
                  <a:pt x="2142088" y="100168"/>
                </a:lnTo>
                <a:lnTo>
                  <a:pt x="2099628" y="77071"/>
                </a:lnTo>
                <a:lnTo>
                  <a:pt x="2045359" y="62727"/>
                </a:lnTo>
                <a:lnTo>
                  <a:pt x="1972253" y="49428"/>
                </a:lnTo>
                <a:lnTo>
                  <a:pt x="1929153" y="43224"/>
                </a:lnTo>
                <a:lnTo>
                  <a:pt x="1881965" y="37345"/>
                </a:lnTo>
                <a:lnTo>
                  <a:pt x="1830895" y="31813"/>
                </a:lnTo>
                <a:lnTo>
                  <a:pt x="1776151" y="26649"/>
                </a:lnTo>
                <a:lnTo>
                  <a:pt x="1717938" y="21876"/>
                </a:lnTo>
                <a:lnTo>
                  <a:pt x="1656466" y="17513"/>
                </a:lnTo>
                <a:lnTo>
                  <a:pt x="1591939" y="13584"/>
                </a:lnTo>
                <a:lnTo>
                  <a:pt x="1524566" y="10109"/>
                </a:lnTo>
                <a:lnTo>
                  <a:pt x="1454553" y="7109"/>
                </a:lnTo>
                <a:lnTo>
                  <a:pt x="1382107" y="4607"/>
                </a:lnTo>
                <a:lnTo>
                  <a:pt x="1307435" y="2623"/>
                </a:lnTo>
                <a:lnTo>
                  <a:pt x="1230744" y="1180"/>
                </a:lnTo>
                <a:lnTo>
                  <a:pt x="1152241" y="298"/>
                </a:lnTo>
                <a:lnTo>
                  <a:pt x="1072134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4" name="object 14"/>
          <p:cNvSpPr/>
          <p:nvPr/>
        </p:nvSpPr>
        <p:spPr>
          <a:xfrm>
            <a:off x="7307490" y="5211428"/>
            <a:ext cx="302447" cy="65159"/>
          </a:xfrm>
          <a:custGeom>
            <a:avLst/>
            <a:gdLst/>
            <a:ahLst/>
            <a:cxnLst/>
            <a:rect l="l" t="t" r="r" b="b"/>
            <a:pathLst>
              <a:path w="353695" h="76200">
                <a:moveTo>
                  <a:pt x="76200" y="32765"/>
                </a:moveTo>
                <a:lnTo>
                  <a:pt x="76200" y="0"/>
                </a:lnTo>
                <a:lnTo>
                  <a:pt x="0" y="38099"/>
                </a:lnTo>
                <a:lnTo>
                  <a:pt x="58674" y="67436"/>
                </a:lnTo>
                <a:lnTo>
                  <a:pt x="58674" y="38099"/>
                </a:lnTo>
                <a:lnTo>
                  <a:pt x="60198" y="34289"/>
                </a:lnTo>
                <a:lnTo>
                  <a:pt x="63246" y="32765"/>
                </a:lnTo>
                <a:lnTo>
                  <a:pt x="76200" y="32765"/>
                </a:lnTo>
                <a:close/>
              </a:path>
              <a:path w="353695" h="76200">
                <a:moveTo>
                  <a:pt x="353568" y="38099"/>
                </a:moveTo>
                <a:lnTo>
                  <a:pt x="352806" y="34289"/>
                </a:lnTo>
                <a:lnTo>
                  <a:pt x="348996" y="32765"/>
                </a:lnTo>
                <a:lnTo>
                  <a:pt x="63246" y="32765"/>
                </a:lnTo>
                <a:lnTo>
                  <a:pt x="60198" y="34289"/>
                </a:lnTo>
                <a:lnTo>
                  <a:pt x="58674" y="38099"/>
                </a:lnTo>
                <a:lnTo>
                  <a:pt x="60198" y="41147"/>
                </a:lnTo>
                <a:lnTo>
                  <a:pt x="63246" y="42671"/>
                </a:lnTo>
                <a:lnTo>
                  <a:pt x="348996" y="42671"/>
                </a:lnTo>
                <a:lnTo>
                  <a:pt x="352806" y="41147"/>
                </a:lnTo>
                <a:lnTo>
                  <a:pt x="353568" y="38099"/>
                </a:lnTo>
                <a:close/>
              </a:path>
              <a:path w="353695" h="76200">
                <a:moveTo>
                  <a:pt x="76200" y="76199"/>
                </a:moveTo>
                <a:lnTo>
                  <a:pt x="76200" y="42671"/>
                </a:lnTo>
                <a:lnTo>
                  <a:pt x="63246" y="42671"/>
                </a:lnTo>
                <a:lnTo>
                  <a:pt x="60198" y="41147"/>
                </a:lnTo>
                <a:lnTo>
                  <a:pt x="58674" y="38099"/>
                </a:lnTo>
                <a:lnTo>
                  <a:pt x="58674" y="67436"/>
                </a:lnTo>
                <a:lnTo>
                  <a:pt x="76200" y="76199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5" name="object 15"/>
          <p:cNvSpPr txBox="1"/>
          <p:nvPr/>
        </p:nvSpPr>
        <p:spPr>
          <a:xfrm>
            <a:off x="7641327" y="5100224"/>
            <a:ext cx="154753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latin typeface="Arial"/>
                <a:cs typeface="Arial"/>
              </a:rPr>
              <a:t>u</a:t>
            </a:r>
            <a:endParaRPr sz="171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87243" y="727273"/>
            <a:ext cx="6571470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存在量词与全称量词公式之应用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（续）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704081-4892-DD1C-AD16-1A8EC38F2E59}"/>
              </a:ext>
            </a:extLst>
          </p:cNvPr>
          <p:cNvSpPr txBox="1"/>
          <p:nvPr/>
        </p:nvSpPr>
        <p:spPr>
          <a:xfrm>
            <a:off x="162483" y="2096291"/>
            <a:ext cx="8819034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2220">
              <a:spcBef>
                <a:spcPts val="928"/>
              </a:spcBef>
              <a:tabLst>
                <a:tab pos="1248874" algn="l"/>
              </a:tabLst>
            </a:pPr>
            <a:r>
              <a:rPr lang="en-US" altLang="zh-CN" sz="2400" b="1" spc="-4" dirty="0">
                <a:latin typeface="Arial"/>
                <a:cs typeface="Arial"/>
              </a:rPr>
              <a:t>{</a:t>
            </a:r>
            <a:r>
              <a:rPr lang="en-US" altLang="zh-CN" sz="2400" b="1" spc="-9" dirty="0">
                <a:latin typeface="Arial"/>
                <a:cs typeface="Arial"/>
              </a:rPr>
              <a:t> </a:t>
            </a:r>
            <a:r>
              <a:rPr lang="en-US" altLang="zh-CN" sz="2400" b="1" spc="-4" dirty="0">
                <a:solidFill>
                  <a:srgbClr val="3333CC"/>
                </a:solidFill>
                <a:latin typeface="Arial"/>
                <a:cs typeface="Arial"/>
              </a:rPr>
              <a:t>t |</a:t>
            </a:r>
            <a:r>
              <a:rPr lang="en-US" altLang="zh-CN" sz="2400" b="1" spc="-4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lang="en-US" altLang="zh-CN" sz="2400"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sz="2400" b="1" spc="-4" dirty="0" err="1">
                <a:solidFill>
                  <a:srgbClr val="3333CC"/>
                </a:solidFill>
                <a:latin typeface="Arial"/>
                <a:cs typeface="Arial"/>
              </a:rPr>
              <a:t>Dept</a:t>
            </a:r>
            <a:r>
              <a:rPr lang="en-US" altLang="zh-CN" sz="2400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4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altLang="zh-CN" sz="2400" b="1" spc="-4" dirty="0">
                <a:solidFill>
                  <a:srgbClr val="FF0065"/>
                </a:solidFill>
                <a:latin typeface="Symbol"/>
                <a:cs typeface="Symbol"/>
              </a:rPr>
              <a:t></a:t>
            </a:r>
            <a:r>
              <a:rPr lang="en-US" altLang="zh-CN" sz="2400" b="1" spc="-4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lang="en-US" altLang="zh-CN" sz="2400" b="1" spc="-4" dirty="0" err="1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lang="en-US" altLang="zh-CN" sz="2400"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sz="2400"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lang="en-US" altLang="zh-CN" sz="2400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4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altLang="zh-CN" sz="24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-9" dirty="0">
                <a:solidFill>
                  <a:srgbClr val="3333CC"/>
                </a:solidFill>
                <a:latin typeface="Arial"/>
                <a:cs typeface="Arial"/>
              </a:rPr>
              <a:t>s[D#] </a:t>
            </a:r>
            <a:r>
              <a:rPr lang="en-US" altLang="zh-CN" sz="2400" b="1" spc="-4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lang="en-US" altLang="zh-CN" sz="2400" b="1" spc="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400" b="1" spc="-9" dirty="0">
                <a:solidFill>
                  <a:srgbClr val="3333CC"/>
                </a:solidFill>
                <a:latin typeface="Arial"/>
                <a:cs typeface="Arial"/>
              </a:rPr>
              <a:t>t[D#])</a:t>
            </a:r>
            <a:endParaRPr lang="en-US" altLang="zh-CN" sz="2400" dirty="0">
              <a:latin typeface="Arial"/>
              <a:cs typeface="Arial"/>
            </a:endParaRPr>
          </a:p>
          <a:p>
            <a:pPr marL="1993311">
              <a:spcBef>
                <a:spcPts val="983"/>
              </a:spcBef>
            </a:pPr>
            <a:r>
              <a:rPr lang="en-US" altLang="zh-CN" sz="2400" b="1" spc="-9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lang="en-US" altLang="zh-CN" sz="2400" b="1" spc="-9" dirty="0">
                <a:solidFill>
                  <a:srgbClr val="FF0065"/>
                </a:solidFill>
                <a:latin typeface="Symbol"/>
                <a:cs typeface="Symbol"/>
              </a:rPr>
              <a:t></a:t>
            </a:r>
            <a:r>
              <a:rPr lang="en-US" altLang="zh-CN" sz="2400" b="1" spc="-9" dirty="0">
                <a:solidFill>
                  <a:srgbClr val="3333CC"/>
                </a:solidFill>
                <a:latin typeface="Arial"/>
                <a:cs typeface="Arial"/>
              </a:rPr>
              <a:t>(u </a:t>
            </a:r>
            <a:r>
              <a:rPr lang="en-US" altLang="zh-CN" sz="2400" b="1" spc="-4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sz="2400" b="1" spc="-4" dirty="0">
                <a:solidFill>
                  <a:srgbClr val="3333CC"/>
                </a:solidFill>
                <a:latin typeface="Arial"/>
                <a:cs typeface="Arial"/>
              </a:rPr>
              <a:t>SC </a:t>
            </a:r>
            <a:r>
              <a:rPr lang="en-US" altLang="zh-CN" sz="24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altLang="zh-CN" sz="24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-9" dirty="0">
                <a:solidFill>
                  <a:srgbClr val="3333CC"/>
                </a:solidFill>
                <a:latin typeface="Arial"/>
                <a:cs typeface="Arial"/>
              </a:rPr>
              <a:t>s[S#] </a:t>
            </a:r>
            <a:r>
              <a:rPr lang="en-US" altLang="zh-CN" sz="2400" b="1" spc="-4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lang="en-US" altLang="zh-CN" sz="2400" b="1" spc="-9" dirty="0">
                <a:solidFill>
                  <a:srgbClr val="3333CC"/>
                </a:solidFill>
                <a:latin typeface="Arial"/>
                <a:cs typeface="Arial"/>
              </a:rPr>
              <a:t>u[S#]) </a:t>
            </a:r>
            <a:r>
              <a:rPr lang="en-US" altLang="zh-CN" sz="2400" b="1" spc="-4" dirty="0">
                <a:solidFill>
                  <a:srgbClr val="3333CC"/>
                </a:solidFill>
                <a:latin typeface="Arial"/>
                <a:cs typeface="Arial"/>
              </a:rPr>
              <a:t>( </a:t>
            </a:r>
            <a:r>
              <a:rPr lang="en-US" altLang="zh-CN" sz="2400" b="1" spc="-9" dirty="0">
                <a:solidFill>
                  <a:srgbClr val="3333CC"/>
                </a:solidFill>
                <a:latin typeface="Arial"/>
                <a:cs typeface="Arial"/>
              </a:rPr>
              <a:t>u[Score] &gt;=60))</a:t>
            </a:r>
            <a:r>
              <a:rPr lang="en-US" altLang="zh-CN" sz="2400" b="1" spc="14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400" b="1" spc="-4" dirty="0">
                <a:latin typeface="Arial"/>
                <a:cs typeface="Arial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22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552" y="1679952"/>
            <a:ext cx="8092884" cy="1335259"/>
          </a:xfrm>
          <a:prstGeom prst="rect">
            <a:avLst/>
          </a:prstGeom>
        </p:spPr>
        <p:txBody>
          <a:bodyPr vert="horz" wrap="square" lIns="0" tIns="120544" rIns="0" bIns="0" rtlCol="0">
            <a:spAutoFit/>
          </a:bodyPr>
          <a:lstStyle/>
          <a:p>
            <a:pPr marL="10860">
              <a:spcBef>
                <a:spcPts val="949"/>
              </a:spcBef>
            </a:pPr>
            <a:r>
              <a:rPr sz="2736" b="1" spc="-4" dirty="0">
                <a:latin typeface="Arial"/>
                <a:cs typeface="Arial"/>
              </a:rPr>
              <a:t>{ t </a:t>
            </a:r>
            <a:r>
              <a:rPr sz="2736" b="1" dirty="0">
                <a:latin typeface="Arial"/>
                <a:cs typeface="Arial"/>
              </a:rPr>
              <a:t>| </a:t>
            </a:r>
            <a:r>
              <a:rPr sz="2736" b="1" spc="-4" dirty="0">
                <a:latin typeface="Arial"/>
                <a:cs typeface="Arial"/>
              </a:rPr>
              <a:t>P(t)</a:t>
            </a:r>
            <a:r>
              <a:rPr sz="2736" b="1" dirty="0">
                <a:latin typeface="Arial"/>
                <a:cs typeface="Arial"/>
              </a:rPr>
              <a:t> </a:t>
            </a:r>
            <a:r>
              <a:rPr sz="2736" b="1" spc="-4" dirty="0">
                <a:latin typeface="Arial"/>
                <a:cs typeface="Arial"/>
              </a:rPr>
              <a:t>}</a:t>
            </a:r>
            <a:endParaRPr sz="2736" dirty="0">
              <a:latin typeface="Arial"/>
              <a:cs typeface="Arial"/>
            </a:endParaRPr>
          </a:p>
          <a:p>
            <a:pPr marL="183529" indent="-172670">
              <a:spcBef>
                <a:spcPts val="539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200" b="1" spc="-4" dirty="0">
                <a:latin typeface="Arial"/>
                <a:cs typeface="Arial"/>
              </a:rPr>
              <a:t>P(t)</a:t>
            </a:r>
            <a:r>
              <a:rPr sz="2200" b="1" spc="-9" dirty="0">
                <a:latin typeface="NSimSun"/>
                <a:cs typeface="NSimSun"/>
              </a:rPr>
              <a:t>公式，如谓词演算一样，也有一系列演算的等价性</a:t>
            </a:r>
            <a:endParaRPr sz="2200" dirty="0">
              <a:latin typeface="NSimSun"/>
              <a:cs typeface="NSimSun"/>
            </a:endParaRPr>
          </a:p>
          <a:p>
            <a:pPr marL="243259" indent="-232399">
              <a:spcBef>
                <a:spcPts val="440"/>
              </a:spcBef>
              <a:buSzPct val="95000"/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latin typeface="NSimSun"/>
                <a:cs typeface="NSimSun"/>
              </a:rPr>
              <a:t>例如：</a:t>
            </a:r>
            <a:r>
              <a:rPr sz="2200" b="1" spc="-389" dirty="0">
                <a:latin typeface="NSimSun"/>
                <a:cs typeface="NSimSu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</a:t>
            </a:r>
            <a:r>
              <a:rPr sz="2200" b="1" spc="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与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200" b="1" spc="3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latin typeface="NSimSun"/>
                <a:cs typeface="NSimSun"/>
              </a:rPr>
              <a:t>的等价性</a:t>
            </a:r>
            <a:r>
              <a:rPr sz="2200" b="1" spc="-4" dirty="0">
                <a:latin typeface="Arial"/>
                <a:cs typeface="Arial"/>
              </a:rPr>
              <a:t>(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-4" dirty="0">
                <a:latin typeface="NSimSun"/>
                <a:cs typeface="NSimSun"/>
              </a:rPr>
              <a:t>符号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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表示等价于</a:t>
            </a:r>
            <a:r>
              <a:rPr sz="2200" b="1" spc="-398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200" b="1" spc="-4" dirty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983505"/>
              </p:ext>
            </p:extLst>
          </p:nvPr>
        </p:nvGraphicFramePr>
        <p:xfrm>
          <a:off x="1475656" y="3015211"/>
          <a:ext cx="5948133" cy="2089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4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92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b="1" spc="-10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</a:t>
                      </a:r>
                      <a:r>
                        <a:rPr sz="2200" b="1" spc="-1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200" b="1" spc="-10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</a:t>
                      </a:r>
                      <a:endParaRPr sz="2200" dirty="0">
                        <a:latin typeface="Symbol"/>
                        <a:cs typeface="Symbol"/>
                      </a:endParaRPr>
                    </a:p>
                  </a:txBody>
                  <a:tcPr marL="0" marR="0" marT="543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56870" algn="l"/>
                        </a:tabLst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=	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</a:t>
                      </a:r>
                      <a:r>
                        <a:rPr sz="2200" b="1" spc="4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43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b="1" dirty="0">
                          <a:solidFill>
                            <a:srgbClr val="FF0065"/>
                          </a:solidFill>
                          <a:latin typeface="Symbol"/>
                          <a:cs typeface="Symbol"/>
                        </a:rPr>
                        <a:t>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543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440055" algn="l"/>
                          <a:tab pos="875030" algn="l"/>
                        </a:tabLst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</a:t>
                      </a:r>
                      <a:r>
                        <a:rPr sz="22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&lt;&gt;	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</a:t>
                      </a:r>
                      <a:endParaRPr sz="2200" dirty="0">
                        <a:latin typeface="Symbol"/>
                        <a:cs typeface="Symbol"/>
                      </a:endParaRPr>
                    </a:p>
                  </a:txBody>
                  <a:tcPr marL="0" marR="0" marT="543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10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</a:t>
                      </a:r>
                      <a:r>
                        <a:rPr sz="2200" b="1" spc="-1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200" b="1" spc="-10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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443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356870" algn="l"/>
                        </a:tabLst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&gt;	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</a:t>
                      </a:r>
                      <a:r>
                        <a:rPr sz="2200" b="1" spc="4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4435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dirty="0">
                          <a:solidFill>
                            <a:srgbClr val="FF0065"/>
                          </a:solidFill>
                          <a:latin typeface="Symbol"/>
                          <a:cs typeface="Symbol"/>
                        </a:rPr>
                        <a:t>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4435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804545" algn="l"/>
                        </a:tabLst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</a:t>
                      </a:r>
                      <a:r>
                        <a:rPr sz="2200" b="1" spc="4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&lt;=	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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4435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dirty="0">
                          <a:solidFill>
                            <a:srgbClr val="FF0065"/>
                          </a:solidFill>
                          <a:latin typeface="Symbol"/>
                          <a:cs typeface="Symbol"/>
                        </a:rPr>
                        <a:t>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443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517525" algn="l"/>
                        </a:tabLst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</a:t>
                      </a:r>
                      <a:r>
                        <a:rPr sz="2200" b="1" spc="5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&lt;	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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</a:t>
                      </a:r>
                      <a:r>
                        <a:rPr sz="2200" b="1" spc="2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4435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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44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-10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</a:t>
                      </a:r>
                      <a:r>
                        <a:rPr sz="2200" b="1" spc="-1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200" b="1" spc="-10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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3892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356870" algn="l"/>
                        </a:tabLst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&lt;	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</a:t>
                      </a:r>
                      <a:r>
                        <a:rPr sz="2200" b="1" spc="4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3892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0065"/>
                          </a:solidFill>
                          <a:latin typeface="Symbol"/>
                          <a:cs typeface="Symbol"/>
                        </a:rPr>
                        <a:t>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3892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804545" algn="l"/>
                        </a:tabLst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</a:t>
                      </a:r>
                      <a:r>
                        <a:rPr sz="2200" b="1" spc="4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&gt;=	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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3892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0065"/>
                          </a:solidFill>
                          <a:latin typeface="Symbol"/>
                          <a:cs typeface="Symbol"/>
                        </a:rPr>
                        <a:t>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3892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517525" algn="l"/>
                        </a:tabLst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</a:t>
                      </a:r>
                      <a:r>
                        <a:rPr sz="2200" b="1" spc="5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&gt;	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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</a:t>
                      </a:r>
                      <a:r>
                        <a:rPr sz="2200" b="1" spc="2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3892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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3892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-10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</a:t>
                      </a:r>
                      <a:r>
                        <a:rPr sz="2200" b="1" spc="-1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200" b="1" spc="-10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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3892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504190" algn="l"/>
                        </a:tabLst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&gt;=	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</a:t>
                      </a:r>
                      <a:r>
                        <a:rPr sz="2200" b="1" spc="2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3892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0065"/>
                          </a:solidFill>
                          <a:latin typeface="Symbol"/>
                          <a:cs typeface="Symbol"/>
                        </a:rPr>
                        <a:t>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3892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656590" algn="l"/>
                        </a:tabLst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</a:t>
                      </a:r>
                      <a:r>
                        <a:rPr sz="2200" b="1" spc="4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&lt;	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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3892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spc="-10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</a:t>
                      </a:r>
                      <a:r>
                        <a:rPr sz="2200" b="1" spc="-1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200" b="1" spc="-10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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3892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504190" algn="l"/>
                        </a:tabLst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&lt;=	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</a:t>
                      </a:r>
                      <a:r>
                        <a:rPr sz="2200" b="1" spc="2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3892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0065"/>
                          </a:solidFill>
                          <a:latin typeface="Symbol"/>
                          <a:cs typeface="Symbol"/>
                        </a:rPr>
                        <a:t>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3892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656590" algn="l"/>
                        </a:tabLst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</a:t>
                      </a:r>
                      <a:r>
                        <a:rPr sz="2200" b="1" spc="4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&gt;	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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3892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62">
                <a:tc>
                  <a:txBody>
                    <a:bodyPr/>
                    <a:lstStyle/>
                    <a:p>
                      <a:pPr marL="31750">
                        <a:lnSpc>
                          <a:spcPts val="2340"/>
                        </a:lnSpc>
                        <a:spcBef>
                          <a:spcPts val="220"/>
                        </a:spcBef>
                      </a:pPr>
                      <a:r>
                        <a:rPr sz="2200" b="1" spc="-10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</a:t>
                      </a:r>
                      <a:r>
                        <a:rPr sz="2200" b="1" spc="-1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200" b="1" spc="-10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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3892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  <a:spcBef>
                          <a:spcPts val="220"/>
                        </a:spcBef>
                        <a:tabLst>
                          <a:tab pos="504190" algn="l"/>
                        </a:tabLst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&lt;&gt;	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</a:t>
                      </a:r>
                      <a:r>
                        <a:rPr sz="2200" b="1" spc="2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3892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ts val="2340"/>
                        </a:lnSpc>
                        <a:spcBef>
                          <a:spcPts val="220"/>
                        </a:spcBef>
                      </a:pPr>
                      <a:r>
                        <a:rPr sz="2200" b="1" dirty="0">
                          <a:solidFill>
                            <a:srgbClr val="FF0065"/>
                          </a:solidFill>
                          <a:latin typeface="Symbol"/>
                          <a:cs typeface="Symbol"/>
                        </a:rPr>
                        <a:t>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23892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2340"/>
                        </a:lnSpc>
                        <a:spcBef>
                          <a:spcPts val="220"/>
                        </a:spcBef>
                        <a:tabLst>
                          <a:tab pos="656590" algn="l"/>
                        </a:tabLst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</a:t>
                      </a:r>
                      <a:r>
                        <a:rPr sz="2200" b="1" spc="4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=	</a:t>
                      </a:r>
                      <a:r>
                        <a:rPr sz="2200" b="1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</a:t>
                      </a:r>
                      <a:endParaRPr sz="2200" dirty="0">
                        <a:latin typeface="Symbol"/>
                        <a:cs typeface="Symbol"/>
                      </a:endParaRPr>
                    </a:p>
                  </a:txBody>
                  <a:tcPr marL="0" marR="0" marT="23892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196" y="5013176"/>
            <a:ext cx="8232989" cy="1576094"/>
          </a:xfrm>
          <a:prstGeom prst="rect">
            <a:avLst/>
          </a:prstGeom>
        </p:spPr>
        <p:txBody>
          <a:bodyPr vert="horz" wrap="square" lIns="0" tIns="67331" rIns="0" bIns="0" rtlCol="0">
            <a:spAutoFit/>
          </a:bodyPr>
          <a:lstStyle/>
          <a:p>
            <a:pPr marL="243259" indent="-232399">
              <a:spcBef>
                <a:spcPts val="530"/>
              </a:spcBef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latin typeface="NSimSun"/>
                <a:cs typeface="NSimSun"/>
              </a:rPr>
              <a:t>等价性示例：</a:t>
            </a:r>
            <a:endParaRPr sz="2200" dirty="0">
              <a:latin typeface="NSimSun"/>
              <a:cs typeface="NSimSun"/>
            </a:endParaRPr>
          </a:p>
          <a:p>
            <a:pPr marL="792220">
              <a:spcBef>
                <a:spcPts val="449"/>
              </a:spcBef>
              <a:tabLst>
                <a:tab pos="1309145" algn="l"/>
                <a:tab pos="2463539" algn="l"/>
                <a:tab pos="4333048" algn="l"/>
              </a:tabLst>
            </a:pPr>
            <a:r>
              <a:rPr sz="2200" b="1" spc="-4" dirty="0">
                <a:latin typeface="Arial"/>
                <a:cs typeface="Arial"/>
              </a:rPr>
              <a:t>{</a:t>
            </a:r>
            <a:r>
              <a:rPr sz="2200" b="1" spc="-9" dirty="0"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|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2200" b="1" spc="-13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200"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200"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lang="en-US" sz="2200" b="1" dirty="0">
                <a:solidFill>
                  <a:srgbClr val="3333CC"/>
                </a:solidFill>
                <a:latin typeface="Arial"/>
                <a:cs typeface="Arial"/>
              </a:rPr>
              <a:t> 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spc="4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200" spc="4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t[D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#</a:t>
            </a:r>
            <a:r>
              <a:rPr sz="2200" b="1" spc="-17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] = 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‘03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’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200" b="1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sz="2200" b="1" spc="-4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792763">
              <a:spcBef>
                <a:spcPts val="368"/>
              </a:spcBef>
            </a:pPr>
            <a:r>
              <a:rPr sz="2200" b="1" spc="-9" dirty="0">
                <a:latin typeface="NSimSun"/>
                <a:cs typeface="NSimSun"/>
              </a:rPr>
              <a:t>等价于</a:t>
            </a:r>
            <a:endParaRPr sz="2200" dirty="0">
              <a:latin typeface="NSimSun"/>
              <a:cs typeface="NSimSun"/>
            </a:endParaRPr>
          </a:p>
          <a:p>
            <a:pPr marL="792763">
              <a:spcBef>
                <a:spcPts val="440"/>
              </a:spcBef>
              <a:tabLst>
                <a:tab pos="1309145" algn="l"/>
                <a:tab pos="2464082" algn="l"/>
                <a:tab pos="2714943" algn="l"/>
              </a:tabLst>
            </a:pPr>
            <a:r>
              <a:rPr sz="2200" b="1" spc="-4" dirty="0">
                <a:latin typeface="Arial"/>
                <a:cs typeface="Arial"/>
              </a:rPr>
              <a:t>{</a:t>
            </a:r>
            <a:r>
              <a:rPr sz="2200" b="1" spc="-9" dirty="0"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t |	t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Student	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sz="2200" spc="-4" dirty="0">
                <a:solidFill>
                  <a:srgbClr val="3333CC"/>
                </a:solidFill>
                <a:latin typeface="Times New Roman"/>
                <a:cs typeface="Times New Roman"/>
              </a:rPr>
              <a:t>  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t[D# ] &lt;&gt; ‘03’</a:t>
            </a:r>
            <a:r>
              <a:rPr sz="2200" b="1" spc="-20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4641" y="661728"/>
            <a:ext cx="7651586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92"/>
              </a:spcBef>
            </a:pP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应用训练（一）</a:t>
            </a:r>
            <a:r>
              <a:rPr lang="en-US" altLang="zh-CN" sz="2800" spc="-4" dirty="0">
                <a:solidFill>
                  <a:srgbClr val="FFFFFF"/>
                </a:solidFill>
                <a:latin typeface="STZhongsong"/>
                <a:cs typeface="STZhongsong"/>
              </a:rPr>
              <a:t>——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语义正确性与等价性变换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5536" y="6237312"/>
            <a:ext cx="585788" cy="457200"/>
          </a:xfrm>
        </p:spPr>
        <p:txBody>
          <a:bodyPr/>
          <a:lstStyle/>
          <a:p>
            <a:fld id="{1389FC26-0F10-4143-892C-1233963A96F9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79512" y="1392877"/>
            <a:ext cx="3632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4" dirty="0">
                <a:solidFill>
                  <a:srgbClr val="002060"/>
                </a:solidFill>
                <a:latin typeface="Arial"/>
                <a:cs typeface="Arial"/>
              </a:rPr>
              <a:t>(1)</a:t>
            </a:r>
            <a:r>
              <a:rPr lang="zh-CN" altLang="en-US" b="1" spc="-4" dirty="0">
                <a:solidFill>
                  <a:srgbClr val="002060"/>
                </a:solidFill>
                <a:latin typeface="STZhongsong"/>
                <a:cs typeface="STZhongsong"/>
              </a:rPr>
              <a:t>元组演算的等价性变换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80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9677" y="1466757"/>
            <a:ext cx="8532380" cy="4517578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243259" indent="-232399">
              <a:spcBef>
                <a:spcPts val="705"/>
              </a:spcBef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latin typeface="NSimSun"/>
                <a:cs typeface="NSimSun"/>
              </a:rPr>
              <a:t>再例如</a:t>
            </a:r>
            <a:r>
              <a:rPr sz="2200" b="1" spc="-389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Symbol"/>
                <a:cs typeface="Symbol"/>
              </a:rPr>
              <a:t></a:t>
            </a:r>
            <a:r>
              <a:rPr sz="2200" b="1" spc="43" dirty="0">
                <a:latin typeface="Times New Roman"/>
                <a:cs typeface="Times New Roman"/>
              </a:rPr>
              <a:t> </a:t>
            </a:r>
            <a:r>
              <a:rPr sz="2200" b="1" spc="-4" dirty="0">
                <a:latin typeface="NSimSun"/>
                <a:cs typeface="NSimSun"/>
              </a:rPr>
              <a:t>、</a:t>
            </a:r>
            <a:r>
              <a:rPr sz="2200" b="1" spc="-4" dirty="0">
                <a:latin typeface="Symbol"/>
                <a:cs typeface="Symbol"/>
              </a:rPr>
              <a:t></a:t>
            </a:r>
            <a:r>
              <a:rPr sz="2200" b="1" spc="-4" dirty="0">
                <a:latin typeface="NSimSun"/>
                <a:cs typeface="NSimSun"/>
              </a:rPr>
              <a:t>与</a:t>
            </a:r>
            <a:r>
              <a:rPr sz="2200" b="1" spc="-4" dirty="0">
                <a:latin typeface="Symbol"/>
                <a:cs typeface="Symbol"/>
              </a:rPr>
              <a:t></a:t>
            </a:r>
            <a:r>
              <a:rPr sz="2200" b="1" spc="34" dirty="0">
                <a:latin typeface="Times New Roman"/>
                <a:cs typeface="Times New Roman"/>
              </a:rPr>
              <a:t> </a:t>
            </a:r>
            <a:r>
              <a:rPr sz="2200" b="1" spc="-9" dirty="0">
                <a:latin typeface="NSimSun"/>
                <a:cs typeface="NSimSun"/>
              </a:rPr>
              <a:t>运算之间的等价性</a:t>
            </a:r>
            <a:endParaRPr sz="2200" dirty="0">
              <a:latin typeface="NSimSun"/>
              <a:cs typeface="NSimSun"/>
            </a:endParaRPr>
          </a:p>
          <a:p>
            <a:pPr marL="853035" marR="549504" indent="-390952">
              <a:lnSpc>
                <a:spcPct val="129299"/>
              </a:lnSpc>
              <a:spcBef>
                <a:spcPts val="21"/>
              </a:spcBef>
              <a:tabLst>
                <a:tab pos="1364530" algn="l"/>
              </a:tabLst>
            </a:pP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P1</a:t>
            </a:r>
            <a:r>
              <a:rPr sz="22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2200" b="1" spc="43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P2	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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P1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P2) 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13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个否定的或操作的再否定，便是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个肯定的与操作</a:t>
            </a:r>
            <a:endParaRPr sz="2200" dirty="0">
              <a:latin typeface="NSimSun"/>
              <a:cs typeface="NSimSun"/>
            </a:endParaRPr>
          </a:p>
          <a:p>
            <a:pPr marL="853035" marR="549504" indent="-390952">
              <a:lnSpc>
                <a:spcPct val="129299"/>
              </a:lnSpc>
              <a:spcBef>
                <a:spcPts val="34"/>
              </a:spcBef>
              <a:tabLst>
                <a:tab pos="1364530" algn="l"/>
              </a:tabLst>
            </a:pP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P1</a:t>
            </a:r>
            <a:r>
              <a:rPr sz="22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sz="2200" b="1" spc="43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P2	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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sz="2200" b="1" spc="-9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200" b="1" spc="-9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P1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P2) 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13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个否定的与操作的再否定，便是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个肯定的或操作</a:t>
            </a:r>
            <a:endParaRPr sz="2200" dirty="0">
              <a:latin typeface="NSimSun"/>
              <a:cs typeface="NSimSun"/>
            </a:endParaRPr>
          </a:p>
          <a:p>
            <a:pPr marL="243259" indent="-232399">
              <a:spcBef>
                <a:spcPts val="445"/>
              </a:spcBef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latin typeface="NSimSun"/>
                <a:cs typeface="NSimSun"/>
              </a:rPr>
              <a:t>等价性示例：</a:t>
            </a:r>
            <a:endParaRPr sz="2200" dirty="0">
              <a:latin typeface="NSimSun"/>
              <a:cs typeface="NSimSun"/>
            </a:endParaRPr>
          </a:p>
          <a:p>
            <a:pPr marL="10860">
              <a:spcBef>
                <a:spcPts val="552"/>
              </a:spcBef>
            </a:pPr>
            <a:r>
              <a:rPr sz="2200" b="1" spc="-4" dirty="0">
                <a:latin typeface="Microsoft YaHei"/>
                <a:cs typeface="Microsoft YaHei"/>
              </a:rPr>
              <a:t>“或者学过001课程或者学过002课程”</a:t>
            </a:r>
            <a:endParaRPr sz="2200" dirty="0">
              <a:latin typeface="Microsoft YaHei"/>
              <a:cs typeface="Microsoft YaHei"/>
            </a:endParaRPr>
          </a:p>
          <a:p>
            <a:pPr marL="250318">
              <a:spcBef>
                <a:spcPts val="671"/>
              </a:spcBef>
              <a:tabLst>
                <a:tab pos="767786" algn="l"/>
                <a:tab pos="1477472" algn="l"/>
                <a:tab pos="1728332" algn="l"/>
              </a:tabLst>
            </a:pP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{ u |	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SC	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sz="2200" b="1" spc="-4" dirty="0">
                <a:solidFill>
                  <a:srgbClr val="3333CC"/>
                </a:solidFill>
                <a:latin typeface="Symbol"/>
                <a:cs typeface="Symbol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(u[C#]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= ‘001’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u[C#]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=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‘002’)</a:t>
            </a:r>
            <a:r>
              <a:rPr sz="2200" b="1" spc="17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10860" marR="4344" indent="194389">
              <a:lnSpc>
                <a:spcPts val="2676"/>
              </a:lnSpc>
              <a:spcBef>
                <a:spcPts val="137"/>
              </a:spcBef>
            </a:pPr>
            <a:r>
              <a:rPr sz="2200" b="1" dirty="0">
                <a:solidFill>
                  <a:srgbClr val="3333CC"/>
                </a:solidFill>
                <a:latin typeface="Microsoft YaHei"/>
                <a:cs typeface="Microsoft YaHei"/>
              </a:rPr>
              <a:t>等价</a:t>
            </a:r>
            <a:r>
              <a:rPr sz="220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于</a:t>
            </a:r>
            <a:r>
              <a:rPr sz="2200" b="1" spc="-4" dirty="0">
                <a:latin typeface="Microsoft YaHei"/>
                <a:cs typeface="Microsoft YaHei"/>
              </a:rPr>
              <a:t>“去掉既未学过001课程又未学过002课程</a:t>
            </a:r>
            <a:r>
              <a:rPr lang="zh-CN" altLang="en-US" sz="2200" b="1" spc="-4" dirty="0">
                <a:latin typeface="Microsoft YaHei"/>
                <a:cs typeface="Microsoft YaHei"/>
              </a:rPr>
              <a:t>” </a:t>
            </a:r>
            <a:r>
              <a:rPr sz="2200" b="1" spc="-4" dirty="0">
                <a:latin typeface="Microsoft YaHei"/>
                <a:cs typeface="Microsoft YaHei"/>
              </a:rPr>
              <a:t>，</a:t>
            </a:r>
            <a:br>
              <a:rPr lang="en-US" sz="2200" b="1" spc="-4" dirty="0">
                <a:latin typeface="Microsoft YaHei"/>
                <a:cs typeface="Microsoft YaHei"/>
              </a:rPr>
            </a:br>
            <a:r>
              <a:rPr lang="en-US" sz="2200" b="1" spc="-4" dirty="0">
                <a:latin typeface="Microsoft YaHei"/>
                <a:cs typeface="Microsoft YaHei"/>
              </a:rPr>
              <a:t>      </a:t>
            </a:r>
            <a:r>
              <a:rPr sz="2200" b="1" spc="-4" dirty="0" err="1">
                <a:latin typeface="Microsoft YaHei"/>
                <a:cs typeface="Microsoft YaHei"/>
              </a:rPr>
              <a:t>但下式是否正确呢</a:t>
            </a:r>
            <a:r>
              <a:rPr sz="2200" b="1" spc="-4" dirty="0">
                <a:latin typeface="Microsoft YaHei"/>
                <a:cs typeface="Microsoft YaHei"/>
              </a:rPr>
              <a:t>?</a:t>
            </a:r>
            <a:endParaRPr sz="2200" dirty="0">
              <a:latin typeface="Microsoft YaHei"/>
              <a:cs typeface="Microsoft YaHei"/>
            </a:endParaRPr>
          </a:p>
          <a:p>
            <a:pPr marL="190589">
              <a:spcBef>
                <a:spcPts val="475"/>
              </a:spcBef>
            </a:pPr>
            <a:r>
              <a:rPr lang="en-US" sz="2200" b="1" spc="-4" dirty="0">
                <a:solidFill>
                  <a:srgbClr val="FF0065"/>
                </a:solidFill>
                <a:latin typeface="Arial"/>
                <a:cs typeface="Arial"/>
              </a:rPr>
              <a:t> 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{ u |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SC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(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u[C#] 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&lt;&gt;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‘001’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u[C#]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&lt;&gt;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‘002’ )</a:t>
            </a:r>
            <a:r>
              <a:rPr sz="2200" b="1" spc="3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0254" y="3700928"/>
            <a:ext cx="1676545" cy="1888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6958370" y="5065361"/>
            <a:ext cx="1833687" cy="184618"/>
          </a:xfrm>
          <a:custGeom>
            <a:avLst/>
            <a:gdLst/>
            <a:ahLst/>
            <a:cxnLst/>
            <a:rect l="l" t="t" r="r" b="b"/>
            <a:pathLst>
              <a:path w="2144395" h="215900">
                <a:moveTo>
                  <a:pt x="1072133" y="0"/>
                </a:moveTo>
                <a:lnTo>
                  <a:pt x="992125" y="294"/>
                </a:lnTo>
                <a:lnTo>
                  <a:pt x="913712" y="1162"/>
                </a:lnTo>
                <a:lnTo>
                  <a:pt x="837103" y="2585"/>
                </a:lnTo>
                <a:lnTo>
                  <a:pt x="762505" y="4541"/>
                </a:lnTo>
                <a:lnTo>
                  <a:pt x="690125" y="7009"/>
                </a:lnTo>
                <a:lnTo>
                  <a:pt x="620170" y="9970"/>
                </a:lnTo>
                <a:lnTo>
                  <a:pt x="552848" y="13402"/>
                </a:lnTo>
                <a:lnTo>
                  <a:pt x="488367" y="17284"/>
                </a:lnTo>
                <a:lnTo>
                  <a:pt x="426933" y="21598"/>
                </a:lnTo>
                <a:lnTo>
                  <a:pt x="368755" y="26320"/>
                </a:lnTo>
                <a:lnTo>
                  <a:pt x="314039" y="31432"/>
                </a:lnTo>
                <a:lnTo>
                  <a:pt x="262993" y="36912"/>
                </a:lnTo>
                <a:lnTo>
                  <a:pt x="215824" y="42740"/>
                </a:lnTo>
                <a:lnTo>
                  <a:pt x="172739" y="48895"/>
                </a:lnTo>
                <a:lnTo>
                  <a:pt x="133947" y="55357"/>
                </a:lnTo>
                <a:lnTo>
                  <a:pt x="70068" y="69118"/>
                </a:lnTo>
                <a:lnTo>
                  <a:pt x="25846" y="83857"/>
                </a:lnTo>
                <a:lnTo>
                  <a:pt x="0" y="107442"/>
                </a:lnTo>
                <a:lnTo>
                  <a:pt x="2941" y="115477"/>
                </a:lnTo>
                <a:lnTo>
                  <a:pt x="45397" y="138574"/>
                </a:lnTo>
                <a:lnTo>
                  <a:pt x="99654" y="152918"/>
                </a:lnTo>
                <a:lnTo>
                  <a:pt x="172739" y="166217"/>
                </a:lnTo>
                <a:lnTo>
                  <a:pt x="215824" y="172421"/>
                </a:lnTo>
                <a:lnTo>
                  <a:pt x="262993" y="178300"/>
                </a:lnTo>
                <a:lnTo>
                  <a:pt x="314039" y="183832"/>
                </a:lnTo>
                <a:lnTo>
                  <a:pt x="368755" y="188996"/>
                </a:lnTo>
                <a:lnTo>
                  <a:pt x="426933" y="193769"/>
                </a:lnTo>
                <a:lnTo>
                  <a:pt x="488367" y="198132"/>
                </a:lnTo>
                <a:lnTo>
                  <a:pt x="552848" y="202061"/>
                </a:lnTo>
                <a:lnTo>
                  <a:pt x="620170" y="205536"/>
                </a:lnTo>
                <a:lnTo>
                  <a:pt x="690125" y="208536"/>
                </a:lnTo>
                <a:lnTo>
                  <a:pt x="762505" y="211038"/>
                </a:lnTo>
                <a:lnTo>
                  <a:pt x="837103" y="213022"/>
                </a:lnTo>
                <a:lnTo>
                  <a:pt x="913712" y="214465"/>
                </a:lnTo>
                <a:lnTo>
                  <a:pt x="992125" y="215347"/>
                </a:lnTo>
                <a:lnTo>
                  <a:pt x="1072133" y="215646"/>
                </a:lnTo>
                <a:lnTo>
                  <a:pt x="1152142" y="215347"/>
                </a:lnTo>
                <a:lnTo>
                  <a:pt x="1230555" y="214465"/>
                </a:lnTo>
                <a:lnTo>
                  <a:pt x="1307164" y="213022"/>
                </a:lnTo>
                <a:lnTo>
                  <a:pt x="1381762" y="211038"/>
                </a:lnTo>
                <a:lnTo>
                  <a:pt x="1454142" y="208536"/>
                </a:lnTo>
                <a:lnTo>
                  <a:pt x="1524097" y="205536"/>
                </a:lnTo>
                <a:lnTo>
                  <a:pt x="1591419" y="202061"/>
                </a:lnTo>
                <a:lnTo>
                  <a:pt x="1655900" y="198132"/>
                </a:lnTo>
                <a:lnTo>
                  <a:pt x="1717334" y="193769"/>
                </a:lnTo>
                <a:lnTo>
                  <a:pt x="1775512" y="188996"/>
                </a:lnTo>
                <a:lnTo>
                  <a:pt x="1830228" y="183832"/>
                </a:lnTo>
                <a:lnTo>
                  <a:pt x="1881274" y="178300"/>
                </a:lnTo>
                <a:lnTo>
                  <a:pt x="1928443" y="172421"/>
                </a:lnTo>
                <a:lnTo>
                  <a:pt x="1971528" y="166217"/>
                </a:lnTo>
                <a:lnTo>
                  <a:pt x="2010320" y="159708"/>
                </a:lnTo>
                <a:lnTo>
                  <a:pt x="2074199" y="145866"/>
                </a:lnTo>
                <a:lnTo>
                  <a:pt x="2118421" y="131065"/>
                </a:lnTo>
                <a:lnTo>
                  <a:pt x="2144267" y="107441"/>
                </a:lnTo>
                <a:lnTo>
                  <a:pt x="2141326" y="99411"/>
                </a:lnTo>
                <a:lnTo>
                  <a:pt x="2098870" y="76375"/>
                </a:lnTo>
                <a:lnTo>
                  <a:pt x="2044613" y="62105"/>
                </a:lnTo>
                <a:lnTo>
                  <a:pt x="1971528" y="48895"/>
                </a:lnTo>
                <a:lnTo>
                  <a:pt x="1928443" y="42740"/>
                </a:lnTo>
                <a:lnTo>
                  <a:pt x="1881274" y="36912"/>
                </a:lnTo>
                <a:lnTo>
                  <a:pt x="1830228" y="31432"/>
                </a:lnTo>
                <a:lnTo>
                  <a:pt x="1775512" y="26320"/>
                </a:lnTo>
                <a:lnTo>
                  <a:pt x="1717334" y="21598"/>
                </a:lnTo>
                <a:lnTo>
                  <a:pt x="1655900" y="17284"/>
                </a:lnTo>
                <a:lnTo>
                  <a:pt x="1591419" y="13402"/>
                </a:lnTo>
                <a:lnTo>
                  <a:pt x="1524097" y="9970"/>
                </a:lnTo>
                <a:lnTo>
                  <a:pt x="1454142" y="7009"/>
                </a:lnTo>
                <a:lnTo>
                  <a:pt x="1381762" y="4541"/>
                </a:lnTo>
                <a:lnTo>
                  <a:pt x="1307164" y="2585"/>
                </a:lnTo>
                <a:lnTo>
                  <a:pt x="1230555" y="1162"/>
                </a:lnTo>
                <a:lnTo>
                  <a:pt x="1152142" y="294"/>
                </a:lnTo>
                <a:lnTo>
                  <a:pt x="1072133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8763930" y="5116836"/>
            <a:ext cx="302447" cy="65159"/>
          </a:xfrm>
          <a:custGeom>
            <a:avLst/>
            <a:gdLst/>
            <a:ahLst/>
            <a:cxnLst/>
            <a:rect l="l" t="t" r="r" b="b"/>
            <a:pathLst>
              <a:path w="353695" h="76200">
                <a:moveTo>
                  <a:pt x="76200" y="32766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8100"/>
                </a:lnTo>
                <a:lnTo>
                  <a:pt x="60198" y="34290"/>
                </a:lnTo>
                <a:lnTo>
                  <a:pt x="63246" y="32766"/>
                </a:lnTo>
                <a:lnTo>
                  <a:pt x="76200" y="32766"/>
                </a:lnTo>
                <a:close/>
              </a:path>
              <a:path w="353695" h="76200">
                <a:moveTo>
                  <a:pt x="353568" y="38100"/>
                </a:moveTo>
                <a:lnTo>
                  <a:pt x="352044" y="34290"/>
                </a:lnTo>
                <a:lnTo>
                  <a:pt x="348996" y="32766"/>
                </a:lnTo>
                <a:lnTo>
                  <a:pt x="63246" y="32766"/>
                </a:lnTo>
                <a:lnTo>
                  <a:pt x="60198" y="34290"/>
                </a:lnTo>
                <a:lnTo>
                  <a:pt x="58674" y="38100"/>
                </a:lnTo>
                <a:lnTo>
                  <a:pt x="60198" y="41148"/>
                </a:lnTo>
                <a:lnTo>
                  <a:pt x="63246" y="42672"/>
                </a:lnTo>
                <a:lnTo>
                  <a:pt x="348996" y="42672"/>
                </a:lnTo>
                <a:lnTo>
                  <a:pt x="352044" y="41148"/>
                </a:lnTo>
                <a:lnTo>
                  <a:pt x="353568" y="38100"/>
                </a:lnTo>
                <a:close/>
              </a:path>
              <a:path w="353695" h="76200">
                <a:moveTo>
                  <a:pt x="76200" y="76200"/>
                </a:moveTo>
                <a:lnTo>
                  <a:pt x="76200" y="42672"/>
                </a:lnTo>
                <a:lnTo>
                  <a:pt x="63246" y="42672"/>
                </a:lnTo>
                <a:lnTo>
                  <a:pt x="60198" y="41148"/>
                </a:lnTo>
                <a:lnTo>
                  <a:pt x="58674" y="38100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7" name="object 7"/>
          <p:cNvSpPr txBox="1"/>
          <p:nvPr/>
        </p:nvSpPr>
        <p:spPr>
          <a:xfrm>
            <a:off x="9097767" y="5005632"/>
            <a:ext cx="154753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latin typeface="Arial"/>
                <a:cs typeface="Arial"/>
              </a:rPr>
              <a:t>u</a:t>
            </a:r>
            <a:endParaRPr sz="171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85325" y="646375"/>
            <a:ext cx="5223591" cy="555496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3200" spc="-4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3200" spc="-4" dirty="0" err="1">
                <a:solidFill>
                  <a:srgbClr val="FFFFFF"/>
                </a:solidFill>
                <a:latin typeface="STZhongsong"/>
                <a:cs typeface="STZhongsong"/>
              </a:rPr>
              <a:t>元组演算的等价性变换</a:t>
            </a:r>
            <a:r>
              <a:rPr lang="en-US" sz="3200" spc="-4" dirty="0">
                <a:solidFill>
                  <a:srgbClr val="FFFFFF"/>
                </a:solidFill>
                <a:latin typeface="STZhongsong"/>
                <a:cs typeface="STZhongsong"/>
              </a:rPr>
              <a:t>(</a:t>
            </a:r>
            <a:r>
              <a:rPr lang="zh-CN" altLang="en-US" sz="3200" spc="-4" dirty="0">
                <a:solidFill>
                  <a:srgbClr val="FFFFFF"/>
                </a:solidFill>
                <a:latin typeface="STZhongsong"/>
                <a:cs typeface="STZhongsong"/>
              </a:rPr>
              <a:t>续</a:t>
            </a:r>
            <a:r>
              <a:rPr lang="en-US" sz="3200" spc="-4" dirty="0">
                <a:solidFill>
                  <a:srgbClr val="FFFFFF"/>
                </a:solidFill>
                <a:latin typeface="STZhongsong"/>
                <a:cs typeface="STZhongsong"/>
              </a:rPr>
              <a:t>)</a:t>
            </a:r>
            <a:endParaRPr sz="3200" dirty="0">
              <a:latin typeface="STZhongsong"/>
              <a:cs typeface="STZhongsong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26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3649" y="561329"/>
            <a:ext cx="4348932" cy="564964"/>
          </a:xfrm>
          <a:prstGeom prst="rect">
            <a:avLst/>
          </a:prstGeom>
        </p:spPr>
        <p:txBody>
          <a:bodyPr vert="horz" wrap="square" lIns="0" tIns="1086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86"/>
              </a:spcBef>
            </a:pPr>
            <a:r>
              <a:rPr dirty="0">
                <a:solidFill>
                  <a:srgbClr val="FFFF65"/>
                </a:solidFill>
              </a:rPr>
              <a:t>本讲学习什么?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1268760"/>
            <a:ext cx="6788597" cy="2135623"/>
          </a:xfrm>
          <a:prstGeom prst="rect">
            <a:avLst/>
          </a:prstGeom>
        </p:spPr>
        <p:txBody>
          <a:bodyPr vert="horz" wrap="square" lIns="0" tIns="128689" rIns="0" bIns="0" rtlCol="0">
            <a:spAutoFit/>
          </a:bodyPr>
          <a:lstStyle/>
          <a:p>
            <a:pPr marL="10860">
              <a:spcBef>
                <a:spcPts val="1013"/>
              </a:spcBef>
            </a:pPr>
            <a:r>
              <a:rPr sz="2800" b="1" spc="-4" dirty="0">
                <a:solidFill>
                  <a:srgbClr val="CC0000"/>
                </a:solidFill>
                <a:latin typeface="Microsoft YaHei"/>
                <a:cs typeface="Microsoft YaHei"/>
              </a:rPr>
              <a:t>基本内容</a:t>
            </a:r>
            <a:endParaRPr sz="2800" dirty="0">
              <a:latin typeface="Microsoft YaHei"/>
              <a:cs typeface="Microsoft YaHei"/>
            </a:endParaRPr>
          </a:p>
          <a:p>
            <a:pPr marL="323621" indent="-312761">
              <a:spcBef>
                <a:spcPts val="791"/>
              </a:spcBef>
              <a:buAutoNum type="arabicPeriod"/>
              <a:tabLst>
                <a:tab pos="324164" algn="l"/>
              </a:tabLst>
            </a:pPr>
            <a:r>
              <a:rPr sz="2800" b="1" spc="-4" dirty="0">
                <a:latin typeface="Microsoft YaHei"/>
                <a:cs typeface="Microsoft YaHei"/>
              </a:rPr>
              <a:t>关系演算之关系元组演算</a:t>
            </a:r>
            <a:endParaRPr sz="2800" dirty="0">
              <a:latin typeface="Microsoft YaHei"/>
              <a:cs typeface="Microsoft YaHei"/>
            </a:endParaRPr>
          </a:p>
          <a:p>
            <a:pPr marL="323621" indent="-312761">
              <a:spcBef>
                <a:spcPts val="735"/>
              </a:spcBef>
              <a:buAutoNum type="arabicPeriod"/>
              <a:tabLst>
                <a:tab pos="324164" algn="l"/>
              </a:tabLst>
            </a:pPr>
            <a:r>
              <a:rPr sz="2800" b="1" spc="-4" dirty="0">
                <a:latin typeface="Microsoft YaHei"/>
                <a:cs typeface="Microsoft YaHei"/>
              </a:rPr>
              <a:t>关系演算之关系域演算</a:t>
            </a:r>
            <a:endParaRPr sz="2800" dirty="0">
              <a:latin typeface="Microsoft YaHei"/>
              <a:cs typeface="Microsoft YaHei"/>
            </a:endParaRPr>
          </a:p>
          <a:p>
            <a:pPr marL="323621" indent="-312761">
              <a:spcBef>
                <a:spcPts val="735"/>
              </a:spcBef>
              <a:buAutoNum type="arabicPeriod"/>
              <a:tabLst>
                <a:tab pos="324164" algn="l"/>
              </a:tabLst>
            </a:pPr>
            <a:r>
              <a:rPr sz="2800" b="1" spc="-4" dirty="0" err="1">
                <a:latin typeface="Microsoft YaHei"/>
                <a:cs typeface="Microsoft YaHei"/>
              </a:rPr>
              <a:t>关于三种关系运算的一些观点</a:t>
            </a:r>
            <a:endParaRPr sz="280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544" y="4067505"/>
            <a:ext cx="8496944" cy="2354198"/>
          </a:xfrm>
          <a:prstGeom prst="rect">
            <a:avLst/>
          </a:prstGeom>
          <a:ln w="38100">
            <a:solidFill>
              <a:srgbClr val="666633"/>
            </a:solidFill>
          </a:ln>
        </p:spPr>
        <p:txBody>
          <a:bodyPr vert="horz" wrap="square" lIns="0" tIns="121630" rIns="0" bIns="0" rtlCol="0">
            <a:spAutoFit/>
          </a:bodyPr>
          <a:lstStyle/>
          <a:p>
            <a:pPr marL="95023">
              <a:spcBef>
                <a:spcPts val="958"/>
              </a:spcBef>
            </a:pPr>
            <a:r>
              <a:rPr sz="2000" b="1" dirty="0">
                <a:solidFill>
                  <a:srgbClr val="CC0000"/>
                </a:solidFill>
                <a:latin typeface="Microsoft YaHei"/>
                <a:cs typeface="Microsoft YaHei"/>
              </a:rPr>
              <a:t>重点与难点</a:t>
            </a:r>
            <a:endParaRPr sz="2000" dirty="0">
              <a:latin typeface="Microsoft YaHei"/>
              <a:cs typeface="Microsoft YaHei"/>
            </a:endParaRPr>
          </a:p>
          <a:p>
            <a:pPr marL="257377" indent="-162354">
              <a:spcBef>
                <a:spcPts val="641"/>
              </a:spcBef>
              <a:buSzPct val="95000"/>
              <a:buFont typeface="Wingdings"/>
              <a:buChar char=""/>
              <a:tabLst>
                <a:tab pos="257920" algn="l"/>
              </a:tabLst>
            </a:pPr>
            <a:r>
              <a:rPr sz="2000" b="1" spc="-4" dirty="0">
                <a:latin typeface="Microsoft YaHei"/>
                <a:cs typeface="Microsoft YaHei"/>
              </a:rPr>
              <a:t>关系元组演算公式的递归定义；关系域演算公式的递归定义</a:t>
            </a:r>
            <a:endParaRPr sz="2000" dirty="0">
              <a:latin typeface="Microsoft YaHei"/>
              <a:cs typeface="Microsoft YaHei"/>
            </a:endParaRPr>
          </a:p>
          <a:p>
            <a:pPr marL="257377" indent="-162354">
              <a:spcBef>
                <a:spcPts val="620"/>
              </a:spcBef>
              <a:buSzPct val="95000"/>
              <a:buFont typeface="Wingdings"/>
              <a:buChar char=""/>
              <a:tabLst>
                <a:tab pos="257920" algn="l"/>
                <a:tab pos="2547159" algn="l"/>
              </a:tabLst>
            </a:pPr>
            <a:r>
              <a:rPr sz="2000" b="1" spc="-4" dirty="0" err="1">
                <a:latin typeface="Microsoft YaHei"/>
                <a:cs typeface="Microsoft YaHei"/>
              </a:rPr>
              <a:t>关系元组演算公式：与</a:t>
            </a:r>
            <a:r>
              <a:rPr sz="2000" b="1" spc="4" dirty="0">
                <a:latin typeface="Symbol"/>
                <a:cs typeface="Symbol"/>
              </a:rPr>
              <a:t></a:t>
            </a:r>
            <a:r>
              <a:rPr sz="2000" b="1" spc="-4" dirty="0">
                <a:latin typeface="Microsoft YaHei"/>
                <a:cs typeface="Microsoft YaHei"/>
              </a:rPr>
              <a:t>、或 </a:t>
            </a:r>
            <a:r>
              <a:rPr sz="2000" b="1" spc="4" dirty="0">
                <a:latin typeface="Symbol"/>
                <a:cs typeface="Symbol"/>
              </a:rPr>
              <a:t></a:t>
            </a:r>
            <a:r>
              <a:rPr sz="2000" b="1" spc="-4" dirty="0">
                <a:latin typeface="Microsoft YaHei"/>
                <a:cs typeface="Microsoft YaHei"/>
              </a:rPr>
              <a:t>、非 </a:t>
            </a:r>
            <a:r>
              <a:rPr sz="2000" b="1" spc="-4" dirty="0">
                <a:latin typeface="Symbol"/>
                <a:cs typeface="Symbol"/>
              </a:rPr>
              <a:t></a:t>
            </a:r>
            <a:r>
              <a:rPr sz="2000" b="1" spc="-4" dirty="0">
                <a:latin typeface="Microsoft YaHei"/>
                <a:cs typeface="Microsoft YaHei"/>
              </a:rPr>
              <a:t>、</a:t>
            </a:r>
            <a:r>
              <a:rPr sz="2000" b="1" spc="-4" dirty="0">
                <a:solidFill>
                  <a:srgbClr val="CC0000"/>
                </a:solidFill>
                <a:latin typeface="Microsoft YaHei"/>
                <a:cs typeface="Microsoft YaHei"/>
              </a:rPr>
              <a:t>存在量词</a:t>
            </a:r>
            <a:r>
              <a:rPr sz="2000" b="1" dirty="0">
                <a:solidFill>
                  <a:srgbClr val="CC0000"/>
                </a:solidFill>
                <a:latin typeface="Microsoft YaHei"/>
                <a:cs typeface="Microsoft YaHei"/>
              </a:rPr>
              <a:t> </a:t>
            </a:r>
            <a:r>
              <a:rPr sz="2000" b="1" dirty="0">
                <a:solidFill>
                  <a:srgbClr val="CC0000"/>
                </a:solidFill>
                <a:latin typeface="Symbol"/>
                <a:cs typeface="Symbol"/>
              </a:rPr>
              <a:t></a:t>
            </a:r>
            <a:r>
              <a:rPr sz="2000" b="1" spc="-4" dirty="0">
                <a:solidFill>
                  <a:srgbClr val="CC0000"/>
                </a:solidFill>
                <a:latin typeface="Microsoft YaHei"/>
                <a:cs typeface="Microsoft YaHei"/>
              </a:rPr>
              <a:t>、全称量词</a:t>
            </a:r>
            <a:r>
              <a:rPr sz="2000" b="1" spc="-81" dirty="0">
                <a:solidFill>
                  <a:srgbClr val="CC0000"/>
                </a:solidFill>
                <a:latin typeface="Microsoft YaHei"/>
                <a:cs typeface="Microsoft YaHei"/>
              </a:rPr>
              <a:t> </a:t>
            </a:r>
            <a:r>
              <a:rPr sz="2000" b="1" spc="-4" dirty="0">
                <a:solidFill>
                  <a:srgbClr val="CC0000"/>
                </a:solidFill>
                <a:latin typeface="Symbol"/>
                <a:cs typeface="Symbol"/>
              </a:rPr>
              <a:t></a:t>
            </a:r>
            <a:endParaRPr sz="2000" dirty="0">
              <a:latin typeface="Symbol"/>
              <a:cs typeface="Symbol"/>
            </a:endParaRPr>
          </a:p>
          <a:p>
            <a:pPr marL="257377" indent="-162354">
              <a:spcBef>
                <a:spcPts val="620"/>
              </a:spcBef>
              <a:buSzPct val="95000"/>
              <a:buFont typeface="Wingdings"/>
              <a:buChar char=""/>
              <a:tabLst>
                <a:tab pos="257920" algn="l"/>
              </a:tabLst>
            </a:pPr>
            <a:r>
              <a:rPr sz="2000" b="1" spc="-4" dirty="0">
                <a:latin typeface="Microsoft YaHei"/>
                <a:cs typeface="Microsoft YaHei"/>
              </a:rPr>
              <a:t>用关系元组演算公式表达查询的思维训练</a:t>
            </a:r>
            <a:endParaRPr sz="2000" dirty="0">
              <a:latin typeface="Microsoft YaHei"/>
              <a:cs typeface="Microsoft YaHei"/>
            </a:endParaRPr>
          </a:p>
          <a:p>
            <a:pPr marL="257377" indent="-162354">
              <a:spcBef>
                <a:spcPts val="620"/>
              </a:spcBef>
              <a:buSzPct val="95000"/>
              <a:buFont typeface="Wingdings"/>
              <a:buChar char=""/>
              <a:tabLst>
                <a:tab pos="257920" algn="l"/>
              </a:tabLst>
            </a:pPr>
            <a:r>
              <a:rPr sz="2000" b="1" spc="-4" dirty="0">
                <a:latin typeface="Microsoft YaHei"/>
                <a:cs typeface="Microsoft YaHei"/>
              </a:rPr>
              <a:t>用QBE语言表达查询的思维训练</a:t>
            </a:r>
            <a:endParaRPr sz="2000" dirty="0">
              <a:latin typeface="Microsoft YaHei"/>
              <a:cs typeface="Microsoft YaHei"/>
            </a:endParaRPr>
          </a:p>
          <a:p>
            <a:pPr marL="257377" indent="-162354">
              <a:spcBef>
                <a:spcPts val="616"/>
              </a:spcBef>
              <a:buSzPct val="95000"/>
              <a:buFont typeface="Wingdings"/>
              <a:buChar char=""/>
              <a:tabLst>
                <a:tab pos="257920" algn="l"/>
              </a:tabLst>
            </a:pPr>
            <a:r>
              <a:rPr sz="2000" b="1" spc="-4" dirty="0">
                <a:latin typeface="Microsoft YaHei"/>
                <a:cs typeface="Microsoft YaHei"/>
              </a:rPr>
              <a:t>关系元组演算、域演算和关系代数在表达查询方面的思维差异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742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0825" y="1340768"/>
            <a:ext cx="8641655" cy="2636047"/>
          </a:xfrm>
          <a:prstGeom prst="rect">
            <a:avLst/>
          </a:prstGeom>
        </p:spPr>
        <p:txBody>
          <a:bodyPr vert="horz" wrap="square" lIns="0" tIns="85793" rIns="0" bIns="0" rtlCol="0">
            <a:spAutoFit/>
          </a:bodyPr>
          <a:lstStyle/>
          <a:p>
            <a:pPr marL="243259" indent="-232399">
              <a:spcBef>
                <a:spcPts val="676"/>
              </a:spcBef>
              <a:buFont typeface="Wingdings"/>
              <a:buChar char=""/>
              <a:tabLst>
                <a:tab pos="243802" algn="l"/>
              </a:tabLst>
            </a:pPr>
            <a:r>
              <a:rPr b="1" spc="-9" dirty="0">
                <a:latin typeface="NSimSun"/>
                <a:cs typeface="NSimSun"/>
              </a:rPr>
              <a:t>等价性再示例：</a:t>
            </a:r>
            <a:endParaRPr dirty="0">
              <a:latin typeface="NSimSun"/>
              <a:cs typeface="NSimSun"/>
            </a:endParaRPr>
          </a:p>
          <a:p>
            <a:pPr marL="400726">
              <a:spcBef>
                <a:spcPts val="590"/>
              </a:spcBef>
            </a:pPr>
            <a:r>
              <a:rPr b="1" spc="-4" dirty="0">
                <a:latin typeface="Microsoft YaHei"/>
                <a:cs typeface="Microsoft YaHei"/>
              </a:rPr>
              <a:t>“既年龄小于20岁又是男性的所有学生”</a:t>
            </a:r>
            <a:endParaRPr dirty="0">
              <a:latin typeface="Microsoft YaHei"/>
              <a:cs typeface="Microsoft YaHei"/>
            </a:endParaRPr>
          </a:p>
          <a:p>
            <a:pPr marL="792220">
              <a:spcBef>
                <a:spcPts val="671"/>
              </a:spcBef>
              <a:tabLst>
                <a:tab pos="1298286" algn="l"/>
                <a:tab pos="2501548" algn="l"/>
                <a:tab pos="2752409" algn="l"/>
              </a:tabLst>
            </a:pP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{</a:t>
            </a:r>
            <a:r>
              <a:rPr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s |</a:t>
            </a:r>
            <a:r>
              <a:rPr lang="en-US" b="1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b="1" spc="-4" dirty="0" err="1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lang="en-US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b="1" spc="-4" dirty="0">
                <a:solidFill>
                  <a:srgbClr val="3333CC"/>
                </a:solidFill>
                <a:latin typeface="Symbol"/>
                <a:cs typeface="Symbol"/>
              </a:rPr>
              <a:t>  </a:t>
            </a:r>
            <a:r>
              <a:rPr b="1" spc="-9" dirty="0">
                <a:solidFill>
                  <a:srgbClr val="FF0065"/>
                </a:solidFill>
                <a:latin typeface="Arial"/>
                <a:cs typeface="Arial"/>
              </a:rPr>
              <a:t>(s[Sage]</a:t>
            </a: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 &lt; 20</a:t>
            </a:r>
            <a:r>
              <a:rPr b="1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b="1" spc="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b="1" spc="-9" dirty="0">
                <a:solidFill>
                  <a:srgbClr val="FF0065"/>
                </a:solidFill>
                <a:latin typeface="Arial"/>
                <a:cs typeface="Arial"/>
              </a:rPr>
              <a:t>s[Ssex] </a:t>
            </a: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= ‘</a:t>
            </a:r>
            <a:r>
              <a:rPr b="1" spc="-4" dirty="0">
                <a:solidFill>
                  <a:srgbClr val="FF0065"/>
                </a:solidFill>
                <a:latin typeface="NSimSun"/>
                <a:cs typeface="NSimSun"/>
              </a:rPr>
              <a:t>男</a:t>
            </a: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’)</a:t>
            </a:r>
            <a:r>
              <a:rPr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369774">
              <a:spcBef>
                <a:spcPts val="564"/>
              </a:spcBef>
            </a:pPr>
            <a:r>
              <a:rPr b="1" spc="-9" dirty="0">
                <a:solidFill>
                  <a:srgbClr val="3333CC"/>
                </a:solidFill>
                <a:latin typeface="Microsoft YaHei"/>
                <a:cs typeface="Microsoft YaHei"/>
              </a:rPr>
              <a:t>等价</a:t>
            </a:r>
            <a:r>
              <a:rPr b="1" spc="-4" dirty="0">
                <a:solidFill>
                  <a:srgbClr val="3333CC"/>
                </a:solidFill>
                <a:latin typeface="Microsoft YaHei"/>
                <a:cs typeface="Microsoft YaHei"/>
              </a:rPr>
              <a:t>于</a:t>
            </a:r>
            <a:r>
              <a:rPr b="1" spc="-4" dirty="0">
                <a:latin typeface="Microsoft YaHei"/>
                <a:cs typeface="Microsoft YaHei"/>
              </a:rPr>
              <a:t>“去掉：或者年龄大于等于20岁，或者不是男性的，所有人”</a:t>
            </a:r>
            <a:endParaRPr dirty="0">
              <a:latin typeface="Microsoft YaHei"/>
              <a:cs typeface="Microsoft YaHei"/>
            </a:endParaRPr>
          </a:p>
          <a:p>
            <a:pPr marL="792763">
              <a:spcBef>
                <a:spcPts val="671"/>
              </a:spcBef>
              <a:tabLst>
                <a:tab pos="1298286" algn="l"/>
                <a:tab pos="2501548" algn="l"/>
              </a:tabLst>
            </a:pP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{</a:t>
            </a:r>
            <a:r>
              <a:rPr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s |</a:t>
            </a:r>
            <a:r>
              <a:rPr lang="en-US" b="1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b="1" spc="-4" dirty="0" err="1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lang="en-US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b="1" spc="4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b="1" spc="4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lang="en-US" b="1" spc="-4" dirty="0">
                <a:solidFill>
                  <a:srgbClr val="FF0065"/>
                </a:solidFill>
                <a:latin typeface="Symbol"/>
                <a:cs typeface="Symbol"/>
              </a:rPr>
              <a:t> </a:t>
            </a: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( s[Sage]</a:t>
            </a:r>
            <a:r>
              <a:rPr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&gt;=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9" dirty="0">
                <a:solidFill>
                  <a:srgbClr val="3333CC"/>
                </a:solidFill>
                <a:latin typeface="Arial"/>
                <a:cs typeface="Arial"/>
              </a:rPr>
              <a:t>20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b="1" spc="-9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s[Ssex] </a:t>
            </a:r>
            <a:r>
              <a:rPr b="1" spc="-4" dirty="0">
                <a:solidFill>
                  <a:srgbClr val="3333CC"/>
                </a:solidFill>
                <a:latin typeface="Arial"/>
                <a:cs typeface="Arial"/>
              </a:rPr>
              <a:t>&lt;&gt;</a:t>
            </a:r>
            <a:r>
              <a:rPr b="1"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13" dirty="0">
                <a:solidFill>
                  <a:srgbClr val="FF0065"/>
                </a:solidFill>
                <a:latin typeface="Arial"/>
                <a:cs typeface="Arial"/>
              </a:rPr>
              <a:t>‘</a:t>
            </a:r>
            <a:r>
              <a:rPr b="1" spc="-4" dirty="0">
                <a:solidFill>
                  <a:srgbClr val="FF0065"/>
                </a:solidFill>
                <a:latin typeface="NSimSun"/>
                <a:cs typeface="NSimSun"/>
              </a:rPr>
              <a:t>男</a:t>
            </a: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’</a:t>
            </a:r>
            <a:r>
              <a:rPr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b="1" spc="-13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0065"/>
                </a:solidFill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2185" y="4211799"/>
            <a:ext cx="3621545" cy="1752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2114379" y="5581972"/>
            <a:ext cx="325796" cy="65159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0802" y="34289"/>
                </a:lnTo>
                <a:lnTo>
                  <a:pt x="317754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17754" y="42671"/>
                </a:lnTo>
                <a:lnTo>
                  <a:pt x="320802" y="41147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800" y="0"/>
                </a:lnTo>
                <a:lnTo>
                  <a:pt x="304800" y="32765"/>
                </a:lnTo>
                <a:lnTo>
                  <a:pt x="317754" y="32765"/>
                </a:lnTo>
                <a:lnTo>
                  <a:pt x="320802" y="34289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0802" y="41147"/>
                </a:lnTo>
                <a:lnTo>
                  <a:pt x="317754" y="42671"/>
                </a:lnTo>
                <a:lnTo>
                  <a:pt x="304800" y="42671"/>
                </a:lnTo>
                <a:lnTo>
                  <a:pt x="304800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1979712" y="5459689"/>
            <a:ext cx="142807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latin typeface="Arial"/>
                <a:cs typeface="Arial"/>
              </a:rPr>
              <a:t>s</a:t>
            </a:r>
            <a:endParaRPr sz="171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1614" y="5382362"/>
            <a:ext cx="2386997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  <a:tabLst>
                <a:tab pos="2375575" algn="l"/>
              </a:tabLst>
            </a:pPr>
            <a:r>
              <a:rPr sz="1710" b="1" u="sng" spc="-4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	</a:t>
            </a:r>
            <a:endParaRPr sz="171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80855" y="550289"/>
            <a:ext cx="5223591" cy="555496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lang="en-US" altLang="zh-CN" sz="3200" spc="-4" dirty="0">
                <a:solidFill>
                  <a:srgbClr val="FFFFFF"/>
                </a:solidFill>
                <a:cs typeface="Arial"/>
              </a:rPr>
              <a:t>(1)</a:t>
            </a:r>
            <a:r>
              <a:rPr lang="zh-CN" altLang="en-US" sz="3200" spc="-4" dirty="0">
                <a:solidFill>
                  <a:srgbClr val="FFFFFF"/>
                </a:solidFill>
                <a:latin typeface="STZhongsong"/>
                <a:cs typeface="STZhongsong"/>
              </a:rPr>
              <a:t>元组演算的等价性变换</a:t>
            </a:r>
            <a:r>
              <a:rPr lang="en-US" altLang="zh-CN" sz="3200" spc="-4" dirty="0">
                <a:solidFill>
                  <a:srgbClr val="FFFFFF"/>
                </a:solidFill>
                <a:latin typeface="STZhongsong"/>
                <a:cs typeface="STZhongsong"/>
              </a:rPr>
              <a:t>(</a:t>
            </a:r>
            <a:r>
              <a:rPr lang="zh-CN" altLang="en-US" sz="3200" spc="-4" dirty="0">
                <a:solidFill>
                  <a:srgbClr val="FFFFFF"/>
                </a:solidFill>
                <a:latin typeface="STZhongsong"/>
                <a:cs typeface="STZhongsong"/>
              </a:rPr>
              <a:t>续</a:t>
            </a:r>
            <a:r>
              <a:rPr lang="en-US" altLang="zh-CN" sz="3200" spc="-4" dirty="0">
                <a:solidFill>
                  <a:srgbClr val="FFFFFF"/>
                </a:solidFill>
                <a:latin typeface="STZhongsong"/>
                <a:cs typeface="STZhongsong"/>
              </a:rPr>
              <a:t>)</a:t>
            </a:r>
            <a:endParaRPr sz="3200" dirty="0">
              <a:latin typeface="STZhongsong"/>
              <a:cs typeface="STZhongsong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06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504" y="1347440"/>
            <a:ext cx="9036495" cy="5625830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183529" indent="-172670">
              <a:spcBef>
                <a:spcPts val="705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200" b="1" spc="-4" dirty="0">
                <a:latin typeface="NSimSun"/>
                <a:cs typeface="NSimSun"/>
              </a:rPr>
              <a:t>例如</a:t>
            </a:r>
            <a:r>
              <a:rPr sz="2200" b="1" spc="-4" dirty="0">
                <a:latin typeface="Symbol"/>
                <a:cs typeface="Symbol"/>
              </a:rPr>
              <a:t>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b="1" spc="-9" dirty="0">
                <a:latin typeface="NSimSun"/>
                <a:cs typeface="NSimSun"/>
              </a:rPr>
              <a:t>、</a:t>
            </a:r>
            <a:r>
              <a:rPr sz="2200" b="1" spc="-385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Symbol"/>
                <a:cs typeface="Symbol"/>
              </a:rPr>
              <a:t></a:t>
            </a:r>
            <a:r>
              <a:rPr sz="2200" b="1" spc="-9" dirty="0">
                <a:latin typeface="NSimSun"/>
                <a:cs typeface="NSimSun"/>
              </a:rPr>
              <a:t>与</a:t>
            </a:r>
            <a:r>
              <a:rPr sz="2200" b="1" spc="-4" dirty="0">
                <a:latin typeface="Symbol"/>
                <a:cs typeface="Symbol"/>
              </a:rPr>
              <a:t></a:t>
            </a:r>
            <a:r>
              <a:rPr sz="2200" b="1" spc="38" dirty="0">
                <a:latin typeface="Times New Roman"/>
                <a:cs typeface="Times New Roman"/>
              </a:rPr>
              <a:t> </a:t>
            </a:r>
            <a:r>
              <a:rPr sz="2200" b="1" spc="-9" dirty="0">
                <a:latin typeface="NSimSun"/>
                <a:cs typeface="NSimSun"/>
              </a:rPr>
              <a:t>运算之间的等价性</a:t>
            </a:r>
            <a:endParaRPr sz="2200" dirty="0">
              <a:latin typeface="NSimSun"/>
              <a:cs typeface="NSimSun"/>
            </a:endParaRPr>
          </a:p>
          <a:p>
            <a:pPr marL="401811">
              <a:spcBef>
                <a:spcPts val="620"/>
              </a:spcBef>
            </a:pP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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(t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R)(P(t))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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(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(t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R)(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P(t))</a:t>
            </a:r>
            <a:r>
              <a:rPr sz="2200" b="1" spc="6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401811">
              <a:spcBef>
                <a:spcPts val="620"/>
              </a:spcBef>
            </a:pP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(t</a:t>
            </a:r>
            <a:r>
              <a:rPr sz="2200" b="1" spc="-9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R)(P(t))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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sz="2200" b="1" spc="-9" dirty="0">
                <a:solidFill>
                  <a:srgbClr val="FF0065"/>
                </a:solidFill>
                <a:latin typeface="Symbol"/>
                <a:cs typeface="Symbol"/>
              </a:rPr>
              <a:t>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(t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R)(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P(t))</a:t>
            </a:r>
            <a:r>
              <a:rPr sz="2200" b="1" spc="18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243259" indent="-232399">
              <a:spcBef>
                <a:spcPts val="603"/>
              </a:spcBef>
              <a:buSzPct val="95000"/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latin typeface="NSimSun"/>
                <a:cs typeface="NSimSun"/>
              </a:rPr>
              <a:t>等价性示例：</a:t>
            </a:r>
            <a:endParaRPr sz="2200" dirty="0">
              <a:latin typeface="NSimSun"/>
              <a:cs typeface="NSimSun"/>
            </a:endParaRPr>
          </a:p>
          <a:p>
            <a:pPr marL="400726">
              <a:spcBef>
                <a:spcPts val="586"/>
              </a:spcBef>
            </a:pPr>
            <a:r>
              <a:rPr sz="2200" b="1" spc="-4" dirty="0">
                <a:latin typeface="Microsoft YaHei"/>
                <a:cs typeface="Microsoft YaHei"/>
              </a:rPr>
              <a:t>“既学过001课程又学过002课程的学生”</a:t>
            </a:r>
            <a:endParaRPr sz="2200" dirty="0">
              <a:latin typeface="Microsoft YaHei"/>
              <a:cs typeface="Microsoft YaHei"/>
            </a:endParaRPr>
          </a:p>
          <a:p>
            <a:pPr marL="792763" marR="237286" indent="-543">
              <a:lnSpc>
                <a:spcPct val="130300"/>
              </a:lnSpc>
              <a:spcBef>
                <a:spcPts val="47"/>
              </a:spcBef>
              <a:tabLst>
                <a:tab pos="2403810" algn="l"/>
              </a:tabLst>
            </a:pP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{ t |</a:t>
            </a:r>
            <a:r>
              <a:rPr sz="2200" b="1" spc="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t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Student	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200" b="1" dirty="0">
                <a:solidFill>
                  <a:srgbClr val="FF0065"/>
                </a:solidFill>
                <a:latin typeface="Arial"/>
                <a:cs typeface="Arial"/>
              </a:rPr>
              <a:t>s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65"/>
                </a:solidFill>
                <a:latin typeface="Arial"/>
                <a:cs typeface="Arial"/>
              </a:rPr>
              <a:t>SC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u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SC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s[S#]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= t[S#]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u[S#] =  t[S#]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) (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s[C#]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= ‘001’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u[C#]=‘002’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200" b="1" spc="5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792220">
              <a:spcBef>
                <a:spcPts val="731"/>
              </a:spcBef>
            </a:pP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或者写成</a:t>
            </a:r>
            <a:endParaRPr sz="2200" dirty="0">
              <a:latin typeface="NSimSun"/>
              <a:cs typeface="NSimSun"/>
            </a:endParaRPr>
          </a:p>
          <a:p>
            <a:pPr marL="792220" marR="225340">
              <a:lnSpc>
                <a:spcPts val="2676"/>
              </a:lnSpc>
              <a:spcBef>
                <a:spcPts val="81"/>
              </a:spcBef>
              <a:tabLst>
                <a:tab pos="2403810" algn="l"/>
              </a:tabLst>
            </a:pP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{ t |</a:t>
            </a:r>
            <a:r>
              <a:rPr sz="2200" b="1" spc="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t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Student	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200" b="1" dirty="0">
                <a:solidFill>
                  <a:srgbClr val="FF0065"/>
                </a:solidFill>
                <a:latin typeface="Arial"/>
                <a:cs typeface="Arial"/>
              </a:rPr>
              <a:t>s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65"/>
                </a:solidFill>
                <a:latin typeface="Arial"/>
                <a:cs typeface="Arial"/>
              </a:rPr>
              <a:t>SC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u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SC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) (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s[S#]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= t[S#]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u[S#] =  t[S#]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s[C#]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= ‘001’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u[C#]=‘002’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200" b="1" spc="11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43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69774"/>
            <a:r>
              <a:rPr sz="2200" b="1" spc="-4" dirty="0">
                <a:latin typeface="Microsoft YaHei"/>
                <a:cs typeface="Microsoft YaHei"/>
              </a:rPr>
              <a:t>等价于“去掉：或者未学过001课程，或者未学过002课程的所有人”</a:t>
            </a:r>
            <a:endParaRPr sz="2200" dirty="0">
              <a:latin typeface="Microsoft YaHei"/>
              <a:cs typeface="Microsoft YaHei"/>
            </a:endParaRPr>
          </a:p>
          <a:p>
            <a:pPr marL="792220">
              <a:spcBef>
                <a:spcPts val="671"/>
              </a:spcBef>
              <a:tabLst>
                <a:tab pos="1248874" algn="l"/>
              </a:tabLst>
            </a:pP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t |	t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Student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( </a:t>
            </a:r>
            <a:r>
              <a:rPr sz="2200" b="1" spc="-9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s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SC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s[S#]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= t[S#]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)(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s[C#]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&lt;&gt; ‘001’</a:t>
            </a:r>
            <a:r>
              <a:rPr sz="2200" b="1" spc="23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2356027">
              <a:spcBef>
                <a:spcPts val="620"/>
              </a:spcBef>
            </a:pP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s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SC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s[S#]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= t[S#] 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)(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s[C#]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&lt;&gt; ‘002’ ) )</a:t>
            </a:r>
            <a:r>
              <a:rPr sz="2200" b="1" spc="162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0192" y="1105776"/>
            <a:ext cx="2293561" cy="1948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0848" y="550280"/>
            <a:ext cx="5223591" cy="555496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lang="en-US" altLang="zh-CN" sz="3200" spc="-4" dirty="0">
                <a:solidFill>
                  <a:srgbClr val="FFFFFF"/>
                </a:solidFill>
                <a:cs typeface="Arial"/>
              </a:rPr>
              <a:t>(1)</a:t>
            </a:r>
            <a:r>
              <a:rPr lang="zh-CN" altLang="en-US" sz="3200" spc="-4" dirty="0">
                <a:solidFill>
                  <a:srgbClr val="FFFFFF"/>
                </a:solidFill>
                <a:latin typeface="STZhongsong"/>
                <a:cs typeface="STZhongsong"/>
              </a:rPr>
              <a:t>元组演算的等价性变换</a:t>
            </a:r>
            <a:r>
              <a:rPr lang="en-US" altLang="zh-CN" sz="3200" spc="-4" dirty="0">
                <a:solidFill>
                  <a:srgbClr val="FFFFFF"/>
                </a:solidFill>
                <a:latin typeface="STZhongsong"/>
                <a:cs typeface="STZhongsong"/>
              </a:rPr>
              <a:t>(</a:t>
            </a:r>
            <a:r>
              <a:rPr lang="zh-CN" altLang="en-US" sz="3200" spc="-4" dirty="0">
                <a:solidFill>
                  <a:srgbClr val="FFFFFF"/>
                </a:solidFill>
                <a:latin typeface="STZhongsong"/>
                <a:cs typeface="STZhongsong"/>
              </a:rPr>
              <a:t>续</a:t>
            </a:r>
            <a:r>
              <a:rPr lang="en-US" altLang="zh-CN" sz="3200" spc="-4" dirty="0">
                <a:solidFill>
                  <a:srgbClr val="FFFFFF"/>
                </a:solidFill>
                <a:latin typeface="STZhongsong"/>
                <a:cs typeface="STZhongsong"/>
              </a:rPr>
              <a:t>)</a:t>
            </a:r>
            <a:endParaRPr sz="3200" dirty="0">
              <a:latin typeface="STZhongsong"/>
              <a:cs typeface="STZhongsong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808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553" y="2150606"/>
            <a:ext cx="8208912" cy="228287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b="1" dirty="0">
                <a:latin typeface="Microsoft YaHei"/>
                <a:cs typeface="Microsoft YaHei"/>
              </a:rPr>
              <a:t>元组演算公式与关系代数对比应用的例子</a:t>
            </a:r>
            <a:endParaRPr dirty="0">
              <a:latin typeface="Microsoft YaHei"/>
              <a:cs typeface="Microsoft YaHei"/>
            </a:endParaRPr>
          </a:p>
          <a:p>
            <a:pPr marL="281811" marR="4344" indent="-281811">
              <a:lnSpc>
                <a:spcPct val="130300"/>
              </a:lnSpc>
              <a:spcBef>
                <a:spcPts val="1253"/>
              </a:spcBef>
              <a:buSzPct val="95000"/>
              <a:buFont typeface="Wingdings"/>
              <a:buChar char=""/>
              <a:tabLst>
                <a:tab pos="281811" algn="l"/>
              </a:tabLst>
            </a:pPr>
            <a:r>
              <a:rPr sz="2200" b="1" spc="-9" dirty="0">
                <a:latin typeface="NSimSun"/>
                <a:cs typeface="NSimSun"/>
              </a:rPr>
              <a:t>已知：学生关系</a:t>
            </a:r>
            <a:r>
              <a:rPr sz="2200" b="1" spc="-4" dirty="0">
                <a:latin typeface="NSimSun"/>
                <a:cs typeface="NSimSun"/>
              </a:rPr>
              <a:t>：</a:t>
            </a:r>
            <a:r>
              <a:rPr sz="2200" b="1" spc="-4" dirty="0">
                <a:latin typeface="Arial"/>
                <a:cs typeface="Arial"/>
              </a:rPr>
              <a:t>Student(S#,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Sname,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Sage,</a:t>
            </a:r>
            <a:r>
              <a:rPr sz="2200" b="1" spc="4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Ssex,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Sclass)  </a:t>
            </a:r>
            <a:r>
              <a:rPr sz="2200" b="1" spc="-9" dirty="0">
                <a:latin typeface="NSimSun"/>
                <a:cs typeface="NSimSun"/>
              </a:rPr>
              <a:t>课程关系</a:t>
            </a:r>
            <a:r>
              <a:rPr sz="2200" b="1" spc="-4" dirty="0">
                <a:latin typeface="NSimSun"/>
                <a:cs typeface="NSimSun"/>
              </a:rPr>
              <a:t>：</a:t>
            </a:r>
            <a:r>
              <a:rPr sz="2200" b="1" spc="-4" dirty="0">
                <a:latin typeface="Arial"/>
                <a:cs typeface="Arial"/>
              </a:rPr>
              <a:t>Course(C#,</a:t>
            </a:r>
            <a:r>
              <a:rPr sz="2200" b="1" spc="4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Cname,</a:t>
            </a:r>
            <a:r>
              <a:rPr sz="2200" b="1" spc="9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Chours,</a:t>
            </a:r>
            <a:r>
              <a:rPr sz="2200" b="1" spc="9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Credit, Tname)  </a:t>
            </a:r>
            <a:br>
              <a:rPr lang="en-US" sz="2200" b="1" spc="-4" dirty="0">
                <a:latin typeface="Arial"/>
                <a:cs typeface="Arial"/>
              </a:rPr>
            </a:br>
            <a:r>
              <a:rPr sz="2200" b="1" spc="-9" dirty="0" err="1">
                <a:latin typeface="NSimSun"/>
                <a:cs typeface="NSimSun"/>
              </a:rPr>
              <a:t>选课关系</a:t>
            </a:r>
            <a:r>
              <a:rPr sz="2200" b="1" spc="-4" dirty="0" err="1">
                <a:latin typeface="NSimSun"/>
                <a:cs typeface="NSimSun"/>
              </a:rPr>
              <a:t>：</a:t>
            </a:r>
            <a:r>
              <a:rPr sz="2200" b="1" spc="-4" dirty="0" err="1">
                <a:latin typeface="Arial"/>
                <a:cs typeface="Arial"/>
              </a:rPr>
              <a:t>SC</a:t>
            </a:r>
            <a:r>
              <a:rPr sz="2200" b="1" spc="-4" dirty="0">
                <a:latin typeface="Arial"/>
                <a:cs typeface="Arial"/>
              </a:rPr>
              <a:t>(S#, C#,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Score)</a:t>
            </a:r>
            <a:endParaRPr sz="2200" dirty="0">
              <a:latin typeface="Arial"/>
              <a:cs typeface="Arial"/>
            </a:endParaRPr>
          </a:p>
          <a:p>
            <a:pPr marL="340997" indent="-232399">
              <a:spcBef>
                <a:spcPts val="616"/>
              </a:spcBef>
              <a:buFont typeface="Wingdings"/>
              <a:buChar char=""/>
              <a:tabLst>
                <a:tab pos="341540" algn="l"/>
              </a:tabLst>
            </a:pP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求学过李明老师讲授所有课程的学生姓</a:t>
            </a:r>
            <a:r>
              <a:rPr sz="2200" b="1" spc="-4" dirty="0">
                <a:solidFill>
                  <a:srgbClr val="3333CC"/>
                </a:solidFill>
                <a:latin typeface="NSimSun"/>
                <a:cs typeface="NSimSun"/>
              </a:rPr>
              <a:t>名</a:t>
            </a:r>
            <a:r>
              <a:rPr sz="2200" b="1" spc="-13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全都学过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306" y="5254152"/>
            <a:ext cx="5807309" cy="69512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384078" marR="4344" indent="-1373761">
              <a:lnSpc>
                <a:spcPct val="130300"/>
              </a:lnSpc>
              <a:spcBef>
                <a:spcPts val="86"/>
              </a:spcBef>
            </a:pPr>
            <a:r>
              <a:rPr sz="1710" b="1" spc="-4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r>
              <a:rPr sz="171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710" b="1" spc="-9" dirty="0">
                <a:solidFill>
                  <a:srgbClr val="3333CC"/>
                </a:solidFill>
                <a:latin typeface="Arial"/>
                <a:cs typeface="Arial"/>
              </a:rPr>
              <a:t>t[Sname]</a:t>
            </a:r>
            <a:r>
              <a:rPr sz="171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710" b="1" spc="-4" dirty="0">
                <a:solidFill>
                  <a:srgbClr val="3333CC"/>
                </a:solidFill>
                <a:latin typeface="Arial"/>
                <a:cs typeface="Arial"/>
              </a:rPr>
              <a:t>|</a:t>
            </a:r>
            <a:r>
              <a:rPr sz="171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710" b="1" spc="-4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1710" b="1" spc="-4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1710" b="1" spc="-4" dirty="0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sz="1710" b="1" spc="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71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1710" b="1" spc="47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710" b="1" spc="-4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1710" b="1" spc="-4" dirty="0">
                <a:solidFill>
                  <a:srgbClr val="FF0065"/>
                </a:solidFill>
                <a:latin typeface="Arial"/>
                <a:cs typeface="Arial"/>
              </a:rPr>
              <a:t>(u</a:t>
            </a:r>
            <a:r>
              <a:rPr sz="1710" b="1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1710" b="1" spc="-4" dirty="0">
                <a:solidFill>
                  <a:srgbClr val="FF0065"/>
                </a:solidFill>
                <a:latin typeface="Arial"/>
                <a:cs typeface="Arial"/>
              </a:rPr>
              <a:t>Course</a:t>
            </a:r>
            <a:r>
              <a:rPr sz="1710" b="1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710"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1710" b="1" spc="5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710" b="1" spc="-4" dirty="0">
                <a:solidFill>
                  <a:srgbClr val="FF0065"/>
                </a:solidFill>
                <a:latin typeface="Arial"/>
                <a:cs typeface="Arial"/>
              </a:rPr>
              <a:t>u[Tname]=‘</a:t>
            </a:r>
            <a:r>
              <a:rPr sz="1710" b="1" spc="-4" dirty="0">
                <a:solidFill>
                  <a:srgbClr val="FF0065"/>
                </a:solidFill>
                <a:latin typeface="NSimSun"/>
                <a:cs typeface="NSimSun"/>
              </a:rPr>
              <a:t>李明</a:t>
            </a:r>
            <a:r>
              <a:rPr sz="1710" b="1" spc="-9" dirty="0">
                <a:solidFill>
                  <a:srgbClr val="FF0065"/>
                </a:solidFill>
                <a:latin typeface="Arial"/>
                <a:cs typeface="Arial"/>
              </a:rPr>
              <a:t>’)  </a:t>
            </a:r>
            <a:r>
              <a:rPr sz="1710" b="1" spc="-9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1710" b="1" spc="-9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sz="1710" b="1" spc="-9" dirty="0">
                <a:solidFill>
                  <a:srgbClr val="FF0065"/>
                </a:solidFill>
                <a:latin typeface="Arial"/>
                <a:cs typeface="Arial"/>
              </a:rPr>
              <a:t>(w</a:t>
            </a:r>
            <a:r>
              <a:rPr sz="1710" b="1" spc="-9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1710" b="1" spc="-9" dirty="0">
                <a:solidFill>
                  <a:srgbClr val="FF0065"/>
                </a:solidFill>
                <a:latin typeface="Arial"/>
                <a:cs typeface="Arial"/>
              </a:rPr>
              <a:t>SC)</a:t>
            </a:r>
            <a:r>
              <a:rPr sz="1710" b="1" spc="-9" dirty="0">
                <a:solidFill>
                  <a:srgbClr val="3333CC"/>
                </a:solidFill>
                <a:latin typeface="Arial"/>
                <a:cs typeface="Arial"/>
              </a:rPr>
              <a:t>(w[S#]=t[S#] </a:t>
            </a:r>
            <a:r>
              <a:rPr sz="171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171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710" b="1" spc="-9" dirty="0">
                <a:solidFill>
                  <a:srgbClr val="3333CC"/>
                </a:solidFill>
                <a:latin typeface="Arial"/>
                <a:cs typeface="Arial"/>
              </a:rPr>
              <a:t>w[C#]=u[C#] </a:t>
            </a:r>
            <a:r>
              <a:rPr sz="1710" b="1" spc="-4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r>
              <a:rPr sz="1710" b="1" spc="7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710" b="1" spc="-4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1710" dirty="0">
              <a:latin typeface="Arial"/>
              <a:cs typeface="Arial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5BBA2F-F4A8-30E8-11A7-EAF1EA9D26E6}"/>
              </a:ext>
            </a:extLst>
          </p:cNvPr>
          <p:cNvGrpSpPr/>
          <p:nvPr/>
        </p:nvGrpSpPr>
        <p:grpSpPr>
          <a:xfrm>
            <a:off x="971600" y="4650405"/>
            <a:ext cx="7422214" cy="318309"/>
            <a:chOff x="971600" y="4650405"/>
            <a:chExt cx="7422214" cy="318309"/>
          </a:xfrm>
        </p:grpSpPr>
        <p:sp>
          <p:nvSpPr>
            <p:cNvPr id="4" name="object 4"/>
            <p:cNvSpPr txBox="1"/>
            <p:nvPr/>
          </p:nvSpPr>
          <p:spPr>
            <a:xfrm>
              <a:off x="971600" y="4695147"/>
              <a:ext cx="2541248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10860">
                <a:spcBef>
                  <a:spcPts val="81"/>
                </a:spcBef>
              </a:pPr>
              <a:r>
                <a:rPr sz="2565" b="1" spc="-6" baseline="8333" dirty="0">
                  <a:solidFill>
                    <a:srgbClr val="FF0065"/>
                  </a:solidFill>
                  <a:latin typeface="Symbol"/>
                  <a:cs typeface="Symbol"/>
                </a:rPr>
                <a:t></a:t>
              </a:r>
              <a:r>
                <a:rPr sz="1112" b="1" spc="-4" dirty="0">
                  <a:solidFill>
                    <a:srgbClr val="FF0065"/>
                  </a:solidFill>
                  <a:latin typeface="Arial"/>
                  <a:cs typeface="Arial"/>
                </a:rPr>
                <a:t>Sname</a:t>
              </a:r>
              <a:r>
                <a:rPr sz="2565" b="1" spc="-6" baseline="8333" dirty="0">
                  <a:solidFill>
                    <a:srgbClr val="FF0065"/>
                  </a:solidFill>
                  <a:latin typeface="Arial"/>
                  <a:cs typeface="Arial"/>
                </a:rPr>
                <a:t>(</a:t>
              </a:r>
              <a:r>
                <a:rPr sz="2565" b="1" spc="-6" baseline="8333" dirty="0">
                  <a:solidFill>
                    <a:srgbClr val="FF0065"/>
                  </a:solidFill>
                  <a:latin typeface="Symbol"/>
                  <a:cs typeface="Symbol"/>
                </a:rPr>
                <a:t></a:t>
              </a:r>
              <a:r>
                <a:rPr sz="1112" b="1" spc="-4" dirty="0">
                  <a:solidFill>
                    <a:srgbClr val="FF0065"/>
                  </a:solidFill>
                  <a:latin typeface="Arial"/>
                  <a:cs typeface="Arial"/>
                </a:rPr>
                <a:t>Sname, C#</a:t>
              </a:r>
              <a:r>
                <a:rPr sz="1112" b="1" spc="133" dirty="0">
                  <a:solidFill>
                    <a:srgbClr val="FF0065"/>
                  </a:solidFill>
                  <a:latin typeface="Arial"/>
                  <a:cs typeface="Arial"/>
                </a:rPr>
                <a:t> </a:t>
              </a:r>
              <a:r>
                <a:rPr sz="2565" b="1" spc="-13" baseline="8333" dirty="0">
                  <a:solidFill>
                    <a:srgbClr val="FF0065"/>
                  </a:solidFill>
                  <a:latin typeface="Arial"/>
                  <a:cs typeface="Arial"/>
                </a:rPr>
                <a:t>(Student</a:t>
              </a:r>
              <a:endParaRPr sz="2565" baseline="8333" dirty="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970594" y="4650405"/>
              <a:ext cx="4423220" cy="273567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10860">
                <a:spcBef>
                  <a:spcPts val="81"/>
                </a:spcBef>
                <a:tabLst>
                  <a:tab pos="790591" algn="l"/>
                  <a:tab pos="1971048" algn="l"/>
                </a:tabLst>
              </a:pPr>
              <a:r>
                <a:rPr sz="1710" b="1" spc="-4" dirty="0">
                  <a:solidFill>
                    <a:srgbClr val="FF0065"/>
                  </a:solidFill>
                  <a:latin typeface="Arial"/>
                  <a:cs typeface="Arial"/>
                </a:rPr>
                <a:t>SC	Course</a:t>
              </a:r>
              <a:r>
                <a:rPr sz="1710" b="1" dirty="0">
                  <a:solidFill>
                    <a:srgbClr val="FF0065"/>
                  </a:solidFill>
                  <a:latin typeface="Arial"/>
                  <a:cs typeface="Arial"/>
                </a:rPr>
                <a:t> </a:t>
              </a:r>
              <a:r>
                <a:rPr sz="1710" b="1" spc="-4" dirty="0">
                  <a:solidFill>
                    <a:srgbClr val="FF0065"/>
                  </a:solidFill>
                  <a:latin typeface="Arial"/>
                  <a:cs typeface="Arial"/>
                </a:rPr>
                <a:t>)</a:t>
              </a:r>
              <a:r>
                <a:rPr sz="1710" b="1" spc="9" dirty="0">
                  <a:solidFill>
                    <a:srgbClr val="FF0065"/>
                  </a:solidFill>
                  <a:latin typeface="Arial"/>
                  <a:cs typeface="Arial"/>
                </a:rPr>
                <a:t> </a:t>
              </a:r>
              <a:r>
                <a:rPr sz="1710" b="1" spc="-4" dirty="0">
                  <a:solidFill>
                    <a:srgbClr val="FF0065"/>
                  </a:solidFill>
                  <a:latin typeface="Symbol"/>
                  <a:cs typeface="Symbol"/>
                </a:rPr>
                <a:t></a:t>
              </a:r>
              <a:r>
                <a:rPr sz="1710" spc="-4" dirty="0">
                  <a:solidFill>
                    <a:srgbClr val="FF0065"/>
                  </a:solidFill>
                  <a:latin typeface="Times New Roman"/>
                  <a:cs typeface="Times New Roman"/>
                </a:rPr>
                <a:t>	</a:t>
              </a:r>
              <a:r>
                <a:rPr sz="1710" b="1" dirty="0">
                  <a:solidFill>
                    <a:srgbClr val="FF0065"/>
                  </a:solidFill>
                  <a:latin typeface="Symbol"/>
                  <a:cs typeface="Symbol"/>
                </a:rPr>
                <a:t></a:t>
              </a:r>
              <a:r>
                <a:rPr sz="1667" b="1" baseline="-12820" dirty="0">
                  <a:solidFill>
                    <a:srgbClr val="FF0065"/>
                  </a:solidFill>
                  <a:latin typeface="Arial"/>
                  <a:cs typeface="Arial"/>
                </a:rPr>
                <a:t>C#</a:t>
              </a:r>
              <a:r>
                <a:rPr sz="1710" b="1" dirty="0">
                  <a:solidFill>
                    <a:srgbClr val="FF0065"/>
                  </a:solidFill>
                  <a:latin typeface="Arial"/>
                  <a:cs typeface="Arial"/>
                </a:rPr>
                <a:t>(</a:t>
              </a:r>
              <a:r>
                <a:rPr sz="1710" b="1" dirty="0">
                  <a:solidFill>
                    <a:srgbClr val="FF0065"/>
                  </a:solidFill>
                  <a:latin typeface="Symbol"/>
                  <a:cs typeface="Symbol"/>
                </a:rPr>
                <a:t></a:t>
              </a:r>
              <a:r>
                <a:rPr sz="1667" b="1" baseline="-21367" dirty="0">
                  <a:solidFill>
                    <a:srgbClr val="FF0065"/>
                  </a:solidFill>
                  <a:latin typeface="Arial"/>
                  <a:cs typeface="Arial"/>
                </a:rPr>
                <a:t>Tname=‘</a:t>
              </a:r>
              <a:r>
                <a:rPr sz="1667" b="1" spc="-6" baseline="-21367" dirty="0">
                  <a:solidFill>
                    <a:srgbClr val="FF0065"/>
                  </a:solidFill>
                  <a:latin typeface="NSimSun"/>
                  <a:cs typeface="NSimSun"/>
                </a:rPr>
                <a:t>李</a:t>
              </a:r>
              <a:r>
                <a:rPr sz="1667" b="1" baseline="-21367" dirty="0">
                  <a:solidFill>
                    <a:srgbClr val="FF0065"/>
                  </a:solidFill>
                  <a:latin typeface="NSimSun"/>
                  <a:cs typeface="NSimSun"/>
                </a:rPr>
                <a:t>明</a:t>
              </a:r>
              <a:r>
                <a:rPr sz="1667" b="1" spc="-6" baseline="-21367" dirty="0">
                  <a:solidFill>
                    <a:srgbClr val="FF0065"/>
                  </a:solidFill>
                  <a:latin typeface="Arial"/>
                  <a:cs typeface="Arial"/>
                </a:rPr>
                <a:t>’</a:t>
              </a:r>
              <a:r>
                <a:rPr sz="1710" b="1" spc="-4" dirty="0">
                  <a:solidFill>
                    <a:srgbClr val="FF0065"/>
                  </a:solidFill>
                  <a:latin typeface="Arial"/>
                  <a:cs typeface="Arial"/>
                </a:rPr>
                <a:t>(Course)))</a:t>
              </a:r>
              <a:endParaRPr sz="1710" dirty="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593429" y="4708831"/>
              <a:ext cx="288329" cy="197106"/>
            </a:xfrm>
            <a:custGeom>
              <a:avLst/>
              <a:gdLst/>
              <a:ahLst/>
              <a:cxnLst/>
              <a:rect l="l" t="t" r="r" b="b"/>
              <a:pathLst>
                <a:path w="337185" h="230504">
                  <a:moveTo>
                    <a:pt x="336803" y="0"/>
                  </a:moveTo>
                  <a:lnTo>
                    <a:pt x="336803" y="230124"/>
                  </a:lnTo>
                  <a:lnTo>
                    <a:pt x="0" y="0"/>
                  </a:lnTo>
                  <a:lnTo>
                    <a:pt x="0" y="230124"/>
                  </a:lnTo>
                  <a:lnTo>
                    <a:pt x="336803" y="0"/>
                  </a:lnTo>
                  <a:close/>
                </a:path>
              </a:pathLst>
            </a:custGeom>
            <a:ln w="2857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 sz="2052"/>
            </a:p>
          </p:txBody>
        </p:sp>
        <p:sp>
          <p:nvSpPr>
            <p:cNvPr id="8" name="object 8"/>
            <p:cNvSpPr/>
            <p:nvPr/>
          </p:nvSpPr>
          <p:spPr>
            <a:xfrm>
              <a:off x="4399448" y="4695147"/>
              <a:ext cx="288329" cy="197106"/>
            </a:xfrm>
            <a:custGeom>
              <a:avLst/>
              <a:gdLst/>
              <a:ahLst/>
              <a:cxnLst/>
              <a:rect l="l" t="t" r="r" b="b"/>
              <a:pathLst>
                <a:path w="337185" h="230504">
                  <a:moveTo>
                    <a:pt x="336803" y="0"/>
                  </a:moveTo>
                  <a:lnTo>
                    <a:pt x="336803" y="230124"/>
                  </a:lnTo>
                  <a:lnTo>
                    <a:pt x="0" y="0"/>
                  </a:lnTo>
                  <a:lnTo>
                    <a:pt x="0" y="230124"/>
                  </a:lnTo>
                  <a:lnTo>
                    <a:pt x="336803" y="0"/>
                  </a:lnTo>
                  <a:close/>
                </a:path>
              </a:pathLst>
            </a:custGeom>
            <a:ln w="2857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 sz="2052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71600" y="796677"/>
            <a:ext cx="7518436" cy="472083"/>
          </a:xfrm>
          <a:prstGeom prst="rect">
            <a:avLst/>
          </a:prstGeom>
        </p:spPr>
        <p:txBody>
          <a:bodyPr vert="horz" wrap="square" lIns="0" tIns="1031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0860" algn="l">
              <a:spcBef>
                <a:spcPts val="81"/>
              </a:spcBef>
            </a:pPr>
            <a:r>
              <a:rPr sz="3000" spc="-4" dirty="0" err="1">
                <a:solidFill>
                  <a:srgbClr val="FFFFFF"/>
                </a:solidFill>
                <a:latin typeface="STZhongsong"/>
                <a:cs typeface="STZhongsong"/>
              </a:rPr>
              <a:t>应用训练</a:t>
            </a:r>
            <a:r>
              <a:rPr lang="zh-CN" altLang="en-US" sz="3000" spc="-4" dirty="0">
                <a:solidFill>
                  <a:srgbClr val="FFFFFF"/>
                </a:solidFill>
                <a:latin typeface="STZhongsong"/>
                <a:cs typeface="STZhongsong"/>
              </a:rPr>
              <a:t>（二）</a:t>
            </a:r>
            <a:r>
              <a:rPr lang="en-US" altLang="zh-CN" sz="3000" spc="-4" dirty="0">
                <a:solidFill>
                  <a:srgbClr val="FFFFFF"/>
                </a:solidFill>
                <a:latin typeface="STZhongsong"/>
                <a:cs typeface="STZhongsong"/>
              </a:rPr>
              <a:t>——</a:t>
            </a:r>
            <a:r>
              <a:rPr sz="3000" spc="-4" dirty="0" err="1">
                <a:solidFill>
                  <a:srgbClr val="FFFFFF"/>
                </a:solidFill>
                <a:latin typeface="STZhongsong"/>
                <a:cs typeface="STZhongsong"/>
              </a:rPr>
              <a:t>四个最复杂的例子</a:t>
            </a:r>
            <a:endParaRPr sz="3000" dirty="0">
              <a:latin typeface="STZhongsong"/>
              <a:cs typeface="STZhongsong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324" y="1524952"/>
            <a:ext cx="3120524" cy="441305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2800" b="1" spc="-4" dirty="0">
                <a:solidFill>
                  <a:srgbClr val="002060"/>
                </a:solidFill>
                <a:latin typeface="Arial"/>
                <a:cs typeface="Arial"/>
              </a:rPr>
              <a:t>(1)</a:t>
            </a:r>
            <a:r>
              <a:rPr sz="2800" b="1" spc="-9" dirty="0">
                <a:solidFill>
                  <a:srgbClr val="002060"/>
                </a:solidFill>
                <a:latin typeface="Arial"/>
                <a:cs typeface="Arial"/>
              </a:rPr>
              <a:t>“</a:t>
            </a:r>
            <a:r>
              <a:rPr sz="2800" b="1" spc="-4" dirty="0">
                <a:solidFill>
                  <a:srgbClr val="002060"/>
                </a:solidFill>
                <a:latin typeface="STZhongsong"/>
                <a:cs typeface="STZhongsong"/>
              </a:rPr>
              <a:t>全都学过</a:t>
            </a:r>
            <a:r>
              <a:rPr sz="2800" b="1" spc="-4" dirty="0">
                <a:solidFill>
                  <a:srgbClr val="002060"/>
                </a:solidFill>
                <a:latin typeface="Arial"/>
                <a:cs typeface="Arial"/>
              </a:rPr>
              <a:t>”</a:t>
            </a:r>
            <a:endParaRPr sz="28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2" name="动作按钮: 后退或前一项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0B1FE09-84CF-26BE-00D0-C9CF4F53AD51}"/>
              </a:ext>
            </a:extLst>
          </p:cNvPr>
          <p:cNvSpPr/>
          <p:nvPr/>
        </p:nvSpPr>
        <p:spPr bwMode="auto">
          <a:xfrm>
            <a:off x="7524328" y="6246044"/>
            <a:ext cx="499990" cy="304452"/>
          </a:xfrm>
          <a:prstGeom prst="actionButtonBackPrevious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动作按钮: 前进或下一项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538B1BD-44B3-237B-D855-38360168E2DF}"/>
              </a:ext>
            </a:extLst>
          </p:cNvPr>
          <p:cNvSpPr/>
          <p:nvPr/>
        </p:nvSpPr>
        <p:spPr bwMode="auto">
          <a:xfrm>
            <a:off x="8077968" y="6246044"/>
            <a:ext cx="500400" cy="306000"/>
          </a:xfrm>
          <a:prstGeom prst="actionButtonForwardNex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94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9552" y="1628800"/>
            <a:ext cx="8604448" cy="265765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b="1" dirty="0">
                <a:latin typeface="Microsoft YaHei"/>
                <a:cs typeface="Microsoft YaHei"/>
              </a:rPr>
              <a:t>元组演算公式与关系代数对比应用的例子</a:t>
            </a:r>
            <a:endParaRPr dirty="0">
              <a:latin typeface="Microsoft YaHei"/>
              <a:cs typeface="Microsoft YaHei"/>
            </a:endParaRPr>
          </a:p>
          <a:p>
            <a:pPr marL="243802" marR="826428" indent="-243802" algn="just">
              <a:lnSpc>
                <a:spcPct val="130300"/>
              </a:lnSpc>
              <a:spcBef>
                <a:spcPts val="1411"/>
              </a:spcBef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latin typeface="NSimSun"/>
                <a:cs typeface="NSimSun"/>
              </a:rPr>
              <a:t>已知：学生关系：</a:t>
            </a:r>
            <a:r>
              <a:rPr sz="2200" b="1" spc="-9" dirty="0">
                <a:latin typeface="Arial"/>
                <a:cs typeface="Arial"/>
              </a:rPr>
              <a:t>Student(S#,</a:t>
            </a:r>
            <a:r>
              <a:rPr sz="2200" b="1" spc="9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Sname,</a:t>
            </a:r>
            <a:r>
              <a:rPr sz="2200" b="1" spc="9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Sage,</a:t>
            </a:r>
            <a:r>
              <a:rPr sz="2200" b="1" spc="9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Ssex,</a:t>
            </a:r>
            <a:r>
              <a:rPr sz="2200" b="1" spc="13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Sclass)  </a:t>
            </a:r>
            <a:r>
              <a:rPr sz="2200" b="1" spc="-9" dirty="0">
                <a:latin typeface="NSimSun"/>
                <a:cs typeface="NSimSun"/>
              </a:rPr>
              <a:t>课程关系</a:t>
            </a:r>
            <a:r>
              <a:rPr sz="2200" b="1" spc="-4" dirty="0">
                <a:latin typeface="NSimSun"/>
                <a:cs typeface="NSimSun"/>
              </a:rPr>
              <a:t>：</a:t>
            </a:r>
            <a:r>
              <a:rPr sz="2200" b="1" spc="-4" dirty="0">
                <a:latin typeface="Arial"/>
                <a:cs typeface="Arial"/>
              </a:rPr>
              <a:t>Course(C#,</a:t>
            </a:r>
            <a:r>
              <a:rPr sz="2200" b="1" spc="4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Cname,</a:t>
            </a:r>
            <a:r>
              <a:rPr sz="2200" b="1" spc="9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Chours,</a:t>
            </a:r>
            <a:r>
              <a:rPr sz="2200" b="1" spc="9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Credit, Tname)  </a:t>
            </a:r>
            <a:r>
              <a:rPr sz="2200" b="1" spc="-9" dirty="0">
                <a:latin typeface="NSimSun"/>
                <a:cs typeface="NSimSun"/>
              </a:rPr>
              <a:t>选课关系</a:t>
            </a:r>
            <a:r>
              <a:rPr sz="2200" b="1" spc="-4" dirty="0">
                <a:latin typeface="NSimSun"/>
                <a:cs typeface="NSimSun"/>
              </a:rPr>
              <a:t>：</a:t>
            </a:r>
            <a:r>
              <a:rPr sz="2200" b="1" spc="-4" dirty="0">
                <a:latin typeface="Arial"/>
                <a:cs typeface="Arial"/>
              </a:rPr>
              <a:t>SC(S#, C#,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Score)</a:t>
            </a:r>
            <a:endParaRPr sz="2200" dirty="0">
              <a:latin typeface="Arial"/>
              <a:cs typeface="Arial"/>
            </a:endParaRPr>
          </a:p>
          <a:p>
            <a:pPr marL="243259" indent="-232399">
              <a:spcBef>
                <a:spcPts val="620"/>
              </a:spcBef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求没学过李明老师讲授任一门课程的学生姓名</a:t>
            </a:r>
            <a:r>
              <a:rPr sz="2200" b="1" spc="-13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全没学过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2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962" y="735089"/>
            <a:ext cx="3413979" cy="47208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3000" b="1" spc="-4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3000" b="1" spc="-9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000" b="1" spc="-4" dirty="0">
                <a:solidFill>
                  <a:srgbClr val="FFFFFF"/>
                </a:solidFill>
                <a:latin typeface="STZhongsong"/>
                <a:cs typeface="STZhongsong"/>
              </a:rPr>
              <a:t>全没学过</a:t>
            </a:r>
            <a:r>
              <a:rPr sz="3000" b="1" spc="-4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6C1681-5F4A-56DD-40F7-ABADDF3AB1C4}"/>
              </a:ext>
            </a:extLst>
          </p:cNvPr>
          <p:cNvSpPr txBox="1"/>
          <p:nvPr/>
        </p:nvSpPr>
        <p:spPr>
          <a:xfrm>
            <a:off x="836613" y="4741187"/>
            <a:ext cx="7839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r>
              <a:rPr lang="en-US" altLang="zh-CN" sz="22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t[</a:t>
            </a:r>
            <a:r>
              <a:rPr lang="en-US" altLang="zh-CN" sz="2200" b="1" spc="-9" dirty="0" err="1">
                <a:solidFill>
                  <a:srgbClr val="3333CC"/>
                </a:solidFill>
                <a:latin typeface="Arial"/>
                <a:cs typeface="Arial"/>
              </a:rPr>
              <a:t>Sname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r>
              <a:rPr lang="en-US" altLang="zh-CN" sz="22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|</a:t>
            </a:r>
            <a:r>
              <a:rPr lang="en-US" altLang="zh-CN" sz="22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lang="en-US" altLang="zh-CN" sz="2200"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lang="en-US" altLang="zh-CN" sz="2200" b="1" spc="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altLang="zh-CN" sz="2200" b="1" spc="47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lang="en-US" altLang="zh-CN" sz="2200" b="1" spc="-4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lang="en-US" altLang="zh-CN" sz="2200" b="1" spc="-4" dirty="0" err="1">
                <a:solidFill>
                  <a:srgbClr val="FF0065"/>
                </a:solidFill>
                <a:latin typeface="Arial"/>
                <a:cs typeface="Arial"/>
              </a:rPr>
              <a:t>u</a:t>
            </a:r>
            <a:r>
              <a:rPr lang="en-US" altLang="zh-CN" sz="2200" b="1" spc="-4" dirty="0" err="1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lang="en-US" altLang="zh-CN" sz="2200" b="1" spc="-4" dirty="0" err="1">
                <a:solidFill>
                  <a:srgbClr val="FF0065"/>
                </a:solidFill>
                <a:latin typeface="Arial"/>
                <a:cs typeface="Arial"/>
              </a:rPr>
              <a:t>Course</a:t>
            </a:r>
            <a:r>
              <a:rPr lang="en-US" altLang="zh-CN" sz="2200" b="1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lang="en-US" altLang="zh-CN" sz="2200" b="1" spc="5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b="1" spc="-4" dirty="0">
                <a:solidFill>
                  <a:srgbClr val="FF0065"/>
                </a:solidFill>
                <a:latin typeface="Arial"/>
                <a:cs typeface="Arial"/>
              </a:rPr>
              <a:t>u[</a:t>
            </a:r>
            <a:r>
              <a:rPr lang="en-US" altLang="zh-CN" sz="2200" b="1" spc="-4" dirty="0" err="1">
                <a:solidFill>
                  <a:srgbClr val="FF0065"/>
                </a:solidFill>
                <a:latin typeface="Arial"/>
                <a:cs typeface="Arial"/>
              </a:rPr>
              <a:t>Tname</a:t>
            </a:r>
            <a:r>
              <a:rPr lang="en-US" altLang="zh-CN" sz="2200" b="1" spc="-4" dirty="0">
                <a:solidFill>
                  <a:srgbClr val="FF0065"/>
                </a:solidFill>
                <a:latin typeface="Arial"/>
                <a:cs typeface="Arial"/>
              </a:rPr>
              <a:t>]=‘</a:t>
            </a:r>
            <a:r>
              <a:rPr lang="zh-CN" altLang="en-US" sz="2200" b="1" spc="-4" dirty="0">
                <a:solidFill>
                  <a:srgbClr val="FF0065"/>
                </a:solidFill>
                <a:latin typeface="NSimSun"/>
                <a:cs typeface="NSimSun"/>
              </a:rPr>
              <a:t>李明</a:t>
            </a:r>
            <a:r>
              <a:rPr lang="zh-CN" altLang="en-US" sz="2200" b="1" spc="-9" dirty="0">
                <a:solidFill>
                  <a:srgbClr val="FF0065"/>
                </a:solidFill>
                <a:latin typeface="Arial"/>
                <a:cs typeface="Arial"/>
              </a:rPr>
              <a:t>’</a:t>
            </a:r>
            <a:r>
              <a:rPr lang="en-US" altLang="zh-CN" sz="2200" b="1" spc="-9" dirty="0">
                <a:solidFill>
                  <a:srgbClr val="FF0065"/>
                </a:solidFill>
                <a:latin typeface="Arial"/>
                <a:cs typeface="Arial"/>
              </a:rPr>
              <a:t>)  </a:t>
            </a:r>
            <a:br>
              <a:rPr lang="zh-CN" altLang="en-US" sz="2200" b="1" spc="-9" dirty="0">
                <a:solidFill>
                  <a:srgbClr val="FF0065"/>
                </a:solidFill>
                <a:latin typeface="Arial"/>
                <a:cs typeface="Arial"/>
              </a:rPr>
            </a:br>
            <a:r>
              <a:rPr lang="zh-CN" altLang="en-US" sz="2200" b="1" spc="-9" dirty="0">
                <a:solidFill>
                  <a:srgbClr val="FF0065"/>
                </a:solidFill>
                <a:latin typeface="Arial"/>
                <a:cs typeface="Arial"/>
              </a:rPr>
              <a:t>    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lang="zh-CN" altLang="en-US" sz="2200"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zh-CN" altLang="en-US" sz="2200" b="1" spc="-9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lang="zh-CN" altLang="en-US" sz="2200" b="1" spc="-9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200" b="1" spc="-4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lang="en-US" altLang="zh-CN" sz="2200" b="1" spc="-4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lang="en-US" altLang="zh-CN" sz="2200" b="1" spc="-4" dirty="0" err="1">
                <a:solidFill>
                  <a:srgbClr val="FF0065"/>
                </a:solidFill>
                <a:latin typeface="Arial"/>
                <a:cs typeface="Arial"/>
              </a:rPr>
              <a:t>w</a:t>
            </a:r>
            <a:r>
              <a:rPr lang="en-US" altLang="zh-CN" sz="2200" b="1" spc="-4" dirty="0" err="1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lang="en-US" altLang="zh-CN" sz="2200" b="1" spc="-4" dirty="0" err="1">
                <a:solidFill>
                  <a:srgbClr val="FF0065"/>
                </a:solidFill>
                <a:latin typeface="Arial"/>
                <a:cs typeface="Arial"/>
              </a:rPr>
              <a:t>SC</a:t>
            </a:r>
            <a:r>
              <a:rPr lang="en-US" altLang="zh-CN" sz="2200" b="1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(w[S#]=t[S#] </a:t>
            </a:r>
            <a:r>
              <a:rPr lang="en-US" altLang="zh-CN"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altLang="zh-CN"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w[C#]=u[C#]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r>
              <a:rPr lang="en-US" altLang="zh-CN" sz="2200" b="1" spc="8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lang="en-US" altLang="zh-CN" sz="2200" dirty="0">
              <a:latin typeface="Arial"/>
              <a:cs typeface="Arial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6A3080-FD4E-B040-FF9C-A3E0EEF702CC}"/>
              </a:ext>
            </a:extLst>
          </p:cNvPr>
          <p:cNvGrpSpPr/>
          <p:nvPr/>
        </p:nvGrpSpPr>
        <p:grpSpPr>
          <a:xfrm>
            <a:off x="395536" y="4022678"/>
            <a:ext cx="8748464" cy="430887"/>
            <a:chOff x="395536" y="4022678"/>
            <a:chExt cx="8748464" cy="430887"/>
          </a:xfrm>
        </p:grpSpPr>
        <p:sp>
          <p:nvSpPr>
            <p:cNvPr id="3" name="object 3"/>
            <p:cNvSpPr/>
            <p:nvPr/>
          </p:nvSpPr>
          <p:spPr>
            <a:xfrm>
              <a:off x="6372200" y="4167998"/>
              <a:ext cx="288329" cy="197106"/>
            </a:xfrm>
            <a:custGeom>
              <a:avLst/>
              <a:gdLst/>
              <a:ahLst/>
              <a:cxnLst/>
              <a:rect l="l" t="t" r="r" b="b"/>
              <a:pathLst>
                <a:path w="337184" h="230504">
                  <a:moveTo>
                    <a:pt x="336803" y="0"/>
                  </a:moveTo>
                  <a:lnTo>
                    <a:pt x="336803" y="230124"/>
                  </a:lnTo>
                  <a:lnTo>
                    <a:pt x="0" y="0"/>
                  </a:lnTo>
                  <a:lnTo>
                    <a:pt x="0" y="230124"/>
                  </a:lnTo>
                  <a:lnTo>
                    <a:pt x="336803" y="0"/>
                  </a:lnTo>
                  <a:close/>
                </a:path>
              </a:pathLst>
            </a:custGeom>
            <a:ln w="2857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 sz="2052"/>
            </a:p>
          </p:txBody>
        </p:sp>
        <p:sp>
          <p:nvSpPr>
            <p:cNvPr id="4" name="object 4"/>
            <p:cNvSpPr/>
            <p:nvPr/>
          </p:nvSpPr>
          <p:spPr>
            <a:xfrm>
              <a:off x="7150201" y="4166694"/>
              <a:ext cx="288329" cy="197106"/>
            </a:xfrm>
            <a:custGeom>
              <a:avLst/>
              <a:gdLst/>
              <a:ahLst/>
              <a:cxnLst/>
              <a:rect l="l" t="t" r="r" b="b"/>
              <a:pathLst>
                <a:path w="337184" h="230504">
                  <a:moveTo>
                    <a:pt x="336803" y="0"/>
                  </a:moveTo>
                  <a:lnTo>
                    <a:pt x="336803" y="230124"/>
                  </a:lnTo>
                  <a:lnTo>
                    <a:pt x="0" y="0"/>
                  </a:lnTo>
                  <a:lnTo>
                    <a:pt x="0" y="230124"/>
                  </a:lnTo>
                  <a:lnTo>
                    <a:pt x="336803" y="0"/>
                  </a:lnTo>
                  <a:close/>
                </a:path>
              </a:pathLst>
            </a:custGeom>
            <a:ln w="2857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 sz="2052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F49D7D7-D2D8-1A7B-9E31-F87BAEF43238}"/>
                </a:ext>
              </a:extLst>
            </p:cNvPr>
            <p:cNvSpPr txBox="1"/>
            <p:nvPr/>
          </p:nvSpPr>
          <p:spPr>
            <a:xfrm>
              <a:off x="395536" y="4022678"/>
              <a:ext cx="87484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spc="-4" dirty="0">
                  <a:solidFill>
                    <a:srgbClr val="FF0065"/>
                  </a:solidFill>
                  <a:latin typeface="Symbol"/>
                  <a:cs typeface="Symbol"/>
                </a:rPr>
                <a:t></a:t>
              </a:r>
              <a:r>
                <a:rPr lang="en-US" altLang="zh-CN" sz="2200" b="1" spc="-6" baseline="-12820" dirty="0" err="1">
                  <a:solidFill>
                    <a:srgbClr val="FF0065"/>
                  </a:solidFill>
                  <a:latin typeface="Arial"/>
                  <a:cs typeface="Arial"/>
                </a:rPr>
                <a:t>Sname</a:t>
              </a:r>
              <a:r>
                <a:rPr lang="en-US" altLang="zh-CN" sz="2200" b="1" spc="-4" dirty="0">
                  <a:solidFill>
                    <a:srgbClr val="FF0065"/>
                  </a:solidFill>
                  <a:latin typeface="Arial"/>
                  <a:cs typeface="Arial"/>
                </a:rPr>
                <a:t>(Student)</a:t>
              </a:r>
              <a:r>
                <a:rPr lang="en-US" altLang="zh-CN" sz="2200" b="1" spc="26" dirty="0">
                  <a:solidFill>
                    <a:srgbClr val="FF0065"/>
                  </a:solidFill>
                  <a:latin typeface="Arial"/>
                  <a:cs typeface="Arial"/>
                </a:rPr>
                <a:t> </a:t>
              </a:r>
              <a:r>
                <a:rPr lang="en-US" altLang="zh-CN" sz="2200" b="1" spc="-4" dirty="0">
                  <a:solidFill>
                    <a:srgbClr val="FF0065"/>
                  </a:solidFill>
                  <a:latin typeface="Symbol"/>
                  <a:cs typeface="Symbol"/>
                </a:rPr>
                <a:t></a:t>
              </a:r>
              <a:r>
                <a:rPr lang="en-US" altLang="zh-CN" sz="2200" b="1" spc="73" dirty="0">
                  <a:solidFill>
                    <a:srgbClr val="FF0065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2200" b="1" spc="-4" dirty="0">
                  <a:solidFill>
                    <a:srgbClr val="FF0065"/>
                  </a:solidFill>
                  <a:latin typeface="Symbol"/>
                  <a:cs typeface="Symbol"/>
                </a:rPr>
                <a:t></a:t>
              </a:r>
              <a:r>
                <a:rPr lang="en-US" altLang="zh-CN" sz="2200" b="1" spc="-6" baseline="-12820" dirty="0" err="1">
                  <a:solidFill>
                    <a:srgbClr val="FF0065"/>
                  </a:solidFill>
                  <a:latin typeface="Arial"/>
                  <a:cs typeface="Arial"/>
                </a:rPr>
                <a:t>Sname</a:t>
              </a:r>
              <a:r>
                <a:rPr lang="en-US" altLang="zh-CN" sz="2200" b="1" spc="-4" dirty="0">
                  <a:solidFill>
                    <a:srgbClr val="FF0065"/>
                  </a:solidFill>
                  <a:latin typeface="Arial"/>
                  <a:cs typeface="Arial"/>
                </a:rPr>
                <a:t>(</a:t>
              </a:r>
              <a:r>
                <a:rPr lang="en-US" altLang="zh-CN" sz="2200" b="1" spc="-4" dirty="0">
                  <a:solidFill>
                    <a:srgbClr val="FF0065"/>
                  </a:solidFill>
                  <a:latin typeface="Symbol"/>
                  <a:cs typeface="Symbol"/>
                </a:rPr>
                <a:t></a:t>
              </a:r>
              <a:r>
                <a:rPr lang="en-US" altLang="zh-CN" sz="2200" b="1" spc="-6" baseline="-21367" dirty="0" err="1">
                  <a:solidFill>
                    <a:srgbClr val="FF0065"/>
                  </a:solidFill>
                  <a:latin typeface="Arial"/>
                  <a:cs typeface="Arial"/>
                </a:rPr>
                <a:t>Tname</a:t>
              </a:r>
              <a:r>
                <a:rPr lang="en-US" altLang="zh-CN" sz="2200" b="1" spc="-6" baseline="-21367" dirty="0">
                  <a:solidFill>
                    <a:srgbClr val="FF0065"/>
                  </a:solidFill>
                  <a:latin typeface="Arial"/>
                  <a:cs typeface="Arial"/>
                </a:rPr>
                <a:t>=‘</a:t>
              </a:r>
              <a:r>
                <a:rPr lang="zh-CN" altLang="en-US" sz="2200" b="1" baseline="-21367" dirty="0">
                  <a:solidFill>
                    <a:srgbClr val="FF0065"/>
                  </a:solidFill>
                  <a:latin typeface="NSimSun"/>
                  <a:cs typeface="NSimSun"/>
                </a:rPr>
                <a:t>李明</a:t>
              </a:r>
              <a:r>
                <a:rPr lang="zh-CN" altLang="en-US" sz="2200" b="1" spc="-13" baseline="-21367" dirty="0">
                  <a:solidFill>
                    <a:srgbClr val="FF0065"/>
                  </a:solidFill>
                  <a:latin typeface="Arial"/>
                  <a:cs typeface="Arial"/>
                </a:rPr>
                <a:t>’</a:t>
              </a:r>
              <a:r>
                <a:rPr lang="en-US" altLang="zh-CN" sz="2200" b="1" spc="-9" dirty="0">
                  <a:solidFill>
                    <a:srgbClr val="FF0065"/>
                  </a:solidFill>
                  <a:latin typeface="Arial"/>
                  <a:cs typeface="Arial"/>
                </a:rPr>
                <a:t>(Student      </a:t>
              </a:r>
              <a:r>
                <a:rPr lang="en-US" altLang="zh-CN" sz="2200" b="1" spc="-4" dirty="0">
                  <a:solidFill>
                    <a:srgbClr val="FF0065"/>
                  </a:solidFill>
                  <a:latin typeface="Arial"/>
                  <a:cs typeface="Arial"/>
                </a:rPr>
                <a:t>SC     </a:t>
              </a:r>
              <a:r>
                <a:rPr lang="en-US" altLang="zh-CN" sz="2200" b="1" spc="-9" dirty="0">
                  <a:solidFill>
                    <a:srgbClr val="FF0065"/>
                  </a:solidFill>
                  <a:latin typeface="Arial"/>
                  <a:cs typeface="Arial"/>
                </a:rPr>
                <a:t>Course))</a:t>
              </a:r>
              <a:endParaRPr lang="en-US" altLang="zh-CN" sz="2200" dirty="0">
                <a:latin typeface="Arial"/>
                <a:cs typeface="Arial"/>
              </a:endParaRPr>
            </a:p>
          </p:txBody>
        </p:sp>
      </p:grpSp>
      <p:sp>
        <p:nvSpPr>
          <p:cNvPr id="12" name="动作按钮: 后退或前一项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D715C36-B4BE-DB98-7701-E0EB3124F013}"/>
              </a:ext>
            </a:extLst>
          </p:cNvPr>
          <p:cNvSpPr/>
          <p:nvPr/>
        </p:nvSpPr>
        <p:spPr bwMode="auto">
          <a:xfrm>
            <a:off x="7524328" y="6246044"/>
            <a:ext cx="499990" cy="304452"/>
          </a:xfrm>
          <a:prstGeom prst="actionButtonBackPrevious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动作按钮: 前进或下一项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F50D212-BBA2-8997-9993-93DD524CFA83}"/>
              </a:ext>
            </a:extLst>
          </p:cNvPr>
          <p:cNvSpPr/>
          <p:nvPr/>
        </p:nvSpPr>
        <p:spPr bwMode="auto">
          <a:xfrm>
            <a:off x="8077968" y="6246044"/>
            <a:ext cx="500400" cy="306000"/>
          </a:xfrm>
          <a:prstGeom prst="actionButtonForwardNex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1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71717" y="1473042"/>
            <a:ext cx="8644499" cy="233416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3032">
              <a:spcBef>
                <a:spcPts val="86"/>
              </a:spcBef>
            </a:pPr>
            <a:r>
              <a:rPr b="1" dirty="0">
                <a:latin typeface="Microsoft YaHei"/>
                <a:cs typeface="Microsoft YaHei"/>
              </a:rPr>
              <a:t>元组演算公式与关系代数对比应用的例子</a:t>
            </a:r>
            <a:endParaRPr dirty="0">
              <a:latin typeface="Microsoft YaHei"/>
              <a:cs typeface="Microsoft YaHei"/>
            </a:endParaRPr>
          </a:p>
          <a:p>
            <a:pPr marL="243802" marR="855750" indent="-243802" algn="just">
              <a:lnSpc>
                <a:spcPct val="130300"/>
              </a:lnSpc>
              <a:spcBef>
                <a:spcPts val="1697"/>
              </a:spcBef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latin typeface="NSimSun"/>
                <a:cs typeface="NSimSun"/>
              </a:rPr>
              <a:t>已知：学生关系：</a:t>
            </a:r>
            <a:r>
              <a:rPr sz="2200" b="1" spc="-9" dirty="0">
                <a:latin typeface="Arial"/>
                <a:cs typeface="Arial"/>
              </a:rPr>
              <a:t>Student(S#,</a:t>
            </a:r>
            <a:r>
              <a:rPr sz="2200" b="1" spc="9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Sname,</a:t>
            </a:r>
            <a:r>
              <a:rPr sz="2200" b="1" spc="9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Sage,</a:t>
            </a:r>
            <a:r>
              <a:rPr sz="2200" b="1" spc="9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Ssex,</a:t>
            </a:r>
            <a:r>
              <a:rPr sz="2200" b="1" spc="13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Sclass)  </a:t>
            </a:r>
            <a:r>
              <a:rPr sz="2200" b="1" spc="-9" dirty="0">
                <a:latin typeface="NSimSun"/>
                <a:cs typeface="NSimSun"/>
              </a:rPr>
              <a:t>课程关系</a:t>
            </a:r>
            <a:r>
              <a:rPr sz="2200" b="1" spc="-4" dirty="0">
                <a:latin typeface="NSimSun"/>
                <a:cs typeface="NSimSun"/>
              </a:rPr>
              <a:t>：</a:t>
            </a:r>
            <a:r>
              <a:rPr sz="2200" b="1" spc="-4" dirty="0">
                <a:latin typeface="Arial"/>
                <a:cs typeface="Arial"/>
              </a:rPr>
              <a:t>Course(C#,</a:t>
            </a:r>
            <a:r>
              <a:rPr sz="2200" b="1" spc="4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Cname,</a:t>
            </a:r>
            <a:r>
              <a:rPr sz="2200" b="1" spc="9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Chours,</a:t>
            </a:r>
            <a:r>
              <a:rPr sz="2200" b="1" spc="9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Credit, Tname)  </a:t>
            </a:r>
            <a:r>
              <a:rPr sz="2200" b="1" spc="-9" dirty="0">
                <a:latin typeface="NSimSun"/>
                <a:cs typeface="NSimSun"/>
              </a:rPr>
              <a:t>选课关系</a:t>
            </a:r>
            <a:r>
              <a:rPr sz="2200" b="1" spc="-4" dirty="0">
                <a:latin typeface="NSimSun"/>
                <a:cs typeface="NSimSun"/>
              </a:rPr>
              <a:t>：</a:t>
            </a:r>
            <a:r>
              <a:rPr sz="2200" b="1" spc="-4" dirty="0">
                <a:latin typeface="Arial"/>
                <a:cs typeface="Arial"/>
              </a:rPr>
              <a:t>SC(S#, C#,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Score)</a:t>
            </a:r>
            <a:endParaRPr sz="2200" dirty="0">
              <a:latin typeface="Arial"/>
              <a:cs typeface="Arial"/>
            </a:endParaRPr>
          </a:p>
          <a:p>
            <a:pPr marL="243259" indent="-232399">
              <a:spcBef>
                <a:spcPts val="624"/>
              </a:spcBef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求至少学过一门李明老师讲授课程的学生姓名</a:t>
            </a:r>
            <a:r>
              <a:rPr sz="2200" b="1" spc="-13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200" b="1" spc="-9" dirty="0" err="1">
                <a:solidFill>
                  <a:srgbClr val="3333CC"/>
                </a:solidFill>
                <a:latin typeface="NSimSun"/>
                <a:cs typeface="NSimSun"/>
              </a:rPr>
              <a:t>至少学过一</a:t>
            </a:r>
            <a:r>
              <a:rPr sz="2200" b="1" spc="-4" dirty="0" err="1">
                <a:solidFill>
                  <a:srgbClr val="3333CC"/>
                </a:solidFill>
                <a:latin typeface="NSimSun"/>
                <a:cs typeface="NSimSun"/>
              </a:rPr>
              <a:t>门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3608" y="764704"/>
            <a:ext cx="3485988" cy="47208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3000" b="1" spc="-4" dirty="0">
                <a:solidFill>
                  <a:srgbClr val="FFFFFF"/>
                </a:solidFill>
                <a:latin typeface="Arial"/>
                <a:cs typeface="Arial"/>
              </a:rPr>
              <a:t>(3)</a:t>
            </a:r>
            <a:r>
              <a:rPr sz="3000" b="1" spc="-9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000" b="1" spc="-4" dirty="0">
                <a:solidFill>
                  <a:srgbClr val="FFFFFF"/>
                </a:solidFill>
                <a:latin typeface="STZhongsong"/>
                <a:cs typeface="STZhongsong"/>
              </a:rPr>
              <a:t>至少有一学过</a:t>
            </a:r>
            <a:r>
              <a:rPr sz="3000" b="1" spc="-4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EB3933-D277-D574-12C5-0AB33CCC65D3}"/>
              </a:ext>
            </a:extLst>
          </p:cNvPr>
          <p:cNvSpPr txBox="1"/>
          <p:nvPr/>
        </p:nvSpPr>
        <p:spPr>
          <a:xfrm>
            <a:off x="113904" y="4712516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1269"/>
            <a:r>
              <a:rPr lang="en-US" altLang="zh-CN" b="1" spc="-4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r>
              <a:rPr lang="en-US" altLang="zh-CN" b="1" spc="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b="1" spc="-9" dirty="0">
                <a:solidFill>
                  <a:srgbClr val="3333CC"/>
                </a:solidFill>
                <a:latin typeface="Arial"/>
                <a:cs typeface="Arial"/>
              </a:rPr>
              <a:t>t[</a:t>
            </a:r>
            <a:r>
              <a:rPr lang="en-US" altLang="zh-CN" b="1" spc="-9" dirty="0" err="1">
                <a:solidFill>
                  <a:srgbClr val="3333CC"/>
                </a:solidFill>
                <a:latin typeface="Arial"/>
                <a:cs typeface="Arial"/>
              </a:rPr>
              <a:t>Sname</a:t>
            </a:r>
            <a:r>
              <a:rPr lang="en-US" altLang="zh-CN" b="1" spc="-9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r>
              <a:rPr lang="en-US" altLang="zh-CN" b="1" spc="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b="1" spc="-4" dirty="0">
                <a:solidFill>
                  <a:srgbClr val="3333CC"/>
                </a:solidFill>
                <a:latin typeface="Arial"/>
                <a:cs typeface="Arial"/>
              </a:rPr>
              <a:t>|</a:t>
            </a:r>
            <a:r>
              <a:rPr lang="en-US" altLang="zh-CN" b="1" spc="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b="1" spc="-4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lang="en-US" altLang="zh-CN"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lang="en-US" altLang="zh-CN" b="1" spc="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altLang="zh-CN" b="1" spc="5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spc="-4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lang="en-US" altLang="zh-CN" b="1" spc="-4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lang="en-US" altLang="zh-CN" b="1" spc="-4" dirty="0" err="1">
                <a:solidFill>
                  <a:srgbClr val="FF0065"/>
                </a:solidFill>
                <a:latin typeface="Arial"/>
                <a:cs typeface="Arial"/>
              </a:rPr>
              <a:t>u</a:t>
            </a:r>
            <a:r>
              <a:rPr lang="en-US" altLang="zh-CN" b="1" spc="-4" dirty="0" err="1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lang="en-US" altLang="zh-CN" b="1" spc="-4" dirty="0" err="1">
                <a:solidFill>
                  <a:srgbClr val="FF0065"/>
                </a:solidFill>
                <a:latin typeface="Arial"/>
                <a:cs typeface="Arial"/>
              </a:rPr>
              <a:t>Course</a:t>
            </a:r>
            <a:r>
              <a:rPr lang="en-US" altLang="zh-CN" b="1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lang="en-US" altLang="zh-CN" b="1" spc="13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b="1" spc="-4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lang="en-US" altLang="zh-CN" b="1" spc="-4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lang="en-US" altLang="zh-CN" b="1" spc="-4" dirty="0" err="1">
                <a:solidFill>
                  <a:srgbClr val="FF0065"/>
                </a:solidFill>
                <a:latin typeface="Arial"/>
                <a:cs typeface="Arial"/>
              </a:rPr>
              <a:t>w</a:t>
            </a:r>
            <a:r>
              <a:rPr lang="en-US" altLang="zh-CN" b="1" spc="-4" dirty="0" err="1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lang="en-US" altLang="zh-CN" b="1" spc="-4" dirty="0" err="1">
                <a:solidFill>
                  <a:srgbClr val="FF0065"/>
                </a:solidFill>
                <a:latin typeface="Arial"/>
                <a:cs typeface="Arial"/>
              </a:rPr>
              <a:t>SC</a:t>
            </a:r>
            <a:r>
              <a:rPr lang="en-US" altLang="zh-CN" b="1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lang="en-US" altLang="zh-CN" b="1" spc="-4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lang="en-US" altLang="zh-CN" b="1" spc="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b="1" spc="-9" dirty="0">
                <a:solidFill>
                  <a:srgbClr val="3333CC"/>
                </a:solidFill>
                <a:latin typeface="Arial"/>
                <a:cs typeface="Arial"/>
              </a:rPr>
              <a:t>u[</a:t>
            </a:r>
            <a:r>
              <a:rPr lang="en-US" altLang="zh-CN" b="1" spc="-9" dirty="0" err="1">
                <a:solidFill>
                  <a:srgbClr val="3333CC"/>
                </a:solidFill>
                <a:latin typeface="Arial"/>
                <a:cs typeface="Arial"/>
              </a:rPr>
              <a:t>Tname</a:t>
            </a:r>
            <a:r>
              <a:rPr lang="en-US" altLang="zh-CN" b="1" spc="-9" dirty="0">
                <a:solidFill>
                  <a:srgbClr val="3333CC"/>
                </a:solidFill>
                <a:latin typeface="Arial"/>
                <a:cs typeface="Arial"/>
              </a:rPr>
              <a:t>]=‘</a:t>
            </a:r>
            <a:r>
              <a:rPr lang="zh-CN" altLang="en-US" b="1" spc="-4" dirty="0">
                <a:solidFill>
                  <a:srgbClr val="3333CC"/>
                </a:solidFill>
                <a:latin typeface="NSimSun"/>
                <a:cs typeface="NSimSun"/>
              </a:rPr>
              <a:t>李</a:t>
            </a:r>
            <a:r>
              <a:rPr lang="zh-CN" altLang="en-US" b="1" spc="-9" dirty="0">
                <a:solidFill>
                  <a:srgbClr val="3333CC"/>
                </a:solidFill>
                <a:latin typeface="NSimSun"/>
                <a:cs typeface="NSimSun"/>
              </a:rPr>
              <a:t>明</a:t>
            </a:r>
            <a:r>
              <a:rPr lang="zh-CN" altLang="en-US" b="1" spc="-4" dirty="0">
                <a:solidFill>
                  <a:srgbClr val="3333CC"/>
                </a:solidFill>
                <a:latin typeface="Arial"/>
                <a:cs typeface="Arial"/>
              </a:rPr>
              <a:t>’</a:t>
            </a:r>
            <a:r>
              <a:rPr lang="zh-CN" altLang="en-US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zh-CN" altLang="en-US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spc="-9" dirty="0">
                <a:solidFill>
                  <a:srgbClr val="3333CC"/>
                </a:solidFill>
                <a:latin typeface="Arial"/>
                <a:cs typeface="Arial"/>
              </a:rPr>
              <a:t>w[S#]=t[S#] </a:t>
            </a:r>
            <a:r>
              <a:rPr lang="en-US" altLang="zh-CN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altLang="zh-CN" b="1" spc="-9" dirty="0">
                <a:solidFill>
                  <a:srgbClr val="3333CC"/>
                </a:solidFill>
                <a:latin typeface="Arial"/>
                <a:cs typeface="Arial"/>
              </a:rPr>
              <a:t>w[C#]=u[C#] </a:t>
            </a:r>
            <a:r>
              <a:rPr lang="en-US" altLang="zh-CN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lang="en-US" altLang="zh-CN" b="1" spc="10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b="1" spc="-4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lang="en-US" altLang="zh-CN" dirty="0">
              <a:latin typeface="Arial"/>
              <a:cs typeface="Arial"/>
            </a:endParaRPr>
          </a:p>
          <a:p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F84BC0C-8120-4FD0-2724-70561E366EB5}"/>
              </a:ext>
            </a:extLst>
          </p:cNvPr>
          <p:cNvGrpSpPr/>
          <p:nvPr/>
        </p:nvGrpSpPr>
        <p:grpSpPr>
          <a:xfrm>
            <a:off x="836613" y="3933056"/>
            <a:ext cx="8055867" cy="461665"/>
            <a:chOff x="836613" y="3933056"/>
            <a:chExt cx="8055867" cy="461665"/>
          </a:xfrm>
        </p:grpSpPr>
        <p:sp>
          <p:nvSpPr>
            <p:cNvPr id="3" name="object 3"/>
            <p:cNvSpPr/>
            <p:nvPr/>
          </p:nvSpPr>
          <p:spPr>
            <a:xfrm>
              <a:off x="5003751" y="4049382"/>
              <a:ext cx="288329" cy="197106"/>
            </a:xfrm>
            <a:custGeom>
              <a:avLst/>
              <a:gdLst/>
              <a:ahLst/>
              <a:cxnLst/>
              <a:rect l="l" t="t" r="r" b="b"/>
              <a:pathLst>
                <a:path w="337185" h="230504">
                  <a:moveTo>
                    <a:pt x="336803" y="0"/>
                  </a:moveTo>
                  <a:lnTo>
                    <a:pt x="336803" y="230124"/>
                  </a:lnTo>
                  <a:lnTo>
                    <a:pt x="0" y="0"/>
                  </a:lnTo>
                  <a:lnTo>
                    <a:pt x="0" y="230124"/>
                  </a:lnTo>
                  <a:lnTo>
                    <a:pt x="336803" y="0"/>
                  </a:lnTo>
                  <a:close/>
                </a:path>
              </a:pathLst>
            </a:custGeom>
            <a:ln w="2857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 sz="2052"/>
            </a:p>
          </p:txBody>
        </p:sp>
        <p:sp>
          <p:nvSpPr>
            <p:cNvPr id="4" name="object 4"/>
            <p:cNvSpPr/>
            <p:nvPr/>
          </p:nvSpPr>
          <p:spPr>
            <a:xfrm>
              <a:off x="6012160" y="4045190"/>
              <a:ext cx="288329" cy="197106"/>
            </a:xfrm>
            <a:custGeom>
              <a:avLst/>
              <a:gdLst/>
              <a:ahLst/>
              <a:cxnLst/>
              <a:rect l="l" t="t" r="r" b="b"/>
              <a:pathLst>
                <a:path w="337185" h="230504">
                  <a:moveTo>
                    <a:pt x="336803" y="0"/>
                  </a:moveTo>
                  <a:lnTo>
                    <a:pt x="336803" y="230124"/>
                  </a:lnTo>
                  <a:lnTo>
                    <a:pt x="0" y="0"/>
                  </a:lnTo>
                  <a:lnTo>
                    <a:pt x="0" y="230124"/>
                  </a:lnTo>
                  <a:lnTo>
                    <a:pt x="336803" y="0"/>
                  </a:lnTo>
                  <a:close/>
                </a:path>
              </a:pathLst>
            </a:custGeom>
            <a:ln w="2857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 sz="2052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164C0DA-5FE8-B768-A624-A4158F34740A}"/>
                </a:ext>
              </a:extLst>
            </p:cNvPr>
            <p:cNvSpPr txBox="1"/>
            <p:nvPr/>
          </p:nvSpPr>
          <p:spPr>
            <a:xfrm>
              <a:off x="836613" y="3933056"/>
              <a:ext cx="8055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-4" dirty="0">
                  <a:solidFill>
                    <a:srgbClr val="FF0065"/>
                  </a:solidFill>
                  <a:latin typeface="Symbol"/>
                  <a:cs typeface="Symbol"/>
                </a:rPr>
                <a:t></a:t>
              </a:r>
              <a:r>
                <a:rPr lang="en-US" altLang="zh-CN" sz="2400" b="1" spc="-6" baseline="-12820" dirty="0" err="1">
                  <a:solidFill>
                    <a:srgbClr val="FF0065"/>
                  </a:solidFill>
                  <a:latin typeface="Arial"/>
                  <a:cs typeface="Arial"/>
                </a:rPr>
                <a:t>Sname</a:t>
              </a:r>
              <a:r>
                <a:rPr lang="en-US" altLang="zh-CN" sz="2400" b="1" spc="-4" dirty="0">
                  <a:solidFill>
                    <a:srgbClr val="FF0065"/>
                  </a:solidFill>
                  <a:latin typeface="Arial"/>
                  <a:cs typeface="Arial"/>
                </a:rPr>
                <a:t>(</a:t>
              </a:r>
              <a:r>
                <a:rPr lang="en-US" altLang="zh-CN" sz="2400" b="1" spc="-4" dirty="0">
                  <a:solidFill>
                    <a:srgbClr val="FF0065"/>
                  </a:solidFill>
                  <a:latin typeface="Symbol"/>
                  <a:cs typeface="Symbol"/>
                </a:rPr>
                <a:t></a:t>
              </a:r>
              <a:r>
                <a:rPr lang="en-US" altLang="zh-CN" sz="2400" b="1" spc="-6" baseline="-21367" dirty="0" err="1">
                  <a:solidFill>
                    <a:srgbClr val="FF0065"/>
                  </a:solidFill>
                  <a:latin typeface="Arial"/>
                  <a:cs typeface="Arial"/>
                </a:rPr>
                <a:t>Tname</a:t>
              </a:r>
              <a:r>
                <a:rPr lang="en-US" altLang="zh-CN" sz="2400" b="1" spc="-6" baseline="-21367" dirty="0">
                  <a:solidFill>
                    <a:srgbClr val="FF0065"/>
                  </a:solidFill>
                  <a:latin typeface="Arial"/>
                  <a:cs typeface="Arial"/>
                </a:rPr>
                <a:t>=‘</a:t>
              </a:r>
              <a:r>
                <a:rPr lang="zh-CN" altLang="en-US" sz="2400" b="1" baseline="-21367" dirty="0">
                  <a:solidFill>
                    <a:srgbClr val="FF0065"/>
                  </a:solidFill>
                  <a:latin typeface="NSimSun"/>
                  <a:cs typeface="NSimSun"/>
                </a:rPr>
                <a:t>李明</a:t>
              </a:r>
              <a:r>
                <a:rPr lang="zh-CN" altLang="en-US" sz="2400" b="1" spc="-13" baseline="-21367" dirty="0">
                  <a:solidFill>
                    <a:srgbClr val="FF0065"/>
                  </a:solidFill>
                  <a:latin typeface="Arial"/>
                  <a:cs typeface="Arial"/>
                </a:rPr>
                <a:t>’ </a:t>
              </a:r>
              <a:r>
                <a:rPr lang="en-US" altLang="zh-CN" sz="2400" b="1" spc="-9" dirty="0">
                  <a:solidFill>
                    <a:srgbClr val="FF0065"/>
                  </a:solidFill>
                  <a:latin typeface="Arial"/>
                  <a:cs typeface="Arial"/>
                </a:rPr>
                <a:t>(Student	</a:t>
              </a:r>
              <a:r>
                <a:rPr lang="en-US" altLang="zh-CN" sz="2400" b="1" spc="-4" dirty="0">
                  <a:solidFill>
                    <a:srgbClr val="FF0065"/>
                  </a:solidFill>
                  <a:latin typeface="Arial"/>
                  <a:cs typeface="Arial"/>
                </a:rPr>
                <a:t>SC	Course))</a:t>
              </a:r>
              <a:endParaRPr lang="en-US" altLang="zh-CN" sz="2400" dirty="0">
                <a:latin typeface="Arial"/>
                <a:cs typeface="Arial"/>
              </a:endParaRPr>
            </a:p>
          </p:txBody>
        </p:sp>
      </p:grpSp>
      <p:sp>
        <p:nvSpPr>
          <p:cNvPr id="12" name="动作按钮: 后退或前一项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01AE3D7-C220-43FC-9F5A-50F29538B8FD}"/>
              </a:ext>
            </a:extLst>
          </p:cNvPr>
          <p:cNvSpPr/>
          <p:nvPr/>
        </p:nvSpPr>
        <p:spPr bwMode="auto">
          <a:xfrm>
            <a:off x="7524328" y="6246044"/>
            <a:ext cx="499990" cy="304452"/>
          </a:xfrm>
          <a:prstGeom prst="actionButtonBackPrevious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动作按钮: 前进或下一项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D66D645-FF79-F3E1-E1D5-F8D693D9EB3B}"/>
              </a:ext>
            </a:extLst>
          </p:cNvPr>
          <p:cNvSpPr/>
          <p:nvPr/>
        </p:nvSpPr>
        <p:spPr bwMode="auto">
          <a:xfrm>
            <a:off x="8077968" y="6246044"/>
            <a:ext cx="500400" cy="306000"/>
          </a:xfrm>
          <a:prstGeom prst="actionButtonForwardNex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50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15616" y="4760174"/>
            <a:ext cx="7330366" cy="782966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10860">
              <a:spcBef>
                <a:spcPts val="705"/>
              </a:spcBef>
            </a:pPr>
            <a:r>
              <a:rPr sz="2000" b="1" spc="-4" dirty="0">
                <a:solidFill>
                  <a:srgbClr val="3333CC"/>
                </a:solidFill>
                <a:latin typeface="Arial"/>
                <a:cs typeface="Arial"/>
              </a:rPr>
              <a:t>{ </a:t>
            </a:r>
            <a:r>
              <a:rPr sz="2000" b="1" spc="-9" dirty="0">
                <a:solidFill>
                  <a:srgbClr val="3333CC"/>
                </a:solidFill>
                <a:latin typeface="Arial"/>
                <a:cs typeface="Arial"/>
              </a:rPr>
              <a:t>t[Sname]</a:t>
            </a:r>
            <a:r>
              <a:rPr sz="2000" b="1" spc="-4" dirty="0">
                <a:solidFill>
                  <a:srgbClr val="3333CC"/>
                </a:solidFill>
                <a:latin typeface="Arial"/>
                <a:cs typeface="Arial"/>
              </a:rPr>
              <a:t> |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000" b="1" spc="-4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000" b="1" spc="-4" dirty="0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000" b="1" spc="47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4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(u</a:t>
            </a:r>
            <a:r>
              <a:rPr sz="2000" b="1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Course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000" b="1" spc="5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4" dirty="0">
                <a:solidFill>
                  <a:srgbClr val="3333CC"/>
                </a:solidFill>
                <a:latin typeface="Arial"/>
                <a:cs typeface="Arial"/>
              </a:rPr>
              <a:t>u[Tname]=‘</a:t>
            </a:r>
            <a:r>
              <a:rPr sz="2000" b="1" spc="-4" dirty="0">
                <a:solidFill>
                  <a:srgbClr val="3333CC"/>
                </a:solidFill>
                <a:latin typeface="NSimSun"/>
                <a:cs typeface="NSimSun"/>
              </a:rPr>
              <a:t>李明</a:t>
            </a:r>
            <a:r>
              <a:rPr sz="2000" b="1" spc="-4" dirty="0">
                <a:solidFill>
                  <a:srgbClr val="3333CC"/>
                </a:solidFill>
                <a:latin typeface="Arial"/>
                <a:cs typeface="Arial"/>
              </a:rPr>
              <a:t>’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2025347">
              <a:spcBef>
                <a:spcPts val="620"/>
              </a:spcBef>
            </a:pPr>
            <a:r>
              <a:rPr sz="2000" b="1" spc="-4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0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0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4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(w</a:t>
            </a:r>
            <a:r>
              <a:rPr sz="2000" b="1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SC) </a:t>
            </a:r>
            <a:r>
              <a:rPr sz="20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0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>
                <a:solidFill>
                  <a:srgbClr val="3333CC"/>
                </a:solidFill>
                <a:latin typeface="Arial"/>
                <a:cs typeface="Arial"/>
              </a:rPr>
              <a:t>w[S#]=t[S#] </a:t>
            </a:r>
            <a:r>
              <a:rPr sz="20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0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>
                <a:solidFill>
                  <a:srgbClr val="3333CC"/>
                </a:solidFill>
                <a:latin typeface="Arial"/>
                <a:cs typeface="Arial"/>
              </a:rPr>
              <a:t>w[C#]=u[C#] </a:t>
            </a:r>
            <a:r>
              <a:rPr sz="20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000" b="1" spc="16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173" y="1462484"/>
            <a:ext cx="8800896" cy="2318777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5520">
              <a:spcBef>
                <a:spcPts val="86"/>
              </a:spcBef>
            </a:pPr>
            <a:r>
              <a:rPr b="1" dirty="0">
                <a:latin typeface="Microsoft YaHei"/>
                <a:cs typeface="Microsoft YaHei"/>
              </a:rPr>
              <a:t>元组演算公式与关系代数对比应用的例子</a:t>
            </a:r>
            <a:endParaRPr dirty="0">
              <a:latin typeface="Microsoft YaHei"/>
              <a:cs typeface="Microsoft YaHei"/>
            </a:endParaRPr>
          </a:p>
          <a:p>
            <a:pPr marL="243802" marR="993669" indent="-243802" algn="just">
              <a:lnSpc>
                <a:spcPct val="130300"/>
              </a:lnSpc>
              <a:spcBef>
                <a:spcPts val="1697"/>
              </a:spcBef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latin typeface="NSimSun"/>
                <a:cs typeface="NSimSun"/>
              </a:rPr>
              <a:t>已知：学生关系：</a:t>
            </a:r>
            <a:r>
              <a:rPr sz="2200" b="1" spc="-9" dirty="0">
                <a:latin typeface="Arial"/>
                <a:cs typeface="Arial"/>
              </a:rPr>
              <a:t>Student(S#,</a:t>
            </a:r>
            <a:r>
              <a:rPr sz="2200" b="1" spc="9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Sname,</a:t>
            </a:r>
            <a:r>
              <a:rPr sz="2200" b="1" spc="9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Sage,</a:t>
            </a:r>
            <a:r>
              <a:rPr sz="2200" b="1" spc="9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Ssex,</a:t>
            </a:r>
            <a:r>
              <a:rPr sz="2200" b="1" spc="13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Sclass)  </a:t>
            </a:r>
            <a:r>
              <a:rPr sz="2200" b="1" spc="-9" dirty="0">
                <a:latin typeface="NSimSun"/>
                <a:cs typeface="NSimSun"/>
              </a:rPr>
              <a:t>课程关系</a:t>
            </a:r>
            <a:r>
              <a:rPr sz="2200" b="1" spc="-4" dirty="0">
                <a:latin typeface="NSimSun"/>
                <a:cs typeface="NSimSun"/>
              </a:rPr>
              <a:t>：</a:t>
            </a:r>
            <a:r>
              <a:rPr sz="2200" b="1" spc="-4" dirty="0">
                <a:latin typeface="Arial"/>
                <a:cs typeface="Arial"/>
              </a:rPr>
              <a:t>Course(C#,</a:t>
            </a:r>
            <a:r>
              <a:rPr sz="2200" b="1" spc="4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Cname,</a:t>
            </a:r>
            <a:r>
              <a:rPr sz="2200" b="1" spc="9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Chours,</a:t>
            </a:r>
            <a:r>
              <a:rPr sz="2200" b="1" spc="9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Credit, Tname)  </a:t>
            </a:r>
            <a:r>
              <a:rPr sz="2200" b="1" spc="-9" dirty="0">
                <a:latin typeface="NSimSun"/>
                <a:cs typeface="NSimSun"/>
              </a:rPr>
              <a:t>选课关系</a:t>
            </a:r>
            <a:r>
              <a:rPr sz="2200" b="1" spc="-4" dirty="0">
                <a:latin typeface="NSimSun"/>
                <a:cs typeface="NSimSun"/>
              </a:rPr>
              <a:t>：</a:t>
            </a:r>
            <a:r>
              <a:rPr sz="2200" b="1" spc="-4" dirty="0">
                <a:latin typeface="Arial"/>
                <a:cs typeface="Arial"/>
              </a:rPr>
              <a:t>SC(S#, C#,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Score)</a:t>
            </a:r>
            <a:endParaRPr sz="2200" dirty="0">
              <a:latin typeface="Arial"/>
              <a:cs typeface="Arial"/>
            </a:endParaRPr>
          </a:p>
          <a:p>
            <a:pPr marL="243259" indent="-232399">
              <a:spcBef>
                <a:spcPts val="624"/>
              </a:spcBef>
              <a:buFont typeface="Wingdings"/>
              <a:buChar char=""/>
              <a:tabLst>
                <a:tab pos="243802" algn="l"/>
              </a:tabLst>
            </a:pPr>
            <a:r>
              <a:rPr sz="2100" b="1" spc="-9" dirty="0">
                <a:solidFill>
                  <a:srgbClr val="3333CC"/>
                </a:solidFill>
                <a:latin typeface="NSimSun"/>
                <a:cs typeface="NSimSun"/>
              </a:rPr>
              <a:t>求至少有一门李明老师讲授课程没有学过的学生姓名</a:t>
            </a:r>
            <a:r>
              <a:rPr sz="2100" b="1" spc="-13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100" b="1" spc="-9" dirty="0" err="1">
                <a:solidFill>
                  <a:srgbClr val="3333CC"/>
                </a:solidFill>
                <a:latin typeface="NSimSun"/>
                <a:cs typeface="NSimSun"/>
              </a:rPr>
              <a:t>至少有一门没学过</a:t>
            </a:r>
            <a:r>
              <a:rPr sz="21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lang="en-US" sz="2100" b="1" spc="-4" dirty="0">
              <a:solidFill>
                <a:srgbClr val="3333CC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2361" y="686567"/>
            <a:ext cx="4782131" cy="47208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3000" b="1" spc="-4" dirty="0">
                <a:solidFill>
                  <a:srgbClr val="FFFFFF"/>
                </a:solidFill>
                <a:latin typeface="Arial"/>
                <a:cs typeface="Arial"/>
              </a:rPr>
              <a:t>(4)</a:t>
            </a:r>
            <a:r>
              <a:rPr sz="3000" b="1" spc="-9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000" b="1" spc="-4" dirty="0">
                <a:solidFill>
                  <a:srgbClr val="FFFFFF"/>
                </a:solidFill>
                <a:latin typeface="STZhongsong"/>
                <a:cs typeface="STZhongsong"/>
              </a:rPr>
              <a:t>至少有一没学过</a:t>
            </a:r>
            <a:r>
              <a:rPr sz="3000" b="1" spc="-4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25</a:t>
            </a:fld>
            <a:endParaRPr lang="en-US" altLang="zh-CN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5133E34-68FA-56BD-70AA-528735038EF4}"/>
              </a:ext>
            </a:extLst>
          </p:cNvPr>
          <p:cNvGrpSpPr/>
          <p:nvPr/>
        </p:nvGrpSpPr>
        <p:grpSpPr>
          <a:xfrm>
            <a:off x="521947" y="4037002"/>
            <a:ext cx="8586557" cy="400110"/>
            <a:chOff x="521947" y="4037002"/>
            <a:chExt cx="8586557" cy="40011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12BC3FE-0FA7-1D01-D98D-E06FF9036FCB}"/>
                </a:ext>
              </a:extLst>
            </p:cNvPr>
            <p:cNvGrpSpPr/>
            <p:nvPr/>
          </p:nvGrpSpPr>
          <p:grpSpPr>
            <a:xfrm>
              <a:off x="2578813" y="4058957"/>
              <a:ext cx="6529691" cy="306147"/>
              <a:chOff x="2578813" y="4058957"/>
              <a:chExt cx="6529691" cy="306147"/>
            </a:xfrm>
          </p:grpSpPr>
          <p:sp>
            <p:nvSpPr>
              <p:cNvPr id="3" name="object 3"/>
              <p:cNvSpPr txBox="1"/>
              <p:nvPr/>
            </p:nvSpPr>
            <p:spPr>
              <a:xfrm>
                <a:off x="2578813" y="4091537"/>
                <a:ext cx="2538492" cy="273567"/>
              </a:xfrm>
              <a:prstGeom prst="rect">
                <a:avLst/>
              </a:prstGeom>
            </p:spPr>
            <p:txBody>
              <a:bodyPr vert="horz" wrap="square" lIns="0" tIns="10317" rIns="0" bIns="0" rtlCol="0">
                <a:spAutoFit/>
              </a:bodyPr>
              <a:lstStyle/>
              <a:p>
                <a:pPr marL="10860">
                  <a:spcBef>
                    <a:spcPts val="81"/>
                  </a:spcBef>
                </a:pPr>
                <a:r>
                  <a:rPr sz="2565" b="1" spc="-6" baseline="8333" dirty="0">
                    <a:solidFill>
                      <a:srgbClr val="FF0065"/>
                    </a:solidFill>
                    <a:latin typeface="Arial"/>
                    <a:cs typeface="Arial"/>
                  </a:rPr>
                  <a:t>–</a:t>
                </a:r>
                <a:r>
                  <a:rPr sz="2565" b="1" spc="-51" baseline="8333" dirty="0">
                    <a:solidFill>
                      <a:srgbClr val="FF0065"/>
                    </a:solidFill>
                    <a:latin typeface="Arial"/>
                    <a:cs typeface="Arial"/>
                  </a:rPr>
                  <a:t> </a:t>
                </a:r>
                <a:r>
                  <a:rPr sz="2565" b="1" spc="-6" baseline="8333" dirty="0">
                    <a:solidFill>
                      <a:srgbClr val="FF0065"/>
                    </a:solidFill>
                    <a:latin typeface="Symbol"/>
                    <a:cs typeface="Symbol"/>
                  </a:rPr>
                  <a:t></a:t>
                </a:r>
                <a:r>
                  <a:rPr sz="1112" b="1" spc="-4" dirty="0">
                    <a:solidFill>
                      <a:srgbClr val="FF0065"/>
                    </a:solidFill>
                    <a:latin typeface="Arial"/>
                    <a:cs typeface="Arial"/>
                  </a:rPr>
                  <a:t>Sname</a:t>
                </a:r>
                <a:r>
                  <a:rPr sz="2565" b="1" spc="-6" baseline="8333" dirty="0">
                    <a:solidFill>
                      <a:srgbClr val="FF0065"/>
                    </a:solidFill>
                    <a:latin typeface="Arial"/>
                    <a:cs typeface="Arial"/>
                  </a:rPr>
                  <a:t>(</a:t>
                </a:r>
                <a:r>
                  <a:rPr sz="2565" b="1" spc="-6" baseline="8333" dirty="0">
                    <a:solidFill>
                      <a:srgbClr val="FF0065"/>
                    </a:solidFill>
                    <a:latin typeface="Symbol"/>
                    <a:cs typeface="Symbol"/>
                  </a:rPr>
                  <a:t></a:t>
                </a:r>
                <a:r>
                  <a:rPr sz="1112" b="1" spc="-4" dirty="0">
                    <a:solidFill>
                      <a:srgbClr val="FF0065"/>
                    </a:solidFill>
                    <a:latin typeface="Arial"/>
                    <a:cs typeface="Arial"/>
                  </a:rPr>
                  <a:t>Sname,C#</a:t>
                </a:r>
                <a:r>
                  <a:rPr sz="2565" b="1" spc="-6" baseline="8333" dirty="0">
                    <a:solidFill>
                      <a:srgbClr val="FF0065"/>
                    </a:solidFill>
                    <a:latin typeface="Arial"/>
                    <a:cs typeface="Arial"/>
                  </a:rPr>
                  <a:t>(Student</a:t>
                </a:r>
                <a:endParaRPr sz="2565" baseline="8333" dirty="0">
                  <a:latin typeface="Arial"/>
                  <a:cs typeface="Arial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5515520" y="4058957"/>
                <a:ext cx="3592984" cy="273567"/>
              </a:xfrm>
              <a:prstGeom prst="rect">
                <a:avLst/>
              </a:prstGeom>
            </p:spPr>
            <p:txBody>
              <a:bodyPr vert="horz" wrap="square" lIns="0" tIns="10317" rIns="0" bIns="0" rtlCol="0">
                <a:spAutoFit/>
              </a:bodyPr>
              <a:lstStyle/>
              <a:p>
                <a:pPr marL="10860">
                  <a:spcBef>
                    <a:spcPts val="81"/>
                  </a:spcBef>
                  <a:tabLst>
                    <a:tab pos="671134" algn="l"/>
                  </a:tabLst>
                </a:pPr>
                <a:r>
                  <a:rPr sz="1710" b="1" spc="-4" dirty="0">
                    <a:solidFill>
                      <a:srgbClr val="FF0065"/>
                    </a:solidFill>
                    <a:latin typeface="Arial"/>
                    <a:cs typeface="Arial"/>
                  </a:rPr>
                  <a:t>SC	Course)</a:t>
                </a:r>
                <a:r>
                  <a:rPr sz="1710" b="1" spc="-4" dirty="0">
                    <a:solidFill>
                      <a:srgbClr val="FF0065"/>
                    </a:solidFill>
                    <a:latin typeface="Symbol"/>
                    <a:cs typeface="Symbol"/>
                  </a:rPr>
                  <a:t></a:t>
                </a:r>
                <a:r>
                  <a:rPr sz="1710" b="1" spc="21" dirty="0">
                    <a:solidFill>
                      <a:srgbClr val="FF0065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710" b="1" spc="-4" dirty="0">
                    <a:solidFill>
                      <a:srgbClr val="FF0065"/>
                    </a:solidFill>
                    <a:latin typeface="Symbol"/>
                    <a:cs typeface="Symbol"/>
                  </a:rPr>
                  <a:t></a:t>
                </a:r>
                <a:r>
                  <a:rPr sz="1667" b="1" spc="-6" baseline="-12820" dirty="0">
                    <a:solidFill>
                      <a:srgbClr val="FF0065"/>
                    </a:solidFill>
                    <a:latin typeface="Arial"/>
                    <a:cs typeface="Arial"/>
                  </a:rPr>
                  <a:t>C#</a:t>
                </a:r>
                <a:r>
                  <a:rPr sz="1667" b="1" spc="217" baseline="-12820" dirty="0">
                    <a:solidFill>
                      <a:srgbClr val="FF0065"/>
                    </a:solidFill>
                    <a:latin typeface="Arial"/>
                    <a:cs typeface="Arial"/>
                  </a:rPr>
                  <a:t> </a:t>
                </a:r>
                <a:r>
                  <a:rPr sz="1710" b="1" dirty="0">
                    <a:solidFill>
                      <a:srgbClr val="FF0065"/>
                    </a:solidFill>
                    <a:latin typeface="Arial"/>
                    <a:cs typeface="Arial"/>
                  </a:rPr>
                  <a:t>(</a:t>
                </a:r>
                <a:r>
                  <a:rPr sz="1710" b="1" dirty="0">
                    <a:solidFill>
                      <a:srgbClr val="FF0065"/>
                    </a:solidFill>
                    <a:latin typeface="Symbol"/>
                    <a:cs typeface="Symbol"/>
                  </a:rPr>
                  <a:t></a:t>
                </a:r>
                <a:r>
                  <a:rPr sz="1667" b="1" baseline="-21367" dirty="0">
                    <a:solidFill>
                      <a:srgbClr val="FF0065"/>
                    </a:solidFill>
                    <a:latin typeface="Arial"/>
                    <a:cs typeface="Arial"/>
                  </a:rPr>
                  <a:t>Tname=‘</a:t>
                </a:r>
                <a:r>
                  <a:rPr sz="1667" b="1" spc="-6" baseline="-21367" dirty="0">
                    <a:solidFill>
                      <a:srgbClr val="FF0065"/>
                    </a:solidFill>
                    <a:latin typeface="NSimSun"/>
                    <a:cs typeface="NSimSun"/>
                  </a:rPr>
                  <a:t>李</a:t>
                </a:r>
                <a:r>
                  <a:rPr sz="1667" b="1" baseline="-21367" dirty="0">
                    <a:solidFill>
                      <a:srgbClr val="FF0065"/>
                    </a:solidFill>
                    <a:latin typeface="NSimSun"/>
                    <a:cs typeface="NSimSun"/>
                  </a:rPr>
                  <a:t>明</a:t>
                </a:r>
                <a:r>
                  <a:rPr sz="1667" b="1" spc="-6" baseline="-21367" dirty="0">
                    <a:solidFill>
                      <a:srgbClr val="FF0065"/>
                    </a:solidFill>
                    <a:latin typeface="Arial"/>
                    <a:cs typeface="Arial"/>
                  </a:rPr>
                  <a:t>’</a:t>
                </a:r>
                <a:r>
                  <a:rPr sz="1710" b="1" spc="-4" dirty="0">
                    <a:solidFill>
                      <a:srgbClr val="FF0065"/>
                    </a:solidFill>
                    <a:latin typeface="Arial"/>
                    <a:cs typeface="Arial"/>
                  </a:rPr>
                  <a:t>(C)))</a:t>
                </a:r>
                <a:endParaRPr sz="1710">
                  <a:latin typeface="Arial"/>
                  <a:cs typeface="Arial"/>
                </a:endParaRPr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5194745" y="4099139"/>
                <a:ext cx="288329" cy="197106"/>
              </a:xfrm>
              <a:custGeom>
                <a:avLst/>
                <a:gdLst/>
                <a:ahLst/>
                <a:cxnLst/>
                <a:rect l="l" t="t" r="r" b="b"/>
                <a:pathLst>
                  <a:path w="337185" h="230504">
                    <a:moveTo>
                      <a:pt x="336803" y="0"/>
                    </a:moveTo>
                    <a:lnTo>
                      <a:pt x="336803" y="230124"/>
                    </a:lnTo>
                    <a:lnTo>
                      <a:pt x="0" y="0"/>
                    </a:lnTo>
                    <a:lnTo>
                      <a:pt x="0" y="230124"/>
                    </a:lnTo>
                    <a:lnTo>
                      <a:pt x="336803" y="0"/>
                    </a:lnTo>
                    <a:close/>
                  </a:path>
                </a:pathLst>
              </a:custGeom>
              <a:ln w="28574">
                <a:solidFill>
                  <a:srgbClr val="3333CC"/>
                </a:solidFill>
              </a:ln>
            </p:spPr>
            <p:txBody>
              <a:bodyPr wrap="square" lIns="0" tIns="0" rIns="0" bIns="0" rtlCol="0"/>
              <a:lstStyle/>
              <a:p>
                <a:endParaRPr sz="2052"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5872399" y="4099139"/>
                <a:ext cx="287786" cy="197106"/>
              </a:xfrm>
              <a:custGeom>
                <a:avLst/>
                <a:gdLst/>
                <a:ahLst/>
                <a:cxnLst/>
                <a:rect l="l" t="t" r="r" b="b"/>
                <a:pathLst>
                  <a:path w="336550" h="230504">
                    <a:moveTo>
                      <a:pt x="336041" y="0"/>
                    </a:moveTo>
                    <a:lnTo>
                      <a:pt x="336041" y="230124"/>
                    </a:lnTo>
                    <a:lnTo>
                      <a:pt x="0" y="0"/>
                    </a:lnTo>
                    <a:lnTo>
                      <a:pt x="0" y="230124"/>
                    </a:lnTo>
                    <a:lnTo>
                      <a:pt x="336041" y="0"/>
                    </a:lnTo>
                    <a:close/>
                  </a:path>
                </a:pathLst>
              </a:custGeom>
              <a:ln w="28574">
                <a:solidFill>
                  <a:srgbClr val="3333CC"/>
                </a:solidFill>
              </a:ln>
            </p:spPr>
            <p:txBody>
              <a:bodyPr wrap="square" lIns="0" tIns="0" rIns="0" bIns="0" rtlCol="0"/>
              <a:lstStyle/>
              <a:p>
                <a:endParaRPr sz="2052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E64CE23-FC7E-5CA7-12C9-C15E01FF03CF}"/>
                </a:ext>
              </a:extLst>
            </p:cNvPr>
            <p:cNvSpPr txBox="1"/>
            <p:nvPr/>
          </p:nvSpPr>
          <p:spPr>
            <a:xfrm>
              <a:off x="521947" y="4037002"/>
              <a:ext cx="2033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-4" dirty="0">
                  <a:solidFill>
                    <a:srgbClr val="FF0065"/>
                  </a:solidFill>
                  <a:latin typeface="Symbol"/>
                  <a:cs typeface="Symbol"/>
                </a:rPr>
                <a:t></a:t>
              </a:r>
              <a:r>
                <a:rPr lang="en-US" altLang="zh-CN" sz="2000" b="1" spc="-6" baseline="-12820" dirty="0" err="1">
                  <a:solidFill>
                    <a:srgbClr val="FF0065"/>
                  </a:solidFill>
                  <a:latin typeface="Arial"/>
                  <a:cs typeface="Arial"/>
                </a:rPr>
                <a:t>Sname</a:t>
              </a:r>
              <a:r>
                <a:rPr lang="en-US" altLang="zh-CN" sz="2000" b="1" spc="-4" dirty="0">
                  <a:solidFill>
                    <a:srgbClr val="FF0065"/>
                  </a:solidFill>
                  <a:latin typeface="Arial"/>
                  <a:cs typeface="Arial"/>
                </a:rPr>
                <a:t>(Student)</a:t>
              </a:r>
              <a:endParaRPr lang="en-US" altLang="zh-CN" sz="2000" dirty="0">
                <a:latin typeface="Arial"/>
                <a:cs typeface="Arial"/>
              </a:endParaRPr>
            </a:p>
          </p:txBody>
        </p:sp>
      </p:grpSp>
      <p:sp>
        <p:nvSpPr>
          <p:cNvPr id="15" name="动作按钮: 后退或前一项 1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E0810B1-69F5-57A1-9CCD-2332099298AF}"/>
              </a:ext>
            </a:extLst>
          </p:cNvPr>
          <p:cNvSpPr/>
          <p:nvPr/>
        </p:nvSpPr>
        <p:spPr bwMode="auto">
          <a:xfrm>
            <a:off x="7524328" y="6246044"/>
            <a:ext cx="499990" cy="304452"/>
          </a:xfrm>
          <a:prstGeom prst="actionButtonBackPrevious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动作按钮: 前进或下一项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3B46793-85C6-E994-FB5C-1D8D16C14A34}"/>
              </a:ext>
            </a:extLst>
          </p:cNvPr>
          <p:cNvSpPr/>
          <p:nvPr/>
        </p:nvSpPr>
        <p:spPr bwMode="auto">
          <a:xfrm>
            <a:off x="8077968" y="6246044"/>
            <a:ext cx="500400" cy="306000"/>
          </a:xfrm>
          <a:prstGeom prst="actionButtonForwardNex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1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3568" y="1867404"/>
            <a:ext cx="7486786" cy="4625980"/>
          </a:xfrm>
          <a:prstGeom prst="rect">
            <a:avLst/>
          </a:prstGeom>
        </p:spPr>
        <p:txBody>
          <a:bodyPr vert="horz" wrap="square" lIns="0" tIns="191676" rIns="0" bIns="0" rtlCol="0">
            <a:spAutoFit/>
          </a:bodyPr>
          <a:lstStyle/>
          <a:p>
            <a:pPr marL="10860">
              <a:spcBef>
                <a:spcPts val="1509"/>
              </a:spcBef>
            </a:pPr>
            <a:r>
              <a:rPr sz="2052" b="1" dirty="0">
                <a:latin typeface="Microsoft YaHei"/>
                <a:cs typeface="Microsoft YaHei"/>
              </a:rPr>
              <a:t>用元组演算公式实现关系代数</a:t>
            </a:r>
            <a:endParaRPr sz="2052" dirty="0">
              <a:latin typeface="Microsoft YaHei"/>
              <a:cs typeface="Microsoft YaHei"/>
            </a:endParaRPr>
          </a:p>
          <a:p>
            <a:pPr marL="83620" marR="424617">
              <a:lnSpc>
                <a:spcPct val="130300"/>
              </a:lnSpc>
              <a:spcBef>
                <a:spcPts val="560"/>
              </a:spcBef>
              <a:buFont typeface="Wingdings"/>
              <a:buChar char=""/>
              <a:tabLst>
                <a:tab pos="321449" algn="l"/>
              </a:tabLst>
            </a:pPr>
            <a:r>
              <a:rPr sz="2200" b="1" spc="-4" dirty="0">
                <a:latin typeface="Microsoft YaHei"/>
                <a:cs typeface="Microsoft YaHei"/>
              </a:rPr>
              <a:t>关系代数有五种基本操作：并、差、广义积、选择、投影操作，还有：  交、</a:t>
            </a:r>
            <a:r>
              <a:rPr sz="2200" b="1" spc="-4" dirty="0">
                <a:latin typeface="Symbol"/>
                <a:cs typeface="Symbol"/>
              </a:rPr>
              <a:t></a:t>
            </a:r>
            <a:r>
              <a:rPr sz="2200" b="1" spc="-4" dirty="0">
                <a:latin typeface="Microsoft YaHei"/>
                <a:cs typeface="Microsoft YaHei"/>
              </a:rPr>
              <a:t>-连接操作。</a:t>
            </a:r>
            <a:endParaRPr sz="2200" dirty="0">
              <a:latin typeface="Microsoft YaHei"/>
              <a:cs typeface="Microsoft YaHei"/>
            </a:endParaRPr>
          </a:p>
          <a:p>
            <a:pPr marL="316019" indent="-232399">
              <a:spcBef>
                <a:spcPts val="864"/>
              </a:spcBef>
              <a:buFont typeface="Wingdings"/>
              <a:buChar char=""/>
              <a:tabLst>
                <a:tab pos="316562" algn="l"/>
                <a:tab pos="2139375" algn="l"/>
              </a:tabLst>
            </a:pPr>
            <a:r>
              <a:rPr sz="2100" b="1" spc="-9" dirty="0">
                <a:latin typeface="NSimSun"/>
                <a:cs typeface="NSimSun"/>
              </a:rPr>
              <a:t>并运算</a:t>
            </a:r>
            <a:r>
              <a:rPr sz="2100" b="1" spc="-4" dirty="0">
                <a:latin typeface="NSimSun"/>
                <a:cs typeface="NSimSun"/>
              </a:rPr>
              <a:t>：</a:t>
            </a:r>
            <a:r>
              <a:rPr sz="2100" b="1" spc="-4" dirty="0">
                <a:latin typeface="Arial"/>
                <a:cs typeface="Arial"/>
              </a:rPr>
              <a:t>R</a:t>
            </a:r>
            <a:r>
              <a:rPr sz="2100" b="1" spc="-9" dirty="0">
                <a:latin typeface="Arial"/>
                <a:cs typeface="Arial"/>
              </a:rPr>
              <a:t> </a:t>
            </a:r>
            <a:r>
              <a:rPr sz="2100" b="1" spc="-4" dirty="0">
                <a:latin typeface="Symbol"/>
                <a:cs typeface="Symbol"/>
              </a:rPr>
              <a:t></a:t>
            </a:r>
            <a:r>
              <a:rPr sz="2100" b="1" spc="51" dirty="0">
                <a:latin typeface="Times New Roman"/>
                <a:cs typeface="Times New Roman"/>
              </a:rPr>
              <a:t> </a:t>
            </a:r>
            <a:r>
              <a:rPr sz="2100" b="1" spc="-4" dirty="0">
                <a:latin typeface="Arial"/>
                <a:cs typeface="Arial"/>
              </a:rPr>
              <a:t>S =</a:t>
            </a:r>
            <a:r>
              <a:rPr sz="1710" b="1" spc="-4" dirty="0">
                <a:latin typeface="Arial"/>
                <a:cs typeface="Arial"/>
              </a:rPr>
              <a:t>	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{ t | t</a:t>
            </a:r>
            <a:r>
              <a:rPr sz="2394" b="1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R </a:t>
            </a:r>
            <a:r>
              <a:rPr sz="2394" b="1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sz="2394" b="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r>
              <a:rPr sz="2394" b="1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sz="2394" b="1" spc="2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}</a:t>
            </a:r>
            <a:endParaRPr sz="2394" dirty="0">
              <a:latin typeface="Arial"/>
              <a:cs typeface="Arial"/>
            </a:endParaRPr>
          </a:p>
          <a:p>
            <a:pPr marL="316019" indent="-232399">
              <a:spcBef>
                <a:spcPts val="868"/>
              </a:spcBef>
              <a:buFont typeface="Wingdings"/>
              <a:buChar char=""/>
              <a:tabLst>
                <a:tab pos="316562" algn="l"/>
                <a:tab pos="1845618" algn="l"/>
                <a:tab pos="2151863" algn="l"/>
              </a:tabLst>
            </a:pPr>
            <a:r>
              <a:rPr sz="2100" b="1" spc="-9" dirty="0">
                <a:latin typeface="NSimSun"/>
                <a:cs typeface="NSimSun"/>
              </a:rPr>
              <a:t>差运算</a:t>
            </a:r>
            <a:r>
              <a:rPr sz="2100" b="1" spc="-4" dirty="0">
                <a:latin typeface="NSimSun"/>
                <a:cs typeface="NSimSun"/>
              </a:rPr>
              <a:t>：</a:t>
            </a:r>
            <a:r>
              <a:rPr sz="2100" b="1" spc="-4" dirty="0">
                <a:latin typeface="Arial"/>
                <a:cs typeface="Arial"/>
              </a:rPr>
              <a:t>R</a:t>
            </a:r>
            <a:r>
              <a:rPr sz="2100" b="1" spc="-9" dirty="0">
                <a:latin typeface="Arial"/>
                <a:cs typeface="Arial"/>
              </a:rPr>
              <a:t> </a:t>
            </a:r>
            <a:r>
              <a:rPr sz="2100" b="1" spc="-4" dirty="0">
                <a:latin typeface="Symbol"/>
                <a:cs typeface="Symbol"/>
              </a:rPr>
              <a:t></a:t>
            </a:r>
            <a:r>
              <a:rPr sz="2100" b="1" spc="56" dirty="0">
                <a:latin typeface="Times New Roman"/>
                <a:cs typeface="Times New Roman"/>
              </a:rPr>
              <a:t> </a:t>
            </a:r>
            <a:r>
              <a:rPr sz="2100" b="1" spc="-4" dirty="0">
                <a:latin typeface="Arial"/>
                <a:cs typeface="Arial"/>
              </a:rPr>
              <a:t>S	=</a:t>
            </a:r>
            <a:r>
              <a:rPr sz="1710" b="1" spc="-4" dirty="0">
                <a:latin typeface="Arial"/>
                <a:cs typeface="Arial"/>
              </a:rPr>
              <a:t>	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{ t | t</a:t>
            </a:r>
            <a:r>
              <a:rPr sz="2394" b="1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R </a:t>
            </a:r>
            <a:r>
              <a:rPr sz="2394" b="1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2394" b="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71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171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r>
              <a:rPr sz="2394" b="1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sz="2394" b="1" spc="-17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}</a:t>
            </a:r>
            <a:endParaRPr sz="2394" dirty="0">
              <a:latin typeface="Arial"/>
              <a:cs typeface="Arial"/>
            </a:endParaRPr>
          </a:p>
          <a:p>
            <a:pPr marL="316019" indent="-232399">
              <a:spcBef>
                <a:spcPts val="868"/>
              </a:spcBef>
              <a:buFont typeface="Wingdings"/>
              <a:buChar char=""/>
              <a:tabLst>
                <a:tab pos="316562" algn="l"/>
                <a:tab pos="2139375" algn="l"/>
              </a:tabLst>
            </a:pPr>
            <a:r>
              <a:rPr sz="2100" b="1" spc="-9" dirty="0">
                <a:latin typeface="NSimSun"/>
                <a:cs typeface="NSimSun"/>
              </a:rPr>
              <a:t>交运算</a:t>
            </a:r>
            <a:r>
              <a:rPr sz="2100" b="1" spc="-4" dirty="0">
                <a:latin typeface="NSimSun"/>
                <a:cs typeface="NSimSun"/>
              </a:rPr>
              <a:t>：</a:t>
            </a:r>
            <a:r>
              <a:rPr sz="2100" b="1" spc="-4" dirty="0">
                <a:latin typeface="Arial"/>
                <a:cs typeface="Arial"/>
              </a:rPr>
              <a:t>R</a:t>
            </a:r>
            <a:r>
              <a:rPr sz="2100" b="1" spc="-9" dirty="0">
                <a:latin typeface="Arial"/>
                <a:cs typeface="Arial"/>
              </a:rPr>
              <a:t> </a:t>
            </a:r>
            <a:r>
              <a:rPr sz="2100" b="1" spc="-4" dirty="0">
                <a:latin typeface="Symbol"/>
                <a:cs typeface="Symbol"/>
              </a:rPr>
              <a:t></a:t>
            </a:r>
            <a:r>
              <a:rPr sz="2100" b="1" spc="51" dirty="0">
                <a:latin typeface="Times New Roman"/>
                <a:cs typeface="Times New Roman"/>
              </a:rPr>
              <a:t> </a:t>
            </a:r>
            <a:r>
              <a:rPr sz="2100" b="1" spc="-4" dirty="0">
                <a:latin typeface="Arial"/>
                <a:cs typeface="Arial"/>
              </a:rPr>
              <a:t>S =</a:t>
            </a:r>
            <a:r>
              <a:rPr sz="1710" b="1" spc="-4" dirty="0">
                <a:latin typeface="Arial"/>
                <a:cs typeface="Arial"/>
              </a:rPr>
              <a:t>	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{ t | t</a:t>
            </a:r>
            <a:r>
              <a:rPr sz="2394" b="1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R </a:t>
            </a:r>
            <a:r>
              <a:rPr sz="2394" b="1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2394" b="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r>
              <a:rPr sz="2394" b="1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sz="2394" b="1" spc="2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}</a:t>
            </a:r>
            <a:endParaRPr sz="2394" dirty="0">
              <a:latin typeface="Arial"/>
              <a:cs typeface="Arial"/>
            </a:endParaRPr>
          </a:p>
          <a:p>
            <a:pPr marL="316019" indent="-232399">
              <a:spcBef>
                <a:spcPts val="654"/>
              </a:spcBef>
              <a:buFont typeface="Wingdings"/>
              <a:buChar char=""/>
              <a:tabLst>
                <a:tab pos="316562" algn="l"/>
              </a:tabLst>
            </a:pPr>
            <a:r>
              <a:rPr sz="2100" b="1" spc="-9" dirty="0">
                <a:latin typeface="NSimSun"/>
                <a:cs typeface="NSimSun"/>
              </a:rPr>
              <a:t>广义笛卡尔积</a:t>
            </a:r>
            <a:endParaRPr sz="2100" dirty="0">
              <a:latin typeface="NSimSun"/>
              <a:cs typeface="NSimSun"/>
            </a:endParaRPr>
          </a:p>
          <a:p>
            <a:pPr marL="865524">
              <a:spcBef>
                <a:spcPts val="611"/>
              </a:spcBef>
            </a:pPr>
            <a:r>
              <a:rPr sz="1710" b="1" spc="-4" dirty="0">
                <a:latin typeface="Tahoma"/>
                <a:cs typeface="Tahoma"/>
              </a:rPr>
              <a:t>R(A) </a:t>
            </a:r>
            <a:r>
              <a:rPr sz="1710" b="1" spc="-4" dirty="0">
                <a:latin typeface="Symbol"/>
                <a:cs typeface="Symbol"/>
              </a:rPr>
              <a:t></a:t>
            </a:r>
            <a:r>
              <a:rPr sz="1710" b="1" spc="-4" dirty="0">
                <a:latin typeface="Times New Roman"/>
                <a:cs typeface="Times New Roman"/>
              </a:rPr>
              <a:t> </a:t>
            </a:r>
            <a:r>
              <a:rPr sz="1710" b="1" spc="-4" dirty="0">
                <a:latin typeface="Tahoma"/>
                <a:cs typeface="Tahoma"/>
              </a:rPr>
              <a:t>S(B) = { t | </a:t>
            </a:r>
            <a:r>
              <a:rPr sz="1710" b="1" spc="-4" dirty="0">
                <a:latin typeface="Symbol"/>
                <a:cs typeface="Symbol"/>
              </a:rPr>
              <a:t></a:t>
            </a:r>
            <a:r>
              <a:rPr sz="1710" b="1" spc="-4" dirty="0">
                <a:latin typeface="Tahoma"/>
                <a:cs typeface="Tahoma"/>
              </a:rPr>
              <a:t>(u</a:t>
            </a:r>
            <a:r>
              <a:rPr sz="1710" b="1" spc="-4" dirty="0">
                <a:latin typeface="Symbol"/>
                <a:cs typeface="Symbol"/>
              </a:rPr>
              <a:t></a:t>
            </a:r>
            <a:r>
              <a:rPr sz="1710" b="1" spc="-4" dirty="0">
                <a:latin typeface="Tahoma"/>
                <a:cs typeface="Tahoma"/>
              </a:rPr>
              <a:t>R)</a:t>
            </a:r>
            <a:r>
              <a:rPr sz="1710" b="1" spc="-4" dirty="0">
                <a:latin typeface="Symbol"/>
                <a:cs typeface="Symbol"/>
              </a:rPr>
              <a:t></a:t>
            </a:r>
            <a:r>
              <a:rPr sz="1710" b="1" spc="-4" dirty="0">
                <a:latin typeface="Tahoma"/>
                <a:cs typeface="Tahoma"/>
              </a:rPr>
              <a:t>(s</a:t>
            </a:r>
            <a:r>
              <a:rPr sz="1710" b="1" spc="-4" dirty="0">
                <a:latin typeface="Symbol"/>
                <a:cs typeface="Symbol"/>
              </a:rPr>
              <a:t></a:t>
            </a:r>
            <a:r>
              <a:rPr sz="1710" b="1" spc="-4" dirty="0">
                <a:latin typeface="Tahoma"/>
                <a:cs typeface="Tahoma"/>
              </a:rPr>
              <a:t>S)(t[A] = u[A] </a:t>
            </a:r>
            <a:r>
              <a:rPr sz="1710" b="1" spc="-4" dirty="0">
                <a:latin typeface="Symbol"/>
                <a:cs typeface="Symbol"/>
              </a:rPr>
              <a:t></a:t>
            </a:r>
            <a:r>
              <a:rPr sz="1710" b="1" spc="-4" dirty="0">
                <a:latin typeface="Times New Roman"/>
                <a:cs typeface="Times New Roman"/>
              </a:rPr>
              <a:t> </a:t>
            </a:r>
            <a:r>
              <a:rPr sz="1710" b="1" spc="-4" dirty="0">
                <a:latin typeface="Tahoma"/>
                <a:cs typeface="Tahoma"/>
              </a:rPr>
              <a:t>t[B] =</a:t>
            </a:r>
            <a:r>
              <a:rPr sz="1710" b="1" spc="286" dirty="0">
                <a:latin typeface="Tahoma"/>
                <a:cs typeface="Tahoma"/>
              </a:rPr>
              <a:t> </a:t>
            </a:r>
            <a:r>
              <a:rPr sz="1710" b="1" spc="-4" dirty="0">
                <a:latin typeface="Tahoma"/>
                <a:cs typeface="Tahoma"/>
              </a:rPr>
              <a:t>s[B])}</a:t>
            </a:r>
            <a:endParaRPr sz="1710" dirty="0">
              <a:latin typeface="Tahoma"/>
              <a:cs typeface="Tahoma"/>
            </a:endParaRPr>
          </a:p>
          <a:p>
            <a:pPr marL="316019" indent="-232399">
              <a:spcBef>
                <a:spcPts val="842"/>
              </a:spcBef>
              <a:buFont typeface="Wingdings"/>
              <a:buChar char=""/>
              <a:tabLst>
                <a:tab pos="316562" algn="l"/>
                <a:tab pos="3950784" algn="l"/>
              </a:tabLst>
            </a:pPr>
            <a:r>
              <a:rPr sz="2100" b="1" spc="-9" dirty="0">
                <a:latin typeface="NSimSun"/>
                <a:cs typeface="NSimSun"/>
              </a:rPr>
              <a:t>选择运算：</a:t>
            </a:r>
            <a:r>
              <a:rPr sz="2100" b="1" spc="-385" dirty="0">
                <a:latin typeface="NSimSun"/>
                <a:cs typeface="NSimSun"/>
              </a:rPr>
              <a:t> </a:t>
            </a:r>
            <a:r>
              <a:rPr sz="2100" b="1" spc="-4" dirty="0">
                <a:latin typeface="Symbol"/>
                <a:cs typeface="Symbol"/>
              </a:rPr>
              <a:t></a:t>
            </a:r>
            <a:r>
              <a:rPr sz="2100" b="1" spc="-6" baseline="-21367" dirty="0">
                <a:latin typeface="Arial"/>
                <a:cs typeface="Arial"/>
              </a:rPr>
              <a:t>con</a:t>
            </a:r>
            <a:r>
              <a:rPr sz="2100" b="1" spc="-4" dirty="0">
                <a:latin typeface="Arial"/>
                <a:cs typeface="Arial"/>
              </a:rPr>
              <a:t>(R)</a:t>
            </a:r>
            <a:r>
              <a:rPr sz="2100" b="1" spc="4" dirty="0">
                <a:latin typeface="Arial"/>
                <a:cs typeface="Arial"/>
              </a:rPr>
              <a:t> </a:t>
            </a:r>
            <a:r>
              <a:rPr sz="2100" b="1" spc="-4" dirty="0">
                <a:latin typeface="Arial"/>
                <a:cs typeface="Arial"/>
              </a:rPr>
              <a:t>=</a:t>
            </a:r>
            <a:r>
              <a:rPr sz="2100" b="1" spc="184" dirty="0">
                <a:latin typeface="Arial"/>
                <a:cs typeface="Arial"/>
              </a:rPr>
              <a:t> 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{</a:t>
            </a:r>
            <a:r>
              <a:rPr sz="2394" b="1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r>
              <a:rPr sz="2394" b="1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|</a:t>
            </a:r>
            <a:r>
              <a:rPr sz="2394" b="1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r>
              <a:rPr sz="2394" b="1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R </a:t>
            </a:r>
            <a:r>
              <a:rPr sz="2394" b="1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2394" dirty="0">
                <a:solidFill>
                  <a:srgbClr val="FF0065"/>
                </a:solidFill>
                <a:latin typeface="Times New Roman"/>
                <a:cs typeface="Times New Roman"/>
              </a:rPr>
              <a:t>	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F(con)</a:t>
            </a:r>
            <a:r>
              <a:rPr sz="2394"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}</a:t>
            </a:r>
            <a:endParaRPr sz="2394" dirty="0">
              <a:latin typeface="Arial"/>
              <a:cs typeface="Arial"/>
            </a:endParaRPr>
          </a:p>
          <a:p>
            <a:pPr marL="316019" indent="-232399">
              <a:spcBef>
                <a:spcPts val="868"/>
              </a:spcBef>
              <a:buFont typeface="Wingdings"/>
              <a:buChar char=""/>
              <a:tabLst>
                <a:tab pos="316562" algn="l"/>
              </a:tabLst>
            </a:pPr>
            <a:r>
              <a:rPr sz="2100" b="1" spc="-9" dirty="0">
                <a:latin typeface="NSimSun"/>
                <a:cs typeface="NSimSun"/>
              </a:rPr>
              <a:t>投影运算：</a:t>
            </a:r>
            <a:r>
              <a:rPr sz="2100" b="1" spc="-392" dirty="0">
                <a:latin typeface="NSimSun"/>
                <a:cs typeface="NSimSun"/>
              </a:rPr>
              <a:t> </a:t>
            </a:r>
            <a:r>
              <a:rPr sz="2100" b="1" spc="-4" dirty="0">
                <a:latin typeface="Symbol"/>
                <a:cs typeface="Symbol"/>
              </a:rPr>
              <a:t></a:t>
            </a:r>
            <a:r>
              <a:rPr sz="2100" b="1" spc="-6" baseline="-12820" dirty="0">
                <a:latin typeface="Arial"/>
                <a:cs typeface="Arial"/>
              </a:rPr>
              <a:t>A</a:t>
            </a:r>
            <a:r>
              <a:rPr sz="2100" b="1" spc="-4" dirty="0">
                <a:latin typeface="Arial"/>
                <a:cs typeface="Arial"/>
              </a:rPr>
              <a:t>( R ) =</a:t>
            </a:r>
            <a:r>
              <a:rPr sz="2100" b="1" spc="-9" dirty="0">
                <a:latin typeface="Arial"/>
                <a:cs typeface="Arial"/>
              </a:rPr>
              <a:t> 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{</a:t>
            </a:r>
            <a:r>
              <a:rPr sz="2394" b="1" spc="-4" dirty="0">
                <a:solidFill>
                  <a:srgbClr val="FF0065"/>
                </a:solidFill>
                <a:latin typeface="Arial"/>
                <a:cs typeface="Arial"/>
              </a:rPr>
              <a:t> t[A]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 | t</a:t>
            </a:r>
            <a:r>
              <a:rPr sz="2394" b="1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R</a:t>
            </a:r>
            <a:r>
              <a:rPr sz="2394" b="1" spc="-13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}</a:t>
            </a:r>
            <a:endParaRPr sz="2394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260" y="764704"/>
            <a:ext cx="7901502" cy="493941"/>
          </a:xfrm>
          <a:prstGeom prst="rect">
            <a:avLst/>
          </a:prstGeom>
        </p:spPr>
        <p:txBody>
          <a:bodyPr vert="horz" wrap="square" lIns="0" tIns="62444" rIns="0" bIns="0" rtlCol="0">
            <a:spAutoFit/>
          </a:bodyPr>
          <a:lstStyle/>
          <a:p>
            <a:pPr>
              <a:spcBef>
                <a:spcPts val="492"/>
              </a:spcBef>
            </a:pPr>
            <a:r>
              <a:rPr sz="2800" b="1" spc="-4" dirty="0" err="1">
                <a:solidFill>
                  <a:srgbClr val="FFFFFF"/>
                </a:solidFill>
                <a:latin typeface="STZhongsong"/>
                <a:cs typeface="STZhongsong"/>
              </a:rPr>
              <a:t>应用训练</a:t>
            </a:r>
            <a:r>
              <a:rPr lang="zh-CN" altLang="en-US" sz="2800" b="1" spc="-4" dirty="0">
                <a:solidFill>
                  <a:srgbClr val="FFFFFF"/>
                </a:solidFill>
                <a:latin typeface="STZhongsong"/>
                <a:cs typeface="STZhongsong"/>
              </a:rPr>
              <a:t>（三）</a:t>
            </a:r>
            <a:r>
              <a:rPr lang="en-US" altLang="zh-CN" sz="2800" b="1" spc="-4" dirty="0">
                <a:solidFill>
                  <a:srgbClr val="FFFFFF"/>
                </a:solidFill>
                <a:latin typeface="STZhongsong"/>
                <a:cs typeface="STZhongsong"/>
              </a:rPr>
              <a:t>——</a:t>
            </a:r>
            <a:r>
              <a:rPr sz="2800" b="1" spc="-4" dirty="0" err="1">
                <a:solidFill>
                  <a:srgbClr val="FFFFFF"/>
                </a:solidFill>
                <a:latin typeface="STZhongsong"/>
                <a:cs typeface="STZhongsong"/>
              </a:rPr>
              <a:t>将关系代数转换为元组演算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23528" y="1484784"/>
            <a:ext cx="626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2"/>
              </a:spcBef>
            </a:pPr>
            <a:r>
              <a:rPr lang="en-US" altLang="zh-CN" b="1" spc="-4" dirty="0">
                <a:solidFill>
                  <a:srgbClr val="002060"/>
                </a:solidFill>
                <a:latin typeface="Arial"/>
                <a:cs typeface="Arial"/>
              </a:rPr>
              <a:t>(1)</a:t>
            </a:r>
            <a:r>
              <a:rPr lang="zh-CN" altLang="en-US" b="1" spc="-4" dirty="0">
                <a:solidFill>
                  <a:srgbClr val="002060"/>
                </a:solidFill>
                <a:latin typeface="STZhongsong"/>
                <a:cs typeface="STZhongsong"/>
              </a:rPr>
              <a:t>元组演算公式与关系代数的等价性</a:t>
            </a:r>
            <a:endParaRPr lang="zh-CN" altLang="en-US" dirty="0">
              <a:solidFill>
                <a:srgbClr val="002060"/>
              </a:solidFill>
              <a:latin typeface="STZhongsong"/>
              <a:cs typeface="STZhongsong"/>
            </a:endParaRPr>
          </a:p>
        </p:txBody>
      </p:sp>
    </p:spTree>
    <p:extLst>
      <p:ext uri="{BB962C8B-B14F-4D97-AF65-F5344CB8AC3E}">
        <p14:creationId xmlns:p14="http://schemas.microsoft.com/office/powerpoint/2010/main" val="840929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8580" y="1311370"/>
            <a:ext cx="8817916" cy="3860732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10860">
              <a:spcBef>
                <a:spcPts val="705"/>
              </a:spcBef>
            </a:pPr>
            <a:r>
              <a:rPr sz="2000" b="1" spc="-9" dirty="0">
                <a:latin typeface="NSimSun"/>
                <a:cs typeface="NSimSun"/>
              </a:rPr>
              <a:t>关系元组演算公式的基本形式：</a:t>
            </a:r>
            <a:r>
              <a:rPr sz="2000" b="1" spc="-9" dirty="0">
                <a:latin typeface="Arial"/>
                <a:cs typeface="Arial"/>
              </a:rPr>
              <a:t>{</a:t>
            </a:r>
            <a:r>
              <a:rPr sz="2000" b="1" spc="-13" dirty="0">
                <a:latin typeface="Arial"/>
                <a:cs typeface="Arial"/>
              </a:rPr>
              <a:t> </a:t>
            </a:r>
            <a:r>
              <a:rPr sz="2000" b="1" spc="-4" dirty="0">
                <a:latin typeface="Arial"/>
                <a:cs typeface="Arial"/>
              </a:rPr>
              <a:t>t</a:t>
            </a:r>
            <a:r>
              <a:rPr sz="2000" b="1" spc="-9" dirty="0">
                <a:latin typeface="Arial"/>
                <a:cs typeface="Arial"/>
              </a:rPr>
              <a:t> </a:t>
            </a:r>
            <a:r>
              <a:rPr sz="2000" b="1" spc="-4" dirty="0">
                <a:latin typeface="Arial"/>
                <a:cs typeface="Arial"/>
              </a:rPr>
              <a:t>|</a:t>
            </a:r>
            <a:r>
              <a:rPr sz="2000" b="1" spc="-9" dirty="0">
                <a:latin typeface="Arial"/>
                <a:cs typeface="Arial"/>
              </a:rPr>
              <a:t> P(t) </a:t>
            </a:r>
            <a:r>
              <a:rPr sz="2000" b="1" spc="-4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0860">
              <a:spcBef>
                <a:spcPts val="620"/>
              </a:spcBef>
            </a:pPr>
            <a:r>
              <a:rPr sz="2000" b="1" spc="-9" dirty="0">
                <a:latin typeface="NSimSun"/>
                <a:cs typeface="NSimSun"/>
              </a:rPr>
              <a:t>其中公</a:t>
            </a:r>
            <a:r>
              <a:rPr sz="2000" b="1" dirty="0">
                <a:latin typeface="NSimSun"/>
                <a:cs typeface="NSimSun"/>
              </a:rPr>
              <a:t>式</a:t>
            </a:r>
            <a:r>
              <a:rPr sz="2000" b="1" spc="-9" dirty="0">
                <a:latin typeface="Arial"/>
                <a:cs typeface="Arial"/>
              </a:rPr>
              <a:t>P(t)</a:t>
            </a:r>
            <a:r>
              <a:rPr sz="2000" b="1" spc="-9" dirty="0">
                <a:latin typeface="NSimSun"/>
                <a:cs typeface="NSimSun"/>
              </a:rPr>
              <a:t>的构造：</a:t>
            </a:r>
            <a:endParaRPr sz="2000" dirty="0">
              <a:latin typeface="NSimSun"/>
              <a:cs typeface="NSimSun"/>
            </a:endParaRPr>
          </a:p>
          <a:p>
            <a:pPr marL="655930" indent="-254119">
              <a:spcBef>
                <a:spcPts val="620"/>
              </a:spcBef>
              <a:buFont typeface="Wingdings"/>
              <a:buChar char=""/>
              <a:tabLst>
                <a:tab pos="656473" algn="l"/>
              </a:tabLst>
            </a:pPr>
            <a:r>
              <a:rPr sz="2000" b="1" spc="-9" dirty="0">
                <a:solidFill>
                  <a:srgbClr val="3333CC"/>
                </a:solidFill>
                <a:latin typeface="NSimSun"/>
                <a:cs typeface="NSimSun"/>
              </a:rPr>
              <a:t>三种形式的原子公式是公式</a:t>
            </a:r>
            <a:endParaRPr sz="2000" dirty="0">
              <a:latin typeface="NSimSun"/>
              <a:cs typeface="NSimSun"/>
            </a:endParaRPr>
          </a:p>
          <a:p>
            <a:pPr marL="1024619" lvl="1" indent="-231856">
              <a:spcBef>
                <a:spcPts val="526"/>
              </a:spcBef>
              <a:buFont typeface="Wingdings"/>
              <a:buChar char=""/>
              <a:tabLst>
                <a:tab pos="1025162" algn="l"/>
                <a:tab pos="2689422" algn="l"/>
              </a:tabLst>
            </a:pP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s </a:t>
            </a:r>
            <a:r>
              <a:rPr sz="2000" b="1" spc="-4" dirty="0">
                <a:solidFill>
                  <a:srgbClr val="FF0065"/>
                </a:solidFill>
                <a:latin typeface="STXingkai"/>
                <a:cs typeface="STXingkai"/>
              </a:rPr>
              <a:t>∈ </a:t>
            </a:r>
            <a:r>
              <a:rPr sz="2000" b="1" spc="-9" dirty="0">
                <a:solidFill>
                  <a:srgbClr val="FF0065"/>
                </a:solidFill>
                <a:latin typeface="Arial"/>
                <a:cs typeface="Arial"/>
              </a:rPr>
              <a:t>R</a:t>
            </a:r>
            <a:r>
              <a:rPr sz="2000" b="1" spc="-9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000" b="1" spc="145" dirty="0">
                <a:solidFill>
                  <a:srgbClr val="FF0065"/>
                </a:solidFill>
                <a:latin typeface="NSimSun"/>
                <a:cs typeface="NSimSun"/>
              </a:rPr>
              <a:t> 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s[A]</a:t>
            </a:r>
            <a:r>
              <a:rPr sz="2000"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FF0065"/>
                </a:solidFill>
                <a:latin typeface="Symbol"/>
                <a:cs typeface="Symbol"/>
              </a:rPr>
              <a:t></a:t>
            </a:r>
            <a:r>
              <a:rPr lang="en-US" sz="2000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>
                <a:solidFill>
                  <a:srgbClr val="FF0065"/>
                </a:solidFill>
                <a:latin typeface="Arial"/>
                <a:cs typeface="Arial"/>
              </a:rPr>
              <a:t>c</a:t>
            </a:r>
            <a:r>
              <a:rPr sz="2000" b="1" spc="-9" dirty="0">
                <a:solidFill>
                  <a:srgbClr val="FF0065"/>
                </a:solidFill>
                <a:latin typeface="NSimSun"/>
                <a:cs typeface="NSimSun"/>
              </a:rPr>
              <a:t>； 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s[A]</a:t>
            </a:r>
            <a:r>
              <a:rPr sz="2000" b="1" spc="-32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FF0065"/>
                </a:solidFill>
                <a:latin typeface="Symbol"/>
                <a:cs typeface="Symbol"/>
              </a:rPr>
              <a:t></a:t>
            </a:r>
            <a:r>
              <a:rPr sz="20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>
                <a:solidFill>
                  <a:srgbClr val="FF0065"/>
                </a:solidFill>
                <a:latin typeface="Arial"/>
                <a:cs typeface="Arial"/>
              </a:rPr>
              <a:t>u[B]</a:t>
            </a:r>
            <a:endParaRPr sz="2000" dirty="0">
              <a:latin typeface="Arial"/>
              <a:cs typeface="Arial"/>
            </a:endParaRPr>
          </a:p>
          <a:p>
            <a:pPr marL="655930" indent="-254119">
              <a:spcBef>
                <a:spcPts val="731"/>
              </a:spcBef>
              <a:buFont typeface="Wingdings"/>
              <a:buChar char=""/>
              <a:tabLst>
                <a:tab pos="656473" algn="l"/>
              </a:tabLst>
            </a:pPr>
            <a:r>
              <a:rPr sz="2000" b="1" spc="-9" dirty="0">
                <a:solidFill>
                  <a:srgbClr val="3333CC"/>
                </a:solidFill>
                <a:latin typeface="NSimSun"/>
                <a:cs typeface="NSimSun"/>
              </a:rPr>
              <a:t>如</a:t>
            </a:r>
            <a:r>
              <a:rPr sz="2000" b="1" dirty="0">
                <a:solidFill>
                  <a:srgbClr val="3333CC"/>
                </a:solidFill>
                <a:latin typeface="NSimSun"/>
                <a:cs typeface="NSimSun"/>
              </a:rPr>
              <a:t>果</a:t>
            </a:r>
            <a:r>
              <a:rPr sz="2000" b="1" i="1" spc="-13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000" b="1" spc="-9" dirty="0">
                <a:solidFill>
                  <a:srgbClr val="3333CC"/>
                </a:solidFill>
                <a:latin typeface="NSimSun"/>
                <a:cs typeface="NSimSun"/>
              </a:rPr>
              <a:t>是公式，那么</a:t>
            </a:r>
            <a:r>
              <a:rPr sz="20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000" b="1" spc="43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13" dirty="0">
                <a:solidFill>
                  <a:srgbClr val="FF0065"/>
                </a:solidFill>
                <a:latin typeface="Arial"/>
                <a:cs typeface="Arial"/>
              </a:rPr>
              <a:t>P</a:t>
            </a:r>
            <a:r>
              <a:rPr sz="2000" b="1" spc="-9" dirty="0">
                <a:solidFill>
                  <a:srgbClr val="3333CC"/>
                </a:solidFill>
                <a:latin typeface="NSimSun"/>
                <a:cs typeface="NSimSun"/>
              </a:rPr>
              <a:t>也是公式</a:t>
            </a:r>
            <a:endParaRPr sz="2000" dirty="0">
              <a:latin typeface="NSimSun"/>
              <a:cs typeface="NSimSun"/>
            </a:endParaRPr>
          </a:p>
          <a:p>
            <a:pPr marL="655930" indent="-254119">
              <a:spcBef>
                <a:spcPts val="624"/>
              </a:spcBef>
              <a:buFont typeface="Wingdings"/>
              <a:buChar char=""/>
              <a:tabLst>
                <a:tab pos="656473" algn="l"/>
                <a:tab pos="3911146" algn="l"/>
              </a:tabLst>
            </a:pPr>
            <a:r>
              <a:rPr sz="2000" b="1" spc="-9" dirty="0">
                <a:solidFill>
                  <a:srgbClr val="3333CC"/>
                </a:solidFill>
                <a:latin typeface="NSimSun"/>
                <a:cs typeface="NSimSun"/>
              </a:rPr>
              <a:t>如</a:t>
            </a:r>
            <a:r>
              <a:rPr sz="2000" b="1" dirty="0">
                <a:solidFill>
                  <a:srgbClr val="3333CC"/>
                </a:solidFill>
                <a:latin typeface="NSimSun"/>
                <a:cs typeface="NSimSun"/>
              </a:rPr>
              <a:t>果</a:t>
            </a:r>
            <a:r>
              <a:rPr sz="2000" b="1" spc="-4" dirty="0">
                <a:solidFill>
                  <a:srgbClr val="3333CC"/>
                </a:solidFill>
                <a:latin typeface="Arial"/>
                <a:cs typeface="Arial"/>
              </a:rPr>
              <a:t>P1 ,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9" dirty="0">
                <a:solidFill>
                  <a:srgbClr val="3333CC"/>
                </a:solidFill>
                <a:latin typeface="Arial"/>
                <a:cs typeface="Arial"/>
              </a:rPr>
              <a:t>P2</a:t>
            </a:r>
            <a:r>
              <a:rPr sz="2000" b="1" spc="-9" dirty="0">
                <a:solidFill>
                  <a:srgbClr val="3333CC"/>
                </a:solidFill>
                <a:latin typeface="NSimSun"/>
                <a:cs typeface="NSimSun"/>
              </a:rPr>
              <a:t>是公式，</a:t>
            </a:r>
            <a:r>
              <a:rPr sz="2000" b="1" dirty="0">
                <a:solidFill>
                  <a:srgbClr val="3333CC"/>
                </a:solidFill>
                <a:latin typeface="NSimSun"/>
                <a:cs typeface="NSimSun"/>
              </a:rPr>
              <a:t>则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P1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2000" b="1" spc="5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P2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3333CC"/>
                </a:solidFill>
                <a:latin typeface="Arial"/>
                <a:cs typeface="Arial"/>
              </a:rPr>
              <a:t>,	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P1</a:t>
            </a:r>
            <a:r>
              <a:rPr sz="2000"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sz="2000" b="1" spc="5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P2</a:t>
            </a:r>
            <a:r>
              <a:rPr sz="2000"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9" dirty="0">
                <a:solidFill>
                  <a:srgbClr val="3333CC"/>
                </a:solidFill>
                <a:latin typeface="NSimSun"/>
                <a:cs typeface="NSimSun"/>
              </a:rPr>
              <a:t>也是公式</a:t>
            </a:r>
            <a:endParaRPr sz="2000" dirty="0">
              <a:latin typeface="NSimSun"/>
              <a:cs typeface="NSimSun"/>
            </a:endParaRPr>
          </a:p>
          <a:p>
            <a:pPr marL="655930" indent="-254119">
              <a:spcBef>
                <a:spcPts val="620"/>
              </a:spcBef>
              <a:buFont typeface="Wingdings"/>
              <a:buChar char=""/>
              <a:tabLst>
                <a:tab pos="656473" algn="l"/>
              </a:tabLst>
            </a:pPr>
            <a:r>
              <a:rPr sz="2000" b="1" spc="-9" dirty="0">
                <a:solidFill>
                  <a:srgbClr val="3333CC"/>
                </a:solidFill>
                <a:latin typeface="NSimSun"/>
                <a:cs typeface="NSimSun"/>
              </a:rPr>
              <a:t>如</a:t>
            </a:r>
            <a:r>
              <a:rPr sz="2000" b="1" dirty="0">
                <a:solidFill>
                  <a:srgbClr val="3333CC"/>
                </a:solidFill>
                <a:latin typeface="NSimSun"/>
                <a:cs typeface="NSimSun"/>
              </a:rPr>
              <a:t>果</a:t>
            </a:r>
            <a:r>
              <a:rPr sz="2000" b="1" spc="-9" dirty="0">
                <a:solidFill>
                  <a:srgbClr val="3333CC"/>
                </a:solidFill>
                <a:latin typeface="Arial"/>
                <a:cs typeface="Arial"/>
              </a:rPr>
              <a:t>P(t)</a:t>
            </a:r>
            <a:r>
              <a:rPr sz="2000" b="1" spc="-9" dirty="0">
                <a:solidFill>
                  <a:srgbClr val="3333CC"/>
                </a:solidFill>
                <a:latin typeface="NSimSun"/>
                <a:cs typeface="NSimSun"/>
              </a:rPr>
              <a:t>是公式，</a:t>
            </a:r>
            <a:r>
              <a:rPr sz="2000" b="1" spc="-9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000" b="1" spc="-9" dirty="0">
                <a:solidFill>
                  <a:srgbClr val="3333CC"/>
                </a:solidFill>
                <a:latin typeface="NSimSun"/>
                <a:cs typeface="NSimSun"/>
              </a:rPr>
              <a:t>是关系，</a:t>
            </a:r>
            <a:r>
              <a:rPr sz="2000" b="1" spc="-4" dirty="0">
                <a:solidFill>
                  <a:srgbClr val="3333CC"/>
                </a:solidFill>
                <a:latin typeface="NSimSun"/>
                <a:cs typeface="NSimSun"/>
              </a:rPr>
              <a:t>则</a:t>
            </a:r>
            <a:r>
              <a:rPr sz="2000" b="1" spc="-9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sz="2000" b="1" spc="-9" dirty="0">
                <a:solidFill>
                  <a:srgbClr val="FF0065"/>
                </a:solidFill>
                <a:latin typeface="Arial"/>
                <a:cs typeface="Arial"/>
              </a:rPr>
              <a:t>(t</a:t>
            </a:r>
            <a:r>
              <a:rPr sz="2000" b="1" spc="-9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000" b="1" spc="-9" dirty="0">
                <a:solidFill>
                  <a:srgbClr val="FF0065"/>
                </a:solidFill>
                <a:latin typeface="Arial"/>
                <a:cs typeface="Arial"/>
              </a:rPr>
              <a:t>R)(P(t))</a:t>
            </a:r>
            <a:r>
              <a:rPr sz="2000" b="1" spc="-9" dirty="0">
                <a:solidFill>
                  <a:srgbClr val="3333CC"/>
                </a:solidFill>
                <a:latin typeface="NSimSun"/>
                <a:cs typeface="NSimSun"/>
              </a:rPr>
              <a:t>和</a:t>
            </a:r>
            <a:r>
              <a:rPr sz="2000" b="1" spc="-4" dirty="0">
                <a:solidFill>
                  <a:srgbClr val="FF0065"/>
                </a:solidFill>
                <a:latin typeface="Symbol"/>
                <a:cs typeface="Symbol"/>
              </a:rPr>
              <a:t>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(t</a:t>
            </a:r>
            <a:r>
              <a:rPr sz="2000" b="1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000" b="1" spc="-4" dirty="0">
                <a:solidFill>
                  <a:srgbClr val="FF0065"/>
                </a:solidFill>
                <a:latin typeface="Arial"/>
                <a:cs typeface="Arial"/>
              </a:rPr>
              <a:t>R)(P(t))</a:t>
            </a:r>
            <a:r>
              <a:rPr sz="2000"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9" dirty="0">
                <a:solidFill>
                  <a:srgbClr val="3333CC"/>
                </a:solidFill>
                <a:latin typeface="NSimSun"/>
                <a:cs typeface="NSimSun"/>
              </a:rPr>
              <a:t>也是公式</a:t>
            </a:r>
            <a:endParaRPr sz="2000" dirty="0">
              <a:latin typeface="NSimSun"/>
              <a:cs typeface="NSimSun"/>
            </a:endParaRPr>
          </a:p>
          <a:p>
            <a:pPr marL="655930" indent="-254119">
              <a:spcBef>
                <a:spcPts val="599"/>
              </a:spcBef>
              <a:buFont typeface="Wingdings"/>
              <a:buChar char=""/>
              <a:tabLst>
                <a:tab pos="656473" algn="l"/>
              </a:tabLst>
            </a:pPr>
            <a:r>
              <a:rPr sz="2000" b="1" spc="-9" dirty="0">
                <a:solidFill>
                  <a:srgbClr val="3333CC"/>
                </a:solidFill>
                <a:latin typeface="NSimSun"/>
                <a:cs typeface="NSimSun"/>
              </a:rPr>
              <a:t>需要时可加括弧。</a:t>
            </a:r>
            <a:endParaRPr sz="2000" dirty="0">
              <a:latin typeface="NSimSun"/>
              <a:cs typeface="NSimSun"/>
            </a:endParaRPr>
          </a:p>
          <a:p>
            <a:pPr marL="655930" indent="-254119">
              <a:spcBef>
                <a:spcPts val="641"/>
              </a:spcBef>
              <a:buFont typeface="Wingdings"/>
              <a:buChar char=""/>
              <a:tabLst>
                <a:tab pos="656473" algn="l"/>
              </a:tabLst>
            </a:pPr>
            <a:r>
              <a:rPr sz="2000" b="1" spc="-9" dirty="0">
                <a:solidFill>
                  <a:srgbClr val="3333CC"/>
                </a:solidFill>
                <a:latin typeface="NSimSun"/>
                <a:cs typeface="NSimSun"/>
              </a:rPr>
              <a:t>上述运算符的优先次序自高至低为：</a:t>
            </a:r>
            <a:r>
              <a:rPr sz="2000" b="1" spc="-9" dirty="0">
                <a:solidFill>
                  <a:srgbClr val="FF0065"/>
                </a:solidFill>
                <a:latin typeface="NSimSun"/>
                <a:cs typeface="NSimSun"/>
              </a:rPr>
              <a:t>括弧</a:t>
            </a:r>
            <a:r>
              <a:rPr sz="2000" b="1" spc="-4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000" b="1" spc="-4" dirty="0">
                <a:solidFill>
                  <a:srgbClr val="FF0065"/>
                </a:solidFill>
                <a:latin typeface="Symbol"/>
                <a:cs typeface="Symbol"/>
              </a:rPr>
              <a:t></a:t>
            </a:r>
            <a:r>
              <a:rPr sz="2000" b="1" spc="1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4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000" b="1" spc="-4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sz="2000" b="1" spc="3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000" b="1" spc="-9" dirty="0">
                <a:solidFill>
                  <a:srgbClr val="FF0065"/>
                </a:solidFill>
                <a:latin typeface="Symbol"/>
                <a:cs typeface="Symbol"/>
              </a:rPr>
              <a:t></a:t>
            </a:r>
            <a:r>
              <a:rPr sz="2000" b="1" spc="3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4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0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000" b="1" spc="3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4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000"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2000" b="1" spc="3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000" b="1" spc="-9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sz="2000" b="1" spc="3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000" b="1" spc="-9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endParaRPr sz="2000" dirty="0">
              <a:latin typeface="NSimSun"/>
              <a:cs typeface="NSimSun"/>
            </a:endParaRPr>
          </a:p>
          <a:p>
            <a:pPr marL="655930" indent="-254119">
              <a:spcBef>
                <a:spcPts val="603"/>
              </a:spcBef>
              <a:buFont typeface="Wingdings"/>
              <a:buChar char=""/>
              <a:tabLst>
                <a:tab pos="656473" algn="l"/>
              </a:tabLst>
            </a:pPr>
            <a:r>
              <a:rPr sz="2000" b="1" spc="-9" dirty="0">
                <a:solidFill>
                  <a:srgbClr val="3333CC"/>
                </a:solidFill>
                <a:latin typeface="NSimSun"/>
                <a:cs typeface="NSimSun"/>
              </a:rPr>
              <a:t>公式只限于以上形式</a:t>
            </a:r>
            <a:endParaRPr sz="2000" dirty="0">
              <a:latin typeface="NSimSun"/>
              <a:cs typeface="N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1600" y="714399"/>
            <a:ext cx="4916276" cy="524719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402"/>
              </a:spcBef>
            </a:pPr>
            <a:r>
              <a:rPr sz="3000" spc="-4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3000" spc="-4" dirty="0">
                <a:solidFill>
                  <a:srgbClr val="FFFFFF"/>
                </a:solidFill>
                <a:latin typeface="STZhongsong"/>
                <a:cs typeface="STZhongsong"/>
              </a:rPr>
              <a:t>元组演算公式总结</a:t>
            </a:r>
            <a:endParaRPr sz="3000" dirty="0">
              <a:latin typeface="STZhongsong"/>
              <a:cs typeface="STZhongsong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5616" y="5225561"/>
            <a:ext cx="7776864" cy="1382162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vert="horz" wrap="square" lIns="0" tIns="35295" rIns="0" bIns="0" rtlCol="0">
            <a:spAutoFit/>
          </a:bodyPr>
          <a:lstStyle/>
          <a:p>
            <a:pPr marL="178643" indent="-96109">
              <a:spcBef>
                <a:spcPts val="278"/>
              </a:spcBef>
              <a:buSzPct val="95000"/>
              <a:buFont typeface="Microsoft YaHei"/>
              <a:buChar char="•"/>
              <a:tabLst>
                <a:tab pos="178643" algn="l"/>
              </a:tabLst>
            </a:pPr>
            <a:r>
              <a:rPr lang="en-US" sz="2000" b="1" spc="-4" dirty="0">
                <a:latin typeface="Microsoft YaHei"/>
                <a:cs typeface="Microsoft YaHei"/>
              </a:rPr>
              <a:t> </a:t>
            </a:r>
            <a:r>
              <a:rPr sz="2000" b="1" spc="-4" dirty="0" err="1">
                <a:latin typeface="Microsoft YaHei"/>
                <a:cs typeface="Microsoft YaHei"/>
              </a:rPr>
              <a:t>用递归定义公式，组合、递归地构造公式</a:t>
            </a:r>
            <a:endParaRPr sz="2000" dirty="0">
              <a:latin typeface="Microsoft YaHei"/>
              <a:cs typeface="Microsoft YaHei"/>
            </a:endParaRPr>
          </a:p>
          <a:p>
            <a:pPr marL="178643" indent="-96109">
              <a:lnSpc>
                <a:spcPts val="2052"/>
              </a:lnSpc>
              <a:buSzPct val="95000"/>
              <a:buFont typeface="Microsoft YaHei"/>
              <a:buChar char="•"/>
              <a:tabLst>
                <a:tab pos="178643" algn="l"/>
              </a:tabLst>
            </a:pPr>
            <a:r>
              <a:rPr lang="en-US" sz="2000" b="1" spc="-4" dirty="0">
                <a:latin typeface="Microsoft YaHei"/>
                <a:cs typeface="Microsoft YaHei"/>
              </a:rPr>
              <a:t> </a:t>
            </a:r>
            <a:r>
              <a:rPr sz="2000" b="1" spc="-4" dirty="0" err="1">
                <a:latin typeface="Microsoft YaHei"/>
                <a:cs typeface="Microsoft YaHei"/>
              </a:rPr>
              <a:t>一种用逻辑表达查询的思维</a:t>
            </a:r>
            <a:endParaRPr sz="2000" dirty="0">
              <a:latin typeface="Microsoft YaHei"/>
              <a:cs typeface="Microsoft YaHei"/>
            </a:endParaRPr>
          </a:p>
          <a:p>
            <a:pPr marL="168869" indent="-86335">
              <a:lnSpc>
                <a:spcPts val="1847"/>
              </a:lnSpc>
              <a:buSzPct val="94444"/>
              <a:buFont typeface="Microsoft YaHei"/>
              <a:buChar char="•"/>
              <a:tabLst>
                <a:tab pos="169412" algn="l"/>
              </a:tabLst>
            </a:pPr>
            <a:r>
              <a:rPr lang="en-US" sz="2000" b="1" dirty="0">
                <a:latin typeface="Microsoft YaHei"/>
                <a:cs typeface="Microsoft YaHei"/>
              </a:rPr>
              <a:t> </a:t>
            </a:r>
            <a:r>
              <a:rPr sz="2000" b="1" dirty="0" err="1">
                <a:latin typeface="Microsoft YaHei"/>
                <a:cs typeface="Microsoft YaHei"/>
              </a:rPr>
              <a:t>以元组为基本单位进行循环，先找到元组，再找到元组分量，进行谓词判断</a:t>
            </a:r>
            <a:r>
              <a:rPr sz="2000" b="1" dirty="0">
                <a:latin typeface="Microsoft YaHei"/>
                <a:cs typeface="Microsoft YaHei"/>
              </a:rPr>
              <a:t>；</a:t>
            </a:r>
            <a:endParaRPr sz="2000" dirty="0">
              <a:latin typeface="Microsoft YaHei"/>
              <a:cs typeface="Microsoft YaHei"/>
            </a:endParaRPr>
          </a:p>
          <a:p>
            <a:pPr marL="178643" indent="-96109">
              <a:spcBef>
                <a:spcPts val="4"/>
              </a:spcBef>
              <a:buSzPct val="95000"/>
              <a:buFont typeface="Microsoft YaHei"/>
              <a:buChar char="•"/>
              <a:tabLst>
                <a:tab pos="178643" algn="l"/>
              </a:tabLst>
            </a:pPr>
            <a:r>
              <a:rPr lang="en-US" sz="2000" b="1" spc="-4" dirty="0">
                <a:latin typeface="Microsoft YaHei"/>
                <a:cs typeface="Microsoft YaHei"/>
              </a:rPr>
              <a:t> </a:t>
            </a:r>
            <a:r>
              <a:rPr sz="2000" b="1" spc="-4" dirty="0" err="1">
                <a:latin typeface="Microsoft YaHei"/>
                <a:cs typeface="Microsoft YaHei"/>
              </a:rPr>
              <a:t>元组演算与关系代数可以相互转</a:t>
            </a:r>
            <a:r>
              <a:rPr sz="2000" b="1" dirty="0" err="1">
                <a:latin typeface="Microsoft YaHei"/>
                <a:cs typeface="Microsoft YaHei"/>
              </a:rPr>
              <a:t>换</a:t>
            </a:r>
            <a:r>
              <a:rPr sz="2000" b="1" spc="-4" dirty="0">
                <a:latin typeface="Times New Roman"/>
                <a:cs typeface="Times New Roman"/>
              </a:rPr>
              <a:t>(</a:t>
            </a:r>
            <a:r>
              <a:rPr sz="2000" b="1" spc="-4" dirty="0" err="1">
                <a:latin typeface="Microsoft YaHei"/>
                <a:cs typeface="Microsoft YaHei"/>
              </a:rPr>
              <a:t>有前提</a:t>
            </a:r>
            <a:r>
              <a:rPr sz="2000" b="1" spc="-4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053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4944" y="1604436"/>
            <a:ext cx="8645744" cy="5226659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10860">
              <a:spcBef>
                <a:spcPts val="633"/>
              </a:spcBef>
            </a:pPr>
            <a:r>
              <a:rPr sz="1900" b="1" spc="-4" dirty="0">
                <a:latin typeface="NSimSun"/>
                <a:cs typeface="NSimSun"/>
              </a:rPr>
              <a:t>关</a:t>
            </a:r>
            <a:r>
              <a:rPr sz="1900" b="1" spc="-9" dirty="0">
                <a:latin typeface="NSimSun"/>
                <a:cs typeface="NSimSun"/>
              </a:rPr>
              <a:t>系</a:t>
            </a:r>
            <a:r>
              <a:rPr sz="1900" b="1" dirty="0">
                <a:latin typeface="Microsoft YaHei"/>
                <a:cs typeface="Microsoft YaHei"/>
              </a:rPr>
              <a:t>域演</a:t>
            </a:r>
            <a:r>
              <a:rPr sz="1900" b="1" spc="-9" dirty="0">
                <a:latin typeface="Microsoft YaHei"/>
                <a:cs typeface="Microsoft YaHei"/>
              </a:rPr>
              <a:t>算</a:t>
            </a:r>
            <a:r>
              <a:rPr sz="1900" b="1" spc="-9" dirty="0">
                <a:latin typeface="NSimSun"/>
                <a:cs typeface="NSimSun"/>
              </a:rPr>
              <a:t>公式的基本形式：</a:t>
            </a:r>
            <a:r>
              <a:rPr sz="1900" b="1" spc="-389" dirty="0">
                <a:latin typeface="NSimSun"/>
                <a:cs typeface="NSimSun"/>
              </a:rPr>
              <a:t>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r>
              <a:rPr sz="1900" b="1"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&lt;</a:t>
            </a:r>
            <a:r>
              <a:rPr sz="1900" b="1"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1900" b="1" spc="-6" baseline="-12820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1900" b="1" spc="250" baseline="-128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1900" b="1" spc="30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1900" b="1" spc="-6" baseline="-12820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1900" b="1" spc="237" baseline="-128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1900" b="1"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r>
              <a:rPr sz="1900"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1900"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1900" b="1" baseline="-12820" dirty="0">
                <a:solidFill>
                  <a:srgbClr val="3333CC"/>
                </a:solidFill>
                <a:latin typeface="Arial"/>
                <a:cs typeface="Arial"/>
              </a:rPr>
              <a:t>n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&gt;</a:t>
            </a:r>
            <a:r>
              <a:rPr sz="1900"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| P ( x</a:t>
            </a:r>
            <a:r>
              <a:rPr sz="1900" b="1" spc="-6" baseline="-12820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1900" b="1" spc="237" baseline="-128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1900" b="1" spc="29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1900" b="1" spc="-6" baseline="-12820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1900" b="1" spc="243" baseline="-128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1900" b="1"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… ,</a:t>
            </a:r>
            <a:r>
              <a:rPr sz="1900"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1900" b="1" spc="-6" baseline="-1282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1900" b="1" spc="243" baseline="-128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1900"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1900" dirty="0">
              <a:latin typeface="Arial"/>
              <a:cs typeface="Arial"/>
            </a:endParaRPr>
          </a:p>
          <a:p>
            <a:pPr marL="10860" marR="2105166">
              <a:lnSpc>
                <a:spcPct val="120000"/>
              </a:lnSpc>
              <a:spcBef>
                <a:spcPts val="43"/>
              </a:spcBef>
            </a:pPr>
            <a:r>
              <a:rPr sz="1900" b="1" spc="-9" dirty="0">
                <a:latin typeface="NSimSun"/>
                <a:cs typeface="NSimSun"/>
              </a:rPr>
              <a:t>其中，</a:t>
            </a:r>
            <a:r>
              <a:rPr sz="1900" b="1" spc="-410" dirty="0">
                <a:latin typeface="NSimSun"/>
                <a:cs typeface="NSimSun"/>
              </a:rPr>
              <a:t> </a:t>
            </a:r>
            <a:r>
              <a:rPr sz="1900" b="1" spc="-4" dirty="0">
                <a:latin typeface="Arial"/>
                <a:cs typeface="Arial"/>
              </a:rPr>
              <a:t>x</a:t>
            </a:r>
            <a:r>
              <a:rPr sz="1900" b="1" spc="-6" baseline="-12820" dirty="0">
                <a:latin typeface="Arial"/>
                <a:cs typeface="Arial"/>
              </a:rPr>
              <a:t>i</a:t>
            </a:r>
            <a:r>
              <a:rPr sz="1900" b="1" spc="-38" baseline="-12820" dirty="0">
                <a:latin typeface="Arial"/>
                <a:cs typeface="Arial"/>
              </a:rPr>
              <a:t> </a:t>
            </a:r>
            <a:r>
              <a:rPr sz="1900" b="1" spc="-9" dirty="0">
                <a:latin typeface="NSimSun"/>
                <a:cs typeface="NSimSun"/>
              </a:rPr>
              <a:t>代表域变量或常量，</a:t>
            </a:r>
            <a:r>
              <a:rPr sz="1900" b="1" spc="-406" dirty="0">
                <a:latin typeface="NSimSun"/>
                <a:cs typeface="NSimSun"/>
              </a:rPr>
              <a:t> </a:t>
            </a:r>
            <a:r>
              <a:rPr sz="1900" b="1" spc="-13" dirty="0">
                <a:latin typeface="Arial"/>
                <a:cs typeface="Arial"/>
              </a:rPr>
              <a:t>P</a:t>
            </a:r>
            <a:r>
              <a:rPr sz="1900" b="1" spc="-4" dirty="0">
                <a:latin typeface="NSimSun"/>
                <a:cs typeface="NSimSun"/>
              </a:rPr>
              <a:t>为以</a:t>
            </a:r>
            <a:r>
              <a:rPr sz="1900" b="1" spc="-9" dirty="0">
                <a:latin typeface="Arial"/>
                <a:cs typeface="Arial"/>
              </a:rPr>
              <a:t>x</a:t>
            </a:r>
            <a:r>
              <a:rPr sz="1900" b="1" spc="-13" baseline="-12820" dirty="0">
                <a:latin typeface="Arial"/>
                <a:cs typeface="Arial"/>
              </a:rPr>
              <a:t>i</a:t>
            </a:r>
            <a:r>
              <a:rPr sz="1900" b="1" spc="-9" dirty="0">
                <a:latin typeface="NSimSun"/>
                <a:cs typeface="NSimSun"/>
              </a:rPr>
              <a:t>为变量的公式。 </a:t>
            </a:r>
            <a:r>
              <a:rPr sz="1900" b="1" spc="-4" dirty="0" err="1">
                <a:latin typeface="NSimSun"/>
                <a:cs typeface="NSimSun"/>
              </a:rPr>
              <a:t>公</a:t>
            </a:r>
            <a:r>
              <a:rPr sz="1900" b="1" dirty="0" err="1">
                <a:latin typeface="NSimSun"/>
                <a:cs typeface="NSimSun"/>
              </a:rPr>
              <a:t>式</a:t>
            </a:r>
            <a:r>
              <a:rPr sz="1900" b="1" spc="-13" dirty="0" err="1">
                <a:latin typeface="Arial"/>
                <a:cs typeface="Arial"/>
              </a:rPr>
              <a:t>P</a:t>
            </a:r>
            <a:r>
              <a:rPr lang="en-US" sz="1900" b="1" spc="-13" dirty="0">
                <a:latin typeface="Arial"/>
                <a:cs typeface="Arial"/>
              </a:rPr>
              <a:t> </a:t>
            </a:r>
            <a:r>
              <a:rPr sz="1900" b="1" spc="-9" dirty="0" err="1">
                <a:latin typeface="NSimSun"/>
                <a:cs typeface="NSimSun"/>
              </a:rPr>
              <a:t>可以递归地进行构造</a:t>
            </a:r>
            <a:r>
              <a:rPr sz="1900" b="1" spc="-9" dirty="0">
                <a:latin typeface="NSimSun"/>
                <a:cs typeface="NSimSun"/>
              </a:rPr>
              <a:t>：</a:t>
            </a:r>
            <a:endParaRPr sz="1900" dirty="0">
              <a:latin typeface="NSimSun"/>
              <a:cs typeface="NSimSun"/>
            </a:endParaRPr>
          </a:p>
          <a:p>
            <a:pPr marL="655930" indent="-254119">
              <a:spcBef>
                <a:spcPts val="406"/>
              </a:spcBef>
              <a:buFont typeface="Wingdings"/>
              <a:buChar char=""/>
              <a:tabLst>
                <a:tab pos="656473" algn="l"/>
              </a:tabLst>
            </a:pPr>
            <a:r>
              <a:rPr sz="1900" b="1" spc="-9" dirty="0">
                <a:solidFill>
                  <a:srgbClr val="3333CC"/>
                </a:solidFill>
                <a:latin typeface="NSimSun"/>
                <a:cs typeface="NSimSun"/>
              </a:rPr>
              <a:t>三种形式的原子公式是公式</a:t>
            </a:r>
            <a:endParaRPr sz="1900" dirty="0">
              <a:latin typeface="NSimSun"/>
              <a:cs typeface="NSimSun"/>
            </a:endParaRPr>
          </a:p>
          <a:p>
            <a:pPr marL="792763" lvl="1">
              <a:spcBef>
                <a:spcPts val="278"/>
              </a:spcBef>
              <a:buClr>
                <a:srgbClr val="000000"/>
              </a:buClr>
              <a:buFont typeface="Wingdings"/>
              <a:buChar char=""/>
              <a:tabLst>
                <a:tab pos="1024619" algn="l"/>
              </a:tabLst>
            </a:pPr>
            <a:r>
              <a:rPr sz="1900" b="1" spc="-4" dirty="0">
                <a:solidFill>
                  <a:srgbClr val="FF3300"/>
                </a:solidFill>
                <a:latin typeface="Arial"/>
                <a:cs typeface="Arial"/>
              </a:rPr>
              <a:t>&lt;</a:t>
            </a:r>
            <a:r>
              <a:rPr sz="1900" b="1" spc="-13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1900" b="1" spc="-6" baseline="-12820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r>
              <a:rPr sz="1900" b="1" spc="237" baseline="-128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FF3300"/>
                </a:solidFill>
                <a:latin typeface="Arial"/>
                <a:cs typeface="Arial"/>
              </a:rPr>
              <a:t>,</a:t>
            </a:r>
            <a:r>
              <a:rPr sz="1900" b="1" spc="29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1900" b="1" spc="-6" baseline="-12820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r>
              <a:rPr sz="1900" b="1" spc="243" baseline="-128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FF3300"/>
                </a:solidFill>
                <a:latin typeface="Arial"/>
                <a:cs typeface="Arial"/>
              </a:rPr>
              <a:t>, …</a:t>
            </a:r>
            <a:r>
              <a:rPr sz="1900" b="1" spc="-2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FF3300"/>
                </a:solidFill>
                <a:latin typeface="Arial"/>
                <a:cs typeface="Arial"/>
              </a:rPr>
              <a:t>, x</a:t>
            </a:r>
            <a:r>
              <a:rPr sz="1900" b="1" spc="-6" baseline="-12820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1900" b="1" baseline="-128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FF3300"/>
                </a:solidFill>
                <a:latin typeface="Arial"/>
                <a:cs typeface="Arial"/>
              </a:rPr>
              <a:t>&gt;</a:t>
            </a:r>
            <a:r>
              <a:rPr sz="1900" b="1" spc="-17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FF0065"/>
                </a:solidFill>
                <a:latin typeface="STXingkai"/>
                <a:cs typeface="STXingkai"/>
              </a:rPr>
              <a:t>∈</a:t>
            </a:r>
            <a:r>
              <a:rPr sz="1900" b="1" spc="51" dirty="0">
                <a:solidFill>
                  <a:srgbClr val="FF0065"/>
                </a:solidFill>
                <a:latin typeface="STXingkai"/>
                <a:cs typeface="STXingkai"/>
              </a:rPr>
              <a:t> </a:t>
            </a:r>
            <a:r>
              <a:rPr sz="1900" b="1" spc="-9" dirty="0">
                <a:solidFill>
                  <a:srgbClr val="FF0065"/>
                </a:solidFill>
                <a:latin typeface="Arial"/>
                <a:cs typeface="Arial"/>
              </a:rPr>
              <a:t>R</a:t>
            </a:r>
            <a:r>
              <a:rPr sz="1900" b="1" spc="-9" dirty="0">
                <a:solidFill>
                  <a:srgbClr val="FF0065"/>
                </a:solidFill>
                <a:latin typeface="NSimSun"/>
                <a:cs typeface="NSimSun"/>
              </a:rPr>
              <a:t>。</a:t>
            </a:r>
            <a:r>
              <a:rPr sz="1900" b="1" spc="-385" dirty="0">
                <a:solidFill>
                  <a:srgbClr val="FF0065"/>
                </a:solidFill>
                <a:latin typeface="NSimSun"/>
                <a:cs typeface="NSimSun"/>
              </a:rPr>
              <a:t> </a:t>
            </a:r>
            <a:r>
              <a:rPr sz="1900" b="1" spc="-9" dirty="0">
                <a:latin typeface="NSimSun"/>
                <a:cs typeface="NSimSun"/>
              </a:rPr>
              <a:t>其</a:t>
            </a:r>
            <a:r>
              <a:rPr sz="1900" b="1" dirty="0">
                <a:latin typeface="NSimSun"/>
                <a:cs typeface="NSimSun"/>
              </a:rPr>
              <a:t>中</a:t>
            </a:r>
            <a:r>
              <a:rPr sz="1900" b="1" spc="-4" dirty="0">
                <a:latin typeface="Arial"/>
                <a:cs typeface="Arial"/>
              </a:rPr>
              <a:t>x</a:t>
            </a:r>
            <a:r>
              <a:rPr sz="1900" b="1" spc="-6" baseline="-12820" dirty="0">
                <a:latin typeface="Arial"/>
                <a:cs typeface="Arial"/>
              </a:rPr>
              <a:t>i</a:t>
            </a:r>
            <a:r>
              <a:rPr sz="1900" b="1" spc="-13" baseline="-12820" dirty="0">
                <a:latin typeface="Arial"/>
                <a:cs typeface="Arial"/>
              </a:rPr>
              <a:t> </a:t>
            </a:r>
            <a:r>
              <a:rPr sz="1900" b="1" spc="-9" dirty="0">
                <a:latin typeface="NSimSun"/>
                <a:cs typeface="NSimSun"/>
              </a:rPr>
              <a:t>代表域变量或常量</a:t>
            </a:r>
            <a:r>
              <a:rPr sz="1900" b="1" spc="-4" dirty="0">
                <a:latin typeface="Arial"/>
                <a:cs typeface="Arial"/>
              </a:rPr>
              <a:t>,</a:t>
            </a:r>
            <a:r>
              <a:rPr sz="1900" b="1" spc="-13" dirty="0">
                <a:latin typeface="Arial"/>
                <a:cs typeface="Arial"/>
              </a:rPr>
              <a:t> </a:t>
            </a:r>
            <a:r>
              <a:rPr sz="1900" b="1" spc="-9" dirty="0">
                <a:latin typeface="NSimSun"/>
                <a:cs typeface="NSimSun"/>
              </a:rPr>
              <a:t>表示由域变</a:t>
            </a:r>
            <a:endParaRPr sz="1900" dirty="0">
              <a:latin typeface="NSimSun"/>
              <a:cs typeface="NSimSun"/>
            </a:endParaRPr>
          </a:p>
          <a:p>
            <a:pPr marL="792763">
              <a:spcBef>
                <a:spcPts val="534"/>
              </a:spcBef>
            </a:pPr>
            <a:r>
              <a:rPr sz="1900" b="1" spc="-9" dirty="0">
                <a:latin typeface="NSimSun"/>
                <a:cs typeface="NSimSun"/>
              </a:rPr>
              <a:t>量构成</a:t>
            </a:r>
            <a:r>
              <a:rPr sz="1900" b="1" spc="-4" dirty="0">
                <a:latin typeface="NSimSun"/>
                <a:cs typeface="NSimSun"/>
              </a:rPr>
              <a:t>的</a:t>
            </a:r>
            <a:r>
              <a:rPr sz="1900" b="1" spc="-4" dirty="0">
                <a:solidFill>
                  <a:srgbClr val="FF3300"/>
                </a:solidFill>
                <a:latin typeface="Arial"/>
                <a:cs typeface="Arial"/>
              </a:rPr>
              <a:t>&lt;</a:t>
            </a:r>
            <a:r>
              <a:rPr sz="1900" b="1" spc="-13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1900" b="1" spc="-6" baseline="-12820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r>
              <a:rPr sz="1900" b="1" spc="237" baseline="-128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FF3300"/>
                </a:solidFill>
                <a:latin typeface="Arial"/>
                <a:cs typeface="Arial"/>
              </a:rPr>
              <a:t>,</a:t>
            </a:r>
            <a:r>
              <a:rPr sz="1900" b="1" spc="30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1900" b="1" spc="-6" baseline="-12820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r>
              <a:rPr sz="1900" b="1" spc="237" baseline="-128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FF3300"/>
                </a:solidFill>
                <a:latin typeface="Arial"/>
                <a:cs typeface="Arial"/>
              </a:rPr>
              <a:t>,</a:t>
            </a:r>
            <a:r>
              <a:rPr sz="1900" b="1" spc="-13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FF3300"/>
                </a:solidFill>
                <a:latin typeface="Arial"/>
                <a:cs typeface="Arial"/>
              </a:rPr>
              <a:t>… ,</a:t>
            </a:r>
            <a:r>
              <a:rPr sz="1900" b="1" spc="-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1900" b="1" spc="-6" baseline="-12820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1900" b="1" baseline="-128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900" b="1" spc="-13" dirty="0">
                <a:solidFill>
                  <a:srgbClr val="FF3300"/>
                </a:solidFill>
                <a:latin typeface="Arial"/>
                <a:cs typeface="Arial"/>
              </a:rPr>
              <a:t>&gt;</a:t>
            </a:r>
            <a:r>
              <a:rPr sz="1900" b="1" spc="-9" dirty="0">
                <a:latin typeface="NSimSun"/>
                <a:cs typeface="NSimSun"/>
              </a:rPr>
              <a:t>是属于关系</a:t>
            </a:r>
            <a:r>
              <a:rPr sz="1900" b="1" spc="-9" dirty="0">
                <a:latin typeface="Arial"/>
                <a:cs typeface="Arial"/>
              </a:rPr>
              <a:t>R</a:t>
            </a:r>
            <a:r>
              <a:rPr sz="1900" b="1" spc="-9" dirty="0">
                <a:latin typeface="NSimSun"/>
                <a:cs typeface="NSimSun"/>
              </a:rPr>
              <a:t>的</a:t>
            </a:r>
            <a:endParaRPr sz="1900" dirty="0">
              <a:latin typeface="NSimSun"/>
              <a:cs typeface="NSimSun"/>
            </a:endParaRPr>
          </a:p>
          <a:p>
            <a:pPr marL="792763" marR="4344" lvl="1">
              <a:lnSpc>
                <a:spcPct val="119700"/>
              </a:lnSpc>
              <a:spcBef>
                <a:spcPts val="34"/>
              </a:spcBef>
              <a:buClr>
                <a:srgbClr val="000000"/>
              </a:buClr>
              <a:buFont typeface="Wingdings"/>
              <a:buChar char=""/>
              <a:tabLst>
                <a:tab pos="1025162" algn="l"/>
                <a:tab pos="1368331" algn="l"/>
                <a:tab pos="1800007" algn="l"/>
                <a:tab pos="2098651" algn="l"/>
                <a:tab pos="2530326" algn="l"/>
                <a:tab pos="2829513" algn="l"/>
              </a:tabLst>
            </a:pPr>
            <a:r>
              <a:rPr sz="1900" b="1" spc="-4" dirty="0">
                <a:solidFill>
                  <a:srgbClr val="FF0065"/>
                </a:solidFill>
                <a:latin typeface="Arial"/>
                <a:cs typeface="Arial"/>
              </a:rPr>
              <a:t>x</a:t>
            </a:r>
            <a:r>
              <a:rPr sz="1900" b="1" spc="-3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FF0065"/>
                </a:solidFill>
                <a:latin typeface="Symbol"/>
                <a:cs typeface="Symbol"/>
              </a:rPr>
              <a:t></a:t>
            </a:r>
            <a:r>
              <a:rPr sz="1900" b="1" spc="3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00" b="1" spc="-13" dirty="0">
                <a:solidFill>
                  <a:srgbClr val="FF0065"/>
                </a:solidFill>
                <a:latin typeface="Arial"/>
                <a:cs typeface="Arial"/>
              </a:rPr>
              <a:t>c</a:t>
            </a:r>
            <a:r>
              <a:rPr sz="1900" b="1" spc="-9" dirty="0">
                <a:solidFill>
                  <a:srgbClr val="FF0065"/>
                </a:solidFill>
                <a:latin typeface="NSimSun"/>
                <a:cs typeface="NSimSun"/>
              </a:rPr>
              <a:t>。</a:t>
            </a:r>
            <a:r>
              <a:rPr sz="1900" b="1" spc="-406" dirty="0">
                <a:solidFill>
                  <a:srgbClr val="FF0065"/>
                </a:solidFill>
                <a:latin typeface="NSimSun"/>
                <a:cs typeface="NSimSun"/>
              </a:rPr>
              <a:t> </a:t>
            </a:r>
            <a:r>
              <a:rPr sz="1900" b="1" spc="-9" dirty="0">
                <a:latin typeface="NSimSun"/>
                <a:cs typeface="NSimSun"/>
              </a:rPr>
              <a:t>其中，域变</a:t>
            </a:r>
            <a:r>
              <a:rPr sz="1900" b="1" spc="-4" dirty="0">
                <a:latin typeface="NSimSun"/>
                <a:cs typeface="NSimSun"/>
              </a:rPr>
              <a:t>量</a:t>
            </a:r>
            <a:r>
              <a:rPr sz="1900" b="1" spc="-13" dirty="0">
                <a:latin typeface="Arial"/>
                <a:cs typeface="Arial"/>
              </a:rPr>
              <a:t>x</a:t>
            </a:r>
            <a:r>
              <a:rPr sz="1900" b="1" spc="-9" dirty="0">
                <a:latin typeface="NSimSun"/>
                <a:cs typeface="NSimSun"/>
              </a:rPr>
              <a:t>与常量</a:t>
            </a:r>
            <a:r>
              <a:rPr sz="1900" b="1" spc="-9" dirty="0">
                <a:latin typeface="Arial"/>
                <a:cs typeface="Arial"/>
              </a:rPr>
              <a:t>c</a:t>
            </a:r>
            <a:r>
              <a:rPr sz="1900" b="1" spc="-9" dirty="0">
                <a:latin typeface="NSimSun"/>
                <a:cs typeface="NSimSun"/>
              </a:rPr>
              <a:t>之间满足比较关系</a:t>
            </a:r>
            <a:r>
              <a:rPr sz="1900" b="1" spc="-4" dirty="0">
                <a:latin typeface="Symbol"/>
                <a:cs typeface="Symbol"/>
              </a:rPr>
              <a:t></a:t>
            </a:r>
            <a:r>
              <a:rPr sz="1900" b="1" spc="26" dirty="0">
                <a:latin typeface="Times New Roman"/>
                <a:cs typeface="Times New Roman"/>
              </a:rPr>
              <a:t> </a:t>
            </a:r>
            <a:r>
              <a:rPr sz="1900" b="1" spc="-4" dirty="0">
                <a:latin typeface="NSimSun"/>
                <a:cs typeface="NSimSun"/>
              </a:rPr>
              <a:t>。</a:t>
            </a:r>
            <a:br>
              <a:rPr lang="en-US" sz="1900" b="1" spc="-4" dirty="0">
                <a:latin typeface="NSimSun"/>
                <a:cs typeface="NSimSun"/>
              </a:rPr>
            </a:br>
            <a:r>
              <a:rPr lang="en-US" sz="1900" b="1" spc="-4" dirty="0">
                <a:latin typeface="NSimSun"/>
                <a:cs typeface="NSimSun"/>
              </a:rPr>
              <a:t>     </a:t>
            </a:r>
            <a:r>
              <a:rPr sz="1900" b="1" spc="-13" dirty="0">
                <a:latin typeface="Symbol"/>
                <a:cs typeface="Symbol"/>
              </a:rPr>
              <a:t></a:t>
            </a:r>
            <a:r>
              <a:rPr sz="1900" b="1" spc="-13" dirty="0">
                <a:latin typeface="NSimSun"/>
                <a:cs typeface="NSimSun"/>
              </a:rPr>
              <a:t>：</a:t>
            </a:r>
            <a:r>
              <a:rPr sz="1900" b="1" spc="-9" dirty="0">
                <a:latin typeface="NSimSun"/>
                <a:cs typeface="NSimSun"/>
              </a:rPr>
              <a:t>比较运算 符</a:t>
            </a:r>
            <a:r>
              <a:rPr sz="1900" b="1" spc="-381" dirty="0">
                <a:latin typeface="NSimSun"/>
                <a:cs typeface="NSimSun"/>
              </a:rPr>
              <a:t> </a:t>
            </a:r>
            <a:r>
              <a:rPr sz="1900" b="1" spc="-4" dirty="0">
                <a:latin typeface="Symbol"/>
                <a:cs typeface="Symbol"/>
              </a:rPr>
              <a:t></a:t>
            </a:r>
            <a:r>
              <a:rPr sz="1900" b="1" spc="-4" dirty="0">
                <a:latin typeface="Arial"/>
                <a:cs typeface="Arial"/>
              </a:rPr>
              <a:t>,	&lt;=,	</a:t>
            </a:r>
            <a:r>
              <a:rPr sz="1900" b="1" spc="-4" dirty="0">
                <a:latin typeface="Symbol"/>
                <a:cs typeface="Symbol"/>
              </a:rPr>
              <a:t></a:t>
            </a:r>
            <a:r>
              <a:rPr sz="1900" b="1" spc="-4" dirty="0">
                <a:latin typeface="Arial"/>
                <a:cs typeface="Arial"/>
              </a:rPr>
              <a:t>,	&lt;&gt;,	</a:t>
            </a:r>
            <a:r>
              <a:rPr sz="1900" b="1" spc="-4" dirty="0">
                <a:latin typeface="Symbol"/>
                <a:cs typeface="Symbol"/>
              </a:rPr>
              <a:t></a:t>
            </a:r>
            <a:r>
              <a:rPr sz="1900" b="1" spc="-4" dirty="0">
                <a:latin typeface="Arial"/>
                <a:cs typeface="Arial"/>
              </a:rPr>
              <a:t>,	</a:t>
            </a:r>
            <a:r>
              <a:rPr sz="1900" b="1" spc="-9" dirty="0">
                <a:latin typeface="Arial"/>
                <a:cs typeface="Arial"/>
              </a:rPr>
              <a:t>&gt;=</a:t>
            </a:r>
            <a:endParaRPr sz="1900" dirty="0">
              <a:latin typeface="Arial"/>
              <a:cs typeface="Arial"/>
            </a:endParaRPr>
          </a:p>
          <a:p>
            <a:pPr marL="1024619" lvl="1" indent="-231856">
              <a:spcBef>
                <a:spcPts val="410"/>
              </a:spcBef>
              <a:buClr>
                <a:srgbClr val="000000"/>
              </a:buClr>
              <a:buFont typeface="Wingdings"/>
              <a:buChar char=""/>
              <a:tabLst>
                <a:tab pos="1025162" algn="l"/>
              </a:tabLst>
            </a:pPr>
            <a:r>
              <a:rPr sz="1900" b="1" spc="-4" dirty="0">
                <a:solidFill>
                  <a:srgbClr val="FF0065"/>
                </a:solidFill>
                <a:latin typeface="Arial"/>
                <a:cs typeface="Arial"/>
              </a:rPr>
              <a:t>x</a:t>
            </a:r>
            <a:r>
              <a:rPr sz="1900" b="1" spc="-17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FF0065"/>
                </a:solidFill>
                <a:latin typeface="Symbol"/>
                <a:cs typeface="Symbol"/>
              </a:rPr>
              <a:t></a:t>
            </a:r>
            <a:r>
              <a:rPr sz="1900" b="1" spc="43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00" b="1" spc="-13" dirty="0">
                <a:solidFill>
                  <a:srgbClr val="FF0065"/>
                </a:solidFill>
                <a:latin typeface="Arial"/>
                <a:cs typeface="Arial"/>
              </a:rPr>
              <a:t>y</a:t>
            </a:r>
            <a:r>
              <a:rPr sz="1900" b="1" spc="-4" dirty="0">
                <a:solidFill>
                  <a:srgbClr val="FF0065"/>
                </a:solidFill>
                <a:latin typeface="NSimSun"/>
                <a:cs typeface="NSimSun"/>
              </a:rPr>
              <a:t>。</a:t>
            </a:r>
            <a:r>
              <a:rPr sz="1900" b="1" spc="-9" dirty="0">
                <a:latin typeface="NSimSun"/>
                <a:cs typeface="NSimSun"/>
              </a:rPr>
              <a:t>其中，域变</a:t>
            </a:r>
            <a:r>
              <a:rPr sz="1900" b="1" dirty="0">
                <a:latin typeface="NSimSun"/>
                <a:cs typeface="NSimSun"/>
              </a:rPr>
              <a:t>量</a:t>
            </a:r>
            <a:r>
              <a:rPr sz="1900" b="1" spc="-13" dirty="0">
                <a:latin typeface="Arial"/>
                <a:cs typeface="Arial"/>
              </a:rPr>
              <a:t>x</a:t>
            </a:r>
            <a:r>
              <a:rPr sz="1900" b="1" spc="-9" dirty="0">
                <a:latin typeface="NSimSun"/>
                <a:cs typeface="NSimSun"/>
              </a:rPr>
              <a:t>与域变量</a:t>
            </a:r>
            <a:r>
              <a:rPr sz="1900" b="1" spc="-9" dirty="0">
                <a:latin typeface="Arial"/>
                <a:cs typeface="Arial"/>
              </a:rPr>
              <a:t>y</a:t>
            </a:r>
            <a:r>
              <a:rPr sz="1900" b="1" spc="-9" dirty="0">
                <a:latin typeface="NSimSun"/>
                <a:cs typeface="NSimSun"/>
              </a:rPr>
              <a:t>之间满足比较关系</a:t>
            </a:r>
            <a:r>
              <a:rPr sz="1900" b="1" spc="-4" dirty="0">
                <a:latin typeface="Symbol"/>
                <a:cs typeface="Symbol"/>
              </a:rPr>
              <a:t></a:t>
            </a:r>
            <a:endParaRPr sz="1900" dirty="0">
              <a:latin typeface="Symbol"/>
              <a:cs typeface="Symbol"/>
            </a:endParaRPr>
          </a:p>
          <a:p>
            <a:pPr marL="655930" indent="-254119">
              <a:spcBef>
                <a:spcPts val="406"/>
              </a:spcBef>
              <a:buFont typeface="Wingdings"/>
              <a:buChar char=""/>
              <a:tabLst>
                <a:tab pos="656473" algn="l"/>
              </a:tabLst>
            </a:pPr>
            <a:r>
              <a:rPr sz="1900" b="1" spc="-9" dirty="0">
                <a:solidFill>
                  <a:srgbClr val="3333CC"/>
                </a:solidFill>
                <a:latin typeface="NSimSun"/>
                <a:cs typeface="NSimSun"/>
              </a:rPr>
              <a:t>如</a:t>
            </a:r>
            <a:r>
              <a:rPr sz="1900" b="1" dirty="0">
                <a:solidFill>
                  <a:srgbClr val="3333CC"/>
                </a:solidFill>
                <a:latin typeface="NSimSun"/>
                <a:cs typeface="NSimSun"/>
              </a:rPr>
              <a:t>果</a:t>
            </a:r>
            <a:r>
              <a:rPr sz="1900" b="1" i="1" spc="-13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1900" b="1" spc="-9" dirty="0">
                <a:solidFill>
                  <a:srgbClr val="3333CC"/>
                </a:solidFill>
                <a:latin typeface="NSimSun"/>
                <a:cs typeface="NSimSun"/>
              </a:rPr>
              <a:t>是公式，那么</a:t>
            </a:r>
            <a:r>
              <a:rPr sz="19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1900" b="1" spc="43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00" b="1" spc="-13" dirty="0">
                <a:solidFill>
                  <a:srgbClr val="FF0065"/>
                </a:solidFill>
                <a:latin typeface="Arial"/>
                <a:cs typeface="Arial"/>
              </a:rPr>
              <a:t>P</a:t>
            </a:r>
            <a:r>
              <a:rPr sz="1900" b="1" spc="-9" dirty="0">
                <a:solidFill>
                  <a:srgbClr val="3333CC"/>
                </a:solidFill>
                <a:latin typeface="NSimSun"/>
                <a:cs typeface="NSimSun"/>
              </a:rPr>
              <a:t>也是公式</a:t>
            </a:r>
            <a:endParaRPr sz="1900" dirty="0">
              <a:latin typeface="NSimSun"/>
              <a:cs typeface="NSimSun"/>
            </a:endParaRPr>
          </a:p>
          <a:p>
            <a:pPr marL="655930" indent="-254119">
              <a:spcBef>
                <a:spcPts val="406"/>
              </a:spcBef>
              <a:buFont typeface="Wingdings"/>
              <a:buChar char=""/>
              <a:tabLst>
                <a:tab pos="656473" algn="l"/>
                <a:tab pos="3911146" algn="l"/>
              </a:tabLst>
            </a:pPr>
            <a:r>
              <a:rPr sz="1900" b="1" spc="-9" dirty="0">
                <a:solidFill>
                  <a:srgbClr val="3333CC"/>
                </a:solidFill>
                <a:latin typeface="NSimSun"/>
                <a:cs typeface="NSimSun"/>
              </a:rPr>
              <a:t>如</a:t>
            </a:r>
            <a:r>
              <a:rPr sz="1900" b="1" dirty="0">
                <a:solidFill>
                  <a:srgbClr val="3333CC"/>
                </a:solidFill>
                <a:latin typeface="NSimSun"/>
                <a:cs typeface="NSimSun"/>
              </a:rPr>
              <a:t>果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P1 ,</a:t>
            </a:r>
            <a:r>
              <a:rPr sz="19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b="1" spc="-9" dirty="0">
                <a:solidFill>
                  <a:srgbClr val="3333CC"/>
                </a:solidFill>
                <a:latin typeface="Arial"/>
                <a:cs typeface="Arial"/>
              </a:rPr>
              <a:t>P2</a:t>
            </a:r>
            <a:r>
              <a:rPr sz="1900" b="1" spc="-9" dirty="0">
                <a:solidFill>
                  <a:srgbClr val="3333CC"/>
                </a:solidFill>
                <a:latin typeface="NSimSun"/>
                <a:cs typeface="NSimSun"/>
              </a:rPr>
              <a:t>是公式，</a:t>
            </a:r>
            <a:r>
              <a:rPr sz="1900" b="1" dirty="0">
                <a:solidFill>
                  <a:srgbClr val="3333CC"/>
                </a:solidFill>
                <a:latin typeface="NSimSun"/>
                <a:cs typeface="NSimSun"/>
              </a:rPr>
              <a:t>则</a:t>
            </a:r>
            <a:r>
              <a:rPr sz="1900" b="1" spc="-4" dirty="0">
                <a:solidFill>
                  <a:srgbClr val="FF0065"/>
                </a:solidFill>
                <a:latin typeface="Arial"/>
                <a:cs typeface="Arial"/>
              </a:rPr>
              <a:t>P1</a:t>
            </a:r>
            <a:r>
              <a:rPr sz="19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1900" b="1" spc="5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00" b="1" spc="-4" dirty="0">
                <a:solidFill>
                  <a:srgbClr val="FF0065"/>
                </a:solidFill>
                <a:latin typeface="Arial"/>
                <a:cs typeface="Arial"/>
              </a:rPr>
              <a:t>P2</a:t>
            </a:r>
            <a:r>
              <a:rPr sz="19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3333CC"/>
                </a:solidFill>
                <a:latin typeface="Arial"/>
                <a:cs typeface="Arial"/>
              </a:rPr>
              <a:t>,	</a:t>
            </a:r>
            <a:r>
              <a:rPr sz="1900" b="1" spc="-4" dirty="0">
                <a:solidFill>
                  <a:srgbClr val="FF0065"/>
                </a:solidFill>
                <a:latin typeface="Arial"/>
                <a:cs typeface="Arial"/>
              </a:rPr>
              <a:t>P1</a:t>
            </a:r>
            <a:r>
              <a:rPr sz="1900"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900" b="1" spc="-4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sz="1900" b="1" spc="5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00" b="1" spc="-4" dirty="0">
                <a:solidFill>
                  <a:srgbClr val="FF0065"/>
                </a:solidFill>
                <a:latin typeface="Arial"/>
                <a:cs typeface="Arial"/>
              </a:rPr>
              <a:t>P2</a:t>
            </a:r>
            <a:r>
              <a:rPr sz="1900"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900" b="1" spc="-9" dirty="0">
                <a:solidFill>
                  <a:srgbClr val="3333CC"/>
                </a:solidFill>
                <a:latin typeface="NSimSun"/>
                <a:cs typeface="NSimSun"/>
              </a:rPr>
              <a:t>也是公式</a:t>
            </a:r>
            <a:endParaRPr sz="1900" dirty="0">
              <a:latin typeface="NSimSun"/>
              <a:cs typeface="NSimSun"/>
            </a:endParaRPr>
          </a:p>
          <a:p>
            <a:pPr marL="655930" indent="-254119">
              <a:spcBef>
                <a:spcPts val="402"/>
              </a:spcBef>
              <a:buFont typeface="Wingdings"/>
              <a:buChar char=""/>
              <a:tabLst>
                <a:tab pos="656473" algn="l"/>
              </a:tabLst>
            </a:pPr>
            <a:r>
              <a:rPr sz="1900" b="1" spc="-9" dirty="0">
                <a:solidFill>
                  <a:srgbClr val="3333CC"/>
                </a:solidFill>
                <a:latin typeface="NSimSun"/>
                <a:cs typeface="NSimSun"/>
              </a:rPr>
              <a:t>如</a:t>
            </a:r>
            <a:r>
              <a:rPr sz="1900" b="1" dirty="0">
                <a:solidFill>
                  <a:srgbClr val="3333CC"/>
                </a:solidFill>
                <a:latin typeface="NSimSun"/>
                <a:cs typeface="NSimSun"/>
              </a:rPr>
              <a:t>果</a:t>
            </a:r>
            <a:r>
              <a:rPr sz="1900" b="1" spc="-13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1900" b="1" spc="-9" dirty="0">
                <a:solidFill>
                  <a:srgbClr val="3333CC"/>
                </a:solidFill>
                <a:latin typeface="NSimSun"/>
                <a:cs typeface="NSimSun"/>
              </a:rPr>
              <a:t>是公式，</a:t>
            </a:r>
            <a:r>
              <a:rPr sz="1900" b="1" spc="-389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1900" b="1" spc="-9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r>
              <a:rPr sz="1900" b="1" spc="-9" dirty="0">
                <a:solidFill>
                  <a:srgbClr val="3333CC"/>
                </a:solidFill>
                <a:latin typeface="NSimSun"/>
                <a:cs typeface="NSimSun"/>
              </a:rPr>
              <a:t>是域变量</a:t>
            </a:r>
            <a:r>
              <a:rPr sz="1900" b="1" spc="-4" dirty="0">
                <a:solidFill>
                  <a:srgbClr val="3333CC"/>
                </a:solidFill>
                <a:latin typeface="NSimSun"/>
                <a:cs typeface="NSimSun"/>
              </a:rPr>
              <a:t>，则</a:t>
            </a:r>
            <a:r>
              <a:rPr sz="1900" b="1" spc="-4" dirty="0">
                <a:solidFill>
                  <a:srgbClr val="CC0000"/>
                </a:solidFill>
                <a:latin typeface="Symbol"/>
                <a:cs typeface="Symbol"/>
              </a:rPr>
              <a:t></a:t>
            </a:r>
            <a:r>
              <a:rPr sz="1900" b="1" spc="-4" dirty="0">
                <a:solidFill>
                  <a:srgbClr val="CC0000"/>
                </a:solidFill>
                <a:latin typeface="Arial"/>
                <a:cs typeface="Arial"/>
              </a:rPr>
              <a:t>(x)(P(x))</a:t>
            </a:r>
            <a:r>
              <a:rPr sz="1900" b="1" spc="-4" dirty="0">
                <a:solidFill>
                  <a:srgbClr val="3333CC"/>
                </a:solidFill>
                <a:latin typeface="NSimSun"/>
                <a:cs typeface="NSimSun"/>
              </a:rPr>
              <a:t>和</a:t>
            </a:r>
            <a:r>
              <a:rPr sz="1900" b="1" spc="-9" dirty="0">
                <a:solidFill>
                  <a:srgbClr val="CC0000"/>
                </a:solidFill>
                <a:latin typeface="Symbol"/>
                <a:cs typeface="Symbol"/>
              </a:rPr>
              <a:t></a:t>
            </a:r>
            <a:r>
              <a:rPr sz="1900" b="1" spc="-9" dirty="0">
                <a:solidFill>
                  <a:srgbClr val="CC0000"/>
                </a:solidFill>
                <a:latin typeface="Arial"/>
                <a:cs typeface="Arial"/>
              </a:rPr>
              <a:t>(x)(P(x))</a:t>
            </a:r>
            <a:r>
              <a:rPr sz="1900" b="1" spc="-13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900" b="1" spc="-9" dirty="0">
                <a:solidFill>
                  <a:srgbClr val="3333CC"/>
                </a:solidFill>
                <a:latin typeface="NSimSun"/>
                <a:cs typeface="NSimSun"/>
              </a:rPr>
              <a:t>也是公式</a:t>
            </a:r>
            <a:endParaRPr sz="1900" dirty="0">
              <a:latin typeface="NSimSun"/>
              <a:cs typeface="NSimSun"/>
            </a:endParaRPr>
          </a:p>
          <a:p>
            <a:pPr marL="655387" indent="-254119">
              <a:spcBef>
                <a:spcPts val="453"/>
              </a:spcBef>
              <a:buFont typeface="Wingdings"/>
              <a:buChar char=""/>
              <a:tabLst>
                <a:tab pos="655930" algn="l"/>
              </a:tabLst>
            </a:pPr>
            <a:r>
              <a:rPr sz="1900" b="1" spc="-9" dirty="0">
                <a:solidFill>
                  <a:srgbClr val="3333CC"/>
                </a:solidFill>
                <a:latin typeface="NSimSun"/>
                <a:cs typeface="NSimSun"/>
              </a:rPr>
              <a:t>需要时可加括弧</a:t>
            </a:r>
            <a:endParaRPr sz="1900" dirty="0">
              <a:latin typeface="NSimSun"/>
              <a:cs typeface="NSimSun"/>
            </a:endParaRPr>
          </a:p>
          <a:p>
            <a:pPr marL="655387" indent="-254119">
              <a:spcBef>
                <a:spcPts val="445"/>
              </a:spcBef>
              <a:buFont typeface="Wingdings"/>
              <a:buChar char=""/>
              <a:tabLst>
                <a:tab pos="655930" algn="l"/>
              </a:tabLst>
            </a:pPr>
            <a:r>
              <a:rPr sz="1900" b="1" spc="-9" dirty="0">
                <a:solidFill>
                  <a:srgbClr val="3333CC"/>
                </a:solidFill>
                <a:latin typeface="NSimSun"/>
                <a:cs typeface="NSimSun"/>
              </a:rPr>
              <a:t>上述运算符的优先次序自高至低为：</a:t>
            </a:r>
            <a:r>
              <a:rPr sz="1900" b="1" spc="-9" dirty="0">
                <a:solidFill>
                  <a:srgbClr val="FF0065"/>
                </a:solidFill>
                <a:latin typeface="NSimSun"/>
                <a:cs typeface="NSimSun"/>
              </a:rPr>
              <a:t>括弧</a:t>
            </a:r>
            <a:r>
              <a:rPr sz="1900" b="1" spc="-4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1900" b="1" spc="-4" dirty="0">
                <a:solidFill>
                  <a:srgbClr val="FF0065"/>
                </a:solidFill>
                <a:latin typeface="Symbol"/>
                <a:cs typeface="Symbol"/>
              </a:rPr>
              <a:t></a:t>
            </a:r>
            <a:r>
              <a:rPr sz="1900" b="1" spc="2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00" b="1" spc="-4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1900" b="1" spc="-4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sz="1900" b="1" spc="3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00" b="1" spc="-9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1900" b="1" spc="-9" dirty="0">
                <a:solidFill>
                  <a:srgbClr val="FF0065"/>
                </a:solidFill>
                <a:latin typeface="Symbol"/>
                <a:cs typeface="Symbol"/>
              </a:rPr>
              <a:t></a:t>
            </a:r>
            <a:r>
              <a:rPr sz="1900" b="1" spc="3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00" b="1" spc="-4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19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1900" b="1" spc="3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00" b="1" spc="-4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1900"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1900" b="1" spc="3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00" b="1" spc="-9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1900" b="1" spc="-9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sz="1900" b="1" spc="38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900" b="1" spc="-9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endParaRPr sz="1900" dirty="0">
              <a:latin typeface="NSimSun"/>
              <a:cs typeface="NSimSun"/>
            </a:endParaRPr>
          </a:p>
          <a:p>
            <a:pPr marL="655387" indent="-254119">
              <a:spcBef>
                <a:spcPts val="368"/>
              </a:spcBef>
              <a:buFont typeface="Wingdings"/>
              <a:buChar char=""/>
              <a:tabLst>
                <a:tab pos="655930" algn="l"/>
              </a:tabLst>
            </a:pPr>
            <a:r>
              <a:rPr sz="1900" b="1" spc="-9" dirty="0">
                <a:solidFill>
                  <a:srgbClr val="3333CC"/>
                </a:solidFill>
                <a:latin typeface="NSimSun"/>
                <a:cs typeface="NSimSun"/>
              </a:rPr>
              <a:t>公式只限于以上形式</a:t>
            </a:r>
            <a:endParaRPr sz="1900" dirty="0">
              <a:latin typeface="NSimSun"/>
              <a:cs typeface="N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9712" y="620688"/>
            <a:ext cx="4926158" cy="564416"/>
          </a:xfrm>
          <a:prstGeom prst="rect">
            <a:avLst/>
          </a:prstGeom>
        </p:spPr>
        <p:txBody>
          <a:bodyPr vert="horz" wrap="square" lIns="0" tIns="1031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0860">
              <a:spcBef>
                <a:spcPts val="81"/>
              </a:spcBef>
            </a:pPr>
            <a:r>
              <a:rPr spc="-4" dirty="0">
                <a:solidFill>
                  <a:srgbClr val="FFFFFF"/>
                </a:solidFill>
                <a:latin typeface="STZhongsong"/>
                <a:cs typeface="STZhongsong"/>
              </a:rPr>
              <a:t>关系域演算</a:t>
            </a:r>
            <a:endParaRPr dirty="0">
              <a:latin typeface="STZhongsong"/>
              <a:cs typeface="STZhongsong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928" y="1224686"/>
            <a:ext cx="3745111" cy="379750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b="1" spc="-9" dirty="0">
                <a:solidFill>
                  <a:srgbClr val="002060"/>
                </a:solidFill>
                <a:latin typeface="Arial"/>
                <a:cs typeface="Arial"/>
              </a:rPr>
              <a:t>(1</a:t>
            </a:r>
            <a:r>
              <a:rPr b="1" spc="-4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r>
              <a:rPr b="1" spc="-4" dirty="0">
                <a:solidFill>
                  <a:srgbClr val="002060"/>
                </a:solidFill>
                <a:latin typeface="STZhongsong"/>
                <a:cs typeface="STZhongsong"/>
              </a:rPr>
              <a:t>关系域演算公式</a:t>
            </a:r>
            <a:endParaRPr dirty="0">
              <a:solidFill>
                <a:srgbClr val="002060"/>
              </a:solidFill>
              <a:latin typeface="STZhongsong"/>
              <a:cs typeface="STZhongsong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408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936" y="1341881"/>
            <a:ext cx="8843768" cy="3160765"/>
          </a:xfrm>
          <a:prstGeom prst="rect">
            <a:avLst/>
          </a:prstGeom>
        </p:spPr>
        <p:txBody>
          <a:bodyPr vert="horz" wrap="square" lIns="0" tIns="148237" rIns="0" bIns="0" rtlCol="0">
            <a:spAutoFit/>
          </a:bodyPr>
          <a:lstStyle/>
          <a:p>
            <a:pPr marL="243259" indent="-232399">
              <a:spcBef>
                <a:spcPts val="1167"/>
              </a:spcBef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latin typeface="NSimSun"/>
                <a:cs typeface="NSimSun"/>
              </a:rPr>
              <a:t>例如：检索出不是</a:t>
            </a:r>
            <a:r>
              <a:rPr sz="2200" b="1" spc="-9" dirty="0">
                <a:latin typeface="Arial"/>
                <a:cs typeface="Arial"/>
              </a:rPr>
              <a:t>03</a:t>
            </a:r>
            <a:r>
              <a:rPr sz="2200" b="1" spc="-9" dirty="0">
                <a:latin typeface="NSimSun"/>
                <a:cs typeface="NSimSun"/>
              </a:rPr>
              <a:t>系的所有学生</a:t>
            </a:r>
            <a:endParaRPr sz="2200" dirty="0">
              <a:latin typeface="NSimSun"/>
              <a:cs typeface="NSimSun"/>
            </a:endParaRPr>
          </a:p>
          <a:p>
            <a:pPr marL="401811">
              <a:spcBef>
                <a:spcPts val="975"/>
              </a:spcBef>
              <a:tabLst>
                <a:tab pos="3983907" algn="l"/>
              </a:tabLst>
            </a:pPr>
            <a:r>
              <a:rPr sz="2200" b="1" spc="-4" dirty="0">
                <a:latin typeface="Arial"/>
                <a:cs typeface="Arial"/>
              </a:rPr>
              <a:t>{ &lt;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a,b,c,d,e,f&gt;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 | </a:t>
            </a:r>
            <a:r>
              <a:rPr sz="2200" b="1" spc="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&lt;a,b,c,d,e,f&gt;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Student	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e&lt;&gt;’03’</a:t>
            </a:r>
            <a:r>
              <a:rPr sz="2200" b="1" spc="3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243259" indent="-232399">
              <a:spcBef>
                <a:spcPts val="983"/>
              </a:spcBef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latin typeface="NSimSun"/>
                <a:cs typeface="NSimSun"/>
              </a:rPr>
              <a:t>例如：检索不</a:t>
            </a:r>
            <a:r>
              <a:rPr sz="2200" b="1" spc="-4" dirty="0">
                <a:latin typeface="NSimSun"/>
                <a:cs typeface="NSimSun"/>
              </a:rPr>
              <a:t>是</a:t>
            </a:r>
            <a:r>
              <a:rPr sz="2200" b="1" spc="-17" dirty="0">
                <a:latin typeface="Arial"/>
                <a:cs typeface="Arial"/>
              </a:rPr>
              <a:t>(</a:t>
            </a:r>
            <a:r>
              <a:rPr sz="2200" b="1" spc="-4" dirty="0">
                <a:latin typeface="NSimSun"/>
                <a:cs typeface="NSimSun"/>
              </a:rPr>
              <a:t>小于</a:t>
            </a:r>
            <a:r>
              <a:rPr sz="2200" b="1" spc="-9" dirty="0">
                <a:latin typeface="Arial"/>
                <a:cs typeface="Arial"/>
              </a:rPr>
              <a:t>20</a:t>
            </a:r>
            <a:r>
              <a:rPr sz="2200" b="1" spc="-9" dirty="0">
                <a:latin typeface="NSimSun"/>
                <a:cs typeface="NSimSun"/>
              </a:rPr>
              <a:t>岁的男同学</a:t>
            </a:r>
            <a:r>
              <a:rPr sz="2200" b="1" spc="-13" dirty="0">
                <a:latin typeface="Arial"/>
                <a:cs typeface="Arial"/>
              </a:rPr>
              <a:t>)</a:t>
            </a:r>
            <a:r>
              <a:rPr sz="2200" b="1" spc="-9" dirty="0">
                <a:latin typeface="NSimSun"/>
                <a:cs typeface="NSimSun"/>
              </a:rPr>
              <a:t>的所有同学的姓名</a:t>
            </a:r>
            <a:endParaRPr sz="2200" dirty="0">
              <a:latin typeface="NSimSun"/>
              <a:cs typeface="NSimSun"/>
            </a:endParaRPr>
          </a:p>
          <a:p>
            <a:pPr marL="401811">
              <a:spcBef>
                <a:spcPts val="975"/>
              </a:spcBef>
            </a:pPr>
            <a:r>
              <a:rPr sz="2200" b="1" spc="-4" dirty="0">
                <a:latin typeface="Arial"/>
                <a:cs typeface="Arial"/>
              </a:rPr>
              <a:t>{</a:t>
            </a:r>
            <a:r>
              <a:rPr sz="2200" b="1" spc="-9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&lt;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b&gt; 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|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a,c,d,e,f (&lt;a,b,c,d,e,f&gt;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4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200" b="1" spc="43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d &lt;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 20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4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c 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 ‘</a:t>
            </a:r>
            <a:r>
              <a:rPr sz="2200" b="1" spc="-4" dirty="0">
                <a:solidFill>
                  <a:srgbClr val="3333CC"/>
                </a:solidFill>
                <a:latin typeface="NSimSun"/>
                <a:cs typeface="NSimSun"/>
              </a:rPr>
              <a:t>男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’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65"/>
                </a:solidFill>
                <a:latin typeface="Arial"/>
                <a:cs typeface="Arial"/>
              </a:rPr>
              <a:t>))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243259" indent="-232399">
              <a:spcBef>
                <a:spcPts val="983"/>
              </a:spcBef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latin typeface="NSimSun"/>
                <a:cs typeface="NSimSun"/>
              </a:rPr>
              <a:t>例如：检索成绩不及格的同学姓名、课程及其成绩</a:t>
            </a:r>
            <a:endParaRPr sz="2200" dirty="0">
              <a:latin typeface="NSimSun"/>
              <a:cs typeface="NSimSun"/>
            </a:endParaRPr>
          </a:p>
          <a:p>
            <a:pPr marL="401811">
              <a:spcBef>
                <a:spcPts val="975"/>
              </a:spcBef>
            </a:pPr>
            <a:r>
              <a:rPr sz="2200" b="1" spc="-4" dirty="0">
                <a:latin typeface="Arial"/>
                <a:cs typeface="Arial"/>
              </a:rPr>
              <a:t>{ &lt;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b,h,m&gt; |</a:t>
            </a:r>
            <a:r>
              <a:rPr lang="en-US" sz="2200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sz="2200" b="1" spc="-4" dirty="0" err="1">
                <a:solidFill>
                  <a:srgbClr val="3333CC"/>
                </a:solidFill>
                <a:latin typeface="Arial"/>
                <a:cs typeface="Arial"/>
              </a:rPr>
              <a:t>a,c,d,e,f,g,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200" b="1" spc="-4" dirty="0" err="1">
                <a:solidFill>
                  <a:srgbClr val="3333CC"/>
                </a:solidFill>
                <a:latin typeface="Arial"/>
                <a:cs typeface="Arial"/>
              </a:rPr>
              <a:t>,j,k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 (&lt;a,b,c,d,e,f&gt;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Student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200" b="1" dirty="0" err="1">
                <a:solidFill>
                  <a:srgbClr val="3333CC"/>
                </a:solidFill>
                <a:latin typeface="Arial"/>
                <a:cs typeface="Arial"/>
              </a:rPr>
              <a:t>g,h,</a:t>
            </a:r>
            <a:r>
              <a:rPr lang="en-US" altLang="zh-CN" sz="2200" b="1" dirty="0" err="1">
                <a:solidFill>
                  <a:srgbClr val="3333CC"/>
                </a:solidFill>
                <a:latin typeface="Arial"/>
                <a:cs typeface="Arial"/>
              </a:rPr>
              <a:t>i,</a:t>
            </a:r>
            <a:r>
              <a:rPr sz="2200" b="1" dirty="0" err="1">
                <a:solidFill>
                  <a:srgbClr val="3333CC"/>
                </a:solidFill>
                <a:latin typeface="Arial"/>
                <a:cs typeface="Arial"/>
              </a:rPr>
              <a:t>j,k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200" b="1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Course</a:t>
            </a:r>
            <a:r>
              <a:rPr sz="2200" b="1" spc="3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sz="2200" b="1" spc="-4" dirty="0">
                <a:solidFill>
                  <a:srgbClr val="3333CC"/>
                </a:solidFill>
                <a:latin typeface="Symbol"/>
                <a:cs typeface="Symbol"/>
              </a:rPr>
              <a:t> 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(a,g,m) </a:t>
            </a:r>
            <a:r>
              <a:rPr sz="2200" b="1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SC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m&lt;60 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200" b="1" spc="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0628" y="5015951"/>
            <a:ext cx="2481259" cy="1031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1126503" y="4963823"/>
            <a:ext cx="0" cy="148237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1092834" y="4729468"/>
            <a:ext cx="2097581" cy="22147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tabLst>
                <a:tab pos="449051" algn="l"/>
                <a:tab pos="848691" algn="l"/>
                <a:tab pos="1190231" algn="l"/>
                <a:tab pos="1589327" algn="l"/>
                <a:tab pos="2028062" algn="l"/>
              </a:tabLst>
            </a:pPr>
            <a:r>
              <a:rPr sz="1368" b="1" dirty="0">
                <a:latin typeface="Arial"/>
                <a:cs typeface="Arial"/>
              </a:rPr>
              <a:t>a	b	c	d	e	f</a:t>
            </a:r>
            <a:endParaRPr sz="1368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2192" y="4963823"/>
            <a:ext cx="0" cy="148237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1979436" y="4963823"/>
            <a:ext cx="0" cy="148237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2310445" y="4963823"/>
            <a:ext cx="0" cy="148237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2727463" y="4963823"/>
            <a:ext cx="0" cy="148237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3115812" y="4963823"/>
            <a:ext cx="0" cy="148237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2" name="object 12"/>
          <p:cNvSpPr/>
          <p:nvPr/>
        </p:nvSpPr>
        <p:spPr>
          <a:xfrm>
            <a:off x="6817504" y="4597628"/>
            <a:ext cx="1315562" cy="1482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4110141" y="5193835"/>
            <a:ext cx="2094866" cy="86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4" name="object 14"/>
          <p:cNvSpPr/>
          <p:nvPr/>
        </p:nvSpPr>
        <p:spPr>
          <a:xfrm>
            <a:off x="4291283" y="5129980"/>
            <a:ext cx="0" cy="148237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5" name="object 15"/>
          <p:cNvSpPr txBox="1"/>
          <p:nvPr/>
        </p:nvSpPr>
        <p:spPr>
          <a:xfrm>
            <a:off x="4245232" y="4894972"/>
            <a:ext cx="1797306" cy="22147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tabLst>
                <a:tab pos="459368" algn="l"/>
                <a:tab pos="907877" algn="l"/>
                <a:tab pos="1298828" algn="l"/>
                <a:tab pos="1689237" algn="l"/>
              </a:tabLst>
            </a:pPr>
            <a:r>
              <a:rPr sz="1368" b="1" dirty="0">
                <a:latin typeface="Arial"/>
                <a:cs typeface="Arial"/>
              </a:rPr>
              <a:t>g	h	i	j	k</a:t>
            </a:r>
            <a:endParaRPr sz="1368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36320" y="5129980"/>
            <a:ext cx="0" cy="148237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7" name="object 17"/>
          <p:cNvSpPr/>
          <p:nvPr/>
        </p:nvSpPr>
        <p:spPr>
          <a:xfrm>
            <a:off x="5168325" y="5129980"/>
            <a:ext cx="0" cy="148237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8" name="object 18"/>
          <p:cNvSpPr/>
          <p:nvPr/>
        </p:nvSpPr>
        <p:spPr>
          <a:xfrm>
            <a:off x="5560583" y="5129980"/>
            <a:ext cx="0" cy="148237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9" name="object 19"/>
          <p:cNvSpPr/>
          <p:nvPr/>
        </p:nvSpPr>
        <p:spPr>
          <a:xfrm>
            <a:off x="5976950" y="5129980"/>
            <a:ext cx="0" cy="148237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20" name="object 20"/>
          <p:cNvSpPr/>
          <p:nvPr/>
        </p:nvSpPr>
        <p:spPr>
          <a:xfrm>
            <a:off x="7057940" y="4580036"/>
            <a:ext cx="0" cy="148237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3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21" name="object 21"/>
          <p:cNvSpPr txBox="1"/>
          <p:nvPr/>
        </p:nvSpPr>
        <p:spPr>
          <a:xfrm>
            <a:off x="7011238" y="4345029"/>
            <a:ext cx="1015397" cy="22147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tabLst>
                <a:tab pos="449594" algn="l"/>
                <a:tab pos="849234" algn="l"/>
              </a:tabLst>
            </a:pPr>
            <a:r>
              <a:rPr sz="1368" b="1" dirty="0">
                <a:latin typeface="Arial"/>
                <a:cs typeface="Arial"/>
              </a:rPr>
              <a:t>a	g	m</a:t>
            </a:r>
            <a:endParaRPr sz="1368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01674" y="4580036"/>
            <a:ext cx="0" cy="148237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23" name="object 23"/>
          <p:cNvSpPr/>
          <p:nvPr/>
        </p:nvSpPr>
        <p:spPr>
          <a:xfrm>
            <a:off x="7908919" y="4580036"/>
            <a:ext cx="0" cy="148237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03746" y="664249"/>
            <a:ext cx="5161690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800" spc="-4" dirty="0">
                <a:solidFill>
                  <a:srgbClr val="FFFFFF"/>
                </a:solidFill>
                <a:latin typeface="STZhongsong"/>
                <a:cs typeface="STZhongsong"/>
              </a:rPr>
              <a:t>关系域演算公式构造示例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91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7218" y="2132856"/>
            <a:ext cx="8604448" cy="3872730"/>
          </a:xfrm>
          <a:prstGeom prst="rect">
            <a:avLst/>
          </a:prstGeom>
        </p:spPr>
        <p:txBody>
          <a:bodyPr vert="horz" wrap="square" lIns="0" tIns="74933" rIns="0" bIns="0" rtlCol="0">
            <a:spAutoFit/>
          </a:bodyPr>
          <a:lstStyle/>
          <a:p>
            <a:pPr marL="183529" indent="-172670">
              <a:spcBef>
                <a:spcPts val="590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000" b="1" spc="-9" dirty="0">
                <a:latin typeface="NSimSun"/>
                <a:cs typeface="NSimSun"/>
              </a:rPr>
              <a:t>前面出现过关系演算形式</a:t>
            </a:r>
            <a:endParaRPr sz="2000" dirty="0">
              <a:latin typeface="NSimSun"/>
              <a:cs typeface="NSimSun"/>
            </a:endParaRPr>
          </a:p>
          <a:p>
            <a:pPr marL="792220">
              <a:spcBef>
                <a:spcPts val="710"/>
              </a:spcBef>
              <a:tabLst>
                <a:tab pos="2927794" algn="l"/>
                <a:tab pos="3880739" algn="l"/>
              </a:tabLst>
            </a:pPr>
            <a:r>
              <a:rPr sz="2000" b="1" spc="-9" dirty="0">
                <a:latin typeface="NSimSun"/>
                <a:cs typeface="NSimSun"/>
              </a:rPr>
              <a:t>如，并运算定义中：	</a:t>
            </a:r>
            <a:r>
              <a:rPr sz="2000" b="1" spc="-4" dirty="0">
                <a:latin typeface="Arial"/>
                <a:cs typeface="Arial"/>
              </a:rPr>
              <a:t>R </a:t>
            </a:r>
            <a:r>
              <a:rPr sz="2000" b="1" spc="-4" dirty="0">
                <a:latin typeface="Symbol"/>
                <a:cs typeface="Symbol"/>
              </a:rPr>
              <a:t></a:t>
            </a:r>
            <a:r>
              <a:rPr sz="2000" b="1" spc="34" dirty="0">
                <a:latin typeface="Times New Roman"/>
                <a:cs typeface="Times New Roman"/>
              </a:rPr>
              <a:t> </a:t>
            </a:r>
            <a:r>
              <a:rPr sz="2000" b="1" spc="-4" dirty="0">
                <a:latin typeface="Arial"/>
                <a:cs typeface="Arial"/>
              </a:rPr>
              <a:t>S =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{ r | r</a:t>
            </a:r>
            <a:r>
              <a:rPr sz="2394" b="1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R </a:t>
            </a:r>
            <a:r>
              <a:rPr sz="2394" b="1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sz="2394" b="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394" b="1" spc="-4" dirty="0">
                <a:solidFill>
                  <a:srgbClr val="FF0065"/>
                </a:solidFill>
                <a:latin typeface="Arial"/>
                <a:cs typeface="Arial"/>
              </a:rPr>
              <a:t>r</a:t>
            </a:r>
            <a:r>
              <a:rPr sz="2394" b="1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394" b="1" spc="-4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sz="2394" b="1" spc="13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}</a:t>
            </a:r>
            <a:endParaRPr sz="2394" dirty="0">
              <a:latin typeface="Arial"/>
              <a:cs typeface="Arial"/>
            </a:endParaRPr>
          </a:p>
          <a:p>
            <a:pPr marL="792220">
              <a:spcBef>
                <a:spcPts val="868"/>
              </a:spcBef>
              <a:tabLst>
                <a:tab pos="3811779" algn="l"/>
              </a:tabLst>
            </a:pPr>
            <a:r>
              <a:rPr sz="2000" b="1" spc="-9" dirty="0">
                <a:latin typeface="NSimSun"/>
                <a:cs typeface="NSimSun"/>
              </a:rPr>
              <a:t>再如，差运算定义中</a:t>
            </a:r>
            <a:r>
              <a:rPr sz="2000" b="1" spc="-4" dirty="0">
                <a:latin typeface="NSimSun"/>
                <a:cs typeface="NSimSun"/>
              </a:rPr>
              <a:t>：</a:t>
            </a:r>
            <a:r>
              <a:rPr sz="2000" b="1" spc="-4" dirty="0">
                <a:latin typeface="Arial"/>
                <a:cs typeface="Arial"/>
              </a:rPr>
              <a:t>R</a:t>
            </a:r>
            <a:r>
              <a:rPr sz="2000" b="1" spc="-9" dirty="0">
                <a:latin typeface="Arial"/>
                <a:cs typeface="Arial"/>
              </a:rPr>
              <a:t> </a:t>
            </a:r>
            <a:r>
              <a:rPr sz="2000" b="1" spc="-4" dirty="0">
                <a:latin typeface="Symbol"/>
                <a:cs typeface="Symbol"/>
              </a:rPr>
              <a:t></a:t>
            </a:r>
            <a:r>
              <a:rPr sz="2000" b="1" spc="47" dirty="0">
                <a:latin typeface="Times New Roman"/>
                <a:cs typeface="Times New Roman"/>
              </a:rPr>
              <a:t> </a:t>
            </a:r>
            <a:r>
              <a:rPr sz="2000" b="1" spc="-4" dirty="0">
                <a:latin typeface="Arial"/>
                <a:cs typeface="Arial"/>
              </a:rPr>
              <a:t>S =</a:t>
            </a:r>
            <a:r>
              <a:rPr sz="1710" b="1" spc="-4" dirty="0">
                <a:latin typeface="Arial"/>
                <a:cs typeface="Arial"/>
              </a:rPr>
              <a:t>	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{ r | r</a:t>
            </a:r>
            <a:r>
              <a:rPr sz="2394" b="1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R </a:t>
            </a:r>
            <a:r>
              <a:rPr sz="2394" b="1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2394" b="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r </a:t>
            </a:r>
            <a:r>
              <a:rPr sz="2394" b="1" dirty="0">
                <a:solidFill>
                  <a:srgbClr val="FF0065"/>
                </a:solidFill>
                <a:latin typeface="Symbol"/>
                <a:cs typeface="Symbol"/>
              </a:rPr>
              <a:t></a:t>
            </a:r>
            <a:r>
              <a:rPr sz="2394" b="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sz="2394" b="1" spc="6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394" b="1" dirty="0">
                <a:solidFill>
                  <a:srgbClr val="FF0065"/>
                </a:solidFill>
                <a:latin typeface="Arial"/>
                <a:cs typeface="Arial"/>
              </a:rPr>
              <a:t>}</a:t>
            </a:r>
            <a:endParaRPr sz="2394" dirty="0">
              <a:latin typeface="Arial"/>
              <a:cs typeface="Arial"/>
            </a:endParaRPr>
          </a:p>
          <a:p>
            <a:pPr marL="183529" indent="-172670">
              <a:spcBef>
                <a:spcPts val="782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000" b="1" spc="-9" dirty="0">
                <a:latin typeface="NSimSun"/>
                <a:cs typeface="NSimSun"/>
              </a:rPr>
              <a:t>关系演算是以数理逻辑中的谓词演算为基础的</a:t>
            </a:r>
            <a:endParaRPr sz="2000" dirty="0">
              <a:latin typeface="NSimSun"/>
              <a:cs typeface="NSimSun"/>
            </a:endParaRPr>
          </a:p>
          <a:p>
            <a:pPr marL="183529" indent="-172670">
              <a:spcBef>
                <a:spcPts val="616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000" b="1" spc="-9" dirty="0">
                <a:latin typeface="NSimSun"/>
                <a:cs typeface="NSimSun"/>
              </a:rPr>
              <a:t>关系演算是描述关系运算的另一种思维方式</a:t>
            </a:r>
            <a:endParaRPr sz="2000" dirty="0">
              <a:latin typeface="NSimSun"/>
              <a:cs typeface="NSimSun"/>
            </a:endParaRPr>
          </a:p>
          <a:p>
            <a:pPr marL="183529" indent="-172670">
              <a:spcBef>
                <a:spcPts val="492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000" b="1" spc="-9" dirty="0">
                <a:latin typeface="Arial"/>
                <a:cs typeface="Arial"/>
              </a:rPr>
              <a:t>SQL</a:t>
            </a:r>
            <a:r>
              <a:rPr sz="2000" b="1" dirty="0">
                <a:latin typeface="NSimSun"/>
                <a:cs typeface="NSimSun"/>
              </a:rPr>
              <a:t>语</a:t>
            </a:r>
            <a:r>
              <a:rPr sz="2000" b="1" spc="-4" dirty="0">
                <a:latin typeface="NSimSun"/>
                <a:cs typeface="NSimSun"/>
              </a:rPr>
              <a:t>言</a:t>
            </a:r>
            <a:r>
              <a:rPr sz="2000" b="1" spc="-9" dirty="0">
                <a:latin typeface="NSimSun"/>
                <a:cs typeface="NSimSun"/>
              </a:rPr>
              <a:t>是继承了关系代数和关系演算各自的优点所形成的</a:t>
            </a:r>
            <a:endParaRPr sz="2000" dirty="0">
              <a:latin typeface="NSimSun"/>
              <a:cs typeface="NSimSun"/>
            </a:endParaRPr>
          </a:p>
          <a:p>
            <a:pPr marL="183529" indent="-172670">
              <a:spcBef>
                <a:spcPts val="1095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000" b="1" spc="-9" dirty="0">
                <a:latin typeface="NSimSun"/>
                <a:cs typeface="NSimSun"/>
              </a:rPr>
              <a:t>按照谓词变量的不同，可分</a:t>
            </a:r>
            <a:r>
              <a:rPr sz="2000" b="1" spc="-4" dirty="0">
                <a:latin typeface="NSimSun"/>
                <a:cs typeface="NSimSun"/>
              </a:rPr>
              <a:t>为</a:t>
            </a:r>
            <a:r>
              <a:rPr sz="2736" b="1" spc="-13" dirty="0">
                <a:latin typeface="NSimSun"/>
                <a:cs typeface="NSimSun"/>
              </a:rPr>
              <a:t>关系元组演</a:t>
            </a:r>
            <a:r>
              <a:rPr sz="2736" b="1" spc="-9" dirty="0">
                <a:latin typeface="NSimSun"/>
                <a:cs typeface="NSimSun"/>
              </a:rPr>
              <a:t>算</a:t>
            </a:r>
            <a:r>
              <a:rPr sz="2000" b="1" spc="-9" dirty="0">
                <a:latin typeface="NSimSun"/>
                <a:cs typeface="NSimSun"/>
              </a:rPr>
              <a:t>和</a:t>
            </a:r>
            <a:r>
              <a:rPr sz="2736" b="1" spc="-13" dirty="0">
                <a:latin typeface="NSimSun"/>
                <a:cs typeface="NSimSun"/>
              </a:rPr>
              <a:t>关系域演算</a:t>
            </a:r>
            <a:endParaRPr sz="2736" dirty="0">
              <a:latin typeface="NSimSun"/>
              <a:cs typeface="NSimSun"/>
            </a:endParaRPr>
          </a:p>
          <a:p>
            <a:pPr marL="655930" lvl="1" indent="-254119">
              <a:spcBef>
                <a:spcPts val="475"/>
              </a:spcBef>
              <a:buFont typeface="Wingdings"/>
              <a:buChar char=""/>
              <a:tabLst>
                <a:tab pos="656473" algn="l"/>
              </a:tabLst>
            </a:pPr>
            <a:r>
              <a:rPr sz="2200" b="1" spc="-9" dirty="0">
                <a:latin typeface="NSimSun"/>
                <a:cs typeface="NSimSun"/>
              </a:rPr>
              <a:t>关系元组演算是以</a:t>
            </a:r>
            <a:r>
              <a:rPr sz="2200" b="1" spc="-4" dirty="0">
                <a:solidFill>
                  <a:srgbClr val="FF0065"/>
                </a:solidFill>
                <a:latin typeface="Microsoft YaHei"/>
                <a:cs typeface="Microsoft YaHei"/>
              </a:rPr>
              <a:t>元组变量</a:t>
            </a:r>
            <a:r>
              <a:rPr sz="2200" b="1" spc="-9" dirty="0">
                <a:latin typeface="NSimSun"/>
                <a:cs typeface="NSimSun"/>
              </a:rPr>
              <a:t>作为谓词变量的基本对象</a:t>
            </a:r>
            <a:endParaRPr sz="2200" dirty="0">
              <a:latin typeface="NSimSun"/>
              <a:cs typeface="NSimSun"/>
            </a:endParaRPr>
          </a:p>
          <a:p>
            <a:pPr marL="655930" lvl="1" indent="-254119">
              <a:spcBef>
                <a:spcPts val="620"/>
              </a:spcBef>
              <a:buFont typeface="Wingdings"/>
              <a:buChar char=""/>
              <a:tabLst>
                <a:tab pos="656473" algn="l"/>
              </a:tabLst>
            </a:pPr>
            <a:r>
              <a:rPr sz="2200" b="1" spc="-9" dirty="0">
                <a:latin typeface="NSimSun"/>
                <a:cs typeface="NSimSun"/>
              </a:rPr>
              <a:t>关系域演算是</a:t>
            </a:r>
            <a:r>
              <a:rPr sz="2200" b="1" spc="-4" dirty="0">
                <a:latin typeface="NSimSun"/>
                <a:cs typeface="NSimSun"/>
              </a:rPr>
              <a:t>以</a:t>
            </a:r>
            <a:r>
              <a:rPr sz="2200" b="1" spc="-9" dirty="0">
                <a:solidFill>
                  <a:srgbClr val="FF0065"/>
                </a:solidFill>
                <a:latin typeface="Microsoft YaHei"/>
                <a:cs typeface="Microsoft YaHei"/>
              </a:rPr>
              <a:t>域变</a:t>
            </a:r>
            <a:r>
              <a:rPr sz="2200" b="1" spc="-4" dirty="0">
                <a:solidFill>
                  <a:srgbClr val="FF0065"/>
                </a:solidFill>
                <a:latin typeface="Microsoft YaHei"/>
                <a:cs typeface="Microsoft YaHei"/>
              </a:rPr>
              <a:t>量</a:t>
            </a:r>
            <a:r>
              <a:rPr sz="2200" b="1" spc="-9" dirty="0">
                <a:latin typeface="NSimSun"/>
                <a:cs typeface="NSimSun"/>
              </a:rPr>
              <a:t>作为谓词变量的基本对象</a:t>
            </a:r>
            <a:endParaRPr sz="2200" dirty="0">
              <a:latin typeface="NSimSun"/>
              <a:cs typeface="N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9712" y="692696"/>
            <a:ext cx="4627242" cy="617052"/>
          </a:xfrm>
          <a:prstGeom prst="rect">
            <a:avLst/>
          </a:prstGeom>
        </p:spPr>
        <p:txBody>
          <a:bodyPr vert="horz" wrap="square" lIns="0" tIns="62444" rIns="0" bIns="0" rtlCol="0">
            <a:spAutoFit/>
          </a:bodyPr>
          <a:lstStyle/>
          <a:p>
            <a:pPr algn="ctr">
              <a:spcBef>
                <a:spcPts val="492"/>
              </a:spcBef>
            </a:pPr>
            <a:r>
              <a:rPr sz="3600" b="1" spc="-4" dirty="0" err="1">
                <a:solidFill>
                  <a:srgbClr val="FFFFFF"/>
                </a:solidFill>
                <a:latin typeface="STZhongsong"/>
                <a:cs typeface="STZhongsong"/>
              </a:rPr>
              <a:t>关系元组演算</a:t>
            </a:r>
            <a:endParaRPr sz="3600" dirty="0">
              <a:latin typeface="STZhongsong"/>
              <a:cs typeface="STZhongsong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876" y="1556792"/>
            <a:ext cx="13442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2"/>
              </a:spcBef>
            </a:pPr>
            <a:r>
              <a:rPr lang="en-US" altLang="zh-CN" sz="2800" b="1" spc="-4" dirty="0">
                <a:latin typeface="Arial"/>
                <a:cs typeface="Arial"/>
              </a:rPr>
              <a:t>(1)</a:t>
            </a:r>
            <a:r>
              <a:rPr lang="zh-CN" altLang="en-US" sz="2800" b="1" spc="-4" dirty="0">
                <a:latin typeface="STZhongsong"/>
                <a:cs typeface="STZhongsong"/>
              </a:rPr>
              <a:t>概述</a:t>
            </a:r>
            <a:endParaRPr lang="zh-CN" altLang="en-US" sz="2800" dirty="0">
              <a:latin typeface="STZhongsong"/>
              <a:cs typeface="STZhongsong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997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1464140"/>
            <a:ext cx="5605177" cy="34952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18281" indent="-207422">
              <a:spcBef>
                <a:spcPts val="86"/>
              </a:spcBef>
              <a:buSzPct val="95833"/>
              <a:buFont typeface="Wingdings"/>
              <a:buChar char=""/>
              <a:tabLst>
                <a:tab pos="218824" algn="l"/>
              </a:tabLst>
            </a:pPr>
            <a:r>
              <a:rPr sz="2200" b="1" dirty="0">
                <a:latin typeface="Microsoft YaHei"/>
                <a:cs typeface="Microsoft YaHei"/>
              </a:rPr>
              <a:t>元组演算</a:t>
            </a:r>
            <a:r>
              <a:rPr sz="2200" b="1" spc="-9" dirty="0">
                <a:latin typeface="NSimSun"/>
                <a:cs typeface="NSimSun"/>
              </a:rPr>
              <a:t>的基本形式：</a:t>
            </a:r>
            <a:r>
              <a:rPr sz="2200" b="1" spc="-217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Arial"/>
                <a:cs typeface="Arial"/>
              </a:rPr>
              <a:t>{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3300"/>
                </a:solidFill>
                <a:latin typeface="Arial"/>
                <a:cs typeface="Arial"/>
              </a:rPr>
              <a:t>t</a:t>
            </a:r>
            <a:r>
              <a:rPr sz="2200" b="1" spc="-13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3300"/>
                </a:solidFill>
                <a:latin typeface="Arial"/>
                <a:cs typeface="Arial"/>
              </a:rPr>
              <a:t>|</a:t>
            </a:r>
            <a:r>
              <a:rPr sz="2200" b="1" spc="-17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200" b="1" spc="-9" dirty="0">
                <a:solidFill>
                  <a:srgbClr val="FF3300"/>
                </a:solidFill>
                <a:latin typeface="Arial"/>
                <a:cs typeface="Arial"/>
              </a:rPr>
              <a:t>P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(t)</a:t>
            </a:r>
            <a:r>
              <a:rPr sz="2200" b="1" spc="-17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361" y="1958419"/>
            <a:ext cx="2664296" cy="34952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200" b="1" spc="-4" dirty="0">
                <a:latin typeface="Microsoft YaHei"/>
                <a:cs typeface="Microsoft YaHei"/>
              </a:rPr>
              <a:t>域演</a:t>
            </a:r>
            <a:r>
              <a:rPr sz="2200" b="1" dirty="0">
                <a:latin typeface="Microsoft YaHei"/>
                <a:cs typeface="Microsoft YaHei"/>
              </a:rPr>
              <a:t>算</a:t>
            </a:r>
            <a:r>
              <a:rPr sz="2200" b="1" spc="-9" dirty="0">
                <a:latin typeface="NSimSun"/>
                <a:cs typeface="NSimSun"/>
              </a:rPr>
              <a:t>的基本形式：</a:t>
            </a:r>
            <a:endParaRPr sz="2200" dirty="0">
              <a:latin typeface="NSimSun"/>
              <a:cs typeface="N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7633" y="1938083"/>
            <a:ext cx="5130045" cy="348972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2200" b="1" spc="-4" dirty="0">
                <a:latin typeface="Arial"/>
                <a:cs typeface="Arial"/>
              </a:rPr>
              <a:t>{ </a:t>
            </a:r>
            <a:r>
              <a:rPr sz="2200" b="1" spc="-4" dirty="0">
                <a:solidFill>
                  <a:srgbClr val="FF3300"/>
                </a:solidFill>
                <a:latin typeface="Arial"/>
                <a:cs typeface="Arial"/>
              </a:rPr>
              <a:t>&lt; x</a:t>
            </a:r>
            <a:r>
              <a:rPr sz="2200" b="1" spc="-6" baseline="-12820" dirty="0">
                <a:solidFill>
                  <a:srgbClr val="FF3300"/>
                </a:solidFill>
                <a:latin typeface="Arial"/>
                <a:cs typeface="Arial"/>
              </a:rPr>
              <a:t>1 </a:t>
            </a:r>
            <a:r>
              <a:rPr sz="2200" b="1" spc="-4" dirty="0">
                <a:solidFill>
                  <a:srgbClr val="FF3300"/>
                </a:solidFill>
                <a:latin typeface="Arial"/>
                <a:cs typeface="Arial"/>
              </a:rPr>
              <a:t>, x</a:t>
            </a:r>
            <a:r>
              <a:rPr sz="2200" b="1" spc="-6" baseline="-12820" dirty="0">
                <a:solidFill>
                  <a:srgbClr val="FF3300"/>
                </a:solidFill>
                <a:latin typeface="Arial"/>
                <a:cs typeface="Arial"/>
              </a:rPr>
              <a:t>2 </a:t>
            </a:r>
            <a:r>
              <a:rPr sz="2200" b="1" spc="-4" dirty="0">
                <a:solidFill>
                  <a:srgbClr val="FF3300"/>
                </a:solidFill>
                <a:latin typeface="Arial"/>
                <a:cs typeface="Arial"/>
              </a:rPr>
              <a:t>, … , </a:t>
            </a:r>
            <a:r>
              <a:rPr sz="22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200" b="1" baseline="-12820" dirty="0">
                <a:solidFill>
                  <a:srgbClr val="FF3300"/>
                </a:solidFill>
                <a:latin typeface="Arial"/>
                <a:cs typeface="Arial"/>
              </a:rPr>
              <a:t>n </a:t>
            </a:r>
            <a:r>
              <a:rPr sz="2200" b="1" spc="-4" dirty="0">
                <a:solidFill>
                  <a:srgbClr val="FF3300"/>
                </a:solidFill>
                <a:latin typeface="Arial"/>
                <a:cs typeface="Arial"/>
              </a:rPr>
              <a:t>&gt; | P ( x</a:t>
            </a:r>
            <a:r>
              <a:rPr sz="2200" b="1" spc="-6" baseline="-12820" dirty="0">
                <a:solidFill>
                  <a:srgbClr val="FF3300"/>
                </a:solidFill>
                <a:latin typeface="Arial"/>
                <a:cs typeface="Arial"/>
              </a:rPr>
              <a:t>1 </a:t>
            </a:r>
            <a:r>
              <a:rPr sz="2200" b="1" spc="-4" dirty="0">
                <a:solidFill>
                  <a:srgbClr val="FF3300"/>
                </a:solidFill>
                <a:latin typeface="Arial"/>
                <a:cs typeface="Arial"/>
              </a:rPr>
              <a:t>, x</a:t>
            </a:r>
            <a:r>
              <a:rPr sz="2200" b="1" spc="-6" baseline="-12820" dirty="0">
                <a:solidFill>
                  <a:srgbClr val="FF3300"/>
                </a:solidFill>
                <a:latin typeface="Arial"/>
                <a:cs typeface="Arial"/>
              </a:rPr>
              <a:t>2 </a:t>
            </a:r>
            <a:r>
              <a:rPr sz="2200" b="1" spc="-4" dirty="0">
                <a:solidFill>
                  <a:srgbClr val="FF3300"/>
                </a:solidFill>
                <a:latin typeface="Arial"/>
                <a:cs typeface="Arial"/>
              </a:rPr>
              <a:t>, … , x</a:t>
            </a:r>
            <a:r>
              <a:rPr sz="2200" b="1" spc="-6" baseline="-12820" dirty="0">
                <a:solidFill>
                  <a:srgbClr val="FF3300"/>
                </a:solidFill>
                <a:latin typeface="Arial"/>
                <a:cs typeface="Arial"/>
              </a:rPr>
              <a:t>n </a:t>
            </a:r>
            <a:r>
              <a:rPr sz="2200" b="1" spc="-4" dirty="0">
                <a:solidFill>
                  <a:srgbClr val="FF3300"/>
                </a:solidFill>
                <a:latin typeface="Arial"/>
                <a:cs typeface="Arial"/>
              </a:rPr>
              <a:t>)</a:t>
            </a:r>
            <a:r>
              <a:rPr sz="2200" b="1" spc="43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719" y="2367704"/>
            <a:ext cx="8492777" cy="1801071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lnSpc>
                <a:spcPct val="136500"/>
              </a:lnSpc>
              <a:spcBef>
                <a:spcPts val="86"/>
              </a:spcBef>
              <a:buFont typeface="Wingdings"/>
              <a:buChar char=""/>
              <a:tabLst>
                <a:tab pos="243802" algn="l"/>
              </a:tabLst>
            </a:pPr>
            <a:r>
              <a:rPr sz="2100" b="1" spc="-9" dirty="0" err="1">
                <a:solidFill>
                  <a:srgbClr val="3333CC"/>
                </a:solidFill>
                <a:latin typeface="NSimSun"/>
                <a:cs typeface="NSimSun"/>
              </a:rPr>
              <a:t>元组演算是以元组为变量，以元组为基</a:t>
            </a:r>
            <a:r>
              <a:rPr sz="2100" b="1" spc="-4" dirty="0" err="1">
                <a:solidFill>
                  <a:srgbClr val="3333CC"/>
                </a:solidFill>
                <a:latin typeface="NSimSun"/>
                <a:cs typeface="NSimSun"/>
              </a:rPr>
              <a:t>本</a:t>
            </a:r>
            <a:r>
              <a:rPr sz="2100" b="1" spc="-9" dirty="0" err="1">
                <a:solidFill>
                  <a:srgbClr val="3333CC"/>
                </a:solidFill>
                <a:latin typeface="NSimSun"/>
                <a:cs typeface="NSimSun"/>
              </a:rPr>
              <a:t>处理单位，先找到元组，然后再找到元组分量，进行谓词判断</a:t>
            </a:r>
            <a:r>
              <a:rPr sz="2100" b="1" spc="-9" dirty="0">
                <a:solidFill>
                  <a:srgbClr val="3333CC"/>
                </a:solidFill>
                <a:latin typeface="NSimSun"/>
                <a:cs typeface="NSimSun"/>
              </a:rPr>
              <a:t>；</a:t>
            </a:r>
            <a:endParaRPr sz="2100" dirty="0">
              <a:latin typeface="NSimSun"/>
              <a:cs typeface="NSimSun"/>
            </a:endParaRPr>
          </a:p>
          <a:p>
            <a:pPr marL="10860" marR="57014" indent="178643">
              <a:lnSpc>
                <a:spcPct val="136200"/>
              </a:lnSpc>
              <a:spcBef>
                <a:spcPts val="154"/>
              </a:spcBef>
            </a:pPr>
            <a:r>
              <a:rPr sz="2100" b="1" spc="-9" dirty="0" err="1">
                <a:solidFill>
                  <a:srgbClr val="3333CC"/>
                </a:solidFill>
                <a:latin typeface="NSimSun"/>
                <a:cs typeface="NSimSun"/>
              </a:rPr>
              <a:t>域演算是以域变量为基本处理单位，先有域变量，然后再判断由这些域变量组成的元组是否存在</a:t>
            </a:r>
            <a:r>
              <a:rPr lang="en-US" sz="2100" b="1" spc="-9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100" b="1" spc="-9" dirty="0" err="1">
                <a:solidFill>
                  <a:srgbClr val="3333CC"/>
                </a:solidFill>
                <a:latin typeface="NSimSun"/>
                <a:cs typeface="NSimSun"/>
              </a:rPr>
              <a:t>或是否满足谓词判断</a:t>
            </a:r>
            <a:r>
              <a:rPr sz="2100" b="1" spc="-9" dirty="0">
                <a:solidFill>
                  <a:srgbClr val="3333CC"/>
                </a:solidFill>
                <a:latin typeface="NSimSun"/>
                <a:cs typeface="NSimSun"/>
              </a:rPr>
              <a:t>。</a:t>
            </a:r>
            <a:endParaRPr sz="2100" dirty="0">
              <a:latin typeface="NSimSun"/>
              <a:cs typeface="N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9832" y="701017"/>
            <a:ext cx="5851445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(3)</a:t>
            </a:r>
            <a:r>
              <a:rPr sz="2800" spc="-4" dirty="0">
                <a:solidFill>
                  <a:srgbClr val="FFFFFF"/>
                </a:solidFill>
                <a:latin typeface="STZhongsong"/>
                <a:cs typeface="STZhongsong"/>
              </a:rPr>
              <a:t>关系域演算与关系元组演算的比较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73020" y="4417138"/>
            <a:ext cx="3914813" cy="2030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4969111" y="4413228"/>
            <a:ext cx="3923369" cy="2040107"/>
          </a:xfrm>
          <a:custGeom>
            <a:avLst/>
            <a:gdLst/>
            <a:ahLst/>
            <a:cxnLst/>
            <a:rect l="l" t="t" r="r" b="b"/>
            <a:pathLst>
              <a:path w="4251325" h="1949450">
                <a:moveTo>
                  <a:pt x="0" y="1949196"/>
                </a:moveTo>
                <a:lnTo>
                  <a:pt x="0" y="0"/>
                </a:lnTo>
                <a:lnTo>
                  <a:pt x="4251198" y="0"/>
                </a:lnTo>
                <a:lnTo>
                  <a:pt x="4251198" y="1949196"/>
                </a:lnTo>
                <a:lnTo>
                  <a:pt x="0" y="1949196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95536" y="4160914"/>
            <a:ext cx="4392488" cy="184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60" marR="54299">
              <a:lnSpc>
                <a:spcPct val="135500"/>
              </a:lnSpc>
              <a:spcBef>
                <a:spcPts val="188"/>
              </a:spcBef>
              <a:buFont typeface="Wingdings"/>
              <a:buChar char=""/>
              <a:tabLst>
                <a:tab pos="243802" algn="l"/>
              </a:tabLst>
            </a:pPr>
            <a:r>
              <a:rPr lang="zh-CN" altLang="en-US" sz="2100" b="1" spc="-9" dirty="0">
                <a:solidFill>
                  <a:srgbClr val="3333CC"/>
                </a:solidFill>
                <a:latin typeface="NSimSun"/>
                <a:cs typeface="NSimSun"/>
              </a:rPr>
              <a:t>公式的运算</a:t>
            </a:r>
            <a:r>
              <a:rPr lang="zh-CN" altLang="en-US" sz="2100" b="1" spc="-4" dirty="0">
                <a:solidFill>
                  <a:srgbClr val="3333CC"/>
                </a:solidFill>
                <a:latin typeface="NSimSun"/>
                <a:cs typeface="NSimSun"/>
              </a:rPr>
              <a:t>符</a:t>
            </a:r>
            <a:r>
              <a:rPr lang="en-US" altLang="zh-CN" sz="2100" b="1" spc="-4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lang="zh-CN" altLang="en-US" sz="2100"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lang="zh-CN" altLang="en-US" sz="2100" b="1" spc="3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100" b="1" spc="-13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lang="zh-CN" altLang="en-US" sz="2100" b="1" spc="-4" dirty="0">
                <a:solidFill>
                  <a:srgbClr val="FF0065"/>
                </a:solidFill>
                <a:latin typeface="NSimSun"/>
                <a:cs typeface="NSimSun"/>
              </a:rPr>
              <a:t>与</a:t>
            </a:r>
            <a:r>
              <a:rPr lang="en-US" altLang="zh-CN" sz="2100" b="1" spc="-13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lang="zh-CN" altLang="en-US" sz="2100" b="1" spc="-9" dirty="0">
                <a:solidFill>
                  <a:srgbClr val="FF0065"/>
                </a:solidFill>
                <a:latin typeface="NSimSun"/>
                <a:cs typeface="NSimSun"/>
              </a:rPr>
              <a:t>、</a:t>
            </a:r>
            <a:r>
              <a:rPr lang="zh-CN" altLang="en-US" sz="2100" b="1" spc="-398" dirty="0">
                <a:solidFill>
                  <a:srgbClr val="FF0065"/>
                </a:solidFill>
                <a:latin typeface="NSimSun"/>
                <a:cs typeface="NSimSun"/>
              </a:rPr>
              <a:t> </a:t>
            </a:r>
            <a:r>
              <a:rPr lang="zh-CN" altLang="en-US" sz="2100" b="1" spc="-4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lang="zh-CN" altLang="en-US" sz="2100" b="1" spc="43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100" b="1" spc="-13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lang="zh-CN" altLang="en-US" sz="2100" b="1" spc="-4" dirty="0">
                <a:solidFill>
                  <a:srgbClr val="FF0065"/>
                </a:solidFill>
                <a:latin typeface="NSimSun"/>
                <a:cs typeface="NSimSun"/>
              </a:rPr>
              <a:t>或</a:t>
            </a:r>
            <a:r>
              <a:rPr lang="en-US" altLang="zh-CN" sz="2100" b="1" spc="-13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lang="zh-CN" altLang="en-US" sz="2100" b="1" spc="-9" dirty="0">
                <a:solidFill>
                  <a:srgbClr val="FF0065"/>
                </a:solidFill>
                <a:latin typeface="NSimSun"/>
                <a:cs typeface="NSimSun"/>
              </a:rPr>
              <a:t>、</a:t>
            </a:r>
            <a:r>
              <a:rPr lang="zh-CN" altLang="en-US" sz="2100" b="1" spc="-392" dirty="0">
                <a:solidFill>
                  <a:srgbClr val="FF0065"/>
                </a:solidFill>
                <a:latin typeface="NSimSun"/>
                <a:cs typeface="NSimSun"/>
              </a:rPr>
              <a:t> </a:t>
            </a:r>
            <a:r>
              <a:rPr lang="zh-CN" altLang="en-US" sz="2100" b="1" spc="-9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lang="en-US" altLang="zh-CN" sz="2100" b="1" spc="-9" dirty="0">
                <a:solidFill>
                  <a:srgbClr val="FF0065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100" b="1" spc="-4" dirty="0">
                <a:solidFill>
                  <a:srgbClr val="FF0065"/>
                </a:solidFill>
                <a:latin typeface="NSimSun"/>
                <a:cs typeface="NSimSun"/>
              </a:rPr>
              <a:t>非</a:t>
            </a:r>
            <a:r>
              <a:rPr lang="en-US" altLang="zh-CN" sz="2100" b="1" spc="-13" dirty="0">
                <a:solidFill>
                  <a:srgbClr val="FF0065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100" b="1" spc="-9" dirty="0">
                <a:solidFill>
                  <a:srgbClr val="FF0065"/>
                </a:solidFill>
                <a:latin typeface="NSimSun"/>
                <a:cs typeface="NSimSun"/>
              </a:rPr>
              <a:t>、</a:t>
            </a:r>
            <a:r>
              <a:rPr lang="zh-CN" altLang="en-US" sz="2100" b="1" spc="-440" dirty="0">
                <a:solidFill>
                  <a:srgbClr val="FF0065"/>
                </a:solidFill>
                <a:latin typeface="NSimSun"/>
                <a:cs typeface="NSimSun"/>
              </a:rPr>
              <a:t> </a:t>
            </a:r>
            <a:r>
              <a:rPr lang="zh-CN" altLang="en-US" sz="2100" b="1" spc="-4" dirty="0">
                <a:solidFill>
                  <a:srgbClr val="FF0065"/>
                </a:solidFill>
                <a:latin typeface="Symbol"/>
                <a:cs typeface="Symbol"/>
              </a:rPr>
              <a:t></a:t>
            </a:r>
            <a:r>
              <a:rPr lang="zh-CN" altLang="en-US" sz="21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100" b="1" spc="-13" dirty="0">
                <a:solidFill>
                  <a:srgbClr val="FF0065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100" b="1" spc="-9" dirty="0">
                <a:solidFill>
                  <a:srgbClr val="FF0065"/>
                </a:solidFill>
                <a:latin typeface="NSimSun"/>
                <a:cs typeface="NSimSun"/>
              </a:rPr>
              <a:t>全称量词</a:t>
            </a:r>
            <a:r>
              <a:rPr lang="en-US" altLang="zh-CN" sz="2100" b="1" spc="-13" dirty="0">
                <a:solidFill>
                  <a:srgbClr val="FF0065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100" b="1" spc="-4" dirty="0">
                <a:solidFill>
                  <a:srgbClr val="FF0065"/>
                </a:solidFill>
                <a:latin typeface="NSimSun"/>
                <a:cs typeface="NSimSun"/>
              </a:rPr>
              <a:t>和</a:t>
            </a:r>
            <a:r>
              <a:rPr lang="zh-CN" altLang="en-US" sz="2100" b="1" spc="-4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lang="en-US" altLang="zh-CN" sz="21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100" b="1" spc="-9" dirty="0">
                <a:solidFill>
                  <a:srgbClr val="FF0065"/>
                </a:solidFill>
                <a:latin typeface="NSimSun"/>
                <a:cs typeface="NSimSun"/>
              </a:rPr>
              <a:t>存在量</a:t>
            </a:r>
            <a:r>
              <a:rPr lang="zh-CN" altLang="en-US" sz="2100" b="1" spc="-4" dirty="0">
                <a:solidFill>
                  <a:srgbClr val="FF0065"/>
                </a:solidFill>
                <a:latin typeface="NSimSun"/>
                <a:cs typeface="NSimSun"/>
              </a:rPr>
              <a:t>词</a:t>
            </a:r>
            <a:r>
              <a:rPr lang="en-US" altLang="zh-CN" sz="2100" b="1" spc="-13" dirty="0">
                <a:solidFill>
                  <a:srgbClr val="FF0065"/>
                </a:solidFill>
                <a:latin typeface="Arial"/>
                <a:cs typeface="Arial"/>
              </a:rPr>
              <a:t>))</a:t>
            </a:r>
            <a:r>
              <a:rPr lang="zh-CN" altLang="en-US" sz="2100" b="1" spc="-4" dirty="0">
                <a:solidFill>
                  <a:srgbClr val="3333CC"/>
                </a:solidFill>
                <a:latin typeface="NSimSun"/>
                <a:cs typeface="NSimSun"/>
              </a:rPr>
              <a:t>是相</a:t>
            </a:r>
            <a:r>
              <a:rPr lang="zh-CN" altLang="en-US" sz="2100" b="1" spc="-9" dirty="0">
                <a:solidFill>
                  <a:srgbClr val="3333CC"/>
                </a:solidFill>
                <a:latin typeface="NSimSun"/>
                <a:cs typeface="NSimSun"/>
              </a:rPr>
              <a:t>同的，只是其中的变量不同</a:t>
            </a:r>
            <a:endParaRPr lang="zh-CN" altLang="en-US" sz="2100" dirty="0">
              <a:latin typeface="NSimSun"/>
              <a:cs typeface="NSimSun"/>
            </a:endParaRPr>
          </a:p>
          <a:p>
            <a:pPr marL="243259" indent="-232399">
              <a:spcBef>
                <a:spcPts val="898"/>
              </a:spcBef>
              <a:buFont typeface="Wingdings"/>
              <a:buChar char=""/>
              <a:tabLst>
                <a:tab pos="243802" algn="l"/>
              </a:tabLst>
            </a:pPr>
            <a:r>
              <a:rPr lang="zh-CN" altLang="en-US" sz="2100" b="1" spc="-9" dirty="0">
                <a:solidFill>
                  <a:srgbClr val="3333CC"/>
                </a:solidFill>
                <a:latin typeface="NSimSun"/>
                <a:cs typeface="NSimSun"/>
              </a:rPr>
              <a:t>元组演算和域演算可以等价互换。</a:t>
            </a:r>
            <a:endParaRPr lang="zh-CN" altLang="en-US" sz="2100" dirty="0">
              <a:latin typeface="NSimSun"/>
              <a:cs typeface="NSimSun"/>
            </a:endParaRPr>
          </a:p>
        </p:txBody>
      </p:sp>
    </p:spTree>
    <p:extLst>
      <p:ext uri="{BB962C8B-B14F-4D97-AF65-F5344CB8AC3E}">
        <p14:creationId xmlns:p14="http://schemas.microsoft.com/office/powerpoint/2010/main" val="3936230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1045" y="1430034"/>
            <a:ext cx="8424936" cy="3014189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24434">
              <a:spcBef>
                <a:spcPts val="81"/>
              </a:spcBef>
            </a:pPr>
            <a:r>
              <a:rPr lang="zh-CN" altLang="en-US" sz="2736" b="1" spc="-4" dirty="0">
                <a:latin typeface="Microsoft YaHei"/>
                <a:cs typeface="Microsoft YaHei"/>
              </a:rPr>
              <a:t>关系</a:t>
            </a:r>
            <a:r>
              <a:rPr sz="2736" b="1" spc="-4" dirty="0" err="1">
                <a:latin typeface="Microsoft YaHei"/>
                <a:cs typeface="Microsoft YaHei"/>
              </a:rPr>
              <a:t>域演算语言QBE</a:t>
            </a:r>
            <a:endParaRPr sz="2736" dirty="0">
              <a:latin typeface="Microsoft YaHei"/>
              <a:cs typeface="Microsoft YaHei"/>
            </a:endParaRPr>
          </a:p>
          <a:p>
            <a:pPr marL="10860">
              <a:spcBef>
                <a:spcPts val="1864"/>
              </a:spcBef>
              <a:buFont typeface="Wingdings"/>
              <a:buChar char=""/>
              <a:tabLst>
                <a:tab pos="243802" algn="l"/>
              </a:tabLst>
            </a:pPr>
            <a:r>
              <a:rPr sz="2300" b="1" spc="-4" dirty="0">
                <a:latin typeface="Arial"/>
                <a:cs typeface="Arial"/>
              </a:rPr>
              <a:t>QBE: Query By</a:t>
            </a:r>
            <a:r>
              <a:rPr sz="2300" b="1" spc="-21" dirty="0">
                <a:latin typeface="Arial"/>
                <a:cs typeface="Arial"/>
              </a:rPr>
              <a:t> </a:t>
            </a:r>
            <a:r>
              <a:rPr sz="2300" b="1" spc="-4" dirty="0">
                <a:latin typeface="Arial"/>
                <a:cs typeface="Arial"/>
              </a:rPr>
              <a:t>Example</a:t>
            </a:r>
            <a:endParaRPr sz="2300" dirty="0">
              <a:latin typeface="Arial"/>
              <a:cs typeface="Arial"/>
            </a:endParaRPr>
          </a:p>
          <a:p>
            <a:pPr marL="243802" indent="-232942">
              <a:spcBef>
                <a:spcPts val="616"/>
              </a:spcBef>
              <a:buFont typeface="Wingdings"/>
              <a:buChar char=""/>
              <a:tabLst>
                <a:tab pos="244345" algn="l"/>
              </a:tabLst>
            </a:pPr>
            <a:r>
              <a:rPr sz="2300" b="1" spc="-9" dirty="0">
                <a:latin typeface="Arial"/>
                <a:cs typeface="Arial"/>
              </a:rPr>
              <a:t>1975</a:t>
            </a:r>
            <a:r>
              <a:rPr sz="2300" b="1" spc="-4" dirty="0">
                <a:latin typeface="NSimSun"/>
                <a:cs typeface="NSimSun"/>
              </a:rPr>
              <a:t>年由</a:t>
            </a:r>
            <a:r>
              <a:rPr sz="2300" b="1" spc="-4" dirty="0">
                <a:latin typeface="Arial"/>
                <a:cs typeface="Arial"/>
              </a:rPr>
              <a:t>M.</a:t>
            </a:r>
            <a:r>
              <a:rPr sz="2300" b="1" spc="-9" dirty="0">
                <a:latin typeface="Arial"/>
                <a:cs typeface="Arial"/>
              </a:rPr>
              <a:t> </a:t>
            </a:r>
            <a:r>
              <a:rPr sz="2300" b="1" spc="-4" dirty="0">
                <a:latin typeface="Arial"/>
                <a:cs typeface="Arial"/>
              </a:rPr>
              <a:t>M. Zloof</a:t>
            </a:r>
            <a:r>
              <a:rPr sz="2300" b="1" spc="-4" dirty="0">
                <a:latin typeface="NSimSun"/>
                <a:cs typeface="NSimSun"/>
              </a:rPr>
              <a:t>提出</a:t>
            </a:r>
            <a:r>
              <a:rPr sz="2300" b="1" spc="-9" dirty="0">
                <a:latin typeface="NSimSun"/>
                <a:cs typeface="NSimSun"/>
              </a:rPr>
              <a:t>，</a:t>
            </a:r>
            <a:r>
              <a:rPr sz="2300" b="1" spc="-9" dirty="0">
                <a:latin typeface="Arial"/>
                <a:cs typeface="Arial"/>
              </a:rPr>
              <a:t>1978</a:t>
            </a:r>
            <a:r>
              <a:rPr sz="2300" b="1" dirty="0">
                <a:latin typeface="NSimSun"/>
                <a:cs typeface="NSimSun"/>
              </a:rPr>
              <a:t>年</a:t>
            </a:r>
            <a:r>
              <a:rPr sz="2300" b="1" spc="-4" dirty="0">
                <a:latin typeface="NSimSun"/>
                <a:cs typeface="NSimSun"/>
              </a:rPr>
              <a:t>在</a:t>
            </a:r>
            <a:r>
              <a:rPr sz="2300" b="1" spc="-9" dirty="0">
                <a:latin typeface="Arial"/>
                <a:cs typeface="Arial"/>
              </a:rPr>
              <a:t>IBM370</a:t>
            </a:r>
            <a:r>
              <a:rPr sz="2300" b="1" spc="-4" dirty="0">
                <a:latin typeface="NSimSun"/>
                <a:cs typeface="NSimSun"/>
              </a:rPr>
              <a:t>上实现</a:t>
            </a:r>
            <a:endParaRPr sz="2300" dirty="0">
              <a:latin typeface="NSimSun"/>
              <a:cs typeface="NSimSun"/>
            </a:endParaRPr>
          </a:p>
          <a:p>
            <a:pPr marL="10860" marR="4344">
              <a:lnSpc>
                <a:spcPts val="2804"/>
              </a:lnSpc>
              <a:spcBef>
                <a:spcPts val="86"/>
              </a:spcBef>
              <a:buFont typeface="Wingdings"/>
              <a:buChar char=""/>
              <a:tabLst>
                <a:tab pos="243802" algn="l"/>
              </a:tabLst>
            </a:pPr>
            <a:r>
              <a:rPr sz="2300" b="1" spc="-9" dirty="0">
                <a:latin typeface="NSimSun"/>
                <a:cs typeface="NSimSun"/>
              </a:rPr>
              <a:t>特点：操作独特，基于屏幕表格的查询语言，不用书写复杂的公式，只 需将条件填在表格中即可</a:t>
            </a:r>
            <a:endParaRPr sz="2300" dirty="0">
              <a:latin typeface="NSimSun"/>
              <a:cs typeface="NSimSun"/>
            </a:endParaRPr>
          </a:p>
          <a:p>
            <a:pPr marL="243259" indent="-232399">
              <a:spcBef>
                <a:spcPts val="274"/>
              </a:spcBef>
              <a:buFont typeface="Wingdings"/>
              <a:buChar char=""/>
              <a:tabLst>
                <a:tab pos="243802" algn="l"/>
              </a:tabLst>
            </a:pPr>
            <a:r>
              <a:rPr sz="2300" b="1" spc="-9" dirty="0">
                <a:latin typeface="NSimSun"/>
                <a:cs typeface="NSimSun"/>
              </a:rPr>
              <a:t>是一种高度非过程化的查询语言</a:t>
            </a:r>
            <a:endParaRPr sz="2300" dirty="0">
              <a:latin typeface="NSimSun"/>
              <a:cs typeface="NSimSun"/>
            </a:endParaRPr>
          </a:p>
          <a:p>
            <a:pPr marL="243259" indent="-232399">
              <a:spcBef>
                <a:spcPts val="620"/>
              </a:spcBef>
              <a:buFont typeface="Wingdings"/>
              <a:buChar char=""/>
              <a:tabLst>
                <a:tab pos="243802" algn="l"/>
              </a:tabLst>
            </a:pPr>
            <a:r>
              <a:rPr sz="2300" b="1" spc="-9" dirty="0">
                <a:latin typeface="NSimSun"/>
                <a:cs typeface="NSimSun"/>
              </a:rPr>
              <a:t>特别适合于终端用户的使用</a:t>
            </a:r>
            <a:endParaRPr sz="2300" dirty="0">
              <a:latin typeface="NSimSun"/>
              <a:cs typeface="N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4016" y="4799193"/>
            <a:ext cx="6726379" cy="862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3568" y="662874"/>
            <a:ext cx="5718236" cy="502860"/>
          </a:xfrm>
          <a:prstGeom prst="rect">
            <a:avLst/>
          </a:prstGeom>
        </p:spPr>
        <p:txBody>
          <a:bodyPr vert="horz" wrap="square" lIns="0" tIns="1031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0860">
              <a:spcBef>
                <a:spcPts val="81"/>
              </a:spcBef>
            </a:pPr>
            <a:r>
              <a:rPr sz="3200" spc="-4" dirty="0">
                <a:solidFill>
                  <a:srgbClr val="FFFFFF"/>
                </a:solidFill>
                <a:latin typeface="STZhongsong"/>
                <a:cs typeface="STZhongsong"/>
              </a:rPr>
              <a:t>基于关系域演算</a:t>
            </a:r>
            <a:r>
              <a:rPr sz="3200" spc="-9" dirty="0">
                <a:solidFill>
                  <a:srgbClr val="FFFFFF"/>
                </a:solidFill>
                <a:latin typeface="STZhongsong"/>
                <a:cs typeface="STZhongsong"/>
              </a:rPr>
              <a:t>的</a:t>
            </a:r>
            <a:r>
              <a:rPr sz="3200" spc="-9" dirty="0">
                <a:solidFill>
                  <a:srgbClr val="FFFFFF"/>
                </a:solidFill>
                <a:latin typeface="Arial"/>
                <a:cs typeface="Arial"/>
              </a:rPr>
              <a:t>QBE</a:t>
            </a:r>
            <a:r>
              <a:rPr sz="3200" spc="4" dirty="0">
                <a:solidFill>
                  <a:srgbClr val="FFFFFF"/>
                </a:solidFill>
                <a:latin typeface="STZhongsong"/>
                <a:cs typeface="STZhongsong"/>
              </a:rPr>
              <a:t>语言</a:t>
            </a:r>
            <a:endParaRPr sz="3200" dirty="0">
              <a:latin typeface="STZhongsong"/>
              <a:cs typeface="STZhongsong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307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4507" y="1495802"/>
            <a:ext cx="8040417" cy="2244905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10860">
              <a:spcBef>
                <a:spcPts val="705"/>
              </a:spcBef>
            </a:pPr>
            <a:r>
              <a:rPr b="1" spc="-4" dirty="0">
                <a:latin typeface="Microsoft YaHei"/>
                <a:cs typeface="Microsoft YaHei"/>
              </a:rPr>
              <a:t>QBE操作框架由四个部分构成</a:t>
            </a:r>
            <a:endParaRPr dirty="0">
              <a:latin typeface="Microsoft YaHei"/>
              <a:cs typeface="Microsoft YaHei"/>
            </a:endParaRPr>
          </a:p>
          <a:p>
            <a:pPr marL="595658" indent="-258463">
              <a:spcBef>
                <a:spcPts val="620"/>
              </a:spcBef>
              <a:buClr>
                <a:srgbClr val="000000"/>
              </a:buClr>
              <a:buFont typeface="Wingdings"/>
              <a:buChar char=""/>
              <a:tabLst>
                <a:tab pos="596201" algn="l"/>
              </a:tabLst>
            </a:pPr>
            <a:r>
              <a:rPr b="1" spc="-4" dirty="0">
                <a:solidFill>
                  <a:srgbClr val="3333CC"/>
                </a:solidFill>
                <a:latin typeface="Microsoft YaHei"/>
                <a:cs typeface="Microsoft YaHei"/>
              </a:rPr>
              <a:t>关系名区</a:t>
            </a:r>
            <a:r>
              <a:rPr b="1" spc="-4" dirty="0">
                <a:solidFill>
                  <a:srgbClr val="FF0065"/>
                </a:solidFill>
                <a:latin typeface="Microsoft YaHei"/>
                <a:cs typeface="Microsoft YaHei"/>
              </a:rPr>
              <a:t>：用于书写欲待查询的关系名</a:t>
            </a:r>
            <a:endParaRPr dirty="0">
              <a:latin typeface="Microsoft YaHei"/>
              <a:cs typeface="Microsoft YaHei"/>
            </a:endParaRPr>
          </a:p>
          <a:p>
            <a:pPr marL="595658" indent="-258463">
              <a:spcBef>
                <a:spcPts val="620"/>
              </a:spcBef>
              <a:buClr>
                <a:srgbClr val="000000"/>
              </a:buClr>
              <a:buFont typeface="Wingdings"/>
              <a:buChar char=""/>
              <a:tabLst>
                <a:tab pos="596201" algn="l"/>
              </a:tabLst>
            </a:pPr>
            <a:r>
              <a:rPr b="1" spc="-4" dirty="0">
                <a:solidFill>
                  <a:srgbClr val="3333CC"/>
                </a:solidFill>
                <a:latin typeface="Microsoft YaHei"/>
                <a:cs typeface="Microsoft YaHei"/>
              </a:rPr>
              <a:t>属性名区</a:t>
            </a:r>
            <a:r>
              <a:rPr b="1" spc="-4" dirty="0">
                <a:solidFill>
                  <a:srgbClr val="FF0065"/>
                </a:solidFill>
                <a:latin typeface="Microsoft YaHei"/>
                <a:cs typeface="Microsoft YaHei"/>
              </a:rPr>
              <a:t>：用于显示对应关系名区关系的所有属性名</a:t>
            </a:r>
            <a:endParaRPr dirty="0">
              <a:latin typeface="Microsoft YaHei"/>
              <a:cs typeface="Microsoft YaHei"/>
            </a:endParaRPr>
          </a:p>
          <a:p>
            <a:pPr marL="595658" indent="-258463">
              <a:spcBef>
                <a:spcPts val="616"/>
              </a:spcBef>
              <a:buClr>
                <a:srgbClr val="000000"/>
              </a:buClr>
              <a:buFont typeface="Wingdings"/>
              <a:buChar char=""/>
              <a:tabLst>
                <a:tab pos="596201" algn="l"/>
              </a:tabLst>
            </a:pPr>
            <a:r>
              <a:rPr b="1" spc="-4" dirty="0">
                <a:solidFill>
                  <a:srgbClr val="3333CC"/>
                </a:solidFill>
                <a:latin typeface="Microsoft YaHei"/>
                <a:cs typeface="Microsoft YaHei"/>
              </a:rPr>
              <a:t>操作命令</a:t>
            </a:r>
            <a:r>
              <a:rPr b="1" dirty="0">
                <a:solidFill>
                  <a:srgbClr val="3333CC"/>
                </a:solidFill>
                <a:latin typeface="Microsoft YaHei"/>
                <a:cs typeface="Microsoft YaHei"/>
              </a:rPr>
              <a:t>区</a:t>
            </a:r>
            <a:r>
              <a:rPr b="1" spc="-4" dirty="0">
                <a:solidFill>
                  <a:srgbClr val="FF0065"/>
                </a:solidFill>
                <a:latin typeface="Microsoft YaHei"/>
                <a:cs typeface="Microsoft YaHei"/>
              </a:rPr>
              <a:t>：用于书写查询操作的命令</a:t>
            </a:r>
            <a:endParaRPr dirty="0">
              <a:latin typeface="Microsoft YaHei"/>
              <a:cs typeface="Microsoft YaHei"/>
            </a:endParaRPr>
          </a:p>
          <a:p>
            <a:pPr marL="595658" indent="-258463">
              <a:spcBef>
                <a:spcPts val="624"/>
              </a:spcBef>
              <a:buClr>
                <a:srgbClr val="000000"/>
              </a:buClr>
              <a:buFont typeface="Wingdings"/>
              <a:buChar char=""/>
              <a:tabLst>
                <a:tab pos="596201" algn="l"/>
              </a:tabLst>
            </a:pPr>
            <a:r>
              <a:rPr b="1" spc="-4" dirty="0">
                <a:solidFill>
                  <a:srgbClr val="3333CC"/>
                </a:solidFill>
                <a:latin typeface="Microsoft YaHei"/>
                <a:cs typeface="Microsoft YaHei"/>
              </a:rPr>
              <a:t>查询条件</a:t>
            </a:r>
            <a:r>
              <a:rPr b="1" dirty="0">
                <a:solidFill>
                  <a:srgbClr val="3333CC"/>
                </a:solidFill>
                <a:latin typeface="Microsoft YaHei"/>
                <a:cs typeface="Microsoft YaHei"/>
              </a:rPr>
              <a:t>区</a:t>
            </a:r>
            <a:r>
              <a:rPr b="1" spc="-4" dirty="0">
                <a:solidFill>
                  <a:srgbClr val="FF0065"/>
                </a:solidFill>
                <a:latin typeface="Microsoft YaHei"/>
                <a:cs typeface="Microsoft YaHei"/>
              </a:rPr>
              <a:t>：用于书写查询条件</a:t>
            </a:r>
            <a:endParaRPr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2189" y="4565049"/>
            <a:ext cx="5229021" cy="895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2401668" y="4472523"/>
            <a:ext cx="0" cy="187876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5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2067614" y="4163886"/>
            <a:ext cx="673854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9" dirty="0">
                <a:latin typeface="NSimSun"/>
                <a:cs typeface="NSimSun"/>
              </a:rPr>
              <a:t>关系名</a:t>
            </a:r>
            <a:endParaRPr sz="1710">
              <a:latin typeface="NSimSun"/>
              <a:cs typeface="N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26585" y="4443853"/>
            <a:ext cx="0" cy="187876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5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8" name="object 8"/>
          <p:cNvSpPr txBox="1"/>
          <p:nvPr/>
        </p:nvSpPr>
        <p:spPr>
          <a:xfrm>
            <a:off x="4591228" y="4163886"/>
            <a:ext cx="673854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9" dirty="0">
                <a:latin typeface="NSimSun"/>
                <a:cs typeface="NSimSun"/>
              </a:rPr>
              <a:t>属性名</a:t>
            </a:r>
            <a:endParaRPr sz="1710">
              <a:latin typeface="NSimSun"/>
              <a:cs typeface="N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3113" y="4357193"/>
            <a:ext cx="1611603" cy="221540"/>
          </a:xfrm>
          <a:custGeom>
            <a:avLst/>
            <a:gdLst/>
            <a:ahLst/>
            <a:cxnLst/>
            <a:rect l="l" t="t" r="r" b="b"/>
            <a:pathLst>
              <a:path w="1884679" h="259079">
                <a:moveTo>
                  <a:pt x="0" y="259079"/>
                </a:moveTo>
                <a:lnTo>
                  <a:pt x="1884426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0" name="object 10"/>
          <p:cNvSpPr/>
          <p:nvPr/>
        </p:nvSpPr>
        <p:spPr>
          <a:xfrm>
            <a:off x="5247819" y="4355889"/>
            <a:ext cx="1914593" cy="210680"/>
          </a:xfrm>
          <a:custGeom>
            <a:avLst/>
            <a:gdLst/>
            <a:ahLst/>
            <a:cxnLst/>
            <a:rect l="l" t="t" r="r" b="b"/>
            <a:pathLst>
              <a:path w="2239009" h="246379">
                <a:moveTo>
                  <a:pt x="0" y="0"/>
                </a:moveTo>
                <a:lnTo>
                  <a:pt x="2238756" y="246125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1" name="object 11"/>
          <p:cNvSpPr/>
          <p:nvPr/>
        </p:nvSpPr>
        <p:spPr>
          <a:xfrm>
            <a:off x="2389288" y="5150179"/>
            <a:ext cx="0" cy="419733"/>
          </a:xfrm>
          <a:custGeom>
            <a:avLst/>
            <a:gdLst/>
            <a:ahLst/>
            <a:cxnLst/>
            <a:rect l="l" t="t" r="r" b="b"/>
            <a:pathLst>
              <a:path h="490854">
                <a:moveTo>
                  <a:pt x="0" y="0"/>
                </a:moveTo>
                <a:lnTo>
                  <a:pt x="0" y="490728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2" name="object 12"/>
          <p:cNvSpPr txBox="1"/>
          <p:nvPr/>
        </p:nvSpPr>
        <p:spPr>
          <a:xfrm>
            <a:off x="1958798" y="5566111"/>
            <a:ext cx="889965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9" dirty="0">
                <a:latin typeface="NSimSun"/>
                <a:cs typeface="NSimSun"/>
              </a:rPr>
              <a:t>操作</a:t>
            </a:r>
            <a:r>
              <a:rPr sz="1710" b="1" spc="-17" dirty="0">
                <a:latin typeface="NSimSun"/>
                <a:cs typeface="NSimSun"/>
              </a:rPr>
              <a:t>命</a:t>
            </a:r>
            <a:r>
              <a:rPr sz="1710" b="1" spc="-9" dirty="0">
                <a:latin typeface="NSimSun"/>
                <a:cs typeface="NSimSun"/>
              </a:rPr>
              <a:t>令</a:t>
            </a:r>
            <a:endParaRPr sz="1710">
              <a:latin typeface="NSimSun"/>
              <a:cs typeface="N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83707" y="5566111"/>
            <a:ext cx="889965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9" dirty="0">
                <a:latin typeface="NSimSun"/>
                <a:cs typeface="NSimSun"/>
              </a:rPr>
              <a:t>查询</a:t>
            </a:r>
            <a:r>
              <a:rPr sz="1710" b="1" spc="-17" dirty="0">
                <a:latin typeface="NSimSun"/>
                <a:cs typeface="NSimSun"/>
              </a:rPr>
              <a:t>条</a:t>
            </a:r>
            <a:r>
              <a:rPr sz="1710" b="1" spc="-9" dirty="0">
                <a:latin typeface="NSimSun"/>
                <a:cs typeface="NSimSun"/>
              </a:rPr>
              <a:t>件</a:t>
            </a:r>
            <a:endParaRPr sz="1710">
              <a:latin typeface="NSimSun"/>
              <a:cs typeface="NSimSu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43608" y="686003"/>
            <a:ext cx="4915284" cy="524719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402"/>
              </a:spcBef>
            </a:pPr>
            <a:r>
              <a:rPr sz="3000" spc="-9" dirty="0">
                <a:solidFill>
                  <a:srgbClr val="FFFFFF"/>
                </a:solidFill>
                <a:latin typeface="Arial"/>
                <a:cs typeface="Arial"/>
              </a:rPr>
              <a:t>(2)QBE</a:t>
            </a:r>
            <a:r>
              <a:rPr sz="3000" spc="-4" dirty="0">
                <a:solidFill>
                  <a:srgbClr val="FFFFFF"/>
                </a:solidFill>
                <a:latin typeface="STZhongsong"/>
                <a:cs typeface="STZhongsong"/>
              </a:rPr>
              <a:t>的基本形式</a:t>
            </a:r>
            <a:endParaRPr sz="3000" dirty="0">
              <a:latin typeface="STZhongsong"/>
              <a:cs typeface="STZhongsong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0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4243" y="1279674"/>
            <a:ext cx="3237717" cy="1675518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10860">
              <a:spcBef>
                <a:spcPts val="705"/>
              </a:spcBef>
            </a:pPr>
            <a:r>
              <a:rPr sz="2200" b="1" spc="-4" dirty="0">
                <a:latin typeface="Microsoft YaHei"/>
                <a:cs typeface="Microsoft YaHei"/>
              </a:rPr>
              <a:t>QBE的操作命令</a:t>
            </a:r>
            <a:endParaRPr sz="2200" dirty="0">
              <a:latin typeface="Microsoft YaHei"/>
              <a:cs typeface="Microsoft YaHei"/>
            </a:endParaRPr>
          </a:p>
          <a:p>
            <a:pPr marL="595658" indent="-258463">
              <a:spcBef>
                <a:spcPts val="620"/>
              </a:spcBef>
              <a:buClr>
                <a:srgbClr val="000000"/>
              </a:buClr>
              <a:buFont typeface="Wingdings"/>
              <a:buChar char=""/>
              <a:tabLst>
                <a:tab pos="596201" algn="l"/>
              </a:tabLst>
            </a:pPr>
            <a:r>
              <a:rPr sz="220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Print 或</a:t>
            </a:r>
            <a:r>
              <a:rPr sz="2200" b="1" spc="-34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200" b="1" dirty="0">
                <a:solidFill>
                  <a:srgbClr val="3333CC"/>
                </a:solidFill>
                <a:latin typeface="Microsoft YaHei"/>
                <a:cs typeface="Microsoft YaHei"/>
              </a:rPr>
              <a:t>P.</a:t>
            </a:r>
            <a:endParaRPr sz="2200" dirty="0">
              <a:latin typeface="Microsoft YaHei"/>
              <a:cs typeface="Microsoft YaHei"/>
            </a:endParaRPr>
          </a:p>
          <a:p>
            <a:pPr marL="596201" indent="-259006">
              <a:spcBef>
                <a:spcPts val="620"/>
              </a:spcBef>
              <a:buClr>
                <a:srgbClr val="000000"/>
              </a:buClr>
              <a:buFont typeface="Wingdings"/>
              <a:buChar char=""/>
              <a:tabLst>
                <a:tab pos="596744" algn="l"/>
              </a:tabLst>
            </a:pPr>
            <a:r>
              <a:rPr sz="220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Delete或D.</a:t>
            </a:r>
            <a:endParaRPr sz="2200" dirty="0">
              <a:latin typeface="Microsoft YaHei"/>
              <a:cs typeface="Microsoft YaHei"/>
            </a:endParaRPr>
          </a:p>
          <a:p>
            <a:pPr marL="596201" indent="-259006">
              <a:spcBef>
                <a:spcPts val="624"/>
              </a:spcBef>
              <a:buClr>
                <a:srgbClr val="000000"/>
              </a:buClr>
              <a:buFont typeface="Wingdings"/>
              <a:buChar char=""/>
              <a:tabLst>
                <a:tab pos="596744" algn="l"/>
              </a:tabLst>
            </a:pPr>
            <a:r>
              <a:rPr sz="220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Insert或I.</a:t>
            </a:r>
            <a:endParaRPr sz="22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9952" y="1664924"/>
            <a:ext cx="2664296" cy="1260020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10860">
              <a:spcBef>
                <a:spcPts val="705"/>
              </a:spcBef>
              <a:tabLst>
                <a:tab pos="520726" algn="l"/>
              </a:tabLst>
            </a:pPr>
            <a:r>
              <a:rPr sz="2200" b="1" spc="-4" dirty="0">
                <a:solidFill>
                  <a:srgbClr val="FF0065"/>
                </a:solidFill>
                <a:latin typeface="Microsoft YaHei"/>
                <a:cs typeface="Microsoft YaHei"/>
              </a:rPr>
              <a:t>----	显示输出操作</a:t>
            </a:r>
            <a:endParaRPr sz="2200" dirty="0">
              <a:latin typeface="Microsoft YaHei"/>
              <a:cs typeface="Microsoft YaHei"/>
            </a:endParaRPr>
          </a:p>
          <a:p>
            <a:pPr marL="85249">
              <a:spcBef>
                <a:spcPts val="620"/>
              </a:spcBef>
              <a:tabLst>
                <a:tab pos="596201" algn="l"/>
              </a:tabLst>
            </a:pPr>
            <a:r>
              <a:rPr sz="2200" b="1" spc="-4" dirty="0">
                <a:solidFill>
                  <a:srgbClr val="FF0065"/>
                </a:solidFill>
                <a:latin typeface="Microsoft YaHei"/>
                <a:cs typeface="Microsoft YaHei"/>
              </a:rPr>
              <a:t>----	删除操作</a:t>
            </a:r>
            <a:endParaRPr sz="2200" dirty="0">
              <a:latin typeface="Microsoft YaHei"/>
              <a:cs typeface="Microsoft YaHei"/>
            </a:endParaRPr>
          </a:p>
          <a:p>
            <a:pPr marL="41267">
              <a:spcBef>
                <a:spcPts val="620"/>
              </a:spcBef>
            </a:pPr>
            <a:r>
              <a:rPr sz="2200" b="1" spc="-4" dirty="0">
                <a:solidFill>
                  <a:srgbClr val="FF0065"/>
                </a:solidFill>
                <a:latin typeface="Microsoft YaHei"/>
                <a:cs typeface="Microsoft YaHei"/>
              </a:rPr>
              <a:t>---- 插入操作</a:t>
            </a:r>
            <a:endParaRPr sz="220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735" y="2931807"/>
            <a:ext cx="7406681" cy="1649321"/>
          </a:xfrm>
          <a:prstGeom prst="rect">
            <a:avLst/>
          </a:prstGeom>
        </p:spPr>
        <p:txBody>
          <a:bodyPr vert="horz" wrap="square" lIns="0" tIns="89050" rIns="0" bIns="0" rtlCol="0">
            <a:spAutoFit/>
          </a:bodyPr>
          <a:lstStyle/>
          <a:p>
            <a:pPr marL="660274" indent="-258463">
              <a:spcBef>
                <a:spcPts val="700"/>
              </a:spcBef>
              <a:buClr>
                <a:srgbClr val="000000"/>
              </a:buClr>
              <a:buFont typeface="Wingdings"/>
              <a:buChar char=""/>
              <a:tabLst>
                <a:tab pos="660817" algn="l"/>
              </a:tabLst>
            </a:pPr>
            <a:r>
              <a:rPr sz="2200" b="1" spc="-9" dirty="0">
                <a:solidFill>
                  <a:srgbClr val="3333CC"/>
                </a:solidFill>
                <a:latin typeface="Microsoft YaHei"/>
                <a:cs typeface="Microsoft YaHei"/>
              </a:rPr>
              <a:t>Update或</a:t>
            </a:r>
            <a:r>
              <a:rPr sz="220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U.</a:t>
            </a:r>
            <a:r>
              <a:rPr sz="2200" b="1" spc="9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lang="en-US" sz="2200" b="1" spc="9" dirty="0">
                <a:solidFill>
                  <a:srgbClr val="3333CC"/>
                </a:solidFill>
                <a:latin typeface="Microsoft YaHei"/>
                <a:cs typeface="Microsoft YaHei"/>
              </a:rPr>
              <a:t>           </a:t>
            </a:r>
            <a:r>
              <a:rPr sz="2200" b="1" spc="-4" dirty="0">
                <a:solidFill>
                  <a:srgbClr val="FF0065"/>
                </a:solidFill>
                <a:latin typeface="Microsoft YaHei"/>
                <a:cs typeface="Microsoft YaHei"/>
              </a:rPr>
              <a:t>----</a:t>
            </a:r>
            <a:r>
              <a:rPr sz="2200" b="1" spc="4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Microsoft YaHei"/>
                <a:cs typeface="Microsoft YaHei"/>
              </a:rPr>
              <a:t>更新操作</a:t>
            </a:r>
            <a:endParaRPr sz="2200" dirty="0">
              <a:latin typeface="Microsoft YaHei"/>
              <a:cs typeface="Microsoft YaHei"/>
            </a:endParaRPr>
          </a:p>
          <a:p>
            <a:pPr marL="247603" indent="-236743">
              <a:spcBef>
                <a:spcPts val="616"/>
              </a:spcBef>
              <a:buFont typeface="Wingdings"/>
              <a:buChar char=""/>
              <a:tabLst>
                <a:tab pos="248146" algn="l"/>
              </a:tabLst>
            </a:pPr>
            <a:r>
              <a:rPr sz="2200" b="1" spc="-4" dirty="0">
                <a:latin typeface="Microsoft YaHei"/>
                <a:cs typeface="Microsoft YaHei"/>
              </a:rPr>
              <a:t>示例，如下图表示,</a:t>
            </a:r>
            <a:r>
              <a:rPr sz="2200" b="1" spc="-13" dirty="0">
                <a:latin typeface="Microsoft YaHei"/>
                <a:cs typeface="Microsoft YaHei"/>
              </a:rPr>
              <a:t> </a:t>
            </a:r>
            <a:r>
              <a:rPr sz="2200" b="1" spc="-4" dirty="0">
                <a:latin typeface="Microsoft YaHei"/>
                <a:cs typeface="Microsoft YaHei"/>
              </a:rPr>
              <a:t>向Student表中插入两个元组</a:t>
            </a:r>
            <a:endParaRPr sz="2200" dirty="0">
              <a:latin typeface="Microsoft YaHei"/>
              <a:cs typeface="Microsoft YaHei"/>
            </a:endParaRPr>
          </a:p>
          <a:p>
            <a:pPr marL="1183715">
              <a:spcBef>
                <a:spcPts val="534"/>
              </a:spcBef>
            </a:pPr>
            <a:r>
              <a:rPr sz="2200" b="1" spc="-4" dirty="0">
                <a:latin typeface="Microsoft YaHei"/>
                <a:cs typeface="Microsoft YaHei"/>
              </a:rPr>
              <a:t>&lt;98030105,</a:t>
            </a:r>
            <a:r>
              <a:rPr sz="2200" b="1" spc="-13" dirty="0">
                <a:latin typeface="Microsoft YaHei"/>
                <a:cs typeface="Microsoft YaHei"/>
              </a:rPr>
              <a:t> </a:t>
            </a:r>
            <a:r>
              <a:rPr sz="2200" b="1" dirty="0">
                <a:latin typeface="Microsoft YaHei"/>
                <a:cs typeface="Microsoft YaHei"/>
              </a:rPr>
              <a:t>刘二,</a:t>
            </a:r>
            <a:r>
              <a:rPr sz="2200" b="1" spc="-9" dirty="0">
                <a:latin typeface="Microsoft YaHei"/>
                <a:cs typeface="Microsoft YaHei"/>
              </a:rPr>
              <a:t> </a:t>
            </a:r>
            <a:r>
              <a:rPr sz="2200" b="1" spc="-4" dirty="0">
                <a:latin typeface="Microsoft YaHei"/>
                <a:cs typeface="Microsoft YaHei"/>
              </a:rPr>
              <a:t>Male,</a:t>
            </a:r>
            <a:r>
              <a:rPr sz="2200" b="1" spc="-13" dirty="0">
                <a:latin typeface="Microsoft YaHei"/>
                <a:cs typeface="Microsoft YaHei"/>
              </a:rPr>
              <a:t> </a:t>
            </a:r>
            <a:r>
              <a:rPr sz="2200" b="1" dirty="0">
                <a:latin typeface="Microsoft YaHei"/>
                <a:cs typeface="Microsoft YaHei"/>
              </a:rPr>
              <a:t>35,</a:t>
            </a:r>
            <a:r>
              <a:rPr sz="2200" b="1" spc="-9" dirty="0">
                <a:latin typeface="Microsoft YaHei"/>
                <a:cs typeface="Microsoft YaHei"/>
              </a:rPr>
              <a:t> </a:t>
            </a:r>
            <a:r>
              <a:rPr sz="2200" b="1" dirty="0">
                <a:latin typeface="Microsoft YaHei"/>
                <a:cs typeface="Microsoft YaHei"/>
              </a:rPr>
              <a:t>03,</a:t>
            </a:r>
            <a:r>
              <a:rPr sz="2200" b="1" spc="-9" dirty="0">
                <a:latin typeface="Microsoft YaHei"/>
                <a:cs typeface="Microsoft YaHei"/>
              </a:rPr>
              <a:t> </a:t>
            </a:r>
            <a:r>
              <a:rPr sz="2200" b="1" dirty="0">
                <a:latin typeface="Microsoft YaHei"/>
                <a:cs typeface="Microsoft YaHei"/>
              </a:rPr>
              <a:t>980301&gt;</a:t>
            </a:r>
            <a:endParaRPr sz="2200" dirty="0">
              <a:latin typeface="Microsoft YaHei"/>
              <a:cs typeface="Microsoft YaHei"/>
            </a:endParaRPr>
          </a:p>
          <a:p>
            <a:pPr marL="1183715">
              <a:spcBef>
                <a:spcPts val="500"/>
              </a:spcBef>
            </a:pPr>
            <a:r>
              <a:rPr sz="2200" b="1" spc="-4" dirty="0">
                <a:latin typeface="Microsoft YaHei"/>
                <a:cs typeface="Microsoft YaHei"/>
              </a:rPr>
              <a:t>&lt;98030106,</a:t>
            </a:r>
            <a:r>
              <a:rPr sz="2200" b="1" spc="-13" dirty="0">
                <a:latin typeface="Microsoft YaHei"/>
                <a:cs typeface="Microsoft YaHei"/>
              </a:rPr>
              <a:t> </a:t>
            </a:r>
            <a:r>
              <a:rPr sz="2200" b="1" dirty="0">
                <a:latin typeface="Microsoft YaHei"/>
                <a:cs typeface="Microsoft YaHei"/>
              </a:rPr>
              <a:t>刘三,</a:t>
            </a:r>
            <a:r>
              <a:rPr sz="2200" b="1" spc="-9" dirty="0">
                <a:latin typeface="Microsoft YaHei"/>
                <a:cs typeface="Microsoft YaHei"/>
              </a:rPr>
              <a:t> </a:t>
            </a:r>
            <a:r>
              <a:rPr sz="2200" b="1" spc="-4" dirty="0">
                <a:latin typeface="Microsoft YaHei"/>
                <a:cs typeface="Microsoft YaHei"/>
              </a:rPr>
              <a:t>Male,</a:t>
            </a:r>
            <a:r>
              <a:rPr sz="2200" b="1" spc="-13" dirty="0">
                <a:latin typeface="Microsoft YaHei"/>
                <a:cs typeface="Microsoft YaHei"/>
              </a:rPr>
              <a:t> </a:t>
            </a:r>
            <a:r>
              <a:rPr sz="2200" b="1" dirty="0">
                <a:latin typeface="Microsoft YaHei"/>
                <a:cs typeface="Microsoft YaHei"/>
              </a:rPr>
              <a:t>32,</a:t>
            </a:r>
            <a:r>
              <a:rPr sz="2200" b="1" spc="-9" dirty="0">
                <a:latin typeface="Microsoft YaHei"/>
                <a:cs typeface="Microsoft YaHei"/>
              </a:rPr>
              <a:t> </a:t>
            </a:r>
            <a:r>
              <a:rPr sz="2200" b="1" dirty="0">
                <a:latin typeface="Microsoft YaHei"/>
                <a:cs typeface="Microsoft YaHei"/>
              </a:rPr>
              <a:t>03,</a:t>
            </a:r>
            <a:r>
              <a:rPr sz="2200" b="1" spc="-9" dirty="0">
                <a:latin typeface="Microsoft YaHei"/>
                <a:cs typeface="Microsoft YaHei"/>
              </a:rPr>
              <a:t> </a:t>
            </a:r>
            <a:r>
              <a:rPr sz="2200" b="1" dirty="0">
                <a:latin typeface="Microsoft YaHei"/>
                <a:cs typeface="Microsoft YaHei"/>
              </a:rPr>
              <a:t>980301&gt;</a:t>
            </a:r>
            <a:endParaRPr sz="2200" dirty="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76370" y="5013176"/>
            <a:ext cx="6569996" cy="1209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3608" y="685545"/>
            <a:ext cx="3954158" cy="524719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402"/>
              </a:spcBef>
            </a:pPr>
            <a:r>
              <a:rPr sz="3000" spc="-9" dirty="0">
                <a:solidFill>
                  <a:srgbClr val="FFFFFF"/>
                </a:solidFill>
                <a:latin typeface="Arial"/>
                <a:cs typeface="Arial"/>
              </a:rPr>
              <a:t>(3)QBE</a:t>
            </a:r>
            <a:r>
              <a:rPr sz="3000" spc="-4" dirty="0">
                <a:solidFill>
                  <a:srgbClr val="FFFFFF"/>
                </a:solidFill>
                <a:latin typeface="STZhongsong"/>
                <a:cs typeface="STZhongsong"/>
              </a:rPr>
              <a:t>的操作命令</a:t>
            </a:r>
            <a:endParaRPr sz="3000" dirty="0">
              <a:latin typeface="STZhongsong"/>
              <a:cs typeface="STZhongsong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148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2134" y="1409761"/>
            <a:ext cx="7936800" cy="1240403"/>
          </a:xfrm>
          <a:prstGeom prst="rect">
            <a:avLst/>
          </a:prstGeom>
        </p:spPr>
        <p:txBody>
          <a:bodyPr vert="horz" wrap="square" lIns="0" tIns="95567" rIns="0" bIns="0" rtlCol="0">
            <a:spAutoFit/>
          </a:bodyPr>
          <a:lstStyle/>
          <a:p>
            <a:pPr marL="243259" indent="-232399">
              <a:spcBef>
                <a:spcPts val="752"/>
              </a:spcBef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latin typeface="NSimSun"/>
                <a:cs typeface="NSimSun"/>
              </a:rPr>
              <a:t>再示例，如下图表</a:t>
            </a:r>
            <a:r>
              <a:rPr sz="2200" b="1" spc="-4" dirty="0">
                <a:latin typeface="NSimSun"/>
                <a:cs typeface="NSimSun"/>
              </a:rPr>
              <a:t>示</a:t>
            </a:r>
            <a:r>
              <a:rPr sz="2200" b="1" spc="-4" dirty="0">
                <a:latin typeface="Arial"/>
                <a:cs typeface="Arial"/>
              </a:rPr>
              <a:t>,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9" dirty="0">
                <a:latin typeface="NSimSun"/>
                <a:cs typeface="NSimSun"/>
              </a:rPr>
              <a:t>将</a:t>
            </a:r>
            <a:r>
              <a:rPr sz="2200" b="1" spc="-4" dirty="0">
                <a:latin typeface="Arial"/>
                <a:cs typeface="Arial"/>
              </a:rPr>
              <a:t>Student</a:t>
            </a:r>
            <a:r>
              <a:rPr sz="2200" b="1" spc="-9" dirty="0">
                <a:latin typeface="NSimSun"/>
                <a:cs typeface="NSimSun"/>
              </a:rPr>
              <a:t>表中如下的两个元组删除掉</a:t>
            </a:r>
            <a:endParaRPr sz="2200" dirty="0">
              <a:latin typeface="NSimSun"/>
              <a:cs typeface="NSimSun"/>
            </a:endParaRPr>
          </a:p>
          <a:p>
            <a:pPr marL="1183172">
              <a:spcBef>
                <a:spcPts val="534"/>
              </a:spcBef>
            </a:pPr>
            <a:r>
              <a:rPr sz="2200" b="1" spc="-4" dirty="0">
                <a:latin typeface="Arial"/>
                <a:cs typeface="Arial"/>
              </a:rPr>
              <a:t>&lt;98030105,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4" dirty="0">
                <a:latin typeface="SimSun"/>
                <a:cs typeface="SimSun"/>
              </a:rPr>
              <a:t>刘二</a:t>
            </a:r>
            <a:r>
              <a:rPr sz="2200" b="1" dirty="0">
                <a:latin typeface="Arial"/>
                <a:cs typeface="Arial"/>
              </a:rPr>
              <a:t>,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Male,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35,</a:t>
            </a:r>
            <a:r>
              <a:rPr sz="2200" b="1" spc="-9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03,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980301&gt;</a:t>
            </a:r>
            <a:endParaRPr sz="2200" dirty="0">
              <a:latin typeface="Arial"/>
              <a:cs typeface="Arial"/>
            </a:endParaRPr>
          </a:p>
          <a:p>
            <a:pPr marL="1183172">
              <a:spcBef>
                <a:spcPts val="500"/>
              </a:spcBef>
            </a:pPr>
            <a:r>
              <a:rPr sz="2200" b="1" spc="-4" dirty="0">
                <a:latin typeface="Arial"/>
                <a:cs typeface="Arial"/>
              </a:rPr>
              <a:t>&lt;98030106,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4" dirty="0">
                <a:latin typeface="SimSun"/>
                <a:cs typeface="SimSun"/>
              </a:rPr>
              <a:t>刘三</a:t>
            </a:r>
            <a:r>
              <a:rPr sz="2200" b="1" dirty="0">
                <a:latin typeface="Arial"/>
                <a:cs typeface="Arial"/>
              </a:rPr>
              <a:t>,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Male,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32,</a:t>
            </a:r>
            <a:r>
              <a:rPr sz="2200" b="1" spc="-9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03,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980301&gt;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0693" y="2854622"/>
            <a:ext cx="6669038" cy="1213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3672" y="608684"/>
            <a:ext cx="4843280" cy="524719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3000" spc="-9" dirty="0">
                <a:solidFill>
                  <a:srgbClr val="FFFFFF"/>
                </a:solidFill>
                <a:latin typeface="Arial"/>
                <a:cs typeface="Arial"/>
              </a:rPr>
              <a:t>(3)</a:t>
            </a:r>
            <a:r>
              <a:rPr sz="3000" spc="-9" dirty="0" err="1">
                <a:solidFill>
                  <a:srgbClr val="FFFFFF"/>
                </a:solidFill>
                <a:latin typeface="Arial"/>
                <a:cs typeface="Arial"/>
              </a:rPr>
              <a:t>QBE</a:t>
            </a:r>
            <a:r>
              <a:rPr sz="3000" spc="-4" dirty="0" err="1">
                <a:solidFill>
                  <a:srgbClr val="FFFFFF"/>
                </a:solidFill>
                <a:latin typeface="STZhongsong"/>
                <a:cs typeface="STZhongsong"/>
              </a:rPr>
              <a:t>的操作命令</a:t>
            </a:r>
            <a:r>
              <a:rPr lang="zh-CN" altLang="en-US" sz="3000" spc="-4" dirty="0">
                <a:solidFill>
                  <a:srgbClr val="FFFFFF"/>
                </a:solidFill>
                <a:latin typeface="STZhongsong"/>
                <a:cs typeface="STZhongsong"/>
              </a:rPr>
              <a:t>（续）</a:t>
            </a:r>
            <a:endParaRPr sz="3000" dirty="0">
              <a:latin typeface="STZhongsong"/>
              <a:cs typeface="STZhongsong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135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3201" y="1556792"/>
            <a:ext cx="8260307" cy="2110420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4932">
              <a:spcBef>
                <a:spcPts val="757"/>
              </a:spcBef>
            </a:pPr>
            <a:r>
              <a:rPr sz="2200" b="1" spc="-4" dirty="0">
                <a:latin typeface="Microsoft YaHei"/>
                <a:cs typeface="Microsoft YaHei"/>
              </a:rPr>
              <a:t>QBE的查询条</a:t>
            </a:r>
            <a:r>
              <a:rPr sz="2200" b="1" spc="4" dirty="0">
                <a:latin typeface="Microsoft YaHei"/>
                <a:cs typeface="Microsoft YaHei"/>
              </a:rPr>
              <a:t>件</a:t>
            </a:r>
            <a:r>
              <a:rPr sz="2200" b="1" spc="-4" dirty="0">
                <a:solidFill>
                  <a:srgbClr val="FF0065"/>
                </a:solidFill>
                <a:latin typeface="Microsoft YaHei"/>
                <a:cs typeface="Microsoft YaHei"/>
              </a:rPr>
              <a:t>----简单条件</a:t>
            </a:r>
            <a:endParaRPr sz="2200" dirty="0">
              <a:latin typeface="Microsoft YaHei"/>
              <a:cs typeface="Microsoft YaHei"/>
            </a:endParaRPr>
          </a:p>
          <a:p>
            <a:pPr marL="655387" indent="-254119">
              <a:spcBef>
                <a:spcPts val="671"/>
              </a:spcBef>
              <a:buClr>
                <a:srgbClr val="000000"/>
              </a:buClr>
              <a:buFont typeface="Wingdings"/>
              <a:buChar char=""/>
              <a:tabLst>
                <a:tab pos="655930" algn="l"/>
              </a:tabLst>
            </a:pP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QBE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查询条件可以直接在查询条件区中书写，形式为</a:t>
            </a:r>
            <a:r>
              <a:rPr sz="2200" b="1" spc="-428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</a:t>
            </a:r>
            <a:r>
              <a:rPr sz="2200" b="1" spc="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NSimSun"/>
                <a:cs typeface="NSimSun"/>
              </a:rPr>
              <a:t>参量</a:t>
            </a:r>
            <a:endParaRPr sz="2200" dirty="0">
              <a:latin typeface="NSimSun"/>
              <a:cs typeface="NSimSun"/>
            </a:endParaRPr>
          </a:p>
          <a:p>
            <a:pPr marL="401269">
              <a:spcBef>
                <a:spcPts val="620"/>
              </a:spcBef>
              <a:tabLst>
                <a:tab pos="1785888" algn="l"/>
                <a:tab pos="3464810" algn="l"/>
              </a:tabLst>
            </a:pPr>
            <a:r>
              <a:rPr sz="2200" spc="-4" dirty="0">
                <a:latin typeface="Wingdings"/>
                <a:cs typeface="Wingdings"/>
              </a:rPr>
              <a:t></a:t>
            </a:r>
            <a:r>
              <a:rPr sz="2200" spc="47" dirty="0"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</a:t>
            </a:r>
            <a:r>
              <a:rPr sz="2200" b="1" spc="4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 err="1">
                <a:solidFill>
                  <a:srgbClr val="3333CC"/>
                </a:solidFill>
                <a:latin typeface="NSimSun"/>
                <a:cs typeface="NSimSun"/>
              </a:rPr>
              <a:t>可以</a:t>
            </a:r>
            <a:r>
              <a:rPr sz="2200" b="1" spc="-4" dirty="0" err="1">
                <a:solidFill>
                  <a:srgbClr val="3333CC"/>
                </a:solidFill>
                <a:latin typeface="NSimSun"/>
                <a:cs typeface="NSimSun"/>
              </a:rPr>
              <a:t>是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&lt;,</a:t>
            </a:r>
            <a:r>
              <a:rPr lang="en-US" sz="2200"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&gt;, &gt;=, &lt;=,</a:t>
            </a:r>
            <a:r>
              <a:rPr sz="2200" b="1" spc="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=,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&lt;&gt;;	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如省</a:t>
            </a:r>
            <a:r>
              <a:rPr sz="2200" b="1" spc="-4" dirty="0">
                <a:solidFill>
                  <a:srgbClr val="3333CC"/>
                </a:solidFill>
                <a:latin typeface="NSimSun"/>
                <a:cs typeface="NSimSun"/>
              </a:rPr>
              <a:t>略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</a:t>
            </a:r>
            <a:r>
              <a:rPr sz="2200" b="1" spc="26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，则默认为</a:t>
            </a:r>
            <a:r>
              <a:rPr sz="2200" b="1" spc="-398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endParaRPr sz="2200" dirty="0">
              <a:latin typeface="Arial"/>
              <a:cs typeface="Arial"/>
            </a:endParaRPr>
          </a:p>
          <a:p>
            <a:pPr marL="655930" indent="-254119">
              <a:spcBef>
                <a:spcPts val="624"/>
              </a:spcBef>
              <a:buClr>
                <a:srgbClr val="000000"/>
              </a:buClr>
              <a:buFont typeface="Wingdings"/>
              <a:buChar char=""/>
              <a:tabLst>
                <a:tab pos="656473" algn="l"/>
              </a:tabLst>
            </a:pP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</a:t>
            </a:r>
            <a:r>
              <a:rPr sz="2200" b="1" spc="3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NSimSun"/>
                <a:cs typeface="NSimSun"/>
              </a:rPr>
              <a:t>参量中的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参量可以是常量，直接书写；</a:t>
            </a:r>
            <a:endParaRPr sz="2200" dirty="0">
              <a:latin typeface="NSimSun"/>
              <a:cs typeface="NSimSun"/>
            </a:endParaRPr>
          </a:p>
          <a:p>
            <a:pPr marL="243259" indent="-232399">
              <a:spcBef>
                <a:spcPts val="599"/>
              </a:spcBef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latin typeface="NSimSun"/>
                <a:cs typeface="NSimSun"/>
              </a:rPr>
              <a:t>例如：找出年龄小</a:t>
            </a:r>
            <a:r>
              <a:rPr sz="2200" b="1" dirty="0">
                <a:latin typeface="NSimSun"/>
                <a:cs typeface="NSimSun"/>
              </a:rPr>
              <a:t>于</a:t>
            </a:r>
            <a:r>
              <a:rPr sz="2200" b="1" spc="-9" dirty="0">
                <a:latin typeface="Arial"/>
                <a:cs typeface="Arial"/>
              </a:rPr>
              <a:t>17</a:t>
            </a:r>
            <a:r>
              <a:rPr sz="2200" b="1" spc="-9" dirty="0">
                <a:latin typeface="NSimSun"/>
                <a:cs typeface="NSimSun"/>
              </a:rPr>
              <a:t>岁的所有同学</a:t>
            </a:r>
            <a:endParaRPr sz="2200" dirty="0">
              <a:latin typeface="NSimSun"/>
              <a:cs typeface="N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0279" y="4151121"/>
            <a:ext cx="6626033" cy="862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6613" y="702213"/>
            <a:ext cx="4555248" cy="524719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3000" spc="-9" dirty="0">
                <a:solidFill>
                  <a:srgbClr val="FFFFFF"/>
                </a:solidFill>
                <a:latin typeface="Arial"/>
                <a:cs typeface="Arial"/>
              </a:rPr>
              <a:t>(4)QBE</a:t>
            </a:r>
            <a:r>
              <a:rPr sz="3000" spc="-4" dirty="0">
                <a:solidFill>
                  <a:srgbClr val="FFFFFF"/>
                </a:solidFill>
                <a:latin typeface="STZhongsong"/>
                <a:cs typeface="STZhongsong"/>
              </a:rPr>
              <a:t>的简单条件书写</a:t>
            </a:r>
            <a:endParaRPr sz="3000" dirty="0">
              <a:latin typeface="STZhongsong"/>
              <a:cs typeface="STZhongsong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4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3719" y="1529549"/>
            <a:ext cx="7576739" cy="1307460"/>
          </a:xfrm>
          <a:prstGeom prst="rect">
            <a:avLst/>
          </a:prstGeom>
        </p:spPr>
        <p:txBody>
          <a:bodyPr vert="horz" wrap="square" lIns="0" tIns="93395" rIns="0" bIns="0" rtlCol="0">
            <a:spAutoFit/>
          </a:bodyPr>
          <a:lstStyle/>
          <a:p>
            <a:pPr marL="74932">
              <a:spcBef>
                <a:spcPts val="735"/>
              </a:spcBef>
            </a:pPr>
            <a:r>
              <a:rPr sz="2200" b="1" spc="-4" dirty="0">
                <a:latin typeface="Microsoft YaHei"/>
                <a:cs typeface="Microsoft YaHei"/>
              </a:rPr>
              <a:t>QBE的查询条</a:t>
            </a:r>
            <a:r>
              <a:rPr sz="2200" b="1" spc="4" dirty="0">
                <a:latin typeface="Microsoft YaHei"/>
                <a:cs typeface="Microsoft YaHei"/>
              </a:rPr>
              <a:t>件</a:t>
            </a:r>
            <a:r>
              <a:rPr sz="2200" b="1" spc="-4" dirty="0">
                <a:solidFill>
                  <a:srgbClr val="FF0065"/>
                </a:solidFill>
                <a:latin typeface="Microsoft YaHei"/>
                <a:cs typeface="Microsoft YaHei"/>
              </a:rPr>
              <a:t>----不同属性上的与条件</a:t>
            </a:r>
            <a:endParaRPr sz="2200" dirty="0">
              <a:latin typeface="Microsoft YaHei"/>
              <a:cs typeface="Microsoft YaHei"/>
            </a:endParaRPr>
          </a:p>
          <a:p>
            <a:pPr marL="655387" indent="-254119">
              <a:spcBef>
                <a:spcPts val="654"/>
              </a:spcBef>
              <a:buClr>
                <a:srgbClr val="000000"/>
              </a:buClr>
              <a:buFont typeface="Wingdings"/>
              <a:buChar char=""/>
              <a:tabLst>
                <a:tab pos="655930" algn="l"/>
              </a:tabLst>
            </a:pP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QBE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不同属性上的</a:t>
            </a:r>
            <a:r>
              <a:rPr b="1" spc="-9" dirty="0">
                <a:solidFill>
                  <a:srgbClr val="3333CC"/>
                </a:solidFill>
                <a:latin typeface="NSimSun"/>
                <a:cs typeface="NSimSun"/>
              </a:rPr>
              <a:t>与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条件可以写在同一行中</a:t>
            </a:r>
            <a:endParaRPr sz="2200" dirty="0">
              <a:latin typeface="NSimSun"/>
              <a:cs typeface="NSimSun"/>
            </a:endParaRPr>
          </a:p>
          <a:p>
            <a:pPr marL="243259" indent="-232399">
              <a:spcBef>
                <a:spcPts val="620"/>
              </a:spcBef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latin typeface="NSimSun"/>
                <a:cs typeface="NSimSun"/>
              </a:rPr>
              <a:t>例如：找出年龄小</a:t>
            </a:r>
            <a:r>
              <a:rPr sz="2200" b="1" dirty="0">
                <a:latin typeface="NSimSun"/>
                <a:cs typeface="NSimSun"/>
              </a:rPr>
              <a:t>于</a:t>
            </a:r>
            <a:r>
              <a:rPr sz="2200" b="1" spc="-9" dirty="0">
                <a:latin typeface="Arial"/>
                <a:cs typeface="Arial"/>
              </a:rPr>
              <a:t>17</a:t>
            </a:r>
            <a:r>
              <a:rPr sz="2200" b="1" spc="-9" dirty="0">
                <a:latin typeface="NSimSun"/>
                <a:cs typeface="NSimSun"/>
              </a:rPr>
              <a:t>岁的所有女同学</a:t>
            </a:r>
            <a:endParaRPr sz="2200" dirty="0">
              <a:latin typeface="NSimSun"/>
              <a:cs typeface="N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568" y="4005064"/>
            <a:ext cx="8136904" cy="1185817"/>
          </a:xfrm>
          <a:prstGeom prst="rect">
            <a:avLst/>
          </a:prstGeom>
        </p:spPr>
        <p:txBody>
          <a:bodyPr vert="horz" wrap="square" lIns="0" tIns="92309" rIns="0" bIns="0" rtlCol="0">
            <a:spAutoFit/>
          </a:bodyPr>
          <a:lstStyle/>
          <a:p>
            <a:pPr marL="264978" indent="-254119">
              <a:spcBef>
                <a:spcPts val="727"/>
              </a:spcBef>
              <a:buFont typeface="Wingdings"/>
              <a:buChar char=""/>
              <a:tabLst>
                <a:tab pos="265521" algn="l"/>
              </a:tabLst>
            </a:pPr>
            <a:r>
              <a:rPr sz="2200" b="1" spc="-9" dirty="0">
                <a:latin typeface="NSimSun"/>
                <a:cs typeface="NSimSun"/>
              </a:rPr>
              <a:t>同一行中各个条件之间是</a:t>
            </a:r>
            <a:r>
              <a:rPr sz="2200" b="1" spc="-4" dirty="0">
                <a:latin typeface="Arial"/>
                <a:cs typeface="Arial"/>
              </a:rPr>
              <a:t>“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latin typeface="Arial"/>
                <a:cs typeface="Arial"/>
              </a:rPr>
              <a:t>”</a:t>
            </a:r>
            <a:r>
              <a:rPr sz="2200" b="1" spc="-4" dirty="0">
                <a:latin typeface="NSimSun"/>
                <a:cs typeface="NSimSun"/>
              </a:rPr>
              <a:t>关系</a:t>
            </a:r>
            <a:r>
              <a:rPr sz="2200" b="1" spc="-13" dirty="0">
                <a:latin typeface="Arial"/>
                <a:cs typeface="Arial"/>
              </a:rPr>
              <a:t>(</a:t>
            </a:r>
            <a:r>
              <a:rPr sz="2200" b="1" spc="-4" dirty="0">
                <a:latin typeface="NSimSun"/>
                <a:cs typeface="NSimSun"/>
              </a:rPr>
              <a:t>与</a:t>
            </a:r>
            <a:r>
              <a:rPr sz="2200" b="1" spc="-9" dirty="0">
                <a:latin typeface="Arial"/>
                <a:cs typeface="Arial"/>
              </a:rPr>
              <a:t>),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9" dirty="0">
                <a:latin typeface="NSimSun"/>
                <a:cs typeface="NSimSun"/>
              </a:rPr>
              <a:t>如上图，可写为域演算公式：</a:t>
            </a:r>
            <a:endParaRPr sz="2200" dirty="0">
              <a:latin typeface="NSimSun"/>
              <a:cs typeface="NSimSun"/>
            </a:endParaRPr>
          </a:p>
          <a:p>
            <a:pPr marL="64616">
              <a:spcBef>
                <a:spcPts val="581"/>
              </a:spcBef>
            </a:pPr>
            <a:r>
              <a:rPr sz="2200" b="1" spc="-4" dirty="0">
                <a:latin typeface="Arial"/>
                <a:cs typeface="Arial"/>
              </a:rPr>
              <a:t>{ &lt;a,b,c,d,e,f&gt; </a:t>
            </a:r>
            <a:r>
              <a:rPr sz="2200" b="1" dirty="0">
                <a:latin typeface="Arial"/>
                <a:cs typeface="Arial"/>
              </a:rPr>
              <a:t>| </a:t>
            </a:r>
            <a:r>
              <a:rPr sz="2200" b="1" spc="-4" dirty="0">
                <a:latin typeface="Arial"/>
                <a:cs typeface="Arial"/>
              </a:rPr>
              <a:t>&lt;a,b,c,d,e,f&gt; </a:t>
            </a:r>
            <a:r>
              <a:rPr sz="2200" b="1" spc="-4" dirty="0">
                <a:latin typeface="Symbol"/>
                <a:cs typeface="Symbol"/>
              </a:rPr>
              <a:t></a:t>
            </a:r>
            <a:r>
              <a:rPr sz="2200" b="1" spc="-4" dirty="0">
                <a:latin typeface="Arial"/>
                <a:cs typeface="Arial"/>
              </a:rPr>
              <a:t>Student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c =‘Female’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d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&lt;17</a:t>
            </a:r>
            <a:r>
              <a:rPr sz="2200" b="1" spc="7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5696" y="2937500"/>
            <a:ext cx="5328592" cy="851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15616" y="650632"/>
            <a:ext cx="6048672" cy="524719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402"/>
              </a:spcBef>
            </a:pPr>
            <a:r>
              <a:rPr sz="3000" spc="-9" dirty="0">
                <a:solidFill>
                  <a:srgbClr val="FFFFFF"/>
                </a:solidFill>
                <a:latin typeface="Arial"/>
                <a:cs typeface="Arial"/>
              </a:rPr>
              <a:t>(4)</a:t>
            </a:r>
            <a:r>
              <a:rPr sz="3000" spc="-9" dirty="0" err="1">
                <a:solidFill>
                  <a:srgbClr val="FFFFFF"/>
                </a:solidFill>
                <a:latin typeface="Arial"/>
                <a:cs typeface="Arial"/>
              </a:rPr>
              <a:t>QBE</a:t>
            </a:r>
            <a:r>
              <a:rPr sz="3000" spc="-4" dirty="0" err="1">
                <a:solidFill>
                  <a:srgbClr val="FFFFFF"/>
                </a:solidFill>
                <a:latin typeface="STZhongsong"/>
                <a:cs typeface="STZhongsong"/>
              </a:rPr>
              <a:t>的简单条件书写</a:t>
            </a:r>
            <a:r>
              <a:rPr lang="zh-CN" altLang="en-US" sz="3000" spc="-4" dirty="0">
                <a:solidFill>
                  <a:srgbClr val="FFFFFF"/>
                </a:solidFill>
                <a:latin typeface="STZhongsong"/>
                <a:cs typeface="STZhongsong"/>
              </a:rPr>
              <a:t>（续）</a:t>
            </a:r>
            <a:endParaRPr sz="3000" dirty="0">
              <a:latin typeface="STZhongsong"/>
              <a:cs typeface="STZhongsong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607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0047" y="1408785"/>
            <a:ext cx="8612433" cy="2668287"/>
          </a:xfrm>
          <a:prstGeom prst="rect">
            <a:avLst/>
          </a:prstGeom>
        </p:spPr>
        <p:txBody>
          <a:bodyPr vert="horz" wrap="square" lIns="0" tIns="147694" rIns="0" bIns="0" rtlCol="0">
            <a:spAutoFit/>
          </a:bodyPr>
          <a:lstStyle/>
          <a:p>
            <a:pPr marL="74932">
              <a:spcBef>
                <a:spcPts val="1163"/>
              </a:spcBef>
            </a:pPr>
            <a:r>
              <a:rPr sz="2100" b="1" spc="-4" dirty="0">
                <a:latin typeface="Microsoft YaHei"/>
                <a:cs typeface="Microsoft YaHei"/>
              </a:rPr>
              <a:t>QBE的查询条</a:t>
            </a:r>
            <a:r>
              <a:rPr sz="2100" b="1" spc="4" dirty="0">
                <a:latin typeface="Microsoft YaHei"/>
                <a:cs typeface="Microsoft YaHei"/>
              </a:rPr>
              <a:t>件</a:t>
            </a:r>
            <a:r>
              <a:rPr sz="2100" b="1" spc="-4" dirty="0">
                <a:solidFill>
                  <a:srgbClr val="FF0065"/>
                </a:solidFill>
                <a:latin typeface="Microsoft YaHei"/>
                <a:cs typeface="Microsoft YaHei"/>
              </a:rPr>
              <a:t>----示例元素与投影</a:t>
            </a:r>
            <a:endParaRPr sz="2100" dirty="0">
              <a:latin typeface="Microsoft YaHei"/>
              <a:cs typeface="Microsoft YaHei"/>
            </a:endParaRPr>
          </a:p>
          <a:p>
            <a:pPr marL="401811" marR="4344">
              <a:lnSpc>
                <a:spcPct val="129900"/>
              </a:lnSpc>
              <a:spcBef>
                <a:spcPts val="462"/>
              </a:spcBef>
              <a:buClr>
                <a:srgbClr val="000000"/>
              </a:buClr>
              <a:buFont typeface="Wingdings"/>
              <a:buChar char=""/>
              <a:tabLst>
                <a:tab pos="656473" algn="l"/>
                <a:tab pos="4344994" algn="l"/>
              </a:tabLst>
            </a:pPr>
            <a:r>
              <a:rPr sz="2100" b="1" spc="-9" dirty="0">
                <a:solidFill>
                  <a:srgbClr val="3333CC"/>
                </a:solidFill>
                <a:latin typeface="NSimSun"/>
                <a:cs typeface="NSimSun"/>
              </a:rPr>
              <a:t>条件</a:t>
            </a:r>
            <a:r>
              <a:rPr sz="2100" b="1" spc="-406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100" b="1" spc="-4" dirty="0">
                <a:solidFill>
                  <a:srgbClr val="FF0065"/>
                </a:solidFill>
                <a:latin typeface="Symbol"/>
                <a:cs typeface="Symbol"/>
              </a:rPr>
              <a:t></a:t>
            </a:r>
            <a:r>
              <a:rPr sz="2100" b="1" spc="13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100" b="1" spc="-9" dirty="0">
                <a:solidFill>
                  <a:srgbClr val="FF0065"/>
                </a:solidFill>
                <a:latin typeface="NSimSun"/>
                <a:cs typeface="NSimSun"/>
              </a:rPr>
              <a:t>参量中的</a:t>
            </a:r>
            <a:r>
              <a:rPr sz="2100" b="1" spc="-9" dirty="0">
                <a:solidFill>
                  <a:srgbClr val="3333CC"/>
                </a:solidFill>
                <a:latin typeface="NSimSun"/>
                <a:cs typeface="NSimSun"/>
              </a:rPr>
              <a:t>参量也可以是域变量，用任何一个值</a:t>
            </a:r>
            <a:r>
              <a:rPr sz="2100" b="1" spc="-13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100" b="1" spc="-9" dirty="0">
                <a:solidFill>
                  <a:srgbClr val="3333CC"/>
                </a:solidFill>
                <a:latin typeface="NSimSun"/>
                <a:cs typeface="NSimSun"/>
              </a:rPr>
              <a:t>不必是结果中 </a:t>
            </a:r>
            <a:r>
              <a:rPr sz="2100" b="1" spc="-4" dirty="0">
                <a:solidFill>
                  <a:srgbClr val="3333CC"/>
                </a:solidFill>
                <a:latin typeface="NSimSun"/>
                <a:cs typeface="NSimSun"/>
              </a:rPr>
              <a:t>的值</a:t>
            </a:r>
            <a:r>
              <a:rPr sz="2100" b="1" spc="-17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100" b="1" spc="-9" dirty="0">
                <a:solidFill>
                  <a:srgbClr val="3333CC"/>
                </a:solidFill>
                <a:latin typeface="NSimSun"/>
                <a:cs typeface="NSimSun"/>
              </a:rPr>
              <a:t>带有下划线表示，被称为</a:t>
            </a:r>
            <a:r>
              <a:rPr sz="2100" b="1" u="sng" spc="-9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NSimSun"/>
                <a:cs typeface="NSimSun"/>
              </a:rPr>
              <a:t>示例元素</a:t>
            </a:r>
            <a:r>
              <a:rPr sz="2100" b="1" spc="-4" dirty="0">
                <a:solidFill>
                  <a:srgbClr val="3333CC"/>
                </a:solidFill>
                <a:latin typeface="Arial"/>
                <a:cs typeface="Arial"/>
              </a:rPr>
              <a:t>.	</a:t>
            </a:r>
            <a:r>
              <a:rPr sz="2100" b="1" spc="-9" dirty="0" err="1">
                <a:solidFill>
                  <a:srgbClr val="3333CC"/>
                </a:solidFill>
                <a:latin typeface="NSimSun"/>
                <a:cs typeface="NSimSun"/>
              </a:rPr>
              <a:t>示例元素下划线上面的值不起作用，被当作域变量名称来对待，只用于占位或是连接条件</a:t>
            </a:r>
            <a:r>
              <a:rPr sz="2100" b="1" spc="-4" dirty="0" err="1">
                <a:solidFill>
                  <a:srgbClr val="3333CC"/>
                </a:solidFill>
                <a:latin typeface="NSimSun"/>
                <a:cs typeface="NSimSun"/>
              </a:rPr>
              <a:t>。</a:t>
            </a:r>
            <a:r>
              <a:rPr sz="2100" b="1" spc="-9" dirty="0" err="1">
                <a:latin typeface="NSimSun"/>
                <a:cs typeface="NSimSun"/>
              </a:rPr>
              <a:t>不带下划线的则是构成实际条件一部分的值</a:t>
            </a:r>
            <a:r>
              <a:rPr sz="2100" b="1" spc="-9" dirty="0">
                <a:latin typeface="NSimSun"/>
                <a:cs typeface="NSimSun"/>
              </a:rPr>
              <a:t>。</a:t>
            </a:r>
            <a:endParaRPr sz="2100" dirty="0">
              <a:latin typeface="NSimSun"/>
              <a:cs typeface="NSimSun"/>
            </a:endParaRPr>
          </a:p>
          <a:p>
            <a:pPr marL="243259" indent="-232399">
              <a:spcBef>
                <a:spcPts val="1026"/>
              </a:spcBef>
              <a:buFont typeface="Wingdings"/>
              <a:buChar char=""/>
              <a:tabLst>
                <a:tab pos="243802" algn="l"/>
              </a:tabLst>
            </a:pPr>
            <a:r>
              <a:rPr sz="2100" b="1" spc="-9" dirty="0">
                <a:latin typeface="NSimSun"/>
                <a:cs typeface="NSimSun"/>
              </a:rPr>
              <a:t>例如：找出年龄小</a:t>
            </a:r>
            <a:r>
              <a:rPr sz="2100" b="1" dirty="0">
                <a:latin typeface="NSimSun"/>
                <a:cs typeface="NSimSun"/>
              </a:rPr>
              <a:t>于</a:t>
            </a:r>
            <a:r>
              <a:rPr sz="2100" b="1" spc="-9" dirty="0">
                <a:latin typeface="Arial"/>
                <a:cs typeface="Arial"/>
              </a:rPr>
              <a:t>17</a:t>
            </a:r>
            <a:r>
              <a:rPr sz="2100" b="1" spc="-9" dirty="0">
                <a:latin typeface="NSimSun"/>
                <a:cs typeface="NSimSun"/>
              </a:rPr>
              <a:t>岁的所有女同学的姓名</a:t>
            </a:r>
            <a:endParaRPr sz="2100" dirty="0">
              <a:latin typeface="NSimSun"/>
              <a:cs typeface="N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613" y="4941168"/>
            <a:ext cx="8307387" cy="1212577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lnSpc>
                <a:spcPct val="124000"/>
              </a:lnSpc>
              <a:spcBef>
                <a:spcPts val="86"/>
              </a:spcBef>
              <a:buSzPct val="95000"/>
              <a:buFont typeface="Wingdings"/>
              <a:buChar char=""/>
              <a:tabLst>
                <a:tab pos="205249" algn="l"/>
              </a:tabLst>
            </a:pPr>
            <a:r>
              <a:rPr sz="2100" b="1" spc="-9" dirty="0">
                <a:latin typeface="NSimSun"/>
                <a:cs typeface="NSimSun"/>
              </a:rPr>
              <a:t>当不是显示所有内容时，可在条件区对应要显示的列下面书写显示输 出命令</a:t>
            </a:r>
            <a:r>
              <a:rPr sz="2100" b="1" spc="-13" dirty="0">
                <a:latin typeface="Arial"/>
                <a:cs typeface="Arial"/>
              </a:rPr>
              <a:t>(</a:t>
            </a:r>
            <a:r>
              <a:rPr sz="2100" b="1" spc="-9" dirty="0">
                <a:latin typeface="NSimSun"/>
                <a:cs typeface="NSimSun"/>
              </a:rPr>
              <a:t>即投影运算</a:t>
            </a:r>
            <a:r>
              <a:rPr sz="2100" b="1" spc="-4" dirty="0">
                <a:latin typeface="Arial"/>
                <a:cs typeface="Arial"/>
              </a:rPr>
              <a:t>),</a:t>
            </a:r>
            <a:r>
              <a:rPr sz="2100" b="1" spc="-26" dirty="0">
                <a:latin typeface="Arial"/>
                <a:cs typeface="Arial"/>
              </a:rPr>
              <a:t> </a:t>
            </a:r>
            <a:r>
              <a:rPr sz="2100" b="1" spc="-9" dirty="0">
                <a:latin typeface="NSimSun"/>
                <a:cs typeface="NSimSun"/>
              </a:rPr>
              <a:t>如上例输出姓名</a:t>
            </a:r>
            <a:r>
              <a:rPr sz="2100" b="1" spc="-398" dirty="0">
                <a:latin typeface="NSimSun"/>
                <a:cs typeface="NSimSun"/>
              </a:rPr>
              <a:t> </a:t>
            </a:r>
            <a:r>
              <a:rPr sz="2100" b="1" spc="-9" dirty="0">
                <a:latin typeface="Arial"/>
                <a:cs typeface="Arial"/>
              </a:rPr>
              <a:t>P.</a:t>
            </a:r>
            <a:r>
              <a:rPr sz="2100" b="1" u="sng" spc="-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2100" b="1" spc="-9" dirty="0">
                <a:latin typeface="Arial"/>
                <a:cs typeface="Arial"/>
              </a:rPr>
              <a:t>,</a:t>
            </a:r>
            <a:r>
              <a:rPr sz="2100" b="1" spc="-21" dirty="0">
                <a:latin typeface="Arial"/>
                <a:cs typeface="Arial"/>
              </a:rPr>
              <a:t> </a:t>
            </a:r>
            <a:r>
              <a:rPr sz="2100" b="1" spc="-9" dirty="0">
                <a:latin typeface="NSimSun"/>
                <a:cs typeface="NSimSun"/>
              </a:rPr>
              <a:t>你可以任意写一个名字，如</a:t>
            </a:r>
            <a:endParaRPr sz="2100" dirty="0">
              <a:latin typeface="NSimSun"/>
              <a:cs typeface="NSimSun"/>
            </a:endParaRPr>
          </a:p>
          <a:p>
            <a:pPr marL="10860">
              <a:spcBef>
                <a:spcPts val="620"/>
              </a:spcBef>
            </a:pPr>
            <a:r>
              <a:rPr sz="2100" b="1" spc="-9" dirty="0">
                <a:latin typeface="Arial"/>
                <a:cs typeface="Arial"/>
              </a:rPr>
              <a:t>P.</a:t>
            </a:r>
            <a:r>
              <a:rPr sz="2100" b="1" u="sng" spc="-4" dirty="0">
                <a:uFill>
                  <a:solidFill>
                    <a:srgbClr val="000000"/>
                  </a:solidFill>
                </a:uFill>
                <a:latin typeface="NSimSun"/>
                <a:cs typeface="NSimSun"/>
              </a:rPr>
              <a:t>张</a:t>
            </a:r>
            <a:r>
              <a:rPr sz="2100" b="1" u="sng" spc="-9" dirty="0">
                <a:uFill>
                  <a:solidFill>
                    <a:srgbClr val="000000"/>
                  </a:solidFill>
                </a:uFill>
                <a:latin typeface="NSimSun"/>
                <a:cs typeface="NSimSun"/>
              </a:rPr>
              <a:t>三</a:t>
            </a:r>
            <a:r>
              <a:rPr sz="2100" b="1" spc="-9" dirty="0">
                <a:latin typeface="NSimSun"/>
                <a:cs typeface="NSimSun"/>
              </a:rPr>
              <a:t>都是一样的</a:t>
            </a:r>
            <a:r>
              <a:rPr sz="2100" b="1" spc="-4" dirty="0">
                <a:latin typeface="Arial"/>
                <a:cs typeface="Arial"/>
              </a:rPr>
              <a:t>,</a:t>
            </a:r>
            <a:r>
              <a:rPr sz="2100" b="1" spc="-17" dirty="0">
                <a:latin typeface="Arial"/>
                <a:cs typeface="Arial"/>
              </a:rPr>
              <a:t> </a:t>
            </a:r>
            <a:r>
              <a:rPr sz="2100" b="1" spc="-9" dirty="0">
                <a:latin typeface="NSimSun"/>
                <a:cs typeface="NSimSun"/>
              </a:rPr>
              <a:t>他们是示例元素不是条件</a:t>
            </a:r>
            <a:endParaRPr sz="2100" dirty="0">
              <a:latin typeface="NSimSun"/>
              <a:cs typeface="N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9961" y="4209749"/>
            <a:ext cx="5220551" cy="659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6613" y="653557"/>
            <a:ext cx="6355448" cy="524719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3000" spc="-9" dirty="0">
                <a:solidFill>
                  <a:srgbClr val="FFFFFF"/>
                </a:solidFill>
                <a:latin typeface="Arial"/>
                <a:cs typeface="Arial"/>
              </a:rPr>
              <a:t>(5)QBE</a:t>
            </a:r>
            <a:r>
              <a:rPr sz="3000" spc="-4" dirty="0">
                <a:solidFill>
                  <a:srgbClr val="FFFFFF"/>
                </a:solidFill>
                <a:latin typeface="STZhongsong"/>
                <a:cs typeface="STZhongsong"/>
              </a:rPr>
              <a:t>的复杂条件书写与示例元素</a:t>
            </a:r>
            <a:endParaRPr sz="3000" dirty="0">
              <a:latin typeface="STZhongsong"/>
              <a:cs typeface="STZhongsong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613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1475607"/>
            <a:ext cx="8676456" cy="1737369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74932">
              <a:spcBef>
                <a:spcPts val="757"/>
              </a:spcBef>
            </a:pPr>
            <a:r>
              <a:rPr sz="2200" b="1" spc="-4" dirty="0">
                <a:latin typeface="Microsoft YaHei"/>
                <a:cs typeface="Microsoft YaHei"/>
              </a:rPr>
              <a:t>QBE的查询条</a:t>
            </a:r>
            <a:r>
              <a:rPr sz="2200" b="1" spc="4" dirty="0">
                <a:latin typeface="Microsoft YaHei"/>
                <a:cs typeface="Microsoft YaHei"/>
              </a:rPr>
              <a:t>件</a:t>
            </a:r>
            <a:r>
              <a:rPr sz="2200" b="1" spc="-4" dirty="0">
                <a:solidFill>
                  <a:srgbClr val="FF0065"/>
                </a:solidFill>
                <a:latin typeface="Microsoft YaHei"/>
                <a:cs typeface="Microsoft YaHei"/>
              </a:rPr>
              <a:t>----用示例元素实现‘与’运算和‘或’运算</a:t>
            </a:r>
            <a:endParaRPr sz="2200" dirty="0">
              <a:latin typeface="Microsoft YaHei"/>
              <a:cs typeface="Microsoft YaHei"/>
            </a:endParaRPr>
          </a:p>
          <a:p>
            <a:pPr marL="10860" marR="4344">
              <a:lnSpc>
                <a:spcPct val="129299"/>
              </a:lnSpc>
              <a:spcBef>
                <a:spcPts val="73"/>
              </a:spcBef>
              <a:buClr>
                <a:srgbClr val="000000"/>
              </a:buClr>
              <a:buSzPct val="95000"/>
              <a:buFont typeface="Wingdings"/>
              <a:buChar char=""/>
              <a:tabLst>
                <a:tab pos="205249" algn="l"/>
              </a:tabLst>
            </a:pP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当书写</a:t>
            </a:r>
            <a:r>
              <a:rPr sz="2200" b="1" spc="-419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200" b="1" spc="9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条</a:t>
            </a:r>
            <a:r>
              <a:rPr sz="2200" b="1" spc="-4" dirty="0">
                <a:solidFill>
                  <a:srgbClr val="3333CC"/>
                </a:solidFill>
                <a:latin typeface="NSimSun"/>
                <a:cs typeface="NSimSun"/>
              </a:rPr>
              <a:t>件</a:t>
            </a:r>
            <a:r>
              <a:rPr sz="2200" b="1" spc="-13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或运</a:t>
            </a:r>
            <a:r>
              <a:rPr sz="2200" b="1" spc="-4" dirty="0">
                <a:solidFill>
                  <a:srgbClr val="3333CC"/>
                </a:solidFill>
                <a:latin typeface="NSimSun"/>
                <a:cs typeface="NSimSun"/>
              </a:rPr>
              <a:t>算</a:t>
            </a:r>
            <a:r>
              <a:rPr sz="2200" b="1" spc="-17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200" b="1" spc="-9" dirty="0" err="1">
                <a:solidFill>
                  <a:srgbClr val="3333CC"/>
                </a:solidFill>
                <a:latin typeface="NSimSun"/>
                <a:cs typeface="NSimSun"/>
              </a:rPr>
              <a:t>时，可以采用在多行书写，然后在打印命令后使用</a:t>
            </a:r>
            <a:r>
              <a:rPr sz="2200" b="1" spc="-9" dirty="0" err="1">
                <a:solidFill>
                  <a:srgbClr val="C00000"/>
                </a:solidFill>
                <a:latin typeface="NSimSun"/>
                <a:cs typeface="NSimSun"/>
              </a:rPr>
              <a:t>不同</a:t>
            </a:r>
            <a:r>
              <a:rPr sz="2200" b="1" spc="-9" dirty="0" err="1">
                <a:solidFill>
                  <a:srgbClr val="3333CC"/>
                </a:solidFill>
                <a:latin typeface="NSimSun"/>
                <a:cs typeface="NSimSun"/>
              </a:rPr>
              <a:t>的示例元素来表征，如下</a:t>
            </a:r>
            <a:r>
              <a:rPr sz="2200" b="1" spc="-4" dirty="0" err="1">
                <a:solidFill>
                  <a:srgbClr val="3333CC"/>
                </a:solidFill>
                <a:latin typeface="NSimSun"/>
                <a:cs typeface="NSimSun"/>
              </a:rPr>
              <a:t>图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200" b="1" spc="-1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一行写为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P.</a:t>
            </a:r>
            <a:r>
              <a:rPr sz="2200" b="1" u="sng" spc="-4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X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一行使</a:t>
            </a:r>
            <a:r>
              <a:rPr sz="2200" b="1" dirty="0">
                <a:solidFill>
                  <a:srgbClr val="3333CC"/>
                </a:solidFill>
                <a:latin typeface="NSimSun"/>
                <a:cs typeface="NSimSun"/>
              </a:rPr>
              <a:t>用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P.</a:t>
            </a:r>
            <a:r>
              <a:rPr sz="2200" b="1" u="sng" spc="-9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Y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。</a:t>
            </a:r>
            <a:endParaRPr sz="2200" dirty="0">
              <a:latin typeface="NSimSun"/>
              <a:cs typeface="NSimSun"/>
            </a:endParaRPr>
          </a:p>
          <a:p>
            <a:pPr marL="204707" indent="-193847">
              <a:spcBef>
                <a:spcPts val="620"/>
              </a:spcBef>
              <a:buSzPct val="95000"/>
              <a:buFont typeface="Wingdings"/>
              <a:buChar char=""/>
              <a:tabLst>
                <a:tab pos="205249" algn="l"/>
              </a:tabLst>
            </a:pPr>
            <a:r>
              <a:rPr sz="2200" b="1" spc="-9" dirty="0">
                <a:latin typeface="NSimSun"/>
                <a:cs typeface="NSimSun"/>
              </a:rPr>
              <a:t>例如：找出年龄小于</a:t>
            </a:r>
            <a:r>
              <a:rPr sz="2200" b="1" spc="-9" dirty="0">
                <a:latin typeface="Arial"/>
                <a:cs typeface="Arial"/>
              </a:rPr>
              <a:t>17</a:t>
            </a:r>
            <a:r>
              <a:rPr sz="2200" b="1" spc="-9" dirty="0">
                <a:latin typeface="NSimSun"/>
                <a:cs typeface="NSimSun"/>
              </a:rPr>
              <a:t>岁或者年龄大于</a:t>
            </a:r>
            <a:r>
              <a:rPr sz="2200" b="1" spc="-9" dirty="0">
                <a:latin typeface="Arial"/>
                <a:cs typeface="Arial"/>
              </a:rPr>
              <a:t>20</a:t>
            </a:r>
            <a:r>
              <a:rPr sz="2200" b="1" spc="-9" dirty="0">
                <a:latin typeface="NSimSun"/>
                <a:cs typeface="NSimSun"/>
              </a:rPr>
              <a:t>岁的所有同学的姓名</a:t>
            </a:r>
            <a:endParaRPr sz="2200" dirty="0">
              <a:latin typeface="NSimSun"/>
              <a:cs typeface="N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235" y="4365104"/>
            <a:ext cx="8127875" cy="1134168"/>
          </a:xfrm>
          <a:prstGeom prst="rect">
            <a:avLst/>
          </a:prstGeom>
        </p:spPr>
        <p:txBody>
          <a:bodyPr vert="horz" wrap="square" lIns="0" tIns="86879" rIns="0" bIns="0" rtlCol="0">
            <a:spAutoFit/>
          </a:bodyPr>
          <a:lstStyle/>
          <a:p>
            <a:pPr marL="264978" indent="-254119">
              <a:spcBef>
                <a:spcPts val="684"/>
              </a:spcBef>
              <a:buClr>
                <a:srgbClr val="000000"/>
              </a:buClr>
              <a:buFont typeface="Wingdings"/>
              <a:buChar char=""/>
              <a:tabLst>
                <a:tab pos="265521" algn="l"/>
              </a:tabLst>
            </a:pPr>
            <a:r>
              <a:rPr sz="2100" b="1" spc="-9" dirty="0">
                <a:solidFill>
                  <a:srgbClr val="3333CC"/>
                </a:solidFill>
                <a:latin typeface="NSimSun"/>
                <a:cs typeface="NSimSun"/>
              </a:rPr>
              <a:t>如果一批</a:t>
            </a:r>
            <a:r>
              <a:rPr sz="2100" b="1" spc="-428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1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100" b="1" spc="9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100" b="1" spc="-9" dirty="0">
                <a:solidFill>
                  <a:srgbClr val="3333CC"/>
                </a:solidFill>
                <a:latin typeface="NSimSun"/>
                <a:cs typeface="NSimSun"/>
              </a:rPr>
              <a:t>条件分多行书写，则相互存</a:t>
            </a:r>
            <a:r>
              <a:rPr sz="2100" b="1" spc="-4" dirty="0">
                <a:solidFill>
                  <a:srgbClr val="3333CC"/>
                </a:solidFill>
                <a:latin typeface="NSimSun"/>
                <a:cs typeface="NSimSun"/>
              </a:rPr>
              <a:t>在</a:t>
            </a:r>
            <a:r>
              <a:rPr sz="21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100" b="1" spc="-9" dirty="0">
                <a:solidFill>
                  <a:srgbClr val="3333CC"/>
                </a:solidFill>
                <a:latin typeface="NSimSun"/>
                <a:cs typeface="NSimSun"/>
              </a:rPr>
              <a:t>关系的行要采用</a:t>
            </a:r>
            <a:r>
              <a:rPr sz="2100" b="1" spc="-9" dirty="0">
                <a:solidFill>
                  <a:srgbClr val="C00000"/>
                </a:solidFill>
                <a:latin typeface="NSimSun"/>
                <a:cs typeface="NSimSun"/>
              </a:rPr>
              <a:t>相同</a:t>
            </a:r>
            <a:r>
              <a:rPr sz="2100" b="1" spc="-9" dirty="0">
                <a:solidFill>
                  <a:srgbClr val="3333CC"/>
                </a:solidFill>
                <a:latin typeface="NSimSun"/>
                <a:cs typeface="NSimSun"/>
              </a:rPr>
              <a:t>的示例元素</a:t>
            </a:r>
            <a:endParaRPr sz="2100" dirty="0">
              <a:latin typeface="NSimSun"/>
              <a:cs typeface="NSimSun"/>
            </a:endParaRPr>
          </a:p>
          <a:p>
            <a:pPr marL="204707" indent="-193847">
              <a:spcBef>
                <a:spcPts val="603"/>
              </a:spcBef>
              <a:buFont typeface="Wingdings"/>
              <a:buChar char=""/>
              <a:tabLst>
                <a:tab pos="205249" algn="l"/>
              </a:tabLst>
            </a:pPr>
            <a:r>
              <a:rPr sz="2100" b="1" spc="-9" dirty="0">
                <a:latin typeface="NSimSun"/>
                <a:cs typeface="NSimSun"/>
              </a:rPr>
              <a:t>例如：表示找出年龄大</a:t>
            </a:r>
            <a:r>
              <a:rPr sz="2100" b="1" spc="-4" dirty="0">
                <a:latin typeface="NSimSun"/>
                <a:cs typeface="NSimSun"/>
              </a:rPr>
              <a:t>于</a:t>
            </a:r>
            <a:r>
              <a:rPr sz="2100" b="1" spc="-9" dirty="0">
                <a:latin typeface="Arial"/>
                <a:cs typeface="Arial"/>
              </a:rPr>
              <a:t>17</a:t>
            </a:r>
            <a:r>
              <a:rPr sz="2100" b="1" spc="-9" dirty="0">
                <a:latin typeface="NSimSun"/>
                <a:cs typeface="NSimSun"/>
              </a:rPr>
              <a:t>并且年龄小于等于</a:t>
            </a:r>
            <a:r>
              <a:rPr sz="2100" b="1" spc="-9" dirty="0">
                <a:latin typeface="Arial"/>
                <a:cs typeface="Arial"/>
              </a:rPr>
              <a:t>20</a:t>
            </a:r>
            <a:r>
              <a:rPr sz="2100" b="1" spc="-9" dirty="0">
                <a:latin typeface="NSimSun"/>
                <a:cs typeface="NSimSun"/>
              </a:rPr>
              <a:t>的同学姓名</a:t>
            </a:r>
            <a:endParaRPr sz="2100" dirty="0">
              <a:latin typeface="NSimSun"/>
              <a:cs typeface="N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2208" y="3284984"/>
            <a:ext cx="5187971" cy="879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1999636" y="5589977"/>
            <a:ext cx="5196442" cy="86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2684" y="714649"/>
            <a:ext cx="7075528" cy="524719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900" spc="-9" dirty="0">
                <a:solidFill>
                  <a:srgbClr val="FFFFFF"/>
                </a:solidFill>
                <a:latin typeface="Arial"/>
                <a:cs typeface="Arial"/>
              </a:rPr>
              <a:t>(5)</a:t>
            </a:r>
            <a:r>
              <a:rPr sz="2900" spc="-9" dirty="0" err="1">
                <a:solidFill>
                  <a:srgbClr val="FFFFFF"/>
                </a:solidFill>
                <a:latin typeface="Arial"/>
                <a:cs typeface="Arial"/>
              </a:rPr>
              <a:t>QBE</a:t>
            </a:r>
            <a:r>
              <a:rPr sz="2900" spc="-4" dirty="0" err="1">
                <a:solidFill>
                  <a:srgbClr val="FFFFFF"/>
                </a:solidFill>
                <a:latin typeface="STZhongsong"/>
                <a:cs typeface="STZhongsong"/>
              </a:rPr>
              <a:t>的复杂条件书写与示例元素</a:t>
            </a:r>
            <a:r>
              <a:rPr lang="zh-CN" altLang="en-US" sz="2900" spc="-4" dirty="0">
                <a:solidFill>
                  <a:srgbClr val="FFFFFF"/>
                </a:solidFill>
                <a:latin typeface="STZhongsong"/>
                <a:cs typeface="STZhongsong"/>
              </a:rPr>
              <a:t>（续）</a:t>
            </a:r>
            <a:endParaRPr sz="2900" dirty="0">
              <a:latin typeface="STZhongsong"/>
              <a:cs typeface="STZhongsong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420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1512987"/>
            <a:ext cx="7656268" cy="863925"/>
          </a:xfrm>
          <a:prstGeom prst="rect">
            <a:avLst/>
          </a:prstGeom>
        </p:spPr>
        <p:txBody>
          <a:bodyPr vert="horz" wrap="square" lIns="0" tIns="96110" rIns="0" bIns="0" rtlCol="0">
            <a:spAutoFit/>
          </a:bodyPr>
          <a:lstStyle/>
          <a:p>
            <a:pPr marL="10860">
              <a:spcBef>
                <a:spcPts val="757"/>
              </a:spcBef>
            </a:pPr>
            <a:r>
              <a:rPr sz="2200" b="1" spc="-4" dirty="0">
                <a:latin typeface="Microsoft YaHei"/>
                <a:cs typeface="Microsoft YaHei"/>
              </a:rPr>
              <a:t>QBE的查询条</a:t>
            </a:r>
            <a:r>
              <a:rPr sz="2200" b="1" spc="4" dirty="0">
                <a:latin typeface="Microsoft YaHei"/>
                <a:cs typeface="Microsoft YaHei"/>
              </a:rPr>
              <a:t>件</a:t>
            </a:r>
            <a:r>
              <a:rPr sz="2200" b="1" spc="-4" dirty="0">
                <a:solidFill>
                  <a:srgbClr val="FF0065"/>
                </a:solidFill>
                <a:latin typeface="Microsoft YaHei"/>
                <a:cs typeface="Microsoft YaHei"/>
              </a:rPr>
              <a:t>----相当于括号的条件表示</a:t>
            </a:r>
            <a:endParaRPr sz="2200" dirty="0">
              <a:latin typeface="Microsoft YaHei"/>
              <a:cs typeface="Microsoft YaHei"/>
            </a:endParaRPr>
          </a:p>
          <a:p>
            <a:pPr marL="591314" indent="-254119">
              <a:spcBef>
                <a:spcPts val="671"/>
              </a:spcBef>
              <a:buFont typeface="Wingdings"/>
              <a:buChar char=""/>
              <a:tabLst>
                <a:tab pos="591857" algn="l"/>
              </a:tabLst>
            </a:pPr>
            <a:r>
              <a:rPr sz="2200" b="1" spc="-9" dirty="0">
                <a:latin typeface="NSimSun"/>
                <a:cs typeface="NSimSun"/>
              </a:rPr>
              <a:t>也可以</a:t>
            </a:r>
            <a:r>
              <a:rPr sz="2200" b="1" spc="-4" dirty="0">
                <a:latin typeface="NSimSun"/>
                <a:cs typeface="NSimSun"/>
              </a:rPr>
              <a:t>将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、</a:t>
            </a:r>
            <a:r>
              <a:rPr sz="2200" b="1" spc="-419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和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200" b="1" spc="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latin typeface="NSimSun"/>
                <a:cs typeface="NSimSun"/>
              </a:rPr>
              <a:t>条件</a:t>
            </a:r>
            <a:r>
              <a:rPr sz="2200" b="1" u="sng" spc="-9" dirty="0">
                <a:latin typeface="NSimSun"/>
                <a:cs typeface="NSimSun"/>
              </a:rPr>
              <a:t>写在操作命令区</a:t>
            </a:r>
            <a:r>
              <a:rPr sz="2200" b="1" spc="-9" dirty="0">
                <a:latin typeface="NSimSun"/>
                <a:cs typeface="NSimSun"/>
              </a:rPr>
              <a:t>，如下所示。</a:t>
            </a:r>
            <a:endParaRPr sz="2200" dirty="0">
              <a:latin typeface="NSimSun"/>
              <a:cs typeface="N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666" y="3485521"/>
            <a:ext cx="8432821" cy="88992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lnSpc>
                <a:spcPct val="135500"/>
              </a:lnSpc>
              <a:spcBef>
                <a:spcPts val="86"/>
              </a:spcBef>
              <a:buSzPct val="95000"/>
              <a:buFont typeface="Wingdings"/>
              <a:buChar char=""/>
              <a:tabLst>
                <a:tab pos="205249" algn="l"/>
              </a:tabLst>
            </a:pPr>
            <a:r>
              <a:rPr sz="2100" b="1" spc="-4" dirty="0">
                <a:latin typeface="NSimSun"/>
                <a:cs typeface="NSimSun"/>
              </a:rPr>
              <a:t>当</a:t>
            </a:r>
            <a:r>
              <a:rPr sz="21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100" b="1" spc="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100" b="1" spc="-9" dirty="0">
                <a:solidFill>
                  <a:srgbClr val="3333CC"/>
                </a:solidFill>
                <a:latin typeface="NSimSun"/>
                <a:cs typeface="NSimSun"/>
              </a:rPr>
              <a:t>、</a:t>
            </a:r>
            <a:r>
              <a:rPr sz="2100" b="1" spc="-4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100" b="1" spc="-9" dirty="0">
                <a:latin typeface="NSimSun"/>
                <a:cs typeface="NSimSun"/>
              </a:rPr>
              <a:t>和</a:t>
            </a:r>
            <a:r>
              <a:rPr sz="2100" b="1" spc="-414" dirty="0">
                <a:latin typeface="NSimSun"/>
                <a:cs typeface="NSimSun"/>
              </a:rPr>
              <a:t> </a:t>
            </a:r>
            <a:r>
              <a:rPr sz="2100" b="1" spc="-9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100" b="1" spc="-9" dirty="0">
                <a:latin typeface="NSimSun"/>
                <a:cs typeface="NSimSun"/>
              </a:rPr>
              <a:t>运算符写在操作区时，是对整行条件而言，相当于将该 行条件放在括号中一样</a:t>
            </a:r>
            <a:endParaRPr sz="2100" dirty="0">
              <a:latin typeface="NSimSun"/>
              <a:cs typeface="N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599" y="5525007"/>
            <a:ext cx="7853039" cy="85119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lnSpc>
                <a:spcPct val="130300"/>
              </a:lnSpc>
              <a:spcBef>
                <a:spcPts val="86"/>
              </a:spcBef>
              <a:buFont typeface="Wingdings"/>
              <a:buChar char=""/>
              <a:tabLst>
                <a:tab pos="265521" algn="l"/>
                <a:tab pos="3212863" algn="l"/>
              </a:tabLst>
            </a:pPr>
            <a:r>
              <a:rPr sz="2100" b="1" spc="-9" dirty="0">
                <a:latin typeface="NSimSun"/>
                <a:cs typeface="NSimSun"/>
              </a:rPr>
              <a:t>如上例，表达的是：</a:t>
            </a:r>
            <a:r>
              <a:rPr sz="2100" b="1" spc="-9" dirty="0">
                <a:latin typeface="Arial"/>
                <a:cs typeface="Arial"/>
              </a:rPr>
              <a:t>(</a:t>
            </a:r>
            <a:r>
              <a:rPr sz="2100" b="1" spc="-9" dirty="0">
                <a:latin typeface="NSimSun"/>
                <a:cs typeface="NSimSun"/>
              </a:rPr>
              <a:t>年</a:t>
            </a:r>
            <a:r>
              <a:rPr sz="2100" b="1" spc="-4" dirty="0">
                <a:latin typeface="NSimSun"/>
                <a:cs typeface="NSimSun"/>
              </a:rPr>
              <a:t>龄</a:t>
            </a:r>
            <a:r>
              <a:rPr sz="2100" b="1" spc="-4" dirty="0">
                <a:latin typeface="Arial"/>
                <a:cs typeface="Arial"/>
              </a:rPr>
              <a:t>&lt;17</a:t>
            </a:r>
            <a:r>
              <a:rPr lang="en-US" sz="2100" b="1" spc="-4" dirty="0">
                <a:latin typeface="Arial"/>
                <a:cs typeface="Arial"/>
              </a:rPr>
              <a:t> </a:t>
            </a:r>
            <a:r>
              <a:rPr sz="2100" b="1" spc="-9" dirty="0" err="1">
                <a:latin typeface="NSimSun"/>
                <a:cs typeface="NSimSun"/>
              </a:rPr>
              <a:t>并且</a:t>
            </a:r>
            <a:r>
              <a:rPr sz="2100" b="1" spc="-414" dirty="0">
                <a:latin typeface="NSimSun"/>
                <a:cs typeface="NSimSun"/>
              </a:rPr>
              <a:t> </a:t>
            </a:r>
            <a:r>
              <a:rPr sz="2100" b="1" spc="-9" dirty="0">
                <a:latin typeface="NSimSun"/>
                <a:cs typeface="NSimSun"/>
              </a:rPr>
              <a:t>是男的</a:t>
            </a:r>
            <a:r>
              <a:rPr sz="2100" b="1" spc="-4" dirty="0">
                <a:latin typeface="Arial"/>
                <a:cs typeface="Arial"/>
              </a:rPr>
              <a:t>)</a:t>
            </a:r>
            <a:r>
              <a:rPr sz="2100" b="1" spc="-26" dirty="0">
                <a:latin typeface="Arial"/>
                <a:cs typeface="Arial"/>
              </a:rPr>
              <a:t> </a:t>
            </a:r>
            <a:r>
              <a:rPr sz="2100" b="1" spc="-4" dirty="0">
                <a:solidFill>
                  <a:srgbClr val="FF0065"/>
                </a:solidFill>
                <a:latin typeface="NSimSun"/>
                <a:cs typeface="NSimSun"/>
              </a:rPr>
              <a:t>或</a:t>
            </a:r>
            <a:r>
              <a:rPr sz="2100" b="1" spc="-9" dirty="0">
                <a:solidFill>
                  <a:srgbClr val="FF0065"/>
                </a:solidFill>
                <a:latin typeface="NSimSun"/>
                <a:cs typeface="NSimSun"/>
              </a:rPr>
              <a:t>者</a:t>
            </a:r>
            <a:r>
              <a:rPr sz="2100" b="1" spc="-414" dirty="0">
                <a:solidFill>
                  <a:srgbClr val="FF0065"/>
                </a:solidFill>
                <a:latin typeface="NSimSun"/>
                <a:cs typeface="NSimSun"/>
              </a:rPr>
              <a:t> </a:t>
            </a:r>
            <a:r>
              <a:rPr sz="2100" b="1" spc="-13" dirty="0">
                <a:latin typeface="Arial"/>
                <a:cs typeface="Arial"/>
              </a:rPr>
              <a:t>(</a:t>
            </a:r>
            <a:r>
              <a:rPr sz="2100" b="1" spc="-4" dirty="0">
                <a:latin typeface="NSimSun"/>
                <a:cs typeface="NSimSun"/>
              </a:rPr>
              <a:t>年龄</a:t>
            </a:r>
            <a:r>
              <a:rPr sz="2100" b="1" spc="-4" dirty="0">
                <a:latin typeface="Arial"/>
                <a:cs typeface="Arial"/>
              </a:rPr>
              <a:t>&gt;20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-4" dirty="0">
                <a:latin typeface="NSimSun"/>
                <a:cs typeface="NSimSun"/>
              </a:rPr>
              <a:t>并且是 女的</a:t>
            </a:r>
            <a:r>
              <a:rPr sz="2100" b="1" spc="-4" dirty="0">
                <a:latin typeface="Arial"/>
                <a:cs typeface="Arial"/>
              </a:rPr>
              <a:t>)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5696" y="2519730"/>
            <a:ext cx="5229021" cy="887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7" name="object 7"/>
          <p:cNvSpPr/>
          <p:nvPr/>
        </p:nvSpPr>
        <p:spPr>
          <a:xfrm>
            <a:off x="1444150" y="4587788"/>
            <a:ext cx="5204912" cy="879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3635" y="728361"/>
            <a:ext cx="7219544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9" dirty="0">
                <a:solidFill>
                  <a:srgbClr val="FFFFFF"/>
                </a:solidFill>
                <a:latin typeface="Arial"/>
                <a:cs typeface="Arial"/>
              </a:rPr>
              <a:t>(5)</a:t>
            </a:r>
            <a:r>
              <a:rPr sz="2800" spc="-9" dirty="0" err="1">
                <a:solidFill>
                  <a:srgbClr val="FFFFFF"/>
                </a:solidFill>
                <a:latin typeface="Arial"/>
                <a:cs typeface="Arial"/>
              </a:rPr>
              <a:t>QBE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的复杂条件书写与示例元素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（续）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5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552" y="1700808"/>
            <a:ext cx="8208912" cy="4111925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2736" b="1" spc="-13" dirty="0">
                <a:latin typeface="NSimSun"/>
                <a:cs typeface="NSimSun"/>
              </a:rPr>
              <a:t>关系元组演算公</a:t>
            </a:r>
            <a:r>
              <a:rPr sz="2736" b="1" spc="-9" dirty="0">
                <a:latin typeface="NSimSun"/>
                <a:cs typeface="NSimSun"/>
              </a:rPr>
              <a:t>式</a:t>
            </a:r>
            <a:r>
              <a:rPr sz="2200" b="1" spc="-9" dirty="0">
                <a:latin typeface="NSimSun"/>
                <a:cs typeface="NSimSun"/>
              </a:rPr>
              <a:t>的基本形式</a:t>
            </a:r>
            <a:r>
              <a:rPr sz="1710" b="1" spc="-9" dirty="0">
                <a:latin typeface="NSimSun"/>
                <a:cs typeface="NSimSun"/>
              </a:rPr>
              <a:t>：</a:t>
            </a:r>
            <a:endParaRPr sz="1710" dirty="0">
              <a:latin typeface="NSimSun"/>
              <a:cs typeface="NSimSun"/>
            </a:endParaRPr>
          </a:p>
          <a:p>
            <a:pPr marL="852492">
              <a:spcBef>
                <a:spcPts val="2065"/>
              </a:spcBef>
            </a:pPr>
            <a:r>
              <a:rPr sz="2800" b="1" dirty="0">
                <a:solidFill>
                  <a:srgbClr val="FF0065"/>
                </a:solidFill>
                <a:latin typeface="Arial"/>
                <a:cs typeface="Arial"/>
              </a:rPr>
              <a:t>{ 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t | </a:t>
            </a:r>
            <a:r>
              <a:rPr sz="2800" b="1" spc="-4" dirty="0">
                <a:solidFill>
                  <a:srgbClr val="FF3300"/>
                </a:solidFill>
                <a:latin typeface="Arial"/>
                <a:cs typeface="Arial"/>
              </a:rPr>
              <a:t>P</a:t>
            </a:r>
            <a:r>
              <a:rPr sz="2800" b="1" spc="-4" dirty="0">
                <a:solidFill>
                  <a:srgbClr val="FF0065"/>
                </a:solidFill>
                <a:latin typeface="Arial"/>
                <a:cs typeface="Arial"/>
              </a:rPr>
              <a:t>(t)</a:t>
            </a:r>
            <a:r>
              <a:rPr sz="2800" b="1" spc="-2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  <a:p>
            <a:pPr marL="10860">
              <a:spcBef>
                <a:spcPts val="1783"/>
              </a:spcBef>
            </a:pPr>
            <a:r>
              <a:rPr sz="2200" b="1" spc="-9" dirty="0">
                <a:latin typeface="NSimSun"/>
                <a:cs typeface="NSimSun"/>
              </a:rPr>
              <a:t>上式表示：</a:t>
            </a:r>
            <a:r>
              <a:rPr sz="2200" b="1" spc="-9" dirty="0">
                <a:solidFill>
                  <a:srgbClr val="FF0065"/>
                </a:solidFill>
                <a:latin typeface="NSimSun"/>
                <a:cs typeface="NSimSun"/>
              </a:rPr>
              <a:t>所有使谓词</a:t>
            </a:r>
            <a:r>
              <a:rPr sz="2200" b="1" spc="-385" dirty="0">
                <a:solidFill>
                  <a:srgbClr val="FF0065"/>
                </a:solidFill>
                <a:latin typeface="NSimSun"/>
                <a:cs typeface="NSimSun"/>
              </a:rPr>
              <a:t> </a:t>
            </a:r>
            <a:r>
              <a:rPr sz="2200" b="1" i="1" spc="-4" dirty="0">
                <a:solidFill>
                  <a:srgbClr val="FF0065"/>
                </a:solidFill>
                <a:latin typeface="Arial"/>
                <a:cs typeface="Arial"/>
              </a:rPr>
              <a:t>P</a:t>
            </a:r>
            <a:r>
              <a:rPr sz="2200" b="1" i="1" spc="-13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NSimSun"/>
                <a:cs typeface="NSimSun"/>
              </a:rPr>
              <a:t>为真的元组</a:t>
            </a:r>
            <a:r>
              <a:rPr sz="2200" b="1" spc="-398" dirty="0">
                <a:solidFill>
                  <a:srgbClr val="FF0065"/>
                </a:solidFill>
                <a:latin typeface="NSimSun"/>
                <a:cs typeface="NSimSu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r>
              <a:rPr sz="2200" b="1" spc="-13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NSimSun"/>
                <a:cs typeface="NSimSun"/>
              </a:rPr>
              <a:t>的集合</a:t>
            </a:r>
            <a:endParaRPr sz="2200" dirty="0">
              <a:latin typeface="NSimSun"/>
              <a:cs typeface="NSimSun"/>
            </a:endParaRPr>
          </a:p>
          <a:p>
            <a:pPr marL="655930" indent="-254119">
              <a:spcBef>
                <a:spcPts val="1146"/>
              </a:spcBef>
              <a:buFont typeface="Wingdings"/>
              <a:buChar char=""/>
              <a:tabLst>
                <a:tab pos="656473" algn="l"/>
              </a:tabLst>
            </a:pPr>
            <a:r>
              <a:rPr sz="2200" b="1" spc="-4" dirty="0">
                <a:latin typeface="Arial"/>
                <a:cs typeface="Arial"/>
              </a:rPr>
              <a:t>t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-9" dirty="0">
                <a:latin typeface="NSimSun"/>
                <a:cs typeface="NSimSun"/>
              </a:rPr>
              <a:t>是元组变量</a:t>
            </a:r>
            <a:endParaRPr sz="2200" dirty="0">
              <a:latin typeface="NSimSun"/>
              <a:cs typeface="NSimSun"/>
            </a:endParaRPr>
          </a:p>
          <a:p>
            <a:pPr marL="655930" indent="-254119">
              <a:spcBef>
                <a:spcPts val="1047"/>
              </a:spcBef>
              <a:buFont typeface="Wingdings"/>
              <a:buChar char=""/>
              <a:tabLst>
                <a:tab pos="656473" algn="l"/>
                <a:tab pos="1204891" algn="l"/>
              </a:tabLst>
            </a:pPr>
            <a:r>
              <a:rPr sz="2200" b="1" spc="-4" dirty="0">
                <a:latin typeface="Arial"/>
                <a:cs typeface="Arial"/>
              </a:rPr>
              <a:t>t </a:t>
            </a:r>
            <a:r>
              <a:rPr sz="2200" b="1" spc="-4" dirty="0">
                <a:latin typeface="Symbol"/>
                <a:cs typeface="Symbol"/>
              </a:rPr>
              <a:t></a:t>
            </a:r>
            <a:r>
              <a:rPr sz="2200" b="1" spc="43" dirty="0">
                <a:latin typeface="Times New Roman"/>
                <a:cs typeface="Times New Roman"/>
              </a:rPr>
              <a:t> </a:t>
            </a:r>
            <a:r>
              <a:rPr sz="2200" b="1" spc="-4" dirty="0">
                <a:latin typeface="Arial"/>
                <a:cs typeface="Arial"/>
              </a:rPr>
              <a:t>r	</a:t>
            </a:r>
            <a:r>
              <a:rPr sz="2200" b="1" spc="-9" dirty="0">
                <a:latin typeface="NSimSun"/>
                <a:cs typeface="NSimSun"/>
              </a:rPr>
              <a:t>表示元组</a:t>
            </a:r>
            <a:r>
              <a:rPr sz="2200" b="1" spc="-389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Arial"/>
                <a:cs typeface="Arial"/>
              </a:rPr>
              <a:t>t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-9" dirty="0">
                <a:latin typeface="NSimSun"/>
                <a:cs typeface="NSimSun"/>
              </a:rPr>
              <a:t>在关系</a:t>
            </a:r>
            <a:r>
              <a:rPr sz="2200" b="1" spc="-392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Arial"/>
                <a:cs typeface="Arial"/>
              </a:rPr>
              <a:t>r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-9" dirty="0">
                <a:latin typeface="NSimSun"/>
                <a:cs typeface="NSimSun"/>
              </a:rPr>
              <a:t>中</a:t>
            </a:r>
            <a:endParaRPr sz="2200" dirty="0">
              <a:latin typeface="NSimSun"/>
              <a:cs typeface="NSimSun"/>
            </a:endParaRPr>
          </a:p>
          <a:p>
            <a:pPr marL="655930" indent="-254119">
              <a:spcBef>
                <a:spcPts val="1005"/>
              </a:spcBef>
              <a:buFont typeface="Wingdings"/>
              <a:buChar char=""/>
              <a:tabLst>
                <a:tab pos="656473" algn="l"/>
              </a:tabLst>
            </a:pPr>
            <a:r>
              <a:rPr sz="2200" b="1" spc="-4" dirty="0">
                <a:latin typeface="Arial"/>
                <a:cs typeface="Arial"/>
              </a:rPr>
              <a:t>t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[A]</a:t>
            </a:r>
            <a:r>
              <a:rPr sz="2200" b="1" spc="-9" dirty="0">
                <a:latin typeface="Arial"/>
                <a:cs typeface="Arial"/>
              </a:rPr>
              <a:t> </a:t>
            </a:r>
            <a:r>
              <a:rPr sz="2200" b="1" spc="-9" dirty="0">
                <a:latin typeface="NSimSun"/>
                <a:cs typeface="NSimSun"/>
              </a:rPr>
              <a:t>表示元组</a:t>
            </a:r>
            <a:r>
              <a:rPr sz="2200" b="1" spc="-385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Arial"/>
                <a:cs typeface="Arial"/>
              </a:rPr>
              <a:t>t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-9" dirty="0">
                <a:latin typeface="NSimSun"/>
                <a:cs typeface="NSimSun"/>
              </a:rPr>
              <a:t>的分量，即</a:t>
            </a:r>
            <a:r>
              <a:rPr sz="2200" b="1" spc="-385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Arial"/>
                <a:cs typeface="Arial"/>
              </a:rPr>
              <a:t>t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-9" dirty="0">
                <a:latin typeface="NSimSun"/>
                <a:cs typeface="NSimSun"/>
              </a:rPr>
              <a:t>在属性</a:t>
            </a:r>
            <a:r>
              <a:rPr sz="2200" b="1" spc="-385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Arial"/>
                <a:cs typeface="Arial"/>
              </a:rPr>
              <a:t>A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-9" dirty="0">
                <a:latin typeface="NSimSun"/>
                <a:cs typeface="NSimSun"/>
              </a:rPr>
              <a:t>上的值</a:t>
            </a:r>
            <a:endParaRPr sz="2200" dirty="0">
              <a:latin typeface="NSimSun"/>
              <a:cs typeface="NSimSun"/>
            </a:endParaRPr>
          </a:p>
          <a:p>
            <a:pPr marL="656473" indent="-254662">
              <a:spcBef>
                <a:spcPts val="1026"/>
              </a:spcBef>
              <a:buFont typeface="Wingdings"/>
              <a:buChar char=""/>
              <a:tabLst>
                <a:tab pos="657016" algn="l"/>
              </a:tabLst>
            </a:pPr>
            <a:r>
              <a:rPr sz="2200" b="1" spc="-4" dirty="0">
                <a:latin typeface="Arial"/>
                <a:cs typeface="Arial"/>
              </a:rPr>
              <a:t>P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9" dirty="0">
                <a:latin typeface="NSimSun"/>
                <a:cs typeface="NSimSun"/>
              </a:rPr>
              <a:t>是与谓词逻辑相似的公</a:t>
            </a:r>
            <a:r>
              <a:rPr sz="2200" b="1" spc="-4" dirty="0">
                <a:latin typeface="NSimSun"/>
                <a:cs typeface="NSimSun"/>
              </a:rPr>
              <a:t>式</a:t>
            </a:r>
            <a:r>
              <a:rPr sz="2200" b="1" spc="-4" dirty="0">
                <a:latin typeface="Arial"/>
                <a:cs typeface="Arial"/>
              </a:rPr>
              <a:t>,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P(t)</a:t>
            </a:r>
            <a:r>
              <a:rPr sz="2200" b="1" spc="-9" dirty="0">
                <a:latin typeface="NSimSun"/>
                <a:cs typeface="NSimSun"/>
              </a:rPr>
              <a:t>表示以元组</a:t>
            </a:r>
            <a:r>
              <a:rPr sz="2200" b="1" spc="-406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Arial"/>
                <a:cs typeface="Arial"/>
              </a:rPr>
              <a:t>t</a:t>
            </a:r>
            <a:r>
              <a:rPr sz="2200" b="1" spc="-26" dirty="0">
                <a:latin typeface="Arial"/>
                <a:cs typeface="Arial"/>
              </a:rPr>
              <a:t> </a:t>
            </a:r>
            <a:r>
              <a:rPr sz="2200" b="1" spc="-9" dirty="0">
                <a:latin typeface="NSimSun"/>
                <a:cs typeface="NSimSun"/>
              </a:rPr>
              <a:t>为变量的公式</a:t>
            </a:r>
            <a:endParaRPr sz="2200" dirty="0">
              <a:latin typeface="NSimSun"/>
              <a:cs typeface="NSimSun"/>
            </a:endParaRPr>
          </a:p>
          <a:p>
            <a:pPr marL="10860">
              <a:spcBef>
                <a:spcPts val="1496"/>
              </a:spcBef>
            </a:pPr>
            <a:r>
              <a:rPr sz="2200" b="1" spc="-4" dirty="0">
                <a:latin typeface="Microsoft YaHei"/>
                <a:cs typeface="Microsoft YaHei"/>
              </a:rPr>
              <a:t>P(t)可以如下递归地进行定义</a:t>
            </a:r>
            <a:endParaRPr sz="22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845" y="686825"/>
            <a:ext cx="6571421" cy="555496"/>
          </a:xfrm>
          <a:prstGeom prst="rect">
            <a:avLst/>
          </a:prstGeom>
        </p:spPr>
        <p:txBody>
          <a:bodyPr vert="horz" wrap="square" lIns="0" tIns="62444" rIns="0" bIns="0" rtlCol="0">
            <a:spAutoFit/>
          </a:bodyPr>
          <a:lstStyle/>
          <a:p>
            <a:pPr>
              <a:spcBef>
                <a:spcPts val="402"/>
              </a:spcBef>
            </a:pPr>
            <a:r>
              <a:rPr sz="3200" b="1" spc="-4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3200" b="1" spc="-4" dirty="0">
                <a:solidFill>
                  <a:srgbClr val="FFFFFF"/>
                </a:solidFill>
                <a:latin typeface="STZhongsong"/>
                <a:cs typeface="STZhongsong"/>
              </a:rPr>
              <a:t>关系元组演算公式的形式</a:t>
            </a:r>
            <a:endParaRPr sz="3200" dirty="0">
              <a:latin typeface="STZhongsong"/>
              <a:cs typeface="STZhongsong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207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3719" y="1556792"/>
            <a:ext cx="8402888" cy="1799389"/>
          </a:xfrm>
          <a:prstGeom prst="rect">
            <a:avLst/>
          </a:prstGeom>
        </p:spPr>
        <p:txBody>
          <a:bodyPr vert="horz" wrap="square" lIns="0" tIns="93395" rIns="0" bIns="0" rtlCol="0">
            <a:spAutoFit/>
          </a:bodyPr>
          <a:lstStyle/>
          <a:p>
            <a:pPr marL="10860">
              <a:spcBef>
                <a:spcPts val="735"/>
              </a:spcBef>
            </a:pPr>
            <a:r>
              <a:rPr sz="2300" b="1" spc="-4" dirty="0">
                <a:latin typeface="Microsoft YaHei"/>
                <a:cs typeface="Microsoft YaHei"/>
              </a:rPr>
              <a:t>QBE的查询条</a:t>
            </a:r>
            <a:r>
              <a:rPr sz="2300" b="1" spc="4" dirty="0">
                <a:latin typeface="Microsoft YaHei"/>
                <a:cs typeface="Microsoft YaHei"/>
              </a:rPr>
              <a:t>件</a:t>
            </a:r>
            <a:r>
              <a:rPr sz="2300" b="1" spc="-4" dirty="0">
                <a:solidFill>
                  <a:srgbClr val="FF0065"/>
                </a:solidFill>
                <a:latin typeface="Microsoft YaHei"/>
                <a:cs typeface="Microsoft YaHei"/>
              </a:rPr>
              <a:t>----用示例元素实现多个表的连接</a:t>
            </a:r>
            <a:endParaRPr sz="2300" dirty="0">
              <a:latin typeface="Microsoft YaHei"/>
              <a:cs typeface="Microsoft YaHei"/>
            </a:endParaRPr>
          </a:p>
          <a:p>
            <a:pPr marL="337196" marR="4344">
              <a:lnSpc>
                <a:spcPct val="130300"/>
              </a:lnSpc>
              <a:spcBef>
                <a:spcPts val="30"/>
              </a:spcBef>
              <a:buClr>
                <a:srgbClr val="000000"/>
              </a:buClr>
              <a:buFont typeface="Wingdings"/>
              <a:buChar char=""/>
              <a:tabLst>
                <a:tab pos="591857" algn="l"/>
              </a:tabLst>
            </a:pPr>
            <a:r>
              <a:rPr sz="2300" b="1" spc="-9" dirty="0">
                <a:solidFill>
                  <a:srgbClr val="3333CC"/>
                </a:solidFill>
                <a:latin typeface="NSimSun"/>
                <a:cs typeface="NSimSun"/>
              </a:rPr>
              <a:t>当检索涉及多个表时，可利用同一连接条件使用相同的示例元素， 来实现多个表的连接</a:t>
            </a:r>
            <a:r>
              <a:rPr sz="2300" b="1" spc="-4" dirty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  <a:p>
            <a:pPr marL="591314" indent="-254119">
              <a:spcBef>
                <a:spcPts val="620"/>
              </a:spcBef>
              <a:buFont typeface="Wingdings"/>
              <a:buChar char=""/>
              <a:tabLst>
                <a:tab pos="591857" algn="l"/>
              </a:tabLst>
            </a:pPr>
            <a:r>
              <a:rPr sz="2300" b="1" spc="-9" dirty="0">
                <a:latin typeface="NSimSun"/>
                <a:cs typeface="NSimSun"/>
              </a:rPr>
              <a:t>例如：李明老师教过的所有学生</a:t>
            </a:r>
            <a:endParaRPr sz="2300" dirty="0">
              <a:latin typeface="NSimSun"/>
              <a:cs typeface="N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9091" y="3833272"/>
            <a:ext cx="5196442" cy="247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6420" y="692447"/>
            <a:ext cx="7075528" cy="509330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900" spc="-9" dirty="0">
                <a:solidFill>
                  <a:srgbClr val="FFFFFF"/>
                </a:solidFill>
                <a:latin typeface="Arial"/>
                <a:cs typeface="Arial"/>
              </a:rPr>
              <a:t>(5)</a:t>
            </a:r>
            <a:r>
              <a:rPr sz="2900" spc="-9" dirty="0" err="1">
                <a:solidFill>
                  <a:srgbClr val="FFFFFF"/>
                </a:solidFill>
                <a:latin typeface="Arial"/>
                <a:cs typeface="Arial"/>
              </a:rPr>
              <a:t>QBE</a:t>
            </a:r>
            <a:r>
              <a:rPr sz="2900" spc="-4" dirty="0" err="1">
                <a:solidFill>
                  <a:srgbClr val="FFFFFF"/>
                </a:solidFill>
                <a:latin typeface="STZhongsong"/>
                <a:cs typeface="STZhongsong"/>
              </a:rPr>
              <a:t>的复杂条件书写与示例元素</a:t>
            </a:r>
            <a:r>
              <a:rPr lang="zh-CN" altLang="en-US" sz="2900" spc="-4" dirty="0">
                <a:solidFill>
                  <a:srgbClr val="FFFFFF"/>
                </a:solidFill>
                <a:latin typeface="STZhongsong"/>
                <a:cs typeface="STZhongsong"/>
              </a:rPr>
              <a:t>（续）</a:t>
            </a:r>
            <a:endParaRPr sz="2900" dirty="0">
              <a:latin typeface="STZhongsong"/>
              <a:cs typeface="STZhongsong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867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3719" y="2519206"/>
            <a:ext cx="7360736" cy="379750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83529" indent="-172670">
              <a:spcBef>
                <a:spcPts val="81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b="1" spc="-9" dirty="0">
                <a:latin typeface="NSimSun"/>
                <a:cs typeface="NSimSun"/>
              </a:rPr>
              <a:t>例如：查询计算机系年龄大</a:t>
            </a:r>
            <a:r>
              <a:rPr b="1" dirty="0">
                <a:latin typeface="NSimSun"/>
                <a:cs typeface="NSimSun"/>
              </a:rPr>
              <a:t>于</a:t>
            </a:r>
            <a:r>
              <a:rPr b="1" spc="-9" dirty="0">
                <a:latin typeface="Arial"/>
                <a:cs typeface="Arial"/>
              </a:rPr>
              <a:t>19</a:t>
            </a:r>
            <a:r>
              <a:rPr b="1" spc="-9" dirty="0">
                <a:latin typeface="NSimSun"/>
                <a:cs typeface="NSimSun"/>
              </a:rPr>
              <a:t>岁的男同学的姓名</a:t>
            </a:r>
            <a:endParaRPr dirty="0">
              <a:latin typeface="NSimSun"/>
              <a:cs typeface="N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2311" y="3323790"/>
            <a:ext cx="5896903" cy="2112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7865" y="764704"/>
            <a:ext cx="6859504" cy="524719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92"/>
              </a:spcBef>
            </a:pPr>
            <a:r>
              <a:rPr sz="3000" spc="-4" dirty="0" err="1">
                <a:solidFill>
                  <a:srgbClr val="FFFFFF"/>
                </a:solidFill>
                <a:latin typeface="STZhongsong"/>
                <a:cs typeface="STZhongsong"/>
              </a:rPr>
              <a:t>基于关系域演算</a:t>
            </a:r>
            <a:r>
              <a:rPr sz="3000" spc="-9" dirty="0" err="1">
                <a:solidFill>
                  <a:srgbClr val="FFFFFF"/>
                </a:solidFill>
                <a:latin typeface="STZhongsong"/>
                <a:cs typeface="STZhongsong"/>
              </a:rPr>
              <a:t>的</a:t>
            </a:r>
            <a:r>
              <a:rPr sz="3000" spc="-9" dirty="0" err="1">
                <a:solidFill>
                  <a:srgbClr val="FFFFFF"/>
                </a:solidFill>
                <a:latin typeface="Arial"/>
                <a:cs typeface="Arial"/>
              </a:rPr>
              <a:t>QBE</a:t>
            </a:r>
            <a:r>
              <a:rPr sz="3000" spc="4" dirty="0" err="1">
                <a:solidFill>
                  <a:srgbClr val="FFFFFF"/>
                </a:solidFill>
                <a:latin typeface="STZhongsong"/>
                <a:cs typeface="STZhongsong"/>
              </a:rPr>
              <a:t>语</a:t>
            </a:r>
            <a:r>
              <a:rPr sz="3000" dirty="0" err="1">
                <a:solidFill>
                  <a:srgbClr val="FFFFFF"/>
                </a:solidFill>
                <a:latin typeface="STZhongsong"/>
                <a:cs typeface="STZhongsong"/>
              </a:rPr>
              <a:t>言</a:t>
            </a:r>
            <a:r>
              <a:rPr sz="3000" spc="-4" dirty="0" err="1">
                <a:solidFill>
                  <a:srgbClr val="FFFFFF"/>
                </a:solidFill>
                <a:latin typeface="STZhongsong"/>
                <a:cs typeface="STZhongsong"/>
              </a:rPr>
              <a:t>之应用训练</a:t>
            </a:r>
            <a:endParaRPr sz="3000" dirty="0">
              <a:latin typeface="STZhongsong"/>
              <a:cs typeface="STZhongsong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91" y="1629747"/>
            <a:ext cx="46556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spc="-4" dirty="0">
                <a:solidFill>
                  <a:srgbClr val="0033CC"/>
                </a:solidFill>
                <a:latin typeface="Arial"/>
                <a:cs typeface="Arial"/>
              </a:rPr>
              <a:t>(1)</a:t>
            </a:r>
            <a:r>
              <a:rPr lang="zh-CN" altLang="en-US" sz="2600" b="1" spc="-4" dirty="0">
                <a:solidFill>
                  <a:srgbClr val="0033CC"/>
                </a:solidFill>
                <a:latin typeface="STZhongsong"/>
                <a:cs typeface="STZhongsong"/>
              </a:rPr>
              <a:t>用</a:t>
            </a:r>
            <a:r>
              <a:rPr lang="en-US" altLang="zh-CN" sz="2600" b="1" spc="-9" dirty="0">
                <a:solidFill>
                  <a:srgbClr val="0033CC"/>
                </a:solidFill>
                <a:latin typeface="Arial"/>
                <a:cs typeface="Arial"/>
              </a:rPr>
              <a:t>QBE</a:t>
            </a:r>
            <a:r>
              <a:rPr lang="zh-CN" altLang="en-US" sz="2600" b="1" spc="4" dirty="0">
                <a:solidFill>
                  <a:srgbClr val="0033CC"/>
                </a:solidFill>
                <a:latin typeface="STZhongsong"/>
                <a:cs typeface="STZhongsong"/>
              </a:rPr>
              <a:t>进</a:t>
            </a:r>
            <a:r>
              <a:rPr lang="zh-CN" altLang="en-US" sz="2600" b="1" dirty="0">
                <a:solidFill>
                  <a:srgbClr val="0033CC"/>
                </a:solidFill>
                <a:latin typeface="STZhongsong"/>
                <a:cs typeface="STZhongsong"/>
              </a:rPr>
              <a:t>行</a:t>
            </a:r>
            <a:r>
              <a:rPr lang="zh-CN" altLang="en-US" sz="2600" b="1" spc="-9" dirty="0">
                <a:solidFill>
                  <a:srgbClr val="0033CC"/>
                </a:solidFill>
                <a:latin typeface="Arial"/>
                <a:cs typeface="Arial"/>
              </a:rPr>
              <a:t>“</a:t>
            </a:r>
            <a:r>
              <a:rPr lang="zh-CN" altLang="en-US" sz="2600" b="1" spc="-4" dirty="0">
                <a:solidFill>
                  <a:srgbClr val="0033CC"/>
                </a:solidFill>
                <a:latin typeface="STZhongsong"/>
                <a:cs typeface="STZhongsong"/>
              </a:rPr>
              <a:t>查</a:t>
            </a:r>
            <a:r>
              <a:rPr lang="zh-CN" altLang="en-US" sz="2600" b="1" dirty="0">
                <a:solidFill>
                  <a:srgbClr val="0033CC"/>
                </a:solidFill>
                <a:latin typeface="STZhongsong"/>
                <a:cs typeface="STZhongsong"/>
              </a:rPr>
              <a:t>询</a:t>
            </a:r>
            <a:r>
              <a:rPr lang="zh-CN" altLang="en-US" sz="2600" b="1" spc="-9" dirty="0">
                <a:solidFill>
                  <a:srgbClr val="0033CC"/>
                </a:solidFill>
                <a:latin typeface="Arial"/>
                <a:cs typeface="Arial"/>
              </a:rPr>
              <a:t>”</a:t>
            </a:r>
            <a:r>
              <a:rPr lang="zh-CN" altLang="en-US" sz="2600" b="1" spc="-4" dirty="0">
                <a:solidFill>
                  <a:srgbClr val="0033CC"/>
                </a:solidFill>
                <a:latin typeface="STZhongsong"/>
                <a:cs typeface="STZhongsong"/>
              </a:rPr>
              <a:t>的构造</a:t>
            </a:r>
            <a:endParaRPr lang="zh-CN" altLang="en-US" sz="26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5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364" y="1562139"/>
            <a:ext cx="8317372" cy="379750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83529" indent="-172670">
              <a:spcBef>
                <a:spcPts val="81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b="1" spc="-9" dirty="0">
                <a:latin typeface="NSimSun"/>
                <a:cs typeface="NSimSun"/>
              </a:rPr>
              <a:t>例如：查询计算机系或者年龄大于</a:t>
            </a:r>
            <a:r>
              <a:rPr b="1" spc="-9" dirty="0">
                <a:latin typeface="Arial"/>
                <a:cs typeface="Arial"/>
              </a:rPr>
              <a:t>19</a:t>
            </a:r>
            <a:r>
              <a:rPr b="1" spc="-9" dirty="0">
                <a:latin typeface="NSimSun"/>
                <a:cs typeface="NSimSun"/>
              </a:rPr>
              <a:t>岁或者是男同学的姓名</a:t>
            </a:r>
            <a:endParaRPr dirty="0">
              <a:latin typeface="NSimSun"/>
              <a:cs typeface="N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5292" y="2245383"/>
            <a:ext cx="6475516" cy="261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2687" y="764704"/>
            <a:ext cx="6067416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用</a:t>
            </a:r>
            <a:r>
              <a:rPr sz="2800" spc="-9" dirty="0" err="1">
                <a:solidFill>
                  <a:srgbClr val="FFFFFF"/>
                </a:solidFill>
                <a:latin typeface="Arial"/>
                <a:cs typeface="Arial"/>
              </a:rPr>
              <a:t>QBE</a:t>
            </a:r>
            <a:r>
              <a:rPr sz="2800" spc="4" dirty="0" err="1">
                <a:solidFill>
                  <a:srgbClr val="FFFFFF"/>
                </a:solidFill>
                <a:latin typeface="STZhongsong"/>
                <a:cs typeface="STZhongsong"/>
              </a:rPr>
              <a:t>进</a:t>
            </a:r>
            <a:r>
              <a:rPr sz="2800" dirty="0" err="1">
                <a:solidFill>
                  <a:srgbClr val="FFFFFF"/>
                </a:solidFill>
                <a:latin typeface="STZhongsong"/>
                <a:cs typeface="STZhongsong"/>
              </a:rPr>
              <a:t>行</a:t>
            </a:r>
            <a:r>
              <a:rPr sz="2800" spc="-9" dirty="0" err="1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查</a:t>
            </a:r>
            <a:r>
              <a:rPr sz="2800" dirty="0" err="1">
                <a:solidFill>
                  <a:srgbClr val="FFFFFF"/>
                </a:solidFill>
                <a:latin typeface="STZhongsong"/>
                <a:cs typeface="STZhongsong"/>
              </a:rPr>
              <a:t>询</a:t>
            </a:r>
            <a:r>
              <a:rPr sz="2800" spc="-9" dirty="0" err="1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的构造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（续）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746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7544" y="1583056"/>
            <a:ext cx="8208912" cy="749082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83529" indent="-172670">
              <a:spcBef>
                <a:spcPts val="81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b="1" spc="-9" dirty="0">
                <a:latin typeface="NSimSun"/>
                <a:cs typeface="NSimSun"/>
              </a:rPr>
              <a:t>例如：查询既选修了</a:t>
            </a:r>
            <a:r>
              <a:rPr b="1" spc="-9" dirty="0">
                <a:latin typeface="Arial"/>
                <a:cs typeface="Arial"/>
              </a:rPr>
              <a:t>001</a:t>
            </a:r>
            <a:r>
              <a:rPr b="1" dirty="0">
                <a:latin typeface="NSimSun"/>
                <a:cs typeface="NSimSun"/>
              </a:rPr>
              <a:t>号</a:t>
            </a:r>
            <a:r>
              <a:rPr b="1" spc="-4" dirty="0">
                <a:latin typeface="NSimSun"/>
                <a:cs typeface="NSimSun"/>
              </a:rPr>
              <a:t>课</a:t>
            </a:r>
            <a:r>
              <a:rPr b="1" spc="-9" dirty="0">
                <a:latin typeface="NSimSun"/>
                <a:cs typeface="NSimSun"/>
              </a:rPr>
              <a:t>程又选修了</a:t>
            </a:r>
            <a:r>
              <a:rPr b="1" spc="-9" dirty="0">
                <a:latin typeface="Arial"/>
                <a:cs typeface="Arial"/>
              </a:rPr>
              <a:t>002</a:t>
            </a:r>
            <a:r>
              <a:rPr b="1" dirty="0">
                <a:latin typeface="NSimSun"/>
                <a:cs typeface="NSimSun"/>
              </a:rPr>
              <a:t>号</a:t>
            </a:r>
            <a:r>
              <a:rPr b="1" spc="-4" dirty="0">
                <a:latin typeface="NSimSun"/>
                <a:cs typeface="NSimSun"/>
              </a:rPr>
              <a:t>课</a:t>
            </a:r>
            <a:r>
              <a:rPr b="1" spc="-9" dirty="0">
                <a:latin typeface="NSimSun"/>
                <a:cs typeface="NSimSun"/>
              </a:rPr>
              <a:t>程的学生的学号</a:t>
            </a:r>
            <a:endParaRPr dirty="0">
              <a:latin typeface="NSimSun"/>
              <a:cs typeface="N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44267" y="2347042"/>
            <a:ext cx="3855466" cy="1023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 txBox="1"/>
          <p:nvPr/>
        </p:nvSpPr>
        <p:spPr>
          <a:xfrm>
            <a:off x="543719" y="3663225"/>
            <a:ext cx="7898355" cy="379750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243259" indent="-232399">
              <a:spcBef>
                <a:spcPts val="81"/>
              </a:spcBef>
              <a:buFont typeface="Wingdings"/>
              <a:buChar char=""/>
              <a:tabLst>
                <a:tab pos="243802" algn="l"/>
              </a:tabLst>
            </a:pPr>
            <a:r>
              <a:rPr b="1" spc="-9" dirty="0">
                <a:latin typeface="NSimSun"/>
                <a:cs typeface="NSimSun"/>
              </a:rPr>
              <a:t>再例如：找出比男同学张三年龄大的所有男同学的姓名</a:t>
            </a:r>
            <a:endParaRPr dirty="0">
              <a:latin typeface="NSimSun"/>
              <a:cs typeface="N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7014" y="4293096"/>
            <a:ext cx="6109972" cy="1090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3608" y="679575"/>
            <a:ext cx="6585640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402"/>
              </a:spcBef>
            </a:pPr>
            <a:r>
              <a:rPr lang="en-US" altLang="zh-CN" sz="2800" spc="-4" dirty="0">
                <a:solidFill>
                  <a:srgbClr val="FFFFFF"/>
                </a:solidFill>
                <a:cs typeface="Arial"/>
              </a:rPr>
              <a:t>(1)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用</a:t>
            </a:r>
            <a:r>
              <a:rPr lang="en-US" altLang="zh-CN" sz="2800" spc="-9" dirty="0">
                <a:solidFill>
                  <a:srgbClr val="FFFFFF"/>
                </a:solidFill>
                <a:cs typeface="Arial"/>
              </a:rPr>
              <a:t>QBE</a:t>
            </a:r>
            <a:r>
              <a:rPr lang="zh-CN" altLang="en-US" sz="2800" spc="4" dirty="0">
                <a:solidFill>
                  <a:srgbClr val="FFFFFF"/>
                </a:solidFill>
                <a:latin typeface="STZhongsong"/>
                <a:cs typeface="STZhongsong"/>
              </a:rPr>
              <a:t>进</a:t>
            </a:r>
            <a:r>
              <a:rPr lang="zh-CN" altLang="en-US" sz="2800" dirty="0">
                <a:solidFill>
                  <a:srgbClr val="FFFFFF"/>
                </a:solidFill>
                <a:latin typeface="STZhongsong"/>
                <a:cs typeface="STZhongsong"/>
              </a:rPr>
              <a:t>行</a:t>
            </a:r>
            <a:r>
              <a:rPr lang="zh-CN" altLang="en-US" sz="2800" spc="-9" dirty="0">
                <a:solidFill>
                  <a:srgbClr val="FFFFFF"/>
                </a:solidFill>
                <a:cs typeface="Arial"/>
              </a:rPr>
              <a:t>“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查</a:t>
            </a:r>
            <a:r>
              <a:rPr lang="zh-CN" altLang="en-US" sz="2800" dirty="0">
                <a:solidFill>
                  <a:srgbClr val="FFFFFF"/>
                </a:solidFill>
                <a:latin typeface="STZhongsong"/>
                <a:cs typeface="STZhongsong"/>
              </a:rPr>
              <a:t>询</a:t>
            </a:r>
            <a:r>
              <a:rPr lang="zh-CN" altLang="en-US" sz="2800" spc="-9" dirty="0">
                <a:solidFill>
                  <a:srgbClr val="FFFFFF"/>
                </a:solidFill>
                <a:cs typeface="Arial"/>
              </a:rPr>
              <a:t>”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的构造（续）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167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4381" y="1523434"/>
            <a:ext cx="6399872" cy="379750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83529" indent="-172670">
              <a:spcBef>
                <a:spcPts val="81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b="1" spc="-9" dirty="0">
                <a:latin typeface="NSimSun"/>
                <a:cs typeface="NSimSun"/>
              </a:rPr>
              <a:t>例如：将张三同学的年龄更新为</a:t>
            </a:r>
            <a:r>
              <a:rPr b="1" spc="-9" dirty="0">
                <a:latin typeface="Arial"/>
                <a:cs typeface="Arial"/>
              </a:rPr>
              <a:t>19</a:t>
            </a:r>
            <a:r>
              <a:rPr b="1" spc="-9" dirty="0">
                <a:latin typeface="NSimSun"/>
                <a:cs typeface="NSimSun"/>
              </a:rPr>
              <a:t>岁</a:t>
            </a:r>
            <a:endParaRPr dirty="0">
              <a:latin typeface="NSimSun"/>
              <a:cs typeface="N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1659" y="3830706"/>
            <a:ext cx="5859110" cy="983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 txBox="1"/>
          <p:nvPr/>
        </p:nvSpPr>
        <p:spPr>
          <a:xfrm>
            <a:off x="993769" y="3284984"/>
            <a:ext cx="5681095" cy="379750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243259" indent="-232399">
              <a:spcBef>
                <a:spcPts val="81"/>
              </a:spcBef>
              <a:buFont typeface="Wingdings"/>
              <a:buChar char=""/>
              <a:tabLst>
                <a:tab pos="243802" algn="l"/>
              </a:tabLst>
            </a:pPr>
            <a:r>
              <a:rPr b="1" spc="-9" dirty="0">
                <a:latin typeface="NSimSun"/>
                <a:cs typeface="NSimSun"/>
              </a:rPr>
              <a:t>再例如：将每位同学的年龄增加</a:t>
            </a:r>
            <a:r>
              <a:rPr b="1" spc="-9" dirty="0">
                <a:latin typeface="Arial"/>
                <a:cs typeface="Arial"/>
              </a:rPr>
              <a:t>1</a:t>
            </a:r>
            <a:r>
              <a:rPr b="1" spc="-9" dirty="0">
                <a:latin typeface="NSimSun"/>
                <a:cs typeface="NSimSun"/>
              </a:rPr>
              <a:t>岁</a:t>
            </a:r>
            <a:endParaRPr dirty="0">
              <a:latin typeface="NSimSun"/>
              <a:cs typeface="N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2311" y="2027752"/>
            <a:ext cx="5864323" cy="763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6613" y="699398"/>
            <a:ext cx="5995408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用</a:t>
            </a:r>
            <a:r>
              <a:rPr sz="2800" spc="-9" dirty="0" err="1">
                <a:solidFill>
                  <a:srgbClr val="FFFFFF"/>
                </a:solidFill>
                <a:latin typeface="Arial"/>
                <a:cs typeface="Arial"/>
              </a:rPr>
              <a:t>QBE</a:t>
            </a:r>
            <a:r>
              <a:rPr sz="2800" spc="4" dirty="0" err="1">
                <a:solidFill>
                  <a:srgbClr val="FFFFFF"/>
                </a:solidFill>
                <a:latin typeface="STZhongsong"/>
                <a:cs typeface="STZhongsong"/>
              </a:rPr>
              <a:t>进</a:t>
            </a:r>
            <a:r>
              <a:rPr sz="2800" dirty="0" err="1">
                <a:solidFill>
                  <a:srgbClr val="FFFFFF"/>
                </a:solidFill>
                <a:latin typeface="STZhongsong"/>
                <a:cs typeface="STZhongsong"/>
              </a:rPr>
              <a:t>行</a:t>
            </a:r>
            <a:r>
              <a:rPr sz="2800" spc="-9" dirty="0" err="1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查</a:t>
            </a:r>
            <a:r>
              <a:rPr sz="2800" dirty="0" err="1">
                <a:solidFill>
                  <a:srgbClr val="FFFFFF"/>
                </a:solidFill>
                <a:latin typeface="STZhongsong"/>
                <a:cs typeface="STZhongsong"/>
              </a:rPr>
              <a:t>询</a:t>
            </a:r>
            <a:r>
              <a:rPr sz="2800" spc="-9" dirty="0" err="1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的构造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（续）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330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1628800"/>
            <a:ext cx="7993822" cy="379750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83529" indent="-172670">
              <a:spcBef>
                <a:spcPts val="81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b="1" spc="-9" dirty="0">
                <a:latin typeface="NSimSun"/>
                <a:cs typeface="NSimSun"/>
              </a:rPr>
              <a:t>例如：找出成绩不及格同学的姓名及不及格的课程和分数</a:t>
            </a:r>
            <a:endParaRPr dirty="0">
              <a:latin typeface="NSimSun"/>
              <a:cs typeface="N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1675" y="2224090"/>
            <a:ext cx="6309359" cy="3293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7130" y="741172"/>
            <a:ext cx="5707376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用</a:t>
            </a:r>
            <a:r>
              <a:rPr sz="2800" spc="-9" dirty="0" err="1">
                <a:solidFill>
                  <a:srgbClr val="FFFFFF"/>
                </a:solidFill>
                <a:latin typeface="Arial"/>
                <a:cs typeface="Arial"/>
              </a:rPr>
              <a:t>QBE</a:t>
            </a:r>
            <a:r>
              <a:rPr sz="2800" spc="4" dirty="0" err="1">
                <a:solidFill>
                  <a:srgbClr val="FFFFFF"/>
                </a:solidFill>
                <a:latin typeface="STZhongsong"/>
                <a:cs typeface="STZhongsong"/>
              </a:rPr>
              <a:t>进</a:t>
            </a:r>
            <a:r>
              <a:rPr sz="2800" dirty="0" err="1">
                <a:solidFill>
                  <a:srgbClr val="FFFFFF"/>
                </a:solidFill>
                <a:latin typeface="STZhongsong"/>
                <a:cs typeface="STZhongsong"/>
              </a:rPr>
              <a:t>行</a:t>
            </a:r>
            <a:r>
              <a:rPr sz="2800" spc="-9" dirty="0" err="1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查</a:t>
            </a:r>
            <a:r>
              <a:rPr sz="2800" dirty="0" err="1">
                <a:solidFill>
                  <a:srgbClr val="FFFFFF"/>
                </a:solidFill>
                <a:latin typeface="STZhongsong"/>
                <a:cs typeface="STZhongsong"/>
              </a:rPr>
              <a:t>询</a:t>
            </a:r>
            <a:r>
              <a:rPr sz="2800" spc="-9" dirty="0" err="1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的构造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（续）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1072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1420020"/>
            <a:ext cx="8640960" cy="906077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243259" indent="-232399">
              <a:spcBef>
                <a:spcPts val="705"/>
              </a:spcBef>
              <a:buFont typeface="Wingdings"/>
              <a:buChar char=""/>
              <a:tabLst>
                <a:tab pos="243802" algn="l"/>
              </a:tabLst>
            </a:pPr>
            <a:r>
              <a:rPr b="1" spc="-9" dirty="0">
                <a:latin typeface="NSimSun"/>
                <a:cs typeface="NSimSun"/>
              </a:rPr>
              <a:t>关系代数的并、差、乘积、选择和投影运算可以</a:t>
            </a:r>
            <a:r>
              <a:rPr b="1" spc="-4" dirty="0">
                <a:latin typeface="NSimSun"/>
                <a:cs typeface="NSimSun"/>
              </a:rPr>
              <a:t>用</a:t>
            </a:r>
            <a:r>
              <a:rPr b="1" spc="-9" dirty="0">
                <a:latin typeface="Arial"/>
                <a:cs typeface="Arial"/>
              </a:rPr>
              <a:t>QBE</a:t>
            </a:r>
            <a:r>
              <a:rPr b="1" spc="-4" dirty="0">
                <a:latin typeface="NSimSun"/>
                <a:cs typeface="NSimSun"/>
              </a:rPr>
              <a:t>来实现</a:t>
            </a:r>
            <a:endParaRPr dirty="0">
              <a:latin typeface="NSimSun"/>
              <a:cs typeface="NSimSun"/>
            </a:endParaRPr>
          </a:p>
          <a:p>
            <a:pPr marL="775931" lvl="1" indent="-374119">
              <a:spcBef>
                <a:spcPts val="620"/>
              </a:spcBef>
              <a:buFont typeface="Wingdings"/>
              <a:buChar char=""/>
              <a:tabLst>
                <a:tab pos="775931" algn="l"/>
                <a:tab pos="776474" algn="l"/>
              </a:tabLst>
            </a:pPr>
            <a:r>
              <a:rPr b="1" spc="-4" dirty="0">
                <a:latin typeface="Arial"/>
                <a:cs typeface="Arial"/>
              </a:rPr>
              <a:t>T = R U</a:t>
            </a:r>
            <a:r>
              <a:rPr b="1" spc="-21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S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2614" y="2490648"/>
            <a:ext cx="4251634" cy="3602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576" y="709908"/>
            <a:ext cx="4843280" cy="509330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900" spc="-4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900" spc="-4" dirty="0">
                <a:solidFill>
                  <a:srgbClr val="FFFFFF"/>
                </a:solidFill>
                <a:latin typeface="STZhongsong"/>
                <a:cs typeface="STZhongsong"/>
              </a:rPr>
              <a:t>用</a:t>
            </a:r>
            <a:r>
              <a:rPr sz="2900" spc="-9" dirty="0">
                <a:solidFill>
                  <a:srgbClr val="FFFFFF"/>
                </a:solidFill>
                <a:latin typeface="Arial"/>
                <a:cs typeface="Arial"/>
              </a:rPr>
              <a:t>QBE</a:t>
            </a:r>
            <a:r>
              <a:rPr sz="2900" spc="4" dirty="0">
                <a:solidFill>
                  <a:srgbClr val="FFFFFF"/>
                </a:solidFill>
                <a:latin typeface="STZhongsong"/>
                <a:cs typeface="STZhongsong"/>
              </a:rPr>
              <a:t>实</a:t>
            </a:r>
            <a:r>
              <a:rPr sz="2900" dirty="0">
                <a:solidFill>
                  <a:srgbClr val="FFFFFF"/>
                </a:solidFill>
                <a:latin typeface="STZhongsong"/>
                <a:cs typeface="STZhongsong"/>
              </a:rPr>
              <a:t>现</a:t>
            </a:r>
            <a:r>
              <a:rPr sz="2900" spc="-4" dirty="0">
                <a:solidFill>
                  <a:srgbClr val="FFFFFF"/>
                </a:solidFill>
                <a:latin typeface="STZhongsong"/>
                <a:cs typeface="STZhongsong"/>
              </a:rPr>
              <a:t>关系代数</a:t>
            </a:r>
            <a:endParaRPr sz="2900" dirty="0">
              <a:latin typeface="STZhongsong"/>
              <a:cs typeface="STZhongsong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686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7646" y="1484784"/>
            <a:ext cx="8686841" cy="904980"/>
          </a:xfrm>
          <a:prstGeom prst="rect">
            <a:avLst/>
          </a:prstGeom>
        </p:spPr>
        <p:txBody>
          <a:bodyPr vert="horz" wrap="square" lIns="0" tIns="88508" rIns="0" bIns="0" rtlCol="0">
            <a:spAutoFit/>
          </a:bodyPr>
          <a:lstStyle/>
          <a:p>
            <a:pPr marL="243259" indent="-232399">
              <a:spcBef>
                <a:spcPts val="697"/>
              </a:spcBef>
              <a:buFont typeface="Wingdings"/>
              <a:buChar char=""/>
              <a:tabLst>
                <a:tab pos="243802" algn="l"/>
              </a:tabLst>
            </a:pPr>
            <a:r>
              <a:rPr b="1" spc="-9" dirty="0">
                <a:latin typeface="NSimSun"/>
                <a:cs typeface="NSimSun"/>
              </a:rPr>
              <a:t>关系代数的并、差、乘积、选择和投影运算可以</a:t>
            </a:r>
            <a:r>
              <a:rPr b="1" spc="-4" dirty="0">
                <a:latin typeface="NSimSun"/>
                <a:cs typeface="NSimSun"/>
              </a:rPr>
              <a:t>用</a:t>
            </a:r>
            <a:r>
              <a:rPr b="1" spc="-9" dirty="0">
                <a:latin typeface="Arial"/>
                <a:cs typeface="Arial"/>
              </a:rPr>
              <a:t>QBE</a:t>
            </a:r>
            <a:r>
              <a:rPr b="1" spc="-4" dirty="0">
                <a:latin typeface="NSimSun"/>
                <a:cs typeface="NSimSun"/>
              </a:rPr>
              <a:t>来实现</a:t>
            </a:r>
            <a:endParaRPr dirty="0">
              <a:latin typeface="NSimSun"/>
              <a:cs typeface="NSimSun"/>
            </a:endParaRPr>
          </a:p>
          <a:p>
            <a:pPr marL="775931" lvl="1" indent="-374119">
              <a:spcBef>
                <a:spcPts val="607"/>
              </a:spcBef>
              <a:buFont typeface="Wingdings"/>
              <a:buChar char=""/>
              <a:tabLst>
                <a:tab pos="775931" algn="l"/>
                <a:tab pos="776474" algn="l"/>
                <a:tab pos="1599644" algn="l"/>
              </a:tabLst>
            </a:pPr>
            <a:r>
              <a:rPr b="1" spc="-4" dirty="0">
                <a:latin typeface="Arial"/>
                <a:cs typeface="Arial"/>
              </a:rPr>
              <a:t>T =</a:t>
            </a:r>
            <a:r>
              <a:rPr b="1" spc="-9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R </a:t>
            </a:r>
            <a:r>
              <a:rPr b="1" spc="-4" dirty="0">
                <a:latin typeface="Times New Roman"/>
                <a:cs typeface="Times New Roman"/>
              </a:rPr>
              <a:t>–	</a:t>
            </a:r>
            <a:r>
              <a:rPr b="1" spc="-4" dirty="0">
                <a:latin typeface="Arial"/>
                <a:cs typeface="Arial"/>
              </a:rPr>
              <a:t>S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7824" y="2418018"/>
            <a:ext cx="4206674" cy="3543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1168" y="690534"/>
            <a:ext cx="4987296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用</a:t>
            </a:r>
            <a:r>
              <a:rPr sz="2800" spc="-9" dirty="0" err="1">
                <a:solidFill>
                  <a:srgbClr val="FFFFFF"/>
                </a:solidFill>
                <a:latin typeface="Arial"/>
                <a:cs typeface="Arial"/>
              </a:rPr>
              <a:t>QBE</a:t>
            </a:r>
            <a:r>
              <a:rPr sz="2800" spc="4" dirty="0" err="1">
                <a:solidFill>
                  <a:srgbClr val="FFFFFF"/>
                </a:solidFill>
                <a:latin typeface="STZhongsong"/>
                <a:cs typeface="STZhongsong"/>
              </a:rPr>
              <a:t>实</a:t>
            </a:r>
            <a:r>
              <a:rPr sz="2800" dirty="0" err="1">
                <a:solidFill>
                  <a:srgbClr val="FFFFFF"/>
                </a:solidFill>
                <a:latin typeface="STZhongsong"/>
                <a:cs typeface="STZhongsong"/>
              </a:rPr>
              <a:t>现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关系代数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（续）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795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7159" y="1651439"/>
            <a:ext cx="8846841" cy="908818"/>
          </a:xfrm>
          <a:prstGeom prst="rect">
            <a:avLst/>
          </a:prstGeom>
        </p:spPr>
        <p:txBody>
          <a:bodyPr vert="horz" wrap="square" lIns="0" tIns="92309" rIns="0" bIns="0" rtlCol="0">
            <a:spAutoFit/>
          </a:bodyPr>
          <a:lstStyle/>
          <a:p>
            <a:pPr marL="243259" indent="-232399">
              <a:spcBef>
                <a:spcPts val="727"/>
              </a:spcBef>
              <a:buFont typeface="Wingdings"/>
              <a:buChar char=""/>
              <a:tabLst>
                <a:tab pos="243802" algn="l"/>
              </a:tabLst>
            </a:pPr>
            <a:r>
              <a:rPr b="1" spc="-9" dirty="0">
                <a:latin typeface="NSimSun"/>
                <a:cs typeface="NSimSun"/>
              </a:rPr>
              <a:t>关系代数的并、差、乘积、选择和投影运算可以</a:t>
            </a:r>
            <a:r>
              <a:rPr b="1" spc="-4" dirty="0">
                <a:latin typeface="NSimSun"/>
                <a:cs typeface="NSimSun"/>
              </a:rPr>
              <a:t>用</a:t>
            </a:r>
            <a:r>
              <a:rPr b="1" spc="-9" dirty="0">
                <a:latin typeface="Arial"/>
                <a:cs typeface="Arial"/>
              </a:rPr>
              <a:t>QBE</a:t>
            </a:r>
            <a:r>
              <a:rPr b="1" spc="-4" dirty="0">
                <a:latin typeface="NSimSun"/>
                <a:cs typeface="NSimSun"/>
              </a:rPr>
              <a:t>来实现</a:t>
            </a:r>
            <a:endParaRPr dirty="0">
              <a:latin typeface="NSimSun"/>
              <a:cs typeface="NSimSun"/>
            </a:endParaRPr>
          </a:p>
          <a:p>
            <a:pPr marL="775931" lvl="1" indent="-374119">
              <a:spcBef>
                <a:spcPts val="641"/>
              </a:spcBef>
              <a:buFont typeface="Wingdings"/>
              <a:buChar char=""/>
              <a:tabLst>
                <a:tab pos="775931" algn="l"/>
                <a:tab pos="776474" algn="l"/>
              </a:tabLst>
            </a:pPr>
            <a:r>
              <a:rPr b="1" spc="-4" dirty="0">
                <a:latin typeface="Arial"/>
                <a:cs typeface="Arial"/>
              </a:rPr>
              <a:t>T = R </a:t>
            </a:r>
            <a:r>
              <a:rPr b="1" spc="-4" dirty="0">
                <a:latin typeface="Symbol"/>
                <a:cs typeface="Symbol"/>
              </a:rPr>
              <a:t></a:t>
            </a:r>
            <a:r>
              <a:rPr b="1" spc="26" dirty="0">
                <a:latin typeface="Times New Roman"/>
                <a:cs typeface="Times New Roman"/>
              </a:rPr>
              <a:t> </a:t>
            </a:r>
            <a:r>
              <a:rPr b="1" spc="-4" dirty="0">
                <a:latin typeface="Arial"/>
                <a:cs typeface="Arial"/>
              </a:rPr>
              <a:t>S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2912" y="2565315"/>
            <a:ext cx="6465742" cy="2764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6613" y="764704"/>
            <a:ext cx="5131312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用</a:t>
            </a:r>
            <a:r>
              <a:rPr sz="2800" spc="-9" dirty="0" err="1">
                <a:solidFill>
                  <a:srgbClr val="FFFFFF"/>
                </a:solidFill>
                <a:latin typeface="Arial"/>
                <a:cs typeface="Arial"/>
              </a:rPr>
              <a:t>QBE</a:t>
            </a:r>
            <a:r>
              <a:rPr sz="2800" spc="4" dirty="0" err="1">
                <a:solidFill>
                  <a:srgbClr val="FFFFFF"/>
                </a:solidFill>
                <a:latin typeface="STZhongsong"/>
                <a:cs typeface="STZhongsong"/>
              </a:rPr>
              <a:t>实</a:t>
            </a:r>
            <a:r>
              <a:rPr sz="2800" dirty="0" err="1">
                <a:solidFill>
                  <a:srgbClr val="FFFFFF"/>
                </a:solidFill>
                <a:latin typeface="STZhongsong"/>
                <a:cs typeface="STZhongsong"/>
              </a:rPr>
              <a:t>现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关系代数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（续）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658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6722" y="1494954"/>
            <a:ext cx="8676456" cy="1359505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243259" indent="-232399">
              <a:spcBef>
                <a:spcPts val="81"/>
              </a:spcBef>
              <a:buFont typeface="Wingdings"/>
              <a:buChar char=""/>
              <a:tabLst>
                <a:tab pos="243802" algn="l"/>
              </a:tabLst>
            </a:pPr>
            <a:r>
              <a:rPr b="1" spc="-9" dirty="0">
                <a:latin typeface="NSimSun"/>
                <a:cs typeface="NSimSun"/>
              </a:rPr>
              <a:t>关系代数的并、差、乘积、选择和投影运算可以</a:t>
            </a:r>
            <a:r>
              <a:rPr b="1" spc="-4" dirty="0">
                <a:latin typeface="NSimSun"/>
                <a:cs typeface="NSimSun"/>
              </a:rPr>
              <a:t>用</a:t>
            </a:r>
            <a:r>
              <a:rPr b="1" spc="-9" dirty="0">
                <a:latin typeface="Arial"/>
                <a:cs typeface="Arial"/>
              </a:rPr>
              <a:t>QBE</a:t>
            </a:r>
            <a:r>
              <a:rPr b="1" spc="-4" dirty="0">
                <a:latin typeface="NSimSun"/>
                <a:cs typeface="NSimSun"/>
              </a:rPr>
              <a:t>来实现</a:t>
            </a:r>
            <a:endParaRPr dirty="0">
              <a:latin typeface="NSimSun"/>
              <a:cs typeface="NSimSun"/>
            </a:endParaRPr>
          </a:p>
          <a:p>
            <a:pPr>
              <a:spcBef>
                <a:spcPts val="17"/>
              </a:spcBef>
              <a:buFont typeface="Wingdings"/>
              <a:buChar char=""/>
            </a:pPr>
            <a:endParaRPr sz="800" dirty="0">
              <a:latin typeface="Times New Roman"/>
              <a:cs typeface="Times New Roman"/>
            </a:endParaRPr>
          </a:p>
          <a:p>
            <a:pPr marL="775931" lvl="1" indent="-374119">
              <a:buSzPct val="85000"/>
              <a:buFont typeface="Wingdings"/>
              <a:buChar char=""/>
              <a:tabLst>
                <a:tab pos="775931" algn="l"/>
                <a:tab pos="776474" algn="l"/>
              </a:tabLst>
            </a:pPr>
            <a:r>
              <a:rPr sz="3200" b="1" spc="-6" baseline="19444" dirty="0">
                <a:latin typeface="Arial"/>
                <a:cs typeface="Arial"/>
              </a:rPr>
              <a:t>T</a:t>
            </a:r>
            <a:r>
              <a:rPr b="1" spc="-6" baseline="19444" dirty="0">
                <a:latin typeface="Arial"/>
                <a:cs typeface="Arial"/>
              </a:rPr>
              <a:t> =</a:t>
            </a:r>
            <a:r>
              <a:rPr b="1" spc="-38" baseline="19444" dirty="0">
                <a:latin typeface="Arial"/>
                <a:cs typeface="Arial"/>
              </a:rPr>
              <a:t> </a:t>
            </a:r>
            <a:r>
              <a:rPr sz="4000" b="1" spc="-6" baseline="16203" dirty="0">
                <a:latin typeface="Symbol"/>
                <a:cs typeface="Symbol"/>
              </a:rPr>
              <a:t></a:t>
            </a:r>
            <a:r>
              <a:rPr b="1" spc="-4" baseline="-25000" dirty="0">
                <a:latin typeface="Arial"/>
                <a:cs typeface="Arial"/>
              </a:rPr>
              <a:t>i1,i2,</a:t>
            </a:r>
            <a:r>
              <a:rPr b="1" spc="-4" baseline="-25000" dirty="0">
                <a:latin typeface="Times New Roman"/>
                <a:cs typeface="Times New Roman"/>
              </a:rPr>
              <a:t>…</a:t>
            </a:r>
            <a:r>
              <a:rPr b="1" spc="-4" baseline="-25000" dirty="0">
                <a:latin typeface="Arial"/>
                <a:cs typeface="Arial"/>
              </a:rPr>
              <a:t>,im</a:t>
            </a:r>
            <a:r>
              <a:rPr b="1" spc="-6" baseline="-25000" dirty="0">
                <a:latin typeface="Arial"/>
                <a:cs typeface="Arial"/>
              </a:rPr>
              <a:t>(R)</a:t>
            </a:r>
            <a:endParaRPr baseline="-25000" dirty="0">
              <a:latin typeface="Arial"/>
              <a:cs typeface="Arial"/>
            </a:endParaRPr>
          </a:p>
          <a:p>
            <a:pPr marL="774844" lvl="1" indent="-373033">
              <a:spcBef>
                <a:spcPts val="628"/>
              </a:spcBef>
              <a:buFont typeface="Wingdings"/>
              <a:buChar char=""/>
              <a:tabLst>
                <a:tab pos="774844" algn="l"/>
                <a:tab pos="775388" algn="l"/>
              </a:tabLst>
            </a:pPr>
            <a:r>
              <a:rPr b="1" spc="-4" dirty="0">
                <a:latin typeface="NSimSun"/>
                <a:cs typeface="NSimSun"/>
              </a:rPr>
              <a:t>其</a:t>
            </a:r>
            <a:r>
              <a:rPr b="1" spc="-9" dirty="0">
                <a:latin typeface="NSimSun"/>
                <a:cs typeface="NSimSun"/>
              </a:rPr>
              <a:t>中</a:t>
            </a:r>
            <a:r>
              <a:rPr b="1" spc="-4" dirty="0">
                <a:latin typeface="Arial"/>
                <a:cs typeface="Arial"/>
              </a:rPr>
              <a:t>RA</a:t>
            </a:r>
            <a:r>
              <a:rPr b="1" spc="-4" baseline="-25000" dirty="0">
                <a:latin typeface="Arial"/>
                <a:cs typeface="Arial"/>
              </a:rPr>
              <a:t>ij</a:t>
            </a:r>
            <a:r>
              <a:rPr b="1" spc="-13" baseline="-25000" dirty="0">
                <a:latin typeface="Arial"/>
                <a:cs typeface="Arial"/>
              </a:rPr>
              <a:t> </a:t>
            </a:r>
            <a:r>
              <a:rPr b="1" spc="-9" dirty="0">
                <a:latin typeface="NSimSun"/>
                <a:cs typeface="NSimSun"/>
              </a:rPr>
              <a:t>是某一</a:t>
            </a:r>
            <a:r>
              <a:rPr b="1" dirty="0">
                <a:latin typeface="NSimSun"/>
                <a:cs typeface="NSimSun"/>
              </a:rPr>
              <a:t>个</a:t>
            </a:r>
            <a:r>
              <a:rPr b="1" spc="-4" dirty="0">
                <a:latin typeface="Arial"/>
                <a:cs typeface="Arial"/>
              </a:rPr>
              <a:t>RA</a:t>
            </a:r>
            <a:r>
              <a:rPr b="1" spc="-4" baseline="-25000" dirty="0">
                <a:latin typeface="Arial"/>
                <a:cs typeface="Arial"/>
              </a:rPr>
              <a:t>k</a:t>
            </a:r>
            <a:endParaRPr baseline="-25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6470" y="3127639"/>
            <a:ext cx="4672562" cy="2343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883672" y="770274"/>
            <a:ext cx="5430204" cy="441305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2800" b="1" spc="-4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800" b="1" spc="-4" dirty="0" err="1">
                <a:solidFill>
                  <a:srgbClr val="FFFFFF"/>
                </a:solidFill>
                <a:latin typeface="STZhongsong"/>
                <a:cs typeface="STZhongsong"/>
              </a:rPr>
              <a:t>用</a:t>
            </a:r>
            <a:r>
              <a:rPr sz="2800" b="1" spc="-9" dirty="0" err="1">
                <a:solidFill>
                  <a:srgbClr val="FFFFFF"/>
                </a:solidFill>
                <a:latin typeface="Arial"/>
                <a:cs typeface="Arial"/>
              </a:rPr>
              <a:t>QBE</a:t>
            </a:r>
            <a:r>
              <a:rPr sz="2800" b="1" spc="4" dirty="0" err="1">
                <a:solidFill>
                  <a:srgbClr val="FFFFFF"/>
                </a:solidFill>
                <a:latin typeface="STZhongsong"/>
                <a:cs typeface="STZhongsong"/>
              </a:rPr>
              <a:t>实</a:t>
            </a:r>
            <a:r>
              <a:rPr sz="2800" b="1" dirty="0" err="1">
                <a:solidFill>
                  <a:srgbClr val="FFFFFF"/>
                </a:solidFill>
                <a:latin typeface="STZhongsong"/>
                <a:cs typeface="STZhongsong"/>
              </a:rPr>
              <a:t>现</a:t>
            </a:r>
            <a:r>
              <a:rPr sz="2800" b="1" spc="-4" dirty="0" err="1">
                <a:solidFill>
                  <a:srgbClr val="FFFFFF"/>
                </a:solidFill>
                <a:latin typeface="STZhongsong"/>
                <a:cs typeface="STZhongsong"/>
              </a:rPr>
              <a:t>关系代数</a:t>
            </a:r>
            <a:r>
              <a:rPr lang="zh-CN" altLang="en-US" sz="2800" b="1" spc="-4" dirty="0">
                <a:solidFill>
                  <a:srgbClr val="FFFFFF"/>
                </a:solidFill>
                <a:latin typeface="STZhongsong"/>
                <a:cs typeface="STZhongsong"/>
              </a:rPr>
              <a:t>（续）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93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504" y="1463333"/>
            <a:ext cx="5603708" cy="844522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10860">
              <a:spcBef>
                <a:spcPts val="705"/>
              </a:spcBef>
            </a:pPr>
            <a:r>
              <a:rPr sz="2200" b="1" spc="-9" dirty="0">
                <a:latin typeface="NSimSun"/>
                <a:cs typeface="NSimSun"/>
              </a:rPr>
              <a:t>关系元组演算公式的基本形式：</a:t>
            </a:r>
            <a:r>
              <a:rPr sz="2200" b="1" spc="-9" dirty="0">
                <a:latin typeface="Arial"/>
                <a:cs typeface="Arial"/>
              </a:rPr>
              <a:t>{</a:t>
            </a:r>
            <a:r>
              <a:rPr sz="2200" b="1" spc="-26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t</a:t>
            </a:r>
            <a:r>
              <a:rPr sz="2200" b="1" spc="-21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|</a:t>
            </a:r>
            <a:r>
              <a:rPr sz="2200" b="1" spc="-21" dirty="0">
                <a:latin typeface="Arial"/>
                <a:cs typeface="Arial"/>
              </a:rPr>
              <a:t> </a:t>
            </a:r>
            <a:r>
              <a:rPr sz="2200" b="1" spc="-9" dirty="0">
                <a:latin typeface="Arial"/>
                <a:cs typeface="Arial"/>
              </a:rPr>
              <a:t>P(t)</a:t>
            </a:r>
            <a:r>
              <a:rPr sz="2200" b="1" spc="-21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10860">
              <a:spcBef>
                <a:spcPts val="620"/>
              </a:spcBef>
            </a:pPr>
            <a:r>
              <a:rPr sz="2200" b="1" spc="-9" dirty="0">
                <a:latin typeface="NSimSun"/>
                <a:cs typeface="NSimSun"/>
              </a:rPr>
              <a:t>其中公</a:t>
            </a:r>
            <a:r>
              <a:rPr sz="2200" b="1" dirty="0">
                <a:latin typeface="NSimSun"/>
                <a:cs typeface="NSimSun"/>
              </a:rPr>
              <a:t>式</a:t>
            </a:r>
            <a:r>
              <a:rPr sz="2200" b="1" spc="-9" dirty="0">
                <a:latin typeface="Arial"/>
                <a:cs typeface="Arial"/>
              </a:rPr>
              <a:t>P(t)</a:t>
            </a:r>
            <a:r>
              <a:rPr sz="2200" b="1" spc="-9" dirty="0" err="1">
                <a:latin typeface="NSimSun"/>
                <a:cs typeface="NSimSun"/>
              </a:rPr>
              <a:t>可以递归地进行构造</a:t>
            </a:r>
            <a:r>
              <a:rPr sz="2200" b="1" spc="-9" dirty="0">
                <a:latin typeface="NSimSun"/>
                <a:cs typeface="NSimSun"/>
              </a:rPr>
              <a:t>：</a:t>
            </a:r>
            <a:endParaRPr sz="2200" dirty="0">
              <a:latin typeface="NSimSun"/>
              <a:cs typeface="N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536" y="4019641"/>
            <a:ext cx="8892480" cy="2519339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264978" indent="-254119">
              <a:spcBef>
                <a:spcPts val="705"/>
              </a:spcBef>
              <a:buFont typeface="Wingdings"/>
              <a:buChar char=""/>
              <a:tabLst>
                <a:tab pos="265521" algn="l"/>
                <a:tab pos="3520194" algn="l"/>
              </a:tabLst>
            </a:pPr>
            <a:r>
              <a:rPr lang="zh-CN" altLang="en-US" sz="2200" b="1" spc="-9" dirty="0">
                <a:solidFill>
                  <a:srgbClr val="3333CC"/>
                </a:solidFill>
                <a:latin typeface="NSimSun"/>
                <a:cs typeface="NSimSun"/>
              </a:rPr>
              <a:t>如</a:t>
            </a:r>
            <a:r>
              <a:rPr lang="zh-CN" altLang="en-US" sz="2200" b="1" dirty="0">
                <a:solidFill>
                  <a:srgbClr val="3333CC"/>
                </a:solidFill>
                <a:latin typeface="NSimSun"/>
                <a:cs typeface="NSimSun"/>
              </a:rPr>
              <a:t>果</a:t>
            </a:r>
            <a:r>
              <a:rPr lang="en-US" altLang="zh-CN" sz="2200" b="1" i="1" spc="-13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lang="zh-CN" altLang="en-US" sz="2200" b="1" spc="-9" dirty="0">
                <a:solidFill>
                  <a:srgbClr val="3333CC"/>
                </a:solidFill>
                <a:latin typeface="NSimSun"/>
                <a:cs typeface="NSimSun"/>
              </a:rPr>
              <a:t>是公式，那么</a:t>
            </a:r>
            <a:r>
              <a:rPr lang="zh-CN" altLang="en-US" sz="22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lang="zh-CN" altLang="en-US" sz="2200" b="1" spc="26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b="1" spc="-13" dirty="0">
                <a:solidFill>
                  <a:srgbClr val="FF0065"/>
                </a:solidFill>
                <a:latin typeface="Arial"/>
                <a:cs typeface="Arial"/>
              </a:rPr>
              <a:t>P</a:t>
            </a:r>
            <a:r>
              <a:rPr lang="zh-CN" altLang="en-US" sz="2200" b="1" spc="-9" dirty="0">
                <a:solidFill>
                  <a:srgbClr val="3333CC"/>
                </a:solidFill>
                <a:latin typeface="NSimSun"/>
                <a:cs typeface="NSimSun"/>
              </a:rPr>
              <a:t>也是公式</a:t>
            </a:r>
            <a:endParaRPr lang="en-US" sz="2200" b="1" spc="-9" dirty="0">
              <a:solidFill>
                <a:srgbClr val="3333CC"/>
              </a:solidFill>
              <a:latin typeface="NSimSun"/>
              <a:cs typeface="NSimSun"/>
            </a:endParaRPr>
          </a:p>
          <a:p>
            <a:pPr marL="264978" indent="-254119">
              <a:spcBef>
                <a:spcPts val="705"/>
              </a:spcBef>
              <a:buFont typeface="Wingdings"/>
              <a:buChar char=""/>
              <a:tabLst>
                <a:tab pos="265521" algn="l"/>
                <a:tab pos="3520194" algn="l"/>
              </a:tabLst>
            </a:pP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如</a:t>
            </a:r>
            <a:r>
              <a:rPr sz="2200" b="1" dirty="0">
                <a:solidFill>
                  <a:srgbClr val="3333CC"/>
                </a:solidFill>
                <a:latin typeface="NSimSun"/>
                <a:cs typeface="NSimSun"/>
              </a:rPr>
              <a:t>果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P1 ,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P2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是公式，</a:t>
            </a:r>
            <a:r>
              <a:rPr sz="2200" b="1" dirty="0">
                <a:solidFill>
                  <a:srgbClr val="3333CC"/>
                </a:solidFill>
                <a:latin typeface="NSimSun"/>
                <a:cs typeface="NSimSun"/>
              </a:rPr>
              <a:t>则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P1</a:t>
            </a:r>
            <a:r>
              <a:rPr sz="22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2200" b="1" spc="5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P2</a:t>
            </a:r>
            <a:r>
              <a:rPr sz="22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,	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P1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sz="2200" b="1" spc="51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P2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也是公式</a:t>
            </a:r>
            <a:endParaRPr sz="2200" dirty="0">
              <a:latin typeface="NSimSun"/>
              <a:cs typeface="NSimSun"/>
            </a:endParaRPr>
          </a:p>
          <a:p>
            <a:pPr marL="264978" indent="-254119">
              <a:spcBef>
                <a:spcPts val="620"/>
              </a:spcBef>
              <a:buFont typeface="Wingdings"/>
              <a:buChar char=""/>
              <a:tabLst>
                <a:tab pos="265521" algn="l"/>
              </a:tabLst>
            </a:pP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如</a:t>
            </a:r>
            <a:r>
              <a:rPr sz="2200" b="1" dirty="0">
                <a:solidFill>
                  <a:srgbClr val="3333CC"/>
                </a:solidFill>
                <a:latin typeface="NSimSun"/>
                <a:cs typeface="NSimSun"/>
              </a:rPr>
              <a:t>果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P(t)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是公式，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是关系，</a:t>
            </a:r>
            <a:r>
              <a:rPr sz="2200" b="1" spc="-4" dirty="0">
                <a:solidFill>
                  <a:srgbClr val="3333CC"/>
                </a:solidFill>
                <a:latin typeface="NSimSun"/>
                <a:cs typeface="NSimSun"/>
              </a:rPr>
              <a:t>则</a:t>
            </a:r>
            <a:r>
              <a:rPr sz="2200" b="1" spc="-9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(t</a:t>
            </a:r>
            <a:r>
              <a:rPr sz="2200" b="1" spc="-9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R)(P(t))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和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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(t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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R)(P(t))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也是公式</a:t>
            </a:r>
            <a:endParaRPr sz="2200" dirty="0">
              <a:latin typeface="NSimSun"/>
              <a:cs typeface="NSimSun"/>
            </a:endParaRPr>
          </a:p>
          <a:p>
            <a:pPr marL="264978" indent="-254119">
              <a:spcBef>
                <a:spcPts val="603"/>
              </a:spcBef>
              <a:buFont typeface="Wingdings"/>
              <a:buChar char=""/>
              <a:tabLst>
                <a:tab pos="265521" algn="l"/>
              </a:tabLst>
            </a:pP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需要时可加括弧</a:t>
            </a:r>
            <a:endParaRPr sz="2200" dirty="0">
              <a:latin typeface="NSimSun"/>
              <a:cs typeface="NSimSun"/>
            </a:endParaRPr>
          </a:p>
          <a:p>
            <a:pPr marL="264978" indent="-254119">
              <a:spcBef>
                <a:spcPts val="641"/>
              </a:spcBef>
              <a:buFont typeface="Wingdings"/>
              <a:buChar char=""/>
              <a:tabLst>
                <a:tab pos="265521" algn="l"/>
              </a:tabLst>
            </a:pP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上述运算符的优先次序自高至低为：</a:t>
            </a:r>
            <a:r>
              <a:rPr sz="2200" b="1" spc="-9" dirty="0">
                <a:solidFill>
                  <a:srgbClr val="FF0065"/>
                </a:solidFill>
                <a:latin typeface="NSimSun"/>
                <a:cs typeface="NSimSun"/>
              </a:rPr>
              <a:t>括弧</a:t>
            </a:r>
            <a:r>
              <a:rPr sz="2200" b="1" spc="-4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</a:t>
            </a:r>
            <a:r>
              <a:rPr sz="2200" b="1" spc="1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</a:t>
            </a:r>
            <a:r>
              <a:rPr sz="2200" b="1" spc="3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200" b="1" spc="-9" dirty="0">
                <a:solidFill>
                  <a:srgbClr val="FF0065"/>
                </a:solidFill>
                <a:latin typeface="Symbol"/>
                <a:cs typeface="Symbol"/>
              </a:rPr>
              <a:t></a:t>
            </a:r>
            <a:r>
              <a:rPr sz="2200" b="1" spc="3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</a:t>
            </a:r>
            <a:r>
              <a:rPr sz="2200" b="1" spc="30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sz="2200" b="1" spc="3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r>
              <a:rPr sz="2200" b="1" spc="-9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sz="2200" b="1" spc="3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FF0065"/>
                </a:solidFill>
                <a:latin typeface="NSimSun"/>
                <a:cs typeface="NSimSun"/>
              </a:rPr>
              <a:t>；</a:t>
            </a:r>
            <a:endParaRPr sz="2200" dirty="0">
              <a:latin typeface="NSimSun"/>
              <a:cs typeface="NSimSun"/>
            </a:endParaRPr>
          </a:p>
          <a:p>
            <a:pPr marL="264978" indent="-254119">
              <a:spcBef>
                <a:spcPts val="599"/>
              </a:spcBef>
              <a:buFont typeface="Wingdings"/>
              <a:buChar char=""/>
              <a:tabLst>
                <a:tab pos="265521" algn="l"/>
              </a:tabLst>
            </a:pP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公式只限于以上形式</a:t>
            </a:r>
            <a:endParaRPr sz="2200" dirty="0">
              <a:latin typeface="NSimSun"/>
              <a:cs typeface="N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6052" y="771240"/>
            <a:ext cx="5923330" cy="555496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3200" spc="-4" dirty="0">
                <a:solidFill>
                  <a:srgbClr val="FFFFFF"/>
                </a:solidFill>
                <a:latin typeface="Arial"/>
                <a:cs typeface="Arial"/>
              </a:rPr>
              <a:t>(3)</a:t>
            </a:r>
            <a:r>
              <a:rPr sz="3200" spc="-4" dirty="0">
                <a:solidFill>
                  <a:srgbClr val="FFFFFF"/>
                </a:solidFill>
                <a:latin typeface="STZhongsong"/>
                <a:cs typeface="STZhongsong"/>
              </a:rPr>
              <a:t>关系元组演算公式的完整定义</a:t>
            </a:r>
            <a:endParaRPr sz="3200" dirty="0">
              <a:latin typeface="STZhongsong"/>
              <a:cs typeface="STZhongsong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56176" y="2183383"/>
            <a:ext cx="2373378" cy="1533649"/>
            <a:chOff x="6156176" y="2183383"/>
            <a:chExt cx="2373378" cy="1533649"/>
          </a:xfrm>
        </p:grpSpPr>
        <p:sp>
          <p:nvSpPr>
            <p:cNvPr id="6" name="object 6"/>
            <p:cNvSpPr/>
            <p:nvPr/>
          </p:nvSpPr>
          <p:spPr>
            <a:xfrm>
              <a:off x="6156176" y="2183383"/>
              <a:ext cx="2373378" cy="1533649"/>
            </a:xfrm>
            <a:custGeom>
              <a:avLst/>
              <a:gdLst/>
              <a:ahLst/>
              <a:cxnLst/>
              <a:rect l="l" t="t" r="r" b="b"/>
              <a:pathLst>
                <a:path w="1788159" h="1306829">
                  <a:moveTo>
                    <a:pt x="1787652" y="653034"/>
                  </a:moveTo>
                  <a:lnTo>
                    <a:pt x="1786021" y="613277"/>
                  </a:lnTo>
                  <a:lnTo>
                    <a:pt x="1781191" y="574147"/>
                  </a:lnTo>
                  <a:lnTo>
                    <a:pt x="1773255" y="535712"/>
                  </a:lnTo>
                  <a:lnTo>
                    <a:pt x="1762307" y="498040"/>
                  </a:lnTo>
                  <a:lnTo>
                    <a:pt x="1748439" y="461202"/>
                  </a:lnTo>
                  <a:lnTo>
                    <a:pt x="1731746" y="425263"/>
                  </a:lnTo>
                  <a:lnTo>
                    <a:pt x="1712321" y="390295"/>
                  </a:lnTo>
                  <a:lnTo>
                    <a:pt x="1690257" y="356364"/>
                  </a:lnTo>
                  <a:lnTo>
                    <a:pt x="1665647" y="323539"/>
                  </a:lnTo>
                  <a:lnTo>
                    <a:pt x="1638585" y="291889"/>
                  </a:lnTo>
                  <a:lnTo>
                    <a:pt x="1609164" y="261483"/>
                  </a:lnTo>
                  <a:lnTo>
                    <a:pt x="1577477" y="232389"/>
                  </a:lnTo>
                  <a:lnTo>
                    <a:pt x="1543619" y="204675"/>
                  </a:lnTo>
                  <a:lnTo>
                    <a:pt x="1507682" y="178410"/>
                  </a:lnTo>
                  <a:lnTo>
                    <a:pt x="1469760" y="153662"/>
                  </a:lnTo>
                  <a:lnTo>
                    <a:pt x="1429945" y="130501"/>
                  </a:lnTo>
                  <a:lnTo>
                    <a:pt x="1388332" y="108994"/>
                  </a:lnTo>
                  <a:lnTo>
                    <a:pt x="1345014" y="89210"/>
                  </a:lnTo>
                  <a:lnTo>
                    <a:pt x="1300084" y="71218"/>
                  </a:lnTo>
                  <a:lnTo>
                    <a:pt x="1253636" y="55086"/>
                  </a:lnTo>
                  <a:lnTo>
                    <a:pt x="1205763" y="40882"/>
                  </a:lnTo>
                  <a:lnTo>
                    <a:pt x="1156558" y="28676"/>
                  </a:lnTo>
                  <a:lnTo>
                    <a:pt x="1106114" y="18535"/>
                  </a:lnTo>
                  <a:lnTo>
                    <a:pt x="1054526" y="10528"/>
                  </a:lnTo>
                  <a:lnTo>
                    <a:pt x="1001886" y="4725"/>
                  </a:lnTo>
                  <a:lnTo>
                    <a:pt x="948288" y="1192"/>
                  </a:lnTo>
                  <a:lnTo>
                    <a:pt x="893826" y="0"/>
                  </a:lnTo>
                  <a:lnTo>
                    <a:pt x="839363" y="1192"/>
                  </a:lnTo>
                  <a:lnTo>
                    <a:pt x="785765" y="4725"/>
                  </a:lnTo>
                  <a:lnTo>
                    <a:pt x="733125" y="10528"/>
                  </a:lnTo>
                  <a:lnTo>
                    <a:pt x="681440" y="18554"/>
                  </a:lnTo>
                  <a:lnTo>
                    <a:pt x="631093" y="28676"/>
                  </a:lnTo>
                  <a:lnTo>
                    <a:pt x="581888" y="40882"/>
                  </a:lnTo>
                  <a:lnTo>
                    <a:pt x="534015" y="55086"/>
                  </a:lnTo>
                  <a:lnTo>
                    <a:pt x="487567" y="71218"/>
                  </a:lnTo>
                  <a:lnTo>
                    <a:pt x="442637" y="89210"/>
                  </a:lnTo>
                  <a:lnTo>
                    <a:pt x="399319" y="108994"/>
                  </a:lnTo>
                  <a:lnTo>
                    <a:pt x="357706" y="130501"/>
                  </a:lnTo>
                  <a:lnTo>
                    <a:pt x="317891" y="153662"/>
                  </a:lnTo>
                  <a:lnTo>
                    <a:pt x="279969" y="178410"/>
                  </a:lnTo>
                  <a:lnTo>
                    <a:pt x="244032" y="204675"/>
                  </a:lnTo>
                  <a:lnTo>
                    <a:pt x="210174" y="232389"/>
                  </a:lnTo>
                  <a:lnTo>
                    <a:pt x="178487" y="261483"/>
                  </a:lnTo>
                  <a:lnTo>
                    <a:pt x="149066" y="291889"/>
                  </a:lnTo>
                  <a:lnTo>
                    <a:pt x="122004" y="323539"/>
                  </a:lnTo>
                  <a:lnTo>
                    <a:pt x="97394" y="356364"/>
                  </a:lnTo>
                  <a:lnTo>
                    <a:pt x="75330" y="390295"/>
                  </a:lnTo>
                  <a:lnTo>
                    <a:pt x="55905" y="425263"/>
                  </a:lnTo>
                  <a:lnTo>
                    <a:pt x="39212" y="461202"/>
                  </a:lnTo>
                  <a:lnTo>
                    <a:pt x="25344" y="498040"/>
                  </a:lnTo>
                  <a:lnTo>
                    <a:pt x="14396" y="535712"/>
                  </a:lnTo>
                  <a:lnTo>
                    <a:pt x="6460" y="574147"/>
                  </a:lnTo>
                  <a:lnTo>
                    <a:pt x="1630" y="613277"/>
                  </a:lnTo>
                  <a:lnTo>
                    <a:pt x="0" y="653034"/>
                  </a:lnTo>
                  <a:lnTo>
                    <a:pt x="1630" y="692872"/>
                  </a:lnTo>
                  <a:lnTo>
                    <a:pt x="6460" y="732078"/>
                  </a:lnTo>
                  <a:lnTo>
                    <a:pt x="14396" y="770582"/>
                  </a:lnTo>
                  <a:lnTo>
                    <a:pt x="25344" y="808318"/>
                  </a:lnTo>
                  <a:lnTo>
                    <a:pt x="39212" y="845215"/>
                  </a:lnTo>
                  <a:lnTo>
                    <a:pt x="55905" y="881207"/>
                  </a:lnTo>
                  <a:lnTo>
                    <a:pt x="75330" y="916225"/>
                  </a:lnTo>
                  <a:lnTo>
                    <a:pt x="97394" y="950200"/>
                  </a:lnTo>
                  <a:lnTo>
                    <a:pt x="122004" y="983064"/>
                  </a:lnTo>
                  <a:lnTo>
                    <a:pt x="149066" y="1014749"/>
                  </a:lnTo>
                  <a:lnTo>
                    <a:pt x="158496" y="1024505"/>
                  </a:lnTo>
                  <a:lnTo>
                    <a:pt x="158496" y="653034"/>
                  </a:lnTo>
                  <a:lnTo>
                    <a:pt x="160512" y="612975"/>
                  </a:lnTo>
                  <a:lnTo>
                    <a:pt x="166468" y="573711"/>
                  </a:lnTo>
                  <a:lnTo>
                    <a:pt x="176220" y="535344"/>
                  </a:lnTo>
                  <a:lnTo>
                    <a:pt x="189626" y="497981"/>
                  </a:lnTo>
                  <a:lnTo>
                    <a:pt x="206545" y="461724"/>
                  </a:lnTo>
                  <a:lnTo>
                    <a:pt x="226833" y="426678"/>
                  </a:lnTo>
                  <a:lnTo>
                    <a:pt x="250350" y="392948"/>
                  </a:lnTo>
                  <a:lnTo>
                    <a:pt x="276953" y="360638"/>
                  </a:lnTo>
                  <a:lnTo>
                    <a:pt x="306500" y="329853"/>
                  </a:lnTo>
                  <a:lnTo>
                    <a:pt x="338848" y="300696"/>
                  </a:lnTo>
                  <a:lnTo>
                    <a:pt x="373856" y="273272"/>
                  </a:lnTo>
                  <a:lnTo>
                    <a:pt x="411381" y="247685"/>
                  </a:lnTo>
                  <a:lnTo>
                    <a:pt x="451282" y="224040"/>
                  </a:lnTo>
                  <a:lnTo>
                    <a:pt x="493415" y="202441"/>
                  </a:lnTo>
                  <a:lnTo>
                    <a:pt x="537640" y="182992"/>
                  </a:lnTo>
                  <a:lnTo>
                    <a:pt x="583814" y="165798"/>
                  </a:lnTo>
                  <a:lnTo>
                    <a:pt x="631795" y="150963"/>
                  </a:lnTo>
                  <a:lnTo>
                    <a:pt x="681537" y="138572"/>
                  </a:lnTo>
                  <a:lnTo>
                    <a:pt x="732608" y="128787"/>
                  </a:lnTo>
                  <a:lnTo>
                    <a:pt x="785156" y="121654"/>
                  </a:lnTo>
                  <a:lnTo>
                    <a:pt x="838943" y="117299"/>
                  </a:lnTo>
                  <a:lnTo>
                    <a:pt x="893826" y="115824"/>
                  </a:lnTo>
                  <a:lnTo>
                    <a:pt x="948708" y="117299"/>
                  </a:lnTo>
                  <a:lnTo>
                    <a:pt x="1002495" y="121654"/>
                  </a:lnTo>
                  <a:lnTo>
                    <a:pt x="1055043" y="128787"/>
                  </a:lnTo>
                  <a:lnTo>
                    <a:pt x="1106211" y="138591"/>
                  </a:lnTo>
                  <a:lnTo>
                    <a:pt x="1155856" y="150963"/>
                  </a:lnTo>
                  <a:lnTo>
                    <a:pt x="1203837" y="165798"/>
                  </a:lnTo>
                  <a:lnTo>
                    <a:pt x="1250011" y="182992"/>
                  </a:lnTo>
                  <a:lnTo>
                    <a:pt x="1294236" y="202441"/>
                  </a:lnTo>
                  <a:lnTo>
                    <a:pt x="1336369" y="224040"/>
                  </a:lnTo>
                  <a:lnTo>
                    <a:pt x="1376270" y="247685"/>
                  </a:lnTo>
                  <a:lnTo>
                    <a:pt x="1413795" y="273272"/>
                  </a:lnTo>
                  <a:lnTo>
                    <a:pt x="1448803" y="300696"/>
                  </a:lnTo>
                  <a:lnTo>
                    <a:pt x="1481151" y="329853"/>
                  </a:lnTo>
                  <a:lnTo>
                    <a:pt x="1510698" y="360638"/>
                  </a:lnTo>
                  <a:lnTo>
                    <a:pt x="1537301" y="392948"/>
                  </a:lnTo>
                  <a:lnTo>
                    <a:pt x="1560818" y="426678"/>
                  </a:lnTo>
                  <a:lnTo>
                    <a:pt x="1581106" y="461724"/>
                  </a:lnTo>
                  <a:lnTo>
                    <a:pt x="1598025" y="497981"/>
                  </a:lnTo>
                  <a:lnTo>
                    <a:pt x="1611431" y="535344"/>
                  </a:lnTo>
                  <a:lnTo>
                    <a:pt x="1621183" y="573711"/>
                  </a:lnTo>
                  <a:lnTo>
                    <a:pt x="1627139" y="612975"/>
                  </a:lnTo>
                  <a:lnTo>
                    <a:pt x="1629156" y="653034"/>
                  </a:lnTo>
                  <a:lnTo>
                    <a:pt x="1629156" y="1024505"/>
                  </a:lnTo>
                  <a:lnTo>
                    <a:pt x="1638585" y="1014749"/>
                  </a:lnTo>
                  <a:lnTo>
                    <a:pt x="1665647" y="983064"/>
                  </a:lnTo>
                  <a:lnTo>
                    <a:pt x="1690257" y="950200"/>
                  </a:lnTo>
                  <a:lnTo>
                    <a:pt x="1712321" y="916225"/>
                  </a:lnTo>
                  <a:lnTo>
                    <a:pt x="1731746" y="881207"/>
                  </a:lnTo>
                  <a:lnTo>
                    <a:pt x="1748439" y="845215"/>
                  </a:lnTo>
                  <a:lnTo>
                    <a:pt x="1762307" y="808318"/>
                  </a:lnTo>
                  <a:lnTo>
                    <a:pt x="1773255" y="770582"/>
                  </a:lnTo>
                  <a:lnTo>
                    <a:pt x="1781191" y="732078"/>
                  </a:lnTo>
                  <a:lnTo>
                    <a:pt x="1786021" y="692872"/>
                  </a:lnTo>
                  <a:lnTo>
                    <a:pt x="1787652" y="653034"/>
                  </a:lnTo>
                  <a:close/>
                </a:path>
                <a:path w="1788159" h="1306829">
                  <a:moveTo>
                    <a:pt x="1629156" y="1024505"/>
                  </a:moveTo>
                  <a:lnTo>
                    <a:pt x="1629156" y="653034"/>
                  </a:lnTo>
                  <a:lnTo>
                    <a:pt x="1627139" y="693191"/>
                  </a:lnTo>
                  <a:lnTo>
                    <a:pt x="1621183" y="732546"/>
                  </a:lnTo>
                  <a:lnTo>
                    <a:pt x="1611431" y="770994"/>
                  </a:lnTo>
                  <a:lnTo>
                    <a:pt x="1598025" y="808431"/>
                  </a:lnTo>
                  <a:lnTo>
                    <a:pt x="1581106" y="844754"/>
                  </a:lnTo>
                  <a:lnTo>
                    <a:pt x="1560818" y="879858"/>
                  </a:lnTo>
                  <a:lnTo>
                    <a:pt x="1537301" y="913639"/>
                  </a:lnTo>
                  <a:lnTo>
                    <a:pt x="1510698" y="945994"/>
                  </a:lnTo>
                  <a:lnTo>
                    <a:pt x="1481151" y="976819"/>
                  </a:lnTo>
                  <a:lnTo>
                    <a:pt x="1448803" y="1006010"/>
                  </a:lnTo>
                  <a:lnTo>
                    <a:pt x="1413795" y="1033462"/>
                  </a:lnTo>
                  <a:lnTo>
                    <a:pt x="1376270" y="1059072"/>
                  </a:lnTo>
                  <a:lnTo>
                    <a:pt x="1336369" y="1082737"/>
                  </a:lnTo>
                  <a:lnTo>
                    <a:pt x="1294236" y="1104352"/>
                  </a:lnTo>
                  <a:lnTo>
                    <a:pt x="1250011" y="1123813"/>
                  </a:lnTo>
                  <a:lnTo>
                    <a:pt x="1203837" y="1141016"/>
                  </a:lnTo>
                  <a:lnTo>
                    <a:pt x="1155856" y="1155857"/>
                  </a:lnTo>
                  <a:lnTo>
                    <a:pt x="1106114" y="1168252"/>
                  </a:lnTo>
                  <a:lnTo>
                    <a:pt x="1055043" y="1178040"/>
                  </a:lnTo>
                  <a:lnTo>
                    <a:pt x="1002495" y="1185174"/>
                  </a:lnTo>
                  <a:lnTo>
                    <a:pt x="948708" y="1189530"/>
                  </a:lnTo>
                  <a:lnTo>
                    <a:pt x="893826" y="1191006"/>
                  </a:lnTo>
                  <a:lnTo>
                    <a:pt x="838943" y="1189530"/>
                  </a:lnTo>
                  <a:lnTo>
                    <a:pt x="785156" y="1185174"/>
                  </a:lnTo>
                  <a:lnTo>
                    <a:pt x="732608" y="1178040"/>
                  </a:lnTo>
                  <a:lnTo>
                    <a:pt x="681440" y="1168234"/>
                  </a:lnTo>
                  <a:lnTo>
                    <a:pt x="631795" y="1155857"/>
                  </a:lnTo>
                  <a:lnTo>
                    <a:pt x="583814" y="1141016"/>
                  </a:lnTo>
                  <a:lnTo>
                    <a:pt x="537640" y="1123813"/>
                  </a:lnTo>
                  <a:lnTo>
                    <a:pt x="493415" y="1104352"/>
                  </a:lnTo>
                  <a:lnTo>
                    <a:pt x="451282" y="1082737"/>
                  </a:lnTo>
                  <a:lnTo>
                    <a:pt x="411381" y="1059072"/>
                  </a:lnTo>
                  <a:lnTo>
                    <a:pt x="373856" y="1033462"/>
                  </a:lnTo>
                  <a:lnTo>
                    <a:pt x="338848" y="1006010"/>
                  </a:lnTo>
                  <a:lnTo>
                    <a:pt x="306500" y="976819"/>
                  </a:lnTo>
                  <a:lnTo>
                    <a:pt x="276953" y="945994"/>
                  </a:lnTo>
                  <a:lnTo>
                    <a:pt x="250350" y="913639"/>
                  </a:lnTo>
                  <a:lnTo>
                    <a:pt x="226833" y="879858"/>
                  </a:lnTo>
                  <a:lnTo>
                    <a:pt x="206545" y="844754"/>
                  </a:lnTo>
                  <a:lnTo>
                    <a:pt x="189626" y="808431"/>
                  </a:lnTo>
                  <a:lnTo>
                    <a:pt x="176220" y="770994"/>
                  </a:lnTo>
                  <a:lnTo>
                    <a:pt x="166468" y="732546"/>
                  </a:lnTo>
                  <a:lnTo>
                    <a:pt x="160512" y="693191"/>
                  </a:lnTo>
                  <a:lnTo>
                    <a:pt x="158496" y="653034"/>
                  </a:lnTo>
                  <a:lnTo>
                    <a:pt x="158496" y="1024505"/>
                  </a:lnTo>
                  <a:lnTo>
                    <a:pt x="210174" y="1074310"/>
                  </a:lnTo>
                  <a:lnTo>
                    <a:pt x="244032" y="1102048"/>
                  </a:lnTo>
                  <a:lnTo>
                    <a:pt x="279969" y="1128334"/>
                  </a:lnTo>
                  <a:lnTo>
                    <a:pt x="317891" y="1153100"/>
                  </a:lnTo>
                  <a:lnTo>
                    <a:pt x="357706" y="1176277"/>
                  </a:lnTo>
                  <a:lnTo>
                    <a:pt x="399319" y="1197796"/>
                  </a:lnTo>
                  <a:lnTo>
                    <a:pt x="442637" y="1217591"/>
                  </a:lnTo>
                  <a:lnTo>
                    <a:pt x="487567" y="1235592"/>
                  </a:lnTo>
                  <a:lnTo>
                    <a:pt x="534015" y="1251730"/>
                  </a:lnTo>
                  <a:lnTo>
                    <a:pt x="581888" y="1265939"/>
                  </a:lnTo>
                  <a:lnTo>
                    <a:pt x="631093" y="1278149"/>
                  </a:lnTo>
                  <a:lnTo>
                    <a:pt x="681537" y="1288292"/>
                  </a:lnTo>
                  <a:lnTo>
                    <a:pt x="733125" y="1296299"/>
                  </a:lnTo>
                  <a:lnTo>
                    <a:pt x="785765" y="1302104"/>
                  </a:lnTo>
                  <a:lnTo>
                    <a:pt x="839363" y="1305637"/>
                  </a:lnTo>
                  <a:lnTo>
                    <a:pt x="893826" y="1306830"/>
                  </a:lnTo>
                  <a:lnTo>
                    <a:pt x="948288" y="1305637"/>
                  </a:lnTo>
                  <a:lnTo>
                    <a:pt x="1001886" y="1302104"/>
                  </a:lnTo>
                  <a:lnTo>
                    <a:pt x="1054526" y="1296299"/>
                  </a:lnTo>
                  <a:lnTo>
                    <a:pt x="1106211" y="1288272"/>
                  </a:lnTo>
                  <a:lnTo>
                    <a:pt x="1156558" y="1278149"/>
                  </a:lnTo>
                  <a:lnTo>
                    <a:pt x="1205763" y="1265939"/>
                  </a:lnTo>
                  <a:lnTo>
                    <a:pt x="1253636" y="1251730"/>
                  </a:lnTo>
                  <a:lnTo>
                    <a:pt x="1300084" y="1235592"/>
                  </a:lnTo>
                  <a:lnTo>
                    <a:pt x="1345014" y="1217591"/>
                  </a:lnTo>
                  <a:lnTo>
                    <a:pt x="1388332" y="1197796"/>
                  </a:lnTo>
                  <a:lnTo>
                    <a:pt x="1429945" y="1176277"/>
                  </a:lnTo>
                  <a:lnTo>
                    <a:pt x="1469760" y="1153100"/>
                  </a:lnTo>
                  <a:lnTo>
                    <a:pt x="1507682" y="1128334"/>
                  </a:lnTo>
                  <a:lnTo>
                    <a:pt x="1543619" y="1102048"/>
                  </a:lnTo>
                  <a:lnTo>
                    <a:pt x="1577477" y="1074310"/>
                  </a:lnTo>
                  <a:lnTo>
                    <a:pt x="1609164" y="1045187"/>
                  </a:lnTo>
                  <a:lnTo>
                    <a:pt x="1629156" y="102450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 sz="2200"/>
            </a:p>
          </p:txBody>
        </p:sp>
        <p:sp>
          <p:nvSpPr>
            <p:cNvPr id="7" name="object 7"/>
            <p:cNvSpPr/>
            <p:nvPr/>
          </p:nvSpPr>
          <p:spPr>
            <a:xfrm>
              <a:off x="6357479" y="2331469"/>
              <a:ext cx="1938609" cy="1242945"/>
            </a:xfrm>
            <a:custGeom>
              <a:avLst/>
              <a:gdLst/>
              <a:ahLst/>
              <a:cxnLst/>
              <a:rect l="l" t="t" r="r" b="b"/>
              <a:pathLst>
                <a:path w="1492250" h="1090929">
                  <a:moveTo>
                    <a:pt x="1491996" y="544829"/>
                  </a:moveTo>
                  <a:lnTo>
                    <a:pt x="1489951" y="504157"/>
                  </a:lnTo>
                  <a:lnTo>
                    <a:pt x="1483912" y="464299"/>
                  </a:lnTo>
                  <a:lnTo>
                    <a:pt x="1474024" y="425359"/>
                  </a:lnTo>
                  <a:lnTo>
                    <a:pt x="1460430" y="387443"/>
                  </a:lnTo>
                  <a:lnTo>
                    <a:pt x="1443274" y="350657"/>
                  </a:lnTo>
                  <a:lnTo>
                    <a:pt x="1422699" y="315105"/>
                  </a:lnTo>
                  <a:lnTo>
                    <a:pt x="1398850" y="280892"/>
                  </a:lnTo>
                  <a:lnTo>
                    <a:pt x="1371871" y="248125"/>
                  </a:lnTo>
                  <a:lnTo>
                    <a:pt x="1341905" y="216907"/>
                  </a:lnTo>
                  <a:lnTo>
                    <a:pt x="1309095" y="187345"/>
                  </a:lnTo>
                  <a:lnTo>
                    <a:pt x="1273587" y="159543"/>
                  </a:lnTo>
                  <a:lnTo>
                    <a:pt x="1235524" y="133607"/>
                  </a:lnTo>
                  <a:lnTo>
                    <a:pt x="1195049" y="109642"/>
                  </a:lnTo>
                  <a:lnTo>
                    <a:pt x="1152307" y="87753"/>
                  </a:lnTo>
                  <a:lnTo>
                    <a:pt x="1107441" y="68045"/>
                  </a:lnTo>
                  <a:lnTo>
                    <a:pt x="1060595" y="50623"/>
                  </a:lnTo>
                  <a:lnTo>
                    <a:pt x="1011913" y="35593"/>
                  </a:lnTo>
                  <a:lnTo>
                    <a:pt x="961539" y="23060"/>
                  </a:lnTo>
                  <a:lnTo>
                    <a:pt x="909616" y="13129"/>
                  </a:lnTo>
                  <a:lnTo>
                    <a:pt x="856289" y="5905"/>
                  </a:lnTo>
                  <a:lnTo>
                    <a:pt x="801702" y="1493"/>
                  </a:lnTo>
                  <a:lnTo>
                    <a:pt x="745998" y="0"/>
                  </a:lnTo>
                  <a:lnTo>
                    <a:pt x="690293" y="1493"/>
                  </a:lnTo>
                  <a:lnTo>
                    <a:pt x="635706" y="5905"/>
                  </a:lnTo>
                  <a:lnTo>
                    <a:pt x="582379" y="13129"/>
                  </a:lnTo>
                  <a:lnTo>
                    <a:pt x="530456" y="23060"/>
                  </a:lnTo>
                  <a:lnTo>
                    <a:pt x="480082" y="35593"/>
                  </a:lnTo>
                  <a:lnTo>
                    <a:pt x="431400" y="50623"/>
                  </a:lnTo>
                  <a:lnTo>
                    <a:pt x="384554" y="68045"/>
                  </a:lnTo>
                  <a:lnTo>
                    <a:pt x="339688" y="87753"/>
                  </a:lnTo>
                  <a:lnTo>
                    <a:pt x="296946" y="109642"/>
                  </a:lnTo>
                  <a:lnTo>
                    <a:pt x="256471" y="133607"/>
                  </a:lnTo>
                  <a:lnTo>
                    <a:pt x="218408" y="159543"/>
                  </a:lnTo>
                  <a:lnTo>
                    <a:pt x="182900" y="187345"/>
                  </a:lnTo>
                  <a:lnTo>
                    <a:pt x="150090" y="216907"/>
                  </a:lnTo>
                  <a:lnTo>
                    <a:pt x="120124" y="248125"/>
                  </a:lnTo>
                  <a:lnTo>
                    <a:pt x="93145" y="280892"/>
                  </a:lnTo>
                  <a:lnTo>
                    <a:pt x="69296" y="315105"/>
                  </a:lnTo>
                  <a:lnTo>
                    <a:pt x="48721" y="350657"/>
                  </a:lnTo>
                  <a:lnTo>
                    <a:pt x="31565" y="387443"/>
                  </a:lnTo>
                  <a:lnTo>
                    <a:pt x="17971" y="425359"/>
                  </a:lnTo>
                  <a:lnTo>
                    <a:pt x="8083" y="464299"/>
                  </a:lnTo>
                  <a:lnTo>
                    <a:pt x="2044" y="504157"/>
                  </a:lnTo>
                  <a:lnTo>
                    <a:pt x="0" y="544830"/>
                  </a:lnTo>
                  <a:lnTo>
                    <a:pt x="2044" y="585601"/>
                  </a:lnTo>
                  <a:lnTo>
                    <a:pt x="8083" y="625550"/>
                  </a:lnTo>
                  <a:lnTo>
                    <a:pt x="17971" y="664571"/>
                  </a:lnTo>
                  <a:lnTo>
                    <a:pt x="31565" y="702561"/>
                  </a:lnTo>
                  <a:lnTo>
                    <a:pt x="48721" y="739413"/>
                  </a:lnTo>
                  <a:lnTo>
                    <a:pt x="69296" y="775023"/>
                  </a:lnTo>
                  <a:lnTo>
                    <a:pt x="93145" y="809287"/>
                  </a:lnTo>
                  <a:lnTo>
                    <a:pt x="120124" y="842100"/>
                  </a:lnTo>
                  <a:lnTo>
                    <a:pt x="150090" y="873357"/>
                  </a:lnTo>
                  <a:lnTo>
                    <a:pt x="182900" y="902952"/>
                  </a:lnTo>
                  <a:lnTo>
                    <a:pt x="218408" y="930782"/>
                  </a:lnTo>
                  <a:lnTo>
                    <a:pt x="256471" y="956742"/>
                  </a:lnTo>
                  <a:lnTo>
                    <a:pt x="296946" y="980727"/>
                  </a:lnTo>
                  <a:lnTo>
                    <a:pt x="339688" y="1002632"/>
                  </a:lnTo>
                  <a:lnTo>
                    <a:pt x="384554" y="1022352"/>
                  </a:lnTo>
                  <a:lnTo>
                    <a:pt x="431400" y="1039783"/>
                  </a:lnTo>
                  <a:lnTo>
                    <a:pt x="480082" y="1054819"/>
                  </a:lnTo>
                  <a:lnTo>
                    <a:pt x="530456" y="1067357"/>
                  </a:lnTo>
                  <a:lnTo>
                    <a:pt x="582379" y="1077290"/>
                  </a:lnTo>
                  <a:lnTo>
                    <a:pt x="635706" y="1084516"/>
                  </a:lnTo>
                  <a:lnTo>
                    <a:pt x="690293" y="1088928"/>
                  </a:lnTo>
                  <a:lnTo>
                    <a:pt x="745998" y="1090422"/>
                  </a:lnTo>
                  <a:lnTo>
                    <a:pt x="801702" y="1088928"/>
                  </a:lnTo>
                  <a:lnTo>
                    <a:pt x="856289" y="1084516"/>
                  </a:lnTo>
                  <a:lnTo>
                    <a:pt x="909616" y="1077290"/>
                  </a:lnTo>
                  <a:lnTo>
                    <a:pt x="961539" y="1067357"/>
                  </a:lnTo>
                  <a:lnTo>
                    <a:pt x="1011913" y="1054819"/>
                  </a:lnTo>
                  <a:lnTo>
                    <a:pt x="1060595" y="1039783"/>
                  </a:lnTo>
                  <a:lnTo>
                    <a:pt x="1107441" y="1022352"/>
                  </a:lnTo>
                  <a:lnTo>
                    <a:pt x="1152307" y="1002632"/>
                  </a:lnTo>
                  <a:lnTo>
                    <a:pt x="1195049" y="980727"/>
                  </a:lnTo>
                  <a:lnTo>
                    <a:pt x="1235524" y="956742"/>
                  </a:lnTo>
                  <a:lnTo>
                    <a:pt x="1273587" y="930783"/>
                  </a:lnTo>
                  <a:lnTo>
                    <a:pt x="1309095" y="902952"/>
                  </a:lnTo>
                  <a:lnTo>
                    <a:pt x="1341905" y="873357"/>
                  </a:lnTo>
                  <a:lnTo>
                    <a:pt x="1371871" y="842100"/>
                  </a:lnTo>
                  <a:lnTo>
                    <a:pt x="1398850" y="809287"/>
                  </a:lnTo>
                  <a:lnTo>
                    <a:pt x="1422699" y="775023"/>
                  </a:lnTo>
                  <a:lnTo>
                    <a:pt x="1443274" y="739413"/>
                  </a:lnTo>
                  <a:lnTo>
                    <a:pt x="1460430" y="702561"/>
                  </a:lnTo>
                  <a:lnTo>
                    <a:pt x="1474024" y="664571"/>
                  </a:lnTo>
                  <a:lnTo>
                    <a:pt x="1483912" y="625550"/>
                  </a:lnTo>
                  <a:lnTo>
                    <a:pt x="1489951" y="585601"/>
                  </a:lnTo>
                  <a:lnTo>
                    <a:pt x="1491996" y="544829"/>
                  </a:lnTo>
                  <a:close/>
                </a:path>
              </a:pathLst>
            </a:custGeom>
            <a:solidFill>
              <a:srgbClr val="666633"/>
            </a:solidFill>
          </p:spPr>
          <p:txBody>
            <a:bodyPr wrap="square" lIns="0" tIns="0" rIns="0" bIns="0" rtlCol="0"/>
            <a:lstStyle/>
            <a:p>
              <a:endParaRPr sz="2200"/>
            </a:p>
          </p:txBody>
        </p:sp>
        <p:sp>
          <p:nvSpPr>
            <p:cNvPr id="8" name="object 8"/>
            <p:cNvSpPr/>
            <p:nvPr/>
          </p:nvSpPr>
          <p:spPr>
            <a:xfrm>
              <a:off x="6357479" y="2331469"/>
              <a:ext cx="1938609" cy="1242945"/>
            </a:xfrm>
            <a:custGeom>
              <a:avLst/>
              <a:gdLst/>
              <a:ahLst/>
              <a:cxnLst/>
              <a:rect l="l" t="t" r="r" b="b"/>
              <a:pathLst>
                <a:path w="1492250" h="1090929">
                  <a:moveTo>
                    <a:pt x="745998" y="0"/>
                  </a:moveTo>
                  <a:lnTo>
                    <a:pt x="690293" y="1493"/>
                  </a:lnTo>
                  <a:lnTo>
                    <a:pt x="635706" y="5905"/>
                  </a:lnTo>
                  <a:lnTo>
                    <a:pt x="582379" y="13129"/>
                  </a:lnTo>
                  <a:lnTo>
                    <a:pt x="530456" y="23060"/>
                  </a:lnTo>
                  <a:lnTo>
                    <a:pt x="480082" y="35593"/>
                  </a:lnTo>
                  <a:lnTo>
                    <a:pt x="431400" y="50623"/>
                  </a:lnTo>
                  <a:lnTo>
                    <a:pt x="384554" y="68045"/>
                  </a:lnTo>
                  <a:lnTo>
                    <a:pt x="339688" y="87753"/>
                  </a:lnTo>
                  <a:lnTo>
                    <a:pt x="296946" y="109642"/>
                  </a:lnTo>
                  <a:lnTo>
                    <a:pt x="256471" y="133607"/>
                  </a:lnTo>
                  <a:lnTo>
                    <a:pt x="218408" y="159543"/>
                  </a:lnTo>
                  <a:lnTo>
                    <a:pt x="182900" y="187345"/>
                  </a:lnTo>
                  <a:lnTo>
                    <a:pt x="150090" y="216907"/>
                  </a:lnTo>
                  <a:lnTo>
                    <a:pt x="120124" y="248125"/>
                  </a:lnTo>
                  <a:lnTo>
                    <a:pt x="93145" y="280892"/>
                  </a:lnTo>
                  <a:lnTo>
                    <a:pt x="69296" y="315105"/>
                  </a:lnTo>
                  <a:lnTo>
                    <a:pt x="48721" y="350657"/>
                  </a:lnTo>
                  <a:lnTo>
                    <a:pt x="31565" y="387443"/>
                  </a:lnTo>
                  <a:lnTo>
                    <a:pt x="17971" y="425359"/>
                  </a:lnTo>
                  <a:lnTo>
                    <a:pt x="8083" y="464299"/>
                  </a:lnTo>
                  <a:lnTo>
                    <a:pt x="2044" y="504157"/>
                  </a:lnTo>
                  <a:lnTo>
                    <a:pt x="0" y="544830"/>
                  </a:lnTo>
                  <a:lnTo>
                    <a:pt x="2044" y="585601"/>
                  </a:lnTo>
                  <a:lnTo>
                    <a:pt x="8083" y="625550"/>
                  </a:lnTo>
                  <a:lnTo>
                    <a:pt x="17971" y="664571"/>
                  </a:lnTo>
                  <a:lnTo>
                    <a:pt x="31565" y="702561"/>
                  </a:lnTo>
                  <a:lnTo>
                    <a:pt x="48721" y="739413"/>
                  </a:lnTo>
                  <a:lnTo>
                    <a:pt x="69296" y="775023"/>
                  </a:lnTo>
                  <a:lnTo>
                    <a:pt x="93145" y="809287"/>
                  </a:lnTo>
                  <a:lnTo>
                    <a:pt x="120124" y="842100"/>
                  </a:lnTo>
                  <a:lnTo>
                    <a:pt x="150090" y="873357"/>
                  </a:lnTo>
                  <a:lnTo>
                    <a:pt x="182900" y="902952"/>
                  </a:lnTo>
                  <a:lnTo>
                    <a:pt x="218408" y="930782"/>
                  </a:lnTo>
                  <a:lnTo>
                    <a:pt x="256471" y="956742"/>
                  </a:lnTo>
                  <a:lnTo>
                    <a:pt x="296946" y="980727"/>
                  </a:lnTo>
                  <a:lnTo>
                    <a:pt x="339688" y="1002632"/>
                  </a:lnTo>
                  <a:lnTo>
                    <a:pt x="384554" y="1022352"/>
                  </a:lnTo>
                  <a:lnTo>
                    <a:pt x="431400" y="1039783"/>
                  </a:lnTo>
                  <a:lnTo>
                    <a:pt x="480082" y="1054819"/>
                  </a:lnTo>
                  <a:lnTo>
                    <a:pt x="530456" y="1067357"/>
                  </a:lnTo>
                  <a:lnTo>
                    <a:pt x="582379" y="1077290"/>
                  </a:lnTo>
                  <a:lnTo>
                    <a:pt x="635706" y="1084516"/>
                  </a:lnTo>
                  <a:lnTo>
                    <a:pt x="690293" y="1088928"/>
                  </a:lnTo>
                  <a:lnTo>
                    <a:pt x="745998" y="1090422"/>
                  </a:lnTo>
                  <a:lnTo>
                    <a:pt x="801702" y="1088928"/>
                  </a:lnTo>
                  <a:lnTo>
                    <a:pt x="856289" y="1084516"/>
                  </a:lnTo>
                  <a:lnTo>
                    <a:pt x="909616" y="1077290"/>
                  </a:lnTo>
                  <a:lnTo>
                    <a:pt x="961539" y="1067357"/>
                  </a:lnTo>
                  <a:lnTo>
                    <a:pt x="1011913" y="1054819"/>
                  </a:lnTo>
                  <a:lnTo>
                    <a:pt x="1060595" y="1039783"/>
                  </a:lnTo>
                  <a:lnTo>
                    <a:pt x="1107441" y="1022352"/>
                  </a:lnTo>
                  <a:lnTo>
                    <a:pt x="1152307" y="1002632"/>
                  </a:lnTo>
                  <a:lnTo>
                    <a:pt x="1195049" y="980727"/>
                  </a:lnTo>
                  <a:lnTo>
                    <a:pt x="1235524" y="956742"/>
                  </a:lnTo>
                  <a:lnTo>
                    <a:pt x="1273587" y="930783"/>
                  </a:lnTo>
                  <a:lnTo>
                    <a:pt x="1309095" y="902952"/>
                  </a:lnTo>
                  <a:lnTo>
                    <a:pt x="1341905" y="873357"/>
                  </a:lnTo>
                  <a:lnTo>
                    <a:pt x="1371871" y="842100"/>
                  </a:lnTo>
                  <a:lnTo>
                    <a:pt x="1398850" y="809287"/>
                  </a:lnTo>
                  <a:lnTo>
                    <a:pt x="1422699" y="775023"/>
                  </a:lnTo>
                  <a:lnTo>
                    <a:pt x="1443274" y="739413"/>
                  </a:lnTo>
                  <a:lnTo>
                    <a:pt x="1460430" y="702561"/>
                  </a:lnTo>
                  <a:lnTo>
                    <a:pt x="1474024" y="664571"/>
                  </a:lnTo>
                  <a:lnTo>
                    <a:pt x="1483912" y="625550"/>
                  </a:lnTo>
                  <a:lnTo>
                    <a:pt x="1489951" y="585601"/>
                  </a:lnTo>
                  <a:lnTo>
                    <a:pt x="1491996" y="544829"/>
                  </a:lnTo>
                  <a:lnTo>
                    <a:pt x="1489951" y="504157"/>
                  </a:lnTo>
                  <a:lnTo>
                    <a:pt x="1483912" y="464299"/>
                  </a:lnTo>
                  <a:lnTo>
                    <a:pt x="1474024" y="425359"/>
                  </a:lnTo>
                  <a:lnTo>
                    <a:pt x="1460430" y="387443"/>
                  </a:lnTo>
                  <a:lnTo>
                    <a:pt x="1443274" y="350657"/>
                  </a:lnTo>
                  <a:lnTo>
                    <a:pt x="1422699" y="315105"/>
                  </a:lnTo>
                  <a:lnTo>
                    <a:pt x="1398850" y="280892"/>
                  </a:lnTo>
                  <a:lnTo>
                    <a:pt x="1371871" y="248125"/>
                  </a:lnTo>
                  <a:lnTo>
                    <a:pt x="1341905" y="216907"/>
                  </a:lnTo>
                  <a:lnTo>
                    <a:pt x="1309095" y="187345"/>
                  </a:lnTo>
                  <a:lnTo>
                    <a:pt x="1273587" y="159543"/>
                  </a:lnTo>
                  <a:lnTo>
                    <a:pt x="1235524" y="133607"/>
                  </a:lnTo>
                  <a:lnTo>
                    <a:pt x="1195049" y="109642"/>
                  </a:lnTo>
                  <a:lnTo>
                    <a:pt x="1152307" y="87753"/>
                  </a:lnTo>
                  <a:lnTo>
                    <a:pt x="1107441" y="68045"/>
                  </a:lnTo>
                  <a:lnTo>
                    <a:pt x="1060595" y="50623"/>
                  </a:lnTo>
                  <a:lnTo>
                    <a:pt x="1011913" y="35593"/>
                  </a:lnTo>
                  <a:lnTo>
                    <a:pt x="961539" y="23060"/>
                  </a:lnTo>
                  <a:lnTo>
                    <a:pt x="909616" y="13129"/>
                  </a:lnTo>
                  <a:lnTo>
                    <a:pt x="856289" y="5905"/>
                  </a:lnTo>
                  <a:lnTo>
                    <a:pt x="801702" y="1493"/>
                  </a:lnTo>
                  <a:lnTo>
                    <a:pt x="745998" y="0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200"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658031" y="2466234"/>
              <a:ext cx="1730393" cy="1026629"/>
            </a:xfrm>
            <a:prstGeom prst="rect">
              <a:avLst/>
            </a:prstGeom>
          </p:spPr>
          <p:txBody>
            <a:bodyPr vert="horz" wrap="square" lIns="0" tIns="10860" rIns="0" bIns="0" rtlCol="0">
              <a:spAutoFit/>
            </a:bodyPr>
            <a:lstStyle/>
            <a:p>
              <a:pPr marL="10860" marR="4344" indent="543" algn="just">
                <a:spcBef>
                  <a:spcPts val="86"/>
                </a:spcBef>
              </a:pPr>
              <a:r>
                <a:rPr sz="2200" b="1" spc="-4" dirty="0">
                  <a:solidFill>
                    <a:srgbClr val="FFFFFF"/>
                  </a:solidFill>
                  <a:latin typeface="STZhongsong"/>
                  <a:cs typeface="STZhongsong"/>
                </a:rPr>
                <a:t>公式定义很 简单，理解 运用是关键</a:t>
              </a:r>
              <a:endParaRPr sz="2200" dirty="0">
                <a:latin typeface="STZhongsong"/>
                <a:cs typeface="STZhongsong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118713" y="2331469"/>
            <a:ext cx="4572000" cy="16645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55930" indent="-254119">
              <a:spcBef>
                <a:spcPts val="620"/>
              </a:spcBef>
              <a:buFont typeface="Wingdings"/>
              <a:buChar char=""/>
              <a:tabLst>
                <a:tab pos="656473" algn="l"/>
              </a:tabLst>
            </a:pPr>
            <a:r>
              <a:rPr lang="zh-CN" altLang="pt-BR" sz="2200" b="1" spc="-9" dirty="0">
                <a:solidFill>
                  <a:srgbClr val="3333CC"/>
                </a:solidFill>
                <a:latin typeface="NSimSun"/>
                <a:cs typeface="NSimSun"/>
              </a:rPr>
              <a:t>三种形式的原子公式是公式</a:t>
            </a:r>
            <a:endParaRPr lang="pt-BR" altLang="zh-CN" sz="2200" dirty="0">
              <a:latin typeface="NSimSun"/>
              <a:cs typeface="NSimSun"/>
            </a:endParaRPr>
          </a:p>
          <a:p>
            <a:pPr marL="1024619" lvl="1" indent="-231856">
              <a:spcBef>
                <a:spcPts val="483"/>
              </a:spcBef>
              <a:buFont typeface="Wingdings"/>
              <a:buChar char=""/>
              <a:tabLst>
                <a:tab pos="1025162" algn="l"/>
              </a:tabLst>
            </a:pPr>
            <a:r>
              <a:rPr lang="pt-BR" altLang="zh-CN" sz="2200" b="1" spc="-4" dirty="0">
                <a:solidFill>
                  <a:srgbClr val="FF0065"/>
                </a:solidFill>
                <a:latin typeface="Arial"/>
                <a:cs typeface="Arial"/>
              </a:rPr>
              <a:t>s </a:t>
            </a:r>
            <a:r>
              <a:rPr lang="pt-BR" altLang="zh-CN" sz="2200" b="1" spc="-4" dirty="0">
                <a:solidFill>
                  <a:srgbClr val="FF0065"/>
                </a:solidFill>
                <a:latin typeface="STXingkai"/>
                <a:cs typeface="STXingkai"/>
              </a:rPr>
              <a:t>∈</a:t>
            </a:r>
            <a:r>
              <a:rPr lang="pt-BR" altLang="zh-CN" sz="2200" b="1" spc="-38" dirty="0">
                <a:solidFill>
                  <a:srgbClr val="FF0065"/>
                </a:solidFill>
                <a:latin typeface="STXingkai"/>
                <a:cs typeface="STXingkai"/>
              </a:rPr>
              <a:t> </a:t>
            </a:r>
            <a:r>
              <a:rPr lang="pt-BR" altLang="zh-CN" sz="2200" b="1" spc="-4" dirty="0">
                <a:solidFill>
                  <a:srgbClr val="FF0065"/>
                </a:solidFill>
                <a:latin typeface="Arial"/>
                <a:cs typeface="Arial"/>
              </a:rPr>
              <a:t>R</a:t>
            </a:r>
            <a:endParaRPr lang="pt-BR" altLang="zh-CN" sz="2200" dirty="0">
              <a:latin typeface="Arial"/>
              <a:cs typeface="Arial"/>
            </a:endParaRPr>
          </a:p>
          <a:p>
            <a:pPr marL="1024619" lvl="1" indent="-231856">
              <a:spcBef>
                <a:spcPts val="620"/>
              </a:spcBef>
              <a:buFont typeface="Wingdings"/>
              <a:buChar char=""/>
              <a:tabLst>
                <a:tab pos="1025162" algn="l"/>
                <a:tab pos="1738649" algn="l"/>
              </a:tabLst>
            </a:pPr>
            <a:r>
              <a:rPr lang="pt-BR" altLang="zh-CN" sz="2200" b="1" spc="-4" dirty="0">
                <a:solidFill>
                  <a:srgbClr val="FF0065"/>
                </a:solidFill>
                <a:latin typeface="Arial"/>
                <a:cs typeface="Arial"/>
              </a:rPr>
              <a:t>s[A]</a:t>
            </a:r>
            <a:r>
              <a:rPr lang="pt-BR" altLang="zh-CN" sz="2200"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pt-BR" altLang="zh-CN" sz="2200" b="1" spc="-4" dirty="0">
                <a:solidFill>
                  <a:srgbClr val="FF0065"/>
                </a:solidFill>
                <a:latin typeface="Symbol"/>
                <a:cs typeface="Symbol"/>
              </a:rPr>
              <a:t></a:t>
            </a:r>
            <a:r>
              <a:rPr lang="pt-BR" altLang="zh-CN" sz="2200" spc="-4" dirty="0">
                <a:solidFill>
                  <a:srgbClr val="FF0065"/>
                </a:solidFill>
                <a:latin typeface="Times New Roman"/>
                <a:cs typeface="Times New Roman"/>
              </a:rPr>
              <a:t>	</a:t>
            </a:r>
            <a:r>
              <a:rPr lang="pt-BR" altLang="zh-CN" sz="2200" b="1" spc="-4" dirty="0">
                <a:solidFill>
                  <a:srgbClr val="FF0065"/>
                </a:solidFill>
                <a:latin typeface="Arial"/>
                <a:cs typeface="Arial"/>
              </a:rPr>
              <a:t>c</a:t>
            </a:r>
            <a:endParaRPr lang="pt-BR" altLang="zh-CN" sz="2200" dirty="0">
              <a:latin typeface="Arial"/>
              <a:cs typeface="Arial"/>
            </a:endParaRPr>
          </a:p>
          <a:p>
            <a:pPr marL="1024619" lvl="1" indent="-231856">
              <a:spcBef>
                <a:spcPts val="564"/>
              </a:spcBef>
              <a:buFont typeface="Wingdings"/>
              <a:buChar char=""/>
              <a:tabLst>
                <a:tab pos="1025162" algn="l"/>
              </a:tabLst>
            </a:pPr>
            <a:r>
              <a:rPr lang="pt-BR" altLang="zh-CN" sz="2200" b="1" spc="-4" dirty="0">
                <a:solidFill>
                  <a:srgbClr val="FF0065"/>
                </a:solidFill>
                <a:latin typeface="Arial"/>
                <a:cs typeface="Arial"/>
              </a:rPr>
              <a:t>s[A] </a:t>
            </a:r>
            <a:r>
              <a:rPr lang="pt-BR" altLang="zh-CN" sz="2200" b="1" spc="-4" dirty="0">
                <a:solidFill>
                  <a:srgbClr val="FF0065"/>
                </a:solidFill>
                <a:latin typeface="Symbol"/>
                <a:cs typeface="Symbol"/>
              </a:rPr>
              <a:t></a:t>
            </a:r>
            <a:r>
              <a:rPr lang="pt-BR" altLang="zh-CN" sz="2200" b="1" spc="38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pt-BR" altLang="zh-CN" sz="2200" b="1" spc="-9" dirty="0">
                <a:solidFill>
                  <a:srgbClr val="FF0065"/>
                </a:solidFill>
                <a:latin typeface="Arial"/>
                <a:cs typeface="Arial"/>
              </a:rPr>
              <a:t>u[B]</a:t>
            </a:r>
            <a:endParaRPr lang="pt-BR" altLang="zh-CN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51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1571" y="1492382"/>
            <a:ext cx="8310119" cy="1308928"/>
          </a:xfrm>
          <a:prstGeom prst="rect">
            <a:avLst/>
          </a:prstGeom>
        </p:spPr>
        <p:txBody>
          <a:bodyPr vert="horz" wrap="square" lIns="0" tIns="92309" rIns="0" bIns="0" rtlCol="0">
            <a:spAutoFit/>
          </a:bodyPr>
          <a:lstStyle/>
          <a:p>
            <a:pPr marL="243259" indent="-232399">
              <a:spcBef>
                <a:spcPts val="727"/>
              </a:spcBef>
              <a:buFont typeface="Wingdings"/>
              <a:buChar char=""/>
              <a:tabLst>
                <a:tab pos="243802" algn="l"/>
              </a:tabLst>
            </a:pPr>
            <a:r>
              <a:rPr sz="2300" b="1" spc="-9" dirty="0">
                <a:latin typeface="NSimSun"/>
                <a:cs typeface="NSimSun"/>
              </a:rPr>
              <a:t>关系代数的并、差、乘积、选择和投影运算可以</a:t>
            </a:r>
            <a:r>
              <a:rPr sz="2300" b="1" spc="-4" dirty="0">
                <a:latin typeface="NSimSun"/>
                <a:cs typeface="NSimSun"/>
              </a:rPr>
              <a:t>用</a:t>
            </a:r>
            <a:r>
              <a:rPr sz="2300" b="1" spc="-9" dirty="0">
                <a:latin typeface="Arial"/>
                <a:cs typeface="Arial"/>
              </a:rPr>
              <a:t>QBE</a:t>
            </a:r>
            <a:r>
              <a:rPr sz="2300" b="1" spc="-4" dirty="0">
                <a:latin typeface="NSimSun"/>
                <a:cs typeface="NSimSun"/>
              </a:rPr>
              <a:t>来实现</a:t>
            </a:r>
            <a:endParaRPr sz="2300" dirty="0">
              <a:latin typeface="NSimSun"/>
              <a:cs typeface="NSimSun"/>
            </a:endParaRPr>
          </a:p>
          <a:p>
            <a:pPr marL="656473" lvl="1" indent="-254662">
              <a:spcBef>
                <a:spcPts val="641"/>
              </a:spcBef>
              <a:buFont typeface="Wingdings"/>
              <a:buChar char=""/>
              <a:tabLst>
                <a:tab pos="657016" algn="l"/>
              </a:tabLst>
            </a:pPr>
            <a:r>
              <a:rPr sz="2300" b="1" spc="-4" dirty="0">
                <a:latin typeface="Arial"/>
                <a:cs typeface="Arial"/>
              </a:rPr>
              <a:t>T =</a:t>
            </a:r>
            <a:r>
              <a:rPr sz="2300" b="1" spc="-13" dirty="0">
                <a:latin typeface="Arial"/>
                <a:cs typeface="Arial"/>
              </a:rPr>
              <a:t> </a:t>
            </a:r>
            <a:r>
              <a:rPr sz="2300" b="1" spc="-4" dirty="0">
                <a:latin typeface="Symbol"/>
                <a:cs typeface="Symbol"/>
              </a:rPr>
              <a:t></a:t>
            </a:r>
            <a:r>
              <a:rPr sz="2300" b="1" spc="-6" baseline="-25641" dirty="0">
                <a:latin typeface="Arial"/>
                <a:cs typeface="Arial"/>
              </a:rPr>
              <a:t>F</a:t>
            </a:r>
            <a:r>
              <a:rPr sz="2300" b="1" spc="-4" dirty="0">
                <a:latin typeface="Arial"/>
                <a:cs typeface="Arial"/>
              </a:rPr>
              <a:t>(R)</a:t>
            </a:r>
            <a:endParaRPr sz="2300" dirty="0">
              <a:latin typeface="Arial"/>
              <a:cs typeface="Arial"/>
            </a:endParaRPr>
          </a:p>
          <a:p>
            <a:pPr marL="655930" lvl="1" indent="-254119">
              <a:spcBef>
                <a:spcPts val="599"/>
              </a:spcBef>
              <a:buFont typeface="Wingdings"/>
              <a:buChar char=""/>
              <a:tabLst>
                <a:tab pos="656473" algn="l"/>
              </a:tabLst>
            </a:pPr>
            <a:r>
              <a:rPr sz="2300" b="1" spc="-9" dirty="0">
                <a:latin typeface="NSimSun"/>
                <a:cs typeface="NSimSun"/>
              </a:rPr>
              <a:t>其</a:t>
            </a:r>
            <a:r>
              <a:rPr sz="2300" b="1" dirty="0">
                <a:latin typeface="NSimSun"/>
                <a:cs typeface="NSimSun"/>
              </a:rPr>
              <a:t>中</a:t>
            </a:r>
            <a:r>
              <a:rPr sz="2300" b="1" spc="-4" dirty="0">
                <a:latin typeface="Arial"/>
                <a:cs typeface="Arial"/>
              </a:rPr>
              <a:t>Condition</a:t>
            </a:r>
            <a:r>
              <a:rPr sz="2300" b="1" spc="-26" dirty="0">
                <a:latin typeface="Arial"/>
                <a:cs typeface="Arial"/>
              </a:rPr>
              <a:t> </a:t>
            </a:r>
            <a:r>
              <a:rPr sz="2300" b="1" spc="-4" dirty="0">
                <a:latin typeface="Arial"/>
                <a:cs typeface="Arial"/>
              </a:rPr>
              <a:t>Box</a:t>
            </a:r>
            <a:r>
              <a:rPr sz="2300" b="1" spc="-9" dirty="0">
                <a:latin typeface="NSimSun"/>
                <a:cs typeface="NSimSun"/>
              </a:rPr>
              <a:t>中表示选择运算中</a:t>
            </a:r>
            <a:r>
              <a:rPr sz="2300" b="1" dirty="0">
                <a:latin typeface="NSimSun"/>
                <a:cs typeface="NSimSun"/>
              </a:rPr>
              <a:t>的</a:t>
            </a:r>
            <a:r>
              <a:rPr sz="2300" b="1" spc="-13" dirty="0">
                <a:latin typeface="Arial"/>
                <a:cs typeface="Arial"/>
              </a:rPr>
              <a:t>F</a:t>
            </a:r>
            <a:r>
              <a:rPr sz="2300" b="1" spc="-4" dirty="0">
                <a:latin typeface="NSimSun"/>
                <a:cs typeface="NSimSun"/>
              </a:rPr>
              <a:t>公式</a:t>
            </a:r>
            <a:r>
              <a:rPr sz="2300" b="1" spc="-13" dirty="0">
                <a:latin typeface="Arial"/>
                <a:cs typeface="Arial"/>
              </a:rPr>
              <a:t>(</a:t>
            </a:r>
            <a:r>
              <a:rPr sz="2300" b="1" spc="-9" dirty="0">
                <a:latin typeface="NSimSun"/>
                <a:cs typeface="NSimSun"/>
              </a:rPr>
              <a:t>详细转换</a:t>
            </a:r>
            <a:r>
              <a:rPr sz="2300" b="1" spc="-4" dirty="0">
                <a:latin typeface="NSimSun"/>
                <a:cs typeface="NSimSun"/>
              </a:rPr>
              <a:t>略</a:t>
            </a:r>
            <a:r>
              <a:rPr sz="2300" b="1" spc="-4" dirty="0">
                <a:latin typeface="Arial"/>
                <a:cs typeface="Arial"/>
              </a:rPr>
              <a:t>)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4109" y="3095060"/>
            <a:ext cx="6275476" cy="1991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4287" y="704692"/>
            <a:ext cx="5275328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用</a:t>
            </a:r>
            <a:r>
              <a:rPr sz="2800" spc="-9" dirty="0" err="1">
                <a:solidFill>
                  <a:srgbClr val="FFFFFF"/>
                </a:solidFill>
                <a:latin typeface="Arial"/>
                <a:cs typeface="Arial"/>
              </a:rPr>
              <a:t>QBE</a:t>
            </a:r>
            <a:r>
              <a:rPr sz="2800" spc="4" dirty="0" err="1">
                <a:solidFill>
                  <a:srgbClr val="FFFFFF"/>
                </a:solidFill>
                <a:latin typeface="STZhongsong"/>
                <a:cs typeface="STZhongsong"/>
              </a:rPr>
              <a:t>实</a:t>
            </a:r>
            <a:r>
              <a:rPr sz="2800" dirty="0" err="1">
                <a:solidFill>
                  <a:srgbClr val="FFFFFF"/>
                </a:solidFill>
                <a:latin typeface="STZhongsong"/>
                <a:cs typeface="STZhongsong"/>
              </a:rPr>
              <a:t>现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关系代数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（续）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807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3568" y="1556792"/>
            <a:ext cx="7867079" cy="3821127"/>
          </a:xfrm>
          <a:prstGeom prst="rect">
            <a:avLst/>
          </a:prstGeom>
        </p:spPr>
        <p:txBody>
          <a:bodyPr vert="horz" wrap="square" lIns="0" tIns="103712" rIns="0" bIns="0" rtlCol="0">
            <a:spAutoFit/>
          </a:bodyPr>
          <a:lstStyle/>
          <a:p>
            <a:pPr marL="243259" indent="-232399">
              <a:spcBef>
                <a:spcPts val="817"/>
              </a:spcBef>
              <a:buSzPct val="95833"/>
              <a:buFont typeface="Wingdings"/>
              <a:buChar char=""/>
              <a:tabLst>
                <a:tab pos="243802" algn="l"/>
              </a:tabLst>
            </a:pPr>
            <a:r>
              <a:rPr b="1" dirty="0">
                <a:latin typeface="SimSun"/>
                <a:cs typeface="SimSun"/>
              </a:rPr>
              <a:t>关系运算有三种：关系代数、关系元组演算和关系域演算</a:t>
            </a:r>
            <a:endParaRPr dirty="0">
              <a:latin typeface="SimSun"/>
              <a:cs typeface="SimSun"/>
            </a:endParaRPr>
          </a:p>
          <a:p>
            <a:pPr marL="243259" indent="-232399">
              <a:spcBef>
                <a:spcPts val="735"/>
              </a:spcBef>
              <a:buSzPct val="95833"/>
              <a:buFont typeface="Wingdings"/>
              <a:buChar char=""/>
              <a:tabLst>
                <a:tab pos="243802" algn="l"/>
              </a:tabLst>
            </a:pPr>
            <a:r>
              <a:rPr b="1" dirty="0">
                <a:latin typeface="SimSun"/>
                <a:cs typeface="SimSun"/>
              </a:rPr>
              <a:t>三种关系运算都是抽象的数学运算，体现了三种不同的思维</a:t>
            </a:r>
            <a:endParaRPr dirty="0">
              <a:latin typeface="SimSun"/>
              <a:cs typeface="SimSun"/>
            </a:endParaRPr>
          </a:p>
          <a:p>
            <a:pPr marL="401811" lvl="1">
              <a:spcBef>
                <a:spcPts val="470"/>
              </a:spcBef>
              <a:buSzPct val="95000"/>
              <a:buFont typeface="Wingdings"/>
              <a:buChar char=""/>
              <a:tabLst>
                <a:tab pos="573396" algn="l"/>
              </a:tabLst>
            </a:pPr>
            <a:r>
              <a:rPr sz="2100" b="1" spc="-4" dirty="0">
                <a:latin typeface="Microsoft YaHei"/>
                <a:cs typeface="Microsoft YaHei"/>
              </a:rPr>
              <a:t>关系代数---以集合为对象的操作思维，由集合到集合的变换</a:t>
            </a:r>
            <a:endParaRPr sz="2100" dirty="0">
              <a:latin typeface="Microsoft YaHei"/>
              <a:cs typeface="Microsoft YaHei"/>
            </a:endParaRPr>
          </a:p>
          <a:p>
            <a:pPr marL="401811" marR="4344" lvl="1">
              <a:lnSpc>
                <a:spcPts val="2676"/>
              </a:lnSpc>
              <a:spcBef>
                <a:spcPts val="188"/>
              </a:spcBef>
              <a:buSzPct val="95000"/>
              <a:buFont typeface="Wingdings"/>
              <a:buChar char=""/>
              <a:tabLst>
                <a:tab pos="573396" algn="l"/>
              </a:tabLst>
            </a:pPr>
            <a:r>
              <a:rPr sz="2100" b="1" spc="-4" dirty="0">
                <a:latin typeface="Microsoft YaHei"/>
                <a:cs typeface="Microsoft YaHei"/>
              </a:rPr>
              <a:t>元组演算---以元组为对象的操作思维，取出关系的每一个元组进行 </a:t>
            </a:r>
            <a:r>
              <a:rPr sz="2100" b="1" spc="-4" dirty="0" err="1">
                <a:latin typeface="Microsoft YaHei"/>
                <a:cs typeface="Microsoft YaHei"/>
              </a:rPr>
              <a:t>验证，一个元组变量则可能需要一个循环，多个元组变量则需要多个</a:t>
            </a:r>
            <a:r>
              <a:rPr sz="2100" b="1" spc="-4" dirty="0">
                <a:latin typeface="Microsoft YaHei"/>
                <a:cs typeface="Microsoft YaHei"/>
              </a:rPr>
              <a:t> 循环</a:t>
            </a:r>
            <a:endParaRPr sz="2100" dirty="0">
              <a:latin typeface="Microsoft YaHei"/>
              <a:cs typeface="Microsoft YaHei"/>
            </a:endParaRPr>
          </a:p>
          <a:p>
            <a:pPr marL="572853" lvl="1" indent="-171041">
              <a:spcBef>
                <a:spcPts val="423"/>
              </a:spcBef>
              <a:buSzPct val="95000"/>
              <a:buFont typeface="Wingdings"/>
              <a:buChar char=""/>
              <a:tabLst>
                <a:tab pos="573396" algn="l"/>
              </a:tabLst>
            </a:pPr>
            <a:r>
              <a:rPr sz="2100" b="1" spc="-4" dirty="0">
                <a:latin typeface="Microsoft YaHei"/>
                <a:cs typeface="Microsoft YaHei"/>
              </a:rPr>
              <a:t>域演算---</a:t>
            </a:r>
            <a:r>
              <a:rPr sz="2100" b="1" spc="-4" dirty="0" err="1">
                <a:latin typeface="Microsoft YaHei"/>
                <a:cs typeface="Microsoft YaHei"/>
              </a:rPr>
              <a:t>以域变量为对象的操作思维，取出域的每一个变量进行验证看其是否满足条件</a:t>
            </a:r>
            <a:endParaRPr sz="21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0595" y="628096"/>
            <a:ext cx="3846019" cy="431430"/>
          </a:xfrm>
          <a:prstGeom prst="rect">
            <a:avLst/>
          </a:prstGeom>
        </p:spPr>
        <p:txBody>
          <a:bodyPr vert="horz" wrap="square" lIns="0" tIns="1031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81"/>
              </a:spcBef>
            </a:pPr>
            <a:r>
              <a:rPr sz="2736" spc="-4" dirty="0">
                <a:solidFill>
                  <a:srgbClr val="FFFFEF"/>
                </a:solidFill>
                <a:latin typeface="SimSun"/>
                <a:cs typeface="SimSun"/>
              </a:rPr>
              <a:t>关于关系运算的一些观点</a:t>
            </a:r>
            <a:endParaRPr sz="2736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923258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7545" y="1443657"/>
            <a:ext cx="8352928" cy="4762109"/>
          </a:xfrm>
          <a:prstGeom prst="rect">
            <a:avLst/>
          </a:prstGeom>
        </p:spPr>
        <p:txBody>
          <a:bodyPr vert="horz" wrap="square" lIns="0" tIns="106970" rIns="0" bIns="0" rtlCol="0">
            <a:spAutoFit/>
          </a:bodyPr>
          <a:lstStyle/>
          <a:p>
            <a:pPr marL="10860">
              <a:spcBef>
                <a:spcPts val="842"/>
              </a:spcBef>
              <a:buSzPct val="95833"/>
              <a:buFont typeface="Wingdings"/>
              <a:buChar char=""/>
              <a:tabLst>
                <a:tab pos="243802" algn="l"/>
              </a:tabLst>
            </a:pPr>
            <a:r>
              <a:rPr b="1" dirty="0">
                <a:latin typeface="SimSun"/>
                <a:cs typeface="SimSun"/>
              </a:rPr>
              <a:t>三种运算之间是等价的</a:t>
            </a:r>
            <a:endParaRPr dirty="0">
              <a:latin typeface="SimSun"/>
              <a:cs typeface="SimSun"/>
            </a:endParaRPr>
          </a:p>
          <a:p>
            <a:pPr marL="401811" marR="109684" lvl="1">
              <a:lnSpc>
                <a:spcPct val="130300"/>
              </a:lnSpc>
              <a:spcBef>
                <a:spcPts val="9"/>
              </a:spcBef>
              <a:buSzPct val="95000"/>
              <a:buFont typeface="Wingdings"/>
              <a:buChar char=""/>
              <a:tabLst>
                <a:tab pos="573396" algn="l"/>
              </a:tabLst>
            </a:pPr>
            <a:r>
              <a:rPr sz="2100" b="1" dirty="0">
                <a:latin typeface="SimSun"/>
                <a:cs typeface="SimSun"/>
              </a:rPr>
              <a:t>关系代</a:t>
            </a:r>
            <a:r>
              <a:rPr sz="2100" b="1" spc="-9" dirty="0">
                <a:latin typeface="SimSun"/>
                <a:cs typeface="SimSun"/>
              </a:rPr>
              <a:t>数</a:t>
            </a:r>
            <a:r>
              <a:rPr sz="2100" b="1" spc="-4" dirty="0">
                <a:latin typeface="SimSun"/>
                <a:cs typeface="SimSun"/>
              </a:rPr>
              <a:t> </a:t>
            </a:r>
            <a:r>
              <a:rPr sz="2100" b="1" spc="-9" dirty="0">
                <a:latin typeface="SimSun"/>
                <a:cs typeface="SimSun"/>
              </a:rPr>
              <a:t>与</a:t>
            </a:r>
            <a:r>
              <a:rPr sz="2100" b="1" spc="-4" dirty="0">
                <a:latin typeface="SimSun"/>
                <a:cs typeface="SimSun"/>
              </a:rPr>
              <a:t> </a:t>
            </a:r>
            <a:r>
              <a:rPr sz="2100" b="1" dirty="0">
                <a:latin typeface="SimSun"/>
                <a:cs typeface="SimSun"/>
              </a:rPr>
              <a:t>安全的元组演算表达</a:t>
            </a:r>
            <a:r>
              <a:rPr sz="2100" b="1" spc="-9" dirty="0">
                <a:latin typeface="SimSun"/>
                <a:cs typeface="SimSun"/>
              </a:rPr>
              <a:t>式</a:t>
            </a:r>
            <a:r>
              <a:rPr sz="2100" b="1" spc="-4" dirty="0">
                <a:latin typeface="SimSun"/>
                <a:cs typeface="SimSun"/>
              </a:rPr>
              <a:t> </a:t>
            </a:r>
            <a:r>
              <a:rPr sz="2100" b="1" spc="-9" dirty="0">
                <a:latin typeface="SimSun"/>
                <a:cs typeface="SimSun"/>
              </a:rPr>
              <a:t>与</a:t>
            </a:r>
            <a:r>
              <a:rPr sz="2100" b="1" dirty="0">
                <a:latin typeface="SimSun"/>
                <a:cs typeface="SimSun"/>
              </a:rPr>
              <a:t> </a:t>
            </a:r>
            <a:r>
              <a:rPr sz="2100" b="1" dirty="0" err="1">
                <a:latin typeface="SimSun"/>
                <a:cs typeface="SimSun"/>
              </a:rPr>
              <a:t>安全的域演算表达</a:t>
            </a:r>
            <a:r>
              <a:rPr sz="2100" b="1" spc="-9" dirty="0" err="1">
                <a:latin typeface="SimSun"/>
                <a:cs typeface="SimSun"/>
              </a:rPr>
              <a:t>式</a:t>
            </a:r>
            <a:r>
              <a:rPr sz="2100" b="1" dirty="0">
                <a:latin typeface="SimSun"/>
                <a:cs typeface="SimSun"/>
              </a:rPr>
              <a:t> </a:t>
            </a:r>
            <a:r>
              <a:rPr sz="2100" b="1" dirty="0" err="1">
                <a:latin typeface="SimSun"/>
                <a:cs typeface="SimSun"/>
              </a:rPr>
              <a:t>是等价的。即一种形式的表达式可以被等价地转换为另一种形式</a:t>
            </a:r>
            <a:endParaRPr sz="2100" dirty="0">
              <a:latin typeface="SimSun"/>
              <a:cs typeface="SimSun"/>
            </a:endParaRPr>
          </a:p>
          <a:p>
            <a:pPr marL="10860">
              <a:spcBef>
                <a:spcPts val="722"/>
              </a:spcBef>
              <a:buSzPct val="95833"/>
              <a:buFont typeface="Wingdings"/>
              <a:buChar char=""/>
              <a:tabLst>
                <a:tab pos="243802" algn="l"/>
              </a:tabLst>
            </a:pPr>
            <a:r>
              <a:rPr b="1" dirty="0">
                <a:latin typeface="SimSun"/>
                <a:cs typeface="SimSun"/>
              </a:rPr>
              <a:t>三种关系运算都可说是非过程性的</a:t>
            </a:r>
            <a:endParaRPr dirty="0">
              <a:latin typeface="SimSun"/>
              <a:cs typeface="SimSun"/>
            </a:endParaRPr>
          </a:p>
          <a:p>
            <a:pPr marL="572853" lvl="1" indent="-171041">
              <a:spcBef>
                <a:spcPts val="633"/>
              </a:spcBef>
              <a:buSzPct val="95000"/>
              <a:buFont typeface="Wingdings"/>
              <a:buChar char=""/>
              <a:tabLst>
                <a:tab pos="573396" algn="l"/>
              </a:tabLst>
            </a:pPr>
            <a:r>
              <a:rPr sz="2100" b="1" dirty="0">
                <a:latin typeface="SimSun"/>
                <a:cs typeface="SimSun"/>
              </a:rPr>
              <a:t>相比之下：域演算的非过程性最好，元组演算次之，关系代数最差</a:t>
            </a:r>
            <a:endParaRPr sz="2100" dirty="0">
              <a:latin typeface="SimSun"/>
              <a:cs typeface="SimSun"/>
            </a:endParaRPr>
          </a:p>
          <a:p>
            <a:pPr marL="10860" marR="78190">
              <a:lnSpc>
                <a:spcPts val="3198"/>
              </a:lnSpc>
              <a:spcBef>
                <a:spcPts val="217"/>
              </a:spcBef>
              <a:buSzPct val="95833"/>
              <a:buFont typeface="Wingdings"/>
              <a:buChar char=""/>
              <a:tabLst>
                <a:tab pos="243802" algn="l"/>
              </a:tabLst>
            </a:pPr>
            <a:r>
              <a:rPr b="1" dirty="0">
                <a:latin typeface="SimSun"/>
                <a:cs typeface="SimSun"/>
              </a:rPr>
              <a:t>三种关系运算虽是抽象的，但却是衡量数据库语言完备性的 基础</a:t>
            </a:r>
            <a:endParaRPr dirty="0">
              <a:latin typeface="SimSun"/>
              <a:cs typeface="SimSun"/>
            </a:endParaRPr>
          </a:p>
          <a:p>
            <a:pPr marL="401811" lvl="1">
              <a:spcBef>
                <a:spcPts val="398"/>
              </a:spcBef>
              <a:buSzPct val="95000"/>
              <a:buFont typeface="Wingdings"/>
              <a:buChar char=""/>
              <a:tabLst>
                <a:tab pos="573396" algn="l"/>
              </a:tabLst>
            </a:pPr>
            <a:r>
              <a:rPr sz="2100" b="1" dirty="0" err="1">
                <a:latin typeface="SimSun"/>
                <a:cs typeface="SimSun"/>
              </a:rPr>
              <a:t>一个数据库语言如果能够等价地实现这三种关系运算的操作，则说该语言是完备的</a:t>
            </a:r>
            <a:endParaRPr sz="2100" dirty="0">
              <a:latin typeface="SimSun"/>
              <a:cs typeface="SimSun"/>
            </a:endParaRPr>
          </a:p>
          <a:p>
            <a:pPr marL="401811" marR="42353" lvl="1">
              <a:lnSpc>
                <a:spcPts val="2676"/>
              </a:lnSpc>
              <a:spcBef>
                <a:spcPts val="188"/>
              </a:spcBef>
              <a:buSzPct val="95000"/>
              <a:buFont typeface="Wingdings"/>
              <a:buChar char=""/>
              <a:tabLst>
                <a:tab pos="573396" algn="l"/>
              </a:tabLst>
            </a:pPr>
            <a:r>
              <a:rPr sz="2100" b="1" spc="-9" dirty="0" err="1">
                <a:latin typeface="NSimSun"/>
                <a:cs typeface="NSimSun"/>
              </a:rPr>
              <a:t>目前多数数据库语言都能够实现这三种运算的操作，在此基础上还增加了许多其他的操作，如赋值操作、聚集操作等</a:t>
            </a:r>
            <a:endParaRPr sz="2100" dirty="0">
              <a:latin typeface="NSimSun"/>
              <a:cs typeface="N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0595" y="628096"/>
            <a:ext cx="3846019" cy="431430"/>
          </a:xfrm>
          <a:prstGeom prst="rect">
            <a:avLst/>
          </a:prstGeom>
        </p:spPr>
        <p:txBody>
          <a:bodyPr vert="horz" wrap="square" lIns="0" tIns="1031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81"/>
              </a:spcBef>
            </a:pPr>
            <a:r>
              <a:rPr sz="2736" spc="-4" dirty="0">
                <a:solidFill>
                  <a:srgbClr val="FFFFEF"/>
                </a:solidFill>
                <a:latin typeface="SimSun"/>
                <a:cs typeface="SimSun"/>
              </a:rPr>
              <a:t>关于关系运算的一些观点</a:t>
            </a:r>
            <a:endParaRPr sz="2736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153747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62534" y="1893525"/>
            <a:ext cx="1219562" cy="936663"/>
          </a:xfrm>
          <a:custGeom>
            <a:avLst/>
            <a:gdLst/>
            <a:ahLst/>
            <a:cxnLst/>
            <a:rect l="l" t="t" r="r" b="b"/>
            <a:pathLst>
              <a:path w="1426210" h="1095375">
                <a:moveTo>
                  <a:pt x="1425702" y="547877"/>
                </a:moveTo>
                <a:lnTo>
                  <a:pt x="1423745" y="506998"/>
                </a:lnTo>
                <a:lnTo>
                  <a:pt x="1417969" y="466932"/>
                </a:lnTo>
                <a:lnTo>
                  <a:pt x="1408511" y="427787"/>
                </a:lnTo>
                <a:lnTo>
                  <a:pt x="1395508" y="389669"/>
                </a:lnTo>
                <a:lnTo>
                  <a:pt x="1379098" y="352683"/>
                </a:lnTo>
                <a:lnTo>
                  <a:pt x="1359420" y="316937"/>
                </a:lnTo>
                <a:lnTo>
                  <a:pt x="1336610" y="282535"/>
                </a:lnTo>
                <a:lnTo>
                  <a:pt x="1310807" y="249583"/>
                </a:lnTo>
                <a:lnTo>
                  <a:pt x="1282149" y="218189"/>
                </a:lnTo>
                <a:lnTo>
                  <a:pt x="1250774" y="188458"/>
                </a:lnTo>
                <a:lnTo>
                  <a:pt x="1216818" y="160496"/>
                </a:lnTo>
                <a:lnTo>
                  <a:pt x="1180421" y="134409"/>
                </a:lnTo>
                <a:lnTo>
                  <a:pt x="1141720" y="110303"/>
                </a:lnTo>
                <a:lnTo>
                  <a:pt x="1100852" y="88284"/>
                </a:lnTo>
                <a:lnTo>
                  <a:pt x="1057957" y="68458"/>
                </a:lnTo>
                <a:lnTo>
                  <a:pt x="1013170" y="50932"/>
                </a:lnTo>
                <a:lnTo>
                  <a:pt x="966631" y="35811"/>
                </a:lnTo>
                <a:lnTo>
                  <a:pt x="918477" y="23202"/>
                </a:lnTo>
                <a:lnTo>
                  <a:pt x="868644" y="13181"/>
                </a:lnTo>
                <a:lnTo>
                  <a:pt x="817876" y="5941"/>
                </a:lnTo>
                <a:lnTo>
                  <a:pt x="765705" y="1503"/>
                </a:lnTo>
                <a:lnTo>
                  <a:pt x="712470" y="0"/>
                </a:lnTo>
                <a:lnTo>
                  <a:pt x="659334" y="1503"/>
                </a:lnTo>
                <a:lnTo>
                  <a:pt x="607080" y="5966"/>
                </a:lnTo>
                <a:lnTo>
                  <a:pt x="556364" y="13210"/>
                </a:lnTo>
                <a:lnTo>
                  <a:pt x="506806" y="23202"/>
                </a:lnTo>
                <a:lnTo>
                  <a:pt x="458718" y="35811"/>
                </a:lnTo>
                <a:lnTo>
                  <a:pt x="412237" y="50932"/>
                </a:lnTo>
                <a:lnTo>
                  <a:pt x="367503" y="68458"/>
                </a:lnTo>
                <a:lnTo>
                  <a:pt x="324652" y="88284"/>
                </a:lnTo>
                <a:lnTo>
                  <a:pt x="283824" y="110303"/>
                </a:lnTo>
                <a:lnTo>
                  <a:pt x="245156" y="134409"/>
                </a:lnTo>
                <a:lnTo>
                  <a:pt x="208788" y="160496"/>
                </a:lnTo>
                <a:lnTo>
                  <a:pt x="174856" y="188458"/>
                </a:lnTo>
                <a:lnTo>
                  <a:pt x="143500" y="218189"/>
                </a:lnTo>
                <a:lnTo>
                  <a:pt x="114857" y="249583"/>
                </a:lnTo>
                <a:lnTo>
                  <a:pt x="89066" y="282535"/>
                </a:lnTo>
                <a:lnTo>
                  <a:pt x="66266" y="316937"/>
                </a:lnTo>
                <a:lnTo>
                  <a:pt x="46594" y="352683"/>
                </a:lnTo>
                <a:lnTo>
                  <a:pt x="30189" y="389669"/>
                </a:lnTo>
                <a:lnTo>
                  <a:pt x="17188" y="427787"/>
                </a:lnTo>
                <a:lnTo>
                  <a:pt x="7731" y="466932"/>
                </a:lnTo>
                <a:lnTo>
                  <a:pt x="1955" y="506998"/>
                </a:lnTo>
                <a:lnTo>
                  <a:pt x="0" y="547877"/>
                </a:lnTo>
                <a:lnTo>
                  <a:pt x="1955" y="588753"/>
                </a:lnTo>
                <a:lnTo>
                  <a:pt x="7731" y="628805"/>
                </a:lnTo>
                <a:lnTo>
                  <a:pt x="17188" y="667929"/>
                </a:lnTo>
                <a:lnTo>
                  <a:pt x="30189" y="706020"/>
                </a:lnTo>
                <a:lnTo>
                  <a:pt x="46594" y="742971"/>
                </a:lnTo>
                <a:lnTo>
                  <a:pt x="66266" y="778679"/>
                </a:lnTo>
                <a:lnTo>
                  <a:pt x="89066" y="813038"/>
                </a:lnTo>
                <a:lnTo>
                  <a:pt x="114857" y="845943"/>
                </a:lnTo>
                <a:lnTo>
                  <a:pt x="126492" y="858675"/>
                </a:lnTo>
                <a:lnTo>
                  <a:pt x="126492" y="547877"/>
                </a:lnTo>
                <a:lnTo>
                  <a:pt x="128884" y="506812"/>
                </a:lnTo>
                <a:lnTo>
                  <a:pt x="135925" y="466781"/>
                </a:lnTo>
                <a:lnTo>
                  <a:pt x="147408" y="427944"/>
                </a:lnTo>
                <a:lnTo>
                  <a:pt x="163126" y="390458"/>
                </a:lnTo>
                <a:lnTo>
                  <a:pt x="182874" y="354484"/>
                </a:lnTo>
                <a:lnTo>
                  <a:pt x="206445" y="320181"/>
                </a:lnTo>
                <a:lnTo>
                  <a:pt x="233633" y="287707"/>
                </a:lnTo>
                <a:lnTo>
                  <a:pt x="264233" y="257222"/>
                </a:lnTo>
                <a:lnTo>
                  <a:pt x="298037" y="228885"/>
                </a:lnTo>
                <a:lnTo>
                  <a:pt x="334839" y="202856"/>
                </a:lnTo>
                <a:lnTo>
                  <a:pt x="374435" y="179292"/>
                </a:lnTo>
                <a:lnTo>
                  <a:pt x="416616" y="158354"/>
                </a:lnTo>
                <a:lnTo>
                  <a:pt x="461177" y="140201"/>
                </a:lnTo>
                <a:lnTo>
                  <a:pt x="507913" y="124992"/>
                </a:lnTo>
                <a:lnTo>
                  <a:pt x="556616" y="112885"/>
                </a:lnTo>
                <a:lnTo>
                  <a:pt x="607252" y="104022"/>
                </a:lnTo>
                <a:lnTo>
                  <a:pt x="659100" y="98617"/>
                </a:lnTo>
                <a:lnTo>
                  <a:pt x="712470" y="96773"/>
                </a:lnTo>
                <a:lnTo>
                  <a:pt x="765959" y="98617"/>
                </a:lnTo>
                <a:lnTo>
                  <a:pt x="818085" y="104040"/>
                </a:lnTo>
                <a:lnTo>
                  <a:pt x="868644" y="112885"/>
                </a:lnTo>
                <a:lnTo>
                  <a:pt x="917430" y="124992"/>
                </a:lnTo>
                <a:lnTo>
                  <a:pt x="964237" y="140201"/>
                </a:lnTo>
                <a:lnTo>
                  <a:pt x="1008859" y="158354"/>
                </a:lnTo>
                <a:lnTo>
                  <a:pt x="1051093" y="179292"/>
                </a:lnTo>
                <a:lnTo>
                  <a:pt x="1090731" y="202856"/>
                </a:lnTo>
                <a:lnTo>
                  <a:pt x="1127569" y="228885"/>
                </a:lnTo>
                <a:lnTo>
                  <a:pt x="1161401" y="257222"/>
                </a:lnTo>
                <a:lnTo>
                  <a:pt x="1192023" y="287707"/>
                </a:lnTo>
                <a:lnTo>
                  <a:pt x="1219228" y="320181"/>
                </a:lnTo>
                <a:lnTo>
                  <a:pt x="1242811" y="354484"/>
                </a:lnTo>
                <a:lnTo>
                  <a:pt x="1262567" y="390458"/>
                </a:lnTo>
                <a:lnTo>
                  <a:pt x="1278290" y="427944"/>
                </a:lnTo>
                <a:lnTo>
                  <a:pt x="1289775" y="466781"/>
                </a:lnTo>
                <a:lnTo>
                  <a:pt x="1296817" y="506812"/>
                </a:lnTo>
                <a:lnTo>
                  <a:pt x="1299210" y="547877"/>
                </a:lnTo>
                <a:lnTo>
                  <a:pt x="1299210" y="858628"/>
                </a:lnTo>
                <a:lnTo>
                  <a:pt x="1310807" y="845943"/>
                </a:lnTo>
                <a:lnTo>
                  <a:pt x="1336610" y="813038"/>
                </a:lnTo>
                <a:lnTo>
                  <a:pt x="1359420" y="778679"/>
                </a:lnTo>
                <a:lnTo>
                  <a:pt x="1379098" y="742971"/>
                </a:lnTo>
                <a:lnTo>
                  <a:pt x="1395508" y="706020"/>
                </a:lnTo>
                <a:lnTo>
                  <a:pt x="1408511" y="667929"/>
                </a:lnTo>
                <a:lnTo>
                  <a:pt x="1417969" y="628805"/>
                </a:lnTo>
                <a:lnTo>
                  <a:pt x="1423745" y="588753"/>
                </a:lnTo>
                <a:lnTo>
                  <a:pt x="1425702" y="547877"/>
                </a:lnTo>
                <a:close/>
              </a:path>
              <a:path w="1426210" h="1095375">
                <a:moveTo>
                  <a:pt x="1299210" y="858628"/>
                </a:moveTo>
                <a:lnTo>
                  <a:pt x="1299210" y="547877"/>
                </a:lnTo>
                <a:lnTo>
                  <a:pt x="1296817" y="588822"/>
                </a:lnTo>
                <a:lnTo>
                  <a:pt x="1289775" y="628747"/>
                </a:lnTo>
                <a:lnTo>
                  <a:pt x="1278290" y="667490"/>
                </a:lnTo>
                <a:lnTo>
                  <a:pt x="1262567" y="704893"/>
                </a:lnTo>
                <a:lnTo>
                  <a:pt x="1242811" y="740796"/>
                </a:lnTo>
                <a:lnTo>
                  <a:pt x="1219228" y="775038"/>
                </a:lnTo>
                <a:lnTo>
                  <a:pt x="1192023" y="807460"/>
                </a:lnTo>
                <a:lnTo>
                  <a:pt x="1161401" y="837902"/>
                </a:lnTo>
                <a:lnTo>
                  <a:pt x="1127569" y="866203"/>
                </a:lnTo>
                <a:lnTo>
                  <a:pt x="1090731" y="892204"/>
                </a:lnTo>
                <a:lnTo>
                  <a:pt x="1051093" y="915746"/>
                </a:lnTo>
                <a:lnTo>
                  <a:pt x="1008859" y="936667"/>
                </a:lnTo>
                <a:lnTo>
                  <a:pt x="964237" y="954808"/>
                </a:lnTo>
                <a:lnTo>
                  <a:pt x="917430" y="970010"/>
                </a:lnTo>
                <a:lnTo>
                  <a:pt x="868644" y="982112"/>
                </a:lnTo>
                <a:lnTo>
                  <a:pt x="818085" y="990954"/>
                </a:lnTo>
                <a:lnTo>
                  <a:pt x="765959" y="996376"/>
                </a:lnTo>
                <a:lnTo>
                  <a:pt x="712470" y="998219"/>
                </a:lnTo>
                <a:lnTo>
                  <a:pt x="659100" y="996376"/>
                </a:lnTo>
                <a:lnTo>
                  <a:pt x="607080" y="990954"/>
                </a:lnTo>
                <a:lnTo>
                  <a:pt x="556616" y="982112"/>
                </a:lnTo>
                <a:lnTo>
                  <a:pt x="507913" y="970010"/>
                </a:lnTo>
                <a:lnTo>
                  <a:pt x="461177" y="954808"/>
                </a:lnTo>
                <a:lnTo>
                  <a:pt x="416616" y="936667"/>
                </a:lnTo>
                <a:lnTo>
                  <a:pt x="374435" y="915746"/>
                </a:lnTo>
                <a:lnTo>
                  <a:pt x="334839" y="892204"/>
                </a:lnTo>
                <a:lnTo>
                  <a:pt x="298037" y="866203"/>
                </a:lnTo>
                <a:lnTo>
                  <a:pt x="264233" y="837902"/>
                </a:lnTo>
                <a:lnTo>
                  <a:pt x="233633" y="807460"/>
                </a:lnTo>
                <a:lnTo>
                  <a:pt x="206445" y="775038"/>
                </a:lnTo>
                <a:lnTo>
                  <a:pt x="182874" y="740796"/>
                </a:lnTo>
                <a:lnTo>
                  <a:pt x="163126" y="704893"/>
                </a:lnTo>
                <a:lnTo>
                  <a:pt x="147408" y="667490"/>
                </a:lnTo>
                <a:lnTo>
                  <a:pt x="135925" y="628747"/>
                </a:lnTo>
                <a:lnTo>
                  <a:pt x="128884" y="588822"/>
                </a:lnTo>
                <a:lnTo>
                  <a:pt x="126492" y="547877"/>
                </a:lnTo>
                <a:lnTo>
                  <a:pt x="126492" y="858675"/>
                </a:lnTo>
                <a:lnTo>
                  <a:pt x="174856" y="906968"/>
                </a:lnTo>
                <a:lnTo>
                  <a:pt x="208788" y="934878"/>
                </a:lnTo>
                <a:lnTo>
                  <a:pt x="245156" y="960914"/>
                </a:lnTo>
                <a:lnTo>
                  <a:pt x="283824" y="984969"/>
                </a:lnTo>
                <a:lnTo>
                  <a:pt x="324652" y="1006938"/>
                </a:lnTo>
                <a:lnTo>
                  <a:pt x="367503" y="1026717"/>
                </a:lnTo>
                <a:lnTo>
                  <a:pt x="412237" y="1044200"/>
                </a:lnTo>
                <a:lnTo>
                  <a:pt x="458718" y="1059282"/>
                </a:lnTo>
                <a:lnTo>
                  <a:pt x="506806" y="1071858"/>
                </a:lnTo>
                <a:lnTo>
                  <a:pt x="556364" y="1081822"/>
                </a:lnTo>
                <a:lnTo>
                  <a:pt x="607252" y="1089069"/>
                </a:lnTo>
                <a:lnTo>
                  <a:pt x="659334" y="1093495"/>
                </a:lnTo>
                <a:lnTo>
                  <a:pt x="712470" y="1094993"/>
                </a:lnTo>
                <a:lnTo>
                  <a:pt x="765705" y="1093495"/>
                </a:lnTo>
                <a:lnTo>
                  <a:pt x="818085" y="1089040"/>
                </a:lnTo>
                <a:lnTo>
                  <a:pt x="868846" y="1081822"/>
                </a:lnTo>
                <a:lnTo>
                  <a:pt x="918477" y="1071858"/>
                </a:lnTo>
                <a:lnTo>
                  <a:pt x="966631" y="1059282"/>
                </a:lnTo>
                <a:lnTo>
                  <a:pt x="1013170" y="1044200"/>
                </a:lnTo>
                <a:lnTo>
                  <a:pt x="1057957" y="1026717"/>
                </a:lnTo>
                <a:lnTo>
                  <a:pt x="1100852" y="1006938"/>
                </a:lnTo>
                <a:lnTo>
                  <a:pt x="1141720" y="984969"/>
                </a:lnTo>
                <a:lnTo>
                  <a:pt x="1180421" y="960914"/>
                </a:lnTo>
                <a:lnTo>
                  <a:pt x="1216818" y="934878"/>
                </a:lnTo>
                <a:lnTo>
                  <a:pt x="1250774" y="906968"/>
                </a:lnTo>
                <a:lnTo>
                  <a:pt x="1282149" y="877288"/>
                </a:lnTo>
                <a:lnTo>
                  <a:pt x="1299210" y="85862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2262879" y="1969761"/>
            <a:ext cx="1018655" cy="783539"/>
          </a:xfrm>
          <a:custGeom>
            <a:avLst/>
            <a:gdLst/>
            <a:ahLst/>
            <a:cxnLst/>
            <a:rect l="l" t="t" r="r" b="b"/>
            <a:pathLst>
              <a:path w="1191260" h="916305">
                <a:moveTo>
                  <a:pt x="1191006" y="457962"/>
                </a:moveTo>
                <a:lnTo>
                  <a:pt x="1188571" y="416269"/>
                </a:lnTo>
                <a:lnTo>
                  <a:pt x="1181408" y="375627"/>
                </a:lnTo>
                <a:lnTo>
                  <a:pt x="1169726" y="336197"/>
                </a:lnTo>
                <a:lnTo>
                  <a:pt x="1153735" y="298140"/>
                </a:lnTo>
                <a:lnTo>
                  <a:pt x="1133646" y="261618"/>
                </a:lnTo>
                <a:lnTo>
                  <a:pt x="1109669" y="226793"/>
                </a:lnTo>
                <a:lnTo>
                  <a:pt x="1082013" y="193826"/>
                </a:lnTo>
                <a:lnTo>
                  <a:pt x="1050889" y="162878"/>
                </a:lnTo>
                <a:lnTo>
                  <a:pt x="1016508" y="134111"/>
                </a:lnTo>
                <a:lnTo>
                  <a:pt x="979078" y="107687"/>
                </a:lnTo>
                <a:lnTo>
                  <a:pt x="938810" y="83767"/>
                </a:lnTo>
                <a:lnTo>
                  <a:pt x="895914" y="62512"/>
                </a:lnTo>
                <a:lnTo>
                  <a:pt x="850601" y="44084"/>
                </a:lnTo>
                <a:lnTo>
                  <a:pt x="803080" y="28644"/>
                </a:lnTo>
                <a:lnTo>
                  <a:pt x="753561" y="16354"/>
                </a:lnTo>
                <a:lnTo>
                  <a:pt x="702255" y="7376"/>
                </a:lnTo>
                <a:lnTo>
                  <a:pt x="649372" y="1871"/>
                </a:lnTo>
                <a:lnTo>
                  <a:pt x="595122" y="0"/>
                </a:lnTo>
                <a:lnTo>
                  <a:pt x="540991" y="1871"/>
                </a:lnTo>
                <a:lnTo>
                  <a:pt x="488215" y="7376"/>
                </a:lnTo>
                <a:lnTo>
                  <a:pt x="437003" y="16354"/>
                </a:lnTo>
                <a:lnTo>
                  <a:pt x="387567" y="28644"/>
                </a:lnTo>
                <a:lnTo>
                  <a:pt x="340117" y="44084"/>
                </a:lnTo>
                <a:lnTo>
                  <a:pt x="294865" y="62512"/>
                </a:lnTo>
                <a:lnTo>
                  <a:pt x="252021" y="83767"/>
                </a:lnTo>
                <a:lnTo>
                  <a:pt x="211797" y="107687"/>
                </a:lnTo>
                <a:lnTo>
                  <a:pt x="174402" y="134112"/>
                </a:lnTo>
                <a:lnTo>
                  <a:pt x="140049" y="162878"/>
                </a:lnTo>
                <a:lnTo>
                  <a:pt x="108947" y="193826"/>
                </a:lnTo>
                <a:lnTo>
                  <a:pt x="81308" y="226793"/>
                </a:lnTo>
                <a:lnTo>
                  <a:pt x="57342" y="261618"/>
                </a:lnTo>
                <a:lnTo>
                  <a:pt x="37261" y="298140"/>
                </a:lnTo>
                <a:lnTo>
                  <a:pt x="21276" y="336197"/>
                </a:lnTo>
                <a:lnTo>
                  <a:pt x="9596" y="375627"/>
                </a:lnTo>
                <a:lnTo>
                  <a:pt x="2434" y="416269"/>
                </a:lnTo>
                <a:lnTo>
                  <a:pt x="0" y="457962"/>
                </a:lnTo>
                <a:lnTo>
                  <a:pt x="2434" y="499654"/>
                </a:lnTo>
                <a:lnTo>
                  <a:pt x="9596" y="540296"/>
                </a:lnTo>
                <a:lnTo>
                  <a:pt x="21276" y="579726"/>
                </a:lnTo>
                <a:lnTo>
                  <a:pt x="37261" y="617783"/>
                </a:lnTo>
                <a:lnTo>
                  <a:pt x="57342" y="654305"/>
                </a:lnTo>
                <a:lnTo>
                  <a:pt x="81308" y="689130"/>
                </a:lnTo>
                <a:lnTo>
                  <a:pt x="108947" y="722097"/>
                </a:lnTo>
                <a:lnTo>
                  <a:pt x="140049" y="753045"/>
                </a:lnTo>
                <a:lnTo>
                  <a:pt x="174402" y="781812"/>
                </a:lnTo>
                <a:lnTo>
                  <a:pt x="211797" y="808236"/>
                </a:lnTo>
                <a:lnTo>
                  <a:pt x="252021" y="832156"/>
                </a:lnTo>
                <a:lnTo>
                  <a:pt x="294865" y="853411"/>
                </a:lnTo>
                <a:lnTo>
                  <a:pt x="340117" y="871839"/>
                </a:lnTo>
                <a:lnTo>
                  <a:pt x="387567" y="887279"/>
                </a:lnTo>
                <a:lnTo>
                  <a:pt x="437003" y="899569"/>
                </a:lnTo>
                <a:lnTo>
                  <a:pt x="488215" y="908547"/>
                </a:lnTo>
                <a:lnTo>
                  <a:pt x="540991" y="914052"/>
                </a:lnTo>
                <a:lnTo>
                  <a:pt x="595122" y="915924"/>
                </a:lnTo>
                <a:lnTo>
                  <a:pt x="649372" y="914052"/>
                </a:lnTo>
                <a:lnTo>
                  <a:pt x="702255" y="908547"/>
                </a:lnTo>
                <a:lnTo>
                  <a:pt x="753561" y="899569"/>
                </a:lnTo>
                <a:lnTo>
                  <a:pt x="803080" y="887279"/>
                </a:lnTo>
                <a:lnTo>
                  <a:pt x="850601" y="871839"/>
                </a:lnTo>
                <a:lnTo>
                  <a:pt x="895914" y="853411"/>
                </a:lnTo>
                <a:lnTo>
                  <a:pt x="938810" y="832156"/>
                </a:lnTo>
                <a:lnTo>
                  <a:pt x="979078" y="808236"/>
                </a:lnTo>
                <a:lnTo>
                  <a:pt x="1016508" y="781812"/>
                </a:lnTo>
                <a:lnTo>
                  <a:pt x="1050889" y="753045"/>
                </a:lnTo>
                <a:lnTo>
                  <a:pt x="1082013" y="722097"/>
                </a:lnTo>
                <a:lnTo>
                  <a:pt x="1109669" y="689130"/>
                </a:lnTo>
                <a:lnTo>
                  <a:pt x="1133646" y="654305"/>
                </a:lnTo>
                <a:lnTo>
                  <a:pt x="1153735" y="617783"/>
                </a:lnTo>
                <a:lnTo>
                  <a:pt x="1169726" y="579726"/>
                </a:lnTo>
                <a:lnTo>
                  <a:pt x="1181408" y="540296"/>
                </a:lnTo>
                <a:lnTo>
                  <a:pt x="1188571" y="499654"/>
                </a:lnTo>
                <a:lnTo>
                  <a:pt x="1191006" y="45796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2262879" y="1969761"/>
            <a:ext cx="1018655" cy="783539"/>
          </a:xfrm>
          <a:custGeom>
            <a:avLst/>
            <a:gdLst/>
            <a:ahLst/>
            <a:cxnLst/>
            <a:rect l="l" t="t" r="r" b="b"/>
            <a:pathLst>
              <a:path w="1191260" h="916305">
                <a:moveTo>
                  <a:pt x="595122" y="0"/>
                </a:moveTo>
                <a:lnTo>
                  <a:pt x="540991" y="1871"/>
                </a:lnTo>
                <a:lnTo>
                  <a:pt x="488215" y="7376"/>
                </a:lnTo>
                <a:lnTo>
                  <a:pt x="437003" y="16354"/>
                </a:lnTo>
                <a:lnTo>
                  <a:pt x="387567" y="28644"/>
                </a:lnTo>
                <a:lnTo>
                  <a:pt x="340117" y="44084"/>
                </a:lnTo>
                <a:lnTo>
                  <a:pt x="294865" y="62512"/>
                </a:lnTo>
                <a:lnTo>
                  <a:pt x="252021" y="83767"/>
                </a:lnTo>
                <a:lnTo>
                  <a:pt x="211797" y="107687"/>
                </a:lnTo>
                <a:lnTo>
                  <a:pt x="174402" y="134112"/>
                </a:lnTo>
                <a:lnTo>
                  <a:pt x="140049" y="162878"/>
                </a:lnTo>
                <a:lnTo>
                  <a:pt x="108947" y="193826"/>
                </a:lnTo>
                <a:lnTo>
                  <a:pt x="81308" y="226793"/>
                </a:lnTo>
                <a:lnTo>
                  <a:pt x="57342" y="261618"/>
                </a:lnTo>
                <a:lnTo>
                  <a:pt x="37261" y="298140"/>
                </a:lnTo>
                <a:lnTo>
                  <a:pt x="21276" y="336197"/>
                </a:lnTo>
                <a:lnTo>
                  <a:pt x="9596" y="375627"/>
                </a:lnTo>
                <a:lnTo>
                  <a:pt x="2434" y="416269"/>
                </a:lnTo>
                <a:lnTo>
                  <a:pt x="0" y="457962"/>
                </a:lnTo>
                <a:lnTo>
                  <a:pt x="2434" y="499654"/>
                </a:lnTo>
                <a:lnTo>
                  <a:pt x="9596" y="540296"/>
                </a:lnTo>
                <a:lnTo>
                  <a:pt x="21276" y="579726"/>
                </a:lnTo>
                <a:lnTo>
                  <a:pt x="37261" y="617783"/>
                </a:lnTo>
                <a:lnTo>
                  <a:pt x="57342" y="654305"/>
                </a:lnTo>
                <a:lnTo>
                  <a:pt x="81308" y="689130"/>
                </a:lnTo>
                <a:lnTo>
                  <a:pt x="108947" y="722097"/>
                </a:lnTo>
                <a:lnTo>
                  <a:pt x="140049" y="753045"/>
                </a:lnTo>
                <a:lnTo>
                  <a:pt x="174402" y="781812"/>
                </a:lnTo>
                <a:lnTo>
                  <a:pt x="211797" y="808236"/>
                </a:lnTo>
                <a:lnTo>
                  <a:pt x="252021" y="832156"/>
                </a:lnTo>
                <a:lnTo>
                  <a:pt x="294865" y="853411"/>
                </a:lnTo>
                <a:lnTo>
                  <a:pt x="340117" y="871839"/>
                </a:lnTo>
                <a:lnTo>
                  <a:pt x="387567" y="887279"/>
                </a:lnTo>
                <a:lnTo>
                  <a:pt x="437003" y="899569"/>
                </a:lnTo>
                <a:lnTo>
                  <a:pt x="488215" y="908547"/>
                </a:lnTo>
                <a:lnTo>
                  <a:pt x="540991" y="914052"/>
                </a:lnTo>
                <a:lnTo>
                  <a:pt x="595122" y="915924"/>
                </a:lnTo>
                <a:lnTo>
                  <a:pt x="649372" y="914052"/>
                </a:lnTo>
                <a:lnTo>
                  <a:pt x="702255" y="908547"/>
                </a:lnTo>
                <a:lnTo>
                  <a:pt x="753561" y="899569"/>
                </a:lnTo>
                <a:lnTo>
                  <a:pt x="803080" y="887279"/>
                </a:lnTo>
                <a:lnTo>
                  <a:pt x="850601" y="871839"/>
                </a:lnTo>
                <a:lnTo>
                  <a:pt x="895914" y="853411"/>
                </a:lnTo>
                <a:lnTo>
                  <a:pt x="938810" y="832156"/>
                </a:lnTo>
                <a:lnTo>
                  <a:pt x="979078" y="808236"/>
                </a:lnTo>
                <a:lnTo>
                  <a:pt x="1016508" y="781812"/>
                </a:lnTo>
                <a:lnTo>
                  <a:pt x="1050889" y="753045"/>
                </a:lnTo>
                <a:lnTo>
                  <a:pt x="1082013" y="722097"/>
                </a:lnTo>
                <a:lnTo>
                  <a:pt x="1109669" y="689130"/>
                </a:lnTo>
                <a:lnTo>
                  <a:pt x="1133646" y="654305"/>
                </a:lnTo>
                <a:lnTo>
                  <a:pt x="1153735" y="617783"/>
                </a:lnTo>
                <a:lnTo>
                  <a:pt x="1169726" y="579726"/>
                </a:lnTo>
                <a:lnTo>
                  <a:pt x="1181408" y="540296"/>
                </a:lnTo>
                <a:lnTo>
                  <a:pt x="1188571" y="499654"/>
                </a:lnTo>
                <a:lnTo>
                  <a:pt x="1191006" y="457962"/>
                </a:lnTo>
                <a:lnTo>
                  <a:pt x="1188571" y="416269"/>
                </a:lnTo>
                <a:lnTo>
                  <a:pt x="1181408" y="375627"/>
                </a:lnTo>
                <a:lnTo>
                  <a:pt x="1169726" y="336197"/>
                </a:lnTo>
                <a:lnTo>
                  <a:pt x="1153735" y="298140"/>
                </a:lnTo>
                <a:lnTo>
                  <a:pt x="1133646" y="261618"/>
                </a:lnTo>
                <a:lnTo>
                  <a:pt x="1109669" y="226793"/>
                </a:lnTo>
                <a:lnTo>
                  <a:pt x="1082013" y="193826"/>
                </a:lnTo>
                <a:lnTo>
                  <a:pt x="1050889" y="162878"/>
                </a:lnTo>
                <a:lnTo>
                  <a:pt x="1016508" y="134112"/>
                </a:lnTo>
                <a:lnTo>
                  <a:pt x="979078" y="107687"/>
                </a:lnTo>
                <a:lnTo>
                  <a:pt x="938810" y="83767"/>
                </a:lnTo>
                <a:lnTo>
                  <a:pt x="895914" y="62512"/>
                </a:lnTo>
                <a:lnTo>
                  <a:pt x="850601" y="44084"/>
                </a:lnTo>
                <a:lnTo>
                  <a:pt x="803080" y="28644"/>
                </a:lnTo>
                <a:lnTo>
                  <a:pt x="753561" y="16354"/>
                </a:lnTo>
                <a:lnTo>
                  <a:pt x="702255" y="7376"/>
                </a:lnTo>
                <a:lnTo>
                  <a:pt x="649372" y="1871"/>
                </a:lnTo>
                <a:lnTo>
                  <a:pt x="5951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2455958" y="1975186"/>
            <a:ext cx="630415" cy="74783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spcBef>
                <a:spcPts val="86"/>
              </a:spcBef>
            </a:pPr>
            <a:r>
              <a:rPr sz="2394" b="1" spc="-4" dirty="0">
                <a:solidFill>
                  <a:srgbClr val="3333CC"/>
                </a:solidFill>
                <a:latin typeface="STZhongsong"/>
                <a:cs typeface="STZhongsong"/>
              </a:rPr>
              <a:t>关系 代数</a:t>
            </a:r>
            <a:endParaRPr sz="2394">
              <a:latin typeface="STZhongsong"/>
              <a:cs typeface="STZhongsong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9226" y="3145231"/>
            <a:ext cx="982274" cy="828607"/>
          </a:xfrm>
          <a:custGeom>
            <a:avLst/>
            <a:gdLst/>
            <a:ahLst/>
            <a:cxnLst/>
            <a:rect l="l" t="t" r="r" b="b"/>
            <a:pathLst>
              <a:path w="1148714" h="969010">
                <a:moveTo>
                  <a:pt x="1148334" y="483870"/>
                </a:moveTo>
                <a:lnTo>
                  <a:pt x="1145989" y="439794"/>
                </a:lnTo>
                <a:lnTo>
                  <a:pt x="1139092" y="396833"/>
                </a:lnTo>
                <a:lnTo>
                  <a:pt x="1127844" y="355159"/>
                </a:lnTo>
                <a:lnTo>
                  <a:pt x="1112447" y="314940"/>
                </a:lnTo>
                <a:lnTo>
                  <a:pt x="1093104" y="276347"/>
                </a:lnTo>
                <a:lnTo>
                  <a:pt x="1070017" y="239550"/>
                </a:lnTo>
                <a:lnTo>
                  <a:pt x="1043388" y="204719"/>
                </a:lnTo>
                <a:lnTo>
                  <a:pt x="1013419" y="172024"/>
                </a:lnTo>
                <a:lnTo>
                  <a:pt x="980313" y="141636"/>
                </a:lnTo>
                <a:lnTo>
                  <a:pt x="944271" y="113725"/>
                </a:lnTo>
                <a:lnTo>
                  <a:pt x="905497" y="88460"/>
                </a:lnTo>
                <a:lnTo>
                  <a:pt x="864192" y="66011"/>
                </a:lnTo>
                <a:lnTo>
                  <a:pt x="820559" y="46550"/>
                </a:lnTo>
                <a:lnTo>
                  <a:pt x="774800" y="30245"/>
                </a:lnTo>
                <a:lnTo>
                  <a:pt x="727117" y="17268"/>
                </a:lnTo>
                <a:lnTo>
                  <a:pt x="677712" y="7788"/>
                </a:lnTo>
                <a:lnTo>
                  <a:pt x="626788" y="1975"/>
                </a:lnTo>
                <a:lnTo>
                  <a:pt x="574548" y="0"/>
                </a:lnTo>
                <a:lnTo>
                  <a:pt x="522300" y="1975"/>
                </a:lnTo>
                <a:lnTo>
                  <a:pt x="471357" y="7788"/>
                </a:lnTo>
                <a:lnTo>
                  <a:pt x="421922" y="17268"/>
                </a:lnTo>
                <a:lnTo>
                  <a:pt x="374199" y="30245"/>
                </a:lnTo>
                <a:lnTo>
                  <a:pt x="328392" y="46550"/>
                </a:lnTo>
                <a:lnTo>
                  <a:pt x="284705" y="66011"/>
                </a:lnTo>
                <a:lnTo>
                  <a:pt x="243342" y="88460"/>
                </a:lnTo>
                <a:lnTo>
                  <a:pt x="204506" y="113725"/>
                </a:lnTo>
                <a:lnTo>
                  <a:pt x="168401" y="141636"/>
                </a:lnTo>
                <a:lnTo>
                  <a:pt x="135232" y="172024"/>
                </a:lnTo>
                <a:lnTo>
                  <a:pt x="105201" y="204719"/>
                </a:lnTo>
                <a:lnTo>
                  <a:pt x="78514" y="239550"/>
                </a:lnTo>
                <a:lnTo>
                  <a:pt x="55373" y="276347"/>
                </a:lnTo>
                <a:lnTo>
                  <a:pt x="35982" y="314940"/>
                </a:lnTo>
                <a:lnTo>
                  <a:pt x="20545" y="355159"/>
                </a:lnTo>
                <a:lnTo>
                  <a:pt x="9267" y="396833"/>
                </a:lnTo>
                <a:lnTo>
                  <a:pt x="2350" y="439794"/>
                </a:lnTo>
                <a:lnTo>
                  <a:pt x="0" y="483870"/>
                </a:lnTo>
                <a:lnTo>
                  <a:pt x="2350" y="527952"/>
                </a:lnTo>
                <a:lnTo>
                  <a:pt x="9267" y="570932"/>
                </a:lnTo>
                <a:lnTo>
                  <a:pt x="20545" y="612637"/>
                </a:lnTo>
                <a:lnTo>
                  <a:pt x="35982" y="652896"/>
                </a:lnTo>
                <a:lnTo>
                  <a:pt x="55373" y="691536"/>
                </a:lnTo>
                <a:lnTo>
                  <a:pt x="78514" y="728387"/>
                </a:lnTo>
                <a:lnTo>
                  <a:pt x="102108" y="759231"/>
                </a:lnTo>
                <a:lnTo>
                  <a:pt x="102107" y="483870"/>
                </a:lnTo>
                <a:lnTo>
                  <a:pt x="104874" y="440425"/>
                </a:lnTo>
                <a:lnTo>
                  <a:pt x="112984" y="398341"/>
                </a:lnTo>
                <a:lnTo>
                  <a:pt x="126150" y="357859"/>
                </a:lnTo>
                <a:lnTo>
                  <a:pt x="144088" y="319222"/>
                </a:lnTo>
                <a:lnTo>
                  <a:pt x="166511" y="282673"/>
                </a:lnTo>
                <a:lnTo>
                  <a:pt x="193133" y="248454"/>
                </a:lnTo>
                <a:lnTo>
                  <a:pt x="223669" y="216808"/>
                </a:lnTo>
                <a:lnTo>
                  <a:pt x="257833" y="187976"/>
                </a:lnTo>
                <a:lnTo>
                  <a:pt x="295339" y="162202"/>
                </a:lnTo>
                <a:lnTo>
                  <a:pt x="335900" y="139728"/>
                </a:lnTo>
                <a:lnTo>
                  <a:pt x="379233" y="120796"/>
                </a:lnTo>
                <a:lnTo>
                  <a:pt x="425049" y="105649"/>
                </a:lnTo>
                <a:lnTo>
                  <a:pt x="473064" y="94530"/>
                </a:lnTo>
                <a:lnTo>
                  <a:pt x="522992" y="87681"/>
                </a:lnTo>
                <a:lnTo>
                  <a:pt x="574548" y="85344"/>
                </a:lnTo>
                <a:lnTo>
                  <a:pt x="625960" y="87681"/>
                </a:lnTo>
                <a:lnTo>
                  <a:pt x="675765" y="94530"/>
                </a:lnTo>
                <a:lnTo>
                  <a:pt x="723674" y="105649"/>
                </a:lnTo>
                <a:lnTo>
                  <a:pt x="769401" y="120796"/>
                </a:lnTo>
                <a:lnTo>
                  <a:pt x="812658" y="139728"/>
                </a:lnTo>
                <a:lnTo>
                  <a:pt x="853159" y="162202"/>
                </a:lnTo>
                <a:lnTo>
                  <a:pt x="890616" y="187976"/>
                </a:lnTo>
                <a:lnTo>
                  <a:pt x="924741" y="216808"/>
                </a:lnTo>
                <a:lnTo>
                  <a:pt x="955249" y="248454"/>
                </a:lnTo>
                <a:lnTo>
                  <a:pt x="981851" y="282673"/>
                </a:lnTo>
                <a:lnTo>
                  <a:pt x="1004260" y="319222"/>
                </a:lnTo>
                <a:lnTo>
                  <a:pt x="1022189" y="357859"/>
                </a:lnTo>
                <a:lnTo>
                  <a:pt x="1035351" y="398341"/>
                </a:lnTo>
                <a:lnTo>
                  <a:pt x="1043459" y="440425"/>
                </a:lnTo>
                <a:lnTo>
                  <a:pt x="1046226" y="483870"/>
                </a:lnTo>
                <a:lnTo>
                  <a:pt x="1046226" y="759558"/>
                </a:lnTo>
                <a:lnTo>
                  <a:pt x="1070017" y="728387"/>
                </a:lnTo>
                <a:lnTo>
                  <a:pt x="1093104" y="691536"/>
                </a:lnTo>
                <a:lnTo>
                  <a:pt x="1112447" y="652896"/>
                </a:lnTo>
                <a:lnTo>
                  <a:pt x="1127844" y="612637"/>
                </a:lnTo>
                <a:lnTo>
                  <a:pt x="1139092" y="570932"/>
                </a:lnTo>
                <a:lnTo>
                  <a:pt x="1145989" y="527952"/>
                </a:lnTo>
                <a:lnTo>
                  <a:pt x="1148334" y="483870"/>
                </a:lnTo>
                <a:close/>
              </a:path>
              <a:path w="1148714" h="969010">
                <a:moveTo>
                  <a:pt x="1046226" y="759558"/>
                </a:moveTo>
                <a:lnTo>
                  <a:pt x="1046226" y="483870"/>
                </a:lnTo>
                <a:lnTo>
                  <a:pt x="1043459" y="527314"/>
                </a:lnTo>
                <a:lnTo>
                  <a:pt x="1035351" y="569398"/>
                </a:lnTo>
                <a:lnTo>
                  <a:pt x="1022189" y="609880"/>
                </a:lnTo>
                <a:lnTo>
                  <a:pt x="1004260" y="648517"/>
                </a:lnTo>
                <a:lnTo>
                  <a:pt x="981851" y="685066"/>
                </a:lnTo>
                <a:lnTo>
                  <a:pt x="955249" y="719285"/>
                </a:lnTo>
                <a:lnTo>
                  <a:pt x="924741" y="750931"/>
                </a:lnTo>
                <a:lnTo>
                  <a:pt x="890616" y="779763"/>
                </a:lnTo>
                <a:lnTo>
                  <a:pt x="853159" y="805537"/>
                </a:lnTo>
                <a:lnTo>
                  <a:pt x="812658" y="828011"/>
                </a:lnTo>
                <a:lnTo>
                  <a:pt x="769401" y="846943"/>
                </a:lnTo>
                <a:lnTo>
                  <a:pt x="723674" y="862090"/>
                </a:lnTo>
                <a:lnTo>
                  <a:pt x="675765" y="873209"/>
                </a:lnTo>
                <a:lnTo>
                  <a:pt x="625960" y="880058"/>
                </a:lnTo>
                <a:lnTo>
                  <a:pt x="574548" y="882396"/>
                </a:lnTo>
                <a:lnTo>
                  <a:pt x="522992" y="880058"/>
                </a:lnTo>
                <a:lnTo>
                  <a:pt x="473064" y="873209"/>
                </a:lnTo>
                <a:lnTo>
                  <a:pt x="425049" y="862090"/>
                </a:lnTo>
                <a:lnTo>
                  <a:pt x="379233" y="846943"/>
                </a:lnTo>
                <a:lnTo>
                  <a:pt x="335900" y="828011"/>
                </a:lnTo>
                <a:lnTo>
                  <a:pt x="295339" y="805537"/>
                </a:lnTo>
                <a:lnTo>
                  <a:pt x="257833" y="779763"/>
                </a:lnTo>
                <a:lnTo>
                  <a:pt x="223669" y="750931"/>
                </a:lnTo>
                <a:lnTo>
                  <a:pt x="193133" y="719285"/>
                </a:lnTo>
                <a:lnTo>
                  <a:pt x="166511" y="685066"/>
                </a:lnTo>
                <a:lnTo>
                  <a:pt x="144088" y="648517"/>
                </a:lnTo>
                <a:lnTo>
                  <a:pt x="126150" y="609880"/>
                </a:lnTo>
                <a:lnTo>
                  <a:pt x="112984" y="569398"/>
                </a:lnTo>
                <a:lnTo>
                  <a:pt x="104874" y="527314"/>
                </a:lnTo>
                <a:lnTo>
                  <a:pt x="102107" y="483870"/>
                </a:lnTo>
                <a:lnTo>
                  <a:pt x="102108" y="759231"/>
                </a:lnTo>
                <a:lnTo>
                  <a:pt x="135232" y="796032"/>
                </a:lnTo>
                <a:lnTo>
                  <a:pt x="168401" y="826484"/>
                </a:lnTo>
                <a:lnTo>
                  <a:pt x="204506" y="854459"/>
                </a:lnTo>
                <a:lnTo>
                  <a:pt x="243342" y="879785"/>
                </a:lnTo>
                <a:lnTo>
                  <a:pt x="284705" y="902292"/>
                </a:lnTo>
                <a:lnTo>
                  <a:pt x="328392" y="921807"/>
                </a:lnTo>
                <a:lnTo>
                  <a:pt x="374199" y="938159"/>
                </a:lnTo>
                <a:lnTo>
                  <a:pt x="421922" y="951177"/>
                </a:lnTo>
                <a:lnTo>
                  <a:pt x="471357" y="960687"/>
                </a:lnTo>
                <a:lnTo>
                  <a:pt x="522300" y="966519"/>
                </a:lnTo>
                <a:lnTo>
                  <a:pt x="574548" y="968502"/>
                </a:lnTo>
                <a:lnTo>
                  <a:pt x="626788" y="966519"/>
                </a:lnTo>
                <a:lnTo>
                  <a:pt x="677712" y="960687"/>
                </a:lnTo>
                <a:lnTo>
                  <a:pt x="727117" y="951177"/>
                </a:lnTo>
                <a:lnTo>
                  <a:pt x="774800" y="938159"/>
                </a:lnTo>
                <a:lnTo>
                  <a:pt x="820559" y="921807"/>
                </a:lnTo>
                <a:lnTo>
                  <a:pt x="864192" y="902292"/>
                </a:lnTo>
                <a:lnTo>
                  <a:pt x="905497" y="879785"/>
                </a:lnTo>
                <a:lnTo>
                  <a:pt x="944271" y="854459"/>
                </a:lnTo>
                <a:lnTo>
                  <a:pt x="980313" y="826484"/>
                </a:lnTo>
                <a:lnTo>
                  <a:pt x="1013419" y="796032"/>
                </a:lnTo>
                <a:lnTo>
                  <a:pt x="1043459" y="763183"/>
                </a:lnTo>
                <a:lnTo>
                  <a:pt x="1046226" y="75955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8" name="object 8"/>
          <p:cNvSpPr/>
          <p:nvPr/>
        </p:nvSpPr>
        <p:spPr>
          <a:xfrm>
            <a:off x="1810675" y="3212997"/>
            <a:ext cx="819376" cy="690687"/>
          </a:xfrm>
          <a:custGeom>
            <a:avLst/>
            <a:gdLst/>
            <a:ahLst/>
            <a:cxnLst/>
            <a:rect l="l" t="t" r="r" b="b"/>
            <a:pathLst>
              <a:path w="958214" h="807720">
                <a:moveTo>
                  <a:pt x="957834" y="403859"/>
                </a:moveTo>
                <a:lnTo>
                  <a:pt x="955027" y="359816"/>
                </a:lnTo>
                <a:lnTo>
                  <a:pt x="946802" y="317156"/>
                </a:lnTo>
                <a:lnTo>
                  <a:pt x="933450" y="276124"/>
                </a:lnTo>
                <a:lnTo>
                  <a:pt x="915261" y="236965"/>
                </a:lnTo>
                <a:lnTo>
                  <a:pt x="892527" y="199926"/>
                </a:lnTo>
                <a:lnTo>
                  <a:pt x="865540" y="165250"/>
                </a:lnTo>
                <a:lnTo>
                  <a:pt x="834590" y="133183"/>
                </a:lnTo>
                <a:lnTo>
                  <a:pt x="799970" y="103971"/>
                </a:lnTo>
                <a:lnTo>
                  <a:pt x="761969" y="77858"/>
                </a:lnTo>
                <a:lnTo>
                  <a:pt x="720880" y="55089"/>
                </a:lnTo>
                <a:lnTo>
                  <a:pt x="676993" y="35911"/>
                </a:lnTo>
                <a:lnTo>
                  <a:pt x="630600" y="20567"/>
                </a:lnTo>
                <a:lnTo>
                  <a:pt x="581993" y="9304"/>
                </a:lnTo>
                <a:lnTo>
                  <a:pt x="531461" y="2367"/>
                </a:lnTo>
                <a:lnTo>
                  <a:pt x="479298" y="0"/>
                </a:lnTo>
                <a:lnTo>
                  <a:pt x="427124" y="2367"/>
                </a:lnTo>
                <a:lnTo>
                  <a:pt x="376565" y="9304"/>
                </a:lnTo>
                <a:lnTo>
                  <a:pt x="327916" y="20567"/>
                </a:lnTo>
                <a:lnTo>
                  <a:pt x="281468" y="35911"/>
                </a:lnTo>
                <a:lnTo>
                  <a:pt x="237518" y="55089"/>
                </a:lnTo>
                <a:lnTo>
                  <a:pt x="196358" y="77858"/>
                </a:lnTo>
                <a:lnTo>
                  <a:pt x="158282" y="103971"/>
                </a:lnTo>
                <a:lnTo>
                  <a:pt x="123586" y="133183"/>
                </a:lnTo>
                <a:lnTo>
                  <a:pt x="92561" y="165250"/>
                </a:lnTo>
                <a:lnTo>
                  <a:pt x="65503" y="199926"/>
                </a:lnTo>
                <a:lnTo>
                  <a:pt x="42706" y="236965"/>
                </a:lnTo>
                <a:lnTo>
                  <a:pt x="24463" y="276124"/>
                </a:lnTo>
                <a:lnTo>
                  <a:pt x="11068" y="317156"/>
                </a:lnTo>
                <a:lnTo>
                  <a:pt x="2816" y="359816"/>
                </a:lnTo>
                <a:lnTo>
                  <a:pt x="0" y="403860"/>
                </a:lnTo>
                <a:lnTo>
                  <a:pt x="2816" y="447903"/>
                </a:lnTo>
                <a:lnTo>
                  <a:pt x="11068" y="490563"/>
                </a:lnTo>
                <a:lnTo>
                  <a:pt x="24463" y="531595"/>
                </a:lnTo>
                <a:lnTo>
                  <a:pt x="42706" y="570754"/>
                </a:lnTo>
                <a:lnTo>
                  <a:pt x="65503" y="607793"/>
                </a:lnTo>
                <a:lnTo>
                  <a:pt x="92561" y="642469"/>
                </a:lnTo>
                <a:lnTo>
                  <a:pt x="123586" y="674536"/>
                </a:lnTo>
                <a:lnTo>
                  <a:pt x="158282" y="703748"/>
                </a:lnTo>
                <a:lnTo>
                  <a:pt x="196358" y="729861"/>
                </a:lnTo>
                <a:lnTo>
                  <a:pt x="237518" y="752630"/>
                </a:lnTo>
                <a:lnTo>
                  <a:pt x="281468" y="771808"/>
                </a:lnTo>
                <a:lnTo>
                  <a:pt x="327916" y="787152"/>
                </a:lnTo>
                <a:lnTo>
                  <a:pt x="376565" y="798415"/>
                </a:lnTo>
                <a:lnTo>
                  <a:pt x="427124" y="805352"/>
                </a:lnTo>
                <a:lnTo>
                  <a:pt x="479298" y="807720"/>
                </a:lnTo>
                <a:lnTo>
                  <a:pt x="531461" y="805352"/>
                </a:lnTo>
                <a:lnTo>
                  <a:pt x="581993" y="798415"/>
                </a:lnTo>
                <a:lnTo>
                  <a:pt x="630600" y="787152"/>
                </a:lnTo>
                <a:lnTo>
                  <a:pt x="676993" y="771808"/>
                </a:lnTo>
                <a:lnTo>
                  <a:pt x="720880" y="752630"/>
                </a:lnTo>
                <a:lnTo>
                  <a:pt x="761969" y="729861"/>
                </a:lnTo>
                <a:lnTo>
                  <a:pt x="799970" y="703748"/>
                </a:lnTo>
                <a:lnTo>
                  <a:pt x="834590" y="674536"/>
                </a:lnTo>
                <a:lnTo>
                  <a:pt x="865540" y="642469"/>
                </a:lnTo>
                <a:lnTo>
                  <a:pt x="892527" y="607793"/>
                </a:lnTo>
                <a:lnTo>
                  <a:pt x="915261" y="570754"/>
                </a:lnTo>
                <a:lnTo>
                  <a:pt x="933450" y="531595"/>
                </a:lnTo>
                <a:lnTo>
                  <a:pt x="946802" y="490563"/>
                </a:lnTo>
                <a:lnTo>
                  <a:pt x="955027" y="447903"/>
                </a:lnTo>
                <a:lnTo>
                  <a:pt x="957834" y="403859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9" name="object 9"/>
          <p:cNvSpPr/>
          <p:nvPr/>
        </p:nvSpPr>
        <p:spPr>
          <a:xfrm>
            <a:off x="1810675" y="3212997"/>
            <a:ext cx="819376" cy="690687"/>
          </a:xfrm>
          <a:custGeom>
            <a:avLst/>
            <a:gdLst/>
            <a:ahLst/>
            <a:cxnLst/>
            <a:rect l="l" t="t" r="r" b="b"/>
            <a:pathLst>
              <a:path w="958214" h="807720">
                <a:moveTo>
                  <a:pt x="479298" y="0"/>
                </a:moveTo>
                <a:lnTo>
                  <a:pt x="427124" y="2367"/>
                </a:lnTo>
                <a:lnTo>
                  <a:pt x="376565" y="9304"/>
                </a:lnTo>
                <a:lnTo>
                  <a:pt x="327916" y="20567"/>
                </a:lnTo>
                <a:lnTo>
                  <a:pt x="281468" y="35911"/>
                </a:lnTo>
                <a:lnTo>
                  <a:pt x="237518" y="55089"/>
                </a:lnTo>
                <a:lnTo>
                  <a:pt x="196358" y="77858"/>
                </a:lnTo>
                <a:lnTo>
                  <a:pt x="158282" y="103971"/>
                </a:lnTo>
                <a:lnTo>
                  <a:pt x="123586" y="133183"/>
                </a:lnTo>
                <a:lnTo>
                  <a:pt x="92561" y="165250"/>
                </a:lnTo>
                <a:lnTo>
                  <a:pt x="65503" y="199926"/>
                </a:lnTo>
                <a:lnTo>
                  <a:pt x="42706" y="236965"/>
                </a:lnTo>
                <a:lnTo>
                  <a:pt x="24463" y="276124"/>
                </a:lnTo>
                <a:lnTo>
                  <a:pt x="11068" y="317156"/>
                </a:lnTo>
                <a:lnTo>
                  <a:pt x="2816" y="359816"/>
                </a:lnTo>
                <a:lnTo>
                  <a:pt x="0" y="403860"/>
                </a:lnTo>
                <a:lnTo>
                  <a:pt x="2816" y="447903"/>
                </a:lnTo>
                <a:lnTo>
                  <a:pt x="11068" y="490563"/>
                </a:lnTo>
                <a:lnTo>
                  <a:pt x="24463" y="531595"/>
                </a:lnTo>
                <a:lnTo>
                  <a:pt x="42706" y="570754"/>
                </a:lnTo>
                <a:lnTo>
                  <a:pt x="65503" y="607793"/>
                </a:lnTo>
                <a:lnTo>
                  <a:pt x="92561" y="642469"/>
                </a:lnTo>
                <a:lnTo>
                  <a:pt x="123586" y="674536"/>
                </a:lnTo>
                <a:lnTo>
                  <a:pt x="158282" y="703748"/>
                </a:lnTo>
                <a:lnTo>
                  <a:pt x="196358" y="729861"/>
                </a:lnTo>
                <a:lnTo>
                  <a:pt x="237518" y="752630"/>
                </a:lnTo>
                <a:lnTo>
                  <a:pt x="281468" y="771808"/>
                </a:lnTo>
                <a:lnTo>
                  <a:pt x="327916" y="787152"/>
                </a:lnTo>
                <a:lnTo>
                  <a:pt x="376565" y="798415"/>
                </a:lnTo>
                <a:lnTo>
                  <a:pt x="427124" y="805352"/>
                </a:lnTo>
                <a:lnTo>
                  <a:pt x="479298" y="807720"/>
                </a:lnTo>
                <a:lnTo>
                  <a:pt x="531461" y="805352"/>
                </a:lnTo>
                <a:lnTo>
                  <a:pt x="581993" y="798415"/>
                </a:lnTo>
                <a:lnTo>
                  <a:pt x="630600" y="787152"/>
                </a:lnTo>
                <a:lnTo>
                  <a:pt x="676993" y="771808"/>
                </a:lnTo>
                <a:lnTo>
                  <a:pt x="720880" y="752630"/>
                </a:lnTo>
                <a:lnTo>
                  <a:pt x="761969" y="729861"/>
                </a:lnTo>
                <a:lnTo>
                  <a:pt x="799970" y="703748"/>
                </a:lnTo>
                <a:lnTo>
                  <a:pt x="834590" y="674536"/>
                </a:lnTo>
                <a:lnTo>
                  <a:pt x="865540" y="642469"/>
                </a:lnTo>
                <a:lnTo>
                  <a:pt x="892527" y="607793"/>
                </a:lnTo>
                <a:lnTo>
                  <a:pt x="915261" y="570754"/>
                </a:lnTo>
                <a:lnTo>
                  <a:pt x="933450" y="531595"/>
                </a:lnTo>
                <a:lnTo>
                  <a:pt x="946802" y="490563"/>
                </a:lnTo>
                <a:lnTo>
                  <a:pt x="955027" y="447903"/>
                </a:lnTo>
                <a:lnTo>
                  <a:pt x="957834" y="403859"/>
                </a:lnTo>
                <a:lnTo>
                  <a:pt x="955027" y="359816"/>
                </a:lnTo>
                <a:lnTo>
                  <a:pt x="946802" y="317156"/>
                </a:lnTo>
                <a:lnTo>
                  <a:pt x="933450" y="276124"/>
                </a:lnTo>
                <a:lnTo>
                  <a:pt x="915261" y="236965"/>
                </a:lnTo>
                <a:lnTo>
                  <a:pt x="892527" y="199926"/>
                </a:lnTo>
                <a:lnTo>
                  <a:pt x="865540" y="165250"/>
                </a:lnTo>
                <a:lnTo>
                  <a:pt x="834590" y="133183"/>
                </a:lnTo>
                <a:lnTo>
                  <a:pt x="799970" y="103971"/>
                </a:lnTo>
                <a:lnTo>
                  <a:pt x="761969" y="77858"/>
                </a:lnTo>
                <a:lnTo>
                  <a:pt x="720880" y="55089"/>
                </a:lnTo>
                <a:lnTo>
                  <a:pt x="676993" y="35911"/>
                </a:lnTo>
                <a:lnTo>
                  <a:pt x="630600" y="20567"/>
                </a:lnTo>
                <a:lnTo>
                  <a:pt x="581993" y="9304"/>
                </a:lnTo>
                <a:lnTo>
                  <a:pt x="531461" y="2367"/>
                </a:lnTo>
                <a:lnTo>
                  <a:pt x="479298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0" name="object 10"/>
          <p:cNvSpPr txBox="1"/>
          <p:nvPr/>
        </p:nvSpPr>
        <p:spPr>
          <a:xfrm>
            <a:off x="1904716" y="3353958"/>
            <a:ext cx="630415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b="1" spc="-4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394" b="1" spc="-4" dirty="0">
                <a:solidFill>
                  <a:srgbClr val="FFFFFF"/>
                </a:solidFill>
                <a:latin typeface="STZhongsong"/>
                <a:cs typeface="STZhongsong"/>
              </a:rPr>
              <a:t>并</a:t>
            </a:r>
            <a:r>
              <a:rPr sz="2394" b="1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394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27923" y="4048988"/>
            <a:ext cx="982274" cy="828607"/>
          </a:xfrm>
          <a:custGeom>
            <a:avLst/>
            <a:gdLst/>
            <a:ahLst/>
            <a:cxnLst/>
            <a:rect l="l" t="t" r="r" b="b"/>
            <a:pathLst>
              <a:path w="1148714" h="969010">
                <a:moveTo>
                  <a:pt x="1148334" y="484631"/>
                </a:moveTo>
                <a:lnTo>
                  <a:pt x="1145983" y="440549"/>
                </a:lnTo>
                <a:lnTo>
                  <a:pt x="1139067" y="397569"/>
                </a:lnTo>
                <a:lnTo>
                  <a:pt x="1127791" y="355864"/>
                </a:lnTo>
                <a:lnTo>
                  <a:pt x="1112360" y="315605"/>
                </a:lnTo>
                <a:lnTo>
                  <a:pt x="1092977" y="276965"/>
                </a:lnTo>
                <a:lnTo>
                  <a:pt x="1069848" y="240114"/>
                </a:lnTo>
                <a:lnTo>
                  <a:pt x="1043176" y="205225"/>
                </a:lnTo>
                <a:lnTo>
                  <a:pt x="1013168" y="172469"/>
                </a:lnTo>
                <a:lnTo>
                  <a:pt x="980027" y="142017"/>
                </a:lnTo>
                <a:lnTo>
                  <a:pt x="943958" y="114042"/>
                </a:lnTo>
                <a:lnTo>
                  <a:pt x="905165" y="88716"/>
                </a:lnTo>
                <a:lnTo>
                  <a:pt x="863854" y="66209"/>
                </a:lnTo>
                <a:lnTo>
                  <a:pt x="820228" y="46694"/>
                </a:lnTo>
                <a:lnTo>
                  <a:pt x="774493" y="30342"/>
                </a:lnTo>
                <a:lnTo>
                  <a:pt x="726852" y="17324"/>
                </a:lnTo>
                <a:lnTo>
                  <a:pt x="677512" y="7814"/>
                </a:lnTo>
                <a:lnTo>
                  <a:pt x="626675" y="1982"/>
                </a:lnTo>
                <a:lnTo>
                  <a:pt x="574548" y="0"/>
                </a:lnTo>
                <a:lnTo>
                  <a:pt x="522300" y="1982"/>
                </a:lnTo>
                <a:lnTo>
                  <a:pt x="471357" y="7814"/>
                </a:lnTo>
                <a:lnTo>
                  <a:pt x="421922" y="17324"/>
                </a:lnTo>
                <a:lnTo>
                  <a:pt x="374199" y="30342"/>
                </a:lnTo>
                <a:lnTo>
                  <a:pt x="328392" y="46694"/>
                </a:lnTo>
                <a:lnTo>
                  <a:pt x="284705" y="66209"/>
                </a:lnTo>
                <a:lnTo>
                  <a:pt x="243342" y="88716"/>
                </a:lnTo>
                <a:lnTo>
                  <a:pt x="204506" y="114042"/>
                </a:lnTo>
                <a:lnTo>
                  <a:pt x="168401" y="142017"/>
                </a:lnTo>
                <a:lnTo>
                  <a:pt x="135232" y="172469"/>
                </a:lnTo>
                <a:lnTo>
                  <a:pt x="105201" y="205225"/>
                </a:lnTo>
                <a:lnTo>
                  <a:pt x="78514" y="240114"/>
                </a:lnTo>
                <a:lnTo>
                  <a:pt x="55373" y="276965"/>
                </a:lnTo>
                <a:lnTo>
                  <a:pt x="35982" y="315605"/>
                </a:lnTo>
                <a:lnTo>
                  <a:pt x="20545" y="355864"/>
                </a:lnTo>
                <a:lnTo>
                  <a:pt x="9267" y="397569"/>
                </a:lnTo>
                <a:lnTo>
                  <a:pt x="2350" y="440549"/>
                </a:lnTo>
                <a:lnTo>
                  <a:pt x="0" y="484631"/>
                </a:lnTo>
                <a:lnTo>
                  <a:pt x="2350" y="528707"/>
                </a:lnTo>
                <a:lnTo>
                  <a:pt x="9267" y="571668"/>
                </a:lnTo>
                <a:lnTo>
                  <a:pt x="20545" y="613342"/>
                </a:lnTo>
                <a:lnTo>
                  <a:pt x="35982" y="653561"/>
                </a:lnTo>
                <a:lnTo>
                  <a:pt x="55373" y="692154"/>
                </a:lnTo>
                <a:lnTo>
                  <a:pt x="78514" y="728951"/>
                </a:lnTo>
                <a:lnTo>
                  <a:pt x="102108" y="759744"/>
                </a:lnTo>
                <a:lnTo>
                  <a:pt x="102107" y="484631"/>
                </a:lnTo>
                <a:lnTo>
                  <a:pt x="104874" y="441187"/>
                </a:lnTo>
                <a:lnTo>
                  <a:pt x="112984" y="399103"/>
                </a:lnTo>
                <a:lnTo>
                  <a:pt x="126150" y="358621"/>
                </a:lnTo>
                <a:lnTo>
                  <a:pt x="144088" y="319984"/>
                </a:lnTo>
                <a:lnTo>
                  <a:pt x="166511" y="283435"/>
                </a:lnTo>
                <a:lnTo>
                  <a:pt x="193133" y="249216"/>
                </a:lnTo>
                <a:lnTo>
                  <a:pt x="223669" y="217570"/>
                </a:lnTo>
                <a:lnTo>
                  <a:pt x="257833" y="188738"/>
                </a:lnTo>
                <a:lnTo>
                  <a:pt x="295339" y="162964"/>
                </a:lnTo>
                <a:lnTo>
                  <a:pt x="335900" y="140490"/>
                </a:lnTo>
                <a:lnTo>
                  <a:pt x="379233" y="121558"/>
                </a:lnTo>
                <a:lnTo>
                  <a:pt x="425049" y="106411"/>
                </a:lnTo>
                <a:lnTo>
                  <a:pt x="473064" y="95292"/>
                </a:lnTo>
                <a:lnTo>
                  <a:pt x="522992" y="88443"/>
                </a:lnTo>
                <a:lnTo>
                  <a:pt x="574548" y="86105"/>
                </a:lnTo>
                <a:lnTo>
                  <a:pt x="625960" y="88443"/>
                </a:lnTo>
                <a:lnTo>
                  <a:pt x="675765" y="95292"/>
                </a:lnTo>
                <a:lnTo>
                  <a:pt x="723674" y="106411"/>
                </a:lnTo>
                <a:lnTo>
                  <a:pt x="769401" y="121558"/>
                </a:lnTo>
                <a:lnTo>
                  <a:pt x="812658" y="140490"/>
                </a:lnTo>
                <a:lnTo>
                  <a:pt x="853159" y="162964"/>
                </a:lnTo>
                <a:lnTo>
                  <a:pt x="890616" y="188738"/>
                </a:lnTo>
                <a:lnTo>
                  <a:pt x="924741" y="217570"/>
                </a:lnTo>
                <a:lnTo>
                  <a:pt x="955249" y="249216"/>
                </a:lnTo>
                <a:lnTo>
                  <a:pt x="981851" y="283435"/>
                </a:lnTo>
                <a:lnTo>
                  <a:pt x="1004260" y="319984"/>
                </a:lnTo>
                <a:lnTo>
                  <a:pt x="1022189" y="358621"/>
                </a:lnTo>
                <a:lnTo>
                  <a:pt x="1035351" y="399103"/>
                </a:lnTo>
                <a:lnTo>
                  <a:pt x="1043459" y="441187"/>
                </a:lnTo>
                <a:lnTo>
                  <a:pt x="1046226" y="484631"/>
                </a:lnTo>
                <a:lnTo>
                  <a:pt x="1046226" y="759800"/>
                </a:lnTo>
                <a:lnTo>
                  <a:pt x="1069848" y="728951"/>
                </a:lnTo>
                <a:lnTo>
                  <a:pt x="1092977" y="692154"/>
                </a:lnTo>
                <a:lnTo>
                  <a:pt x="1112360" y="653561"/>
                </a:lnTo>
                <a:lnTo>
                  <a:pt x="1127791" y="613342"/>
                </a:lnTo>
                <a:lnTo>
                  <a:pt x="1139067" y="571668"/>
                </a:lnTo>
                <a:lnTo>
                  <a:pt x="1145983" y="528707"/>
                </a:lnTo>
                <a:lnTo>
                  <a:pt x="1148334" y="484631"/>
                </a:lnTo>
                <a:close/>
              </a:path>
              <a:path w="1148714" h="969010">
                <a:moveTo>
                  <a:pt x="1046226" y="759800"/>
                </a:moveTo>
                <a:lnTo>
                  <a:pt x="1046226" y="484631"/>
                </a:lnTo>
                <a:lnTo>
                  <a:pt x="1043459" y="527933"/>
                </a:lnTo>
                <a:lnTo>
                  <a:pt x="1035351" y="569894"/>
                </a:lnTo>
                <a:lnTo>
                  <a:pt x="1022189" y="610270"/>
                </a:lnTo>
                <a:lnTo>
                  <a:pt x="1004260" y="648817"/>
                </a:lnTo>
                <a:lnTo>
                  <a:pt x="981851" y="685291"/>
                </a:lnTo>
                <a:lnTo>
                  <a:pt x="955249" y="719449"/>
                </a:lnTo>
                <a:lnTo>
                  <a:pt x="924741" y="751047"/>
                </a:lnTo>
                <a:lnTo>
                  <a:pt x="890616" y="779840"/>
                </a:lnTo>
                <a:lnTo>
                  <a:pt x="853159" y="805586"/>
                </a:lnTo>
                <a:lnTo>
                  <a:pt x="812658" y="828039"/>
                </a:lnTo>
                <a:lnTo>
                  <a:pt x="769401" y="846957"/>
                </a:lnTo>
                <a:lnTo>
                  <a:pt x="723674" y="862096"/>
                </a:lnTo>
                <a:lnTo>
                  <a:pt x="675765" y="873211"/>
                </a:lnTo>
                <a:lnTo>
                  <a:pt x="625960" y="880059"/>
                </a:lnTo>
                <a:lnTo>
                  <a:pt x="574548" y="882395"/>
                </a:lnTo>
                <a:lnTo>
                  <a:pt x="522992" y="880059"/>
                </a:lnTo>
                <a:lnTo>
                  <a:pt x="473064" y="873211"/>
                </a:lnTo>
                <a:lnTo>
                  <a:pt x="425049" y="862096"/>
                </a:lnTo>
                <a:lnTo>
                  <a:pt x="379233" y="846957"/>
                </a:lnTo>
                <a:lnTo>
                  <a:pt x="335900" y="828039"/>
                </a:lnTo>
                <a:lnTo>
                  <a:pt x="295339" y="805586"/>
                </a:lnTo>
                <a:lnTo>
                  <a:pt x="257833" y="779840"/>
                </a:lnTo>
                <a:lnTo>
                  <a:pt x="223669" y="751047"/>
                </a:lnTo>
                <a:lnTo>
                  <a:pt x="193133" y="719449"/>
                </a:lnTo>
                <a:lnTo>
                  <a:pt x="166511" y="685291"/>
                </a:lnTo>
                <a:lnTo>
                  <a:pt x="144088" y="648817"/>
                </a:lnTo>
                <a:lnTo>
                  <a:pt x="126150" y="610270"/>
                </a:lnTo>
                <a:lnTo>
                  <a:pt x="112984" y="569894"/>
                </a:lnTo>
                <a:lnTo>
                  <a:pt x="104874" y="527933"/>
                </a:lnTo>
                <a:lnTo>
                  <a:pt x="102107" y="484631"/>
                </a:lnTo>
                <a:lnTo>
                  <a:pt x="102108" y="759744"/>
                </a:lnTo>
                <a:lnTo>
                  <a:pt x="135232" y="796477"/>
                </a:lnTo>
                <a:lnTo>
                  <a:pt x="168401" y="826865"/>
                </a:lnTo>
                <a:lnTo>
                  <a:pt x="204506" y="854776"/>
                </a:lnTo>
                <a:lnTo>
                  <a:pt x="243342" y="880041"/>
                </a:lnTo>
                <a:lnTo>
                  <a:pt x="284705" y="902490"/>
                </a:lnTo>
                <a:lnTo>
                  <a:pt x="328392" y="921951"/>
                </a:lnTo>
                <a:lnTo>
                  <a:pt x="374199" y="938256"/>
                </a:lnTo>
                <a:lnTo>
                  <a:pt x="421922" y="951233"/>
                </a:lnTo>
                <a:lnTo>
                  <a:pt x="471357" y="960713"/>
                </a:lnTo>
                <a:lnTo>
                  <a:pt x="522300" y="966526"/>
                </a:lnTo>
                <a:lnTo>
                  <a:pt x="574548" y="968501"/>
                </a:lnTo>
                <a:lnTo>
                  <a:pt x="626675" y="966526"/>
                </a:lnTo>
                <a:lnTo>
                  <a:pt x="677512" y="960713"/>
                </a:lnTo>
                <a:lnTo>
                  <a:pt x="726852" y="951233"/>
                </a:lnTo>
                <a:lnTo>
                  <a:pt x="774493" y="938256"/>
                </a:lnTo>
                <a:lnTo>
                  <a:pt x="820228" y="921951"/>
                </a:lnTo>
                <a:lnTo>
                  <a:pt x="863854" y="902490"/>
                </a:lnTo>
                <a:lnTo>
                  <a:pt x="905165" y="880041"/>
                </a:lnTo>
                <a:lnTo>
                  <a:pt x="943958" y="854776"/>
                </a:lnTo>
                <a:lnTo>
                  <a:pt x="980027" y="826865"/>
                </a:lnTo>
                <a:lnTo>
                  <a:pt x="1013168" y="796477"/>
                </a:lnTo>
                <a:lnTo>
                  <a:pt x="1043176" y="763782"/>
                </a:lnTo>
                <a:lnTo>
                  <a:pt x="1046226" y="75980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2" name="object 12"/>
          <p:cNvSpPr/>
          <p:nvPr/>
        </p:nvSpPr>
        <p:spPr>
          <a:xfrm>
            <a:off x="1809372" y="4118058"/>
            <a:ext cx="819376" cy="691773"/>
          </a:xfrm>
          <a:custGeom>
            <a:avLst/>
            <a:gdLst/>
            <a:ahLst/>
            <a:cxnLst/>
            <a:rect l="l" t="t" r="r" b="b"/>
            <a:pathLst>
              <a:path w="958214" h="808989">
                <a:moveTo>
                  <a:pt x="957834" y="404621"/>
                </a:moveTo>
                <a:lnTo>
                  <a:pt x="955018" y="360568"/>
                </a:lnTo>
                <a:lnTo>
                  <a:pt x="946767" y="317881"/>
                </a:lnTo>
                <a:lnTo>
                  <a:pt x="933376" y="276807"/>
                </a:lnTo>
                <a:lnTo>
                  <a:pt x="915142" y="237594"/>
                </a:lnTo>
                <a:lnTo>
                  <a:pt x="892358" y="200490"/>
                </a:lnTo>
                <a:lnTo>
                  <a:pt x="865321" y="165744"/>
                </a:lnTo>
                <a:lnTo>
                  <a:pt x="834325" y="133602"/>
                </a:lnTo>
                <a:lnTo>
                  <a:pt x="799666" y="104314"/>
                </a:lnTo>
                <a:lnTo>
                  <a:pt x="761640" y="78126"/>
                </a:lnTo>
                <a:lnTo>
                  <a:pt x="720541" y="55287"/>
                </a:lnTo>
                <a:lnTo>
                  <a:pt x="676665" y="36044"/>
                </a:lnTo>
                <a:lnTo>
                  <a:pt x="630308" y="20647"/>
                </a:lnTo>
                <a:lnTo>
                  <a:pt x="581764" y="9341"/>
                </a:lnTo>
                <a:lnTo>
                  <a:pt x="531328" y="2376"/>
                </a:lnTo>
                <a:lnTo>
                  <a:pt x="479298" y="0"/>
                </a:lnTo>
                <a:lnTo>
                  <a:pt x="427124" y="2376"/>
                </a:lnTo>
                <a:lnTo>
                  <a:pt x="376565" y="9341"/>
                </a:lnTo>
                <a:lnTo>
                  <a:pt x="327916" y="20647"/>
                </a:lnTo>
                <a:lnTo>
                  <a:pt x="281468" y="36044"/>
                </a:lnTo>
                <a:lnTo>
                  <a:pt x="237518" y="55287"/>
                </a:lnTo>
                <a:lnTo>
                  <a:pt x="196358" y="78126"/>
                </a:lnTo>
                <a:lnTo>
                  <a:pt x="158282" y="104314"/>
                </a:lnTo>
                <a:lnTo>
                  <a:pt x="123586" y="133602"/>
                </a:lnTo>
                <a:lnTo>
                  <a:pt x="92561" y="165744"/>
                </a:lnTo>
                <a:lnTo>
                  <a:pt x="65503" y="200490"/>
                </a:lnTo>
                <a:lnTo>
                  <a:pt x="42706" y="237594"/>
                </a:lnTo>
                <a:lnTo>
                  <a:pt x="24463" y="276807"/>
                </a:lnTo>
                <a:lnTo>
                  <a:pt x="11068" y="317881"/>
                </a:lnTo>
                <a:lnTo>
                  <a:pt x="2816" y="360568"/>
                </a:lnTo>
                <a:lnTo>
                  <a:pt x="0" y="404622"/>
                </a:lnTo>
                <a:lnTo>
                  <a:pt x="2816" y="448665"/>
                </a:lnTo>
                <a:lnTo>
                  <a:pt x="11068" y="491325"/>
                </a:lnTo>
                <a:lnTo>
                  <a:pt x="24463" y="532357"/>
                </a:lnTo>
                <a:lnTo>
                  <a:pt x="42706" y="571516"/>
                </a:lnTo>
                <a:lnTo>
                  <a:pt x="65503" y="608555"/>
                </a:lnTo>
                <a:lnTo>
                  <a:pt x="92561" y="643231"/>
                </a:lnTo>
                <a:lnTo>
                  <a:pt x="123586" y="675298"/>
                </a:lnTo>
                <a:lnTo>
                  <a:pt x="158282" y="704510"/>
                </a:lnTo>
                <a:lnTo>
                  <a:pt x="196358" y="730623"/>
                </a:lnTo>
                <a:lnTo>
                  <a:pt x="237518" y="753392"/>
                </a:lnTo>
                <a:lnTo>
                  <a:pt x="281468" y="772570"/>
                </a:lnTo>
                <a:lnTo>
                  <a:pt x="327916" y="787914"/>
                </a:lnTo>
                <a:lnTo>
                  <a:pt x="376565" y="799177"/>
                </a:lnTo>
                <a:lnTo>
                  <a:pt x="427124" y="806114"/>
                </a:lnTo>
                <a:lnTo>
                  <a:pt x="479298" y="808482"/>
                </a:lnTo>
                <a:lnTo>
                  <a:pt x="531328" y="806114"/>
                </a:lnTo>
                <a:lnTo>
                  <a:pt x="581764" y="799177"/>
                </a:lnTo>
                <a:lnTo>
                  <a:pt x="630308" y="787914"/>
                </a:lnTo>
                <a:lnTo>
                  <a:pt x="676665" y="772570"/>
                </a:lnTo>
                <a:lnTo>
                  <a:pt x="720541" y="753392"/>
                </a:lnTo>
                <a:lnTo>
                  <a:pt x="761640" y="730623"/>
                </a:lnTo>
                <a:lnTo>
                  <a:pt x="799666" y="704510"/>
                </a:lnTo>
                <a:lnTo>
                  <a:pt x="834325" y="675298"/>
                </a:lnTo>
                <a:lnTo>
                  <a:pt x="865321" y="643231"/>
                </a:lnTo>
                <a:lnTo>
                  <a:pt x="892358" y="608555"/>
                </a:lnTo>
                <a:lnTo>
                  <a:pt x="915142" y="571516"/>
                </a:lnTo>
                <a:lnTo>
                  <a:pt x="933376" y="532357"/>
                </a:lnTo>
                <a:lnTo>
                  <a:pt x="946767" y="491325"/>
                </a:lnTo>
                <a:lnTo>
                  <a:pt x="955018" y="448665"/>
                </a:lnTo>
                <a:lnTo>
                  <a:pt x="957834" y="404621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3" name="object 13"/>
          <p:cNvSpPr/>
          <p:nvPr/>
        </p:nvSpPr>
        <p:spPr>
          <a:xfrm>
            <a:off x="1809372" y="4118058"/>
            <a:ext cx="819376" cy="691773"/>
          </a:xfrm>
          <a:custGeom>
            <a:avLst/>
            <a:gdLst/>
            <a:ahLst/>
            <a:cxnLst/>
            <a:rect l="l" t="t" r="r" b="b"/>
            <a:pathLst>
              <a:path w="958214" h="808989">
                <a:moveTo>
                  <a:pt x="479298" y="0"/>
                </a:moveTo>
                <a:lnTo>
                  <a:pt x="427124" y="2376"/>
                </a:lnTo>
                <a:lnTo>
                  <a:pt x="376565" y="9341"/>
                </a:lnTo>
                <a:lnTo>
                  <a:pt x="327916" y="20647"/>
                </a:lnTo>
                <a:lnTo>
                  <a:pt x="281468" y="36044"/>
                </a:lnTo>
                <a:lnTo>
                  <a:pt x="237518" y="55287"/>
                </a:lnTo>
                <a:lnTo>
                  <a:pt x="196358" y="78126"/>
                </a:lnTo>
                <a:lnTo>
                  <a:pt x="158282" y="104314"/>
                </a:lnTo>
                <a:lnTo>
                  <a:pt x="123586" y="133602"/>
                </a:lnTo>
                <a:lnTo>
                  <a:pt x="92561" y="165744"/>
                </a:lnTo>
                <a:lnTo>
                  <a:pt x="65503" y="200490"/>
                </a:lnTo>
                <a:lnTo>
                  <a:pt x="42706" y="237594"/>
                </a:lnTo>
                <a:lnTo>
                  <a:pt x="24463" y="276807"/>
                </a:lnTo>
                <a:lnTo>
                  <a:pt x="11068" y="317881"/>
                </a:lnTo>
                <a:lnTo>
                  <a:pt x="2816" y="360568"/>
                </a:lnTo>
                <a:lnTo>
                  <a:pt x="0" y="404622"/>
                </a:lnTo>
                <a:lnTo>
                  <a:pt x="2816" y="448665"/>
                </a:lnTo>
                <a:lnTo>
                  <a:pt x="11068" y="491325"/>
                </a:lnTo>
                <a:lnTo>
                  <a:pt x="24463" y="532357"/>
                </a:lnTo>
                <a:lnTo>
                  <a:pt x="42706" y="571516"/>
                </a:lnTo>
                <a:lnTo>
                  <a:pt x="65503" y="608555"/>
                </a:lnTo>
                <a:lnTo>
                  <a:pt x="92561" y="643231"/>
                </a:lnTo>
                <a:lnTo>
                  <a:pt x="123586" y="675298"/>
                </a:lnTo>
                <a:lnTo>
                  <a:pt x="158282" y="704510"/>
                </a:lnTo>
                <a:lnTo>
                  <a:pt x="196358" y="730623"/>
                </a:lnTo>
                <a:lnTo>
                  <a:pt x="237518" y="753392"/>
                </a:lnTo>
                <a:lnTo>
                  <a:pt x="281468" y="772570"/>
                </a:lnTo>
                <a:lnTo>
                  <a:pt x="327916" y="787914"/>
                </a:lnTo>
                <a:lnTo>
                  <a:pt x="376565" y="799177"/>
                </a:lnTo>
                <a:lnTo>
                  <a:pt x="427124" y="806114"/>
                </a:lnTo>
                <a:lnTo>
                  <a:pt x="479298" y="808482"/>
                </a:lnTo>
                <a:lnTo>
                  <a:pt x="531328" y="806114"/>
                </a:lnTo>
                <a:lnTo>
                  <a:pt x="581764" y="799177"/>
                </a:lnTo>
                <a:lnTo>
                  <a:pt x="630308" y="787914"/>
                </a:lnTo>
                <a:lnTo>
                  <a:pt x="676665" y="772570"/>
                </a:lnTo>
                <a:lnTo>
                  <a:pt x="720541" y="753392"/>
                </a:lnTo>
                <a:lnTo>
                  <a:pt x="761640" y="730623"/>
                </a:lnTo>
                <a:lnTo>
                  <a:pt x="799666" y="704510"/>
                </a:lnTo>
                <a:lnTo>
                  <a:pt x="834325" y="675298"/>
                </a:lnTo>
                <a:lnTo>
                  <a:pt x="865321" y="643231"/>
                </a:lnTo>
                <a:lnTo>
                  <a:pt x="892358" y="608555"/>
                </a:lnTo>
                <a:lnTo>
                  <a:pt x="915142" y="571516"/>
                </a:lnTo>
                <a:lnTo>
                  <a:pt x="933376" y="532357"/>
                </a:lnTo>
                <a:lnTo>
                  <a:pt x="946767" y="491325"/>
                </a:lnTo>
                <a:lnTo>
                  <a:pt x="955018" y="448665"/>
                </a:lnTo>
                <a:lnTo>
                  <a:pt x="957834" y="404621"/>
                </a:lnTo>
                <a:lnTo>
                  <a:pt x="955018" y="360568"/>
                </a:lnTo>
                <a:lnTo>
                  <a:pt x="946767" y="317881"/>
                </a:lnTo>
                <a:lnTo>
                  <a:pt x="933376" y="276807"/>
                </a:lnTo>
                <a:lnTo>
                  <a:pt x="915142" y="237594"/>
                </a:lnTo>
                <a:lnTo>
                  <a:pt x="892358" y="200490"/>
                </a:lnTo>
                <a:lnTo>
                  <a:pt x="865321" y="165744"/>
                </a:lnTo>
                <a:lnTo>
                  <a:pt x="834325" y="133602"/>
                </a:lnTo>
                <a:lnTo>
                  <a:pt x="799666" y="104314"/>
                </a:lnTo>
                <a:lnTo>
                  <a:pt x="761640" y="78126"/>
                </a:lnTo>
                <a:lnTo>
                  <a:pt x="720541" y="55287"/>
                </a:lnTo>
                <a:lnTo>
                  <a:pt x="676665" y="36044"/>
                </a:lnTo>
                <a:lnTo>
                  <a:pt x="630308" y="20647"/>
                </a:lnTo>
                <a:lnTo>
                  <a:pt x="581764" y="9341"/>
                </a:lnTo>
                <a:lnTo>
                  <a:pt x="531328" y="2376"/>
                </a:lnTo>
                <a:lnTo>
                  <a:pt x="4792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4" name="object 14"/>
          <p:cNvSpPr txBox="1"/>
          <p:nvPr/>
        </p:nvSpPr>
        <p:spPr>
          <a:xfrm>
            <a:off x="1902761" y="4259670"/>
            <a:ext cx="630415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b="1" spc="-4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394" b="1" spc="-4" dirty="0">
                <a:solidFill>
                  <a:srgbClr val="FFFFFF"/>
                </a:solidFill>
                <a:latin typeface="STZhongsong"/>
                <a:cs typeface="STZhongsong"/>
              </a:rPr>
              <a:t>差</a:t>
            </a:r>
            <a:r>
              <a:rPr sz="2394" b="1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394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61499" y="2822043"/>
            <a:ext cx="1739748" cy="276926"/>
          </a:xfrm>
          <a:custGeom>
            <a:avLst/>
            <a:gdLst/>
            <a:ahLst/>
            <a:cxnLst/>
            <a:rect l="l" t="t" r="r" b="b"/>
            <a:pathLst>
              <a:path w="2034539" h="323850">
                <a:moveTo>
                  <a:pt x="2034539" y="323850"/>
                </a:moveTo>
                <a:lnTo>
                  <a:pt x="2028518" y="280871"/>
                </a:lnTo>
                <a:lnTo>
                  <a:pt x="2011510" y="242146"/>
                </a:lnTo>
                <a:lnTo>
                  <a:pt x="1985105" y="209264"/>
                </a:lnTo>
                <a:lnTo>
                  <a:pt x="1950889" y="183811"/>
                </a:lnTo>
                <a:lnTo>
                  <a:pt x="1910450" y="167375"/>
                </a:lnTo>
                <a:lnTo>
                  <a:pt x="1865376" y="161544"/>
                </a:lnTo>
                <a:lnTo>
                  <a:pt x="1229867" y="161544"/>
                </a:lnTo>
                <a:lnTo>
                  <a:pt x="1184737" y="155769"/>
                </a:lnTo>
                <a:lnTo>
                  <a:pt x="1144157" y="139474"/>
                </a:lnTo>
                <a:lnTo>
                  <a:pt x="1109757" y="114204"/>
                </a:lnTo>
                <a:lnTo>
                  <a:pt x="1083168" y="81505"/>
                </a:lnTo>
                <a:lnTo>
                  <a:pt x="1066020" y="42922"/>
                </a:lnTo>
                <a:lnTo>
                  <a:pt x="1059942" y="0"/>
                </a:lnTo>
                <a:lnTo>
                  <a:pt x="1053920" y="42922"/>
                </a:lnTo>
                <a:lnTo>
                  <a:pt x="1036912" y="81505"/>
                </a:lnTo>
                <a:lnTo>
                  <a:pt x="1010507" y="114204"/>
                </a:lnTo>
                <a:lnTo>
                  <a:pt x="976291" y="139474"/>
                </a:lnTo>
                <a:lnTo>
                  <a:pt x="935852" y="155769"/>
                </a:lnTo>
                <a:lnTo>
                  <a:pt x="890777" y="161544"/>
                </a:lnTo>
                <a:lnTo>
                  <a:pt x="169163" y="161544"/>
                </a:lnTo>
                <a:lnTo>
                  <a:pt x="124089" y="167375"/>
                </a:lnTo>
                <a:lnTo>
                  <a:pt x="83650" y="183811"/>
                </a:lnTo>
                <a:lnTo>
                  <a:pt x="49434" y="209264"/>
                </a:lnTo>
                <a:lnTo>
                  <a:pt x="23029" y="242146"/>
                </a:lnTo>
                <a:lnTo>
                  <a:pt x="6021" y="280871"/>
                </a:lnTo>
                <a:lnTo>
                  <a:pt x="0" y="32385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6" name="object 16"/>
          <p:cNvSpPr/>
          <p:nvPr/>
        </p:nvSpPr>
        <p:spPr>
          <a:xfrm>
            <a:off x="1727923" y="4946230"/>
            <a:ext cx="982274" cy="828607"/>
          </a:xfrm>
          <a:custGeom>
            <a:avLst/>
            <a:gdLst/>
            <a:ahLst/>
            <a:cxnLst/>
            <a:rect l="l" t="t" r="r" b="b"/>
            <a:pathLst>
              <a:path w="1148714" h="969009">
                <a:moveTo>
                  <a:pt x="1148334" y="484631"/>
                </a:moveTo>
                <a:lnTo>
                  <a:pt x="1145983" y="440549"/>
                </a:lnTo>
                <a:lnTo>
                  <a:pt x="1139067" y="397569"/>
                </a:lnTo>
                <a:lnTo>
                  <a:pt x="1127791" y="355864"/>
                </a:lnTo>
                <a:lnTo>
                  <a:pt x="1112360" y="315605"/>
                </a:lnTo>
                <a:lnTo>
                  <a:pt x="1092977" y="276965"/>
                </a:lnTo>
                <a:lnTo>
                  <a:pt x="1069848" y="240114"/>
                </a:lnTo>
                <a:lnTo>
                  <a:pt x="1043176" y="205225"/>
                </a:lnTo>
                <a:lnTo>
                  <a:pt x="1013168" y="172469"/>
                </a:lnTo>
                <a:lnTo>
                  <a:pt x="980027" y="142017"/>
                </a:lnTo>
                <a:lnTo>
                  <a:pt x="943958" y="114042"/>
                </a:lnTo>
                <a:lnTo>
                  <a:pt x="905165" y="88716"/>
                </a:lnTo>
                <a:lnTo>
                  <a:pt x="863854" y="66209"/>
                </a:lnTo>
                <a:lnTo>
                  <a:pt x="820228" y="46694"/>
                </a:lnTo>
                <a:lnTo>
                  <a:pt x="774493" y="30342"/>
                </a:lnTo>
                <a:lnTo>
                  <a:pt x="726852" y="17324"/>
                </a:lnTo>
                <a:lnTo>
                  <a:pt x="677512" y="7814"/>
                </a:lnTo>
                <a:lnTo>
                  <a:pt x="626675" y="1982"/>
                </a:lnTo>
                <a:lnTo>
                  <a:pt x="574548" y="0"/>
                </a:lnTo>
                <a:lnTo>
                  <a:pt x="522300" y="1982"/>
                </a:lnTo>
                <a:lnTo>
                  <a:pt x="471357" y="7814"/>
                </a:lnTo>
                <a:lnTo>
                  <a:pt x="421922" y="17324"/>
                </a:lnTo>
                <a:lnTo>
                  <a:pt x="374199" y="30342"/>
                </a:lnTo>
                <a:lnTo>
                  <a:pt x="328392" y="46694"/>
                </a:lnTo>
                <a:lnTo>
                  <a:pt x="284705" y="66209"/>
                </a:lnTo>
                <a:lnTo>
                  <a:pt x="243342" y="88716"/>
                </a:lnTo>
                <a:lnTo>
                  <a:pt x="204506" y="114042"/>
                </a:lnTo>
                <a:lnTo>
                  <a:pt x="168401" y="142017"/>
                </a:lnTo>
                <a:lnTo>
                  <a:pt x="135232" y="172469"/>
                </a:lnTo>
                <a:lnTo>
                  <a:pt x="105201" y="205225"/>
                </a:lnTo>
                <a:lnTo>
                  <a:pt x="78514" y="240114"/>
                </a:lnTo>
                <a:lnTo>
                  <a:pt x="55373" y="276965"/>
                </a:lnTo>
                <a:lnTo>
                  <a:pt x="35982" y="315605"/>
                </a:lnTo>
                <a:lnTo>
                  <a:pt x="20545" y="355864"/>
                </a:lnTo>
                <a:lnTo>
                  <a:pt x="9267" y="397569"/>
                </a:lnTo>
                <a:lnTo>
                  <a:pt x="2350" y="440549"/>
                </a:lnTo>
                <a:lnTo>
                  <a:pt x="0" y="484631"/>
                </a:lnTo>
                <a:lnTo>
                  <a:pt x="2350" y="528707"/>
                </a:lnTo>
                <a:lnTo>
                  <a:pt x="9267" y="571668"/>
                </a:lnTo>
                <a:lnTo>
                  <a:pt x="20545" y="613342"/>
                </a:lnTo>
                <a:lnTo>
                  <a:pt x="35982" y="653561"/>
                </a:lnTo>
                <a:lnTo>
                  <a:pt x="55373" y="692154"/>
                </a:lnTo>
                <a:lnTo>
                  <a:pt x="78514" y="728951"/>
                </a:lnTo>
                <a:lnTo>
                  <a:pt x="102108" y="759744"/>
                </a:lnTo>
                <a:lnTo>
                  <a:pt x="102107" y="484631"/>
                </a:lnTo>
                <a:lnTo>
                  <a:pt x="104874" y="441187"/>
                </a:lnTo>
                <a:lnTo>
                  <a:pt x="112984" y="399103"/>
                </a:lnTo>
                <a:lnTo>
                  <a:pt x="126150" y="358621"/>
                </a:lnTo>
                <a:lnTo>
                  <a:pt x="144088" y="319984"/>
                </a:lnTo>
                <a:lnTo>
                  <a:pt x="166511" y="283435"/>
                </a:lnTo>
                <a:lnTo>
                  <a:pt x="193133" y="249216"/>
                </a:lnTo>
                <a:lnTo>
                  <a:pt x="223669" y="217570"/>
                </a:lnTo>
                <a:lnTo>
                  <a:pt x="257833" y="188738"/>
                </a:lnTo>
                <a:lnTo>
                  <a:pt x="295339" y="162964"/>
                </a:lnTo>
                <a:lnTo>
                  <a:pt x="335900" y="140490"/>
                </a:lnTo>
                <a:lnTo>
                  <a:pt x="379233" y="121558"/>
                </a:lnTo>
                <a:lnTo>
                  <a:pt x="425049" y="106411"/>
                </a:lnTo>
                <a:lnTo>
                  <a:pt x="473064" y="95292"/>
                </a:lnTo>
                <a:lnTo>
                  <a:pt x="522992" y="88443"/>
                </a:lnTo>
                <a:lnTo>
                  <a:pt x="574548" y="86105"/>
                </a:lnTo>
                <a:lnTo>
                  <a:pt x="625960" y="88443"/>
                </a:lnTo>
                <a:lnTo>
                  <a:pt x="675765" y="95292"/>
                </a:lnTo>
                <a:lnTo>
                  <a:pt x="723674" y="106411"/>
                </a:lnTo>
                <a:lnTo>
                  <a:pt x="769401" y="121558"/>
                </a:lnTo>
                <a:lnTo>
                  <a:pt x="812658" y="140490"/>
                </a:lnTo>
                <a:lnTo>
                  <a:pt x="853159" y="162964"/>
                </a:lnTo>
                <a:lnTo>
                  <a:pt x="890616" y="188738"/>
                </a:lnTo>
                <a:lnTo>
                  <a:pt x="924741" y="217570"/>
                </a:lnTo>
                <a:lnTo>
                  <a:pt x="955249" y="249216"/>
                </a:lnTo>
                <a:lnTo>
                  <a:pt x="981851" y="283435"/>
                </a:lnTo>
                <a:lnTo>
                  <a:pt x="1004260" y="319984"/>
                </a:lnTo>
                <a:lnTo>
                  <a:pt x="1022189" y="358621"/>
                </a:lnTo>
                <a:lnTo>
                  <a:pt x="1035351" y="399103"/>
                </a:lnTo>
                <a:lnTo>
                  <a:pt x="1043459" y="441187"/>
                </a:lnTo>
                <a:lnTo>
                  <a:pt x="1046226" y="484631"/>
                </a:lnTo>
                <a:lnTo>
                  <a:pt x="1046226" y="759800"/>
                </a:lnTo>
                <a:lnTo>
                  <a:pt x="1069848" y="728951"/>
                </a:lnTo>
                <a:lnTo>
                  <a:pt x="1092977" y="692154"/>
                </a:lnTo>
                <a:lnTo>
                  <a:pt x="1112360" y="653561"/>
                </a:lnTo>
                <a:lnTo>
                  <a:pt x="1127791" y="613342"/>
                </a:lnTo>
                <a:lnTo>
                  <a:pt x="1139067" y="571668"/>
                </a:lnTo>
                <a:lnTo>
                  <a:pt x="1145983" y="528707"/>
                </a:lnTo>
                <a:lnTo>
                  <a:pt x="1148334" y="484631"/>
                </a:lnTo>
                <a:close/>
              </a:path>
              <a:path w="1148714" h="969009">
                <a:moveTo>
                  <a:pt x="1046226" y="759800"/>
                </a:moveTo>
                <a:lnTo>
                  <a:pt x="1046226" y="484631"/>
                </a:lnTo>
                <a:lnTo>
                  <a:pt x="1043459" y="527943"/>
                </a:lnTo>
                <a:lnTo>
                  <a:pt x="1035351" y="569931"/>
                </a:lnTo>
                <a:lnTo>
                  <a:pt x="1022189" y="610349"/>
                </a:lnTo>
                <a:lnTo>
                  <a:pt x="1004260" y="648951"/>
                </a:lnTo>
                <a:lnTo>
                  <a:pt x="981851" y="685489"/>
                </a:lnTo>
                <a:lnTo>
                  <a:pt x="955249" y="719718"/>
                </a:lnTo>
                <a:lnTo>
                  <a:pt x="924741" y="751390"/>
                </a:lnTo>
                <a:lnTo>
                  <a:pt x="890616" y="780260"/>
                </a:lnTo>
                <a:lnTo>
                  <a:pt x="853159" y="806080"/>
                </a:lnTo>
                <a:lnTo>
                  <a:pt x="812658" y="828604"/>
                </a:lnTo>
                <a:lnTo>
                  <a:pt x="769401" y="847586"/>
                </a:lnTo>
                <a:lnTo>
                  <a:pt x="723674" y="862779"/>
                </a:lnTo>
                <a:lnTo>
                  <a:pt x="675765" y="873936"/>
                </a:lnTo>
                <a:lnTo>
                  <a:pt x="625960" y="880811"/>
                </a:lnTo>
                <a:lnTo>
                  <a:pt x="574548" y="883157"/>
                </a:lnTo>
                <a:lnTo>
                  <a:pt x="522992" y="880811"/>
                </a:lnTo>
                <a:lnTo>
                  <a:pt x="473064" y="873936"/>
                </a:lnTo>
                <a:lnTo>
                  <a:pt x="425049" y="862779"/>
                </a:lnTo>
                <a:lnTo>
                  <a:pt x="379233" y="847586"/>
                </a:lnTo>
                <a:lnTo>
                  <a:pt x="335900" y="828604"/>
                </a:lnTo>
                <a:lnTo>
                  <a:pt x="295339" y="806080"/>
                </a:lnTo>
                <a:lnTo>
                  <a:pt x="257833" y="780260"/>
                </a:lnTo>
                <a:lnTo>
                  <a:pt x="223669" y="751390"/>
                </a:lnTo>
                <a:lnTo>
                  <a:pt x="193133" y="719718"/>
                </a:lnTo>
                <a:lnTo>
                  <a:pt x="166511" y="685489"/>
                </a:lnTo>
                <a:lnTo>
                  <a:pt x="144088" y="648951"/>
                </a:lnTo>
                <a:lnTo>
                  <a:pt x="126150" y="610349"/>
                </a:lnTo>
                <a:lnTo>
                  <a:pt x="112984" y="569931"/>
                </a:lnTo>
                <a:lnTo>
                  <a:pt x="104874" y="527943"/>
                </a:lnTo>
                <a:lnTo>
                  <a:pt x="102107" y="484631"/>
                </a:lnTo>
                <a:lnTo>
                  <a:pt x="102108" y="759744"/>
                </a:lnTo>
                <a:lnTo>
                  <a:pt x="135232" y="796477"/>
                </a:lnTo>
                <a:lnTo>
                  <a:pt x="168401" y="826865"/>
                </a:lnTo>
                <a:lnTo>
                  <a:pt x="204506" y="854776"/>
                </a:lnTo>
                <a:lnTo>
                  <a:pt x="243342" y="880041"/>
                </a:lnTo>
                <a:lnTo>
                  <a:pt x="284705" y="902490"/>
                </a:lnTo>
                <a:lnTo>
                  <a:pt x="328392" y="921951"/>
                </a:lnTo>
                <a:lnTo>
                  <a:pt x="374199" y="938256"/>
                </a:lnTo>
                <a:lnTo>
                  <a:pt x="421922" y="951233"/>
                </a:lnTo>
                <a:lnTo>
                  <a:pt x="471357" y="960713"/>
                </a:lnTo>
                <a:lnTo>
                  <a:pt x="522300" y="966526"/>
                </a:lnTo>
                <a:lnTo>
                  <a:pt x="574548" y="968501"/>
                </a:lnTo>
                <a:lnTo>
                  <a:pt x="626675" y="966526"/>
                </a:lnTo>
                <a:lnTo>
                  <a:pt x="677512" y="960713"/>
                </a:lnTo>
                <a:lnTo>
                  <a:pt x="726852" y="951233"/>
                </a:lnTo>
                <a:lnTo>
                  <a:pt x="774493" y="938256"/>
                </a:lnTo>
                <a:lnTo>
                  <a:pt x="820228" y="921951"/>
                </a:lnTo>
                <a:lnTo>
                  <a:pt x="863854" y="902490"/>
                </a:lnTo>
                <a:lnTo>
                  <a:pt x="905165" y="880041"/>
                </a:lnTo>
                <a:lnTo>
                  <a:pt x="943958" y="854776"/>
                </a:lnTo>
                <a:lnTo>
                  <a:pt x="980027" y="826865"/>
                </a:lnTo>
                <a:lnTo>
                  <a:pt x="1013168" y="796477"/>
                </a:lnTo>
                <a:lnTo>
                  <a:pt x="1043176" y="763782"/>
                </a:lnTo>
                <a:lnTo>
                  <a:pt x="1046226" y="75980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7" name="object 17"/>
          <p:cNvSpPr/>
          <p:nvPr/>
        </p:nvSpPr>
        <p:spPr>
          <a:xfrm>
            <a:off x="1809372" y="5013996"/>
            <a:ext cx="819376" cy="691773"/>
          </a:xfrm>
          <a:custGeom>
            <a:avLst/>
            <a:gdLst/>
            <a:ahLst/>
            <a:cxnLst/>
            <a:rect l="l" t="t" r="r" b="b"/>
            <a:pathLst>
              <a:path w="958214" h="808989">
                <a:moveTo>
                  <a:pt x="957834" y="404621"/>
                </a:moveTo>
                <a:lnTo>
                  <a:pt x="955018" y="360568"/>
                </a:lnTo>
                <a:lnTo>
                  <a:pt x="946767" y="317881"/>
                </a:lnTo>
                <a:lnTo>
                  <a:pt x="933376" y="276807"/>
                </a:lnTo>
                <a:lnTo>
                  <a:pt x="915142" y="237594"/>
                </a:lnTo>
                <a:lnTo>
                  <a:pt x="892358" y="200490"/>
                </a:lnTo>
                <a:lnTo>
                  <a:pt x="865321" y="165744"/>
                </a:lnTo>
                <a:lnTo>
                  <a:pt x="834325" y="133602"/>
                </a:lnTo>
                <a:lnTo>
                  <a:pt x="799666" y="104314"/>
                </a:lnTo>
                <a:lnTo>
                  <a:pt x="761640" y="78126"/>
                </a:lnTo>
                <a:lnTo>
                  <a:pt x="720541" y="55287"/>
                </a:lnTo>
                <a:lnTo>
                  <a:pt x="676665" y="36044"/>
                </a:lnTo>
                <a:lnTo>
                  <a:pt x="630308" y="20647"/>
                </a:lnTo>
                <a:lnTo>
                  <a:pt x="581764" y="9341"/>
                </a:lnTo>
                <a:lnTo>
                  <a:pt x="531328" y="2376"/>
                </a:lnTo>
                <a:lnTo>
                  <a:pt x="479298" y="0"/>
                </a:lnTo>
                <a:lnTo>
                  <a:pt x="427124" y="2376"/>
                </a:lnTo>
                <a:lnTo>
                  <a:pt x="376565" y="9341"/>
                </a:lnTo>
                <a:lnTo>
                  <a:pt x="327916" y="20647"/>
                </a:lnTo>
                <a:lnTo>
                  <a:pt x="281468" y="36044"/>
                </a:lnTo>
                <a:lnTo>
                  <a:pt x="237518" y="55287"/>
                </a:lnTo>
                <a:lnTo>
                  <a:pt x="196358" y="78126"/>
                </a:lnTo>
                <a:lnTo>
                  <a:pt x="158282" y="104314"/>
                </a:lnTo>
                <a:lnTo>
                  <a:pt x="123586" y="133602"/>
                </a:lnTo>
                <a:lnTo>
                  <a:pt x="92561" y="165744"/>
                </a:lnTo>
                <a:lnTo>
                  <a:pt x="65503" y="200490"/>
                </a:lnTo>
                <a:lnTo>
                  <a:pt x="42706" y="237594"/>
                </a:lnTo>
                <a:lnTo>
                  <a:pt x="24463" y="276807"/>
                </a:lnTo>
                <a:lnTo>
                  <a:pt x="11068" y="317881"/>
                </a:lnTo>
                <a:lnTo>
                  <a:pt x="2816" y="360568"/>
                </a:lnTo>
                <a:lnTo>
                  <a:pt x="0" y="404622"/>
                </a:lnTo>
                <a:lnTo>
                  <a:pt x="2816" y="448665"/>
                </a:lnTo>
                <a:lnTo>
                  <a:pt x="11068" y="491325"/>
                </a:lnTo>
                <a:lnTo>
                  <a:pt x="24463" y="532357"/>
                </a:lnTo>
                <a:lnTo>
                  <a:pt x="42706" y="571516"/>
                </a:lnTo>
                <a:lnTo>
                  <a:pt x="65503" y="608555"/>
                </a:lnTo>
                <a:lnTo>
                  <a:pt x="92561" y="643231"/>
                </a:lnTo>
                <a:lnTo>
                  <a:pt x="123586" y="675298"/>
                </a:lnTo>
                <a:lnTo>
                  <a:pt x="158282" y="704510"/>
                </a:lnTo>
                <a:lnTo>
                  <a:pt x="196358" y="730623"/>
                </a:lnTo>
                <a:lnTo>
                  <a:pt x="237518" y="753392"/>
                </a:lnTo>
                <a:lnTo>
                  <a:pt x="281468" y="772570"/>
                </a:lnTo>
                <a:lnTo>
                  <a:pt x="327916" y="787914"/>
                </a:lnTo>
                <a:lnTo>
                  <a:pt x="376565" y="799177"/>
                </a:lnTo>
                <a:lnTo>
                  <a:pt x="427124" y="806114"/>
                </a:lnTo>
                <a:lnTo>
                  <a:pt x="479298" y="808482"/>
                </a:lnTo>
                <a:lnTo>
                  <a:pt x="531328" y="806114"/>
                </a:lnTo>
                <a:lnTo>
                  <a:pt x="581764" y="799177"/>
                </a:lnTo>
                <a:lnTo>
                  <a:pt x="630308" y="787914"/>
                </a:lnTo>
                <a:lnTo>
                  <a:pt x="676665" y="772570"/>
                </a:lnTo>
                <a:lnTo>
                  <a:pt x="720541" y="753392"/>
                </a:lnTo>
                <a:lnTo>
                  <a:pt x="761640" y="730623"/>
                </a:lnTo>
                <a:lnTo>
                  <a:pt x="799666" y="704510"/>
                </a:lnTo>
                <a:lnTo>
                  <a:pt x="834325" y="675298"/>
                </a:lnTo>
                <a:lnTo>
                  <a:pt x="865321" y="643231"/>
                </a:lnTo>
                <a:lnTo>
                  <a:pt x="892358" y="608555"/>
                </a:lnTo>
                <a:lnTo>
                  <a:pt x="915142" y="571516"/>
                </a:lnTo>
                <a:lnTo>
                  <a:pt x="933376" y="532357"/>
                </a:lnTo>
                <a:lnTo>
                  <a:pt x="946767" y="491325"/>
                </a:lnTo>
                <a:lnTo>
                  <a:pt x="955018" y="448665"/>
                </a:lnTo>
                <a:lnTo>
                  <a:pt x="957834" y="404621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8" name="object 18"/>
          <p:cNvSpPr/>
          <p:nvPr/>
        </p:nvSpPr>
        <p:spPr>
          <a:xfrm>
            <a:off x="1809372" y="5013996"/>
            <a:ext cx="819376" cy="691773"/>
          </a:xfrm>
          <a:custGeom>
            <a:avLst/>
            <a:gdLst/>
            <a:ahLst/>
            <a:cxnLst/>
            <a:rect l="l" t="t" r="r" b="b"/>
            <a:pathLst>
              <a:path w="958214" h="808989">
                <a:moveTo>
                  <a:pt x="479298" y="0"/>
                </a:moveTo>
                <a:lnTo>
                  <a:pt x="427124" y="2376"/>
                </a:lnTo>
                <a:lnTo>
                  <a:pt x="376565" y="9341"/>
                </a:lnTo>
                <a:lnTo>
                  <a:pt x="327916" y="20647"/>
                </a:lnTo>
                <a:lnTo>
                  <a:pt x="281468" y="36044"/>
                </a:lnTo>
                <a:lnTo>
                  <a:pt x="237518" y="55287"/>
                </a:lnTo>
                <a:lnTo>
                  <a:pt x="196358" y="78126"/>
                </a:lnTo>
                <a:lnTo>
                  <a:pt x="158282" y="104314"/>
                </a:lnTo>
                <a:lnTo>
                  <a:pt x="123586" y="133602"/>
                </a:lnTo>
                <a:lnTo>
                  <a:pt x="92561" y="165744"/>
                </a:lnTo>
                <a:lnTo>
                  <a:pt x="65503" y="200490"/>
                </a:lnTo>
                <a:lnTo>
                  <a:pt x="42706" y="237594"/>
                </a:lnTo>
                <a:lnTo>
                  <a:pt x="24463" y="276807"/>
                </a:lnTo>
                <a:lnTo>
                  <a:pt x="11068" y="317881"/>
                </a:lnTo>
                <a:lnTo>
                  <a:pt x="2816" y="360568"/>
                </a:lnTo>
                <a:lnTo>
                  <a:pt x="0" y="404622"/>
                </a:lnTo>
                <a:lnTo>
                  <a:pt x="2816" y="448665"/>
                </a:lnTo>
                <a:lnTo>
                  <a:pt x="11068" y="491325"/>
                </a:lnTo>
                <a:lnTo>
                  <a:pt x="24463" y="532357"/>
                </a:lnTo>
                <a:lnTo>
                  <a:pt x="42706" y="571516"/>
                </a:lnTo>
                <a:lnTo>
                  <a:pt x="65503" y="608555"/>
                </a:lnTo>
                <a:lnTo>
                  <a:pt x="92561" y="643231"/>
                </a:lnTo>
                <a:lnTo>
                  <a:pt x="123586" y="675298"/>
                </a:lnTo>
                <a:lnTo>
                  <a:pt x="158282" y="704510"/>
                </a:lnTo>
                <a:lnTo>
                  <a:pt x="196358" y="730623"/>
                </a:lnTo>
                <a:lnTo>
                  <a:pt x="237518" y="753392"/>
                </a:lnTo>
                <a:lnTo>
                  <a:pt x="281468" y="772570"/>
                </a:lnTo>
                <a:lnTo>
                  <a:pt x="327916" y="787914"/>
                </a:lnTo>
                <a:lnTo>
                  <a:pt x="376565" y="799177"/>
                </a:lnTo>
                <a:lnTo>
                  <a:pt x="427124" y="806114"/>
                </a:lnTo>
                <a:lnTo>
                  <a:pt x="479298" y="808482"/>
                </a:lnTo>
                <a:lnTo>
                  <a:pt x="531328" y="806114"/>
                </a:lnTo>
                <a:lnTo>
                  <a:pt x="581764" y="799177"/>
                </a:lnTo>
                <a:lnTo>
                  <a:pt x="630308" y="787914"/>
                </a:lnTo>
                <a:lnTo>
                  <a:pt x="676665" y="772570"/>
                </a:lnTo>
                <a:lnTo>
                  <a:pt x="720541" y="753392"/>
                </a:lnTo>
                <a:lnTo>
                  <a:pt x="761640" y="730623"/>
                </a:lnTo>
                <a:lnTo>
                  <a:pt x="799666" y="704510"/>
                </a:lnTo>
                <a:lnTo>
                  <a:pt x="834325" y="675298"/>
                </a:lnTo>
                <a:lnTo>
                  <a:pt x="865321" y="643231"/>
                </a:lnTo>
                <a:lnTo>
                  <a:pt x="892358" y="608555"/>
                </a:lnTo>
                <a:lnTo>
                  <a:pt x="915142" y="571516"/>
                </a:lnTo>
                <a:lnTo>
                  <a:pt x="933376" y="532357"/>
                </a:lnTo>
                <a:lnTo>
                  <a:pt x="946767" y="491325"/>
                </a:lnTo>
                <a:lnTo>
                  <a:pt x="955018" y="448665"/>
                </a:lnTo>
                <a:lnTo>
                  <a:pt x="957834" y="404621"/>
                </a:lnTo>
                <a:lnTo>
                  <a:pt x="955018" y="360568"/>
                </a:lnTo>
                <a:lnTo>
                  <a:pt x="946767" y="317881"/>
                </a:lnTo>
                <a:lnTo>
                  <a:pt x="933376" y="276807"/>
                </a:lnTo>
                <a:lnTo>
                  <a:pt x="915142" y="237594"/>
                </a:lnTo>
                <a:lnTo>
                  <a:pt x="892358" y="200490"/>
                </a:lnTo>
                <a:lnTo>
                  <a:pt x="865321" y="165744"/>
                </a:lnTo>
                <a:lnTo>
                  <a:pt x="834325" y="133602"/>
                </a:lnTo>
                <a:lnTo>
                  <a:pt x="799666" y="104314"/>
                </a:lnTo>
                <a:lnTo>
                  <a:pt x="761640" y="78126"/>
                </a:lnTo>
                <a:lnTo>
                  <a:pt x="720541" y="55287"/>
                </a:lnTo>
                <a:lnTo>
                  <a:pt x="676665" y="36044"/>
                </a:lnTo>
                <a:lnTo>
                  <a:pt x="630308" y="20647"/>
                </a:lnTo>
                <a:lnTo>
                  <a:pt x="581764" y="9341"/>
                </a:lnTo>
                <a:lnTo>
                  <a:pt x="531328" y="2376"/>
                </a:lnTo>
                <a:lnTo>
                  <a:pt x="4792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19" name="object 19"/>
          <p:cNvSpPr/>
          <p:nvPr/>
        </p:nvSpPr>
        <p:spPr>
          <a:xfrm>
            <a:off x="2671427" y="4046383"/>
            <a:ext cx="982274" cy="828607"/>
          </a:xfrm>
          <a:custGeom>
            <a:avLst/>
            <a:gdLst/>
            <a:ahLst/>
            <a:cxnLst/>
            <a:rect l="l" t="t" r="r" b="b"/>
            <a:pathLst>
              <a:path w="1148714" h="969010">
                <a:moveTo>
                  <a:pt x="1148334" y="483869"/>
                </a:moveTo>
                <a:lnTo>
                  <a:pt x="1145983" y="439907"/>
                </a:lnTo>
                <a:lnTo>
                  <a:pt x="1139066" y="397034"/>
                </a:lnTo>
                <a:lnTo>
                  <a:pt x="1127788" y="355423"/>
                </a:lnTo>
                <a:lnTo>
                  <a:pt x="1112351" y="315247"/>
                </a:lnTo>
                <a:lnTo>
                  <a:pt x="1092960" y="276678"/>
                </a:lnTo>
                <a:lnTo>
                  <a:pt x="1069819" y="239888"/>
                </a:lnTo>
                <a:lnTo>
                  <a:pt x="1043132" y="205051"/>
                </a:lnTo>
                <a:lnTo>
                  <a:pt x="1013101" y="172338"/>
                </a:lnTo>
                <a:lnTo>
                  <a:pt x="979932" y="141922"/>
                </a:lnTo>
                <a:lnTo>
                  <a:pt x="943827" y="113975"/>
                </a:lnTo>
                <a:lnTo>
                  <a:pt x="904991" y="88671"/>
                </a:lnTo>
                <a:lnTo>
                  <a:pt x="863628" y="66181"/>
                </a:lnTo>
                <a:lnTo>
                  <a:pt x="819941" y="46677"/>
                </a:lnTo>
                <a:lnTo>
                  <a:pt x="774134" y="30333"/>
                </a:lnTo>
                <a:lnTo>
                  <a:pt x="726411" y="17321"/>
                </a:lnTo>
                <a:lnTo>
                  <a:pt x="676976" y="7813"/>
                </a:lnTo>
                <a:lnTo>
                  <a:pt x="626033" y="1982"/>
                </a:lnTo>
                <a:lnTo>
                  <a:pt x="573786" y="0"/>
                </a:lnTo>
                <a:lnTo>
                  <a:pt x="521545" y="1982"/>
                </a:lnTo>
                <a:lnTo>
                  <a:pt x="470621" y="7813"/>
                </a:lnTo>
                <a:lnTo>
                  <a:pt x="421216" y="17321"/>
                </a:lnTo>
                <a:lnTo>
                  <a:pt x="373533" y="30333"/>
                </a:lnTo>
                <a:lnTo>
                  <a:pt x="327774" y="46677"/>
                </a:lnTo>
                <a:lnTo>
                  <a:pt x="284141" y="66181"/>
                </a:lnTo>
                <a:lnTo>
                  <a:pt x="242836" y="88671"/>
                </a:lnTo>
                <a:lnTo>
                  <a:pt x="204062" y="113975"/>
                </a:lnTo>
                <a:lnTo>
                  <a:pt x="168020" y="141922"/>
                </a:lnTo>
                <a:lnTo>
                  <a:pt x="134914" y="172338"/>
                </a:lnTo>
                <a:lnTo>
                  <a:pt x="104874" y="205144"/>
                </a:lnTo>
                <a:lnTo>
                  <a:pt x="78316" y="239888"/>
                </a:lnTo>
                <a:lnTo>
                  <a:pt x="55229" y="276678"/>
                </a:lnTo>
                <a:lnTo>
                  <a:pt x="35886" y="315247"/>
                </a:lnTo>
                <a:lnTo>
                  <a:pt x="20489" y="355423"/>
                </a:lnTo>
                <a:lnTo>
                  <a:pt x="9241" y="397034"/>
                </a:lnTo>
                <a:lnTo>
                  <a:pt x="2344" y="439907"/>
                </a:lnTo>
                <a:lnTo>
                  <a:pt x="0" y="483869"/>
                </a:lnTo>
                <a:lnTo>
                  <a:pt x="2344" y="527952"/>
                </a:lnTo>
                <a:lnTo>
                  <a:pt x="9241" y="570932"/>
                </a:lnTo>
                <a:lnTo>
                  <a:pt x="20489" y="612637"/>
                </a:lnTo>
                <a:lnTo>
                  <a:pt x="35886" y="652896"/>
                </a:lnTo>
                <a:lnTo>
                  <a:pt x="55229" y="691536"/>
                </a:lnTo>
                <a:lnTo>
                  <a:pt x="78316" y="728387"/>
                </a:lnTo>
                <a:lnTo>
                  <a:pt x="102108" y="759558"/>
                </a:lnTo>
                <a:lnTo>
                  <a:pt x="102107" y="483869"/>
                </a:lnTo>
                <a:lnTo>
                  <a:pt x="104874" y="440568"/>
                </a:lnTo>
                <a:lnTo>
                  <a:pt x="112982" y="398607"/>
                </a:lnTo>
                <a:lnTo>
                  <a:pt x="126144" y="358231"/>
                </a:lnTo>
                <a:lnTo>
                  <a:pt x="144073" y="319684"/>
                </a:lnTo>
                <a:lnTo>
                  <a:pt x="166482" y="283209"/>
                </a:lnTo>
                <a:lnTo>
                  <a:pt x="193084" y="249052"/>
                </a:lnTo>
                <a:lnTo>
                  <a:pt x="223592" y="217454"/>
                </a:lnTo>
                <a:lnTo>
                  <a:pt x="257717" y="188661"/>
                </a:lnTo>
                <a:lnTo>
                  <a:pt x="295174" y="162915"/>
                </a:lnTo>
                <a:lnTo>
                  <a:pt x="335675" y="140461"/>
                </a:lnTo>
                <a:lnTo>
                  <a:pt x="378932" y="121544"/>
                </a:lnTo>
                <a:lnTo>
                  <a:pt x="424659" y="106405"/>
                </a:lnTo>
                <a:lnTo>
                  <a:pt x="472568" y="95290"/>
                </a:lnTo>
                <a:lnTo>
                  <a:pt x="522373" y="88442"/>
                </a:lnTo>
                <a:lnTo>
                  <a:pt x="573786" y="86105"/>
                </a:lnTo>
                <a:lnTo>
                  <a:pt x="625341" y="88442"/>
                </a:lnTo>
                <a:lnTo>
                  <a:pt x="675269" y="95290"/>
                </a:lnTo>
                <a:lnTo>
                  <a:pt x="723284" y="106405"/>
                </a:lnTo>
                <a:lnTo>
                  <a:pt x="769100" y="121544"/>
                </a:lnTo>
                <a:lnTo>
                  <a:pt x="812433" y="140461"/>
                </a:lnTo>
                <a:lnTo>
                  <a:pt x="852994" y="162915"/>
                </a:lnTo>
                <a:lnTo>
                  <a:pt x="890500" y="188661"/>
                </a:lnTo>
                <a:lnTo>
                  <a:pt x="924664" y="217454"/>
                </a:lnTo>
                <a:lnTo>
                  <a:pt x="955200" y="249052"/>
                </a:lnTo>
                <a:lnTo>
                  <a:pt x="981822" y="283209"/>
                </a:lnTo>
                <a:lnTo>
                  <a:pt x="1004245" y="319684"/>
                </a:lnTo>
                <a:lnTo>
                  <a:pt x="1022183" y="358231"/>
                </a:lnTo>
                <a:lnTo>
                  <a:pt x="1035349" y="398607"/>
                </a:lnTo>
                <a:lnTo>
                  <a:pt x="1043459" y="440568"/>
                </a:lnTo>
                <a:lnTo>
                  <a:pt x="1046226" y="483869"/>
                </a:lnTo>
                <a:lnTo>
                  <a:pt x="1046226" y="759231"/>
                </a:lnTo>
                <a:lnTo>
                  <a:pt x="1069819" y="728387"/>
                </a:lnTo>
                <a:lnTo>
                  <a:pt x="1092960" y="691536"/>
                </a:lnTo>
                <a:lnTo>
                  <a:pt x="1112351" y="652896"/>
                </a:lnTo>
                <a:lnTo>
                  <a:pt x="1127788" y="612637"/>
                </a:lnTo>
                <a:lnTo>
                  <a:pt x="1139066" y="570932"/>
                </a:lnTo>
                <a:lnTo>
                  <a:pt x="1145983" y="527952"/>
                </a:lnTo>
                <a:lnTo>
                  <a:pt x="1148334" y="483869"/>
                </a:lnTo>
                <a:close/>
              </a:path>
              <a:path w="1148714" h="969010">
                <a:moveTo>
                  <a:pt x="1046226" y="759231"/>
                </a:moveTo>
                <a:lnTo>
                  <a:pt x="1046226" y="483869"/>
                </a:lnTo>
                <a:lnTo>
                  <a:pt x="1043459" y="527314"/>
                </a:lnTo>
                <a:lnTo>
                  <a:pt x="1035349" y="569398"/>
                </a:lnTo>
                <a:lnTo>
                  <a:pt x="1022183" y="609880"/>
                </a:lnTo>
                <a:lnTo>
                  <a:pt x="1004245" y="648517"/>
                </a:lnTo>
                <a:lnTo>
                  <a:pt x="981822" y="685066"/>
                </a:lnTo>
                <a:lnTo>
                  <a:pt x="955200" y="719285"/>
                </a:lnTo>
                <a:lnTo>
                  <a:pt x="924664" y="750931"/>
                </a:lnTo>
                <a:lnTo>
                  <a:pt x="890500" y="779763"/>
                </a:lnTo>
                <a:lnTo>
                  <a:pt x="852994" y="805537"/>
                </a:lnTo>
                <a:lnTo>
                  <a:pt x="812433" y="828011"/>
                </a:lnTo>
                <a:lnTo>
                  <a:pt x="769100" y="846943"/>
                </a:lnTo>
                <a:lnTo>
                  <a:pt x="723284" y="862090"/>
                </a:lnTo>
                <a:lnTo>
                  <a:pt x="675269" y="873209"/>
                </a:lnTo>
                <a:lnTo>
                  <a:pt x="625341" y="880058"/>
                </a:lnTo>
                <a:lnTo>
                  <a:pt x="573786" y="882395"/>
                </a:lnTo>
                <a:lnTo>
                  <a:pt x="522373" y="880058"/>
                </a:lnTo>
                <a:lnTo>
                  <a:pt x="472568" y="873209"/>
                </a:lnTo>
                <a:lnTo>
                  <a:pt x="424659" y="862090"/>
                </a:lnTo>
                <a:lnTo>
                  <a:pt x="378932" y="846943"/>
                </a:lnTo>
                <a:lnTo>
                  <a:pt x="335675" y="828011"/>
                </a:lnTo>
                <a:lnTo>
                  <a:pt x="295174" y="805537"/>
                </a:lnTo>
                <a:lnTo>
                  <a:pt x="257717" y="779763"/>
                </a:lnTo>
                <a:lnTo>
                  <a:pt x="223592" y="750931"/>
                </a:lnTo>
                <a:lnTo>
                  <a:pt x="193084" y="719285"/>
                </a:lnTo>
                <a:lnTo>
                  <a:pt x="166482" y="685066"/>
                </a:lnTo>
                <a:lnTo>
                  <a:pt x="144073" y="648517"/>
                </a:lnTo>
                <a:lnTo>
                  <a:pt x="126144" y="609880"/>
                </a:lnTo>
                <a:lnTo>
                  <a:pt x="112982" y="569398"/>
                </a:lnTo>
                <a:lnTo>
                  <a:pt x="104874" y="527314"/>
                </a:lnTo>
                <a:lnTo>
                  <a:pt x="102107" y="483869"/>
                </a:lnTo>
                <a:lnTo>
                  <a:pt x="102108" y="759558"/>
                </a:lnTo>
                <a:lnTo>
                  <a:pt x="134914" y="796032"/>
                </a:lnTo>
                <a:lnTo>
                  <a:pt x="168020" y="826484"/>
                </a:lnTo>
                <a:lnTo>
                  <a:pt x="204062" y="854459"/>
                </a:lnTo>
                <a:lnTo>
                  <a:pt x="242836" y="879785"/>
                </a:lnTo>
                <a:lnTo>
                  <a:pt x="284141" y="902292"/>
                </a:lnTo>
                <a:lnTo>
                  <a:pt x="327774" y="921807"/>
                </a:lnTo>
                <a:lnTo>
                  <a:pt x="373533" y="938159"/>
                </a:lnTo>
                <a:lnTo>
                  <a:pt x="421216" y="951177"/>
                </a:lnTo>
                <a:lnTo>
                  <a:pt x="470621" y="960687"/>
                </a:lnTo>
                <a:lnTo>
                  <a:pt x="521545" y="966519"/>
                </a:lnTo>
                <a:lnTo>
                  <a:pt x="573786" y="968501"/>
                </a:lnTo>
                <a:lnTo>
                  <a:pt x="626033" y="966519"/>
                </a:lnTo>
                <a:lnTo>
                  <a:pt x="676976" y="960687"/>
                </a:lnTo>
                <a:lnTo>
                  <a:pt x="726411" y="951177"/>
                </a:lnTo>
                <a:lnTo>
                  <a:pt x="774134" y="938159"/>
                </a:lnTo>
                <a:lnTo>
                  <a:pt x="819941" y="921807"/>
                </a:lnTo>
                <a:lnTo>
                  <a:pt x="863628" y="902292"/>
                </a:lnTo>
                <a:lnTo>
                  <a:pt x="904991" y="879785"/>
                </a:lnTo>
                <a:lnTo>
                  <a:pt x="943827" y="854459"/>
                </a:lnTo>
                <a:lnTo>
                  <a:pt x="979932" y="826484"/>
                </a:lnTo>
                <a:lnTo>
                  <a:pt x="1013101" y="796032"/>
                </a:lnTo>
                <a:lnTo>
                  <a:pt x="1043132" y="763276"/>
                </a:lnTo>
                <a:lnTo>
                  <a:pt x="1046226" y="75923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20" name="object 20"/>
          <p:cNvSpPr/>
          <p:nvPr/>
        </p:nvSpPr>
        <p:spPr>
          <a:xfrm>
            <a:off x="2752876" y="4115451"/>
            <a:ext cx="819376" cy="691773"/>
          </a:xfrm>
          <a:custGeom>
            <a:avLst/>
            <a:gdLst/>
            <a:ahLst/>
            <a:cxnLst/>
            <a:rect l="l" t="t" r="r" b="b"/>
            <a:pathLst>
              <a:path w="958214" h="808989">
                <a:moveTo>
                  <a:pt x="957834" y="404621"/>
                </a:moveTo>
                <a:lnTo>
                  <a:pt x="955017" y="360568"/>
                </a:lnTo>
                <a:lnTo>
                  <a:pt x="946765" y="317881"/>
                </a:lnTo>
                <a:lnTo>
                  <a:pt x="933370" y="276807"/>
                </a:lnTo>
                <a:lnTo>
                  <a:pt x="915127" y="237594"/>
                </a:lnTo>
                <a:lnTo>
                  <a:pt x="892330" y="200490"/>
                </a:lnTo>
                <a:lnTo>
                  <a:pt x="865272" y="165744"/>
                </a:lnTo>
                <a:lnTo>
                  <a:pt x="834247" y="133602"/>
                </a:lnTo>
                <a:lnTo>
                  <a:pt x="799551" y="104314"/>
                </a:lnTo>
                <a:lnTo>
                  <a:pt x="761475" y="78126"/>
                </a:lnTo>
                <a:lnTo>
                  <a:pt x="720315" y="55287"/>
                </a:lnTo>
                <a:lnTo>
                  <a:pt x="676365" y="36044"/>
                </a:lnTo>
                <a:lnTo>
                  <a:pt x="629917" y="20647"/>
                </a:lnTo>
                <a:lnTo>
                  <a:pt x="581268" y="9341"/>
                </a:lnTo>
                <a:lnTo>
                  <a:pt x="530709" y="2376"/>
                </a:lnTo>
                <a:lnTo>
                  <a:pt x="478536" y="0"/>
                </a:lnTo>
                <a:lnTo>
                  <a:pt x="426505" y="2376"/>
                </a:lnTo>
                <a:lnTo>
                  <a:pt x="376069" y="9341"/>
                </a:lnTo>
                <a:lnTo>
                  <a:pt x="327525" y="20647"/>
                </a:lnTo>
                <a:lnTo>
                  <a:pt x="281168" y="36044"/>
                </a:lnTo>
                <a:lnTo>
                  <a:pt x="237292" y="55287"/>
                </a:lnTo>
                <a:lnTo>
                  <a:pt x="196193" y="78126"/>
                </a:lnTo>
                <a:lnTo>
                  <a:pt x="158167" y="104314"/>
                </a:lnTo>
                <a:lnTo>
                  <a:pt x="123508" y="133602"/>
                </a:lnTo>
                <a:lnTo>
                  <a:pt x="92512" y="165744"/>
                </a:lnTo>
                <a:lnTo>
                  <a:pt x="65475" y="200490"/>
                </a:lnTo>
                <a:lnTo>
                  <a:pt x="42691" y="237594"/>
                </a:lnTo>
                <a:lnTo>
                  <a:pt x="24457" y="276807"/>
                </a:lnTo>
                <a:lnTo>
                  <a:pt x="11066" y="317881"/>
                </a:lnTo>
                <a:lnTo>
                  <a:pt x="2815" y="360568"/>
                </a:lnTo>
                <a:lnTo>
                  <a:pt x="0" y="404622"/>
                </a:lnTo>
                <a:lnTo>
                  <a:pt x="2815" y="448532"/>
                </a:lnTo>
                <a:lnTo>
                  <a:pt x="11066" y="491096"/>
                </a:lnTo>
                <a:lnTo>
                  <a:pt x="24457" y="532064"/>
                </a:lnTo>
                <a:lnTo>
                  <a:pt x="42691" y="571188"/>
                </a:lnTo>
                <a:lnTo>
                  <a:pt x="65475" y="608217"/>
                </a:lnTo>
                <a:lnTo>
                  <a:pt x="92512" y="642902"/>
                </a:lnTo>
                <a:lnTo>
                  <a:pt x="123508" y="674994"/>
                </a:lnTo>
                <a:lnTo>
                  <a:pt x="158167" y="704245"/>
                </a:lnTo>
                <a:lnTo>
                  <a:pt x="196193" y="730404"/>
                </a:lnTo>
                <a:lnTo>
                  <a:pt x="237292" y="753222"/>
                </a:lnTo>
                <a:lnTo>
                  <a:pt x="281168" y="772451"/>
                </a:lnTo>
                <a:lnTo>
                  <a:pt x="327525" y="787840"/>
                </a:lnTo>
                <a:lnTo>
                  <a:pt x="376069" y="799142"/>
                </a:lnTo>
                <a:lnTo>
                  <a:pt x="426505" y="806105"/>
                </a:lnTo>
                <a:lnTo>
                  <a:pt x="478536" y="808482"/>
                </a:lnTo>
                <a:lnTo>
                  <a:pt x="530709" y="806105"/>
                </a:lnTo>
                <a:lnTo>
                  <a:pt x="581268" y="799142"/>
                </a:lnTo>
                <a:lnTo>
                  <a:pt x="629917" y="787840"/>
                </a:lnTo>
                <a:lnTo>
                  <a:pt x="676365" y="772451"/>
                </a:lnTo>
                <a:lnTo>
                  <a:pt x="720315" y="753222"/>
                </a:lnTo>
                <a:lnTo>
                  <a:pt x="761475" y="730404"/>
                </a:lnTo>
                <a:lnTo>
                  <a:pt x="799551" y="704245"/>
                </a:lnTo>
                <a:lnTo>
                  <a:pt x="834247" y="674994"/>
                </a:lnTo>
                <a:lnTo>
                  <a:pt x="865272" y="642902"/>
                </a:lnTo>
                <a:lnTo>
                  <a:pt x="892330" y="608217"/>
                </a:lnTo>
                <a:lnTo>
                  <a:pt x="915127" y="571188"/>
                </a:lnTo>
                <a:lnTo>
                  <a:pt x="933370" y="532064"/>
                </a:lnTo>
                <a:lnTo>
                  <a:pt x="946765" y="491096"/>
                </a:lnTo>
                <a:lnTo>
                  <a:pt x="955017" y="448532"/>
                </a:lnTo>
                <a:lnTo>
                  <a:pt x="957834" y="404621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21" name="object 21"/>
          <p:cNvSpPr/>
          <p:nvPr/>
        </p:nvSpPr>
        <p:spPr>
          <a:xfrm>
            <a:off x="2752876" y="4115451"/>
            <a:ext cx="819376" cy="691773"/>
          </a:xfrm>
          <a:custGeom>
            <a:avLst/>
            <a:gdLst/>
            <a:ahLst/>
            <a:cxnLst/>
            <a:rect l="l" t="t" r="r" b="b"/>
            <a:pathLst>
              <a:path w="958214" h="808989">
                <a:moveTo>
                  <a:pt x="478536" y="0"/>
                </a:moveTo>
                <a:lnTo>
                  <a:pt x="426505" y="2376"/>
                </a:lnTo>
                <a:lnTo>
                  <a:pt x="376069" y="9341"/>
                </a:lnTo>
                <a:lnTo>
                  <a:pt x="327525" y="20647"/>
                </a:lnTo>
                <a:lnTo>
                  <a:pt x="281168" y="36044"/>
                </a:lnTo>
                <a:lnTo>
                  <a:pt x="237292" y="55287"/>
                </a:lnTo>
                <a:lnTo>
                  <a:pt x="196193" y="78126"/>
                </a:lnTo>
                <a:lnTo>
                  <a:pt x="158167" y="104314"/>
                </a:lnTo>
                <a:lnTo>
                  <a:pt x="123508" y="133602"/>
                </a:lnTo>
                <a:lnTo>
                  <a:pt x="92512" y="165744"/>
                </a:lnTo>
                <a:lnTo>
                  <a:pt x="65475" y="200490"/>
                </a:lnTo>
                <a:lnTo>
                  <a:pt x="42691" y="237594"/>
                </a:lnTo>
                <a:lnTo>
                  <a:pt x="24457" y="276807"/>
                </a:lnTo>
                <a:lnTo>
                  <a:pt x="11066" y="317881"/>
                </a:lnTo>
                <a:lnTo>
                  <a:pt x="2815" y="360568"/>
                </a:lnTo>
                <a:lnTo>
                  <a:pt x="0" y="404622"/>
                </a:lnTo>
                <a:lnTo>
                  <a:pt x="2815" y="448532"/>
                </a:lnTo>
                <a:lnTo>
                  <a:pt x="11066" y="491096"/>
                </a:lnTo>
                <a:lnTo>
                  <a:pt x="24457" y="532064"/>
                </a:lnTo>
                <a:lnTo>
                  <a:pt x="42691" y="571188"/>
                </a:lnTo>
                <a:lnTo>
                  <a:pt x="65475" y="608217"/>
                </a:lnTo>
                <a:lnTo>
                  <a:pt x="92512" y="642902"/>
                </a:lnTo>
                <a:lnTo>
                  <a:pt x="123508" y="674994"/>
                </a:lnTo>
                <a:lnTo>
                  <a:pt x="158167" y="704245"/>
                </a:lnTo>
                <a:lnTo>
                  <a:pt x="196193" y="730404"/>
                </a:lnTo>
                <a:lnTo>
                  <a:pt x="237292" y="753222"/>
                </a:lnTo>
                <a:lnTo>
                  <a:pt x="281168" y="772451"/>
                </a:lnTo>
                <a:lnTo>
                  <a:pt x="327525" y="787840"/>
                </a:lnTo>
                <a:lnTo>
                  <a:pt x="376069" y="799142"/>
                </a:lnTo>
                <a:lnTo>
                  <a:pt x="426505" y="806105"/>
                </a:lnTo>
                <a:lnTo>
                  <a:pt x="478536" y="808482"/>
                </a:lnTo>
                <a:lnTo>
                  <a:pt x="530709" y="806105"/>
                </a:lnTo>
                <a:lnTo>
                  <a:pt x="581268" y="799142"/>
                </a:lnTo>
                <a:lnTo>
                  <a:pt x="629917" y="787840"/>
                </a:lnTo>
                <a:lnTo>
                  <a:pt x="676365" y="772451"/>
                </a:lnTo>
                <a:lnTo>
                  <a:pt x="720315" y="753222"/>
                </a:lnTo>
                <a:lnTo>
                  <a:pt x="761475" y="730404"/>
                </a:lnTo>
                <a:lnTo>
                  <a:pt x="799551" y="704245"/>
                </a:lnTo>
                <a:lnTo>
                  <a:pt x="834247" y="674994"/>
                </a:lnTo>
                <a:lnTo>
                  <a:pt x="865272" y="642902"/>
                </a:lnTo>
                <a:lnTo>
                  <a:pt x="892330" y="608217"/>
                </a:lnTo>
                <a:lnTo>
                  <a:pt x="915127" y="571188"/>
                </a:lnTo>
                <a:lnTo>
                  <a:pt x="933370" y="532064"/>
                </a:lnTo>
                <a:lnTo>
                  <a:pt x="946765" y="491096"/>
                </a:lnTo>
                <a:lnTo>
                  <a:pt x="955017" y="448532"/>
                </a:lnTo>
                <a:lnTo>
                  <a:pt x="957834" y="404621"/>
                </a:lnTo>
                <a:lnTo>
                  <a:pt x="955017" y="360568"/>
                </a:lnTo>
                <a:lnTo>
                  <a:pt x="946765" y="317881"/>
                </a:lnTo>
                <a:lnTo>
                  <a:pt x="933370" y="276807"/>
                </a:lnTo>
                <a:lnTo>
                  <a:pt x="915127" y="237594"/>
                </a:lnTo>
                <a:lnTo>
                  <a:pt x="892330" y="200490"/>
                </a:lnTo>
                <a:lnTo>
                  <a:pt x="865272" y="165744"/>
                </a:lnTo>
                <a:lnTo>
                  <a:pt x="834247" y="133602"/>
                </a:lnTo>
                <a:lnTo>
                  <a:pt x="799551" y="104314"/>
                </a:lnTo>
                <a:lnTo>
                  <a:pt x="761475" y="78126"/>
                </a:lnTo>
                <a:lnTo>
                  <a:pt x="720315" y="55287"/>
                </a:lnTo>
                <a:lnTo>
                  <a:pt x="676365" y="36044"/>
                </a:lnTo>
                <a:lnTo>
                  <a:pt x="629917" y="20647"/>
                </a:lnTo>
                <a:lnTo>
                  <a:pt x="581268" y="9341"/>
                </a:lnTo>
                <a:lnTo>
                  <a:pt x="530709" y="2376"/>
                </a:lnTo>
                <a:lnTo>
                  <a:pt x="47853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22" name="object 22"/>
          <p:cNvSpPr txBox="1"/>
          <p:nvPr/>
        </p:nvSpPr>
        <p:spPr>
          <a:xfrm>
            <a:off x="2846265" y="4257064"/>
            <a:ext cx="630415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b="1" spc="-4" dirty="0">
                <a:solidFill>
                  <a:srgbClr val="FFFFFF"/>
                </a:solidFill>
                <a:latin typeface="STZhongsong"/>
                <a:cs typeface="STZhongsong"/>
              </a:rPr>
              <a:t>选择</a:t>
            </a:r>
            <a:endParaRPr sz="2394">
              <a:latin typeface="STZhongsong"/>
              <a:cs typeface="STZhongsong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53834" y="4946230"/>
            <a:ext cx="981731" cy="828607"/>
          </a:xfrm>
          <a:custGeom>
            <a:avLst/>
            <a:gdLst/>
            <a:ahLst/>
            <a:cxnLst/>
            <a:rect l="l" t="t" r="r" b="b"/>
            <a:pathLst>
              <a:path w="1148079" h="969009">
                <a:moveTo>
                  <a:pt x="1147572" y="484631"/>
                </a:moveTo>
                <a:lnTo>
                  <a:pt x="1145227" y="440549"/>
                </a:lnTo>
                <a:lnTo>
                  <a:pt x="1138330" y="397569"/>
                </a:lnTo>
                <a:lnTo>
                  <a:pt x="1127082" y="355864"/>
                </a:lnTo>
                <a:lnTo>
                  <a:pt x="1111685" y="315605"/>
                </a:lnTo>
                <a:lnTo>
                  <a:pt x="1092342" y="276965"/>
                </a:lnTo>
                <a:lnTo>
                  <a:pt x="1069255" y="240114"/>
                </a:lnTo>
                <a:lnTo>
                  <a:pt x="1042626" y="205225"/>
                </a:lnTo>
                <a:lnTo>
                  <a:pt x="1012657" y="172469"/>
                </a:lnTo>
                <a:lnTo>
                  <a:pt x="979551" y="142017"/>
                </a:lnTo>
                <a:lnTo>
                  <a:pt x="943509" y="114042"/>
                </a:lnTo>
                <a:lnTo>
                  <a:pt x="904735" y="88716"/>
                </a:lnTo>
                <a:lnTo>
                  <a:pt x="863430" y="66209"/>
                </a:lnTo>
                <a:lnTo>
                  <a:pt x="819797" y="46694"/>
                </a:lnTo>
                <a:lnTo>
                  <a:pt x="774038" y="30342"/>
                </a:lnTo>
                <a:lnTo>
                  <a:pt x="726355" y="17324"/>
                </a:lnTo>
                <a:lnTo>
                  <a:pt x="676950" y="7814"/>
                </a:lnTo>
                <a:lnTo>
                  <a:pt x="626026" y="1982"/>
                </a:lnTo>
                <a:lnTo>
                  <a:pt x="573786" y="0"/>
                </a:lnTo>
                <a:lnTo>
                  <a:pt x="521545" y="1982"/>
                </a:lnTo>
                <a:lnTo>
                  <a:pt x="470621" y="7814"/>
                </a:lnTo>
                <a:lnTo>
                  <a:pt x="421216" y="17324"/>
                </a:lnTo>
                <a:lnTo>
                  <a:pt x="373533" y="30342"/>
                </a:lnTo>
                <a:lnTo>
                  <a:pt x="327774" y="46694"/>
                </a:lnTo>
                <a:lnTo>
                  <a:pt x="284141" y="66209"/>
                </a:lnTo>
                <a:lnTo>
                  <a:pt x="242836" y="88716"/>
                </a:lnTo>
                <a:lnTo>
                  <a:pt x="204062" y="114042"/>
                </a:lnTo>
                <a:lnTo>
                  <a:pt x="168020" y="142017"/>
                </a:lnTo>
                <a:lnTo>
                  <a:pt x="134914" y="172469"/>
                </a:lnTo>
                <a:lnTo>
                  <a:pt x="104874" y="205318"/>
                </a:lnTo>
                <a:lnTo>
                  <a:pt x="78316" y="240114"/>
                </a:lnTo>
                <a:lnTo>
                  <a:pt x="55229" y="276965"/>
                </a:lnTo>
                <a:lnTo>
                  <a:pt x="35886" y="315605"/>
                </a:lnTo>
                <a:lnTo>
                  <a:pt x="20489" y="355864"/>
                </a:lnTo>
                <a:lnTo>
                  <a:pt x="9241" y="397569"/>
                </a:lnTo>
                <a:lnTo>
                  <a:pt x="2344" y="440549"/>
                </a:lnTo>
                <a:lnTo>
                  <a:pt x="0" y="484631"/>
                </a:lnTo>
                <a:lnTo>
                  <a:pt x="2344" y="528707"/>
                </a:lnTo>
                <a:lnTo>
                  <a:pt x="9241" y="571668"/>
                </a:lnTo>
                <a:lnTo>
                  <a:pt x="20489" y="613342"/>
                </a:lnTo>
                <a:lnTo>
                  <a:pt x="35886" y="653561"/>
                </a:lnTo>
                <a:lnTo>
                  <a:pt x="55229" y="692154"/>
                </a:lnTo>
                <a:lnTo>
                  <a:pt x="78316" y="728951"/>
                </a:lnTo>
                <a:lnTo>
                  <a:pt x="102108" y="760070"/>
                </a:lnTo>
                <a:lnTo>
                  <a:pt x="102107" y="484631"/>
                </a:lnTo>
                <a:lnTo>
                  <a:pt x="104874" y="441187"/>
                </a:lnTo>
                <a:lnTo>
                  <a:pt x="112982" y="399103"/>
                </a:lnTo>
                <a:lnTo>
                  <a:pt x="126144" y="358621"/>
                </a:lnTo>
                <a:lnTo>
                  <a:pt x="144073" y="319984"/>
                </a:lnTo>
                <a:lnTo>
                  <a:pt x="166482" y="283435"/>
                </a:lnTo>
                <a:lnTo>
                  <a:pt x="193084" y="249216"/>
                </a:lnTo>
                <a:lnTo>
                  <a:pt x="223592" y="217570"/>
                </a:lnTo>
                <a:lnTo>
                  <a:pt x="257717" y="188738"/>
                </a:lnTo>
                <a:lnTo>
                  <a:pt x="295174" y="162964"/>
                </a:lnTo>
                <a:lnTo>
                  <a:pt x="335675" y="140490"/>
                </a:lnTo>
                <a:lnTo>
                  <a:pt x="378932" y="121558"/>
                </a:lnTo>
                <a:lnTo>
                  <a:pt x="424659" y="106411"/>
                </a:lnTo>
                <a:lnTo>
                  <a:pt x="472568" y="95292"/>
                </a:lnTo>
                <a:lnTo>
                  <a:pt x="522373" y="88443"/>
                </a:lnTo>
                <a:lnTo>
                  <a:pt x="573786" y="86105"/>
                </a:lnTo>
                <a:lnTo>
                  <a:pt x="625341" y="88443"/>
                </a:lnTo>
                <a:lnTo>
                  <a:pt x="675269" y="95292"/>
                </a:lnTo>
                <a:lnTo>
                  <a:pt x="723284" y="106411"/>
                </a:lnTo>
                <a:lnTo>
                  <a:pt x="769100" y="121558"/>
                </a:lnTo>
                <a:lnTo>
                  <a:pt x="812433" y="140490"/>
                </a:lnTo>
                <a:lnTo>
                  <a:pt x="852994" y="162964"/>
                </a:lnTo>
                <a:lnTo>
                  <a:pt x="890500" y="188738"/>
                </a:lnTo>
                <a:lnTo>
                  <a:pt x="924664" y="217570"/>
                </a:lnTo>
                <a:lnTo>
                  <a:pt x="955200" y="249216"/>
                </a:lnTo>
                <a:lnTo>
                  <a:pt x="981822" y="283435"/>
                </a:lnTo>
                <a:lnTo>
                  <a:pt x="1004245" y="319984"/>
                </a:lnTo>
                <a:lnTo>
                  <a:pt x="1022183" y="358621"/>
                </a:lnTo>
                <a:lnTo>
                  <a:pt x="1035349" y="399103"/>
                </a:lnTo>
                <a:lnTo>
                  <a:pt x="1043459" y="441187"/>
                </a:lnTo>
                <a:lnTo>
                  <a:pt x="1046226" y="484631"/>
                </a:lnTo>
                <a:lnTo>
                  <a:pt x="1046226" y="759073"/>
                </a:lnTo>
                <a:lnTo>
                  <a:pt x="1069255" y="728951"/>
                </a:lnTo>
                <a:lnTo>
                  <a:pt x="1092342" y="692154"/>
                </a:lnTo>
                <a:lnTo>
                  <a:pt x="1111685" y="653561"/>
                </a:lnTo>
                <a:lnTo>
                  <a:pt x="1127082" y="613342"/>
                </a:lnTo>
                <a:lnTo>
                  <a:pt x="1138330" y="571668"/>
                </a:lnTo>
                <a:lnTo>
                  <a:pt x="1145227" y="528707"/>
                </a:lnTo>
                <a:lnTo>
                  <a:pt x="1147572" y="484631"/>
                </a:lnTo>
                <a:close/>
              </a:path>
              <a:path w="1148079" h="969009">
                <a:moveTo>
                  <a:pt x="1046226" y="759073"/>
                </a:moveTo>
                <a:lnTo>
                  <a:pt x="1046226" y="484631"/>
                </a:lnTo>
                <a:lnTo>
                  <a:pt x="1043459" y="527943"/>
                </a:lnTo>
                <a:lnTo>
                  <a:pt x="1035349" y="569931"/>
                </a:lnTo>
                <a:lnTo>
                  <a:pt x="1022183" y="610349"/>
                </a:lnTo>
                <a:lnTo>
                  <a:pt x="1004245" y="648951"/>
                </a:lnTo>
                <a:lnTo>
                  <a:pt x="981822" y="685489"/>
                </a:lnTo>
                <a:lnTo>
                  <a:pt x="955200" y="719718"/>
                </a:lnTo>
                <a:lnTo>
                  <a:pt x="924664" y="751390"/>
                </a:lnTo>
                <a:lnTo>
                  <a:pt x="890500" y="780260"/>
                </a:lnTo>
                <a:lnTo>
                  <a:pt x="852994" y="806080"/>
                </a:lnTo>
                <a:lnTo>
                  <a:pt x="812433" y="828604"/>
                </a:lnTo>
                <a:lnTo>
                  <a:pt x="769100" y="847586"/>
                </a:lnTo>
                <a:lnTo>
                  <a:pt x="723284" y="862779"/>
                </a:lnTo>
                <a:lnTo>
                  <a:pt x="675269" y="873936"/>
                </a:lnTo>
                <a:lnTo>
                  <a:pt x="625341" y="880811"/>
                </a:lnTo>
                <a:lnTo>
                  <a:pt x="573786" y="883157"/>
                </a:lnTo>
                <a:lnTo>
                  <a:pt x="522373" y="880811"/>
                </a:lnTo>
                <a:lnTo>
                  <a:pt x="472568" y="873936"/>
                </a:lnTo>
                <a:lnTo>
                  <a:pt x="424659" y="862779"/>
                </a:lnTo>
                <a:lnTo>
                  <a:pt x="378932" y="847586"/>
                </a:lnTo>
                <a:lnTo>
                  <a:pt x="335675" y="828604"/>
                </a:lnTo>
                <a:lnTo>
                  <a:pt x="295174" y="806080"/>
                </a:lnTo>
                <a:lnTo>
                  <a:pt x="257717" y="780260"/>
                </a:lnTo>
                <a:lnTo>
                  <a:pt x="223592" y="751390"/>
                </a:lnTo>
                <a:lnTo>
                  <a:pt x="193084" y="719718"/>
                </a:lnTo>
                <a:lnTo>
                  <a:pt x="166482" y="685489"/>
                </a:lnTo>
                <a:lnTo>
                  <a:pt x="144073" y="648951"/>
                </a:lnTo>
                <a:lnTo>
                  <a:pt x="126144" y="610349"/>
                </a:lnTo>
                <a:lnTo>
                  <a:pt x="112982" y="569931"/>
                </a:lnTo>
                <a:lnTo>
                  <a:pt x="104874" y="527943"/>
                </a:lnTo>
                <a:lnTo>
                  <a:pt x="102107" y="484631"/>
                </a:lnTo>
                <a:lnTo>
                  <a:pt x="102108" y="760070"/>
                </a:lnTo>
                <a:lnTo>
                  <a:pt x="134914" y="796477"/>
                </a:lnTo>
                <a:lnTo>
                  <a:pt x="168020" y="826865"/>
                </a:lnTo>
                <a:lnTo>
                  <a:pt x="204062" y="854776"/>
                </a:lnTo>
                <a:lnTo>
                  <a:pt x="242836" y="880041"/>
                </a:lnTo>
                <a:lnTo>
                  <a:pt x="284141" y="902490"/>
                </a:lnTo>
                <a:lnTo>
                  <a:pt x="327774" y="921951"/>
                </a:lnTo>
                <a:lnTo>
                  <a:pt x="373533" y="938256"/>
                </a:lnTo>
                <a:lnTo>
                  <a:pt x="421216" y="951233"/>
                </a:lnTo>
                <a:lnTo>
                  <a:pt x="470621" y="960713"/>
                </a:lnTo>
                <a:lnTo>
                  <a:pt x="521545" y="966526"/>
                </a:lnTo>
                <a:lnTo>
                  <a:pt x="573786" y="968501"/>
                </a:lnTo>
                <a:lnTo>
                  <a:pt x="626026" y="966526"/>
                </a:lnTo>
                <a:lnTo>
                  <a:pt x="676950" y="960713"/>
                </a:lnTo>
                <a:lnTo>
                  <a:pt x="726355" y="951233"/>
                </a:lnTo>
                <a:lnTo>
                  <a:pt x="774038" y="938256"/>
                </a:lnTo>
                <a:lnTo>
                  <a:pt x="819797" y="921951"/>
                </a:lnTo>
                <a:lnTo>
                  <a:pt x="863430" y="902490"/>
                </a:lnTo>
                <a:lnTo>
                  <a:pt x="904735" y="880041"/>
                </a:lnTo>
                <a:lnTo>
                  <a:pt x="943509" y="854776"/>
                </a:lnTo>
                <a:lnTo>
                  <a:pt x="979551" y="826865"/>
                </a:lnTo>
                <a:lnTo>
                  <a:pt x="1012657" y="796477"/>
                </a:lnTo>
                <a:lnTo>
                  <a:pt x="1042626" y="763782"/>
                </a:lnTo>
                <a:lnTo>
                  <a:pt x="1046226" y="75907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24" name="object 24"/>
          <p:cNvSpPr/>
          <p:nvPr/>
        </p:nvSpPr>
        <p:spPr>
          <a:xfrm>
            <a:off x="2735283" y="5013996"/>
            <a:ext cx="818833" cy="691773"/>
          </a:xfrm>
          <a:custGeom>
            <a:avLst/>
            <a:gdLst/>
            <a:ahLst/>
            <a:cxnLst/>
            <a:rect l="l" t="t" r="r" b="b"/>
            <a:pathLst>
              <a:path w="957579" h="808989">
                <a:moveTo>
                  <a:pt x="957072" y="404621"/>
                </a:moveTo>
                <a:lnTo>
                  <a:pt x="954265" y="360568"/>
                </a:lnTo>
                <a:lnTo>
                  <a:pt x="946040" y="317881"/>
                </a:lnTo>
                <a:lnTo>
                  <a:pt x="932688" y="276807"/>
                </a:lnTo>
                <a:lnTo>
                  <a:pt x="914499" y="237594"/>
                </a:lnTo>
                <a:lnTo>
                  <a:pt x="891765" y="200490"/>
                </a:lnTo>
                <a:lnTo>
                  <a:pt x="864778" y="165744"/>
                </a:lnTo>
                <a:lnTo>
                  <a:pt x="833828" y="133602"/>
                </a:lnTo>
                <a:lnTo>
                  <a:pt x="799208" y="104314"/>
                </a:lnTo>
                <a:lnTo>
                  <a:pt x="761207" y="78126"/>
                </a:lnTo>
                <a:lnTo>
                  <a:pt x="720118" y="55287"/>
                </a:lnTo>
                <a:lnTo>
                  <a:pt x="676231" y="36044"/>
                </a:lnTo>
                <a:lnTo>
                  <a:pt x="629838" y="20647"/>
                </a:lnTo>
                <a:lnTo>
                  <a:pt x="581231" y="9341"/>
                </a:lnTo>
                <a:lnTo>
                  <a:pt x="530699" y="2376"/>
                </a:lnTo>
                <a:lnTo>
                  <a:pt x="478536" y="0"/>
                </a:lnTo>
                <a:lnTo>
                  <a:pt x="426372" y="2376"/>
                </a:lnTo>
                <a:lnTo>
                  <a:pt x="375840" y="9341"/>
                </a:lnTo>
                <a:lnTo>
                  <a:pt x="327233" y="20647"/>
                </a:lnTo>
                <a:lnTo>
                  <a:pt x="280840" y="36044"/>
                </a:lnTo>
                <a:lnTo>
                  <a:pt x="236953" y="55287"/>
                </a:lnTo>
                <a:lnTo>
                  <a:pt x="195864" y="78126"/>
                </a:lnTo>
                <a:lnTo>
                  <a:pt x="157863" y="104314"/>
                </a:lnTo>
                <a:lnTo>
                  <a:pt x="123243" y="133602"/>
                </a:lnTo>
                <a:lnTo>
                  <a:pt x="92293" y="165744"/>
                </a:lnTo>
                <a:lnTo>
                  <a:pt x="65306" y="200490"/>
                </a:lnTo>
                <a:lnTo>
                  <a:pt x="42572" y="237594"/>
                </a:lnTo>
                <a:lnTo>
                  <a:pt x="24384" y="276807"/>
                </a:lnTo>
                <a:lnTo>
                  <a:pt x="11031" y="317881"/>
                </a:lnTo>
                <a:lnTo>
                  <a:pt x="2806" y="360568"/>
                </a:lnTo>
                <a:lnTo>
                  <a:pt x="0" y="404622"/>
                </a:lnTo>
                <a:lnTo>
                  <a:pt x="2806" y="448665"/>
                </a:lnTo>
                <a:lnTo>
                  <a:pt x="11031" y="491325"/>
                </a:lnTo>
                <a:lnTo>
                  <a:pt x="24384" y="532357"/>
                </a:lnTo>
                <a:lnTo>
                  <a:pt x="42572" y="571516"/>
                </a:lnTo>
                <a:lnTo>
                  <a:pt x="65306" y="608555"/>
                </a:lnTo>
                <a:lnTo>
                  <a:pt x="92293" y="643231"/>
                </a:lnTo>
                <a:lnTo>
                  <a:pt x="123243" y="675298"/>
                </a:lnTo>
                <a:lnTo>
                  <a:pt x="157863" y="704510"/>
                </a:lnTo>
                <a:lnTo>
                  <a:pt x="195864" y="730623"/>
                </a:lnTo>
                <a:lnTo>
                  <a:pt x="236953" y="753392"/>
                </a:lnTo>
                <a:lnTo>
                  <a:pt x="280840" y="772570"/>
                </a:lnTo>
                <a:lnTo>
                  <a:pt x="327233" y="787914"/>
                </a:lnTo>
                <a:lnTo>
                  <a:pt x="375840" y="799177"/>
                </a:lnTo>
                <a:lnTo>
                  <a:pt x="426372" y="806114"/>
                </a:lnTo>
                <a:lnTo>
                  <a:pt x="478536" y="808482"/>
                </a:lnTo>
                <a:lnTo>
                  <a:pt x="530699" y="806114"/>
                </a:lnTo>
                <a:lnTo>
                  <a:pt x="581231" y="799177"/>
                </a:lnTo>
                <a:lnTo>
                  <a:pt x="629838" y="787914"/>
                </a:lnTo>
                <a:lnTo>
                  <a:pt x="676231" y="772570"/>
                </a:lnTo>
                <a:lnTo>
                  <a:pt x="720118" y="753392"/>
                </a:lnTo>
                <a:lnTo>
                  <a:pt x="761207" y="730623"/>
                </a:lnTo>
                <a:lnTo>
                  <a:pt x="799208" y="704510"/>
                </a:lnTo>
                <a:lnTo>
                  <a:pt x="833828" y="675298"/>
                </a:lnTo>
                <a:lnTo>
                  <a:pt x="864778" y="643231"/>
                </a:lnTo>
                <a:lnTo>
                  <a:pt x="891765" y="608555"/>
                </a:lnTo>
                <a:lnTo>
                  <a:pt x="914499" y="571516"/>
                </a:lnTo>
                <a:lnTo>
                  <a:pt x="932688" y="532357"/>
                </a:lnTo>
                <a:lnTo>
                  <a:pt x="946040" y="491325"/>
                </a:lnTo>
                <a:lnTo>
                  <a:pt x="954265" y="448665"/>
                </a:lnTo>
                <a:lnTo>
                  <a:pt x="957072" y="404621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25" name="object 25"/>
          <p:cNvSpPr/>
          <p:nvPr/>
        </p:nvSpPr>
        <p:spPr>
          <a:xfrm>
            <a:off x="2735283" y="5013996"/>
            <a:ext cx="818833" cy="691773"/>
          </a:xfrm>
          <a:custGeom>
            <a:avLst/>
            <a:gdLst/>
            <a:ahLst/>
            <a:cxnLst/>
            <a:rect l="l" t="t" r="r" b="b"/>
            <a:pathLst>
              <a:path w="957579" h="808989">
                <a:moveTo>
                  <a:pt x="478536" y="0"/>
                </a:moveTo>
                <a:lnTo>
                  <a:pt x="426372" y="2376"/>
                </a:lnTo>
                <a:lnTo>
                  <a:pt x="375840" y="9341"/>
                </a:lnTo>
                <a:lnTo>
                  <a:pt x="327233" y="20647"/>
                </a:lnTo>
                <a:lnTo>
                  <a:pt x="280840" y="36044"/>
                </a:lnTo>
                <a:lnTo>
                  <a:pt x="236953" y="55287"/>
                </a:lnTo>
                <a:lnTo>
                  <a:pt x="195864" y="78126"/>
                </a:lnTo>
                <a:lnTo>
                  <a:pt x="157863" y="104314"/>
                </a:lnTo>
                <a:lnTo>
                  <a:pt x="123243" y="133602"/>
                </a:lnTo>
                <a:lnTo>
                  <a:pt x="92293" y="165744"/>
                </a:lnTo>
                <a:lnTo>
                  <a:pt x="65306" y="200490"/>
                </a:lnTo>
                <a:lnTo>
                  <a:pt x="42572" y="237594"/>
                </a:lnTo>
                <a:lnTo>
                  <a:pt x="24384" y="276807"/>
                </a:lnTo>
                <a:lnTo>
                  <a:pt x="11031" y="317881"/>
                </a:lnTo>
                <a:lnTo>
                  <a:pt x="2806" y="360568"/>
                </a:lnTo>
                <a:lnTo>
                  <a:pt x="0" y="404622"/>
                </a:lnTo>
                <a:lnTo>
                  <a:pt x="2806" y="448665"/>
                </a:lnTo>
                <a:lnTo>
                  <a:pt x="11031" y="491325"/>
                </a:lnTo>
                <a:lnTo>
                  <a:pt x="24384" y="532357"/>
                </a:lnTo>
                <a:lnTo>
                  <a:pt x="42572" y="571516"/>
                </a:lnTo>
                <a:lnTo>
                  <a:pt x="65306" y="608555"/>
                </a:lnTo>
                <a:lnTo>
                  <a:pt x="92293" y="643231"/>
                </a:lnTo>
                <a:lnTo>
                  <a:pt x="123243" y="675298"/>
                </a:lnTo>
                <a:lnTo>
                  <a:pt x="157863" y="704510"/>
                </a:lnTo>
                <a:lnTo>
                  <a:pt x="195864" y="730623"/>
                </a:lnTo>
                <a:lnTo>
                  <a:pt x="236953" y="753392"/>
                </a:lnTo>
                <a:lnTo>
                  <a:pt x="280840" y="772570"/>
                </a:lnTo>
                <a:lnTo>
                  <a:pt x="327233" y="787914"/>
                </a:lnTo>
                <a:lnTo>
                  <a:pt x="375840" y="799177"/>
                </a:lnTo>
                <a:lnTo>
                  <a:pt x="426372" y="806114"/>
                </a:lnTo>
                <a:lnTo>
                  <a:pt x="478536" y="808482"/>
                </a:lnTo>
                <a:lnTo>
                  <a:pt x="530699" y="806114"/>
                </a:lnTo>
                <a:lnTo>
                  <a:pt x="581231" y="799177"/>
                </a:lnTo>
                <a:lnTo>
                  <a:pt x="629838" y="787914"/>
                </a:lnTo>
                <a:lnTo>
                  <a:pt x="676231" y="772570"/>
                </a:lnTo>
                <a:lnTo>
                  <a:pt x="720118" y="753392"/>
                </a:lnTo>
                <a:lnTo>
                  <a:pt x="761207" y="730623"/>
                </a:lnTo>
                <a:lnTo>
                  <a:pt x="799208" y="704510"/>
                </a:lnTo>
                <a:lnTo>
                  <a:pt x="833828" y="675298"/>
                </a:lnTo>
                <a:lnTo>
                  <a:pt x="864778" y="643231"/>
                </a:lnTo>
                <a:lnTo>
                  <a:pt x="891765" y="608555"/>
                </a:lnTo>
                <a:lnTo>
                  <a:pt x="914499" y="571516"/>
                </a:lnTo>
                <a:lnTo>
                  <a:pt x="932688" y="532357"/>
                </a:lnTo>
                <a:lnTo>
                  <a:pt x="946040" y="491325"/>
                </a:lnTo>
                <a:lnTo>
                  <a:pt x="954265" y="448665"/>
                </a:lnTo>
                <a:lnTo>
                  <a:pt x="957072" y="404621"/>
                </a:lnTo>
                <a:lnTo>
                  <a:pt x="954265" y="360568"/>
                </a:lnTo>
                <a:lnTo>
                  <a:pt x="946040" y="317881"/>
                </a:lnTo>
                <a:lnTo>
                  <a:pt x="932688" y="276807"/>
                </a:lnTo>
                <a:lnTo>
                  <a:pt x="914499" y="237594"/>
                </a:lnTo>
                <a:lnTo>
                  <a:pt x="891765" y="200490"/>
                </a:lnTo>
                <a:lnTo>
                  <a:pt x="864778" y="165744"/>
                </a:lnTo>
                <a:lnTo>
                  <a:pt x="833828" y="133602"/>
                </a:lnTo>
                <a:lnTo>
                  <a:pt x="799208" y="104314"/>
                </a:lnTo>
                <a:lnTo>
                  <a:pt x="761207" y="78126"/>
                </a:lnTo>
                <a:lnTo>
                  <a:pt x="720118" y="55287"/>
                </a:lnTo>
                <a:lnTo>
                  <a:pt x="676231" y="36044"/>
                </a:lnTo>
                <a:lnTo>
                  <a:pt x="629838" y="20647"/>
                </a:lnTo>
                <a:lnTo>
                  <a:pt x="581231" y="9341"/>
                </a:lnTo>
                <a:lnTo>
                  <a:pt x="530699" y="2376"/>
                </a:lnTo>
                <a:lnTo>
                  <a:pt x="47853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26" name="object 26"/>
          <p:cNvSpPr/>
          <p:nvPr/>
        </p:nvSpPr>
        <p:spPr>
          <a:xfrm>
            <a:off x="4753913" y="1898737"/>
            <a:ext cx="3043573" cy="2082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27" name="object 27"/>
          <p:cNvSpPr txBox="1"/>
          <p:nvPr/>
        </p:nvSpPr>
        <p:spPr>
          <a:xfrm>
            <a:off x="5905483" y="1980398"/>
            <a:ext cx="630415" cy="74783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spcBef>
                <a:spcPts val="86"/>
              </a:spcBef>
            </a:pPr>
            <a:r>
              <a:rPr sz="2394" b="1" spc="-4" dirty="0">
                <a:solidFill>
                  <a:srgbClr val="3333CC"/>
                </a:solidFill>
                <a:latin typeface="STZhongsong"/>
                <a:cs typeface="STZhongsong"/>
              </a:rPr>
              <a:t>关系 演算</a:t>
            </a:r>
            <a:endParaRPr sz="2394">
              <a:latin typeface="STZhongsong"/>
              <a:cs typeface="STZhongsong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20030" y="4095252"/>
            <a:ext cx="3031203" cy="1537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29" name="object 29"/>
          <p:cNvSpPr txBox="1"/>
          <p:nvPr/>
        </p:nvSpPr>
        <p:spPr>
          <a:xfrm>
            <a:off x="5107288" y="4311146"/>
            <a:ext cx="205250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b="1" spc="-4" dirty="0">
                <a:solidFill>
                  <a:srgbClr val="FFFFFF"/>
                </a:solidFill>
                <a:latin typeface="Symbol"/>
                <a:cs typeface="Symbol"/>
              </a:rPr>
              <a:t></a:t>
            </a:r>
            <a:endParaRPr sz="2394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17255" y="4311146"/>
            <a:ext cx="205250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b="1" spc="-4" dirty="0">
                <a:solidFill>
                  <a:srgbClr val="FFFFFF"/>
                </a:solidFill>
                <a:latin typeface="Symbol"/>
                <a:cs typeface="Symbol"/>
              </a:rPr>
              <a:t></a:t>
            </a:r>
            <a:endParaRPr sz="2394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40253" y="4311146"/>
            <a:ext cx="238917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b="1" dirty="0">
                <a:solidFill>
                  <a:srgbClr val="FFFFFF"/>
                </a:solidFill>
                <a:latin typeface="Symbol"/>
                <a:cs typeface="Symbol"/>
              </a:rPr>
              <a:t></a:t>
            </a:r>
            <a:endParaRPr sz="2394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62443" y="5022684"/>
            <a:ext cx="165070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052" b="1" spc="-4" dirty="0">
                <a:solidFill>
                  <a:srgbClr val="FFFFFF"/>
                </a:solidFill>
                <a:latin typeface="Symbol"/>
                <a:cs typeface="Symbol"/>
              </a:rPr>
              <a:t></a:t>
            </a:r>
            <a:endParaRPr sz="2052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80881" y="5020729"/>
            <a:ext cx="207965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052" b="1" spc="-4" dirty="0">
                <a:solidFill>
                  <a:srgbClr val="FFFFFF"/>
                </a:solidFill>
                <a:latin typeface="Symbol"/>
                <a:cs typeface="Symbol"/>
              </a:rPr>
              <a:t></a:t>
            </a:r>
            <a:endParaRPr sz="2052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47337" y="3125896"/>
            <a:ext cx="630415" cy="74783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spcBef>
                <a:spcPts val="86"/>
              </a:spcBef>
            </a:pPr>
            <a:r>
              <a:rPr sz="2394" b="1" spc="-4" dirty="0">
                <a:solidFill>
                  <a:srgbClr val="3333CC"/>
                </a:solidFill>
                <a:latin typeface="STZhongsong"/>
                <a:cs typeface="STZhongsong"/>
              </a:rPr>
              <a:t>元组 演算</a:t>
            </a:r>
            <a:endParaRPr sz="2394">
              <a:latin typeface="STZhongsong"/>
              <a:cs typeface="STZhongsong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71802" y="3125896"/>
            <a:ext cx="630415" cy="74783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indent="151494">
              <a:spcBef>
                <a:spcPts val="86"/>
              </a:spcBef>
            </a:pPr>
            <a:r>
              <a:rPr sz="2394" b="1" spc="-4" dirty="0">
                <a:solidFill>
                  <a:srgbClr val="3333CC"/>
                </a:solidFill>
                <a:latin typeface="STZhongsong"/>
                <a:cs typeface="STZhongsong"/>
              </a:rPr>
              <a:t>域 演算</a:t>
            </a:r>
            <a:endParaRPr sz="2394">
              <a:latin typeface="STZhongsong"/>
              <a:cs typeface="STZhongsong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09442" y="5808287"/>
            <a:ext cx="1233680" cy="425163"/>
          </a:xfrm>
          <a:custGeom>
            <a:avLst/>
            <a:gdLst/>
            <a:ahLst/>
            <a:cxnLst/>
            <a:rect l="l" t="t" r="r" b="b"/>
            <a:pathLst>
              <a:path w="1442720" h="497204">
                <a:moveTo>
                  <a:pt x="1442466" y="414527"/>
                </a:moveTo>
                <a:lnTo>
                  <a:pt x="1442466" y="83057"/>
                </a:lnTo>
                <a:lnTo>
                  <a:pt x="1436036" y="50792"/>
                </a:lnTo>
                <a:lnTo>
                  <a:pt x="1418463" y="24383"/>
                </a:lnTo>
                <a:lnTo>
                  <a:pt x="1392316" y="6548"/>
                </a:lnTo>
                <a:lnTo>
                  <a:pt x="1360170" y="0"/>
                </a:lnTo>
                <a:lnTo>
                  <a:pt x="82296" y="0"/>
                </a:lnTo>
                <a:lnTo>
                  <a:pt x="50149" y="6548"/>
                </a:lnTo>
                <a:lnTo>
                  <a:pt x="24003" y="24384"/>
                </a:lnTo>
                <a:lnTo>
                  <a:pt x="6429" y="50792"/>
                </a:lnTo>
                <a:lnTo>
                  <a:pt x="0" y="83058"/>
                </a:lnTo>
                <a:lnTo>
                  <a:pt x="0" y="414528"/>
                </a:lnTo>
                <a:lnTo>
                  <a:pt x="6429" y="446674"/>
                </a:lnTo>
                <a:lnTo>
                  <a:pt x="24003" y="472820"/>
                </a:lnTo>
                <a:lnTo>
                  <a:pt x="50149" y="490394"/>
                </a:lnTo>
                <a:lnTo>
                  <a:pt x="82296" y="496823"/>
                </a:lnTo>
                <a:lnTo>
                  <a:pt x="1360170" y="496823"/>
                </a:lnTo>
                <a:lnTo>
                  <a:pt x="1392316" y="490394"/>
                </a:lnTo>
                <a:lnTo>
                  <a:pt x="1418463" y="472820"/>
                </a:lnTo>
                <a:lnTo>
                  <a:pt x="1436036" y="446674"/>
                </a:lnTo>
                <a:lnTo>
                  <a:pt x="1442466" y="414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37" name="object 37"/>
          <p:cNvSpPr txBox="1"/>
          <p:nvPr/>
        </p:nvSpPr>
        <p:spPr>
          <a:xfrm>
            <a:off x="5695023" y="5862585"/>
            <a:ext cx="1064266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052" b="1" spc="-9" dirty="0">
                <a:solidFill>
                  <a:srgbClr val="FFFFFF"/>
                </a:solidFill>
                <a:latin typeface="NSimSun"/>
                <a:cs typeface="NSimSun"/>
              </a:rPr>
              <a:t>逻辑思维</a:t>
            </a:r>
            <a:endParaRPr sz="2052">
              <a:latin typeface="NSimSun"/>
              <a:cs typeface="N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78479" y="5815454"/>
            <a:ext cx="1234223" cy="425163"/>
          </a:xfrm>
          <a:custGeom>
            <a:avLst/>
            <a:gdLst/>
            <a:ahLst/>
            <a:cxnLst/>
            <a:rect l="l" t="t" r="r" b="b"/>
            <a:pathLst>
              <a:path w="1443354" h="497204">
                <a:moveTo>
                  <a:pt x="1443227" y="413765"/>
                </a:moveTo>
                <a:lnTo>
                  <a:pt x="1443227" y="82295"/>
                </a:lnTo>
                <a:lnTo>
                  <a:pt x="1436679" y="50149"/>
                </a:lnTo>
                <a:lnTo>
                  <a:pt x="1418843" y="24002"/>
                </a:lnTo>
                <a:lnTo>
                  <a:pt x="1392435" y="6429"/>
                </a:lnTo>
                <a:lnTo>
                  <a:pt x="1360170" y="0"/>
                </a:lnTo>
                <a:lnTo>
                  <a:pt x="83057" y="0"/>
                </a:lnTo>
                <a:lnTo>
                  <a:pt x="50792" y="6429"/>
                </a:lnTo>
                <a:lnTo>
                  <a:pt x="24383" y="24003"/>
                </a:lnTo>
                <a:lnTo>
                  <a:pt x="6548" y="50149"/>
                </a:lnTo>
                <a:lnTo>
                  <a:pt x="0" y="82296"/>
                </a:lnTo>
                <a:lnTo>
                  <a:pt x="0" y="413766"/>
                </a:lnTo>
                <a:lnTo>
                  <a:pt x="6548" y="446031"/>
                </a:lnTo>
                <a:lnTo>
                  <a:pt x="24383" y="472439"/>
                </a:lnTo>
                <a:lnTo>
                  <a:pt x="50792" y="490275"/>
                </a:lnTo>
                <a:lnTo>
                  <a:pt x="83057" y="496823"/>
                </a:lnTo>
                <a:lnTo>
                  <a:pt x="1360170" y="496823"/>
                </a:lnTo>
                <a:lnTo>
                  <a:pt x="1392435" y="490275"/>
                </a:lnTo>
                <a:lnTo>
                  <a:pt x="1418843" y="472439"/>
                </a:lnTo>
                <a:lnTo>
                  <a:pt x="1436679" y="446031"/>
                </a:lnTo>
                <a:lnTo>
                  <a:pt x="1443227" y="413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39" name="object 39"/>
          <p:cNvSpPr txBox="1"/>
          <p:nvPr/>
        </p:nvSpPr>
        <p:spPr>
          <a:xfrm>
            <a:off x="1902761" y="5156912"/>
            <a:ext cx="1556218" cy="1041441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algn="ctr">
              <a:spcBef>
                <a:spcPts val="86"/>
              </a:spcBef>
              <a:tabLst>
                <a:tab pos="925795" algn="l"/>
              </a:tabLst>
            </a:pPr>
            <a:r>
              <a:rPr sz="2394" b="1" spc="-4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394" b="1" spc="-4" dirty="0">
                <a:solidFill>
                  <a:srgbClr val="FFFFFF"/>
                </a:solidFill>
                <a:latin typeface="STZhongsong"/>
                <a:cs typeface="STZhongsong"/>
              </a:rPr>
              <a:t>积</a:t>
            </a:r>
            <a:r>
              <a:rPr sz="2394" b="1" dirty="0">
                <a:solidFill>
                  <a:srgbClr val="FFFFFF"/>
                </a:solidFill>
                <a:latin typeface="Arial"/>
                <a:cs typeface="Arial"/>
              </a:rPr>
              <a:t>”	</a:t>
            </a:r>
            <a:r>
              <a:rPr sz="2394" b="1" spc="-4" dirty="0">
                <a:solidFill>
                  <a:srgbClr val="FFFFFF"/>
                </a:solidFill>
                <a:latin typeface="STZhongsong"/>
                <a:cs typeface="STZhongsong"/>
              </a:rPr>
              <a:t>投影</a:t>
            </a:r>
            <a:endParaRPr sz="2394">
              <a:latin typeface="STZhongsong"/>
              <a:cs typeface="STZhongsong"/>
            </a:endParaRPr>
          </a:p>
          <a:p>
            <a:pPr marL="30407" algn="ctr">
              <a:spcBef>
                <a:spcPts val="2732"/>
              </a:spcBef>
            </a:pPr>
            <a:r>
              <a:rPr sz="2052" b="1" spc="-9" dirty="0">
                <a:solidFill>
                  <a:srgbClr val="FFFFFF"/>
                </a:solidFill>
                <a:latin typeface="NSimSun"/>
                <a:cs typeface="NSimSun"/>
              </a:rPr>
              <a:t>集合思维</a:t>
            </a:r>
            <a:endParaRPr sz="2052">
              <a:latin typeface="NSimSun"/>
              <a:cs typeface="N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44699" y="1412636"/>
            <a:ext cx="2805966" cy="41703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7240" rIns="0" bIns="0" rtlCol="0">
            <a:spAutoFit/>
          </a:bodyPr>
          <a:lstStyle/>
          <a:p>
            <a:pPr marL="77647" algn="ctr">
              <a:spcBef>
                <a:spcPts val="371"/>
              </a:spcBef>
            </a:pPr>
            <a:r>
              <a:rPr b="1" spc="-9" dirty="0">
                <a:solidFill>
                  <a:srgbClr val="FFFFFF"/>
                </a:solidFill>
                <a:latin typeface="NSimSun"/>
                <a:cs typeface="NSimSun"/>
              </a:rPr>
              <a:t>数据库查询的表达</a:t>
            </a:r>
            <a:endParaRPr>
              <a:latin typeface="NSimSun"/>
              <a:cs typeface="NSimSu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163228" y="607866"/>
            <a:ext cx="4621635" cy="564416"/>
          </a:xfrm>
          <a:prstGeom prst="rect">
            <a:avLst/>
          </a:prstGeom>
        </p:spPr>
        <p:txBody>
          <a:bodyPr vert="horz" wrap="square" lIns="0" tIns="1031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81"/>
              </a:spcBef>
            </a:pPr>
            <a:r>
              <a:rPr spc="-4">
                <a:solidFill>
                  <a:srgbClr val="FFFF65"/>
                </a:solidFill>
              </a:rPr>
              <a:t>回顾本讲学习了什么</a:t>
            </a:r>
            <a:endParaRPr/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69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1560" y="1887008"/>
            <a:ext cx="8136904" cy="3832514"/>
          </a:xfrm>
          <a:prstGeom prst="rect">
            <a:avLst/>
          </a:prstGeom>
        </p:spPr>
        <p:txBody>
          <a:bodyPr vert="horz" wrap="square" lIns="0" tIns="99368" rIns="0" bIns="0" rtlCol="0">
            <a:spAutoFit/>
          </a:bodyPr>
          <a:lstStyle/>
          <a:p>
            <a:pPr marL="10860">
              <a:spcBef>
                <a:spcPts val="782"/>
              </a:spcBef>
            </a:pPr>
            <a:r>
              <a:rPr sz="2200" b="1" spc="-4" dirty="0">
                <a:latin typeface="Microsoft YaHei"/>
                <a:cs typeface="Microsoft YaHei"/>
              </a:rPr>
              <a:t>关系元组演算公式的基本形式：{ t</a:t>
            </a:r>
            <a:r>
              <a:rPr sz="2200" b="1" dirty="0">
                <a:latin typeface="Microsoft YaHei"/>
                <a:cs typeface="Microsoft YaHei"/>
              </a:rPr>
              <a:t> </a:t>
            </a:r>
            <a:r>
              <a:rPr sz="2200" b="1" spc="-4" dirty="0">
                <a:latin typeface="Microsoft YaHei"/>
                <a:cs typeface="Microsoft YaHei"/>
              </a:rPr>
              <a:t>|</a:t>
            </a:r>
            <a:r>
              <a:rPr sz="2200" b="1" dirty="0">
                <a:latin typeface="Microsoft YaHei"/>
                <a:cs typeface="Microsoft YaHei"/>
              </a:rPr>
              <a:t> </a:t>
            </a:r>
            <a:r>
              <a:rPr sz="2200" b="1" spc="-4" dirty="0">
                <a:latin typeface="Microsoft YaHei"/>
                <a:cs typeface="Microsoft YaHei"/>
              </a:rPr>
              <a:t>P(t)</a:t>
            </a:r>
            <a:r>
              <a:rPr sz="2200" b="1" dirty="0">
                <a:latin typeface="Microsoft YaHei"/>
                <a:cs typeface="Microsoft YaHei"/>
              </a:rPr>
              <a:t> </a:t>
            </a:r>
            <a:r>
              <a:rPr sz="2200" b="1" spc="-4" dirty="0">
                <a:latin typeface="Microsoft YaHei"/>
                <a:cs typeface="Microsoft YaHei"/>
              </a:rPr>
              <a:t>}</a:t>
            </a:r>
            <a:endParaRPr sz="2200" dirty="0">
              <a:latin typeface="Microsoft YaHei"/>
              <a:cs typeface="Microsoft YaHei"/>
            </a:endParaRPr>
          </a:p>
          <a:p>
            <a:pPr marL="243802" indent="-232942">
              <a:spcBef>
                <a:spcPts val="1120"/>
              </a:spcBef>
              <a:buFont typeface="Wingdings"/>
              <a:buChar char=""/>
              <a:tabLst>
                <a:tab pos="244345" algn="l"/>
              </a:tabLst>
            </a:pPr>
            <a:r>
              <a:rPr sz="2200" b="1" spc="-9" dirty="0">
                <a:latin typeface="Arial"/>
                <a:cs typeface="Arial"/>
              </a:rPr>
              <a:t>P(t)</a:t>
            </a:r>
            <a:r>
              <a:rPr sz="2200" b="1" spc="-9" dirty="0">
                <a:latin typeface="NSimSun"/>
                <a:cs typeface="NSimSun"/>
              </a:rPr>
              <a:t>可以是如下三种形式之一</a:t>
            </a:r>
            <a:r>
              <a:rPr sz="2200" b="1" spc="-13" dirty="0">
                <a:latin typeface="NSimSun"/>
                <a:cs typeface="NSimSun"/>
              </a:rPr>
              <a:t>的</a:t>
            </a:r>
            <a:r>
              <a:rPr sz="2736" b="1" spc="-13" dirty="0">
                <a:latin typeface="NSimSun"/>
                <a:cs typeface="NSimSun"/>
              </a:rPr>
              <a:t>原子公式</a:t>
            </a:r>
            <a:endParaRPr sz="2736" dirty="0">
              <a:latin typeface="NSimSun"/>
              <a:cs typeface="NSimSun"/>
            </a:endParaRPr>
          </a:p>
          <a:p>
            <a:pPr marL="715659" lvl="1" indent="-313847">
              <a:spcBef>
                <a:spcPts val="371"/>
              </a:spcBef>
              <a:buFont typeface="Wingdings"/>
              <a:buChar char=""/>
              <a:tabLst>
                <a:tab pos="715659" algn="l"/>
                <a:tab pos="716202" algn="l"/>
              </a:tabLst>
            </a:pP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t </a:t>
            </a:r>
            <a:r>
              <a:rPr sz="2200" b="1" spc="-4" dirty="0">
                <a:solidFill>
                  <a:srgbClr val="3333CC"/>
                </a:solidFill>
                <a:latin typeface="STXingkai"/>
                <a:cs typeface="STXingkai"/>
              </a:rPr>
              <a:t>∈</a:t>
            </a:r>
            <a:r>
              <a:rPr sz="2200" b="1" spc="38" dirty="0">
                <a:solidFill>
                  <a:srgbClr val="3333CC"/>
                </a:solidFill>
                <a:latin typeface="STXingkai"/>
                <a:cs typeface="STXingkai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endParaRPr sz="2200" dirty="0">
              <a:latin typeface="Arial"/>
              <a:cs typeface="Arial"/>
            </a:endParaRPr>
          </a:p>
          <a:p>
            <a:pPr marL="401269">
              <a:spcBef>
                <a:spcPts val="620"/>
              </a:spcBef>
              <a:tabLst>
                <a:tab pos="4209790" algn="l"/>
                <a:tab pos="5546628" algn="l"/>
              </a:tabLst>
            </a:pPr>
            <a:r>
              <a:rPr sz="2200" b="1" spc="-4" dirty="0">
                <a:latin typeface="Arial"/>
                <a:cs typeface="Arial"/>
              </a:rPr>
              <a:t>t</a:t>
            </a:r>
            <a:r>
              <a:rPr sz="2200" b="1" spc="-9" dirty="0">
                <a:latin typeface="Arial"/>
                <a:cs typeface="Arial"/>
              </a:rPr>
              <a:t> </a:t>
            </a:r>
            <a:r>
              <a:rPr sz="2200" b="1" spc="-9" dirty="0">
                <a:latin typeface="NSimSun"/>
                <a:cs typeface="NSimSun"/>
              </a:rPr>
              <a:t>是关系</a:t>
            </a:r>
            <a:r>
              <a:rPr sz="2200" b="1" spc="-376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Arial"/>
                <a:cs typeface="Arial"/>
              </a:rPr>
              <a:t>R</a:t>
            </a:r>
            <a:r>
              <a:rPr sz="2200" b="1" spc="-13" dirty="0">
                <a:latin typeface="Arial"/>
                <a:cs typeface="Arial"/>
              </a:rPr>
              <a:t> </a:t>
            </a:r>
            <a:r>
              <a:rPr sz="2200" b="1" spc="-9" dirty="0">
                <a:latin typeface="NSimSun"/>
                <a:cs typeface="NSimSun"/>
              </a:rPr>
              <a:t>中的一个元组，例如：</a:t>
            </a:r>
            <a:r>
              <a:rPr sz="2200" b="1" spc="-381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Arial"/>
                <a:cs typeface="Arial"/>
              </a:rPr>
              <a:t>{</a:t>
            </a:r>
            <a:r>
              <a:rPr sz="2200" b="1" spc="-9" dirty="0"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t |	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t </a:t>
            </a:r>
            <a:r>
              <a:rPr sz="2200" b="1" spc="-4" dirty="0">
                <a:solidFill>
                  <a:srgbClr val="FF0065"/>
                </a:solidFill>
                <a:latin typeface="STXingkai"/>
                <a:cs typeface="STXingkai"/>
              </a:rPr>
              <a:t>∈</a:t>
            </a:r>
            <a:r>
              <a:rPr sz="2200" b="1" spc="56" dirty="0">
                <a:solidFill>
                  <a:srgbClr val="FF0065"/>
                </a:solidFill>
                <a:latin typeface="STXingkai"/>
                <a:cs typeface="STXingkai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Student	</a:t>
            </a:r>
            <a:r>
              <a:rPr sz="2200" b="1" spc="-4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656473" lvl="1" indent="-254662">
              <a:spcBef>
                <a:spcPts val="782"/>
              </a:spcBef>
              <a:buFont typeface="Wingdings"/>
              <a:buChar char=""/>
              <a:tabLst>
                <a:tab pos="657016" algn="l"/>
                <a:tab pos="1370503" algn="l"/>
              </a:tabLst>
            </a:pP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s[A]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Symbol"/>
                <a:cs typeface="Symbol"/>
              </a:rPr>
              <a:t></a:t>
            </a:r>
            <a:r>
              <a:rPr lang="en-US" sz="2200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endParaRPr sz="2200" dirty="0">
              <a:latin typeface="Arial"/>
              <a:cs typeface="Arial"/>
            </a:endParaRPr>
          </a:p>
          <a:p>
            <a:pPr marL="401811">
              <a:spcBef>
                <a:spcPts val="620"/>
              </a:spcBef>
            </a:pPr>
            <a:r>
              <a:rPr sz="2200" b="1" spc="-9" dirty="0">
                <a:latin typeface="NSimSun"/>
                <a:cs typeface="NSimSun"/>
              </a:rPr>
              <a:t>元组分</a:t>
            </a:r>
            <a:r>
              <a:rPr sz="2200" b="1" dirty="0">
                <a:latin typeface="NSimSun"/>
                <a:cs typeface="NSimSun"/>
              </a:rPr>
              <a:t>量</a:t>
            </a:r>
            <a:r>
              <a:rPr sz="2200" b="1" spc="-4" dirty="0">
                <a:latin typeface="Arial"/>
                <a:cs typeface="Arial"/>
              </a:rPr>
              <a:t>s[A]</a:t>
            </a:r>
            <a:r>
              <a:rPr sz="2200" b="1" spc="-9" dirty="0">
                <a:latin typeface="NSimSun"/>
                <a:cs typeface="NSimSun"/>
              </a:rPr>
              <a:t>与常量</a:t>
            </a:r>
            <a:r>
              <a:rPr sz="2200" b="1" spc="-389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Arial"/>
                <a:cs typeface="Arial"/>
              </a:rPr>
              <a:t>c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spc="-9" dirty="0">
                <a:latin typeface="NSimSun"/>
                <a:cs typeface="NSimSun"/>
              </a:rPr>
              <a:t>之间满足比较关</a:t>
            </a:r>
            <a:r>
              <a:rPr sz="2200" b="1" spc="-4" dirty="0">
                <a:latin typeface="NSimSun"/>
                <a:cs typeface="NSimSun"/>
              </a:rPr>
              <a:t>系</a:t>
            </a:r>
            <a:r>
              <a:rPr sz="2200" b="1" spc="-4" dirty="0">
                <a:latin typeface="Symbol"/>
                <a:cs typeface="Symbol"/>
              </a:rPr>
              <a:t></a:t>
            </a:r>
            <a:r>
              <a:rPr sz="2200" b="1" spc="-4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 marL="401269">
              <a:spcBef>
                <a:spcPts val="620"/>
              </a:spcBef>
              <a:tabLst>
                <a:tab pos="2176298" algn="l"/>
                <a:tab pos="2607974" algn="l"/>
                <a:tab pos="2906617" algn="l"/>
                <a:tab pos="3338292" algn="l"/>
                <a:tab pos="3637480" algn="l"/>
              </a:tabLst>
            </a:pPr>
            <a:r>
              <a:rPr sz="2200" b="1" spc="-9" dirty="0">
                <a:latin typeface="Symbol"/>
                <a:cs typeface="Symbol"/>
              </a:rPr>
              <a:t></a:t>
            </a:r>
            <a:r>
              <a:rPr sz="2200" b="1" spc="-9" dirty="0">
                <a:latin typeface="NSimSun"/>
                <a:cs typeface="NSimSun"/>
              </a:rPr>
              <a:t>：比较运算符</a:t>
            </a:r>
            <a:r>
              <a:rPr sz="2200" b="1" spc="-385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Symbol"/>
                <a:cs typeface="Symbol"/>
              </a:rPr>
              <a:t></a:t>
            </a:r>
            <a:r>
              <a:rPr sz="2200" b="1" spc="-4" dirty="0">
                <a:latin typeface="Arial"/>
                <a:cs typeface="Arial"/>
              </a:rPr>
              <a:t>,	&lt;=,	</a:t>
            </a:r>
            <a:r>
              <a:rPr sz="2200" b="1" spc="-4" dirty="0">
                <a:latin typeface="Symbol"/>
                <a:cs typeface="Symbol"/>
              </a:rPr>
              <a:t></a:t>
            </a:r>
            <a:r>
              <a:rPr sz="2200" b="1" spc="-4" dirty="0">
                <a:latin typeface="Arial"/>
                <a:cs typeface="Arial"/>
              </a:rPr>
              <a:t>,	&lt;&gt;,	</a:t>
            </a:r>
            <a:r>
              <a:rPr sz="2200" b="1" spc="-4" dirty="0">
                <a:latin typeface="Symbol"/>
                <a:cs typeface="Symbol"/>
              </a:rPr>
              <a:t></a:t>
            </a:r>
            <a:r>
              <a:rPr sz="2200" b="1" spc="-4" dirty="0">
                <a:latin typeface="Arial"/>
                <a:cs typeface="Arial"/>
              </a:rPr>
              <a:t>,	</a:t>
            </a:r>
            <a:r>
              <a:rPr sz="2200" b="1" spc="-9" dirty="0">
                <a:latin typeface="Arial"/>
                <a:cs typeface="Arial"/>
              </a:rPr>
              <a:t>&gt;=</a:t>
            </a:r>
            <a:endParaRPr sz="2200" dirty="0">
              <a:latin typeface="Arial"/>
              <a:cs typeface="Arial"/>
            </a:endParaRPr>
          </a:p>
          <a:p>
            <a:pPr marL="401269">
              <a:spcBef>
                <a:spcPts val="586"/>
              </a:spcBef>
              <a:tabLst>
                <a:tab pos="1629508" algn="l"/>
                <a:tab pos="2133402" algn="l"/>
                <a:tab pos="2443448" algn="l"/>
                <a:tab pos="4011056" algn="l"/>
              </a:tabLst>
            </a:pPr>
            <a:r>
              <a:rPr sz="2200" b="1" spc="-9" dirty="0">
                <a:latin typeface="NSimSun"/>
                <a:cs typeface="NSimSun"/>
              </a:rPr>
              <a:t>例如：</a:t>
            </a:r>
            <a:r>
              <a:rPr sz="2200" b="1" spc="-392" dirty="0">
                <a:latin typeface="NSimSun"/>
                <a:cs typeface="NSimSun"/>
              </a:rPr>
              <a:t> </a:t>
            </a:r>
            <a:r>
              <a:rPr sz="2200" b="1" spc="-4" dirty="0">
                <a:latin typeface="Arial"/>
                <a:cs typeface="Arial"/>
              </a:rPr>
              <a:t>{</a:t>
            </a:r>
            <a:r>
              <a:rPr sz="2200" b="1" spc="-9" dirty="0"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t |	t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sz="2200" b="1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chemeClr val="tx2"/>
                </a:solidFill>
                <a:latin typeface="Arial"/>
                <a:cs typeface="Arial"/>
              </a:rPr>
              <a:t>Student</a:t>
            </a:r>
            <a:r>
              <a:rPr lang="en-US" sz="2200" b="1" spc="-4" dirty="0">
                <a:solidFill>
                  <a:srgbClr val="3333CC"/>
                </a:solidFill>
                <a:latin typeface="Arial"/>
                <a:cs typeface="Arial"/>
              </a:rPr>
              <a:t>  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sz="2200" b="1" spc="-4" dirty="0">
                <a:solidFill>
                  <a:srgbClr val="3333CC"/>
                </a:solidFill>
                <a:latin typeface="Symbol"/>
                <a:cs typeface="Symbol"/>
              </a:rPr>
              <a:t>  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t 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[Sage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]</a:t>
            </a:r>
            <a:r>
              <a:rPr sz="2200" b="1" spc="-14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&lt;=</a:t>
            </a:r>
            <a:r>
              <a:rPr sz="22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19</a:t>
            </a:r>
            <a:r>
              <a:rPr lang="en-US" sz="2200" b="1" spc="-4" dirty="0">
                <a:solidFill>
                  <a:srgbClr val="FF0065"/>
                </a:solidFill>
                <a:latin typeface="Arial"/>
                <a:cs typeface="Arial"/>
              </a:rPr>
              <a:t> 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lang="en-US" sz="2200" b="1" spc="-4" dirty="0">
                <a:solidFill>
                  <a:srgbClr val="3333CC"/>
                </a:solidFill>
                <a:latin typeface="Symbol"/>
                <a:cs typeface="Symbol"/>
              </a:rPr>
              <a:t> </a:t>
            </a:r>
            <a:r>
              <a:rPr sz="2200" b="1" spc="38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t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 [Sname</a:t>
            </a:r>
            <a:r>
              <a:rPr sz="2200" b="1" spc="-17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]</a:t>
            </a:r>
            <a:r>
              <a:rPr sz="2200" b="1" spc="-13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2200" b="1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‘</a:t>
            </a:r>
            <a:r>
              <a:rPr sz="2200" b="1" spc="-9" dirty="0">
                <a:solidFill>
                  <a:srgbClr val="FF0065"/>
                </a:solidFill>
                <a:latin typeface="NSimSun"/>
                <a:cs typeface="NSimSun"/>
              </a:rPr>
              <a:t>张</a:t>
            </a:r>
            <a:r>
              <a:rPr lang="zh-CN" altLang="en-US" sz="2200" b="1" spc="-4" dirty="0">
                <a:solidFill>
                  <a:srgbClr val="FF0065"/>
                </a:solidFill>
                <a:latin typeface="NSimSun"/>
                <a:cs typeface="NSimSun"/>
              </a:rPr>
              <a:t>五</a:t>
            </a:r>
            <a:r>
              <a:rPr sz="2200" b="1" spc="-4" dirty="0">
                <a:solidFill>
                  <a:srgbClr val="FF0065"/>
                </a:solidFill>
                <a:latin typeface="Arial"/>
                <a:cs typeface="Arial"/>
              </a:rPr>
              <a:t>’</a:t>
            </a:r>
            <a:r>
              <a:rPr sz="2200" b="1" spc="-17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8737" y="5301208"/>
            <a:ext cx="3027294" cy="1258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2876678" y="5954103"/>
            <a:ext cx="325796" cy="65159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0802" y="34289"/>
                </a:lnTo>
                <a:lnTo>
                  <a:pt x="317754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17754" y="42671"/>
                </a:lnTo>
                <a:lnTo>
                  <a:pt x="320802" y="41147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800" y="0"/>
                </a:lnTo>
                <a:lnTo>
                  <a:pt x="304800" y="33527"/>
                </a:lnTo>
                <a:lnTo>
                  <a:pt x="317754" y="33527"/>
                </a:lnTo>
                <a:lnTo>
                  <a:pt x="320802" y="34289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0802" y="41147"/>
                </a:lnTo>
                <a:lnTo>
                  <a:pt x="317754" y="42671"/>
                </a:lnTo>
                <a:lnTo>
                  <a:pt x="304800" y="42671"/>
                </a:lnTo>
                <a:lnTo>
                  <a:pt x="304800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2766771" y="5831822"/>
            <a:ext cx="94480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latin typeface="Arial"/>
                <a:cs typeface="Arial"/>
              </a:rPr>
              <a:t>t</a:t>
            </a:r>
            <a:endParaRPr sz="171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3777" y="5887641"/>
            <a:ext cx="3127639" cy="223713"/>
          </a:xfrm>
          <a:custGeom>
            <a:avLst/>
            <a:gdLst/>
            <a:ahLst/>
            <a:cxnLst/>
            <a:rect l="l" t="t" r="r" b="b"/>
            <a:pathLst>
              <a:path w="3657600" h="261620">
                <a:moveTo>
                  <a:pt x="1828800" y="0"/>
                </a:moveTo>
                <a:lnTo>
                  <a:pt x="1747307" y="127"/>
                </a:lnTo>
                <a:lnTo>
                  <a:pt x="1666731" y="507"/>
                </a:lnTo>
                <a:lnTo>
                  <a:pt x="1587145" y="1133"/>
                </a:lnTo>
                <a:lnTo>
                  <a:pt x="1508622" y="2000"/>
                </a:lnTo>
                <a:lnTo>
                  <a:pt x="1431239" y="3103"/>
                </a:lnTo>
                <a:lnTo>
                  <a:pt x="1355067" y="4437"/>
                </a:lnTo>
                <a:lnTo>
                  <a:pt x="1280183" y="5995"/>
                </a:lnTo>
                <a:lnTo>
                  <a:pt x="1206659" y="7774"/>
                </a:lnTo>
                <a:lnTo>
                  <a:pt x="1134571" y="9767"/>
                </a:lnTo>
                <a:lnTo>
                  <a:pt x="1063992" y="11970"/>
                </a:lnTo>
                <a:lnTo>
                  <a:pt x="994997" y="14376"/>
                </a:lnTo>
                <a:lnTo>
                  <a:pt x="927659" y="16981"/>
                </a:lnTo>
                <a:lnTo>
                  <a:pt x="862053" y="19779"/>
                </a:lnTo>
                <a:lnTo>
                  <a:pt x="798253" y="22765"/>
                </a:lnTo>
                <a:lnTo>
                  <a:pt x="736334" y="25934"/>
                </a:lnTo>
                <a:lnTo>
                  <a:pt x="676369" y="29280"/>
                </a:lnTo>
                <a:lnTo>
                  <a:pt x="618433" y="32798"/>
                </a:lnTo>
                <a:lnTo>
                  <a:pt x="562600" y="36482"/>
                </a:lnTo>
                <a:lnTo>
                  <a:pt x="508944" y="40328"/>
                </a:lnTo>
                <a:lnTo>
                  <a:pt x="457539" y="44330"/>
                </a:lnTo>
                <a:lnTo>
                  <a:pt x="408460" y="48482"/>
                </a:lnTo>
                <a:lnTo>
                  <a:pt x="361780" y="52780"/>
                </a:lnTo>
                <a:lnTo>
                  <a:pt x="317574" y="57218"/>
                </a:lnTo>
                <a:lnTo>
                  <a:pt x="275916" y="61790"/>
                </a:lnTo>
                <a:lnTo>
                  <a:pt x="236881" y="66492"/>
                </a:lnTo>
                <a:lnTo>
                  <a:pt x="166974" y="76262"/>
                </a:lnTo>
                <a:lnTo>
                  <a:pt x="108446" y="86486"/>
                </a:lnTo>
                <a:lnTo>
                  <a:pt x="61891" y="97121"/>
                </a:lnTo>
                <a:lnTo>
                  <a:pt x="15806" y="113750"/>
                </a:lnTo>
                <a:lnTo>
                  <a:pt x="0" y="131064"/>
                </a:lnTo>
                <a:lnTo>
                  <a:pt x="1781" y="136900"/>
                </a:lnTo>
                <a:lnTo>
                  <a:pt x="43289" y="159510"/>
                </a:lnTo>
                <a:lnTo>
                  <a:pt x="83635" y="170301"/>
                </a:lnTo>
                <a:lnTo>
                  <a:pt x="136250" y="180694"/>
                </a:lnTo>
                <a:lnTo>
                  <a:pt x="200542" y="190647"/>
                </a:lnTo>
                <a:lnTo>
                  <a:pt x="275916" y="200121"/>
                </a:lnTo>
                <a:lnTo>
                  <a:pt x="317574" y="204665"/>
                </a:lnTo>
                <a:lnTo>
                  <a:pt x="361780" y="209073"/>
                </a:lnTo>
                <a:lnTo>
                  <a:pt x="408460" y="213341"/>
                </a:lnTo>
                <a:lnTo>
                  <a:pt x="457539" y="217462"/>
                </a:lnTo>
                <a:lnTo>
                  <a:pt x="508944" y="221433"/>
                </a:lnTo>
                <a:lnTo>
                  <a:pt x="562600" y="225248"/>
                </a:lnTo>
                <a:lnTo>
                  <a:pt x="618433" y="228902"/>
                </a:lnTo>
                <a:lnTo>
                  <a:pt x="676369" y="232389"/>
                </a:lnTo>
                <a:lnTo>
                  <a:pt x="736334" y="235705"/>
                </a:lnTo>
                <a:lnTo>
                  <a:pt x="798253" y="238845"/>
                </a:lnTo>
                <a:lnTo>
                  <a:pt x="862053" y="241802"/>
                </a:lnTo>
                <a:lnTo>
                  <a:pt x="927659" y="244573"/>
                </a:lnTo>
                <a:lnTo>
                  <a:pt x="994997" y="247151"/>
                </a:lnTo>
                <a:lnTo>
                  <a:pt x="1063992" y="249532"/>
                </a:lnTo>
                <a:lnTo>
                  <a:pt x="1134571" y="251711"/>
                </a:lnTo>
                <a:lnTo>
                  <a:pt x="1206659" y="253682"/>
                </a:lnTo>
                <a:lnTo>
                  <a:pt x="1280183" y="255441"/>
                </a:lnTo>
                <a:lnTo>
                  <a:pt x="1355067" y="256982"/>
                </a:lnTo>
                <a:lnTo>
                  <a:pt x="1431239" y="258300"/>
                </a:lnTo>
                <a:lnTo>
                  <a:pt x="1508622" y="259390"/>
                </a:lnTo>
                <a:lnTo>
                  <a:pt x="1587145" y="260246"/>
                </a:lnTo>
                <a:lnTo>
                  <a:pt x="1666731" y="260865"/>
                </a:lnTo>
                <a:lnTo>
                  <a:pt x="1747307" y="261239"/>
                </a:lnTo>
                <a:lnTo>
                  <a:pt x="1828800" y="261365"/>
                </a:lnTo>
                <a:lnTo>
                  <a:pt x="1910292" y="261239"/>
                </a:lnTo>
                <a:lnTo>
                  <a:pt x="1990868" y="260865"/>
                </a:lnTo>
                <a:lnTo>
                  <a:pt x="2070454" y="260246"/>
                </a:lnTo>
                <a:lnTo>
                  <a:pt x="2148977" y="259390"/>
                </a:lnTo>
                <a:lnTo>
                  <a:pt x="2226360" y="258300"/>
                </a:lnTo>
                <a:lnTo>
                  <a:pt x="2302532" y="256982"/>
                </a:lnTo>
                <a:lnTo>
                  <a:pt x="2377416" y="255441"/>
                </a:lnTo>
                <a:lnTo>
                  <a:pt x="2450940" y="253682"/>
                </a:lnTo>
                <a:lnTo>
                  <a:pt x="2523028" y="251711"/>
                </a:lnTo>
                <a:lnTo>
                  <a:pt x="2593607" y="249532"/>
                </a:lnTo>
                <a:lnTo>
                  <a:pt x="2662602" y="247151"/>
                </a:lnTo>
                <a:lnTo>
                  <a:pt x="2729940" y="244573"/>
                </a:lnTo>
                <a:lnTo>
                  <a:pt x="2795546" y="241802"/>
                </a:lnTo>
                <a:lnTo>
                  <a:pt x="2859346" y="238845"/>
                </a:lnTo>
                <a:lnTo>
                  <a:pt x="2921265" y="235705"/>
                </a:lnTo>
                <a:lnTo>
                  <a:pt x="2981230" y="232389"/>
                </a:lnTo>
                <a:lnTo>
                  <a:pt x="3039166" y="228902"/>
                </a:lnTo>
                <a:lnTo>
                  <a:pt x="3094999" y="225248"/>
                </a:lnTo>
                <a:lnTo>
                  <a:pt x="3148655" y="221433"/>
                </a:lnTo>
                <a:lnTo>
                  <a:pt x="3200060" y="217462"/>
                </a:lnTo>
                <a:lnTo>
                  <a:pt x="3249139" y="213341"/>
                </a:lnTo>
                <a:lnTo>
                  <a:pt x="3295819" y="209073"/>
                </a:lnTo>
                <a:lnTo>
                  <a:pt x="3340025" y="204665"/>
                </a:lnTo>
                <a:lnTo>
                  <a:pt x="3381683" y="200121"/>
                </a:lnTo>
                <a:lnTo>
                  <a:pt x="3420718" y="195447"/>
                </a:lnTo>
                <a:lnTo>
                  <a:pt x="3490625" y="185728"/>
                </a:lnTo>
                <a:lnTo>
                  <a:pt x="3549153" y="175550"/>
                </a:lnTo>
                <a:lnTo>
                  <a:pt x="3595708" y="164953"/>
                </a:lnTo>
                <a:lnTo>
                  <a:pt x="3641793" y="148363"/>
                </a:lnTo>
                <a:lnTo>
                  <a:pt x="3657600" y="131063"/>
                </a:lnTo>
                <a:lnTo>
                  <a:pt x="3655818" y="125225"/>
                </a:lnTo>
                <a:lnTo>
                  <a:pt x="3614310" y="102579"/>
                </a:lnTo>
                <a:lnTo>
                  <a:pt x="3573964" y="91755"/>
                </a:lnTo>
                <a:lnTo>
                  <a:pt x="3521349" y="81320"/>
                </a:lnTo>
                <a:lnTo>
                  <a:pt x="3457057" y="71318"/>
                </a:lnTo>
                <a:lnTo>
                  <a:pt x="3381683" y="61790"/>
                </a:lnTo>
                <a:lnTo>
                  <a:pt x="3340025" y="57218"/>
                </a:lnTo>
                <a:lnTo>
                  <a:pt x="3295819" y="52780"/>
                </a:lnTo>
                <a:lnTo>
                  <a:pt x="3249139" y="48482"/>
                </a:lnTo>
                <a:lnTo>
                  <a:pt x="3200060" y="44330"/>
                </a:lnTo>
                <a:lnTo>
                  <a:pt x="3148655" y="40328"/>
                </a:lnTo>
                <a:lnTo>
                  <a:pt x="3094999" y="36482"/>
                </a:lnTo>
                <a:lnTo>
                  <a:pt x="3039166" y="32798"/>
                </a:lnTo>
                <a:lnTo>
                  <a:pt x="2981230" y="29280"/>
                </a:lnTo>
                <a:lnTo>
                  <a:pt x="2921265" y="25934"/>
                </a:lnTo>
                <a:lnTo>
                  <a:pt x="2859346" y="22765"/>
                </a:lnTo>
                <a:lnTo>
                  <a:pt x="2795546" y="19779"/>
                </a:lnTo>
                <a:lnTo>
                  <a:pt x="2729940" y="16981"/>
                </a:lnTo>
                <a:lnTo>
                  <a:pt x="2662602" y="14376"/>
                </a:lnTo>
                <a:lnTo>
                  <a:pt x="2593607" y="11970"/>
                </a:lnTo>
                <a:lnTo>
                  <a:pt x="2523028" y="9767"/>
                </a:lnTo>
                <a:lnTo>
                  <a:pt x="2450940" y="7774"/>
                </a:lnTo>
                <a:lnTo>
                  <a:pt x="2377416" y="5995"/>
                </a:lnTo>
                <a:lnTo>
                  <a:pt x="2302532" y="4437"/>
                </a:lnTo>
                <a:lnTo>
                  <a:pt x="2226360" y="3103"/>
                </a:lnTo>
                <a:lnTo>
                  <a:pt x="2148977" y="2000"/>
                </a:lnTo>
                <a:lnTo>
                  <a:pt x="2070454" y="1133"/>
                </a:lnTo>
                <a:lnTo>
                  <a:pt x="1990868" y="507"/>
                </a:lnTo>
                <a:lnTo>
                  <a:pt x="1910292" y="127"/>
                </a:lnTo>
                <a:lnTo>
                  <a:pt x="182880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1560" y="824234"/>
            <a:ext cx="7867615" cy="432386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92"/>
              </a:spcBef>
            </a:pPr>
            <a:r>
              <a:rPr sz="2400" spc="-4" dirty="0">
                <a:solidFill>
                  <a:srgbClr val="FFFFFF"/>
                </a:solidFill>
                <a:latin typeface="STZhongsong"/>
                <a:cs typeface="STZhongsong"/>
              </a:rPr>
              <a:t>关系元组演算公式</a:t>
            </a:r>
            <a:r>
              <a:rPr sz="2400" spc="-137" dirty="0">
                <a:solidFill>
                  <a:srgbClr val="FFFFFF"/>
                </a:solidFill>
                <a:latin typeface="STZhongsong"/>
                <a:cs typeface="STZhongsong"/>
              </a:rPr>
              <a:t> </a:t>
            </a:r>
            <a:r>
              <a:rPr sz="2400" dirty="0" err="1">
                <a:solidFill>
                  <a:srgbClr val="FFFFFF"/>
                </a:solidFill>
                <a:latin typeface="STZhongsong"/>
                <a:cs typeface="STZhongsong"/>
              </a:rPr>
              <a:t>之</a:t>
            </a:r>
            <a:r>
              <a:rPr sz="2400" spc="-4" dirty="0" err="1">
                <a:solidFill>
                  <a:srgbClr val="FFFFFF"/>
                </a:solidFill>
                <a:latin typeface="STZhongsong"/>
                <a:cs typeface="STZhongsong"/>
              </a:rPr>
              <a:t>原子公式及与、或、非之理解与运用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1438931"/>
            <a:ext cx="3939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4" dirty="0">
                <a:solidFill>
                  <a:srgbClr val="002060"/>
                </a:solidFill>
                <a:latin typeface="Arial"/>
                <a:cs typeface="Arial"/>
              </a:rPr>
              <a:t>(1)</a:t>
            </a:r>
            <a:r>
              <a:rPr lang="zh-CN" altLang="en-US" spc="-4" dirty="0">
                <a:solidFill>
                  <a:srgbClr val="002060"/>
                </a:solidFill>
                <a:latin typeface="STZhongsong"/>
                <a:cs typeface="STZhongsong"/>
              </a:rPr>
              <a:t>元组演算公式之原子公式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00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3611" y="1566491"/>
            <a:ext cx="8676455" cy="1995942"/>
          </a:xfrm>
          <a:prstGeom prst="rect">
            <a:avLst/>
          </a:prstGeom>
        </p:spPr>
        <p:txBody>
          <a:bodyPr vert="horz" wrap="square" lIns="0" tIns="86879" rIns="0" bIns="0" rtlCol="0">
            <a:spAutoFit/>
          </a:bodyPr>
          <a:lstStyle/>
          <a:p>
            <a:pPr marL="10860">
              <a:spcBef>
                <a:spcPts val="684"/>
              </a:spcBef>
            </a:pPr>
            <a:r>
              <a:rPr sz="2300" spc="-4" dirty="0">
                <a:solidFill>
                  <a:srgbClr val="3333CC"/>
                </a:solidFill>
                <a:latin typeface="Wingdings"/>
                <a:cs typeface="Wingdings"/>
              </a:rPr>
              <a:t></a:t>
            </a:r>
            <a:r>
              <a:rPr sz="2300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300" b="1" spc="-4" dirty="0">
                <a:solidFill>
                  <a:srgbClr val="3333CC"/>
                </a:solidFill>
                <a:latin typeface="Arial"/>
                <a:cs typeface="Arial"/>
              </a:rPr>
              <a:t>s[A] </a:t>
            </a:r>
            <a:r>
              <a:rPr sz="2300" b="1" spc="-4" dirty="0">
                <a:solidFill>
                  <a:srgbClr val="FF0065"/>
                </a:solidFill>
                <a:latin typeface="Symbol"/>
                <a:cs typeface="Symbol"/>
              </a:rPr>
              <a:t></a:t>
            </a:r>
            <a:r>
              <a:rPr sz="2300" b="1" spc="97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2300" b="1" spc="-9" dirty="0">
                <a:solidFill>
                  <a:srgbClr val="3333CC"/>
                </a:solidFill>
                <a:latin typeface="Arial"/>
                <a:cs typeface="Arial"/>
              </a:rPr>
              <a:t>u[B]</a:t>
            </a:r>
            <a:endParaRPr sz="2300" dirty="0">
              <a:latin typeface="Arial"/>
              <a:cs typeface="Arial"/>
            </a:endParaRPr>
          </a:p>
          <a:p>
            <a:pPr marL="10860" marR="4344">
              <a:lnSpc>
                <a:spcPts val="2685"/>
              </a:lnSpc>
              <a:spcBef>
                <a:spcPts val="162"/>
              </a:spcBef>
            </a:pPr>
            <a:r>
              <a:rPr sz="2300" b="1" spc="-4" dirty="0">
                <a:latin typeface="Arial"/>
                <a:cs typeface="Arial"/>
              </a:rPr>
              <a:t>s[A]</a:t>
            </a:r>
            <a:r>
              <a:rPr sz="2300" b="1" spc="-26" dirty="0">
                <a:latin typeface="Arial"/>
                <a:cs typeface="Arial"/>
              </a:rPr>
              <a:t> </a:t>
            </a:r>
            <a:r>
              <a:rPr sz="2300" b="1" spc="-9" dirty="0">
                <a:latin typeface="NSimSun"/>
                <a:cs typeface="NSimSun"/>
              </a:rPr>
              <a:t>与</a:t>
            </a:r>
            <a:r>
              <a:rPr sz="2300" b="1" spc="-398" dirty="0">
                <a:latin typeface="NSimSun"/>
                <a:cs typeface="NSimSun"/>
              </a:rPr>
              <a:t> </a:t>
            </a:r>
            <a:r>
              <a:rPr sz="2300" b="1" spc="-4" dirty="0">
                <a:latin typeface="Arial"/>
                <a:cs typeface="Arial"/>
              </a:rPr>
              <a:t>u[B]</a:t>
            </a:r>
            <a:r>
              <a:rPr sz="2300" b="1" spc="-26" dirty="0">
                <a:latin typeface="Arial"/>
                <a:cs typeface="Arial"/>
              </a:rPr>
              <a:t> </a:t>
            </a:r>
            <a:r>
              <a:rPr sz="2300" b="1" spc="-9" dirty="0">
                <a:latin typeface="NSimSun"/>
                <a:cs typeface="NSimSun"/>
              </a:rPr>
              <a:t>为元组分量，</a:t>
            </a:r>
            <a:r>
              <a:rPr sz="2300" b="1" spc="-9" dirty="0">
                <a:latin typeface="Arial"/>
                <a:cs typeface="Arial"/>
              </a:rPr>
              <a:t>A</a:t>
            </a:r>
            <a:r>
              <a:rPr sz="2300" b="1" spc="-4" dirty="0">
                <a:latin typeface="NSimSun"/>
                <a:cs typeface="NSimSun"/>
              </a:rPr>
              <a:t>和</a:t>
            </a:r>
            <a:r>
              <a:rPr sz="2300" b="1" spc="-9" dirty="0">
                <a:latin typeface="Arial"/>
                <a:cs typeface="Arial"/>
              </a:rPr>
              <a:t>B</a:t>
            </a:r>
            <a:r>
              <a:rPr sz="2300" b="1" spc="-9" dirty="0">
                <a:latin typeface="NSimSun"/>
                <a:cs typeface="NSimSun"/>
              </a:rPr>
              <a:t>分别是某些关系的属性，他们之间满足 比较关</a:t>
            </a:r>
            <a:r>
              <a:rPr sz="2300" b="1" spc="-4" dirty="0">
                <a:latin typeface="NSimSun"/>
                <a:cs typeface="NSimSun"/>
              </a:rPr>
              <a:t>系</a:t>
            </a:r>
            <a:r>
              <a:rPr sz="2300" b="1" spc="-4" dirty="0">
                <a:latin typeface="Symbol"/>
                <a:cs typeface="Symbol"/>
              </a:rPr>
              <a:t></a:t>
            </a:r>
            <a:r>
              <a:rPr sz="2300" b="1" spc="-4" dirty="0"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  <a:p>
            <a:pPr marL="10860">
              <a:spcBef>
                <a:spcPts val="398"/>
              </a:spcBef>
              <a:tabLst>
                <a:tab pos="1238557" algn="l"/>
                <a:tab pos="2393493" algn="l"/>
              </a:tabLst>
            </a:pPr>
            <a:r>
              <a:rPr sz="2300" b="1" spc="-9" dirty="0">
                <a:latin typeface="NSimSun"/>
                <a:cs typeface="NSimSun"/>
              </a:rPr>
              <a:t>例如：</a:t>
            </a:r>
            <a:r>
              <a:rPr sz="2300" b="1" spc="-392" dirty="0">
                <a:latin typeface="NSimSun"/>
                <a:cs typeface="NSimSun"/>
              </a:rPr>
              <a:t> </a:t>
            </a:r>
            <a:r>
              <a:rPr sz="2300" b="1" spc="-4" dirty="0">
                <a:latin typeface="Arial"/>
                <a:cs typeface="Arial"/>
              </a:rPr>
              <a:t>{</a:t>
            </a:r>
            <a:r>
              <a:rPr sz="2300" b="1" spc="-9" dirty="0">
                <a:latin typeface="Arial"/>
                <a:cs typeface="Arial"/>
              </a:rPr>
              <a:t> </a:t>
            </a:r>
            <a:r>
              <a:rPr sz="2300" b="1" spc="-4" dirty="0">
                <a:solidFill>
                  <a:srgbClr val="3333CC"/>
                </a:solidFill>
                <a:latin typeface="Arial"/>
                <a:cs typeface="Arial"/>
              </a:rPr>
              <a:t>t |</a:t>
            </a:r>
            <a:r>
              <a:rPr sz="2300" b="1" spc="-4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300"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300"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lang="en-US" sz="2300" b="1" spc="-4" dirty="0">
                <a:solidFill>
                  <a:srgbClr val="3333CC"/>
                </a:solidFill>
                <a:latin typeface="Arial"/>
                <a:cs typeface="Arial"/>
              </a:rPr>
              <a:t>  </a:t>
            </a:r>
            <a:r>
              <a:rPr sz="23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3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300" b="1" spc="-4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300" b="1" spc="-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300" b="1" spc="-4" dirty="0">
                <a:latin typeface="Arial"/>
                <a:cs typeface="Arial"/>
              </a:rPr>
              <a:t>(</a:t>
            </a:r>
            <a:r>
              <a:rPr sz="2300" b="1" spc="-4" dirty="0">
                <a:solidFill>
                  <a:srgbClr val="3333CC"/>
                </a:solidFill>
                <a:latin typeface="Arial"/>
                <a:cs typeface="Arial"/>
              </a:rPr>
              <a:t>u </a:t>
            </a:r>
            <a:r>
              <a:rPr sz="2300" b="1" spc="-4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300" b="1" spc="-4" dirty="0">
                <a:solidFill>
                  <a:srgbClr val="3333CC"/>
                </a:solidFill>
                <a:latin typeface="Arial"/>
                <a:cs typeface="Arial"/>
              </a:rPr>
              <a:t>Student) ( </a:t>
            </a:r>
            <a:r>
              <a:rPr sz="2300" b="1" spc="-4" dirty="0">
                <a:solidFill>
                  <a:srgbClr val="FF0065"/>
                </a:solidFill>
                <a:latin typeface="Arial"/>
                <a:cs typeface="Arial"/>
              </a:rPr>
              <a:t>t [Sage ] &gt; u [Sage ] </a:t>
            </a:r>
            <a:r>
              <a:rPr sz="2300" b="1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300" b="1" spc="-23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300" b="1" spc="-4" dirty="0">
                <a:latin typeface="Arial"/>
                <a:cs typeface="Arial"/>
              </a:rPr>
              <a:t>}</a:t>
            </a:r>
            <a:endParaRPr sz="2300" dirty="0">
              <a:latin typeface="Arial"/>
              <a:cs typeface="Arial"/>
            </a:endParaRPr>
          </a:p>
          <a:p>
            <a:pPr marL="401269">
              <a:spcBef>
                <a:spcPts val="633"/>
              </a:spcBef>
            </a:pPr>
            <a:r>
              <a:rPr sz="2300" b="1" spc="-9" dirty="0">
                <a:latin typeface="Arial"/>
                <a:cs typeface="Arial"/>
              </a:rPr>
              <a:t>“</a:t>
            </a:r>
            <a:r>
              <a:rPr sz="2300" b="1" spc="-9" dirty="0">
                <a:latin typeface="NSimSun"/>
                <a:cs typeface="NSimSun"/>
              </a:rPr>
              <a:t>检索出年龄不是最小的所有同学</a:t>
            </a:r>
            <a:r>
              <a:rPr sz="2300" b="1" spc="-4" dirty="0">
                <a:latin typeface="Arial"/>
                <a:cs typeface="Arial"/>
              </a:rPr>
              <a:t>”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4444" y="4204068"/>
            <a:ext cx="4579884" cy="2033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2484419" y="5025831"/>
            <a:ext cx="471959" cy="100805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0802" y="35051"/>
                </a:lnTo>
                <a:lnTo>
                  <a:pt x="31699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16992" y="43433"/>
                </a:lnTo>
                <a:lnTo>
                  <a:pt x="320802" y="41909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800" y="0"/>
                </a:lnTo>
                <a:lnTo>
                  <a:pt x="304800" y="33527"/>
                </a:lnTo>
                <a:lnTo>
                  <a:pt x="316992" y="33527"/>
                </a:lnTo>
                <a:lnTo>
                  <a:pt x="320802" y="35051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0802" y="41909"/>
                </a:lnTo>
                <a:lnTo>
                  <a:pt x="316992" y="43433"/>
                </a:lnTo>
                <a:lnTo>
                  <a:pt x="304800" y="43433"/>
                </a:lnTo>
                <a:lnTo>
                  <a:pt x="304800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2374512" y="4904201"/>
            <a:ext cx="136867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latin typeface="Arial"/>
                <a:cs typeface="Arial"/>
              </a:rPr>
              <a:t>t</a:t>
            </a:r>
            <a:endParaRPr sz="171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8554" y="5278824"/>
            <a:ext cx="471959" cy="100805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5" y="38099"/>
                </a:moveTo>
                <a:lnTo>
                  <a:pt x="321563" y="35051"/>
                </a:lnTo>
                <a:lnTo>
                  <a:pt x="317753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317753" y="42671"/>
                </a:lnTo>
                <a:lnTo>
                  <a:pt x="321563" y="41147"/>
                </a:lnTo>
                <a:lnTo>
                  <a:pt x="322325" y="38099"/>
                </a:lnTo>
                <a:close/>
              </a:path>
              <a:path w="381000" h="76200">
                <a:moveTo>
                  <a:pt x="380999" y="38099"/>
                </a:moveTo>
                <a:lnTo>
                  <a:pt x="304799" y="0"/>
                </a:lnTo>
                <a:lnTo>
                  <a:pt x="304799" y="33527"/>
                </a:lnTo>
                <a:lnTo>
                  <a:pt x="317753" y="33527"/>
                </a:lnTo>
                <a:lnTo>
                  <a:pt x="321563" y="35051"/>
                </a:lnTo>
                <a:lnTo>
                  <a:pt x="322325" y="38099"/>
                </a:lnTo>
                <a:lnTo>
                  <a:pt x="322325" y="67436"/>
                </a:lnTo>
                <a:lnTo>
                  <a:pt x="380999" y="38099"/>
                </a:lnTo>
                <a:close/>
              </a:path>
              <a:path w="381000" h="76200">
                <a:moveTo>
                  <a:pt x="322325" y="67436"/>
                </a:moveTo>
                <a:lnTo>
                  <a:pt x="322325" y="38099"/>
                </a:lnTo>
                <a:lnTo>
                  <a:pt x="321563" y="41147"/>
                </a:lnTo>
                <a:lnTo>
                  <a:pt x="317753" y="42671"/>
                </a:lnTo>
                <a:lnTo>
                  <a:pt x="304799" y="42671"/>
                </a:lnTo>
                <a:lnTo>
                  <a:pt x="304799" y="76199"/>
                </a:lnTo>
                <a:lnTo>
                  <a:pt x="322325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8" name="object 8"/>
          <p:cNvSpPr txBox="1"/>
          <p:nvPr/>
        </p:nvSpPr>
        <p:spPr>
          <a:xfrm>
            <a:off x="3778413" y="4869160"/>
            <a:ext cx="3457883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  <a:tabLst>
                <a:tab pos="2375575" algn="l"/>
              </a:tabLst>
            </a:pPr>
            <a:r>
              <a:rPr sz="1710" b="1" u="sng" spc="-4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	</a:t>
            </a:r>
            <a:endParaRPr sz="171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9752" y="5157192"/>
            <a:ext cx="1845357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  <a:tabLst>
                <a:tab pos="538645" algn="l"/>
                <a:tab pos="787333" algn="l"/>
                <a:tab pos="1208149" algn="l"/>
              </a:tabLst>
            </a:pPr>
            <a:r>
              <a:rPr sz="1710" b="1" spc="-4" dirty="0">
                <a:latin typeface="Arial"/>
                <a:cs typeface="Arial"/>
              </a:rPr>
              <a:t>u	</a:t>
            </a:r>
            <a:r>
              <a:rPr sz="1710" b="1" u="heavy" spc="-9" dirty="0"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r>
              <a:rPr sz="1710" b="1" u="heavy" spc="-4" dirty="0"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	</a:t>
            </a:r>
            <a:r>
              <a:rPr sz="1710" b="1" spc="-4" dirty="0">
                <a:latin typeface="Arial"/>
                <a:cs typeface="Arial"/>
              </a:rPr>
              <a:t>	</a:t>
            </a:r>
            <a:r>
              <a:rPr sz="1710" b="1" u="sng" spc="-51" dirty="0">
                <a:uFill>
                  <a:solidFill>
                    <a:srgbClr val="FF0066"/>
                  </a:solidFill>
                </a:uFill>
                <a:latin typeface="Arial"/>
                <a:cs typeface="Arial"/>
              </a:rPr>
              <a:t> </a:t>
            </a:r>
            <a:endParaRPr sz="171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71600" y="708056"/>
            <a:ext cx="6840760" cy="555496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402"/>
              </a:spcBef>
            </a:pPr>
            <a:r>
              <a:rPr sz="3200" spc="-4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3200" spc="-4" dirty="0" err="1">
                <a:solidFill>
                  <a:srgbClr val="FFFFFF"/>
                </a:solidFill>
                <a:latin typeface="STZhongsong"/>
                <a:cs typeface="STZhongsong"/>
              </a:rPr>
              <a:t>元组演算公式之原子公式</a:t>
            </a:r>
            <a:r>
              <a:rPr lang="zh-CN" altLang="en-US" sz="3200" spc="-4" dirty="0">
                <a:solidFill>
                  <a:srgbClr val="FFFFFF"/>
                </a:solidFill>
                <a:latin typeface="STZhongsong"/>
                <a:cs typeface="STZhongsong"/>
              </a:rPr>
              <a:t>（续）</a:t>
            </a:r>
            <a:endParaRPr sz="3200" dirty="0">
              <a:latin typeface="STZhongsong"/>
              <a:cs typeface="STZhongsong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90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1464332"/>
            <a:ext cx="8152824" cy="1359810"/>
          </a:xfrm>
          <a:prstGeom prst="rect">
            <a:avLst/>
          </a:prstGeom>
        </p:spPr>
        <p:txBody>
          <a:bodyPr vert="horz" wrap="square" lIns="0" tIns="119458" rIns="0" bIns="0" rtlCol="0">
            <a:spAutoFit/>
          </a:bodyPr>
          <a:lstStyle/>
          <a:p>
            <a:pPr marL="243802" indent="-232942">
              <a:spcBef>
                <a:spcPts val="941"/>
              </a:spcBef>
              <a:buFont typeface="Wingdings"/>
              <a:buChar char=""/>
              <a:tabLst>
                <a:tab pos="244345" algn="l"/>
              </a:tabLst>
            </a:pPr>
            <a:r>
              <a:rPr sz="2200" b="1" spc="-9" dirty="0">
                <a:latin typeface="Arial"/>
                <a:cs typeface="Arial"/>
              </a:rPr>
              <a:t>P(t)</a:t>
            </a:r>
            <a:r>
              <a:rPr sz="2200" b="1" spc="-9" dirty="0">
                <a:latin typeface="NSimSun"/>
                <a:cs typeface="NSimSun"/>
              </a:rPr>
              <a:t>可以由公式</a:t>
            </a:r>
            <a:r>
              <a:rPr sz="2200" b="1" spc="-13" dirty="0">
                <a:latin typeface="NSimSun"/>
                <a:cs typeface="NSimSun"/>
              </a:rPr>
              <a:t>加</a:t>
            </a:r>
            <a:r>
              <a:rPr sz="2736" b="1" spc="-13" dirty="0">
                <a:latin typeface="NSimSun"/>
                <a:cs typeface="NSimSun"/>
              </a:rPr>
              <a:t>运算</a:t>
            </a:r>
            <a:r>
              <a:rPr sz="2736" b="1" spc="462" dirty="0">
                <a:latin typeface="NSimSun"/>
                <a:cs typeface="NSimSun"/>
              </a:rPr>
              <a:t>符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13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200" b="1" spc="-4" dirty="0">
                <a:solidFill>
                  <a:srgbClr val="3333CC"/>
                </a:solidFill>
                <a:latin typeface="NSimSun"/>
                <a:cs typeface="NSimSun"/>
              </a:rPr>
              <a:t>与</a:t>
            </a:r>
            <a:r>
              <a:rPr sz="2200" b="1" spc="-13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、</a:t>
            </a:r>
            <a:r>
              <a:rPr sz="2200" b="1" spc="-402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200" b="1" spc="3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13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200" b="1" spc="-4" dirty="0">
                <a:solidFill>
                  <a:srgbClr val="3333CC"/>
                </a:solidFill>
                <a:latin typeface="NSimSun"/>
                <a:cs typeface="NSimSun"/>
              </a:rPr>
              <a:t>或</a:t>
            </a:r>
            <a:r>
              <a:rPr sz="2200" b="1" spc="-13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、</a:t>
            </a:r>
            <a:r>
              <a:rPr sz="2200" b="1" spc="-392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200" b="1" spc="-9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200" b="1" spc="-9" dirty="0">
                <a:solidFill>
                  <a:srgbClr val="3333CC"/>
                </a:solidFill>
                <a:latin typeface="Times New Roman"/>
                <a:cs typeface="Times New Roman"/>
              </a:rPr>
              <a:t>(</a:t>
            </a:r>
            <a:r>
              <a:rPr sz="2200" b="1" spc="-4" dirty="0">
                <a:solidFill>
                  <a:srgbClr val="3333CC"/>
                </a:solidFill>
                <a:latin typeface="NSimSun"/>
                <a:cs typeface="NSimSun"/>
              </a:rPr>
              <a:t>非</a:t>
            </a:r>
            <a:r>
              <a:rPr sz="2200" b="1" spc="-13" dirty="0">
                <a:solidFill>
                  <a:srgbClr val="3333CC"/>
                </a:solidFill>
                <a:latin typeface="Times New Roman"/>
                <a:cs typeface="Times New Roman"/>
              </a:rPr>
              <a:t>)</a:t>
            </a:r>
            <a:r>
              <a:rPr sz="2200" b="1" spc="-9" dirty="0">
                <a:latin typeface="NSimSun"/>
                <a:cs typeface="NSimSun"/>
              </a:rPr>
              <a:t>递归地</a:t>
            </a:r>
            <a:r>
              <a:rPr sz="2736" b="1" spc="-13" dirty="0">
                <a:latin typeface="NSimSun"/>
                <a:cs typeface="NSimSun"/>
              </a:rPr>
              <a:t>构造</a:t>
            </a:r>
            <a:endParaRPr sz="2736" dirty="0">
              <a:latin typeface="NSimSun"/>
              <a:cs typeface="NSimSun"/>
            </a:endParaRPr>
          </a:p>
          <a:p>
            <a:pPr marL="655930" lvl="1" indent="-254119">
              <a:spcBef>
                <a:spcPts val="534"/>
              </a:spcBef>
              <a:buFont typeface="Wingdings"/>
              <a:buChar char=""/>
              <a:tabLst>
                <a:tab pos="656473" algn="l"/>
              </a:tabLst>
            </a:pP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如</a:t>
            </a:r>
            <a:r>
              <a:rPr sz="2200" b="1" dirty="0">
                <a:solidFill>
                  <a:srgbClr val="3333CC"/>
                </a:solidFill>
                <a:latin typeface="NSimSun"/>
                <a:cs typeface="NSimSun"/>
              </a:rPr>
              <a:t>果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F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是一个公式，则</a:t>
            </a:r>
            <a:r>
              <a:rPr sz="2200" b="1" spc="-389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F</a:t>
            </a:r>
            <a:r>
              <a:rPr sz="2200" b="1" spc="-5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也是公式</a:t>
            </a:r>
            <a:endParaRPr sz="2200" dirty="0">
              <a:latin typeface="NSimSun"/>
              <a:cs typeface="NSimSun"/>
            </a:endParaRPr>
          </a:p>
          <a:p>
            <a:pPr marL="655930" lvl="1" indent="-254119">
              <a:spcBef>
                <a:spcPts val="616"/>
              </a:spcBef>
              <a:buFont typeface="Wingdings"/>
              <a:buChar char=""/>
              <a:tabLst>
                <a:tab pos="656473" algn="l"/>
                <a:tab pos="3899743" algn="l"/>
              </a:tabLst>
            </a:pP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如</a:t>
            </a:r>
            <a:r>
              <a:rPr sz="2200" b="1" dirty="0">
                <a:solidFill>
                  <a:srgbClr val="3333CC"/>
                </a:solidFill>
                <a:latin typeface="NSimSun"/>
                <a:cs typeface="NSimSun"/>
              </a:rPr>
              <a:t>果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F1</a:t>
            </a:r>
            <a:r>
              <a:rPr sz="2200" b="1" dirty="0">
                <a:solidFill>
                  <a:srgbClr val="3333CC"/>
                </a:solidFill>
                <a:latin typeface="NSimSun"/>
                <a:cs typeface="NSimSun"/>
              </a:rPr>
              <a:t>、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F2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是公式，则</a:t>
            </a:r>
            <a:r>
              <a:rPr sz="2200" b="1" spc="-381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F1</a:t>
            </a:r>
            <a:r>
              <a:rPr sz="2200" b="1" spc="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200" b="1" spc="56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Arial"/>
                <a:cs typeface="Arial"/>
              </a:rPr>
              <a:t>F2,	F1</a:t>
            </a:r>
            <a:r>
              <a:rPr sz="2200" b="1"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200" b="1" spc="4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spc="-9" dirty="0">
                <a:solidFill>
                  <a:srgbClr val="3333CC"/>
                </a:solidFill>
                <a:latin typeface="Arial"/>
                <a:cs typeface="Arial"/>
              </a:rPr>
              <a:t>F2</a:t>
            </a:r>
            <a:r>
              <a:rPr sz="2200" b="1" spc="-9" dirty="0">
                <a:solidFill>
                  <a:srgbClr val="3333CC"/>
                </a:solidFill>
                <a:latin typeface="NSimSun"/>
                <a:cs typeface="NSimSun"/>
              </a:rPr>
              <a:t>也是公式</a:t>
            </a:r>
            <a:endParaRPr sz="2200" dirty="0">
              <a:latin typeface="NSimSun"/>
              <a:cs typeface="N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5000" y="3068960"/>
            <a:ext cx="3377237" cy="1681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4815161" y="3068960"/>
            <a:ext cx="3377237" cy="1681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/>
          <p:nvPr/>
        </p:nvSpPr>
        <p:spPr>
          <a:xfrm>
            <a:off x="2778938" y="5058955"/>
            <a:ext cx="3377237" cy="1034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2282" y="665805"/>
            <a:ext cx="6859503" cy="555496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3200" spc="-4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3200" spc="-4" dirty="0">
                <a:solidFill>
                  <a:srgbClr val="FFFFFF"/>
                </a:solidFill>
                <a:latin typeface="STZhongsong"/>
                <a:cs typeface="STZhongsong"/>
              </a:rPr>
              <a:t>元组演算公式之与、或、非运算符</a:t>
            </a:r>
            <a:endParaRPr sz="3200" dirty="0">
              <a:latin typeface="STZhongsong"/>
              <a:cs typeface="STZhongsong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44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4480" y="1649766"/>
            <a:ext cx="8889520" cy="423540"/>
          </a:xfrm>
          <a:prstGeom prst="rect">
            <a:avLst/>
          </a:prstGeom>
        </p:spPr>
        <p:txBody>
          <a:bodyPr vert="horz" wrap="square" lIns="0" tIns="84164" rIns="0" bIns="0" rtlCol="0">
            <a:spAutoFit/>
          </a:bodyPr>
          <a:lstStyle/>
          <a:p>
            <a:pPr marL="10860">
              <a:spcBef>
                <a:spcPts val="663"/>
              </a:spcBef>
              <a:buFont typeface="Wingdings"/>
              <a:buChar char=""/>
              <a:tabLst>
                <a:tab pos="243802" algn="l"/>
              </a:tabLst>
            </a:pPr>
            <a:r>
              <a:rPr sz="2200" b="1" spc="-9" dirty="0">
                <a:latin typeface="NSimSun"/>
                <a:cs typeface="NSimSun"/>
              </a:rPr>
              <a:t>例如：检索出年龄小</a:t>
            </a:r>
            <a:r>
              <a:rPr sz="2200" b="1" spc="-4" dirty="0">
                <a:latin typeface="NSimSun"/>
                <a:cs typeface="NSimSun"/>
              </a:rPr>
              <a:t>于</a:t>
            </a:r>
            <a:r>
              <a:rPr sz="2200" b="1" spc="-9" dirty="0">
                <a:latin typeface="Arial"/>
                <a:cs typeface="Arial"/>
              </a:rPr>
              <a:t>20</a:t>
            </a:r>
            <a:r>
              <a:rPr sz="2200" b="1" spc="-9" dirty="0">
                <a:latin typeface="NSimSun"/>
                <a:cs typeface="NSimSun"/>
              </a:rPr>
              <a:t>岁并且是男同学的所有学生。</a:t>
            </a:r>
            <a:endParaRPr sz="2200" dirty="0">
              <a:latin typeface="NSimSun"/>
              <a:cs typeface="N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6824" y="4605502"/>
            <a:ext cx="3775416" cy="1847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5" name="object 5"/>
          <p:cNvSpPr/>
          <p:nvPr/>
        </p:nvSpPr>
        <p:spPr>
          <a:xfrm>
            <a:off x="2496800" y="5591228"/>
            <a:ext cx="325796" cy="65159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1564" y="38099"/>
                </a:moveTo>
                <a:lnTo>
                  <a:pt x="320802" y="35051"/>
                </a:lnTo>
                <a:lnTo>
                  <a:pt x="316992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316992" y="42671"/>
                </a:lnTo>
                <a:lnTo>
                  <a:pt x="320802" y="41909"/>
                </a:lnTo>
                <a:lnTo>
                  <a:pt x="321564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800" y="0"/>
                </a:lnTo>
                <a:lnTo>
                  <a:pt x="304800" y="33527"/>
                </a:lnTo>
                <a:lnTo>
                  <a:pt x="316992" y="33527"/>
                </a:lnTo>
                <a:lnTo>
                  <a:pt x="320802" y="35051"/>
                </a:lnTo>
                <a:lnTo>
                  <a:pt x="321564" y="38099"/>
                </a:lnTo>
                <a:lnTo>
                  <a:pt x="321564" y="67817"/>
                </a:lnTo>
                <a:lnTo>
                  <a:pt x="381000" y="38099"/>
                </a:lnTo>
                <a:close/>
              </a:path>
              <a:path w="381000" h="76200">
                <a:moveTo>
                  <a:pt x="321564" y="67817"/>
                </a:moveTo>
                <a:lnTo>
                  <a:pt x="321564" y="38099"/>
                </a:lnTo>
                <a:lnTo>
                  <a:pt x="320802" y="41909"/>
                </a:lnTo>
                <a:lnTo>
                  <a:pt x="316992" y="42671"/>
                </a:lnTo>
                <a:lnTo>
                  <a:pt x="304800" y="42671"/>
                </a:lnTo>
                <a:lnTo>
                  <a:pt x="304800" y="76199"/>
                </a:lnTo>
                <a:lnTo>
                  <a:pt x="321564" y="6781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2052"/>
          </a:p>
        </p:txBody>
      </p:sp>
      <p:sp>
        <p:nvSpPr>
          <p:cNvPr id="6" name="object 6"/>
          <p:cNvSpPr txBox="1"/>
          <p:nvPr/>
        </p:nvSpPr>
        <p:spPr>
          <a:xfrm>
            <a:off x="2386894" y="5469597"/>
            <a:ext cx="94480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b="1" spc="-4" dirty="0">
                <a:latin typeface="Arial"/>
                <a:cs typeface="Arial"/>
              </a:rPr>
              <a:t>t</a:t>
            </a:r>
            <a:endParaRPr sz="171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5915" y="5469597"/>
            <a:ext cx="2386997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  <a:tabLst>
                <a:tab pos="2375575" algn="l"/>
              </a:tabLst>
            </a:pPr>
            <a:r>
              <a:rPr sz="1710" b="1" u="sng" spc="-4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	</a:t>
            </a:r>
            <a:endParaRPr sz="171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99592" y="667214"/>
            <a:ext cx="6787497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元组演算公式之与、或、非运算符</a:t>
            </a:r>
            <a:r>
              <a:rPr 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(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续</a:t>
            </a:r>
            <a:r>
              <a:rPr 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)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9FC26-0F10-4143-892C-1233963A96F9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83079" y="3650499"/>
            <a:ext cx="856895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60" marR="232942" lvl="0">
              <a:lnSpc>
                <a:spcPts val="2804"/>
              </a:lnSpc>
              <a:spcBef>
                <a:spcPts val="137"/>
              </a:spcBef>
              <a:buFont typeface="Wingdings"/>
              <a:buChar char=""/>
              <a:tabLst>
                <a:tab pos="243802" algn="l"/>
              </a:tabLst>
            </a:pPr>
            <a:r>
              <a:rPr lang="zh-CN" altLang="en-US" sz="2200" b="1" spc="-9" dirty="0">
                <a:solidFill>
                  <a:srgbClr val="000000"/>
                </a:solidFill>
                <a:latin typeface="NSimSun"/>
                <a:cs typeface="NSimSun"/>
              </a:rPr>
              <a:t>在元组演算公式构造过程中，如果需要</a:t>
            </a:r>
            <a:r>
              <a:rPr lang="zh-CN" altLang="en-US" sz="2200" b="1" spc="-4" dirty="0">
                <a:solidFill>
                  <a:srgbClr val="000000"/>
                </a:solidFill>
                <a:latin typeface="NSimSun"/>
                <a:cs typeface="NSimSun"/>
              </a:rPr>
              <a:t>，</a:t>
            </a:r>
            <a:r>
              <a:rPr lang="zh-CN" altLang="en-US" sz="2200" b="1" spc="-9" dirty="0">
                <a:solidFill>
                  <a:srgbClr val="000000"/>
                </a:solidFill>
                <a:latin typeface="NSimSun"/>
                <a:cs typeface="NSimSun"/>
              </a:rPr>
              <a:t>可以使用括号，通过括号改变运算的优先次序，即：括号内的运算优先计算</a:t>
            </a:r>
            <a:endParaRPr lang="zh-CN" altLang="en-US" sz="2200" dirty="0">
              <a:solidFill>
                <a:srgbClr val="000000"/>
              </a:solidFill>
              <a:latin typeface="NSimSun"/>
              <a:cs typeface="NSimSu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44160" y="3071486"/>
            <a:ext cx="948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2763" lvl="0">
              <a:spcBef>
                <a:spcPts val="928"/>
              </a:spcBef>
              <a:tabLst>
                <a:tab pos="1254303" algn="l"/>
              </a:tabLst>
            </a:pPr>
            <a:r>
              <a:rPr lang="en-US" altLang="zh-CN" sz="2200" b="1" spc="-4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r>
              <a:rPr lang="en-US" altLang="zh-CN" sz="2200" b="1" spc="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lang="en-US" altLang="zh-CN" sz="2200" b="1" spc="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|	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lang="en-US" altLang="zh-CN" sz="2200"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lang="en-US" altLang="zh-CN" sz="2200" b="1" spc="2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lang="en-US" altLang="zh-CN" sz="2200" b="1" spc="-188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b="1" spc="-4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lang="en-US" altLang="zh-CN" sz="2200" b="1" spc="17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t[Sage]</a:t>
            </a:r>
            <a:r>
              <a:rPr lang="en-US" altLang="zh-CN" sz="2200" b="1" spc="2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&lt;</a:t>
            </a:r>
            <a:r>
              <a:rPr lang="en-US" altLang="zh-CN" sz="2200" b="1" spc="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20</a:t>
            </a:r>
            <a:r>
              <a:rPr lang="en-US" altLang="zh-CN" sz="2200" b="1" spc="2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FF0065"/>
                </a:solidFill>
                <a:latin typeface="Symbol"/>
                <a:cs typeface="Symbol"/>
              </a:rPr>
              <a:t></a:t>
            </a:r>
            <a:r>
              <a:rPr lang="en-US" altLang="zh-CN" sz="2200" b="1" spc="325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t[D#]</a:t>
            </a:r>
            <a:r>
              <a:rPr lang="en-US" altLang="zh-CN" sz="2200" b="1" spc="1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lang="en-US" altLang="zh-CN" sz="2200" b="1" spc="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‘03’</a:t>
            </a:r>
            <a:r>
              <a:rPr lang="en-US" altLang="zh-CN" sz="2200" b="1" spc="1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lang="en-US" altLang="zh-CN" sz="2200" b="1" spc="2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lang="en-US" altLang="zh-CN" sz="2200" b="1" spc="-192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t[</a:t>
            </a:r>
            <a:r>
              <a:rPr lang="en-US" altLang="zh-CN" sz="2200" b="1" spc="-9" dirty="0" err="1">
                <a:solidFill>
                  <a:srgbClr val="3333CC"/>
                </a:solidFill>
                <a:latin typeface="Arial"/>
                <a:cs typeface="Arial"/>
              </a:rPr>
              <a:t>Ssex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r>
              <a:rPr lang="en-US" altLang="zh-CN" sz="2200" b="1" spc="2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lang="en-US" altLang="zh-CN" sz="2200" b="1" spc="1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‘</a:t>
            </a:r>
            <a:r>
              <a:rPr lang="zh-CN" altLang="en-US" sz="2200" b="1" spc="-9" dirty="0">
                <a:solidFill>
                  <a:srgbClr val="3333CC"/>
                </a:solidFill>
                <a:latin typeface="NSimSun"/>
                <a:cs typeface="NSimSun"/>
              </a:rPr>
              <a:t>男</a:t>
            </a:r>
            <a:r>
              <a:rPr lang="zh-CN" altLang="en-US" sz="2200" b="1" spc="-4" dirty="0">
                <a:solidFill>
                  <a:srgbClr val="3333CC"/>
                </a:solidFill>
                <a:latin typeface="Arial"/>
                <a:cs typeface="Arial"/>
              </a:rPr>
              <a:t>’</a:t>
            </a:r>
            <a:r>
              <a:rPr lang="zh-CN" altLang="en-US" sz="2200" b="1" spc="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  <a:endParaRPr lang="zh-CN" altLang="en-US" sz="2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3079" y="2640599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60" lvl="0">
              <a:spcBef>
                <a:spcPts val="676"/>
              </a:spcBef>
              <a:buFont typeface="Wingdings"/>
              <a:buChar char=""/>
              <a:tabLst>
                <a:tab pos="243802" algn="l"/>
              </a:tabLst>
            </a:pPr>
            <a:r>
              <a:rPr lang="zh-CN" altLang="en-US" sz="2200" b="1" spc="-9" dirty="0">
                <a:solidFill>
                  <a:srgbClr val="000000"/>
                </a:solidFill>
                <a:latin typeface="NSimSun"/>
                <a:cs typeface="NSimSun"/>
              </a:rPr>
              <a:t>再例如：检索出年龄小于</a:t>
            </a:r>
            <a:r>
              <a:rPr lang="en-US" altLang="zh-CN" sz="2200" b="1" spc="-9" dirty="0">
                <a:solidFill>
                  <a:srgbClr val="000000"/>
                </a:solidFill>
                <a:latin typeface="Arial"/>
                <a:cs typeface="Arial"/>
              </a:rPr>
              <a:t>20</a:t>
            </a:r>
            <a:r>
              <a:rPr lang="zh-CN" altLang="en-US" sz="2200" b="1" spc="-4" dirty="0">
                <a:solidFill>
                  <a:srgbClr val="000000"/>
                </a:solidFill>
                <a:latin typeface="NSimSun"/>
                <a:cs typeface="NSimSun"/>
              </a:rPr>
              <a:t>岁或者</a:t>
            </a:r>
            <a:r>
              <a:rPr lang="en-US" altLang="zh-CN" sz="2200" b="1" spc="-9" dirty="0">
                <a:solidFill>
                  <a:srgbClr val="000000"/>
                </a:solidFill>
                <a:latin typeface="Arial"/>
                <a:cs typeface="Arial"/>
              </a:rPr>
              <a:t>03</a:t>
            </a:r>
            <a:r>
              <a:rPr lang="zh-CN" altLang="en-US" sz="2200" b="1" spc="-9" dirty="0">
                <a:solidFill>
                  <a:srgbClr val="000000"/>
                </a:solidFill>
                <a:latin typeface="NSimSun"/>
                <a:cs typeface="NSimSun"/>
              </a:rPr>
              <a:t>系的所有男学生。</a:t>
            </a:r>
            <a:endParaRPr lang="zh-CN" altLang="en-US" sz="2200" dirty="0">
              <a:solidFill>
                <a:srgbClr val="000000"/>
              </a:solidFill>
              <a:latin typeface="NSimSun"/>
              <a:cs typeface="NSimSu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280" y="2131030"/>
            <a:ext cx="87667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2220" lvl="0">
              <a:spcBef>
                <a:spcPts val="928"/>
              </a:spcBef>
              <a:tabLst>
                <a:tab pos="1309145" algn="l"/>
                <a:tab pos="2500462" algn="l"/>
                <a:tab pos="4152776" algn="l"/>
              </a:tabLst>
            </a:pPr>
            <a:r>
              <a:rPr lang="en-US" altLang="zh-CN" sz="2200" b="1" spc="-4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r>
              <a:rPr lang="en-US" altLang="zh-CN" sz="2200" b="1" spc="-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t |	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lang="en-US" altLang="zh-CN" sz="2200" b="1" spc="-4" dirty="0" err="1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lang="en-US" altLang="zh-CN" sz="2200" b="1" spc="-4" dirty="0" err="1">
                <a:solidFill>
                  <a:srgbClr val="3333CC"/>
                </a:solidFill>
                <a:latin typeface="Arial"/>
                <a:cs typeface="Arial"/>
              </a:rPr>
              <a:t>Student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FF0065"/>
                </a:solidFill>
                <a:latin typeface="Symbol"/>
                <a:cs typeface="Symbol"/>
              </a:rPr>
              <a:t></a:t>
            </a:r>
            <a:r>
              <a:rPr lang="en-US" altLang="zh-CN" sz="2200" b="1" spc="-4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t[Sage</a:t>
            </a:r>
            <a:r>
              <a:rPr lang="en-US" altLang="zh-CN" sz="2200" b="1" spc="-36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] &lt;</a:t>
            </a:r>
            <a:r>
              <a:rPr lang="en-US" altLang="zh-CN" sz="2200" b="1" spc="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20	</a:t>
            </a:r>
            <a:r>
              <a:rPr lang="en-US" altLang="zh-CN" sz="2200" b="1" spc="-4" dirty="0">
                <a:solidFill>
                  <a:srgbClr val="FF0065"/>
                </a:solidFill>
                <a:latin typeface="Symbol"/>
                <a:cs typeface="Symbol"/>
              </a:rPr>
              <a:t> </a:t>
            </a:r>
            <a:r>
              <a:rPr lang="en-US" altLang="zh-CN" sz="2200" b="1" spc="-209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t[</a:t>
            </a:r>
            <a:r>
              <a:rPr lang="en-US" altLang="zh-CN" sz="2200" b="1" spc="-9" dirty="0" err="1">
                <a:solidFill>
                  <a:srgbClr val="3333CC"/>
                </a:solidFill>
                <a:latin typeface="Arial"/>
                <a:cs typeface="Arial"/>
              </a:rPr>
              <a:t>Ssex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r>
              <a:rPr lang="en-US" altLang="zh-CN" sz="2200" b="1" spc="-4" dirty="0">
                <a:solidFill>
                  <a:srgbClr val="3333CC"/>
                </a:solidFill>
                <a:latin typeface="Arial"/>
                <a:cs typeface="Arial"/>
              </a:rPr>
              <a:t> = </a:t>
            </a:r>
            <a:r>
              <a:rPr lang="en-US" altLang="zh-CN" sz="2200" b="1" spc="-9" dirty="0">
                <a:solidFill>
                  <a:srgbClr val="3333CC"/>
                </a:solidFill>
                <a:latin typeface="Arial"/>
                <a:cs typeface="Arial"/>
              </a:rPr>
              <a:t>‘</a:t>
            </a:r>
            <a:r>
              <a:rPr lang="zh-CN" altLang="en-US" sz="2200" b="1" spc="-9" dirty="0">
                <a:solidFill>
                  <a:srgbClr val="3333CC"/>
                </a:solidFill>
                <a:latin typeface="NSimSun"/>
                <a:cs typeface="NSimSun"/>
              </a:rPr>
              <a:t>男</a:t>
            </a:r>
            <a:r>
              <a:rPr lang="zh-CN" altLang="en-US" sz="2200" b="1" spc="-4" dirty="0">
                <a:solidFill>
                  <a:srgbClr val="3333CC"/>
                </a:solidFill>
                <a:latin typeface="Arial"/>
                <a:cs typeface="Arial"/>
              </a:rPr>
              <a:t>’</a:t>
            </a:r>
            <a:r>
              <a:rPr lang="zh-CN" altLang="en-US" sz="2200" b="1"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200" b="1" spc="-4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  <a:endParaRPr lang="zh-CN" altLang="en-US" sz="22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869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1_商务模板系列34">
  <a:themeElements>
    <a:clrScheme name="1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_商务模板系列34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73333"/>
                <a:invGamma/>
              </a:srgb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73333"/>
                <a:invGamma/>
              </a:srgb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7742</TotalTime>
  <Words>4483</Words>
  <Application>Microsoft Office PowerPoint</Application>
  <PresentationFormat>全屏显示(4:3)</PresentationFormat>
  <Paragraphs>509</Paragraphs>
  <Slides>53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9" baseType="lpstr">
      <vt:lpstr>STXingkai</vt:lpstr>
      <vt:lpstr>华文琥珀</vt:lpstr>
      <vt:lpstr>STXinwei</vt:lpstr>
      <vt:lpstr>STZhongsong</vt:lpstr>
      <vt:lpstr>宋体</vt:lpstr>
      <vt:lpstr>宋体</vt:lpstr>
      <vt:lpstr>Microsoft YaHei</vt:lpstr>
      <vt:lpstr>NSimSun</vt:lpstr>
      <vt:lpstr>Arial</vt:lpstr>
      <vt:lpstr>Arial Black</vt:lpstr>
      <vt:lpstr>Symbol</vt:lpstr>
      <vt:lpstr>Tahoma</vt:lpstr>
      <vt:lpstr>Times New Roman</vt:lpstr>
      <vt:lpstr>Wingdings</vt:lpstr>
      <vt:lpstr>1_商务模板系列34</vt:lpstr>
      <vt:lpstr>Image</vt:lpstr>
      <vt:lpstr>第二章  关系模型 之 关系演算</vt:lpstr>
      <vt:lpstr>本讲学习什么?</vt:lpstr>
      <vt:lpstr>PowerPoint 演示文稿</vt:lpstr>
      <vt:lpstr>PowerPoint 演示文稿</vt:lpstr>
      <vt:lpstr>(3)关系元组演算公式的完整定义</vt:lpstr>
      <vt:lpstr>关系元组演算公式 之原子公式及与、或、非之理解与运用</vt:lpstr>
      <vt:lpstr>(1)元组演算公式之原子公式（续）</vt:lpstr>
      <vt:lpstr>(2)元组演算公式之与、或、非运算符</vt:lpstr>
      <vt:lpstr>(2)元组演算公式之与、或、非运算符(续)</vt:lpstr>
      <vt:lpstr>(2)元组演算公式之与、或、非运算符(续)</vt:lpstr>
      <vt:lpstr>(3)注意运算符之次序及语义正确性</vt:lpstr>
      <vt:lpstr>存在量词与全称量词之理解与运用</vt:lpstr>
      <vt:lpstr>PowerPoint 演示文稿</vt:lpstr>
      <vt:lpstr>(2)存在量词与全称量词公式之应用（续）</vt:lpstr>
      <vt:lpstr>(2)存在量词与全称量词公式之应用（续）</vt:lpstr>
      <vt:lpstr>(2)存在量词与全称量词公式之应用（续）</vt:lpstr>
      <vt:lpstr>(2)存在量词与全称量词公式之应用（续）</vt:lpstr>
      <vt:lpstr>应用训练（一）——语义正确性与等价性变换</vt:lpstr>
      <vt:lpstr>(1)元组演算的等价性变换(续)</vt:lpstr>
      <vt:lpstr>(1)元组演算的等价性变换(续)</vt:lpstr>
      <vt:lpstr>(1)元组演算的等价性变换(续)</vt:lpstr>
      <vt:lpstr>应用训练（二）——四个最复杂的例子</vt:lpstr>
      <vt:lpstr>PowerPoint 演示文稿</vt:lpstr>
      <vt:lpstr>PowerPoint 演示文稿</vt:lpstr>
      <vt:lpstr>PowerPoint 演示文稿</vt:lpstr>
      <vt:lpstr>PowerPoint 演示文稿</vt:lpstr>
      <vt:lpstr>(2)元组演算公式总结</vt:lpstr>
      <vt:lpstr>关系域演算</vt:lpstr>
      <vt:lpstr>(2)关系域演算公式构造示例</vt:lpstr>
      <vt:lpstr>(3)关系域演算与关系元组演算的比较</vt:lpstr>
      <vt:lpstr>基于关系域演算的QBE语言</vt:lpstr>
      <vt:lpstr>(2)QBE的基本形式</vt:lpstr>
      <vt:lpstr>(3)QBE的操作命令</vt:lpstr>
      <vt:lpstr>(3)QBE的操作命令（续）</vt:lpstr>
      <vt:lpstr>(4)QBE的简单条件书写</vt:lpstr>
      <vt:lpstr>(4)QBE的简单条件书写（续）</vt:lpstr>
      <vt:lpstr>(5)QBE的复杂条件书写与示例元素</vt:lpstr>
      <vt:lpstr>(5)QBE的复杂条件书写与示例元素（续）</vt:lpstr>
      <vt:lpstr>(5)QBE的复杂条件书写与示例元素（续）</vt:lpstr>
      <vt:lpstr>(5)QBE的复杂条件书写与示例元素（续）</vt:lpstr>
      <vt:lpstr>基于关系域演算的QBE语言之应用训练</vt:lpstr>
      <vt:lpstr>(1)用QBE进行“查询”的构造（续）</vt:lpstr>
      <vt:lpstr>(1)用QBE进行“查询”的构造（续）</vt:lpstr>
      <vt:lpstr>(1)用QBE进行“查询”的构造（续）</vt:lpstr>
      <vt:lpstr>(1)用QBE进行“查询”的构造（续）</vt:lpstr>
      <vt:lpstr>(2)用QBE实现关系代数</vt:lpstr>
      <vt:lpstr>(2)用QBE实现关系代数（续）</vt:lpstr>
      <vt:lpstr>(2)用QBE实现关系代数（续）</vt:lpstr>
      <vt:lpstr>PowerPoint 演示文稿</vt:lpstr>
      <vt:lpstr>(2)用QBE实现关系代数（续）</vt:lpstr>
      <vt:lpstr>关于关系运算的一些观点</vt:lpstr>
      <vt:lpstr>关于关系运算的一些观点</vt:lpstr>
      <vt:lpstr>回顾本讲学习了什么</vt:lpstr>
    </vt:vector>
  </TitlesOfParts>
  <Company>idke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课程名称：数据库系统概论</dc:title>
  <dc:creator>RUC IDKE</dc:creator>
  <cp:lastModifiedBy>zhu xz</cp:lastModifiedBy>
  <cp:revision>563</cp:revision>
  <cp:lastPrinted>2022-09-27T05:27:54Z</cp:lastPrinted>
  <dcterms:created xsi:type="dcterms:W3CDTF">2000-08-09T08:19:19Z</dcterms:created>
  <dcterms:modified xsi:type="dcterms:W3CDTF">2022-09-27T05:36:06Z</dcterms:modified>
</cp:coreProperties>
</file>