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95"/>
  </p:notesMasterIdLst>
  <p:sldIdLst>
    <p:sldId id="542" r:id="rId2"/>
    <p:sldId id="543" r:id="rId3"/>
    <p:sldId id="800" r:id="rId4"/>
    <p:sldId id="731" r:id="rId5"/>
    <p:sldId id="732" r:id="rId6"/>
    <p:sldId id="801" r:id="rId7"/>
    <p:sldId id="802" r:id="rId8"/>
    <p:sldId id="803" r:id="rId9"/>
    <p:sldId id="804" r:id="rId10"/>
    <p:sldId id="805" r:id="rId11"/>
    <p:sldId id="806" r:id="rId12"/>
    <p:sldId id="735" r:id="rId13"/>
    <p:sldId id="736" r:id="rId14"/>
    <p:sldId id="737" r:id="rId15"/>
    <p:sldId id="738" r:id="rId16"/>
    <p:sldId id="807" r:id="rId17"/>
    <p:sldId id="808" r:id="rId18"/>
    <p:sldId id="739" r:id="rId19"/>
    <p:sldId id="740" r:id="rId20"/>
    <p:sldId id="811" r:id="rId21"/>
    <p:sldId id="809" r:id="rId22"/>
    <p:sldId id="741" r:id="rId23"/>
    <p:sldId id="812" r:id="rId24"/>
    <p:sldId id="813" r:id="rId25"/>
    <p:sldId id="814" r:id="rId26"/>
    <p:sldId id="815" r:id="rId27"/>
    <p:sldId id="816" r:id="rId28"/>
    <p:sldId id="817" r:id="rId29"/>
    <p:sldId id="742" r:id="rId30"/>
    <p:sldId id="743" r:id="rId31"/>
    <p:sldId id="744" r:id="rId32"/>
    <p:sldId id="746" r:id="rId33"/>
    <p:sldId id="747" r:id="rId34"/>
    <p:sldId id="885" r:id="rId35"/>
    <p:sldId id="886" r:id="rId36"/>
    <p:sldId id="887" r:id="rId37"/>
    <p:sldId id="888" r:id="rId38"/>
    <p:sldId id="889" r:id="rId39"/>
    <p:sldId id="890" r:id="rId40"/>
    <p:sldId id="891" r:id="rId41"/>
    <p:sldId id="892" r:id="rId42"/>
    <p:sldId id="893" r:id="rId43"/>
    <p:sldId id="894" r:id="rId44"/>
    <p:sldId id="895" r:id="rId45"/>
    <p:sldId id="896" r:id="rId46"/>
    <p:sldId id="897" r:id="rId47"/>
    <p:sldId id="898" r:id="rId48"/>
    <p:sldId id="899" r:id="rId49"/>
    <p:sldId id="900" r:id="rId50"/>
    <p:sldId id="901" r:id="rId51"/>
    <p:sldId id="876" r:id="rId52"/>
    <p:sldId id="827" r:id="rId53"/>
    <p:sldId id="829" r:id="rId54"/>
    <p:sldId id="830" r:id="rId55"/>
    <p:sldId id="831" r:id="rId56"/>
    <p:sldId id="832" r:id="rId57"/>
    <p:sldId id="833" r:id="rId58"/>
    <p:sldId id="849" r:id="rId59"/>
    <p:sldId id="850" r:id="rId60"/>
    <p:sldId id="851" r:id="rId61"/>
    <p:sldId id="852" r:id="rId62"/>
    <p:sldId id="853" r:id="rId63"/>
    <p:sldId id="854" r:id="rId64"/>
    <p:sldId id="855" r:id="rId65"/>
    <p:sldId id="856" r:id="rId66"/>
    <p:sldId id="857" r:id="rId67"/>
    <p:sldId id="858" r:id="rId68"/>
    <p:sldId id="859" r:id="rId69"/>
    <p:sldId id="860" r:id="rId70"/>
    <p:sldId id="861" r:id="rId71"/>
    <p:sldId id="862" r:id="rId72"/>
    <p:sldId id="863" r:id="rId73"/>
    <p:sldId id="903" r:id="rId74"/>
    <p:sldId id="864" r:id="rId75"/>
    <p:sldId id="878" r:id="rId76"/>
    <p:sldId id="879" r:id="rId77"/>
    <p:sldId id="880" r:id="rId78"/>
    <p:sldId id="881" r:id="rId79"/>
    <p:sldId id="882" r:id="rId80"/>
    <p:sldId id="883" r:id="rId81"/>
    <p:sldId id="884" r:id="rId82"/>
    <p:sldId id="867" r:id="rId83"/>
    <p:sldId id="868" r:id="rId84"/>
    <p:sldId id="775" r:id="rId85"/>
    <p:sldId id="776" r:id="rId86"/>
    <p:sldId id="777" r:id="rId87"/>
    <p:sldId id="875" r:id="rId88"/>
    <p:sldId id="718" r:id="rId89"/>
    <p:sldId id="719" r:id="rId90"/>
    <p:sldId id="720" r:id="rId91"/>
    <p:sldId id="721" r:id="rId92"/>
    <p:sldId id="722" r:id="rId93"/>
    <p:sldId id="723" r:id="rId9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FF"/>
    <a:srgbClr val="33CCFF"/>
    <a:srgbClr val="CC66FF"/>
    <a:srgbClr val="CC00FF"/>
    <a:srgbClr val="FF5050"/>
    <a:srgbClr val="FF3300"/>
    <a:srgbClr val="C4F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85124" autoAdjust="0"/>
  </p:normalViewPr>
  <p:slideViewPr>
    <p:cSldViewPr>
      <p:cViewPr>
        <p:scale>
          <a:sx n="50" d="100"/>
          <a:sy n="50" d="100"/>
        </p:scale>
        <p:origin x="1700" y="1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026"/>
    </p:cViewPr>
  </p:sorterViewPr>
  <p:notesViewPr>
    <p:cSldViewPr>
      <p:cViewPr varScale="1">
        <p:scale>
          <a:sx n="35" d="100"/>
          <a:sy n="35" d="100"/>
        </p:scale>
        <p:origin x="-151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fld id="{49A6E79B-113A-4F45-91F8-5CDDF9FA3E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21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2FE8C1D-0AE6-455B-8739-A84CF077657D}" type="slidenum">
              <a:rPr lang="en-US" altLang="zh-CN"/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7102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6E79B-113A-4F45-91F8-5CDDF9FA3ED2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104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6E79B-113A-4F45-91F8-5CDDF9FA3ED2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74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中的语句帮助：</a:t>
            </a:r>
            <a:endParaRPr lang="en-US" altLang="zh-CN" dirty="0"/>
          </a:p>
          <a:p>
            <a:r>
              <a:rPr lang="en-US" altLang="zh-CN" dirty="0"/>
              <a:t>Help +&lt;</a:t>
            </a:r>
            <a:r>
              <a:rPr lang="zh-CN" altLang="en-US" dirty="0"/>
              <a:t>命令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如  </a:t>
            </a:r>
            <a:r>
              <a:rPr lang="en-US" altLang="zh-CN" dirty="0"/>
              <a:t>help</a:t>
            </a:r>
            <a:r>
              <a:rPr lang="en-US" altLang="zh-CN" baseline="0" dirty="0"/>
              <a:t> create table;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6E79B-113A-4F45-91F8-5CDDF9FA3ED2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340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6E79B-113A-4F45-91F8-5CDDF9FA3ED2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417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楷体_GB2312"/>
                <a:ea typeface="楷体_GB2312"/>
                <a:cs typeface="楷体_GB2312"/>
              </a:rPr>
              <a:t>注：</a:t>
            </a:r>
            <a:r>
              <a:rPr lang="en-US" altLang="zh-CN" sz="1200" dirty="0">
                <a:latin typeface="楷体_GB2312"/>
                <a:ea typeface="楷体_GB2312"/>
                <a:cs typeface="楷体_GB2312"/>
              </a:rPr>
              <a:t>&lt;</a:t>
            </a:r>
            <a:r>
              <a:rPr lang="zh-CN" altLang="en-US" sz="1200" dirty="0">
                <a:latin typeface="楷体_GB2312"/>
                <a:ea typeface="楷体_GB2312"/>
                <a:cs typeface="楷体_GB2312"/>
              </a:rPr>
              <a:t>目标列表达式</a:t>
            </a:r>
            <a:r>
              <a:rPr lang="en-US" altLang="zh-CN" sz="1200" dirty="0">
                <a:latin typeface="楷体_GB2312"/>
                <a:ea typeface="楷体_GB2312"/>
                <a:cs typeface="楷体_GB2312"/>
              </a:rPr>
              <a:t>&gt;</a:t>
            </a:r>
            <a:r>
              <a:rPr lang="zh-CN" altLang="en-US" sz="1200" dirty="0">
                <a:latin typeface="楷体_GB2312"/>
                <a:ea typeface="楷体_GB2312"/>
                <a:cs typeface="楷体_GB2312"/>
              </a:rPr>
              <a:t>中各个列的先后顺序可以与表中的顺序不一致，用户可以根据应用的需要改变列的显示顺序。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6E79B-113A-4F45-91F8-5CDDF9FA3ED2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847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6E79B-113A-4F45-91F8-5CDDF9FA3ED2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535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6E79B-113A-4F45-91F8-5CDDF9FA3ED2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69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6E79B-113A-4F45-91F8-5CDDF9FA3ED2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179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利用分组实现每门课查询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6E79B-113A-4F45-91F8-5CDDF9FA3ED2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39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2147483647 w 5773"/>
              <a:gd name="T1" fmla="*/ 2147483647 h 2414"/>
              <a:gd name="T2" fmla="*/ 2147483647 w 5773"/>
              <a:gd name="T3" fmla="*/ 2147483647 h 2414"/>
              <a:gd name="T4" fmla="*/ 2147483647 w 5773"/>
              <a:gd name="T5" fmla="*/ 2147483647 h 2414"/>
              <a:gd name="T6" fmla="*/ 2147483647 w 5773"/>
              <a:gd name="T7" fmla="*/ 2147483647 h 2414"/>
              <a:gd name="T8" fmla="*/ 2147483647 w 5773"/>
              <a:gd name="T9" fmla="*/ 2147483647 h 2414"/>
              <a:gd name="T10" fmla="*/ 2147483647 w 5773"/>
              <a:gd name="T11" fmla="*/ 2147483647 h 2414"/>
              <a:gd name="T12" fmla="*/ 2147483647 w 5773"/>
              <a:gd name="T13" fmla="*/ 2147483647 h 2414"/>
              <a:gd name="T14" fmla="*/ 2147483647 w 5773"/>
              <a:gd name="T15" fmla="*/ 2147483647 h 2414"/>
              <a:gd name="T16" fmla="*/ 2147483647 w 5773"/>
              <a:gd name="T17" fmla="*/ 2147483647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3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2147483647 w 5764"/>
              <a:gd name="T1" fmla="*/ 2147483647 h 2057"/>
              <a:gd name="T2" fmla="*/ 2147483647 w 5764"/>
              <a:gd name="T3" fmla="*/ 2147483647 h 2057"/>
              <a:gd name="T4" fmla="*/ 2147483647 w 5764"/>
              <a:gd name="T5" fmla="*/ 2147483647 h 2057"/>
              <a:gd name="T6" fmla="*/ 2147483647 w 5764"/>
              <a:gd name="T7" fmla="*/ 2147483647 h 2057"/>
              <a:gd name="T8" fmla="*/ 2147483647 w 5764"/>
              <a:gd name="T9" fmla="*/ 2147483647 h 2057"/>
              <a:gd name="T10" fmla="*/ 2147483647 w 5764"/>
              <a:gd name="T11" fmla="*/ 2147483647 h 2057"/>
              <a:gd name="T12" fmla="*/ 2147483647 w 5764"/>
              <a:gd name="T13" fmla="*/ 2147483647 h 2057"/>
              <a:gd name="T14" fmla="*/ 2147483647 w 5764"/>
              <a:gd name="T15" fmla="*/ 2147483647 h 2057"/>
              <a:gd name="T16" fmla="*/ 2147483647 w 5764"/>
              <a:gd name="T17" fmla="*/ 2147483647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7" name="Oval 5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0" name="Oval 8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3" name="Oval 11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5" name="Picture 17" descr="zjnu校标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484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04848" name="Rectangle 1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5364163" y="6381750"/>
            <a:ext cx="3529012" cy="287338"/>
          </a:xfrm>
        </p:spPr>
        <p:txBody>
          <a:bodyPr/>
          <a:lstStyle>
            <a:lvl1pPr>
              <a:defRPr>
                <a:solidFill>
                  <a:srgbClr val="FF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90818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EE813-6AAF-40D1-ADEA-B8388DD756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94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6E2FA4-81DA-424F-9981-1A75A17E7A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106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856C0-7ADE-415A-AA5F-63DF11F6D0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36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8E4A-F840-4CA7-838F-0098DAAE94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290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794D67-F06F-4D1D-A7D1-7C94128531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73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 Introduction to Database System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245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561905" imgH="1600000" progId="Photoshop.Image.6">
                  <p:embed/>
                </p:oleObj>
              </mc:Choice>
              <mc:Fallback>
                <p:oleObj name="Image" r:id="rId2" imgW="9561905" imgH="160000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6" name="Picture 18" descr="zjnu校标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动作按钮: 后退或前一项 1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380288" y="6308725"/>
            <a:ext cx="538162" cy="288925"/>
          </a:xfrm>
          <a:prstGeom prst="actionButtonBackPrevious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8" name="动作按钮: 前进或下一项 2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027988" y="6308725"/>
            <a:ext cx="504825" cy="288925"/>
          </a:xfrm>
          <a:prstGeom prst="actionButtonForwardNex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" name="动作按钮: 前进或下一项 22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027988" y="6308725"/>
            <a:ext cx="504825" cy="288925"/>
          </a:xfrm>
          <a:prstGeom prst="actionButtonForwardNex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" name="Rectangle 1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23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FE52-E554-4CE4-A592-78DE84000F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7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1678E-1C8B-4FF9-ADDC-56BF9D259B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36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C86FFA-EEB0-4A27-92D7-176F4B3A2E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04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81DBD-C8AB-4BE6-804E-322BCF4733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45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9548A-EB1D-4953-A3D7-D05CAF534F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16E75-6A65-42B6-8D30-005EF7D1BF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16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D167D7-A0A6-454E-9C14-5CAF83E100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32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702681-3FB2-426E-A664-892421305C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02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7" imgW="9561905" imgH="1600000" progId="Photoshop.Image.6">
                  <p:embed/>
                </p:oleObj>
              </mc:Choice>
              <mc:Fallback>
                <p:oleObj name="Image" r:id="rId17" imgW="9561905" imgH="1600000" progId="Photoshop.Image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reeform 3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Freeform 4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503814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3815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0" name="Group 8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40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03818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1" name="Group 11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2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03821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3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03823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63087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382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03628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  <p:sp>
        <p:nvSpPr>
          <p:cNvPr id="1035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36" name="Picture 18" descr="zjnu校标2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765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382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237288"/>
            <a:ext cx="58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ahoma" panose="020B0604030504040204" pitchFamily="34" charset="0"/>
              </a:defRPr>
            </a:lvl1pPr>
          </a:lstStyle>
          <a:p>
            <a:fld id="{85A664D6-1980-49EF-8C80-1F0F89E0F7D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8" name="动作按钮: 后退或前一项 1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380288" y="6308725"/>
            <a:ext cx="538162" cy="288925"/>
          </a:xfrm>
          <a:prstGeom prst="actionButtonBackPrevious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9" name="动作按钮: 前进或下一项 2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027988" y="6308725"/>
            <a:ext cx="504825" cy="288925"/>
          </a:xfrm>
          <a:prstGeom prst="actionButtonForwardNex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2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17563" y="2565400"/>
            <a:ext cx="814705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48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第三章 结构化查询语言</a:t>
            </a:r>
            <a:br>
              <a:rPr kumimoji="1" lang="en-US" altLang="zh-CN" sz="48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</a:br>
            <a:r>
              <a:rPr kumimoji="1" lang="en-US" altLang="zh-CN" sz="48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SQL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9E6B40A-250F-49D0-A010-A6D7352462A3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12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4.</a:t>
            </a:r>
            <a:r>
              <a:rPr lang="zh-CN" altLang="en-US" sz="3200"/>
              <a:t>以同一种语法结构提供多种使用方式</a:t>
            </a:r>
          </a:p>
        </p:txBody>
      </p:sp>
      <p:sp>
        <p:nvSpPr>
          <p:cNvPr id="1126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4958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zh-CN"/>
              <a:t>SQL</a:t>
            </a:r>
            <a:r>
              <a:rPr lang="zh-CN" altLang="en-US"/>
              <a:t>是独立的语言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    能够独立地用于联机交互的使用方式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/>
              <a:t>SQL</a:t>
            </a:r>
            <a:r>
              <a:rPr lang="zh-CN" altLang="en-US"/>
              <a:t>又是嵌入式语言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SQL</a:t>
            </a:r>
            <a:r>
              <a:rPr lang="zh-CN" altLang="en-US"/>
              <a:t>能够嵌入到高级语言（例如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C++</a:t>
            </a:r>
            <a:r>
              <a:rPr lang="zh-CN" altLang="en-US"/>
              <a:t>，</a:t>
            </a:r>
            <a:r>
              <a:rPr lang="en-US" altLang="zh-CN"/>
              <a:t>Java</a:t>
            </a:r>
            <a:r>
              <a:rPr lang="zh-CN" altLang="en-US"/>
              <a:t>）程序中，供程序员设计程序时使用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57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EA91EA7-061B-4381-A635-DB3C3B75D10E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5.</a:t>
            </a:r>
            <a:r>
              <a:rPr lang="zh-CN" altLang="en-US" sz="3200"/>
              <a:t>语言简洁，易学易用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715250" cy="4495800"/>
          </a:xfrm>
        </p:spPr>
        <p:txBody>
          <a:bodyPr/>
          <a:lstStyle/>
          <a:p>
            <a:pPr eaLnBrk="1" hangingPunct="1"/>
            <a:r>
              <a:rPr lang="en-US" altLang="zh-CN" sz="2400"/>
              <a:t>SQL</a:t>
            </a:r>
            <a:r>
              <a:rPr lang="zh-CN" altLang="en-US" sz="2400"/>
              <a:t>功能极强，完成核心功能只用了</a:t>
            </a:r>
            <a:r>
              <a:rPr lang="en-US" altLang="zh-CN" sz="2400"/>
              <a:t>9</a:t>
            </a:r>
            <a:r>
              <a:rPr lang="zh-CN" altLang="en-US" sz="2400"/>
              <a:t>个动词。</a:t>
            </a:r>
          </a:p>
        </p:txBody>
      </p:sp>
      <p:graphicFrame>
        <p:nvGraphicFramePr>
          <p:cNvPr id="1229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7175" y="2349500"/>
          <a:ext cx="8526463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4241703" imgH="1902157" progId="Word.Document.8">
                  <p:embed/>
                </p:oleObj>
              </mc:Choice>
              <mc:Fallback>
                <p:oleObj name="文档" r:id="rId2" imgW="4241703" imgH="19021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2349500"/>
                        <a:ext cx="8526463" cy="382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673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554" y="1786196"/>
            <a:ext cx="9063446" cy="1725486"/>
          </a:xfrm>
          <a:prstGeom prst="rect">
            <a:avLst/>
          </a:prstGeom>
        </p:spPr>
        <p:txBody>
          <a:bodyPr vert="horz" wrap="square" lIns="0" tIns="108599" rIns="0" bIns="0" rtlCol="0">
            <a:spAutoFit/>
          </a:bodyPr>
          <a:lstStyle/>
          <a:p>
            <a:pPr marL="87964" algn="l">
              <a:spcBef>
                <a:spcPts val="855"/>
              </a:spcBef>
            </a:pPr>
            <a:r>
              <a:rPr sz="2400" spc="-4" dirty="0">
                <a:latin typeface="Microsoft YaHei"/>
                <a:cs typeface="Microsoft YaHei"/>
              </a:rPr>
              <a:t>学生选课数据库SCT</a:t>
            </a:r>
            <a:endParaRPr sz="2400" dirty="0">
              <a:latin typeface="Microsoft YaHei"/>
              <a:cs typeface="Microsoft YaHei"/>
            </a:endParaRPr>
          </a:p>
          <a:p>
            <a:pPr marL="247603" indent="-236743" algn="l">
              <a:spcBef>
                <a:spcPts val="637"/>
              </a:spcBef>
              <a:buFont typeface="Wingdings"/>
              <a:buChar char=""/>
              <a:tabLst>
                <a:tab pos="248146" algn="l"/>
              </a:tabLst>
            </a:pPr>
            <a:r>
              <a:rPr sz="2400" dirty="0">
                <a:solidFill>
                  <a:srgbClr val="3333CC"/>
                </a:solidFill>
                <a:latin typeface="Microsoft YaHei"/>
                <a:cs typeface="Microsoft YaHei"/>
              </a:rPr>
              <a:t>学生</a:t>
            </a:r>
            <a:r>
              <a:rPr sz="2400" spc="-9" dirty="0">
                <a:latin typeface="NSimSun"/>
                <a:cs typeface="NSimSun"/>
              </a:rPr>
              <a:t>：</a:t>
            </a:r>
            <a:r>
              <a:rPr sz="2000" spc="-4" dirty="0">
                <a:latin typeface="NSimSun"/>
                <a:cs typeface="NSimSun"/>
              </a:rPr>
              <a:t>学号</a:t>
            </a:r>
            <a:r>
              <a:rPr sz="2000" spc="-4" dirty="0">
                <a:latin typeface="Arial"/>
                <a:cs typeface="Arial"/>
              </a:rPr>
              <a:t>S#,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spc="-4" dirty="0">
                <a:latin typeface="NSimSun"/>
                <a:cs typeface="NSimSun"/>
              </a:rPr>
              <a:t>姓名</a:t>
            </a:r>
            <a:r>
              <a:rPr sz="2000" spc="-4" dirty="0">
                <a:latin typeface="Arial"/>
                <a:cs typeface="Arial"/>
              </a:rPr>
              <a:t>Sname,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-4" dirty="0">
                <a:latin typeface="NSimSun"/>
                <a:cs typeface="NSimSun"/>
              </a:rPr>
              <a:t>性别</a:t>
            </a:r>
            <a:r>
              <a:rPr sz="2000" spc="-9" dirty="0">
                <a:latin typeface="Arial"/>
                <a:cs typeface="Arial"/>
              </a:rPr>
              <a:t>Ssex, </a:t>
            </a:r>
            <a:r>
              <a:rPr sz="2000" spc="-4" dirty="0">
                <a:latin typeface="NSimSun"/>
                <a:cs typeface="NSimSun"/>
              </a:rPr>
              <a:t>年</a:t>
            </a:r>
            <a:r>
              <a:rPr sz="2000" dirty="0">
                <a:latin typeface="NSimSun"/>
                <a:cs typeface="NSimSun"/>
              </a:rPr>
              <a:t>龄</a:t>
            </a:r>
            <a:r>
              <a:rPr sz="2000" spc="-4" dirty="0">
                <a:latin typeface="Arial"/>
                <a:cs typeface="Arial"/>
              </a:rPr>
              <a:t>Sage,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spc="-4" dirty="0">
                <a:latin typeface="NSimSun"/>
                <a:cs typeface="NSimSun"/>
              </a:rPr>
              <a:t>所属系别</a:t>
            </a:r>
            <a:r>
              <a:rPr sz="2000" spc="-9" dirty="0">
                <a:latin typeface="Arial"/>
                <a:cs typeface="Arial"/>
              </a:rPr>
              <a:t>D#</a:t>
            </a:r>
            <a:r>
              <a:rPr sz="2000" spc="-9" dirty="0">
                <a:latin typeface="NSimSun"/>
                <a:cs typeface="NSimSun"/>
              </a:rPr>
              <a:t>，</a:t>
            </a:r>
            <a:r>
              <a:rPr sz="2000" spc="-4" dirty="0">
                <a:latin typeface="NSimSun"/>
                <a:cs typeface="NSimSun"/>
              </a:rPr>
              <a:t>班级</a:t>
            </a:r>
            <a:r>
              <a:rPr sz="2000" spc="-4" dirty="0">
                <a:latin typeface="Arial"/>
                <a:cs typeface="Arial"/>
              </a:rPr>
              <a:t>Sclass</a:t>
            </a:r>
            <a:endParaRPr sz="2000" dirty="0">
              <a:latin typeface="Arial"/>
              <a:cs typeface="Arial"/>
            </a:endParaRPr>
          </a:p>
          <a:p>
            <a:pPr marL="1041452" marR="1037651" indent="-760184" algn="l">
              <a:lnSpc>
                <a:spcPct val="130000"/>
              </a:lnSpc>
              <a:spcBef>
                <a:spcPts val="43"/>
              </a:spcBef>
              <a:tabLst>
                <a:tab pos="3094491" algn="l"/>
              </a:tabLst>
            </a:pP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Student (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S# </a:t>
            </a:r>
            <a:r>
              <a:rPr sz="2000" spc="17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char(8)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,</a:t>
            </a:r>
            <a:r>
              <a:rPr sz="2000" spc="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 err="1">
                <a:solidFill>
                  <a:srgbClr val="FF0065"/>
                </a:solidFill>
                <a:latin typeface="Arial"/>
                <a:cs typeface="Arial"/>
              </a:rPr>
              <a:t>Sname</a:t>
            </a:r>
            <a:r>
              <a:rPr lang="en-US" sz="2000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char(10)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, Ssex </a:t>
            </a:r>
            <a:r>
              <a:rPr sz="2000" spc="-4" dirty="0">
                <a:latin typeface="Arial"/>
                <a:cs typeface="Arial"/>
              </a:rPr>
              <a:t>char(2)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,  </a:t>
            </a:r>
            <a:br>
              <a:rPr lang="en-US" sz="2000" spc="-4" dirty="0">
                <a:solidFill>
                  <a:srgbClr val="FF0065"/>
                </a:solidFill>
                <a:latin typeface="Arial"/>
                <a:cs typeface="Arial"/>
              </a:rPr>
            </a:b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Sage </a:t>
            </a:r>
            <a:r>
              <a:rPr sz="2000" dirty="0">
                <a:latin typeface="Arial"/>
                <a:cs typeface="Arial"/>
              </a:rPr>
              <a:t>integer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,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D# </a:t>
            </a:r>
            <a:r>
              <a:rPr sz="2000" spc="-4" dirty="0">
                <a:latin typeface="Arial"/>
                <a:cs typeface="Arial"/>
              </a:rPr>
              <a:t>char(2)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, Sclass </a:t>
            </a:r>
            <a:r>
              <a:rPr sz="2000" spc="-4" dirty="0">
                <a:latin typeface="Arial"/>
                <a:cs typeface="Arial"/>
              </a:rPr>
              <a:t>char(6)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075" y="3789040"/>
            <a:ext cx="6652749" cy="849455"/>
          </a:xfrm>
          <a:prstGeom prst="rect">
            <a:avLst/>
          </a:prstGeom>
        </p:spPr>
        <p:txBody>
          <a:bodyPr vert="horz" wrap="square" lIns="0" tIns="94480" rIns="0" bIns="0" rtlCol="0">
            <a:spAutoFit/>
          </a:bodyPr>
          <a:lstStyle/>
          <a:p>
            <a:pPr marL="247603" indent="-236743" algn="l">
              <a:spcBef>
                <a:spcPts val="743"/>
              </a:spcBef>
              <a:buFont typeface="Wingdings"/>
              <a:buChar char=""/>
              <a:tabLst>
                <a:tab pos="248146" algn="l"/>
              </a:tabLst>
            </a:pPr>
            <a:r>
              <a:rPr sz="2400" dirty="0">
                <a:solidFill>
                  <a:srgbClr val="3333CC"/>
                </a:solidFill>
                <a:latin typeface="Microsoft YaHei"/>
                <a:cs typeface="Microsoft YaHei"/>
              </a:rPr>
              <a:t>院系</a:t>
            </a:r>
            <a:r>
              <a:rPr sz="2400" spc="-9" dirty="0">
                <a:solidFill>
                  <a:srgbClr val="3333CC"/>
                </a:solidFill>
                <a:latin typeface="NSimSun"/>
                <a:cs typeface="NSimSun"/>
              </a:rPr>
              <a:t>：</a:t>
            </a:r>
            <a:r>
              <a:rPr sz="2000" spc="-4" dirty="0">
                <a:latin typeface="NSimSun"/>
                <a:cs typeface="NSimSun"/>
              </a:rPr>
              <a:t>系别</a:t>
            </a:r>
            <a:r>
              <a:rPr sz="2000" spc="-9" dirty="0">
                <a:latin typeface="Arial"/>
                <a:cs typeface="Arial"/>
              </a:rPr>
              <a:t>D#</a:t>
            </a:r>
            <a:r>
              <a:rPr sz="2000" spc="-9" dirty="0">
                <a:latin typeface="NSimSun"/>
                <a:cs typeface="NSimSun"/>
              </a:rPr>
              <a:t>，</a:t>
            </a:r>
            <a:r>
              <a:rPr sz="2000" spc="-4" dirty="0">
                <a:latin typeface="NSimSun"/>
                <a:cs typeface="NSimSun"/>
              </a:rPr>
              <a:t>系名</a:t>
            </a:r>
            <a:r>
              <a:rPr sz="2000" spc="-4" dirty="0">
                <a:latin typeface="Arial"/>
                <a:cs typeface="Arial"/>
              </a:rPr>
              <a:t>Dname,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-4" dirty="0">
                <a:latin typeface="NSimSun"/>
                <a:cs typeface="NSimSun"/>
              </a:rPr>
              <a:t>系主任</a:t>
            </a:r>
            <a:r>
              <a:rPr sz="2000" spc="-4" dirty="0">
                <a:latin typeface="Arial"/>
                <a:cs typeface="Arial"/>
              </a:rPr>
              <a:t>Dean</a:t>
            </a:r>
            <a:endParaRPr sz="2000" dirty="0">
              <a:latin typeface="Arial"/>
              <a:cs typeface="Arial"/>
            </a:endParaRPr>
          </a:p>
          <a:p>
            <a:pPr marL="335567" algn="l">
              <a:spcBef>
                <a:spcPts val="599"/>
              </a:spcBef>
              <a:tabLst>
                <a:tab pos="2876752" algn="l"/>
              </a:tabLst>
            </a:pP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Dept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(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D# </a:t>
            </a:r>
            <a:r>
              <a:rPr sz="2000" spc="2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char(2)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,</a:t>
            </a:r>
            <a:r>
              <a:rPr sz="2000" spc="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Dname	</a:t>
            </a:r>
            <a:r>
              <a:rPr sz="2000" spc="-4" dirty="0">
                <a:latin typeface="Arial"/>
                <a:cs typeface="Arial"/>
              </a:rPr>
              <a:t>char(10)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, Dean </a:t>
            </a:r>
            <a:r>
              <a:rPr sz="2000" spc="-4" dirty="0">
                <a:latin typeface="Arial"/>
                <a:cs typeface="Arial"/>
              </a:rPr>
              <a:t>char(10)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8160" y="4800274"/>
            <a:ext cx="2960832" cy="1228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5623" y="4991190"/>
            <a:ext cx="1651784" cy="1019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80312" y="3061292"/>
            <a:ext cx="1134855" cy="1519836"/>
          </a:xfrm>
          <a:custGeom>
            <a:avLst/>
            <a:gdLst/>
            <a:ahLst/>
            <a:cxnLst/>
            <a:rect l="l" t="t" r="r" b="b"/>
            <a:pathLst>
              <a:path w="1327150" h="1777364">
                <a:moveTo>
                  <a:pt x="1326642" y="1609344"/>
                </a:moveTo>
                <a:lnTo>
                  <a:pt x="1326642" y="167639"/>
                </a:lnTo>
                <a:lnTo>
                  <a:pt x="1311332" y="131792"/>
                </a:lnTo>
                <a:lnTo>
                  <a:pt x="1267564" y="98567"/>
                </a:lnTo>
                <a:lnTo>
                  <a:pt x="1198577" y="68799"/>
                </a:lnTo>
                <a:lnTo>
                  <a:pt x="1155639" y="55472"/>
                </a:lnTo>
                <a:lnTo>
                  <a:pt x="1107612" y="43323"/>
                </a:lnTo>
                <a:lnTo>
                  <a:pt x="1054900" y="32455"/>
                </a:lnTo>
                <a:lnTo>
                  <a:pt x="997909" y="22972"/>
                </a:lnTo>
                <a:lnTo>
                  <a:pt x="937044" y="14980"/>
                </a:lnTo>
                <a:lnTo>
                  <a:pt x="872709" y="8583"/>
                </a:lnTo>
                <a:lnTo>
                  <a:pt x="805310" y="3884"/>
                </a:lnTo>
                <a:lnTo>
                  <a:pt x="735252" y="988"/>
                </a:lnTo>
                <a:lnTo>
                  <a:pt x="662940" y="0"/>
                </a:lnTo>
                <a:lnTo>
                  <a:pt x="590637" y="988"/>
                </a:lnTo>
                <a:lnTo>
                  <a:pt x="520606" y="3884"/>
                </a:lnTo>
                <a:lnTo>
                  <a:pt x="453249" y="8583"/>
                </a:lnTo>
                <a:lnTo>
                  <a:pt x="388969" y="14980"/>
                </a:lnTo>
                <a:lnTo>
                  <a:pt x="328168" y="22972"/>
                </a:lnTo>
                <a:lnTo>
                  <a:pt x="271247" y="32455"/>
                </a:lnTo>
                <a:lnTo>
                  <a:pt x="218610" y="43323"/>
                </a:lnTo>
                <a:lnTo>
                  <a:pt x="170659" y="55472"/>
                </a:lnTo>
                <a:lnTo>
                  <a:pt x="127796" y="68799"/>
                </a:lnTo>
                <a:lnTo>
                  <a:pt x="90424" y="83199"/>
                </a:lnTo>
                <a:lnTo>
                  <a:pt x="33759" y="114799"/>
                </a:lnTo>
                <a:lnTo>
                  <a:pt x="3885" y="149440"/>
                </a:lnTo>
                <a:lnTo>
                  <a:pt x="0" y="167640"/>
                </a:lnTo>
                <a:lnTo>
                  <a:pt x="0" y="1609344"/>
                </a:lnTo>
                <a:lnTo>
                  <a:pt x="15272" y="1645191"/>
                </a:lnTo>
                <a:lnTo>
                  <a:pt x="58944" y="1678416"/>
                </a:lnTo>
                <a:lnTo>
                  <a:pt x="127796" y="1708184"/>
                </a:lnTo>
                <a:lnTo>
                  <a:pt x="170659" y="1721511"/>
                </a:lnTo>
                <a:lnTo>
                  <a:pt x="218610" y="1733660"/>
                </a:lnTo>
                <a:lnTo>
                  <a:pt x="271247" y="1744528"/>
                </a:lnTo>
                <a:lnTo>
                  <a:pt x="328168" y="1754011"/>
                </a:lnTo>
                <a:lnTo>
                  <a:pt x="388969" y="1762003"/>
                </a:lnTo>
                <a:lnTo>
                  <a:pt x="453249" y="1768400"/>
                </a:lnTo>
                <a:lnTo>
                  <a:pt x="520606" y="1773099"/>
                </a:lnTo>
                <a:lnTo>
                  <a:pt x="590637" y="1775995"/>
                </a:lnTo>
                <a:lnTo>
                  <a:pt x="662940" y="1776983"/>
                </a:lnTo>
                <a:lnTo>
                  <a:pt x="735252" y="1775995"/>
                </a:lnTo>
                <a:lnTo>
                  <a:pt x="805310" y="1773099"/>
                </a:lnTo>
                <a:lnTo>
                  <a:pt x="872709" y="1768400"/>
                </a:lnTo>
                <a:lnTo>
                  <a:pt x="937044" y="1762003"/>
                </a:lnTo>
                <a:lnTo>
                  <a:pt x="997909" y="1754011"/>
                </a:lnTo>
                <a:lnTo>
                  <a:pt x="1054900" y="1744528"/>
                </a:lnTo>
                <a:lnTo>
                  <a:pt x="1107612" y="1733660"/>
                </a:lnTo>
                <a:lnTo>
                  <a:pt x="1155639" y="1721511"/>
                </a:lnTo>
                <a:lnTo>
                  <a:pt x="1198577" y="1708184"/>
                </a:lnTo>
                <a:lnTo>
                  <a:pt x="1236020" y="1693784"/>
                </a:lnTo>
                <a:lnTo>
                  <a:pt x="1292803" y="1662184"/>
                </a:lnTo>
                <a:lnTo>
                  <a:pt x="1322747" y="1627543"/>
                </a:lnTo>
                <a:lnTo>
                  <a:pt x="1326642" y="160934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80323" y="3061293"/>
            <a:ext cx="1134855" cy="286157"/>
          </a:xfrm>
          <a:custGeom>
            <a:avLst/>
            <a:gdLst/>
            <a:ahLst/>
            <a:cxnLst/>
            <a:rect l="l" t="t" r="r" b="b"/>
            <a:pathLst>
              <a:path w="1327150" h="334645">
                <a:moveTo>
                  <a:pt x="1326642" y="167639"/>
                </a:moveTo>
                <a:lnTo>
                  <a:pt x="1311332" y="131792"/>
                </a:lnTo>
                <a:lnTo>
                  <a:pt x="1267564" y="98567"/>
                </a:lnTo>
                <a:lnTo>
                  <a:pt x="1198577" y="68799"/>
                </a:lnTo>
                <a:lnTo>
                  <a:pt x="1155639" y="55472"/>
                </a:lnTo>
                <a:lnTo>
                  <a:pt x="1107612" y="43323"/>
                </a:lnTo>
                <a:lnTo>
                  <a:pt x="1054900" y="32455"/>
                </a:lnTo>
                <a:lnTo>
                  <a:pt x="997909" y="22972"/>
                </a:lnTo>
                <a:lnTo>
                  <a:pt x="937044" y="14980"/>
                </a:lnTo>
                <a:lnTo>
                  <a:pt x="872709" y="8583"/>
                </a:lnTo>
                <a:lnTo>
                  <a:pt x="805310" y="3884"/>
                </a:lnTo>
                <a:lnTo>
                  <a:pt x="735252" y="988"/>
                </a:lnTo>
                <a:lnTo>
                  <a:pt x="662940" y="0"/>
                </a:lnTo>
                <a:lnTo>
                  <a:pt x="590637" y="988"/>
                </a:lnTo>
                <a:lnTo>
                  <a:pt x="520606" y="3884"/>
                </a:lnTo>
                <a:lnTo>
                  <a:pt x="453249" y="8583"/>
                </a:lnTo>
                <a:lnTo>
                  <a:pt x="388969" y="14980"/>
                </a:lnTo>
                <a:lnTo>
                  <a:pt x="328168" y="22972"/>
                </a:lnTo>
                <a:lnTo>
                  <a:pt x="271247" y="32455"/>
                </a:lnTo>
                <a:lnTo>
                  <a:pt x="218610" y="43323"/>
                </a:lnTo>
                <a:lnTo>
                  <a:pt x="170659" y="55472"/>
                </a:lnTo>
                <a:lnTo>
                  <a:pt x="127796" y="68799"/>
                </a:lnTo>
                <a:lnTo>
                  <a:pt x="90423" y="83199"/>
                </a:lnTo>
                <a:lnTo>
                  <a:pt x="33759" y="114799"/>
                </a:lnTo>
                <a:lnTo>
                  <a:pt x="3885" y="149440"/>
                </a:lnTo>
                <a:lnTo>
                  <a:pt x="0" y="167639"/>
                </a:lnTo>
                <a:lnTo>
                  <a:pt x="3885" y="185829"/>
                </a:lnTo>
                <a:lnTo>
                  <a:pt x="33759" y="220400"/>
                </a:lnTo>
                <a:lnTo>
                  <a:pt x="90423" y="251883"/>
                </a:lnTo>
                <a:lnTo>
                  <a:pt x="127796" y="266212"/>
                </a:lnTo>
                <a:lnTo>
                  <a:pt x="170659" y="279464"/>
                </a:lnTo>
                <a:lnTo>
                  <a:pt x="218610" y="291537"/>
                </a:lnTo>
                <a:lnTo>
                  <a:pt x="271247" y="302331"/>
                </a:lnTo>
                <a:lnTo>
                  <a:pt x="328168" y="311742"/>
                </a:lnTo>
                <a:lnTo>
                  <a:pt x="388969" y="319670"/>
                </a:lnTo>
                <a:lnTo>
                  <a:pt x="453249" y="326014"/>
                </a:lnTo>
                <a:lnTo>
                  <a:pt x="520606" y="330670"/>
                </a:lnTo>
                <a:lnTo>
                  <a:pt x="590637" y="333539"/>
                </a:lnTo>
                <a:lnTo>
                  <a:pt x="662940" y="334517"/>
                </a:lnTo>
                <a:lnTo>
                  <a:pt x="735252" y="333539"/>
                </a:lnTo>
                <a:lnTo>
                  <a:pt x="805310" y="330670"/>
                </a:lnTo>
                <a:lnTo>
                  <a:pt x="872709" y="326014"/>
                </a:lnTo>
                <a:lnTo>
                  <a:pt x="937044" y="319670"/>
                </a:lnTo>
                <a:lnTo>
                  <a:pt x="997909" y="311742"/>
                </a:lnTo>
                <a:lnTo>
                  <a:pt x="1054900" y="302331"/>
                </a:lnTo>
                <a:lnTo>
                  <a:pt x="1107612" y="291537"/>
                </a:lnTo>
                <a:lnTo>
                  <a:pt x="1155639" y="279464"/>
                </a:lnTo>
                <a:lnTo>
                  <a:pt x="1198577" y="266212"/>
                </a:lnTo>
                <a:lnTo>
                  <a:pt x="1236020" y="251883"/>
                </a:lnTo>
                <a:lnTo>
                  <a:pt x="1292803" y="220400"/>
                </a:lnTo>
                <a:lnTo>
                  <a:pt x="1322747" y="185829"/>
                </a:lnTo>
                <a:lnTo>
                  <a:pt x="1326642" y="167639"/>
                </a:lnTo>
                <a:close/>
              </a:path>
            </a:pathLst>
          </a:custGeom>
          <a:solidFill>
            <a:srgbClr val="FFF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80312" y="3061292"/>
            <a:ext cx="1134855" cy="1519836"/>
          </a:xfrm>
          <a:custGeom>
            <a:avLst/>
            <a:gdLst/>
            <a:ahLst/>
            <a:cxnLst/>
            <a:rect l="l" t="t" r="r" b="b"/>
            <a:pathLst>
              <a:path w="1327150" h="1777364">
                <a:moveTo>
                  <a:pt x="662940" y="0"/>
                </a:moveTo>
                <a:lnTo>
                  <a:pt x="590637" y="988"/>
                </a:lnTo>
                <a:lnTo>
                  <a:pt x="520606" y="3884"/>
                </a:lnTo>
                <a:lnTo>
                  <a:pt x="453249" y="8583"/>
                </a:lnTo>
                <a:lnTo>
                  <a:pt x="388969" y="14980"/>
                </a:lnTo>
                <a:lnTo>
                  <a:pt x="328168" y="22972"/>
                </a:lnTo>
                <a:lnTo>
                  <a:pt x="271247" y="32455"/>
                </a:lnTo>
                <a:lnTo>
                  <a:pt x="218610" y="43323"/>
                </a:lnTo>
                <a:lnTo>
                  <a:pt x="170659" y="55472"/>
                </a:lnTo>
                <a:lnTo>
                  <a:pt x="127796" y="68799"/>
                </a:lnTo>
                <a:lnTo>
                  <a:pt x="90424" y="83199"/>
                </a:lnTo>
                <a:lnTo>
                  <a:pt x="33759" y="114799"/>
                </a:lnTo>
                <a:lnTo>
                  <a:pt x="3885" y="149440"/>
                </a:lnTo>
                <a:lnTo>
                  <a:pt x="0" y="167640"/>
                </a:lnTo>
                <a:lnTo>
                  <a:pt x="0" y="1609344"/>
                </a:lnTo>
                <a:lnTo>
                  <a:pt x="15272" y="1645191"/>
                </a:lnTo>
                <a:lnTo>
                  <a:pt x="58944" y="1678416"/>
                </a:lnTo>
                <a:lnTo>
                  <a:pt x="127796" y="1708184"/>
                </a:lnTo>
                <a:lnTo>
                  <a:pt x="170659" y="1721511"/>
                </a:lnTo>
                <a:lnTo>
                  <a:pt x="218610" y="1733660"/>
                </a:lnTo>
                <a:lnTo>
                  <a:pt x="271247" y="1744528"/>
                </a:lnTo>
                <a:lnTo>
                  <a:pt x="328168" y="1754011"/>
                </a:lnTo>
                <a:lnTo>
                  <a:pt x="388969" y="1762003"/>
                </a:lnTo>
                <a:lnTo>
                  <a:pt x="453249" y="1768400"/>
                </a:lnTo>
                <a:lnTo>
                  <a:pt x="520606" y="1773099"/>
                </a:lnTo>
                <a:lnTo>
                  <a:pt x="590637" y="1775995"/>
                </a:lnTo>
                <a:lnTo>
                  <a:pt x="662940" y="1776983"/>
                </a:lnTo>
                <a:lnTo>
                  <a:pt x="735252" y="1775995"/>
                </a:lnTo>
                <a:lnTo>
                  <a:pt x="805310" y="1773099"/>
                </a:lnTo>
                <a:lnTo>
                  <a:pt x="872709" y="1768400"/>
                </a:lnTo>
                <a:lnTo>
                  <a:pt x="937044" y="1762003"/>
                </a:lnTo>
                <a:lnTo>
                  <a:pt x="997909" y="1754011"/>
                </a:lnTo>
                <a:lnTo>
                  <a:pt x="1054900" y="1744528"/>
                </a:lnTo>
                <a:lnTo>
                  <a:pt x="1107612" y="1733660"/>
                </a:lnTo>
                <a:lnTo>
                  <a:pt x="1155639" y="1721511"/>
                </a:lnTo>
                <a:lnTo>
                  <a:pt x="1198577" y="1708184"/>
                </a:lnTo>
                <a:lnTo>
                  <a:pt x="1236020" y="1693784"/>
                </a:lnTo>
                <a:lnTo>
                  <a:pt x="1292803" y="1662184"/>
                </a:lnTo>
                <a:lnTo>
                  <a:pt x="1322747" y="1627543"/>
                </a:lnTo>
                <a:lnTo>
                  <a:pt x="1326642" y="1609344"/>
                </a:lnTo>
                <a:lnTo>
                  <a:pt x="1326642" y="167639"/>
                </a:lnTo>
                <a:lnTo>
                  <a:pt x="1311332" y="131792"/>
                </a:lnTo>
                <a:lnTo>
                  <a:pt x="1267564" y="98567"/>
                </a:lnTo>
                <a:lnTo>
                  <a:pt x="1198577" y="68799"/>
                </a:lnTo>
                <a:lnTo>
                  <a:pt x="1155639" y="55472"/>
                </a:lnTo>
                <a:lnTo>
                  <a:pt x="1107612" y="43323"/>
                </a:lnTo>
                <a:lnTo>
                  <a:pt x="1054900" y="32455"/>
                </a:lnTo>
                <a:lnTo>
                  <a:pt x="997909" y="22972"/>
                </a:lnTo>
                <a:lnTo>
                  <a:pt x="937044" y="14980"/>
                </a:lnTo>
                <a:lnTo>
                  <a:pt x="872709" y="8583"/>
                </a:lnTo>
                <a:lnTo>
                  <a:pt x="805310" y="3884"/>
                </a:lnTo>
                <a:lnTo>
                  <a:pt x="735252" y="988"/>
                </a:lnTo>
                <a:lnTo>
                  <a:pt x="662940" y="0"/>
                </a:lnTo>
                <a:close/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80312" y="3204643"/>
            <a:ext cx="1134855" cy="142807"/>
          </a:xfrm>
          <a:custGeom>
            <a:avLst/>
            <a:gdLst/>
            <a:ahLst/>
            <a:cxnLst/>
            <a:rect l="l" t="t" r="r" b="b"/>
            <a:pathLst>
              <a:path w="1327150" h="167004">
                <a:moveTo>
                  <a:pt x="0" y="0"/>
                </a:moveTo>
                <a:lnTo>
                  <a:pt x="15272" y="35810"/>
                </a:lnTo>
                <a:lnTo>
                  <a:pt x="58944" y="68938"/>
                </a:lnTo>
                <a:lnTo>
                  <a:pt x="127796" y="98572"/>
                </a:lnTo>
                <a:lnTo>
                  <a:pt x="170659" y="111824"/>
                </a:lnTo>
                <a:lnTo>
                  <a:pt x="218610" y="123897"/>
                </a:lnTo>
                <a:lnTo>
                  <a:pt x="271247" y="134691"/>
                </a:lnTo>
                <a:lnTo>
                  <a:pt x="328168" y="144102"/>
                </a:lnTo>
                <a:lnTo>
                  <a:pt x="388969" y="152030"/>
                </a:lnTo>
                <a:lnTo>
                  <a:pt x="453249" y="158374"/>
                </a:lnTo>
                <a:lnTo>
                  <a:pt x="520606" y="163030"/>
                </a:lnTo>
                <a:lnTo>
                  <a:pt x="590637" y="165899"/>
                </a:lnTo>
                <a:lnTo>
                  <a:pt x="662940" y="166877"/>
                </a:lnTo>
                <a:lnTo>
                  <a:pt x="735252" y="165899"/>
                </a:lnTo>
                <a:lnTo>
                  <a:pt x="805310" y="163030"/>
                </a:lnTo>
                <a:lnTo>
                  <a:pt x="872709" y="158374"/>
                </a:lnTo>
                <a:lnTo>
                  <a:pt x="937044" y="152030"/>
                </a:lnTo>
                <a:lnTo>
                  <a:pt x="997909" y="144102"/>
                </a:lnTo>
                <a:lnTo>
                  <a:pt x="1054900" y="134691"/>
                </a:lnTo>
                <a:lnTo>
                  <a:pt x="1107612" y="123897"/>
                </a:lnTo>
                <a:lnTo>
                  <a:pt x="1155639" y="111824"/>
                </a:lnTo>
                <a:lnTo>
                  <a:pt x="1198577" y="98572"/>
                </a:lnTo>
                <a:lnTo>
                  <a:pt x="1236020" y="84243"/>
                </a:lnTo>
                <a:lnTo>
                  <a:pt x="1292803" y="52760"/>
                </a:lnTo>
                <a:lnTo>
                  <a:pt x="1322747" y="18189"/>
                </a:lnTo>
                <a:lnTo>
                  <a:pt x="1326642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04031" y="2924665"/>
            <a:ext cx="668424" cy="951456"/>
          </a:xfrm>
          <a:prstGeom prst="rect">
            <a:avLst/>
          </a:prstGeom>
        </p:spPr>
        <p:txBody>
          <a:bodyPr vert="horz" wrap="square" lIns="0" tIns="150409" rIns="0" bIns="0" rtlCol="0">
            <a:spAutoFit/>
          </a:bodyPr>
          <a:lstStyle/>
          <a:p>
            <a:pPr marL="125973">
              <a:spcBef>
                <a:spcPts val="1184"/>
              </a:spcBef>
            </a:pPr>
            <a:r>
              <a:rPr sz="1710" spc="-4" dirty="0">
                <a:latin typeface="Arial"/>
                <a:cs typeface="Arial"/>
              </a:rPr>
              <a:t>SCT</a:t>
            </a:r>
            <a:endParaRPr sz="1710">
              <a:latin typeface="Arial"/>
              <a:cs typeface="Arial"/>
            </a:endParaRPr>
          </a:p>
          <a:p>
            <a:pPr marL="10860" marR="4344">
              <a:spcBef>
                <a:spcPts val="889"/>
              </a:spcBef>
            </a:pPr>
            <a:r>
              <a:rPr sz="1368" spc="-4" dirty="0">
                <a:solidFill>
                  <a:srgbClr val="3333CC"/>
                </a:solidFill>
                <a:latin typeface="Arial"/>
                <a:cs typeface="Arial"/>
              </a:rPr>
              <a:t>Stud</a:t>
            </a:r>
            <a:r>
              <a:rPr sz="1368" spc="-9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1368" spc="-4" dirty="0">
                <a:solidFill>
                  <a:srgbClr val="3333CC"/>
                </a:solidFill>
                <a:latin typeface="Arial"/>
                <a:cs typeface="Arial"/>
              </a:rPr>
              <a:t>nt  Dept</a:t>
            </a:r>
            <a:endParaRPr sz="1368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10617" y="669574"/>
            <a:ext cx="5203320" cy="555496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92"/>
              </a:spcBef>
            </a:pPr>
            <a:r>
              <a:rPr sz="3200" dirty="0" err="1">
                <a:solidFill>
                  <a:srgbClr val="FFFFFF"/>
                </a:solidFill>
                <a:latin typeface="STZhongsong"/>
                <a:cs typeface="STZhongsong"/>
              </a:rPr>
              <a:t>利用</a:t>
            </a:r>
            <a:r>
              <a:rPr sz="3200" spc="-9" dirty="0" err="1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3200" spc="-4" dirty="0" err="1">
                <a:solidFill>
                  <a:srgbClr val="FFFFFF"/>
                </a:solidFill>
                <a:latin typeface="STZhongsong"/>
                <a:cs typeface="STZhongsong"/>
              </a:rPr>
              <a:t>语言建立数据库</a:t>
            </a:r>
            <a:endParaRPr sz="3200" dirty="0">
              <a:latin typeface="STZhongsong"/>
              <a:cs typeface="STZhongsong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70799" y="1328860"/>
            <a:ext cx="3647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-9" dirty="0">
                <a:solidFill>
                  <a:srgbClr val="0000FF"/>
                </a:solidFill>
                <a:latin typeface="Arial"/>
                <a:cs typeface="Arial"/>
              </a:rPr>
              <a:t>(1</a:t>
            </a:r>
            <a:r>
              <a:rPr lang="en-US" altLang="zh-CN" sz="2400" spc="-4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lang="zh-CN" altLang="en-US" sz="2400" spc="-4" dirty="0">
                <a:solidFill>
                  <a:srgbClr val="0000FF"/>
                </a:solidFill>
                <a:latin typeface="STZhongsong"/>
                <a:cs typeface="STZhongsong"/>
              </a:rPr>
              <a:t>课堂讲义使用的数据库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1047" y="1535942"/>
            <a:ext cx="8505409" cy="1028962"/>
          </a:xfrm>
          <a:prstGeom prst="rect">
            <a:avLst/>
          </a:prstGeom>
        </p:spPr>
        <p:txBody>
          <a:bodyPr vert="horz" wrap="square" lIns="0" tIns="30951" rIns="0" bIns="0" rtlCol="0">
            <a:spAutoFit/>
          </a:bodyPr>
          <a:lstStyle/>
          <a:p>
            <a:pPr marL="247603" indent="-236743" algn="l">
              <a:spcBef>
                <a:spcPts val="244"/>
              </a:spcBef>
              <a:buFont typeface="Wingdings"/>
              <a:buChar char=""/>
              <a:tabLst>
                <a:tab pos="248146" algn="l"/>
              </a:tabLst>
            </a:pPr>
            <a:r>
              <a:rPr sz="2400" dirty="0">
                <a:solidFill>
                  <a:srgbClr val="3333CC"/>
                </a:solidFill>
                <a:latin typeface="Microsoft YaHei"/>
                <a:cs typeface="Microsoft YaHei"/>
              </a:rPr>
              <a:t>课程</a:t>
            </a:r>
            <a:r>
              <a:rPr sz="2400" spc="-9" dirty="0">
                <a:solidFill>
                  <a:srgbClr val="3333CC"/>
                </a:solidFill>
                <a:latin typeface="NSimSun"/>
                <a:cs typeface="NSimSun"/>
              </a:rPr>
              <a:t>：</a:t>
            </a:r>
            <a:r>
              <a:rPr sz="2000" spc="-4" dirty="0">
                <a:latin typeface="NSimSun"/>
                <a:cs typeface="NSimSun"/>
              </a:rPr>
              <a:t>课号</a:t>
            </a:r>
            <a:r>
              <a:rPr sz="2000" spc="-4" dirty="0">
                <a:latin typeface="Arial"/>
                <a:cs typeface="Arial"/>
              </a:rPr>
              <a:t>C#,</a:t>
            </a:r>
            <a:r>
              <a:rPr sz="2000" spc="-17" dirty="0">
                <a:latin typeface="Arial"/>
                <a:cs typeface="Arial"/>
              </a:rPr>
              <a:t> </a:t>
            </a:r>
            <a:r>
              <a:rPr sz="2000" dirty="0">
                <a:latin typeface="NSimSun"/>
                <a:cs typeface="NSimSun"/>
              </a:rPr>
              <a:t>课</a:t>
            </a:r>
            <a:r>
              <a:rPr sz="2000" spc="-4" dirty="0">
                <a:latin typeface="NSimSun"/>
                <a:cs typeface="NSimSun"/>
              </a:rPr>
              <a:t>名</a:t>
            </a:r>
            <a:r>
              <a:rPr sz="2000" spc="-4" dirty="0">
                <a:latin typeface="Arial"/>
                <a:cs typeface="Arial"/>
              </a:rPr>
              <a:t>Cname,</a:t>
            </a:r>
            <a:r>
              <a:rPr sz="2000" spc="363" dirty="0">
                <a:latin typeface="Arial"/>
                <a:cs typeface="Arial"/>
              </a:rPr>
              <a:t> </a:t>
            </a:r>
            <a:r>
              <a:rPr sz="2000" spc="-4" dirty="0">
                <a:latin typeface="NSimSun"/>
                <a:cs typeface="NSimSun"/>
              </a:rPr>
              <a:t>教师编</a:t>
            </a:r>
            <a:r>
              <a:rPr sz="2000" dirty="0">
                <a:latin typeface="NSimSun"/>
                <a:cs typeface="NSimSun"/>
              </a:rPr>
              <a:t>号</a:t>
            </a:r>
            <a:r>
              <a:rPr sz="2000" spc="-4" dirty="0">
                <a:latin typeface="Arial"/>
                <a:cs typeface="Arial"/>
              </a:rPr>
              <a:t>T#,</a:t>
            </a:r>
            <a:r>
              <a:rPr sz="2000" spc="368" dirty="0">
                <a:latin typeface="Arial"/>
                <a:cs typeface="Arial"/>
              </a:rPr>
              <a:t> </a:t>
            </a:r>
            <a:r>
              <a:rPr sz="2000" spc="-4" dirty="0">
                <a:latin typeface="NSimSun"/>
                <a:cs typeface="NSimSun"/>
              </a:rPr>
              <a:t>学时</a:t>
            </a:r>
            <a:r>
              <a:rPr sz="2000" spc="-4" dirty="0">
                <a:latin typeface="Arial"/>
                <a:cs typeface="Arial"/>
              </a:rPr>
              <a:t>Chours</a:t>
            </a:r>
            <a:r>
              <a:rPr sz="2000" spc="-4" dirty="0">
                <a:latin typeface="NSimSun"/>
                <a:cs typeface="NSimSun"/>
              </a:rPr>
              <a:t>，学分</a:t>
            </a:r>
            <a:r>
              <a:rPr sz="2000" spc="-4" dirty="0">
                <a:latin typeface="Arial"/>
                <a:cs typeface="Arial"/>
              </a:rPr>
              <a:t>Credit</a:t>
            </a:r>
            <a:endParaRPr sz="2000" dirty="0">
              <a:latin typeface="Arial"/>
              <a:cs typeface="Arial"/>
            </a:endParaRPr>
          </a:p>
          <a:p>
            <a:pPr marL="933397" marR="235114" indent="-597830" algn="l">
              <a:spcBef>
                <a:spcPts val="145"/>
              </a:spcBef>
              <a:tabLst>
                <a:tab pos="1541543" algn="l"/>
              </a:tabLst>
            </a:pP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Course</a:t>
            </a:r>
            <a:r>
              <a:rPr sz="2000" spc="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sz="2000" spc="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C#	</a:t>
            </a:r>
            <a:r>
              <a:rPr sz="2000" spc="-4" dirty="0">
                <a:latin typeface="Arial"/>
                <a:cs typeface="Arial"/>
              </a:rPr>
              <a:t>char(3)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, Cname </a:t>
            </a:r>
            <a:r>
              <a:rPr sz="2000" spc="-4" dirty="0">
                <a:latin typeface="Arial"/>
                <a:cs typeface="Arial"/>
              </a:rPr>
              <a:t>char(12)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, Chours </a:t>
            </a:r>
            <a:r>
              <a:rPr sz="2000" dirty="0">
                <a:latin typeface="Arial"/>
                <a:cs typeface="Arial"/>
              </a:rPr>
              <a:t>integer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,  </a:t>
            </a:r>
            <a:br>
              <a:rPr lang="en-US" sz="2000" dirty="0">
                <a:solidFill>
                  <a:srgbClr val="FF0065"/>
                </a:solidFill>
                <a:latin typeface="Arial"/>
                <a:cs typeface="Arial"/>
              </a:rPr>
            </a:b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Credit </a:t>
            </a:r>
            <a:r>
              <a:rPr sz="2000" dirty="0">
                <a:latin typeface="Arial"/>
                <a:cs typeface="Arial"/>
              </a:rPr>
              <a:t>float(1)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,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T# </a:t>
            </a:r>
            <a:r>
              <a:rPr sz="2000" spc="-4" dirty="0">
                <a:latin typeface="Arial"/>
                <a:cs typeface="Arial"/>
              </a:rPr>
              <a:t>char(3)</a:t>
            </a:r>
            <a:r>
              <a:rPr sz="2000" spc="-17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03" y="2793607"/>
            <a:ext cx="7758429" cy="1042335"/>
          </a:xfrm>
          <a:prstGeom prst="rect">
            <a:avLst/>
          </a:prstGeom>
        </p:spPr>
        <p:txBody>
          <a:bodyPr vert="horz" wrap="square" lIns="0" tIns="31494" rIns="0" bIns="0" rtlCol="0">
            <a:spAutoFit/>
          </a:bodyPr>
          <a:lstStyle/>
          <a:p>
            <a:pPr marL="247603" indent="-236743" algn="l">
              <a:spcBef>
                <a:spcPts val="248"/>
              </a:spcBef>
              <a:buFont typeface="Wingdings"/>
              <a:buChar char=""/>
              <a:tabLst>
                <a:tab pos="248146" algn="l"/>
              </a:tabLst>
            </a:pPr>
            <a:r>
              <a:rPr sz="2400" dirty="0">
                <a:solidFill>
                  <a:srgbClr val="3333CC"/>
                </a:solidFill>
                <a:latin typeface="Microsoft YaHei"/>
                <a:cs typeface="Microsoft YaHei"/>
              </a:rPr>
              <a:t>教师</a:t>
            </a:r>
            <a:r>
              <a:rPr sz="2400" spc="-9" dirty="0">
                <a:solidFill>
                  <a:srgbClr val="3333CC"/>
                </a:solidFill>
                <a:latin typeface="NSimSun"/>
                <a:cs typeface="NSimSun"/>
              </a:rPr>
              <a:t>：</a:t>
            </a:r>
            <a:r>
              <a:rPr sz="2000" spc="-4" dirty="0">
                <a:latin typeface="NSimSun"/>
                <a:cs typeface="NSimSun"/>
              </a:rPr>
              <a:t>教师编</a:t>
            </a:r>
            <a:r>
              <a:rPr sz="2000" dirty="0">
                <a:latin typeface="NSimSun"/>
                <a:cs typeface="NSimSun"/>
              </a:rPr>
              <a:t>号</a:t>
            </a:r>
            <a:r>
              <a:rPr sz="2000" spc="-9" dirty="0">
                <a:latin typeface="Arial"/>
                <a:cs typeface="Arial"/>
              </a:rPr>
              <a:t>T#</a:t>
            </a:r>
            <a:r>
              <a:rPr sz="2000" spc="-9" dirty="0">
                <a:latin typeface="NSimSun"/>
                <a:cs typeface="NSimSun"/>
              </a:rPr>
              <a:t>，教师</a:t>
            </a:r>
            <a:r>
              <a:rPr sz="2000" dirty="0">
                <a:latin typeface="NSimSun"/>
                <a:cs typeface="NSimSun"/>
              </a:rPr>
              <a:t>名</a:t>
            </a:r>
            <a:r>
              <a:rPr sz="2000" spc="-4" dirty="0">
                <a:latin typeface="Arial"/>
                <a:cs typeface="Arial"/>
              </a:rPr>
              <a:t>Tname,</a:t>
            </a:r>
            <a:r>
              <a:rPr sz="2000" spc="-38" dirty="0">
                <a:latin typeface="Arial"/>
                <a:cs typeface="Arial"/>
              </a:rPr>
              <a:t> </a:t>
            </a:r>
            <a:r>
              <a:rPr sz="2000" spc="-4" dirty="0">
                <a:latin typeface="NSimSun"/>
                <a:cs typeface="NSimSun"/>
              </a:rPr>
              <a:t>所属院系</a:t>
            </a:r>
            <a:r>
              <a:rPr sz="2000" spc="-9" dirty="0">
                <a:latin typeface="Arial"/>
                <a:cs typeface="Arial"/>
              </a:rPr>
              <a:t>D#</a:t>
            </a:r>
            <a:r>
              <a:rPr sz="2000" spc="-9" dirty="0">
                <a:latin typeface="NSimSun"/>
                <a:cs typeface="NSimSun"/>
              </a:rPr>
              <a:t>，</a:t>
            </a:r>
            <a:r>
              <a:rPr sz="2000" spc="-4" dirty="0">
                <a:latin typeface="NSimSun"/>
                <a:cs typeface="NSimSun"/>
              </a:rPr>
              <a:t>工资</a:t>
            </a:r>
            <a:r>
              <a:rPr sz="2000" spc="-4" dirty="0">
                <a:latin typeface="Arial"/>
                <a:cs typeface="Arial"/>
              </a:rPr>
              <a:t>Salary</a:t>
            </a:r>
            <a:endParaRPr sz="2000" dirty="0">
              <a:latin typeface="Arial"/>
              <a:cs typeface="Arial"/>
            </a:endParaRPr>
          </a:p>
          <a:p>
            <a:pPr marL="933397" marR="138462" indent="-597830" algn="l">
              <a:spcBef>
                <a:spcPts val="154"/>
              </a:spcBef>
            </a:pP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Teacher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( T# </a:t>
            </a:r>
            <a:r>
              <a:rPr sz="2000" spc="-4" dirty="0">
                <a:latin typeface="Arial"/>
                <a:cs typeface="Arial"/>
              </a:rPr>
              <a:t>char(3)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, Tname </a:t>
            </a:r>
            <a:r>
              <a:rPr sz="2000" spc="-4" dirty="0">
                <a:latin typeface="Arial"/>
                <a:cs typeface="Arial"/>
              </a:rPr>
              <a:t>char(10)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, D# </a:t>
            </a:r>
            <a:r>
              <a:rPr sz="2000" spc="-4" dirty="0">
                <a:latin typeface="Arial"/>
                <a:cs typeface="Arial"/>
              </a:rPr>
              <a:t>char(2)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,  Salary </a:t>
            </a:r>
            <a:r>
              <a:rPr sz="2000" dirty="0">
                <a:latin typeface="Arial"/>
                <a:cs typeface="Arial"/>
              </a:rPr>
              <a:t>float(2)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575" y="3971019"/>
            <a:ext cx="6879252" cy="907453"/>
          </a:xfrm>
          <a:prstGeom prst="rect">
            <a:avLst/>
          </a:prstGeom>
        </p:spPr>
        <p:txBody>
          <a:bodyPr vert="horz" wrap="square" lIns="0" tIns="126517" rIns="0" bIns="0" rtlCol="0">
            <a:spAutoFit/>
          </a:bodyPr>
          <a:lstStyle/>
          <a:p>
            <a:pPr marL="247603" indent="-236743" algn="l">
              <a:spcBef>
                <a:spcPts val="996"/>
              </a:spcBef>
              <a:buClr>
                <a:srgbClr val="000000"/>
              </a:buClr>
              <a:buFont typeface="Wingdings"/>
              <a:buChar char=""/>
              <a:tabLst>
                <a:tab pos="248146" algn="l"/>
              </a:tabLst>
            </a:pPr>
            <a:r>
              <a:rPr sz="2400" dirty="0">
                <a:solidFill>
                  <a:srgbClr val="3333CC"/>
                </a:solidFill>
                <a:latin typeface="Microsoft YaHei"/>
                <a:cs typeface="Microsoft YaHei"/>
              </a:rPr>
              <a:t>选课</a:t>
            </a:r>
            <a:r>
              <a:rPr sz="2400" spc="-9" dirty="0">
                <a:solidFill>
                  <a:srgbClr val="3333CC"/>
                </a:solidFill>
                <a:latin typeface="NSimSun"/>
                <a:cs typeface="NSimSun"/>
              </a:rPr>
              <a:t>：</a:t>
            </a:r>
            <a:r>
              <a:rPr sz="2000" spc="-4" dirty="0">
                <a:latin typeface="NSimSun"/>
                <a:cs typeface="NSimSun"/>
              </a:rPr>
              <a:t>学号</a:t>
            </a:r>
            <a:r>
              <a:rPr sz="2000" spc="-4" dirty="0">
                <a:latin typeface="Arial"/>
                <a:cs typeface="Arial"/>
              </a:rPr>
              <a:t>S#,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-4" dirty="0">
                <a:latin typeface="NSimSun"/>
                <a:cs typeface="NSimSun"/>
              </a:rPr>
              <a:t>课号</a:t>
            </a:r>
            <a:r>
              <a:rPr sz="2000" spc="-4" dirty="0">
                <a:latin typeface="Arial"/>
                <a:cs typeface="Arial"/>
              </a:rPr>
              <a:t>C#,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dirty="0">
                <a:latin typeface="NSimSun"/>
                <a:cs typeface="NSimSun"/>
              </a:rPr>
              <a:t>成</a:t>
            </a:r>
            <a:r>
              <a:rPr sz="2000" spc="-4" dirty="0">
                <a:latin typeface="NSimSun"/>
                <a:cs typeface="NSimSun"/>
              </a:rPr>
              <a:t>绩</a:t>
            </a:r>
            <a:r>
              <a:rPr sz="2000" spc="-4" dirty="0">
                <a:latin typeface="Arial"/>
                <a:cs typeface="Arial"/>
              </a:rPr>
              <a:t>Score</a:t>
            </a:r>
            <a:endParaRPr sz="2000" dirty="0">
              <a:latin typeface="Arial"/>
              <a:cs typeface="Arial"/>
            </a:endParaRPr>
          </a:p>
          <a:p>
            <a:pPr marL="309503" algn="l">
              <a:spcBef>
                <a:spcPts val="821"/>
              </a:spcBef>
            </a:pP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SC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(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S# </a:t>
            </a:r>
            <a:r>
              <a:rPr sz="2000" spc="-4" dirty="0">
                <a:latin typeface="Arial"/>
                <a:cs typeface="Arial"/>
              </a:rPr>
              <a:t>char(8)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, C# </a:t>
            </a:r>
            <a:r>
              <a:rPr sz="2000" spc="-4" dirty="0">
                <a:latin typeface="Arial"/>
                <a:cs typeface="Arial"/>
              </a:rPr>
              <a:t>char(3)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, Score </a:t>
            </a:r>
            <a:r>
              <a:rPr sz="2000" dirty="0">
                <a:latin typeface="Arial"/>
                <a:cs typeface="Arial"/>
              </a:rPr>
              <a:t>float(1)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32709" y="4408667"/>
            <a:ext cx="1676545" cy="1888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6051" y="5206867"/>
            <a:ext cx="2668918" cy="1099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46937" y="5277891"/>
            <a:ext cx="2041435" cy="1006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74895" y="677242"/>
            <a:ext cx="5275328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402"/>
              </a:spcBef>
            </a:pPr>
            <a:r>
              <a:rPr sz="2800" spc="-9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课堂讲义使用的数据库</a:t>
            </a:r>
            <a:r>
              <a:rPr 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(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续</a:t>
            </a:r>
            <a:r>
              <a:rPr 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)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29090" y="2852015"/>
            <a:ext cx="1135398" cy="1519294"/>
          </a:xfrm>
          <a:custGeom>
            <a:avLst/>
            <a:gdLst/>
            <a:ahLst/>
            <a:cxnLst/>
            <a:rect l="l" t="t" r="r" b="b"/>
            <a:pathLst>
              <a:path w="1327784" h="1776729">
                <a:moveTo>
                  <a:pt x="1327404" y="1609344"/>
                </a:moveTo>
                <a:lnTo>
                  <a:pt x="1327403" y="166877"/>
                </a:lnTo>
                <a:lnTo>
                  <a:pt x="1312094" y="131067"/>
                </a:lnTo>
                <a:lnTo>
                  <a:pt x="1268326" y="97939"/>
                </a:lnTo>
                <a:lnTo>
                  <a:pt x="1199339" y="68305"/>
                </a:lnTo>
                <a:lnTo>
                  <a:pt x="1156401" y="55053"/>
                </a:lnTo>
                <a:lnTo>
                  <a:pt x="1108374" y="42980"/>
                </a:lnTo>
                <a:lnTo>
                  <a:pt x="1055662" y="32186"/>
                </a:lnTo>
                <a:lnTo>
                  <a:pt x="998671" y="22775"/>
                </a:lnTo>
                <a:lnTo>
                  <a:pt x="937806" y="14847"/>
                </a:lnTo>
                <a:lnTo>
                  <a:pt x="873471" y="8503"/>
                </a:lnTo>
                <a:lnTo>
                  <a:pt x="806072" y="3847"/>
                </a:lnTo>
                <a:lnTo>
                  <a:pt x="736014" y="978"/>
                </a:lnTo>
                <a:lnTo>
                  <a:pt x="663701" y="0"/>
                </a:lnTo>
                <a:lnTo>
                  <a:pt x="591389" y="978"/>
                </a:lnTo>
                <a:lnTo>
                  <a:pt x="521331" y="3847"/>
                </a:lnTo>
                <a:lnTo>
                  <a:pt x="453932" y="8503"/>
                </a:lnTo>
                <a:lnTo>
                  <a:pt x="389597" y="14847"/>
                </a:lnTo>
                <a:lnTo>
                  <a:pt x="328732" y="22775"/>
                </a:lnTo>
                <a:lnTo>
                  <a:pt x="271741" y="32186"/>
                </a:lnTo>
                <a:lnTo>
                  <a:pt x="219029" y="42980"/>
                </a:lnTo>
                <a:lnTo>
                  <a:pt x="171002" y="55053"/>
                </a:lnTo>
                <a:lnTo>
                  <a:pt x="128064" y="68305"/>
                </a:lnTo>
                <a:lnTo>
                  <a:pt x="90621" y="82634"/>
                </a:lnTo>
                <a:lnTo>
                  <a:pt x="33838" y="114117"/>
                </a:lnTo>
                <a:lnTo>
                  <a:pt x="3894" y="148688"/>
                </a:lnTo>
                <a:lnTo>
                  <a:pt x="0" y="166878"/>
                </a:lnTo>
                <a:lnTo>
                  <a:pt x="0" y="1609344"/>
                </a:lnTo>
                <a:lnTo>
                  <a:pt x="15309" y="1645154"/>
                </a:lnTo>
                <a:lnTo>
                  <a:pt x="59077" y="1678282"/>
                </a:lnTo>
                <a:lnTo>
                  <a:pt x="128064" y="1707916"/>
                </a:lnTo>
                <a:lnTo>
                  <a:pt x="171002" y="1721168"/>
                </a:lnTo>
                <a:lnTo>
                  <a:pt x="219029" y="1733241"/>
                </a:lnTo>
                <a:lnTo>
                  <a:pt x="271741" y="1744035"/>
                </a:lnTo>
                <a:lnTo>
                  <a:pt x="328732" y="1753446"/>
                </a:lnTo>
                <a:lnTo>
                  <a:pt x="389597" y="1761374"/>
                </a:lnTo>
                <a:lnTo>
                  <a:pt x="453932" y="1767718"/>
                </a:lnTo>
                <a:lnTo>
                  <a:pt x="521331" y="1772374"/>
                </a:lnTo>
                <a:lnTo>
                  <a:pt x="591389" y="1775243"/>
                </a:lnTo>
                <a:lnTo>
                  <a:pt x="663702" y="1776222"/>
                </a:lnTo>
                <a:lnTo>
                  <a:pt x="736014" y="1775243"/>
                </a:lnTo>
                <a:lnTo>
                  <a:pt x="806072" y="1772374"/>
                </a:lnTo>
                <a:lnTo>
                  <a:pt x="873471" y="1767718"/>
                </a:lnTo>
                <a:lnTo>
                  <a:pt x="937806" y="1761374"/>
                </a:lnTo>
                <a:lnTo>
                  <a:pt x="998671" y="1753446"/>
                </a:lnTo>
                <a:lnTo>
                  <a:pt x="1055662" y="1744035"/>
                </a:lnTo>
                <a:lnTo>
                  <a:pt x="1108374" y="1733241"/>
                </a:lnTo>
                <a:lnTo>
                  <a:pt x="1156401" y="1721168"/>
                </a:lnTo>
                <a:lnTo>
                  <a:pt x="1199339" y="1707916"/>
                </a:lnTo>
                <a:lnTo>
                  <a:pt x="1236782" y="1693587"/>
                </a:lnTo>
                <a:lnTo>
                  <a:pt x="1293565" y="1662104"/>
                </a:lnTo>
                <a:lnTo>
                  <a:pt x="1323509" y="1627533"/>
                </a:lnTo>
                <a:lnTo>
                  <a:pt x="1327404" y="160934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9090" y="2852015"/>
            <a:ext cx="1135398" cy="285614"/>
          </a:xfrm>
          <a:custGeom>
            <a:avLst/>
            <a:gdLst/>
            <a:ahLst/>
            <a:cxnLst/>
            <a:rect l="l" t="t" r="r" b="b"/>
            <a:pathLst>
              <a:path w="1327784" h="334010">
                <a:moveTo>
                  <a:pt x="1327404" y="166877"/>
                </a:moveTo>
                <a:lnTo>
                  <a:pt x="1312094" y="131067"/>
                </a:lnTo>
                <a:lnTo>
                  <a:pt x="1268326" y="97939"/>
                </a:lnTo>
                <a:lnTo>
                  <a:pt x="1199339" y="68305"/>
                </a:lnTo>
                <a:lnTo>
                  <a:pt x="1156401" y="55053"/>
                </a:lnTo>
                <a:lnTo>
                  <a:pt x="1108374" y="42980"/>
                </a:lnTo>
                <a:lnTo>
                  <a:pt x="1055662" y="32186"/>
                </a:lnTo>
                <a:lnTo>
                  <a:pt x="998671" y="22775"/>
                </a:lnTo>
                <a:lnTo>
                  <a:pt x="937806" y="14847"/>
                </a:lnTo>
                <a:lnTo>
                  <a:pt x="873471" y="8503"/>
                </a:lnTo>
                <a:lnTo>
                  <a:pt x="806072" y="3847"/>
                </a:lnTo>
                <a:lnTo>
                  <a:pt x="736014" y="978"/>
                </a:lnTo>
                <a:lnTo>
                  <a:pt x="663702" y="0"/>
                </a:lnTo>
                <a:lnTo>
                  <a:pt x="591389" y="978"/>
                </a:lnTo>
                <a:lnTo>
                  <a:pt x="521331" y="3847"/>
                </a:lnTo>
                <a:lnTo>
                  <a:pt x="453932" y="8503"/>
                </a:lnTo>
                <a:lnTo>
                  <a:pt x="389597" y="14847"/>
                </a:lnTo>
                <a:lnTo>
                  <a:pt x="328732" y="22775"/>
                </a:lnTo>
                <a:lnTo>
                  <a:pt x="271741" y="32186"/>
                </a:lnTo>
                <a:lnTo>
                  <a:pt x="219029" y="42980"/>
                </a:lnTo>
                <a:lnTo>
                  <a:pt x="171002" y="55053"/>
                </a:lnTo>
                <a:lnTo>
                  <a:pt x="128064" y="68305"/>
                </a:lnTo>
                <a:lnTo>
                  <a:pt x="90621" y="82634"/>
                </a:lnTo>
                <a:lnTo>
                  <a:pt x="33838" y="114117"/>
                </a:lnTo>
                <a:lnTo>
                  <a:pt x="3894" y="148688"/>
                </a:lnTo>
                <a:lnTo>
                  <a:pt x="0" y="166877"/>
                </a:lnTo>
                <a:lnTo>
                  <a:pt x="3894" y="185067"/>
                </a:lnTo>
                <a:lnTo>
                  <a:pt x="33838" y="219638"/>
                </a:lnTo>
                <a:lnTo>
                  <a:pt x="90621" y="251121"/>
                </a:lnTo>
                <a:lnTo>
                  <a:pt x="128064" y="265450"/>
                </a:lnTo>
                <a:lnTo>
                  <a:pt x="171002" y="278702"/>
                </a:lnTo>
                <a:lnTo>
                  <a:pt x="219029" y="290775"/>
                </a:lnTo>
                <a:lnTo>
                  <a:pt x="271741" y="301569"/>
                </a:lnTo>
                <a:lnTo>
                  <a:pt x="328732" y="310980"/>
                </a:lnTo>
                <a:lnTo>
                  <a:pt x="389597" y="318908"/>
                </a:lnTo>
                <a:lnTo>
                  <a:pt x="453932" y="325252"/>
                </a:lnTo>
                <a:lnTo>
                  <a:pt x="521331" y="329908"/>
                </a:lnTo>
                <a:lnTo>
                  <a:pt x="591389" y="332777"/>
                </a:lnTo>
                <a:lnTo>
                  <a:pt x="663702" y="333755"/>
                </a:lnTo>
                <a:lnTo>
                  <a:pt x="736014" y="332777"/>
                </a:lnTo>
                <a:lnTo>
                  <a:pt x="806072" y="329908"/>
                </a:lnTo>
                <a:lnTo>
                  <a:pt x="873471" y="325252"/>
                </a:lnTo>
                <a:lnTo>
                  <a:pt x="937806" y="318908"/>
                </a:lnTo>
                <a:lnTo>
                  <a:pt x="998671" y="310980"/>
                </a:lnTo>
                <a:lnTo>
                  <a:pt x="1055662" y="301569"/>
                </a:lnTo>
                <a:lnTo>
                  <a:pt x="1108374" y="290775"/>
                </a:lnTo>
                <a:lnTo>
                  <a:pt x="1156401" y="278702"/>
                </a:lnTo>
                <a:lnTo>
                  <a:pt x="1199339" y="265450"/>
                </a:lnTo>
                <a:lnTo>
                  <a:pt x="1236782" y="251121"/>
                </a:lnTo>
                <a:lnTo>
                  <a:pt x="1293565" y="219638"/>
                </a:lnTo>
                <a:lnTo>
                  <a:pt x="1323509" y="185067"/>
                </a:lnTo>
                <a:lnTo>
                  <a:pt x="1327404" y="166877"/>
                </a:lnTo>
                <a:close/>
              </a:path>
            </a:pathLst>
          </a:custGeom>
          <a:solidFill>
            <a:srgbClr val="FFF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9090" y="2852015"/>
            <a:ext cx="1135398" cy="1519294"/>
          </a:xfrm>
          <a:custGeom>
            <a:avLst/>
            <a:gdLst/>
            <a:ahLst/>
            <a:cxnLst/>
            <a:rect l="l" t="t" r="r" b="b"/>
            <a:pathLst>
              <a:path w="1327784" h="1776729">
                <a:moveTo>
                  <a:pt x="663701" y="0"/>
                </a:moveTo>
                <a:lnTo>
                  <a:pt x="591389" y="978"/>
                </a:lnTo>
                <a:lnTo>
                  <a:pt x="521331" y="3847"/>
                </a:lnTo>
                <a:lnTo>
                  <a:pt x="453932" y="8503"/>
                </a:lnTo>
                <a:lnTo>
                  <a:pt x="389597" y="14847"/>
                </a:lnTo>
                <a:lnTo>
                  <a:pt x="328732" y="22775"/>
                </a:lnTo>
                <a:lnTo>
                  <a:pt x="271741" y="32186"/>
                </a:lnTo>
                <a:lnTo>
                  <a:pt x="219029" y="42980"/>
                </a:lnTo>
                <a:lnTo>
                  <a:pt x="171002" y="55053"/>
                </a:lnTo>
                <a:lnTo>
                  <a:pt x="128064" y="68305"/>
                </a:lnTo>
                <a:lnTo>
                  <a:pt x="90621" y="82634"/>
                </a:lnTo>
                <a:lnTo>
                  <a:pt x="33838" y="114117"/>
                </a:lnTo>
                <a:lnTo>
                  <a:pt x="3894" y="148688"/>
                </a:lnTo>
                <a:lnTo>
                  <a:pt x="0" y="166878"/>
                </a:lnTo>
                <a:lnTo>
                  <a:pt x="0" y="1609344"/>
                </a:lnTo>
                <a:lnTo>
                  <a:pt x="15309" y="1645154"/>
                </a:lnTo>
                <a:lnTo>
                  <a:pt x="59077" y="1678282"/>
                </a:lnTo>
                <a:lnTo>
                  <a:pt x="128064" y="1707916"/>
                </a:lnTo>
                <a:lnTo>
                  <a:pt x="171002" y="1721168"/>
                </a:lnTo>
                <a:lnTo>
                  <a:pt x="219029" y="1733241"/>
                </a:lnTo>
                <a:lnTo>
                  <a:pt x="271741" y="1744035"/>
                </a:lnTo>
                <a:lnTo>
                  <a:pt x="328732" y="1753446"/>
                </a:lnTo>
                <a:lnTo>
                  <a:pt x="389597" y="1761374"/>
                </a:lnTo>
                <a:lnTo>
                  <a:pt x="453932" y="1767718"/>
                </a:lnTo>
                <a:lnTo>
                  <a:pt x="521331" y="1772374"/>
                </a:lnTo>
                <a:lnTo>
                  <a:pt x="591389" y="1775243"/>
                </a:lnTo>
                <a:lnTo>
                  <a:pt x="663702" y="1776222"/>
                </a:lnTo>
                <a:lnTo>
                  <a:pt x="736014" y="1775243"/>
                </a:lnTo>
                <a:lnTo>
                  <a:pt x="806072" y="1772374"/>
                </a:lnTo>
                <a:lnTo>
                  <a:pt x="873471" y="1767718"/>
                </a:lnTo>
                <a:lnTo>
                  <a:pt x="937806" y="1761374"/>
                </a:lnTo>
                <a:lnTo>
                  <a:pt x="998671" y="1753446"/>
                </a:lnTo>
                <a:lnTo>
                  <a:pt x="1055662" y="1744035"/>
                </a:lnTo>
                <a:lnTo>
                  <a:pt x="1108374" y="1733241"/>
                </a:lnTo>
                <a:lnTo>
                  <a:pt x="1156401" y="1721168"/>
                </a:lnTo>
                <a:lnTo>
                  <a:pt x="1199339" y="1707916"/>
                </a:lnTo>
                <a:lnTo>
                  <a:pt x="1236782" y="1693587"/>
                </a:lnTo>
                <a:lnTo>
                  <a:pt x="1293565" y="1662104"/>
                </a:lnTo>
                <a:lnTo>
                  <a:pt x="1323509" y="1627533"/>
                </a:lnTo>
                <a:lnTo>
                  <a:pt x="1327404" y="1609344"/>
                </a:lnTo>
                <a:lnTo>
                  <a:pt x="1327403" y="166877"/>
                </a:lnTo>
                <a:lnTo>
                  <a:pt x="1312094" y="131067"/>
                </a:lnTo>
                <a:lnTo>
                  <a:pt x="1268326" y="97939"/>
                </a:lnTo>
                <a:lnTo>
                  <a:pt x="1199339" y="68305"/>
                </a:lnTo>
                <a:lnTo>
                  <a:pt x="1156401" y="55053"/>
                </a:lnTo>
                <a:lnTo>
                  <a:pt x="1108374" y="42980"/>
                </a:lnTo>
                <a:lnTo>
                  <a:pt x="1055662" y="32186"/>
                </a:lnTo>
                <a:lnTo>
                  <a:pt x="998671" y="22775"/>
                </a:lnTo>
                <a:lnTo>
                  <a:pt x="937806" y="14847"/>
                </a:lnTo>
                <a:lnTo>
                  <a:pt x="873471" y="8503"/>
                </a:lnTo>
                <a:lnTo>
                  <a:pt x="806072" y="3847"/>
                </a:lnTo>
                <a:lnTo>
                  <a:pt x="736014" y="978"/>
                </a:lnTo>
                <a:lnTo>
                  <a:pt x="663701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29090" y="2994715"/>
            <a:ext cx="1135398" cy="142807"/>
          </a:xfrm>
          <a:custGeom>
            <a:avLst/>
            <a:gdLst/>
            <a:ahLst/>
            <a:cxnLst/>
            <a:rect l="l" t="t" r="r" b="b"/>
            <a:pathLst>
              <a:path w="1327784" h="167004">
                <a:moveTo>
                  <a:pt x="0" y="0"/>
                </a:moveTo>
                <a:lnTo>
                  <a:pt x="15309" y="35810"/>
                </a:lnTo>
                <a:lnTo>
                  <a:pt x="59077" y="68938"/>
                </a:lnTo>
                <a:lnTo>
                  <a:pt x="128064" y="98572"/>
                </a:lnTo>
                <a:lnTo>
                  <a:pt x="171002" y="111824"/>
                </a:lnTo>
                <a:lnTo>
                  <a:pt x="219029" y="123897"/>
                </a:lnTo>
                <a:lnTo>
                  <a:pt x="271741" y="134691"/>
                </a:lnTo>
                <a:lnTo>
                  <a:pt x="328732" y="144102"/>
                </a:lnTo>
                <a:lnTo>
                  <a:pt x="389597" y="152030"/>
                </a:lnTo>
                <a:lnTo>
                  <a:pt x="453932" y="158374"/>
                </a:lnTo>
                <a:lnTo>
                  <a:pt x="521331" y="163030"/>
                </a:lnTo>
                <a:lnTo>
                  <a:pt x="591389" y="165899"/>
                </a:lnTo>
                <a:lnTo>
                  <a:pt x="663702" y="166877"/>
                </a:lnTo>
                <a:lnTo>
                  <a:pt x="736014" y="165899"/>
                </a:lnTo>
                <a:lnTo>
                  <a:pt x="806072" y="163030"/>
                </a:lnTo>
                <a:lnTo>
                  <a:pt x="873471" y="158374"/>
                </a:lnTo>
                <a:lnTo>
                  <a:pt x="937806" y="152030"/>
                </a:lnTo>
                <a:lnTo>
                  <a:pt x="998671" y="144102"/>
                </a:lnTo>
                <a:lnTo>
                  <a:pt x="1055662" y="134691"/>
                </a:lnTo>
                <a:lnTo>
                  <a:pt x="1108374" y="123897"/>
                </a:lnTo>
                <a:lnTo>
                  <a:pt x="1156401" y="111824"/>
                </a:lnTo>
                <a:lnTo>
                  <a:pt x="1199339" y="98572"/>
                </a:lnTo>
                <a:lnTo>
                  <a:pt x="1236782" y="84243"/>
                </a:lnTo>
                <a:lnTo>
                  <a:pt x="1293565" y="52760"/>
                </a:lnTo>
                <a:lnTo>
                  <a:pt x="1323509" y="18189"/>
                </a:lnTo>
                <a:lnTo>
                  <a:pt x="1327404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52798" y="2713924"/>
            <a:ext cx="687429" cy="1584072"/>
          </a:xfrm>
          <a:prstGeom prst="rect">
            <a:avLst/>
          </a:prstGeom>
        </p:spPr>
        <p:txBody>
          <a:bodyPr vert="horz" wrap="square" lIns="0" tIns="151495" rIns="0" bIns="0" rtlCol="0">
            <a:spAutoFit/>
          </a:bodyPr>
          <a:lstStyle/>
          <a:p>
            <a:pPr marL="125973">
              <a:spcBef>
                <a:spcPts val="1193"/>
              </a:spcBef>
            </a:pPr>
            <a:r>
              <a:rPr sz="1710" spc="-4" dirty="0">
                <a:latin typeface="Arial"/>
                <a:cs typeface="Arial"/>
              </a:rPr>
              <a:t>SCT</a:t>
            </a:r>
            <a:endParaRPr sz="1710">
              <a:latin typeface="Arial"/>
              <a:cs typeface="Arial"/>
            </a:endParaRPr>
          </a:p>
          <a:p>
            <a:pPr marL="10860" marR="4344">
              <a:spcBef>
                <a:spcPts val="889"/>
              </a:spcBef>
            </a:pPr>
            <a:r>
              <a:rPr sz="1368" spc="-4" dirty="0">
                <a:solidFill>
                  <a:srgbClr val="3333CC"/>
                </a:solidFill>
                <a:latin typeface="Arial"/>
                <a:cs typeface="Arial"/>
              </a:rPr>
              <a:t>Student  Dept  Course  Teacher  </a:t>
            </a:r>
            <a:r>
              <a:rPr sz="1368" spc="-9" dirty="0">
                <a:solidFill>
                  <a:srgbClr val="3333CC"/>
                </a:solidFill>
                <a:latin typeface="Arial"/>
                <a:cs typeface="Arial"/>
              </a:rPr>
              <a:t>SC</a:t>
            </a:r>
            <a:endParaRPr sz="1368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52320" y="1917569"/>
            <a:ext cx="1691966" cy="863359"/>
          </a:xfrm>
          <a:custGeom>
            <a:avLst/>
            <a:gdLst/>
            <a:ahLst/>
            <a:cxnLst/>
            <a:rect l="l" t="t" r="r" b="b"/>
            <a:pathLst>
              <a:path w="1978659" h="1009650">
                <a:moveTo>
                  <a:pt x="1978152" y="505206"/>
                </a:moveTo>
                <a:lnTo>
                  <a:pt x="1970447" y="441858"/>
                </a:lnTo>
                <a:lnTo>
                  <a:pt x="1947950" y="380852"/>
                </a:lnTo>
                <a:lnTo>
                  <a:pt x="1911588" y="322662"/>
                </a:lnTo>
                <a:lnTo>
                  <a:pt x="1862286" y="267761"/>
                </a:lnTo>
                <a:lnTo>
                  <a:pt x="1833072" y="241693"/>
                </a:lnTo>
                <a:lnTo>
                  <a:pt x="1800970" y="216625"/>
                </a:lnTo>
                <a:lnTo>
                  <a:pt x="1766096" y="192617"/>
                </a:lnTo>
                <a:lnTo>
                  <a:pt x="1728566" y="169728"/>
                </a:lnTo>
                <a:lnTo>
                  <a:pt x="1688496" y="148018"/>
                </a:lnTo>
                <a:lnTo>
                  <a:pt x="1646001" y="127545"/>
                </a:lnTo>
                <a:lnTo>
                  <a:pt x="1601198" y="108369"/>
                </a:lnTo>
                <a:lnTo>
                  <a:pt x="1554201" y="90550"/>
                </a:lnTo>
                <a:lnTo>
                  <a:pt x="1505126" y="74146"/>
                </a:lnTo>
                <a:lnTo>
                  <a:pt x="1454090" y="59217"/>
                </a:lnTo>
                <a:lnTo>
                  <a:pt x="1401209" y="45822"/>
                </a:lnTo>
                <a:lnTo>
                  <a:pt x="1346597" y="34021"/>
                </a:lnTo>
                <a:lnTo>
                  <a:pt x="1290370" y="23873"/>
                </a:lnTo>
                <a:lnTo>
                  <a:pt x="1232646" y="15437"/>
                </a:lnTo>
                <a:lnTo>
                  <a:pt x="1173538" y="8772"/>
                </a:lnTo>
                <a:lnTo>
                  <a:pt x="1113163" y="3938"/>
                </a:lnTo>
                <a:lnTo>
                  <a:pt x="1051637" y="994"/>
                </a:lnTo>
                <a:lnTo>
                  <a:pt x="989076" y="0"/>
                </a:lnTo>
                <a:lnTo>
                  <a:pt x="926514" y="994"/>
                </a:lnTo>
                <a:lnTo>
                  <a:pt x="864988" y="3938"/>
                </a:lnTo>
                <a:lnTo>
                  <a:pt x="804613" y="8772"/>
                </a:lnTo>
                <a:lnTo>
                  <a:pt x="745505" y="15437"/>
                </a:lnTo>
                <a:lnTo>
                  <a:pt x="687781" y="23873"/>
                </a:lnTo>
                <a:lnTo>
                  <a:pt x="631554" y="34021"/>
                </a:lnTo>
                <a:lnTo>
                  <a:pt x="576942" y="45822"/>
                </a:lnTo>
                <a:lnTo>
                  <a:pt x="524061" y="59217"/>
                </a:lnTo>
                <a:lnTo>
                  <a:pt x="473025" y="74146"/>
                </a:lnTo>
                <a:lnTo>
                  <a:pt x="423950" y="90550"/>
                </a:lnTo>
                <a:lnTo>
                  <a:pt x="376953" y="108369"/>
                </a:lnTo>
                <a:lnTo>
                  <a:pt x="332150" y="127545"/>
                </a:lnTo>
                <a:lnTo>
                  <a:pt x="289655" y="148018"/>
                </a:lnTo>
                <a:lnTo>
                  <a:pt x="249585" y="169728"/>
                </a:lnTo>
                <a:lnTo>
                  <a:pt x="212055" y="192617"/>
                </a:lnTo>
                <a:lnTo>
                  <a:pt x="177181" y="216625"/>
                </a:lnTo>
                <a:lnTo>
                  <a:pt x="145079" y="241693"/>
                </a:lnTo>
                <a:lnTo>
                  <a:pt x="115865" y="267761"/>
                </a:lnTo>
                <a:lnTo>
                  <a:pt x="66563" y="322662"/>
                </a:lnTo>
                <a:lnTo>
                  <a:pt x="30201" y="380852"/>
                </a:lnTo>
                <a:lnTo>
                  <a:pt x="7704" y="441858"/>
                </a:lnTo>
                <a:lnTo>
                  <a:pt x="0" y="505206"/>
                </a:lnTo>
                <a:lnTo>
                  <a:pt x="1945" y="537139"/>
                </a:lnTo>
                <a:lnTo>
                  <a:pt x="17161" y="599350"/>
                </a:lnTo>
                <a:lnTo>
                  <a:pt x="46706" y="658962"/>
                </a:lnTo>
                <a:lnTo>
                  <a:pt x="89654" y="715505"/>
                </a:lnTo>
                <a:lnTo>
                  <a:pt x="145079" y="768507"/>
                </a:lnTo>
                <a:lnTo>
                  <a:pt x="175260" y="792036"/>
                </a:lnTo>
                <a:lnTo>
                  <a:pt x="175260" y="505206"/>
                </a:lnTo>
                <a:lnTo>
                  <a:pt x="177707" y="472750"/>
                </a:lnTo>
                <a:lnTo>
                  <a:pt x="196747" y="409982"/>
                </a:lnTo>
                <a:lnTo>
                  <a:pt x="233440" y="350686"/>
                </a:lnTo>
                <a:lnTo>
                  <a:pt x="286342" y="295599"/>
                </a:lnTo>
                <a:lnTo>
                  <a:pt x="318420" y="269865"/>
                </a:lnTo>
                <a:lnTo>
                  <a:pt x="354007" y="245461"/>
                </a:lnTo>
                <a:lnTo>
                  <a:pt x="392924" y="222479"/>
                </a:lnTo>
                <a:lnTo>
                  <a:pt x="434990" y="201011"/>
                </a:lnTo>
                <a:lnTo>
                  <a:pt x="480024" y="181149"/>
                </a:lnTo>
                <a:lnTo>
                  <a:pt x="527845" y="162986"/>
                </a:lnTo>
                <a:lnTo>
                  <a:pt x="578273" y="146614"/>
                </a:lnTo>
                <a:lnTo>
                  <a:pt x="631127" y="132125"/>
                </a:lnTo>
                <a:lnTo>
                  <a:pt x="686226" y="119613"/>
                </a:lnTo>
                <a:lnTo>
                  <a:pt x="743389" y="109168"/>
                </a:lnTo>
                <a:lnTo>
                  <a:pt x="802437" y="100883"/>
                </a:lnTo>
                <a:lnTo>
                  <a:pt x="863187" y="94852"/>
                </a:lnTo>
                <a:lnTo>
                  <a:pt x="925460" y="91165"/>
                </a:lnTo>
                <a:lnTo>
                  <a:pt x="989076" y="89916"/>
                </a:lnTo>
                <a:lnTo>
                  <a:pt x="1052691" y="91165"/>
                </a:lnTo>
                <a:lnTo>
                  <a:pt x="1114964" y="94852"/>
                </a:lnTo>
                <a:lnTo>
                  <a:pt x="1175714" y="100883"/>
                </a:lnTo>
                <a:lnTo>
                  <a:pt x="1234762" y="109168"/>
                </a:lnTo>
                <a:lnTo>
                  <a:pt x="1291925" y="119613"/>
                </a:lnTo>
                <a:lnTo>
                  <a:pt x="1347024" y="132125"/>
                </a:lnTo>
                <a:lnTo>
                  <a:pt x="1399878" y="146614"/>
                </a:lnTo>
                <a:lnTo>
                  <a:pt x="1450306" y="162986"/>
                </a:lnTo>
                <a:lnTo>
                  <a:pt x="1498127" y="181149"/>
                </a:lnTo>
                <a:lnTo>
                  <a:pt x="1543161" y="201011"/>
                </a:lnTo>
                <a:lnTo>
                  <a:pt x="1585227" y="222479"/>
                </a:lnTo>
                <a:lnTo>
                  <a:pt x="1624144" y="245461"/>
                </a:lnTo>
                <a:lnTo>
                  <a:pt x="1659731" y="269865"/>
                </a:lnTo>
                <a:lnTo>
                  <a:pt x="1691809" y="295599"/>
                </a:lnTo>
                <a:lnTo>
                  <a:pt x="1720196" y="322570"/>
                </a:lnTo>
                <a:lnTo>
                  <a:pt x="1765174" y="379854"/>
                </a:lnTo>
                <a:lnTo>
                  <a:pt x="1793221" y="440978"/>
                </a:lnTo>
                <a:lnTo>
                  <a:pt x="1802892" y="505206"/>
                </a:lnTo>
                <a:lnTo>
                  <a:pt x="1802892" y="792036"/>
                </a:lnTo>
                <a:lnTo>
                  <a:pt x="1833072" y="768507"/>
                </a:lnTo>
                <a:lnTo>
                  <a:pt x="1862286" y="742478"/>
                </a:lnTo>
                <a:lnTo>
                  <a:pt x="1911588" y="687646"/>
                </a:lnTo>
                <a:lnTo>
                  <a:pt x="1947950" y="629510"/>
                </a:lnTo>
                <a:lnTo>
                  <a:pt x="1970447" y="568540"/>
                </a:lnTo>
                <a:lnTo>
                  <a:pt x="1976206" y="537139"/>
                </a:lnTo>
                <a:lnTo>
                  <a:pt x="1978152" y="505206"/>
                </a:lnTo>
                <a:close/>
              </a:path>
              <a:path w="1978659" h="1009650">
                <a:moveTo>
                  <a:pt x="1802892" y="792036"/>
                </a:moveTo>
                <a:lnTo>
                  <a:pt x="1802892" y="505206"/>
                </a:lnTo>
                <a:lnTo>
                  <a:pt x="1800444" y="537661"/>
                </a:lnTo>
                <a:lnTo>
                  <a:pt x="1793221" y="569433"/>
                </a:lnTo>
                <a:lnTo>
                  <a:pt x="1765174" y="630557"/>
                </a:lnTo>
                <a:lnTo>
                  <a:pt x="1720196" y="687841"/>
                </a:lnTo>
                <a:lnTo>
                  <a:pt x="1691809" y="714812"/>
                </a:lnTo>
                <a:lnTo>
                  <a:pt x="1659731" y="740546"/>
                </a:lnTo>
                <a:lnTo>
                  <a:pt x="1624144" y="764950"/>
                </a:lnTo>
                <a:lnTo>
                  <a:pt x="1585227" y="787932"/>
                </a:lnTo>
                <a:lnTo>
                  <a:pt x="1543161" y="809400"/>
                </a:lnTo>
                <a:lnTo>
                  <a:pt x="1498127" y="829262"/>
                </a:lnTo>
                <a:lnTo>
                  <a:pt x="1450306" y="847425"/>
                </a:lnTo>
                <a:lnTo>
                  <a:pt x="1399878" y="863797"/>
                </a:lnTo>
                <a:lnTo>
                  <a:pt x="1347024" y="878286"/>
                </a:lnTo>
                <a:lnTo>
                  <a:pt x="1291925" y="890798"/>
                </a:lnTo>
                <a:lnTo>
                  <a:pt x="1234762" y="901243"/>
                </a:lnTo>
                <a:lnTo>
                  <a:pt x="1175714" y="909528"/>
                </a:lnTo>
                <a:lnTo>
                  <a:pt x="1114964" y="915559"/>
                </a:lnTo>
                <a:lnTo>
                  <a:pt x="1052691" y="919246"/>
                </a:lnTo>
                <a:lnTo>
                  <a:pt x="989076" y="920496"/>
                </a:lnTo>
                <a:lnTo>
                  <a:pt x="925460" y="919246"/>
                </a:lnTo>
                <a:lnTo>
                  <a:pt x="863187" y="915559"/>
                </a:lnTo>
                <a:lnTo>
                  <a:pt x="802437" y="909528"/>
                </a:lnTo>
                <a:lnTo>
                  <a:pt x="743389" y="901243"/>
                </a:lnTo>
                <a:lnTo>
                  <a:pt x="686226" y="890798"/>
                </a:lnTo>
                <a:lnTo>
                  <a:pt x="631127" y="878286"/>
                </a:lnTo>
                <a:lnTo>
                  <a:pt x="578273" y="863797"/>
                </a:lnTo>
                <a:lnTo>
                  <a:pt x="527845" y="847425"/>
                </a:lnTo>
                <a:lnTo>
                  <a:pt x="480024" y="829262"/>
                </a:lnTo>
                <a:lnTo>
                  <a:pt x="434990" y="809400"/>
                </a:lnTo>
                <a:lnTo>
                  <a:pt x="392924" y="787932"/>
                </a:lnTo>
                <a:lnTo>
                  <a:pt x="354007" y="764950"/>
                </a:lnTo>
                <a:lnTo>
                  <a:pt x="318420" y="740546"/>
                </a:lnTo>
                <a:lnTo>
                  <a:pt x="286342" y="714812"/>
                </a:lnTo>
                <a:lnTo>
                  <a:pt x="257955" y="687841"/>
                </a:lnTo>
                <a:lnTo>
                  <a:pt x="212977" y="630557"/>
                </a:lnTo>
                <a:lnTo>
                  <a:pt x="184930" y="569433"/>
                </a:lnTo>
                <a:lnTo>
                  <a:pt x="175260" y="505206"/>
                </a:lnTo>
                <a:lnTo>
                  <a:pt x="175260" y="792036"/>
                </a:lnTo>
                <a:lnTo>
                  <a:pt x="212055" y="817500"/>
                </a:lnTo>
                <a:lnTo>
                  <a:pt x="249585" y="840345"/>
                </a:lnTo>
                <a:lnTo>
                  <a:pt x="289655" y="862012"/>
                </a:lnTo>
                <a:lnTo>
                  <a:pt x="332150" y="882441"/>
                </a:lnTo>
                <a:lnTo>
                  <a:pt x="376953" y="901573"/>
                </a:lnTo>
                <a:lnTo>
                  <a:pt x="423950" y="919351"/>
                </a:lnTo>
                <a:lnTo>
                  <a:pt x="473025" y="935714"/>
                </a:lnTo>
                <a:lnTo>
                  <a:pt x="524061" y="950604"/>
                </a:lnTo>
                <a:lnTo>
                  <a:pt x="576942" y="963963"/>
                </a:lnTo>
                <a:lnTo>
                  <a:pt x="631554" y="975731"/>
                </a:lnTo>
                <a:lnTo>
                  <a:pt x="687781" y="985850"/>
                </a:lnTo>
                <a:lnTo>
                  <a:pt x="745505" y="994261"/>
                </a:lnTo>
                <a:lnTo>
                  <a:pt x="804613" y="1000905"/>
                </a:lnTo>
                <a:lnTo>
                  <a:pt x="864988" y="1005724"/>
                </a:lnTo>
                <a:lnTo>
                  <a:pt x="926514" y="1008658"/>
                </a:lnTo>
                <a:lnTo>
                  <a:pt x="989076" y="1009650"/>
                </a:lnTo>
                <a:lnTo>
                  <a:pt x="1051637" y="1008658"/>
                </a:lnTo>
                <a:lnTo>
                  <a:pt x="1113163" y="1005724"/>
                </a:lnTo>
                <a:lnTo>
                  <a:pt x="1173538" y="1000905"/>
                </a:lnTo>
                <a:lnTo>
                  <a:pt x="1232646" y="994261"/>
                </a:lnTo>
                <a:lnTo>
                  <a:pt x="1290370" y="985850"/>
                </a:lnTo>
                <a:lnTo>
                  <a:pt x="1346597" y="975731"/>
                </a:lnTo>
                <a:lnTo>
                  <a:pt x="1401209" y="963963"/>
                </a:lnTo>
                <a:lnTo>
                  <a:pt x="1454090" y="950604"/>
                </a:lnTo>
                <a:lnTo>
                  <a:pt x="1505126" y="935714"/>
                </a:lnTo>
                <a:lnTo>
                  <a:pt x="1554201" y="919351"/>
                </a:lnTo>
                <a:lnTo>
                  <a:pt x="1601198" y="901573"/>
                </a:lnTo>
                <a:lnTo>
                  <a:pt x="1646001" y="882441"/>
                </a:lnTo>
                <a:lnTo>
                  <a:pt x="1688496" y="862012"/>
                </a:lnTo>
                <a:lnTo>
                  <a:pt x="1728566" y="840345"/>
                </a:lnTo>
                <a:lnTo>
                  <a:pt x="1766096" y="817500"/>
                </a:lnTo>
                <a:lnTo>
                  <a:pt x="1800970" y="793534"/>
                </a:lnTo>
                <a:lnTo>
                  <a:pt x="1802892" y="79203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92413" y="1986638"/>
            <a:ext cx="1411781" cy="724352"/>
          </a:xfrm>
          <a:custGeom>
            <a:avLst/>
            <a:gdLst/>
            <a:ahLst/>
            <a:cxnLst/>
            <a:rect l="l" t="t" r="r" b="b"/>
            <a:pathLst>
              <a:path w="1651000" h="847089">
                <a:moveTo>
                  <a:pt x="1650492" y="423671"/>
                </a:moveTo>
                <a:lnTo>
                  <a:pt x="1641542" y="361076"/>
                </a:lnTo>
                <a:lnTo>
                  <a:pt x="1615544" y="301329"/>
                </a:lnTo>
                <a:lnTo>
                  <a:pt x="1573776" y="245085"/>
                </a:lnTo>
                <a:lnTo>
                  <a:pt x="1517515" y="193001"/>
                </a:lnTo>
                <a:lnTo>
                  <a:pt x="1484350" y="168724"/>
                </a:lnTo>
                <a:lnTo>
                  <a:pt x="1448041" y="145733"/>
                </a:lnTo>
                <a:lnTo>
                  <a:pt x="1408747" y="124110"/>
                </a:lnTo>
                <a:lnTo>
                  <a:pt x="1366629" y="103937"/>
                </a:lnTo>
                <a:lnTo>
                  <a:pt x="1321846" y="85296"/>
                </a:lnTo>
                <a:lnTo>
                  <a:pt x="1274559" y="68269"/>
                </a:lnTo>
                <a:lnTo>
                  <a:pt x="1224926" y="52938"/>
                </a:lnTo>
                <a:lnTo>
                  <a:pt x="1173107" y="39385"/>
                </a:lnTo>
                <a:lnTo>
                  <a:pt x="1119263" y="27692"/>
                </a:lnTo>
                <a:lnTo>
                  <a:pt x="1063553" y="17942"/>
                </a:lnTo>
                <a:lnTo>
                  <a:pt x="1006136" y="10215"/>
                </a:lnTo>
                <a:lnTo>
                  <a:pt x="947173" y="4594"/>
                </a:lnTo>
                <a:lnTo>
                  <a:pt x="886823" y="1162"/>
                </a:lnTo>
                <a:lnTo>
                  <a:pt x="825246" y="0"/>
                </a:lnTo>
                <a:lnTo>
                  <a:pt x="763668" y="1162"/>
                </a:lnTo>
                <a:lnTo>
                  <a:pt x="703318" y="4594"/>
                </a:lnTo>
                <a:lnTo>
                  <a:pt x="644355" y="10215"/>
                </a:lnTo>
                <a:lnTo>
                  <a:pt x="586938" y="17942"/>
                </a:lnTo>
                <a:lnTo>
                  <a:pt x="531228" y="27692"/>
                </a:lnTo>
                <a:lnTo>
                  <a:pt x="477384" y="39385"/>
                </a:lnTo>
                <a:lnTo>
                  <a:pt x="425565" y="52938"/>
                </a:lnTo>
                <a:lnTo>
                  <a:pt x="375932" y="68269"/>
                </a:lnTo>
                <a:lnTo>
                  <a:pt x="328645" y="85296"/>
                </a:lnTo>
                <a:lnTo>
                  <a:pt x="283862" y="103937"/>
                </a:lnTo>
                <a:lnTo>
                  <a:pt x="241744" y="124110"/>
                </a:lnTo>
                <a:lnTo>
                  <a:pt x="202450" y="145733"/>
                </a:lnTo>
                <a:lnTo>
                  <a:pt x="166141" y="168724"/>
                </a:lnTo>
                <a:lnTo>
                  <a:pt x="132976" y="193001"/>
                </a:lnTo>
                <a:lnTo>
                  <a:pt x="103114" y="218482"/>
                </a:lnTo>
                <a:lnTo>
                  <a:pt x="53940" y="272728"/>
                </a:lnTo>
                <a:lnTo>
                  <a:pt x="19897" y="330806"/>
                </a:lnTo>
                <a:lnTo>
                  <a:pt x="2264" y="392059"/>
                </a:lnTo>
                <a:lnTo>
                  <a:pt x="0" y="423672"/>
                </a:lnTo>
                <a:lnTo>
                  <a:pt x="2264" y="455185"/>
                </a:lnTo>
                <a:lnTo>
                  <a:pt x="19897" y="516266"/>
                </a:lnTo>
                <a:lnTo>
                  <a:pt x="53940" y="574204"/>
                </a:lnTo>
                <a:lnTo>
                  <a:pt x="103114" y="628340"/>
                </a:lnTo>
                <a:lnTo>
                  <a:pt x="132976" y="653776"/>
                </a:lnTo>
                <a:lnTo>
                  <a:pt x="166141" y="678014"/>
                </a:lnTo>
                <a:lnTo>
                  <a:pt x="202450" y="700971"/>
                </a:lnTo>
                <a:lnTo>
                  <a:pt x="241744" y="722566"/>
                </a:lnTo>
                <a:lnTo>
                  <a:pt x="283862" y="742715"/>
                </a:lnTo>
                <a:lnTo>
                  <a:pt x="328645" y="761337"/>
                </a:lnTo>
                <a:lnTo>
                  <a:pt x="375932" y="778348"/>
                </a:lnTo>
                <a:lnTo>
                  <a:pt x="425565" y="793667"/>
                </a:lnTo>
                <a:lnTo>
                  <a:pt x="477384" y="807211"/>
                </a:lnTo>
                <a:lnTo>
                  <a:pt x="531228" y="818897"/>
                </a:lnTo>
                <a:lnTo>
                  <a:pt x="586938" y="828644"/>
                </a:lnTo>
                <a:lnTo>
                  <a:pt x="644355" y="836368"/>
                </a:lnTo>
                <a:lnTo>
                  <a:pt x="703318" y="841987"/>
                </a:lnTo>
                <a:lnTo>
                  <a:pt x="763668" y="845419"/>
                </a:lnTo>
                <a:lnTo>
                  <a:pt x="825246" y="846582"/>
                </a:lnTo>
                <a:lnTo>
                  <a:pt x="886823" y="845419"/>
                </a:lnTo>
                <a:lnTo>
                  <a:pt x="947173" y="841987"/>
                </a:lnTo>
                <a:lnTo>
                  <a:pt x="1006136" y="836368"/>
                </a:lnTo>
                <a:lnTo>
                  <a:pt x="1063553" y="828644"/>
                </a:lnTo>
                <a:lnTo>
                  <a:pt x="1119263" y="818897"/>
                </a:lnTo>
                <a:lnTo>
                  <a:pt x="1173107" y="807211"/>
                </a:lnTo>
                <a:lnTo>
                  <a:pt x="1224926" y="793667"/>
                </a:lnTo>
                <a:lnTo>
                  <a:pt x="1274559" y="778348"/>
                </a:lnTo>
                <a:lnTo>
                  <a:pt x="1321846" y="761337"/>
                </a:lnTo>
                <a:lnTo>
                  <a:pt x="1366629" y="742715"/>
                </a:lnTo>
                <a:lnTo>
                  <a:pt x="1408747" y="722566"/>
                </a:lnTo>
                <a:lnTo>
                  <a:pt x="1448041" y="700971"/>
                </a:lnTo>
                <a:lnTo>
                  <a:pt x="1484350" y="678014"/>
                </a:lnTo>
                <a:lnTo>
                  <a:pt x="1517515" y="653776"/>
                </a:lnTo>
                <a:lnTo>
                  <a:pt x="1547377" y="628340"/>
                </a:lnTo>
                <a:lnTo>
                  <a:pt x="1596551" y="574204"/>
                </a:lnTo>
                <a:lnTo>
                  <a:pt x="1630594" y="516266"/>
                </a:lnTo>
                <a:lnTo>
                  <a:pt x="1648227" y="455185"/>
                </a:lnTo>
                <a:lnTo>
                  <a:pt x="1650492" y="42367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92413" y="1986638"/>
            <a:ext cx="1411781" cy="724352"/>
          </a:xfrm>
          <a:custGeom>
            <a:avLst/>
            <a:gdLst/>
            <a:ahLst/>
            <a:cxnLst/>
            <a:rect l="l" t="t" r="r" b="b"/>
            <a:pathLst>
              <a:path w="1651000" h="847089">
                <a:moveTo>
                  <a:pt x="825246" y="0"/>
                </a:moveTo>
                <a:lnTo>
                  <a:pt x="763668" y="1162"/>
                </a:lnTo>
                <a:lnTo>
                  <a:pt x="703318" y="4594"/>
                </a:lnTo>
                <a:lnTo>
                  <a:pt x="644355" y="10215"/>
                </a:lnTo>
                <a:lnTo>
                  <a:pt x="586938" y="17942"/>
                </a:lnTo>
                <a:lnTo>
                  <a:pt x="531228" y="27692"/>
                </a:lnTo>
                <a:lnTo>
                  <a:pt x="477384" y="39385"/>
                </a:lnTo>
                <a:lnTo>
                  <a:pt x="425565" y="52938"/>
                </a:lnTo>
                <a:lnTo>
                  <a:pt x="375932" y="68269"/>
                </a:lnTo>
                <a:lnTo>
                  <a:pt x="328645" y="85296"/>
                </a:lnTo>
                <a:lnTo>
                  <a:pt x="283862" y="103937"/>
                </a:lnTo>
                <a:lnTo>
                  <a:pt x="241744" y="124110"/>
                </a:lnTo>
                <a:lnTo>
                  <a:pt x="202450" y="145733"/>
                </a:lnTo>
                <a:lnTo>
                  <a:pt x="166141" y="168724"/>
                </a:lnTo>
                <a:lnTo>
                  <a:pt x="132976" y="193001"/>
                </a:lnTo>
                <a:lnTo>
                  <a:pt x="103114" y="218482"/>
                </a:lnTo>
                <a:lnTo>
                  <a:pt x="53940" y="272728"/>
                </a:lnTo>
                <a:lnTo>
                  <a:pt x="19897" y="330806"/>
                </a:lnTo>
                <a:lnTo>
                  <a:pt x="2264" y="392059"/>
                </a:lnTo>
                <a:lnTo>
                  <a:pt x="0" y="423672"/>
                </a:lnTo>
                <a:lnTo>
                  <a:pt x="2264" y="455185"/>
                </a:lnTo>
                <a:lnTo>
                  <a:pt x="19897" y="516266"/>
                </a:lnTo>
                <a:lnTo>
                  <a:pt x="53940" y="574204"/>
                </a:lnTo>
                <a:lnTo>
                  <a:pt x="103114" y="628340"/>
                </a:lnTo>
                <a:lnTo>
                  <a:pt x="132976" y="653776"/>
                </a:lnTo>
                <a:lnTo>
                  <a:pt x="166141" y="678014"/>
                </a:lnTo>
                <a:lnTo>
                  <a:pt x="202450" y="700971"/>
                </a:lnTo>
                <a:lnTo>
                  <a:pt x="241744" y="722566"/>
                </a:lnTo>
                <a:lnTo>
                  <a:pt x="283862" y="742715"/>
                </a:lnTo>
                <a:lnTo>
                  <a:pt x="328645" y="761337"/>
                </a:lnTo>
                <a:lnTo>
                  <a:pt x="375932" y="778348"/>
                </a:lnTo>
                <a:lnTo>
                  <a:pt x="425565" y="793667"/>
                </a:lnTo>
                <a:lnTo>
                  <a:pt x="477384" y="807211"/>
                </a:lnTo>
                <a:lnTo>
                  <a:pt x="531228" y="818897"/>
                </a:lnTo>
                <a:lnTo>
                  <a:pt x="586938" y="828644"/>
                </a:lnTo>
                <a:lnTo>
                  <a:pt x="644355" y="836368"/>
                </a:lnTo>
                <a:lnTo>
                  <a:pt x="703318" y="841987"/>
                </a:lnTo>
                <a:lnTo>
                  <a:pt x="763668" y="845419"/>
                </a:lnTo>
                <a:lnTo>
                  <a:pt x="825246" y="846582"/>
                </a:lnTo>
                <a:lnTo>
                  <a:pt x="886823" y="845419"/>
                </a:lnTo>
                <a:lnTo>
                  <a:pt x="947173" y="841987"/>
                </a:lnTo>
                <a:lnTo>
                  <a:pt x="1006136" y="836368"/>
                </a:lnTo>
                <a:lnTo>
                  <a:pt x="1063553" y="828644"/>
                </a:lnTo>
                <a:lnTo>
                  <a:pt x="1119263" y="818897"/>
                </a:lnTo>
                <a:lnTo>
                  <a:pt x="1173107" y="807211"/>
                </a:lnTo>
                <a:lnTo>
                  <a:pt x="1224926" y="793667"/>
                </a:lnTo>
                <a:lnTo>
                  <a:pt x="1274559" y="778348"/>
                </a:lnTo>
                <a:lnTo>
                  <a:pt x="1321846" y="761337"/>
                </a:lnTo>
                <a:lnTo>
                  <a:pt x="1366629" y="742715"/>
                </a:lnTo>
                <a:lnTo>
                  <a:pt x="1408747" y="722566"/>
                </a:lnTo>
                <a:lnTo>
                  <a:pt x="1448041" y="700971"/>
                </a:lnTo>
                <a:lnTo>
                  <a:pt x="1484350" y="678014"/>
                </a:lnTo>
                <a:lnTo>
                  <a:pt x="1517515" y="653776"/>
                </a:lnTo>
                <a:lnTo>
                  <a:pt x="1547377" y="628340"/>
                </a:lnTo>
                <a:lnTo>
                  <a:pt x="1596551" y="574204"/>
                </a:lnTo>
                <a:lnTo>
                  <a:pt x="1630594" y="516266"/>
                </a:lnTo>
                <a:lnTo>
                  <a:pt x="1648227" y="455185"/>
                </a:lnTo>
                <a:lnTo>
                  <a:pt x="1650492" y="423671"/>
                </a:lnTo>
                <a:lnTo>
                  <a:pt x="1648227" y="392059"/>
                </a:lnTo>
                <a:lnTo>
                  <a:pt x="1630594" y="330806"/>
                </a:lnTo>
                <a:lnTo>
                  <a:pt x="1596551" y="272728"/>
                </a:lnTo>
                <a:lnTo>
                  <a:pt x="1547377" y="218482"/>
                </a:lnTo>
                <a:lnTo>
                  <a:pt x="1517515" y="193001"/>
                </a:lnTo>
                <a:lnTo>
                  <a:pt x="1484350" y="168724"/>
                </a:lnTo>
                <a:lnTo>
                  <a:pt x="1448041" y="145733"/>
                </a:lnTo>
                <a:lnTo>
                  <a:pt x="1408747" y="124110"/>
                </a:lnTo>
                <a:lnTo>
                  <a:pt x="1366629" y="103937"/>
                </a:lnTo>
                <a:lnTo>
                  <a:pt x="1321846" y="85296"/>
                </a:lnTo>
                <a:lnTo>
                  <a:pt x="1274559" y="68269"/>
                </a:lnTo>
                <a:lnTo>
                  <a:pt x="1224926" y="52938"/>
                </a:lnTo>
                <a:lnTo>
                  <a:pt x="1173107" y="39385"/>
                </a:lnTo>
                <a:lnTo>
                  <a:pt x="1119263" y="27692"/>
                </a:lnTo>
                <a:lnTo>
                  <a:pt x="1063553" y="17942"/>
                </a:lnTo>
                <a:lnTo>
                  <a:pt x="1006136" y="10215"/>
                </a:lnTo>
                <a:lnTo>
                  <a:pt x="947173" y="4594"/>
                </a:lnTo>
                <a:lnTo>
                  <a:pt x="886823" y="1162"/>
                </a:lnTo>
                <a:lnTo>
                  <a:pt x="82524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43813" y="2067661"/>
            <a:ext cx="1107705" cy="536716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后面要反复 使用它们！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78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7789" y="2410788"/>
            <a:ext cx="7956619" cy="2791226"/>
          </a:xfrm>
          <a:prstGeom prst="rect">
            <a:avLst/>
          </a:prstGeom>
        </p:spPr>
        <p:txBody>
          <a:bodyPr vert="horz" wrap="square" lIns="0" tIns="81992" rIns="0" bIns="0" rtlCol="0">
            <a:spAutoFit/>
          </a:bodyPr>
          <a:lstStyle/>
          <a:p>
            <a:pPr marL="243802" indent="-232942" algn="l">
              <a:spcBef>
                <a:spcPts val="646"/>
              </a:spcBef>
              <a:buFont typeface="Wingdings"/>
              <a:buChar char=""/>
              <a:tabLst>
                <a:tab pos="244345" algn="l"/>
                <a:tab pos="882356" algn="l"/>
                <a:tab pos="1473128" algn="l"/>
              </a:tabLst>
            </a:pPr>
            <a:r>
              <a:rPr sz="2100" spc="-4" dirty="0">
                <a:latin typeface="Arial"/>
                <a:cs typeface="Arial"/>
              </a:rPr>
              <a:t>DDL:	Data	Definition</a:t>
            </a:r>
            <a:r>
              <a:rPr sz="2100" spc="-9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Language</a:t>
            </a:r>
            <a:endParaRPr sz="2100" dirty="0">
              <a:latin typeface="Arial"/>
              <a:cs typeface="Arial"/>
            </a:endParaRPr>
          </a:p>
          <a:p>
            <a:pPr marL="655930" lvl="1" indent="-254119" algn="l">
              <a:spcBef>
                <a:spcPts val="786"/>
              </a:spcBef>
              <a:buFont typeface="Wingdings"/>
              <a:buChar char=""/>
              <a:tabLst>
                <a:tab pos="656473" algn="l"/>
              </a:tabLst>
            </a:pPr>
            <a:r>
              <a:rPr sz="2000" spc="-9" dirty="0">
                <a:latin typeface="NSimSun"/>
                <a:cs typeface="NSimSun"/>
              </a:rPr>
              <a:t>创建数据库</a:t>
            </a:r>
            <a:r>
              <a:rPr sz="2000" spc="-4" dirty="0">
                <a:latin typeface="Arial"/>
                <a:cs typeface="Arial"/>
              </a:rPr>
              <a:t>(DB)—Create</a:t>
            </a:r>
            <a:r>
              <a:rPr sz="2000" dirty="0">
                <a:latin typeface="Arial"/>
                <a:cs typeface="Arial"/>
              </a:rPr>
              <a:t> Database</a:t>
            </a:r>
          </a:p>
          <a:p>
            <a:pPr marL="655930" lvl="1" indent="-254119" algn="l">
              <a:spcBef>
                <a:spcPts val="868"/>
              </a:spcBef>
              <a:buFont typeface="Wingdings"/>
              <a:buChar char=""/>
              <a:tabLst>
                <a:tab pos="656473" algn="l"/>
              </a:tabLst>
            </a:pPr>
            <a:r>
              <a:rPr sz="2000" spc="-9" dirty="0">
                <a:latin typeface="NSimSun"/>
                <a:cs typeface="NSimSun"/>
              </a:rPr>
              <a:t>创</a:t>
            </a:r>
            <a:r>
              <a:rPr sz="2000" dirty="0">
                <a:latin typeface="NSimSun"/>
                <a:cs typeface="NSimSun"/>
              </a:rPr>
              <a:t>建</a:t>
            </a:r>
            <a:r>
              <a:rPr sz="2000" spc="-9" dirty="0">
                <a:latin typeface="Arial"/>
                <a:cs typeface="Arial"/>
              </a:rPr>
              <a:t>DB</a:t>
            </a:r>
            <a:r>
              <a:rPr sz="2000" spc="-4" dirty="0">
                <a:latin typeface="NSimSun"/>
                <a:cs typeface="NSimSun"/>
              </a:rPr>
              <a:t>中的</a:t>
            </a:r>
            <a:r>
              <a:rPr sz="2000" spc="-4" dirty="0">
                <a:latin typeface="Arial"/>
                <a:cs typeface="Arial"/>
              </a:rPr>
              <a:t>Table(</a:t>
            </a:r>
            <a:r>
              <a:rPr sz="2000" spc="-9" dirty="0">
                <a:latin typeface="NSimSun"/>
                <a:cs typeface="NSimSun"/>
              </a:rPr>
              <a:t>定义关系模式</a:t>
            </a:r>
            <a:r>
              <a:rPr sz="2000" spc="-4" dirty="0">
                <a:latin typeface="Arial"/>
                <a:cs typeface="Arial"/>
              </a:rPr>
              <a:t>)---Create</a:t>
            </a:r>
            <a:r>
              <a:rPr sz="2000" spc="-2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Table</a:t>
            </a:r>
          </a:p>
          <a:p>
            <a:pPr marL="655930" lvl="1" indent="-254119" algn="l">
              <a:spcBef>
                <a:spcPts val="697"/>
              </a:spcBef>
              <a:buFont typeface="Wingdings"/>
              <a:buChar char=""/>
              <a:tabLst>
                <a:tab pos="656473" algn="l"/>
              </a:tabLst>
            </a:pPr>
            <a:r>
              <a:rPr sz="2000" spc="-9" dirty="0">
                <a:solidFill>
                  <a:srgbClr val="7F7F7F"/>
                </a:solidFill>
                <a:latin typeface="NSimSun"/>
                <a:cs typeface="NSimSun"/>
              </a:rPr>
              <a:t>定</a:t>
            </a:r>
            <a:r>
              <a:rPr sz="2000" dirty="0">
                <a:solidFill>
                  <a:srgbClr val="7F7F7F"/>
                </a:solidFill>
                <a:latin typeface="NSimSun"/>
                <a:cs typeface="NSimSun"/>
              </a:rPr>
              <a:t>义</a:t>
            </a:r>
            <a:r>
              <a:rPr sz="2000" spc="-4" dirty="0">
                <a:solidFill>
                  <a:srgbClr val="7F7F7F"/>
                </a:solidFill>
                <a:latin typeface="Arial"/>
                <a:cs typeface="Arial"/>
              </a:rPr>
              <a:t>Table</a:t>
            </a:r>
            <a:r>
              <a:rPr sz="2000" spc="-9" dirty="0">
                <a:solidFill>
                  <a:srgbClr val="7F7F7F"/>
                </a:solidFill>
                <a:latin typeface="NSimSun"/>
                <a:cs typeface="NSimSun"/>
              </a:rPr>
              <a:t>及其各个属性的约束条</a:t>
            </a:r>
            <a:r>
              <a:rPr sz="2000" spc="-4" dirty="0">
                <a:solidFill>
                  <a:srgbClr val="7F7F7F"/>
                </a:solidFill>
                <a:latin typeface="NSimSun"/>
                <a:cs typeface="NSimSun"/>
              </a:rPr>
              <a:t>件</a:t>
            </a:r>
            <a:r>
              <a:rPr sz="2000" spc="-13" dirty="0">
                <a:solidFill>
                  <a:srgbClr val="7F7F7F"/>
                </a:solidFill>
                <a:latin typeface="Arial"/>
                <a:cs typeface="Arial"/>
              </a:rPr>
              <a:t>(</a:t>
            </a:r>
            <a:r>
              <a:rPr sz="2000" spc="-9" dirty="0">
                <a:solidFill>
                  <a:srgbClr val="7F7F7F"/>
                </a:solidFill>
                <a:latin typeface="NSimSun"/>
                <a:cs typeface="NSimSun"/>
              </a:rPr>
              <a:t>定义完整性约束</a:t>
            </a:r>
            <a:r>
              <a:rPr sz="2000" spc="-4" dirty="0">
                <a:solidFill>
                  <a:srgbClr val="7F7F7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655930" lvl="1" indent="-254119" algn="l">
              <a:spcBef>
                <a:spcPts val="624"/>
              </a:spcBef>
              <a:buFont typeface="Wingdings"/>
              <a:buChar char=""/>
              <a:tabLst>
                <a:tab pos="656473" algn="l"/>
              </a:tabLst>
            </a:pPr>
            <a:r>
              <a:rPr sz="2000" spc="-9" dirty="0">
                <a:solidFill>
                  <a:srgbClr val="7F7F7F"/>
                </a:solidFill>
                <a:latin typeface="NSimSun"/>
                <a:cs typeface="NSimSun"/>
              </a:rPr>
              <a:t>定</a:t>
            </a:r>
            <a:r>
              <a:rPr sz="2000" dirty="0">
                <a:solidFill>
                  <a:srgbClr val="7F7F7F"/>
                </a:solidFill>
                <a:latin typeface="NSimSun"/>
                <a:cs typeface="NSimSun"/>
              </a:rPr>
              <a:t>义</a:t>
            </a:r>
            <a:r>
              <a:rPr sz="2000" spc="-4" dirty="0">
                <a:solidFill>
                  <a:srgbClr val="7F7F7F"/>
                </a:solidFill>
                <a:latin typeface="Arial"/>
                <a:cs typeface="Arial"/>
              </a:rPr>
              <a:t>View</a:t>
            </a:r>
            <a:r>
              <a:rPr sz="2000" spc="-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17" dirty="0">
                <a:solidFill>
                  <a:srgbClr val="7F7F7F"/>
                </a:solidFill>
                <a:latin typeface="Arial"/>
                <a:cs typeface="Arial"/>
              </a:rPr>
              <a:t>(</a:t>
            </a:r>
            <a:r>
              <a:rPr sz="2000" spc="-9" dirty="0">
                <a:solidFill>
                  <a:srgbClr val="7F7F7F"/>
                </a:solidFill>
                <a:latin typeface="NSimSun"/>
                <a:cs typeface="NSimSun"/>
              </a:rPr>
              <a:t>定义外模式及</a:t>
            </a:r>
            <a:r>
              <a:rPr sz="2000" spc="-4" dirty="0">
                <a:solidFill>
                  <a:srgbClr val="7F7F7F"/>
                </a:solidFill>
                <a:latin typeface="Arial"/>
                <a:cs typeface="Arial"/>
              </a:rPr>
              <a:t>E-C</a:t>
            </a:r>
            <a:r>
              <a:rPr sz="2000" spc="-4" dirty="0">
                <a:solidFill>
                  <a:srgbClr val="7F7F7F"/>
                </a:solidFill>
                <a:latin typeface="NSimSun"/>
                <a:cs typeface="NSimSun"/>
              </a:rPr>
              <a:t>映像</a:t>
            </a:r>
            <a:r>
              <a:rPr sz="2000" spc="-4" dirty="0">
                <a:solidFill>
                  <a:srgbClr val="7F7F7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655930" lvl="1" indent="-254119" algn="l">
              <a:spcBef>
                <a:spcPts val="620"/>
              </a:spcBef>
              <a:buFont typeface="Wingdings"/>
              <a:buChar char=""/>
              <a:tabLst>
                <a:tab pos="656473" algn="l"/>
                <a:tab pos="3394764" algn="l"/>
              </a:tabLst>
            </a:pPr>
            <a:r>
              <a:rPr sz="2000" spc="-9" dirty="0">
                <a:solidFill>
                  <a:srgbClr val="7F7F7F"/>
                </a:solidFill>
                <a:latin typeface="NSimSun"/>
                <a:cs typeface="NSimSun"/>
              </a:rPr>
              <a:t>定</a:t>
            </a:r>
            <a:r>
              <a:rPr sz="2000" spc="-4" dirty="0">
                <a:solidFill>
                  <a:srgbClr val="7F7F7F"/>
                </a:solidFill>
                <a:latin typeface="NSimSun"/>
                <a:cs typeface="NSimSun"/>
              </a:rPr>
              <a:t>义</a:t>
            </a:r>
            <a:r>
              <a:rPr sz="2000" spc="-13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7F7F7F"/>
                </a:solidFill>
                <a:latin typeface="Arial"/>
                <a:cs typeface="Arial"/>
              </a:rPr>
              <a:t>ndex</a:t>
            </a:r>
            <a:r>
              <a:rPr sz="2000" dirty="0">
                <a:solidFill>
                  <a:srgbClr val="7F7F7F"/>
                </a:solidFill>
                <a:latin typeface="NSimSun"/>
                <a:cs typeface="NSimSun"/>
              </a:rPr>
              <a:t>、</a:t>
            </a:r>
            <a:r>
              <a:rPr sz="2000" spc="-4" dirty="0">
                <a:solidFill>
                  <a:srgbClr val="7F7F7F"/>
                </a:solidFill>
                <a:latin typeface="Arial"/>
                <a:cs typeface="Arial"/>
              </a:rPr>
              <a:t>Tablespace…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2000" spc="-4" dirty="0">
                <a:solidFill>
                  <a:srgbClr val="7F7F7F"/>
                </a:solidFill>
                <a:latin typeface="Arial"/>
                <a:cs typeface="Arial"/>
              </a:rPr>
              <a:t>…</a:t>
            </a:r>
            <a:r>
              <a:rPr sz="2000" spc="-4" dirty="0">
                <a:solidFill>
                  <a:srgbClr val="7F7F7F"/>
                </a:solidFill>
                <a:latin typeface="NSimSun"/>
                <a:cs typeface="NSimSun"/>
              </a:rPr>
              <a:t>等</a:t>
            </a:r>
            <a:r>
              <a:rPr sz="2000" spc="-13" dirty="0">
                <a:solidFill>
                  <a:srgbClr val="7F7F7F"/>
                </a:solidFill>
                <a:latin typeface="Arial"/>
                <a:cs typeface="Arial"/>
              </a:rPr>
              <a:t>(</a:t>
            </a:r>
            <a:r>
              <a:rPr sz="2000" spc="-9" dirty="0">
                <a:solidFill>
                  <a:srgbClr val="7F7F7F"/>
                </a:solidFill>
                <a:latin typeface="NSimSun"/>
                <a:cs typeface="NSimSun"/>
              </a:rPr>
              <a:t>定义物理存储参</a:t>
            </a:r>
            <a:r>
              <a:rPr sz="2000" spc="-4" dirty="0">
                <a:solidFill>
                  <a:srgbClr val="7F7F7F"/>
                </a:solidFill>
                <a:latin typeface="NSimSun"/>
                <a:cs typeface="NSimSun"/>
              </a:rPr>
              <a:t>数</a:t>
            </a:r>
            <a:r>
              <a:rPr sz="2000" spc="-4" dirty="0">
                <a:solidFill>
                  <a:srgbClr val="7F7F7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655930" lvl="1" indent="-254119" algn="l">
              <a:spcBef>
                <a:spcPts val="620"/>
              </a:spcBef>
              <a:buFont typeface="Wingdings"/>
              <a:buChar char=""/>
              <a:tabLst>
                <a:tab pos="656473" algn="l"/>
              </a:tabLst>
            </a:pPr>
            <a:r>
              <a:rPr sz="2000" spc="-9" dirty="0">
                <a:solidFill>
                  <a:srgbClr val="7F7F7F"/>
                </a:solidFill>
                <a:latin typeface="NSimSun"/>
                <a:cs typeface="NSimSun"/>
              </a:rPr>
              <a:t>上述各种定义的撤消与修正</a:t>
            </a:r>
            <a:endParaRPr sz="2000" dirty="0">
              <a:latin typeface="NSimSun"/>
              <a:cs typeface="N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789" y="5445224"/>
            <a:ext cx="8388667" cy="33358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248689" indent="-237829" algn="l">
              <a:spcBef>
                <a:spcPts val="81"/>
              </a:spcBef>
              <a:buFont typeface="Wingdings"/>
              <a:buChar char=""/>
              <a:tabLst>
                <a:tab pos="248689" algn="l"/>
              </a:tabLst>
            </a:pPr>
            <a:r>
              <a:rPr sz="2100" dirty="0">
                <a:latin typeface="Microsoft YaHei"/>
                <a:cs typeface="Microsoft YaHei"/>
              </a:rPr>
              <a:t>DDL</a:t>
            </a:r>
            <a:r>
              <a:rPr sz="2100" spc="-4" dirty="0">
                <a:latin typeface="Microsoft YaHei"/>
                <a:cs typeface="Microsoft YaHei"/>
              </a:rPr>
              <a:t>通常由DBA来使用，也有经DBA授权后由应用程序员来使用</a:t>
            </a:r>
            <a:endParaRPr sz="210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858" y="664596"/>
            <a:ext cx="2413060" cy="524719"/>
          </a:xfrm>
          <a:prstGeom prst="rect">
            <a:avLst/>
          </a:prstGeom>
        </p:spPr>
        <p:txBody>
          <a:bodyPr vert="horz" wrap="square" lIns="0" tIns="62444" rIns="0" bIns="0" rtlCol="0">
            <a:spAutoFit/>
          </a:bodyPr>
          <a:lstStyle/>
          <a:p>
            <a:pPr>
              <a:spcBef>
                <a:spcPts val="402"/>
              </a:spcBef>
            </a:pPr>
            <a:r>
              <a:rPr sz="3000" spc="-4" dirty="0">
                <a:solidFill>
                  <a:srgbClr val="FFFFFF"/>
                </a:solidFill>
                <a:latin typeface="Arial"/>
                <a:cs typeface="Arial"/>
              </a:rPr>
              <a:t>(2)SQL-DDL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71190" y="2565641"/>
            <a:ext cx="1405266" cy="863359"/>
          </a:xfrm>
          <a:custGeom>
            <a:avLst/>
            <a:gdLst/>
            <a:ahLst/>
            <a:cxnLst/>
            <a:rect l="l" t="t" r="r" b="b"/>
            <a:pathLst>
              <a:path w="1643379" h="1009650">
                <a:moveTo>
                  <a:pt x="1642872" y="504444"/>
                </a:moveTo>
                <a:lnTo>
                  <a:pt x="1634709" y="433012"/>
                </a:lnTo>
                <a:lnTo>
                  <a:pt x="1610963" y="364680"/>
                </a:lnTo>
                <a:lnTo>
                  <a:pt x="1572750" y="300127"/>
                </a:lnTo>
                <a:lnTo>
                  <a:pt x="1548568" y="269480"/>
                </a:lnTo>
                <a:lnTo>
                  <a:pt x="1521186" y="240032"/>
                </a:lnTo>
                <a:lnTo>
                  <a:pt x="1490745" y="211869"/>
                </a:lnTo>
                <a:lnTo>
                  <a:pt x="1457385" y="185075"/>
                </a:lnTo>
                <a:lnTo>
                  <a:pt x="1421244" y="159735"/>
                </a:lnTo>
                <a:lnTo>
                  <a:pt x="1382463" y="135934"/>
                </a:lnTo>
                <a:lnTo>
                  <a:pt x="1341179" y="113758"/>
                </a:lnTo>
                <a:lnTo>
                  <a:pt x="1297534" y="93290"/>
                </a:lnTo>
                <a:lnTo>
                  <a:pt x="1251666" y="74617"/>
                </a:lnTo>
                <a:lnTo>
                  <a:pt x="1203715" y="57822"/>
                </a:lnTo>
                <a:lnTo>
                  <a:pt x="1153820" y="42991"/>
                </a:lnTo>
                <a:lnTo>
                  <a:pt x="1102120" y="30208"/>
                </a:lnTo>
                <a:lnTo>
                  <a:pt x="1048756" y="19560"/>
                </a:lnTo>
                <a:lnTo>
                  <a:pt x="993866" y="11129"/>
                </a:lnTo>
                <a:lnTo>
                  <a:pt x="937589" y="5003"/>
                </a:lnTo>
                <a:lnTo>
                  <a:pt x="880066" y="1264"/>
                </a:lnTo>
                <a:lnTo>
                  <a:pt x="821436" y="0"/>
                </a:lnTo>
                <a:lnTo>
                  <a:pt x="762805" y="1264"/>
                </a:lnTo>
                <a:lnTo>
                  <a:pt x="705282" y="5003"/>
                </a:lnTo>
                <a:lnTo>
                  <a:pt x="649005" y="11129"/>
                </a:lnTo>
                <a:lnTo>
                  <a:pt x="594115" y="19560"/>
                </a:lnTo>
                <a:lnTo>
                  <a:pt x="540751" y="30208"/>
                </a:lnTo>
                <a:lnTo>
                  <a:pt x="489051" y="42991"/>
                </a:lnTo>
                <a:lnTo>
                  <a:pt x="439156" y="57822"/>
                </a:lnTo>
                <a:lnTo>
                  <a:pt x="391205" y="74617"/>
                </a:lnTo>
                <a:lnTo>
                  <a:pt x="345337" y="93290"/>
                </a:lnTo>
                <a:lnTo>
                  <a:pt x="301692" y="113758"/>
                </a:lnTo>
                <a:lnTo>
                  <a:pt x="260408" y="135934"/>
                </a:lnTo>
                <a:lnTo>
                  <a:pt x="221627" y="159735"/>
                </a:lnTo>
                <a:lnTo>
                  <a:pt x="185486" y="185075"/>
                </a:lnTo>
                <a:lnTo>
                  <a:pt x="152126" y="211869"/>
                </a:lnTo>
                <a:lnTo>
                  <a:pt x="121685" y="240032"/>
                </a:lnTo>
                <a:lnTo>
                  <a:pt x="94303" y="269480"/>
                </a:lnTo>
                <a:lnTo>
                  <a:pt x="70121" y="300127"/>
                </a:lnTo>
                <a:lnTo>
                  <a:pt x="31908" y="364680"/>
                </a:lnTo>
                <a:lnTo>
                  <a:pt x="8162" y="433012"/>
                </a:lnTo>
                <a:lnTo>
                  <a:pt x="0" y="504444"/>
                </a:lnTo>
                <a:lnTo>
                  <a:pt x="2063" y="540508"/>
                </a:lnTo>
                <a:lnTo>
                  <a:pt x="18157" y="610506"/>
                </a:lnTo>
                <a:lnTo>
                  <a:pt x="49276" y="677090"/>
                </a:lnTo>
                <a:lnTo>
                  <a:pt x="94303" y="739576"/>
                </a:lnTo>
                <a:lnTo>
                  <a:pt x="121685" y="769067"/>
                </a:lnTo>
                <a:lnTo>
                  <a:pt x="145542" y="791175"/>
                </a:lnTo>
                <a:lnTo>
                  <a:pt x="145542" y="504444"/>
                </a:lnTo>
                <a:lnTo>
                  <a:pt x="148022" y="468610"/>
                </a:lnTo>
                <a:lnTo>
                  <a:pt x="167255" y="399608"/>
                </a:lnTo>
                <a:lnTo>
                  <a:pt x="204169" y="334989"/>
                </a:lnTo>
                <a:lnTo>
                  <a:pt x="228749" y="304635"/>
                </a:lnTo>
                <a:lnTo>
                  <a:pt x="257142" y="275750"/>
                </a:lnTo>
                <a:lnTo>
                  <a:pt x="289144" y="248460"/>
                </a:lnTo>
                <a:lnTo>
                  <a:pt x="324552" y="222890"/>
                </a:lnTo>
                <a:lnTo>
                  <a:pt x="363165" y="199162"/>
                </a:lnTo>
                <a:lnTo>
                  <a:pt x="404780" y="177404"/>
                </a:lnTo>
                <a:lnTo>
                  <a:pt x="449193" y="157738"/>
                </a:lnTo>
                <a:lnTo>
                  <a:pt x="496203" y="140290"/>
                </a:lnTo>
                <a:lnTo>
                  <a:pt x="545606" y="125184"/>
                </a:lnTo>
                <a:lnTo>
                  <a:pt x="597201" y="112546"/>
                </a:lnTo>
                <a:lnTo>
                  <a:pt x="650783" y="102499"/>
                </a:lnTo>
                <a:lnTo>
                  <a:pt x="706152" y="95168"/>
                </a:lnTo>
                <a:lnTo>
                  <a:pt x="763103" y="90678"/>
                </a:lnTo>
                <a:lnTo>
                  <a:pt x="821436" y="89154"/>
                </a:lnTo>
                <a:lnTo>
                  <a:pt x="879768" y="90678"/>
                </a:lnTo>
                <a:lnTo>
                  <a:pt x="936719" y="95168"/>
                </a:lnTo>
                <a:lnTo>
                  <a:pt x="992088" y="102499"/>
                </a:lnTo>
                <a:lnTo>
                  <a:pt x="1045670" y="112546"/>
                </a:lnTo>
                <a:lnTo>
                  <a:pt x="1097265" y="125184"/>
                </a:lnTo>
                <a:lnTo>
                  <a:pt x="1146668" y="140290"/>
                </a:lnTo>
                <a:lnTo>
                  <a:pt x="1193678" y="157738"/>
                </a:lnTo>
                <a:lnTo>
                  <a:pt x="1238091" y="177404"/>
                </a:lnTo>
                <a:lnTo>
                  <a:pt x="1279706" y="199162"/>
                </a:lnTo>
                <a:lnTo>
                  <a:pt x="1318319" y="222890"/>
                </a:lnTo>
                <a:lnTo>
                  <a:pt x="1353727" y="248460"/>
                </a:lnTo>
                <a:lnTo>
                  <a:pt x="1385729" y="275750"/>
                </a:lnTo>
                <a:lnTo>
                  <a:pt x="1414122" y="304635"/>
                </a:lnTo>
                <a:lnTo>
                  <a:pt x="1438702" y="334989"/>
                </a:lnTo>
                <a:lnTo>
                  <a:pt x="1475616" y="399608"/>
                </a:lnTo>
                <a:lnTo>
                  <a:pt x="1494849" y="468610"/>
                </a:lnTo>
                <a:lnTo>
                  <a:pt x="1497330" y="504444"/>
                </a:lnTo>
                <a:lnTo>
                  <a:pt x="1497330" y="791175"/>
                </a:lnTo>
                <a:lnTo>
                  <a:pt x="1521186" y="769067"/>
                </a:lnTo>
                <a:lnTo>
                  <a:pt x="1548568" y="739576"/>
                </a:lnTo>
                <a:lnTo>
                  <a:pt x="1572750" y="708888"/>
                </a:lnTo>
                <a:lnTo>
                  <a:pt x="1610963" y="644268"/>
                </a:lnTo>
                <a:lnTo>
                  <a:pt x="1634709" y="575891"/>
                </a:lnTo>
                <a:lnTo>
                  <a:pt x="1640808" y="540508"/>
                </a:lnTo>
                <a:lnTo>
                  <a:pt x="1642872" y="504444"/>
                </a:lnTo>
                <a:close/>
              </a:path>
              <a:path w="1643379" h="1009650">
                <a:moveTo>
                  <a:pt x="1497330" y="791175"/>
                </a:moveTo>
                <a:lnTo>
                  <a:pt x="1497330" y="504444"/>
                </a:lnTo>
                <a:lnTo>
                  <a:pt x="1494849" y="540277"/>
                </a:lnTo>
                <a:lnTo>
                  <a:pt x="1487544" y="575264"/>
                </a:lnTo>
                <a:lnTo>
                  <a:pt x="1459267" y="642199"/>
                </a:lnTo>
                <a:lnTo>
                  <a:pt x="1414122" y="704252"/>
                </a:lnTo>
                <a:lnTo>
                  <a:pt x="1385729" y="733137"/>
                </a:lnTo>
                <a:lnTo>
                  <a:pt x="1353727" y="760427"/>
                </a:lnTo>
                <a:lnTo>
                  <a:pt x="1318319" y="785997"/>
                </a:lnTo>
                <a:lnTo>
                  <a:pt x="1279706" y="809725"/>
                </a:lnTo>
                <a:lnTo>
                  <a:pt x="1238091" y="831483"/>
                </a:lnTo>
                <a:lnTo>
                  <a:pt x="1193678" y="851149"/>
                </a:lnTo>
                <a:lnTo>
                  <a:pt x="1146668" y="868597"/>
                </a:lnTo>
                <a:lnTo>
                  <a:pt x="1097265" y="883703"/>
                </a:lnTo>
                <a:lnTo>
                  <a:pt x="1045670" y="896341"/>
                </a:lnTo>
                <a:lnTo>
                  <a:pt x="992088" y="906388"/>
                </a:lnTo>
                <a:lnTo>
                  <a:pt x="936719" y="913719"/>
                </a:lnTo>
                <a:lnTo>
                  <a:pt x="879768" y="918209"/>
                </a:lnTo>
                <a:lnTo>
                  <a:pt x="821436" y="919734"/>
                </a:lnTo>
                <a:lnTo>
                  <a:pt x="763103" y="918209"/>
                </a:lnTo>
                <a:lnTo>
                  <a:pt x="706152" y="913719"/>
                </a:lnTo>
                <a:lnTo>
                  <a:pt x="650783" y="906388"/>
                </a:lnTo>
                <a:lnTo>
                  <a:pt x="597201" y="896341"/>
                </a:lnTo>
                <a:lnTo>
                  <a:pt x="545606" y="883703"/>
                </a:lnTo>
                <a:lnTo>
                  <a:pt x="496203" y="868597"/>
                </a:lnTo>
                <a:lnTo>
                  <a:pt x="449193" y="851149"/>
                </a:lnTo>
                <a:lnTo>
                  <a:pt x="404780" y="831483"/>
                </a:lnTo>
                <a:lnTo>
                  <a:pt x="363165" y="809725"/>
                </a:lnTo>
                <a:lnTo>
                  <a:pt x="324552" y="785997"/>
                </a:lnTo>
                <a:lnTo>
                  <a:pt x="289144" y="760427"/>
                </a:lnTo>
                <a:lnTo>
                  <a:pt x="257142" y="733137"/>
                </a:lnTo>
                <a:lnTo>
                  <a:pt x="228749" y="704252"/>
                </a:lnTo>
                <a:lnTo>
                  <a:pt x="204169" y="673898"/>
                </a:lnTo>
                <a:lnTo>
                  <a:pt x="167255" y="609279"/>
                </a:lnTo>
                <a:lnTo>
                  <a:pt x="148022" y="540277"/>
                </a:lnTo>
                <a:lnTo>
                  <a:pt x="145542" y="504444"/>
                </a:lnTo>
                <a:lnTo>
                  <a:pt x="145542" y="791175"/>
                </a:lnTo>
                <a:lnTo>
                  <a:pt x="185486" y="824119"/>
                </a:lnTo>
                <a:lnTo>
                  <a:pt x="221627" y="849508"/>
                </a:lnTo>
                <a:lnTo>
                  <a:pt x="260408" y="873358"/>
                </a:lnTo>
                <a:lnTo>
                  <a:pt x="301692" y="895584"/>
                </a:lnTo>
                <a:lnTo>
                  <a:pt x="345337" y="916100"/>
                </a:lnTo>
                <a:lnTo>
                  <a:pt x="391205" y="934820"/>
                </a:lnTo>
                <a:lnTo>
                  <a:pt x="439156" y="951659"/>
                </a:lnTo>
                <a:lnTo>
                  <a:pt x="489051" y="966530"/>
                </a:lnTo>
                <a:lnTo>
                  <a:pt x="540751" y="979348"/>
                </a:lnTo>
                <a:lnTo>
                  <a:pt x="594115" y="990028"/>
                </a:lnTo>
                <a:lnTo>
                  <a:pt x="649005" y="998484"/>
                </a:lnTo>
                <a:lnTo>
                  <a:pt x="705282" y="1004630"/>
                </a:lnTo>
                <a:lnTo>
                  <a:pt x="762805" y="1008380"/>
                </a:lnTo>
                <a:lnTo>
                  <a:pt x="821436" y="1009650"/>
                </a:lnTo>
                <a:lnTo>
                  <a:pt x="880066" y="1008380"/>
                </a:lnTo>
                <a:lnTo>
                  <a:pt x="937589" y="1004630"/>
                </a:lnTo>
                <a:lnTo>
                  <a:pt x="993866" y="998484"/>
                </a:lnTo>
                <a:lnTo>
                  <a:pt x="1048756" y="990028"/>
                </a:lnTo>
                <a:lnTo>
                  <a:pt x="1102120" y="979348"/>
                </a:lnTo>
                <a:lnTo>
                  <a:pt x="1153820" y="966530"/>
                </a:lnTo>
                <a:lnTo>
                  <a:pt x="1203715" y="951659"/>
                </a:lnTo>
                <a:lnTo>
                  <a:pt x="1251666" y="934820"/>
                </a:lnTo>
                <a:lnTo>
                  <a:pt x="1297534" y="916100"/>
                </a:lnTo>
                <a:lnTo>
                  <a:pt x="1341179" y="895584"/>
                </a:lnTo>
                <a:lnTo>
                  <a:pt x="1382463" y="873358"/>
                </a:lnTo>
                <a:lnTo>
                  <a:pt x="1421244" y="849508"/>
                </a:lnTo>
                <a:lnTo>
                  <a:pt x="1457385" y="824119"/>
                </a:lnTo>
                <a:lnTo>
                  <a:pt x="1490745" y="797277"/>
                </a:lnTo>
                <a:lnTo>
                  <a:pt x="1497330" y="79117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87815" y="2634710"/>
            <a:ext cx="1171779" cy="723266"/>
          </a:xfrm>
          <a:custGeom>
            <a:avLst/>
            <a:gdLst/>
            <a:ahLst/>
            <a:cxnLst/>
            <a:rect l="l" t="t" r="r" b="b"/>
            <a:pathLst>
              <a:path w="1370329" h="845820">
                <a:moveTo>
                  <a:pt x="1370075" y="422909"/>
                </a:moveTo>
                <a:lnTo>
                  <a:pt x="1360166" y="350698"/>
                </a:lnTo>
                <a:lnTo>
                  <a:pt x="1331528" y="282483"/>
                </a:lnTo>
                <a:lnTo>
                  <a:pt x="1310698" y="250190"/>
                </a:lnTo>
                <a:lnTo>
                  <a:pt x="1285800" y="219273"/>
                </a:lnTo>
                <a:lnTo>
                  <a:pt x="1257038" y="189860"/>
                </a:lnTo>
                <a:lnTo>
                  <a:pt x="1224618" y="162076"/>
                </a:lnTo>
                <a:lnTo>
                  <a:pt x="1188743" y="136046"/>
                </a:lnTo>
                <a:lnTo>
                  <a:pt x="1149619" y="111898"/>
                </a:lnTo>
                <a:lnTo>
                  <a:pt x="1107450" y="89757"/>
                </a:lnTo>
                <a:lnTo>
                  <a:pt x="1062440" y="69749"/>
                </a:lnTo>
                <a:lnTo>
                  <a:pt x="1014795" y="52000"/>
                </a:lnTo>
                <a:lnTo>
                  <a:pt x="964719" y="36636"/>
                </a:lnTo>
                <a:lnTo>
                  <a:pt x="912417" y="23783"/>
                </a:lnTo>
                <a:lnTo>
                  <a:pt x="858093" y="13567"/>
                </a:lnTo>
                <a:lnTo>
                  <a:pt x="801952" y="6113"/>
                </a:lnTo>
                <a:lnTo>
                  <a:pt x="744199" y="1549"/>
                </a:lnTo>
                <a:lnTo>
                  <a:pt x="685037" y="0"/>
                </a:lnTo>
                <a:lnTo>
                  <a:pt x="625984" y="1549"/>
                </a:lnTo>
                <a:lnTo>
                  <a:pt x="568315" y="6113"/>
                </a:lnTo>
                <a:lnTo>
                  <a:pt x="512238" y="13567"/>
                </a:lnTo>
                <a:lnTo>
                  <a:pt x="457958" y="23783"/>
                </a:lnTo>
                <a:lnTo>
                  <a:pt x="405682" y="36636"/>
                </a:lnTo>
                <a:lnTo>
                  <a:pt x="355618" y="52000"/>
                </a:lnTo>
                <a:lnTo>
                  <a:pt x="307971" y="69749"/>
                </a:lnTo>
                <a:lnTo>
                  <a:pt x="262948" y="89757"/>
                </a:lnTo>
                <a:lnTo>
                  <a:pt x="220756" y="111898"/>
                </a:lnTo>
                <a:lnTo>
                  <a:pt x="181602" y="136046"/>
                </a:lnTo>
                <a:lnTo>
                  <a:pt x="145692" y="162076"/>
                </a:lnTo>
                <a:lnTo>
                  <a:pt x="113233" y="189860"/>
                </a:lnTo>
                <a:lnTo>
                  <a:pt x="84431" y="219273"/>
                </a:lnTo>
                <a:lnTo>
                  <a:pt x="59494" y="250190"/>
                </a:lnTo>
                <a:lnTo>
                  <a:pt x="38627" y="282483"/>
                </a:lnTo>
                <a:lnTo>
                  <a:pt x="9932" y="350698"/>
                </a:lnTo>
                <a:lnTo>
                  <a:pt x="0" y="422909"/>
                </a:lnTo>
                <a:lnTo>
                  <a:pt x="2517" y="459452"/>
                </a:lnTo>
                <a:lnTo>
                  <a:pt x="22037" y="529791"/>
                </a:lnTo>
                <a:lnTo>
                  <a:pt x="59494" y="595629"/>
                </a:lnTo>
                <a:lnTo>
                  <a:pt x="84431" y="626546"/>
                </a:lnTo>
                <a:lnTo>
                  <a:pt x="113233" y="655959"/>
                </a:lnTo>
                <a:lnTo>
                  <a:pt x="145692" y="683743"/>
                </a:lnTo>
                <a:lnTo>
                  <a:pt x="181602" y="709773"/>
                </a:lnTo>
                <a:lnTo>
                  <a:pt x="220756" y="733921"/>
                </a:lnTo>
                <a:lnTo>
                  <a:pt x="262948" y="756062"/>
                </a:lnTo>
                <a:lnTo>
                  <a:pt x="307971" y="776070"/>
                </a:lnTo>
                <a:lnTo>
                  <a:pt x="355618" y="793819"/>
                </a:lnTo>
                <a:lnTo>
                  <a:pt x="405682" y="809183"/>
                </a:lnTo>
                <a:lnTo>
                  <a:pt x="457958" y="822036"/>
                </a:lnTo>
                <a:lnTo>
                  <a:pt x="512238" y="832252"/>
                </a:lnTo>
                <a:lnTo>
                  <a:pt x="568315" y="839706"/>
                </a:lnTo>
                <a:lnTo>
                  <a:pt x="625984" y="844270"/>
                </a:lnTo>
                <a:lnTo>
                  <a:pt x="685037" y="845819"/>
                </a:lnTo>
                <a:lnTo>
                  <a:pt x="744199" y="844270"/>
                </a:lnTo>
                <a:lnTo>
                  <a:pt x="801952" y="839706"/>
                </a:lnTo>
                <a:lnTo>
                  <a:pt x="858093" y="832252"/>
                </a:lnTo>
                <a:lnTo>
                  <a:pt x="912417" y="822036"/>
                </a:lnTo>
                <a:lnTo>
                  <a:pt x="964719" y="809183"/>
                </a:lnTo>
                <a:lnTo>
                  <a:pt x="1014795" y="793819"/>
                </a:lnTo>
                <a:lnTo>
                  <a:pt x="1062440" y="776070"/>
                </a:lnTo>
                <a:lnTo>
                  <a:pt x="1107450" y="756062"/>
                </a:lnTo>
                <a:lnTo>
                  <a:pt x="1149619" y="733921"/>
                </a:lnTo>
                <a:lnTo>
                  <a:pt x="1188743" y="709773"/>
                </a:lnTo>
                <a:lnTo>
                  <a:pt x="1224618" y="683743"/>
                </a:lnTo>
                <a:lnTo>
                  <a:pt x="1257038" y="655959"/>
                </a:lnTo>
                <a:lnTo>
                  <a:pt x="1285800" y="626546"/>
                </a:lnTo>
                <a:lnTo>
                  <a:pt x="1310698" y="595629"/>
                </a:lnTo>
                <a:lnTo>
                  <a:pt x="1331528" y="563336"/>
                </a:lnTo>
                <a:lnTo>
                  <a:pt x="1360166" y="495121"/>
                </a:lnTo>
                <a:lnTo>
                  <a:pt x="1370075" y="42290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87815" y="2634710"/>
            <a:ext cx="1171779" cy="723266"/>
          </a:xfrm>
          <a:custGeom>
            <a:avLst/>
            <a:gdLst/>
            <a:ahLst/>
            <a:cxnLst/>
            <a:rect l="l" t="t" r="r" b="b"/>
            <a:pathLst>
              <a:path w="1370329" h="845820">
                <a:moveTo>
                  <a:pt x="685037" y="0"/>
                </a:moveTo>
                <a:lnTo>
                  <a:pt x="625984" y="1549"/>
                </a:lnTo>
                <a:lnTo>
                  <a:pt x="568315" y="6113"/>
                </a:lnTo>
                <a:lnTo>
                  <a:pt x="512238" y="13567"/>
                </a:lnTo>
                <a:lnTo>
                  <a:pt x="457958" y="23783"/>
                </a:lnTo>
                <a:lnTo>
                  <a:pt x="405682" y="36636"/>
                </a:lnTo>
                <a:lnTo>
                  <a:pt x="355618" y="52000"/>
                </a:lnTo>
                <a:lnTo>
                  <a:pt x="307971" y="69749"/>
                </a:lnTo>
                <a:lnTo>
                  <a:pt x="262948" y="89757"/>
                </a:lnTo>
                <a:lnTo>
                  <a:pt x="220756" y="111898"/>
                </a:lnTo>
                <a:lnTo>
                  <a:pt x="181602" y="136046"/>
                </a:lnTo>
                <a:lnTo>
                  <a:pt x="145692" y="162076"/>
                </a:lnTo>
                <a:lnTo>
                  <a:pt x="113233" y="189860"/>
                </a:lnTo>
                <a:lnTo>
                  <a:pt x="84431" y="219273"/>
                </a:lnTo>
                <a:lnTo>
                  <a:pt x="59494" y="250190"/>
                </a:lnTo>
                <a:lnTo>
                  <a:pt x="38627" y="282483"/>
                </a:lnTo>
                <a:lnTo>
                  <a:pt x="9932" y="350698"/>
                </a:lnTo>
                <a:lnTo>
                  <a:pt x="0" y="422909"/>
                </a:lnTo>
                <a:lnTo>
                  <a:pt x="2517" y="459452"/>
                </a:lnTo>
                <a:lnTo>
                  <a:pt x="22037" y="529791"/>
                </a:lnTo>
                <a:lnTo>
                  <a:pt x="59494" y="595629"/>
                </a:lnTo>
                <a:lnTo>
                  <a:pt x="84431" y="626546"/>
                </a:lnTo>
                <a:lnTo>
                  <a:pt x="113233" y="655959"/>
                </a:lnTo>
                <a:lnTo>
                  <a:pt x="145692" y="683743"/>
                </a:lnTo>
                <a:lnTo>
                  <a:pt x="181602" y="709773"/>
                </a:lnTo>
                <a:lnTo>
                  <a:pt x="220756" y="733921"/>
                </a:lnTo>
                <a:lnTo>
                  <a:pt x="262948" y="756062"/>
                </a:lnTo>
                <a:lnTo>
                  <a:pt x="307971" y="776070"/>
                </a:lnTo>
                <a:lnTo>
                  <a:pt x="355618" y="793819"/>
                </a:lnTo>
                <a:lnTo>
                  <a:pt x="405682" y="809183"/>
                </a:lnTo>
                <a:lnTo>
                  <a:pt x="457958" y="822036"/>
                </a:lnTo>
                <a:lnTo>
                  <a:pt x="512238" y="832252"/>
                </a:lnTo>
                <a:lnTo>
                  <a:pt x="568315" y="839706"/>
                </a:lnTo>
                <a:lnTo>
                  <a:pt x="625984" y="844270"/>
                </a:lnTo>
                <a:lnTo>
                  <a:pt x="685037" y="845819"/>
                </a:lnTo>
                <a:lnTo>
                  <a:pt x="744199" y="844270"/>
                </a:lnTo>
                <a:lnTo>
                  <a:pt x="801952" y="839706"/>
                </a:lnTo>
                <a:lnTo>
                  <a:pt x="858093" y="832252"/>
                </a:lnTo>
                <a:lnTo>
                  <a:pt x="912417" y="822036"/>
                </a:lnTo>
                <a:lnTo>
                  <a:pt x="964719" y="809183"/>
                </a:lnTo>
                <a:lnTo>
                  <a:pt x="1014795" y="793819"/>
                </a:lnTo>
                <a:lnTo>
                  <a:pt x="1062440" y="776070"/>
                </a:lnTo>
                <a:lnTo>
                  <a:pt x="1107450" y="756062"/>
                </a:lnTo>
                <a:lnTo>
                  <a:pt x="1149619" y="733921"/>
                </a:lnTo>
                <a:lnTo>
                  <a:pt x="1188743" y="709773"/>
                </a:lnTo>
                <a:lnTo>
                  <a:pt x="1224618" y="683743"/>
                </a:lnTo>
                <a:lnTo>
                  <a:pt x="1257038" y="655959"/>
                </a:lnTo>
                <a:lnTo>
                  <a:pt x="1285800" y="626546"/>
                </a:lnTo>
                <a:lnTo>
                  <a:pt x="1310698" y="595629"/>
                </a:lnTo>
                <a:lnTo>
                  <a:pt x="1331528" y="563336"/>
                </a:lnTo>
                <a:lnTo>
                  <a:pt x="1360166" y="495121"/>
                </a:lnTo>
                <a:lnTo>
                  <a:pt x="1370075" y="422909"/>
                </a:lnTo>
                <a:lnTo>
                  <a:pt x="1367564" y="386367"/>
                </a:lnTo>
                <a:lnTo>
                  <a:pt x="1348086" y="316028"/>
                </a:lnTo>
                <a:lnTo>
                  <a:pt x="1310698" y="250190"/>
                </a:lnTo>
                <a:lnTo>
                  <a:pt x="1285800" y="219273"/>
                </a:lnTo>
                <a:lnTo>
                  <a:pt x="1257038" y="189860"/>
                </a:lnTo>
                <a:lnTo>
                  <a:pt x="1224618" y="162076"/>
                </a:lnTo>
                <a:lnTo>
                  <a:pt x="1188743" y="136046"/>
                </a:lnTo>
                <a:lnTo>
                  <a:pt x="1149619" y="111898"/>
                </a:lnTo>
                <a:lnTo>
                  <a:pt x="1107450" y="89757"/>
                </a:lnTo>
                <a:lnTo>
                  <a:pt x="1062440" y="69749"/>
                </a:lnTo>
                <a:lnTo>
                  <a:pt x="1014795" y="52000"/>
                </a:lnTo>
                <a:lnTo>
                  <a:pt x="964719" y="36636"/>
                </a:lnTo>
                <a:lnTo>
                  <a:pt x="912417" y="23783"/>
                </a:lnTo>
                <a:lnTo>
                  <a:pt x="858093" y="13567"/>
                </a:lnTo>
                <a:lnTo>
                  <a:pt x="801952" y="6113"/>
                </a:lnTo>
                <a:lnTo>
                  <a:pt x="744199" y="1549"/>
                </a:lnTo>
                <a:lnTo>
                  <a:pt x="68503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28138" y="2715081"/>
            <a:ext cx="890508" cy="536716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先学习简 单形式！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879" y="1431921"/>
            <a:ext cx="9002100" cy="909879"/>
          </a:xfrm>
          <a:prstGeom prst="rect">
            <a:avLst/>
          </a:prstGeom>
        </p:spPr>
        <p:txBody>
          <a:bodyPr vert="horz" wrap="square" lIns="0" tIns="108599" rIns="0" bIns="0" rtlCol="0">
            <a:spAutoFit/>
          </a:bodyPr>
          <a:lstStyle/>
          <a:p>
            <a:pPr marL="10860" algn="l">
              <a:spcBef>
                <a:spcPts val="855"/>
              </a:spcBef>
            </a:pPr>
            <a:r>
              <a:rPr sz="2600" dirty="0">
                <a:latin typeface="Microsoft YaHei"/>
                <a:cs typeface="Microsoft YaHei"/>
              </a:rPr>
              <a:t>建立数据库</a:t>
            </a:r>
          </a:p>
          <a:p>
            <a:pPr marL="183529" indent="-172670" algn="l">
              <a:spcBef>
                <a:spcPts val="637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100" spc="-4" dirty="0">
                <a:latin typeface="Microsoft YaHei"/>
                <a:cs typeface="Microsoft YaHei"/>
              </a:rPr>
              <a:t>包括两件事：定义数据库和表（使用DDL）</a:t>
            </a:r>
            <a:r>
              <a:rPr sz="2100" spc="-4" dirty="0">
                <a:solidFill>
                  <a:srgbClr val="7F7F7F"/>
                </a:solidFill>
                <a:latin typeface="Microsoft YaHei"/>
                <a:cs typeface="Microsoft YaHei"/>
              </a:rPr>
              <a:t>,向表中追加元组（使用</a:t>
            </a:r>
            <a:r>
              <a:rPr sz="2100" dirty="0">
                <a:solidFill>
                  <a:srgbClr val="7F7F7F"/>
                </a:solidFill>
                <a:latin typeface="Microsoft YaHei"/>
                <a:cs typeface="Microsoft YaHei"/>
              </a:rPr>
              <a:t>DML）</a:t>
            </a:r>
            <a:endParaRPr sz="2100" dirty="0">
              <a:latin typeface="Microsoft YaHei"/>
              <a:cs typeface="Microsoft YaHei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84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7566" y="1559277"/>
            <a:ext cx="8496922" cy="2199780"/>
          </a:xfrm>
          <a:prstGeom prst="rect">
            <a:avLst/>
          </a:prstGeom>
        </p:spPr>
        <p:txBody>
          <a:bodyPr vert="horz" wrap="square" lIns="0" tIns="113486" rIns="0" bIns="0" rtlCol="0">
            <a:spAutoFit/>
          </a:bodyPr>
          <a:lstStyle/>
          <a:p>
            <a:pPr marL="71131" algn="l">
              <a:spcBef>
                <a:spcPts val="894"/>
              </a:spcBef>
            </a:pPr>
            <a:r>
              <a:rPr sz="2400" dirty="0">
                <a:latin typeface="Microsoft YaHei"/>
                <a:cs typeface="Microsoft YaHei"/>
              </a:rPr>
              <a:t>创建Database</a:t>
            </a:r>
          </a:p>
          <a:p>
            <a:pPr marL="243259" indent="-232399" algn="l">
              <a:spcBef>
                <a:spcPts val="667"/>
              </a:spcBef>
              <a:buFont typeface="Wingdings"/>
              <a:buChar char=""/>
              <a:tabLst>
                <a:tab pos="243802" algn="l"/>
              </a:tabLst>
            </a:pPr>
            <a:r>
              <a:rPr sz="2100" spc="-9" dirty="0">
                <a:latin typeface="NSimSun"/>
                <a:cs typeface="NSimSun"/>
              </a:rPr>
              <a:t>数据</a:t>
            </a:r>
            <a:r>
              <a:rPr sz="2100" spc="-4" dirty="0">
                <a:latin typeface="NSimSun"/>
                <a:cs typeface="NSimSun"/>
              </a:rPr>
              <a:t>库</a:t>
            </a:r>
            <a:r>
              <a:rPr sz="2100" spc="-4" dirty="0">
                <a:latin typeface="Arial"/>
                <a:cs typeface="Arial"/>
              </a:rPr>
              <a:t>(Database)</a:t>
            </a:r>
            <a:r>
              <a:rPr sz="2100" spc="-9" dirty="0">
                <a:latin typeface="NSimSun"/>
                <a:cs typeface="NSimSun"/>
              </a:rPr>
              <a:t>是若干具有相互关联关系</a:t>
            </a:r>
            <a:r>
              <a:rPr sz="2100" dirty="0">
                <a:latin typeface="NSimSun"/>
                <a:cs typeface="NSimSun"/>
              </a:rPr>
              <a:t>的</a:t>
            </a:r>
            <a:r>
              <a:rPr sz="2100" spc="-9" dirty="0">
                <a:latin typeface="Arial"/>
                <a:cs typeface="Arial"/>
              </a:rPr>
              <a:t>Table/Relation</a:t>
            </a:r>
            <a:r>
              <a:rPr sz="2100" spc="-4" dirty="0">
                <a:latin typeface="NSimSun"/>
                <a:cs typeface="NSimSun"/>
              </a:rPr>
              <a:t>的集合</a:t>
            </a:r>
            <a:endParaRPr sz="2100" dirty="0">
              <a:latin typeface="NSimSun"/>
              <a:cs typeface="NSimSun"/>
            </a:endParaRPr>
          </a:p>
          <a:p>
            <a:pPr marL="243259" indent="-232399" algn="l">
              <a:spcBef>
                <a:spcPts val="624"/>
              </a:spcBef>
              <a:buFont typeface="Wingdings"/>
              <a:buChar char=""/>
              <a:tabLst>
                <a:tab pos="243802" algn="l"/>
              </a:tabLst>
            </a:pPr>
            <a:r>
              <a:rPr sz="2100" spc="-9" dirty="0">
                <a:latin typeface="NSimSun"/>
                <a:cs typeface="NSimSun"/>
              </a:rPr>
              <a:t>数据库可以看作是一个集中存放若</a:t>
            </a:r>
            <a:r>
              <a:rPr sz="2100" dirty="0">
                <a:latin typeface="NSimSun"/>
                <a:cs typeface="NSimSun"/>
              </a:rPr>
              <a:t>干</a:t>
            </a:r>
            <a:r>
              <a:rPr sz="2100" spc="-9" dirty="0">
                <a:latin typeface="Arial"/>
                <a:cs typeface="Arial"/>
              </a:rPr>
              <a:t>Table</a:t>
            </a:r>
            <a:r>
              <a:rPr sz="2100" spc="-9" dirty="0">
                <a:latin typeface="NSimSun"/>
                <a:cs typeface="NSimSun"/>
              </a:rPr>
              <a:t>的大型文件</a:t>
            </a:r>
            <a:endParaRPr sz="2100" dirty="0">
              <a:latin typeface="NSimSun"/>
              <a:cs typeface="NSimSun"/>
            </a:endParaRPr>
          </a:p>
          <a:p>
            <a:pPr marL="243802" indent="-232942" algn="l">
              <a:spcBef>
                <a:spcPts val="616"/>
              </a:spcBef>
              <a:buClr>
                <a:srgbClr val="000000"/>
              </a:buClr>
              <a:buFont typeface="Wingdings"/>
              <a:buChar char=""/>
              <a:tabLst>
                <a:tab pos="244345" algn="l"/>
              </a:tabLst>
            </a:pPr>
            <a:r>
              <a:rPr sz="2100" spc="-9" dirty="0">
                <a:solidFill>
                  <a:srgbClr val="3333CC"/>
                </a:solidFill>
                <a:latin typeface="Arial"/>
                <a:cs typeface="Arial"/>
              </a:rPr>
              <a:t>create</a:t>
            </a:r>
            <a:r>
              <a:rPr sz="2100" spc="-4" dirty="0">
                <a:solidFill>
                  <a:srgbClr val="3333CC"/>
                </a:solidFill>
                <a:latin typeface="Arial"/>
                <a:cs typeface="Arial"/>
              </a:rPr>
              <a:t> database</a:t>
            </a:r>
            <a:r>
              <a:rPr sz="2100" spc="-9" dirty="0">
                <a:latin typeface="NSimSun"/>
                <a:cs typeface="NSimSun"/>
              </a:rPr>
              <a:t>的简单语法形式：</a:t>
            </a:r>
            <a:endParaRPr sz="2100" dirty="0">
              <a:latin typeface="NSimSun"/>
              <a:cs typeface="NSimSun"/>
            </a:endParaRPr>
          </a:p>
          <a:p>
            <a:pPr marL="853035" algn="l">
              <a:spcBef>
                <a:spcPts val="791"/>
              </a:spcBef>
              <a:tabLst>
                <a:tab pos="1919464" algn="l"/>
                <a:tab pos="3409425" algn="l"/>
              </a:tabLst>
            </a:pPr>
            <a:r>
              <a:rPr sz="2600" i="1" dirty="0">
                <a:solidFill>
                  <a:srgbClr val="FF3300"/>
                </a:solidFill>
                <a:latin typeface="Arial"/>
                <a:cs typeface="Arial"/>
              </a:rPr>
              <a:t>create	database	</a:t>
            </a:r>
            <a:r>
              <a:rPr sz="2600" spc="-13" dirty="0">
                <a:latin typeface="NSimSun"/>
                <a:cs typeface="NSimSun"/>
              </a:rPr>
              <a:t>数据库</a:t>
            </a:r>
            <a:r>
              <a:rPr sz="2600" spc="-17" dirty="0">
                <a:latin typeface="NSimSun"/>
                <a:cs typeface="NSimSun"/>
              </a:rPr>
              <a:t>名</a:t>
            </a:r>
            <a:r>
              <a:rPr sz="2600" dirty="0">
                <a:latin typeface="Arial"/>
                <a:cs typeface="Arial"/>
              </a:rPr>
              <a:t>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7160" y="4063518"/>
            <a:ext cx="4832020" cy="904109"/>
          </a:xfrm>
          <a:prstGeom prst="rect">
            <a:avLst/>
          </a:prstGeom>
        </p:spPr>
        <p:txBody>
          <a:bodyPr vert="horz" wrap="square" lIns="0" tIns="146065" rIns="0" bIns="0" rtlCol="0">
            <a:spAutoFit/>
          </a:bodyPr>
          <a:lstStyle/>
          <a:p>
            <a:pPr marL="10860" algn="l">
              <a:spcBef>
                <a:spcPts val="1150"/>
              </a:spcBef>
            </a:pPr>
            <a:r>
              <a:rPr sz="2000" spc="-4" dirty="0">
                <a:latin typeface="Microsoft YaHei"/>
                <a:cs typeface="Microsoft YaHei"/>
              </a:rPr>
              <a:t>示例：创建课程学习数据库SCT</a:t>
            </a:r>
            <a:endParaRPr sz="2000" dirty="0">
              <a:latin typeface="Microsoft YaHei"/>
              <a:cs typeface="Microsoft YaHei"/>
            </a:endParaRPr>
          </a:p>
          <a:p>
            <a:pPr marL="954031" algn="l">
              <a:spcBef>
                <a:spcPts val="1069"/>
              </a:spcBef>
              <a:tabLst>
                <a:tab pos="1713129" algn="l"/>
                <a:tab pos="2798563" algn="l"/>
              </a:tabLst>
            </a:pPr>
            <a:r>
              <a:rPr sz="2000" spc="-9" dirty="0">
                <a:solidFill>
                  <a:srgbClr val="FF0065"/>
                </a:solidFill>
                <a:latin typeface="Arial"/>
                <a:cs typeface="Arial"/>
              </a:rPr>
              <a:t>creat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lang="en-US" sz="2000" dirty="0">
                <a:solidFill>
                  <a:srgbClr val="FF0065"/>
                </a:solidFill>
                <a:latin typeface="Arial"/>
                <a:cs typeface="Arial"/>
              </a:rPr>
              <a:t>   </a:t>
            </a:r>
            <a:r>
              <a:rPr sz="2000" spc="-9" dirty="0">
                <a:solidFill>
                  <a:srgbClr val="FF0065"/>
                </a:solidFill>
                <a:latin typeface="Arial"/>
                <a:cs typeface="Arial"/>
              </a:rPr>
              <a:t>databas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e</a:t>
            </a:r>
            <a:r>
              <a:rPr lang="en-US" sz="2000" dirty="0">
                <a:solidFill>
                  <a:srgbClr val="FF0065"/>
                </a:solidFill>
                <a:latin typeface="Arial"/>
                <a:cs typeface="Arial"/>
              </a:rPr>
              <a:t>   </a:t>
            </a:r>
            <a:r>
              <a:rPr sz="2000" spc="-4" dirty="0">
                <a:latin typeface="Arial"/>
                <a:cs typeface="Arial"/>
              </a:rPr>
              <a:t>SCT;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29834" y="3917368"/>
            <a:ext cx="1135398" cy="1519294"/>
          </a:xfrm>
          <a:custGeom>
            <a:avLst/>
            <a:gdLst/>
            <a:ahLst/>
            <a:cxnLst/>
            <a:rect l="l" t="t" r="r" b="b"/>
            <a:pathLst>
              <a:path w="1327784" h="1776729">
                <a:moveTo>
                  <a:pt x="1327404" y="1609344"/>
                </a:moveTo>
                <a:lnTo>
                  <a:pt x="1327403" y="166877"/>
                </a:lnTo>
                <a:lnTo>
                  <a:pt x="1312094" y="131067"/>
                </a:lnTo>
                <a:lnTo>
                  <a:pt x="1268326" y="97939"/>
                </a:lnTo>
                <a:lnTo>
                  <a:pt x="1199339" y="68305"/>
                </a:lnTo>
                <a:lnTo>
                  <a:pt x="1156401" y="55053"/>
                </a:lnTo>
                <a:lnTo>
                  <a:pt x="1108374" y="42980"/>
                </a:lnTo>
                <a:lnTo>
                  <a:pt x="1055662" y="32186"/>
                </a:lnTo>
                <a:lnTo>
                  <a:pt x="998671" y="22775"/>
                </a:lnTo>
                <a:lnTo>
                  <a:pt x="937806" y="14847"/>
                </a:lnTo>
                <a:lnTo>
                  <a:pt x="873471" y="8503"/>
                </a:lnTo>
                <a:lnTo>
                  <a:pt x="806072" y="3847"/>
                </a:lnTo>
                <a:lnTo>
                  <a:pt x="736014" y="978"/>
                </a:lnTo>
                <a:lnTo>
                  <a:pt x="663701" y="0"/>
                </a:lnTo>
                <a:lnTo>
                  <a:pt x="591389" y="978"/>
                </a:lnTo>
                <a:lnTo>
                  <a:pt x="521331" y="3847"/>
                </a:lnTo>
                <a:lnTo>
                  <a:pt x="453932" y="8503"/>
                </a:lnTo>
                <a:lnTo>
                  <a:pt x="389597" y="14847"/>
                </a:lnTo>
                <a:lnTo>
                  <a:pt x="328732" y="22775"/>
                </a:lnTo>
                <a:lnTo>
                  <a:pt x="271741" y="32186"/>
                </a:lnTo>
                <a:lnTo>
                  <a:pt x="219029" y="42980"/>
                </a:lnTo>
                <a:lnTo>
                  <a:pt x="171002" y="55053"/>
                </a:lnTo>
                <a:lnTo>
                  <a:pt x="128064" y="68305"/>
                </a:lnTo>
                <a:lnTo>
                  <a:pt x="90621" y="82634"/>
                </a:lnTo>
                <a:lnTo>
                  <a:pt x="33838" y="114117"/>
                </a:lnTo>
                <a:lnTo>
                  <a:pt x="3894" y="148688"/>
                </a:lnTo>
                <a:lnTo>
                  <a:pt x="0" y="166878"/>
                </a:lnTo>
                <a:lnTo>
                  <a:pt x="0" y="1609344"/>
                </a:lnTo>
                <a:lnTo>
                  <a:pt x="15309" y="1645154"/>
                </a:lnTo>
                <a:lnTo>
                  <a:pt x="59077" y="1678282"/>
                </a:lnTo>
                <a:lnTo>
                  <a:pt x="128064" y="1707916"/>
                </a:lnTo>
                <a:lnTo>
                  <a:pt x="171002" y="1721168"/>
                </a:lnTo>
                <a:lnTo>
                  <a:pt x="219029" y="1733241"/>
                </a:lnTo>
                <a:lnTo>
                  <a:pt x="271741" y="1744035"/>
                </a:lnTo>
                <a:lnTo>
                  <a:pt x="328732" y="1753446"/>
                </a:lnTo>
                <a:lnTo>
                  <a:pt x="389597" y="1761374"/>
                </a:lnTo>
                <a:lnTo>
                  <a:pt x="453932" y="1767718"/>
                </a:lnTo>
                <a:lnTo>
                  <a:pt x="521331" y="1772374"/>
                </a:lnTo>
                <a:lnTo>
                  <a:pt x="591389" y="1775243"/>
                </a:lnTo>
                <a:lnTo>
                  <a:pt x="663702" y="1776222"/>
                </a:lnTo>
                <a:lnTo>
                  <a:pt x="736014" y="1775243"/>
                </a:lnTo>
                <a:lnTo>
                  <a:pt x="806072" y="1772374"/>
                </a:lnTo>
                <a:lnTo>
                  <a:pt x="873471" y="1767718"/>
                </a:lnTo>
                <a:lnTo>
                  <a:pt x="937806" y="1761374"/>
                </a:lnTo>
                <a:lnTo>
                  <a:pt x="998671" y="1753446"/>
                </a:lnTo>
                <a:lnTo>
                  <a:pt x="1055662" y="1744035"/>
                </a:lnTo>
                <a:lnTo>
                  <a:pt x="1108374" y="1733241"/>
                </a:lnTo>
                <a:lnTo>
                  <a:pt x="1156401" y="1721168"/>
                </a:lnTo>
                <a:lnTo>
                  <a:pt x="1199339" y="1707916"/>
                </a:lnTo>
                <a:lnTo>
                  <a:pt x="1236782" y="1693587"/>
                </a:lnTo>
                <a:lnTo>
                  <a:pt x="1293565" y="1662104"/>
                </a:lnTo>
                <a:lnTo>
                  <a:pt x="1323509" y="1627533"/>
                </a:lnTo>
                <a:lnTo>
                  <a:pt x="1327404" y="160934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9834" y="3917368"/>
            <a:ext cx="1135398" cy="286157"/>
          </a:xfrm>
          <a:custGeom>
            <a:avLst/>
            <a:gdLst/>
            <a:ahLst/>
            <a:cxnLst/>
            <a:rect l="l" t="t" r="r" b="b"/>
            <a:pathLst>
              <a:path w="1327784" h="334645">
                <a:moveTo>
                  <a:pt x="1327404" y="166878"/>
                </a:moveTo>
                <a:lnTo>
                  <a:pt x="1312094" y="131067"/>
                </a:lnTo>
                <a:lnTo>
                  <a:pt x="1268326" y="97939"/>
                </a:lnTo>
                <a:lnTo>
                  <a:pt x="1199339" y="68305"/>
                </a:lnTo>
                <a:lnTo>
                  <a:pt x="1156401" y="55053"/>
                </a:lnTo>
                <a:lnTo>
                  <a:pt x="1108374" y="42980"/>
                </a:lnTo>
                <a:lnTo>
                  <a:pt x="1055662" y="32186"/>
                </a:lnTo>
                <a:lnTo>
                  <a:pt x="998671" y="22775"/>
                </a:lnTo>
                <a:lnTo>
                  <a:pt x="937806" y="14847"/>
                </a:lnTo>
                <a:lnTo>
                  <a:pt x="873471" y="8503"/>
                </a:lnTo>
                <a:lnTo>
                  <a:pt x="806072" y="3847"/>
                </a:lnTo>
                <a:lnTo>
                  <a:pt x="736014" y="978"/>
                </a:lnTo>
                <a:lnTo>
                  <a:pt x="663702" y="0"/>
                </a:lnTo>
                <a:lnTo>
                  <a:pt x="591389" y="978"/>
                </a:lnTo>
                <a:lnTo>
                  <a:pt x="521331" y="3847"/>
                </a:lnTo>
                <a:lnTo>
                  <a:pt x="453932" y="8503"/>
                </a:lnTo>
                <a:lnTo>
                  <a:pt x="389597" y="14847"/>
                </a:lnTo>
                <a:lnTo>
                  <a:pt x="328732" y="22775"/>
                </a:lnTo>
                <a:lnTo>
                  <a:pt x="271741" y="32186"/>
                </a:lnTo>
                <a:lnTo>
                  <a:pt x="219029" y="42980"/>
                </a:lnTo>
                <a:lnTo>
                  <a:pt x="171002" y="55053"/>
                </a:lnTo>
                <a:lnTo>
                  <a:pt x="128064" y="68305"/>
                </a:lnTo>
                <a:lnTo>
                  <a:pt x="90621" y="82634"/>
                </a:lnTo>
                <a:lnTo>
                  <a:pt x="33838" y="114117"/>
                </a:lnTo>
                <a:lnTo>
                  <a:pt x="3894" y="148688"/>
                </a:lnTo>
                <a:lnTo>
                  <a:pt x="0" y="166878"/>
                </a:lnTo>
                <a:lnTo>
                  <a:pt x="3894" y="185210"/>
                </a:lnTo>
                <a:lnTo>
                  <a:pt x="33838" y="220010"/>
                </a:lnTo>
                <a:lnTo>
                  <a:pt x="90621" y="251657"/>
                </a:lnTo>
                <a:lnTo>
                  <a:pt x="128064" y="266047"/>
                </a:lnTo>
                <a:lnTo>
                  <a:pt x="171002" y="279348"/>
                </a:lnTo>
                <a:lnTo>
                  <a:pt x="219029" y="291460"/>
                </a:lnTo>
                <a:lnTo>
                  <a:pt x="271741" y="302282"/>
                </a:lnTo>
                <a:lnTo>
                  <a:pt x="328732" y="311714"/>
                </a:lnTo>
                <a:lnTo>
                  <a:pt x="389597" y="319656"/>
                </a:lnTo>
                <a:lnTo>
                  <a:pt x="453932" y="326007"/>
                </a:lnTo>
                <a:lnTo>
                  <a:pt x="521331" y="330668"/>
                </a:lnTo>
                <a:lnTo>
                  <a:pt x="591389" y="333539"/>
                </a:lnTo>
                <a:lnTo>
                  <a:pt x="663702" y="334518"/>
                </a:lnTo>
                <a:lnTo>
                  <a:pt x="736014" y="333539"/>
                </a:lnTo>
                <a:lnTo>
                  <a:pt x="806072" y="330668"/>
                </a:lnTo>
                <a:lnTo>
                  <a:pt x="873471" y="326007"/>
                </a:lnTo>
                <a:lnTo>
                  <a:pt x="937806" y="319656"/>
                </a:lnTo>
                <a:lnTo>
                  <a:pt x="998671" y="311714"/>
                </a:lnTo>
                <a:lnTo>
                  <a:pt x="1055662" y="302282"/>
                </a:lnTo>
                <a:lnTo>
                  <a:pt x="1108374" y="291460"/>
                </a:lnTo>
                <a:lnTo>
                  <a:pt x="1156401" y="279348"/>
                </a:lnTo>
                <a:lnTo>
                  <a:pt x="1199339" y="266047"/>
                </a:lnTo>
                <a:lnTo>
                  <a:pt x="1236782" y="251657"/>
                </a:lnTo>
                <a:lnTo>
                  <a:pt x="1293565" y="220010"/>
                </a:lnTo>
                <a:lnTo>
                  <a:pt x="1323509" y="185210"/>
                </a:lnTo>
                <a:lnTo>
                  <a:pt x="1327404" y="166878"/>
                </a:lnTo>
                <a:close/>
              </a:path>
            </a:pathLst>
          </a:custGeom>
          <a:solidFill>
            <a:srgbClr val="FFF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834" y="3917368"/>
            <a:ext cx="1135398" cy="1519294"/>
          </a:xfrm>
          <a:custGeom>
            <a:avLst/>
            <a:gdLst/>
            <a:ahLst/>
            <a:cxnLst/>
            <a:rect l="l" t="t" r="r" b="b"/>
            <a:pathLst>
              <a:path w="1327784" h="1776729">
                <a:moveTo>
                  <a:pt x="663701" y="0"/>
                </a:moveTo>
                <a:lnTo>
                  <a:pt x="591389" y="978"/>
                </a:lnTo>
                <a:lnTo>
                  <a:pt x="521331" y="3847"/>
                </a:lnTo>
                <a:lnTo>
                  <a:pt x="453932" y="8503"/>
                </a:lnTo>
                <a:lnTo>
                  <a:pt x="389597" y="14847"/>
                </a:lnTo>
                <a:lnTo>
                  <a:pt x="328732" y="22775"/>
                </a:lnTo>
                <a:lnTo>
                  <a:pt x="271741" y="32186"/>
                </a:lnTo>
                <a:lnTo>
                  <a:pt x="219029" y="42980"/>
                </a:lnTo>
                <a:lnTo>
                  <a:pt x="171002" y="55053"/>
                </a:lnTo>
                <a:lnTo>
                  <a:pt x="128064" y="68305"/>
                </a:lnTo>
                <a:lnTo>
                  <a:pt x="90621" y="82634"/>
                </a:lnTo>
                <a:lnTo>
                  <a:pt x="33838" y="114117"/>
                </a:lnTo>
                <a:lnTo>
                  <a:pt x="3894" y="148688"/>
                </a:lnTo>
                <a:lnTo>
                  <a:pt x="0" y="166878"/>
                </a:lnTo>
                <a:lnTo>
                  <a:pt x="0" y="1609344"/>
                </a:lnTo>
                <a:lnTo>
                  <a:pt x="15309" y="1645154"/>
                </a:lnTo>
                <a:lnTo>
                  <a:pt x="59077" y="1678282"/>
                </a:lnTo>
                <a:lnTo>
                  <a:pt x="128064" y="1707916"/>
                </a:lnTo>
                <a:lnTo>
                  <a:pt x="171002" y="1721168"/>
                </a:lnTo>
                <a:lnTo>
                  <a:pt x="219029" y="1733241"/>
                </a:lnTo>
                <a:lnTo>
                  <a:pt x="271741" y="1744035"/>
                </a:lnTo>
                <a:lnTo>
                  <a:pt x="328732" y="1753446"/>
                </a:lnTo>
                <a:lnTo>
                  <a:pt x="389597" y="1761374"/>
                </a:lnTo>
                <a:lnTo>
                  <a:pt x="453932" y="1767718"/>
                </a:lnTo>
                <a:lnTo>
                  <a:pt x="521331" y="1772374"/>
                </a:lnTo>
                <a:lnTo>
                  <a:pt x="591389" y="1775243"/>
                </a:lnTo>
                <a:lnTo>
                  <a:pt x="663702" y="1776222"/>
                </a:lnTo>
                <a:lnTo>
                  <a:pt x="736014" y="1775243"/>
                </a:lnTo>
                <a:lnTo>
                  <a:pt x="806072" y="1772374"/>
                </a:lnTo>
                <a:lnTo>
                  <a:pt x="873471" y="1767718"/>
                </a:lnTo>
                <a:lnTo>
                  <a:pt x="937806" y="1761374"/>
                </a:lnTo>
                <a:lnTo>
                  <a:pt x="998671" y="1753446"/>
                </a:lnTo>
                <a:lnTo>
                  <a:pt x="1055662" y="1744035"/>
                </a:lnTo>
                <a:lnTo>
                  <a:pt x="1108374" y="1733241"/>
                </a:lnTo>
                <a:lnTo>
                  <a:pt x="1156401" y="1721168"/>
                </a:lnTo>
                <a:lnTo>
                  <a:pt x="1199339" y="1707916"/>
                </a:lnTo>
                <a:lnTo>
                  <a:pt x="1236782" y="1693587"/>
                </a:lnTo>
                <a:lnTo>
                  <a:pt x="1293565" y="1662104"/>
                </a:lnTo>
                <a:lnTo>
                  <a:pt x="1323509" y="1627533"/>
                </a:lnTo>
                <a:lnTo>
                  <a:pt x="1327404" y="1609344"/>
                </a:lnTo>
                <a:lnTo>
                  <a:pt x="1327403" y="166877"/>
                </a:lnTo>
                <a:lnTo>
                  <a:pt x="1312094" y="131067"/>
                </a:lnTo>
                <a:lnTo>
                  <a:pt x="1268326" y="97939"/>
                </a:lnTo>
                <a:lnTo>
                  <a:pt x="1199339" y="68305"/>
                </a:lnTo>
                <a:lnTo>
                  <a:pt x="1156401" y="55053"/>
                </a:lnTo>
                <a:lnTo>
                  <a:pt x="1108374" y="42980"/>
                </a:lnTo>
                <a:lnTo>
                  <a:pt x="1055662" y="32186"/>
                </a:lnTo>
                <a:lnTo>
                  <a:pt x="998671" y="22775"/>
                </a:lnTo>
                <a:lnTo>
                  <a:pt x="937806" y="14847"/>
                </a:lnTo>
                <a:lnTo>
                  <a:pt x="873471" y="8503"/>
                </a:lnTo>
                <a:lnTo>
                  <a:pt x="806072" y="3847"/>
                </a:lnTo>
                <a:lnTo>
                  <a:pt x="736014" y="978"/>
                </a:lnTo>
                <a:lnTo>
                  <a:pt x="663701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834" y="4060066"/>
            <a:ext cx="1135398" cy="143350"/>
          </a:xfrm>
          <a:custGeom>
            <a:avLst/>
            <a:gdLst/>
            <a:ahLst/>
            <a:cxnLst/>
            <a:rect l="l" t="t" r="r" b="b"/>
            <a:pathLst>
              <a:path w="1327784" h="167639">
                <a:moveTo>
                  <a:pt x="0" y="0"/>
                </a:moveTo>
                <a:lnTo>
                  <a:pt x="15309" y="36076"/>
                </a:lnTo>
                <a:lnTo>
                  <a:pt x="59077" y="69400"/>
                </a:lnTo>
                <a:lnTo>
                  <a:pt x="128064" y="99169"/>
                </a:lnTo>
                <a:lnTo>
                  <a:pt x="171002" y="112470"/>
                </a:lnTo>
                <a:lnTo>
                  <a:pt x="219029" y="124582"/>
                </a:lnTo>
                <a:lnTo>
                  <a:pt x="271741" y="135404"/>
                </a:lnTo>
                <a:lnTo>
                  <a:pt x="328732" y="144836"/>
                </a:lnTo>
                <a:lnTo>
                  <a:pt x="389597" y="152778"/>
                </a:lnTo>
                <a:lnTo>
                  <a:pt x="453932" y="159129"/>
                </a:lnTo>
                <a:lnTo>
                  <a:pt x="521331" y="163790"/>
                </a:lnTo>
                <a:lnTo>
                  <a:pt x="591389" y="166661"/>
                </a:lnTo>
                <a:lnTo>
                  <a:pt x="663702" y="167639"/>
                </a:lnTo>
                <a:lnTo>
                  <a:pt x="736014" y="166661"/>
                </a:lnTo>
                <a:lnTo>
                  <a:pt x="806072" y="163790"/>
                </a:lnTo>
                <a:lnTo>
                  <a:pt x="873471" y="159129"/>
                </a:lnTo>
                <a:lnTo>
                  <a:pt x="937806" y="152778"/>
                </a:lnTo>
                <a:lnTo>
                  <a:pt x="998671" y="144836"/>
                </a:lnTo>
                <a:lnTo>
                  <a:pt x="1055662" y="135404"/>
                </a:lnTo>
                <a:lnTo>
                  <a:pt x="1108374" y="124582"/>
                </a:lnTo>
                <a:lnTo>
                  <a:pt x="1156401" y="112470"/>
                </a:lnTo>
                <a:lnTo>
                  <a:pt x="1199339" y="99169"/>
                </a:lnTo>
                <a:lnTo>
                  <a:pt x="1236782" y="84779"/>
                </a:lnTo>
                <a:lnTo>
                  <a:pt x="1293565" y="53132"/>
                </a:lnTo>
                <a:lnTo>
                  <a:pt x="1323509" y="18332"/>
                </a:lnTo>
                <a:lnTo>
                  <a:pt x="1327404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69536" y="3920191"/>
            <a:ext cx="457200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spc="-4" dirty="0">
                <a:latin typeface="Arial"/>
                <a:cs typeface="Arial"/>
              </a:rPr>
              <a:t>SCT</a:t>
            </a:r>
            <a:endParaRPr sz="171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0161" y="751541"/>
            <a:ext cx="6909578" cy="493941"/>
          </a:xfrm>
          <a:prstGeom prst="rect">
            <a:avLst/>
          </a:prstGeom>
        </p:spPr>
        <p:txBody>
          <a:bodyPr vert="horz" wrap="square" lIns="0" tIns="62444" rIns="0" bIns="0" rtlCol="0">
            <a:spAutoFit/>
          </a:bodyPr>
          <a:lstStyle/>
          <a:p>
            <a:pPr algn="l">
              <a:spcBef>
                <a:spcPts val="402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(3)</a:t>
            </a:r>
            <a:r>
              <a:rPr sz="2800" spc="-4" dirty="0">
                <a:solidFill>
                  <a:srgbClr val="FFFFFF"/>
                </a:solidFill>
                <a:latin typeface="STZhongsong"/>
                <a:cs typeface="STZhongsong"/>
              </a:rPr>
              <a:t>创建数据库的语</a:t>
            </a:r>
            <a:r>
              <a:rPr sz="2800" dirty="0">
                <a:solidFill>
                  <a:srgbClr val="FFFFFF"/>
                </a:solidFill>
                <a:latin typeface="STZhongsong"/>
                <a:cs typeface="STZhongsong"/>
              </a:rPr>
              <a:t>句</a:t>
            </a: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—Create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6412" y="5072640"/>
            <a:ext cx="1546444" cy="806887"/>
          </a:xfrm>
          <a:custGeom>
            <a:avLst/>
            <a:gdLst/>
            <a:ahLst/>
            <a:cxnLst/>
            <a:rect l="l" t="t" r="r" b="b"/>
            <a:pathLst>
              <a:path w="1808479" h="943609">
                <a:moveTo>
                  <a:pt x="1808226" y="471677"/>
                </a:moveTo>
                <a:lnTo>
                  <a:pt x="1799960" y="407652"/>
                </a:lnTo>
                <a:lnTo>
                  <a:pt x="1775886" y="346251"/>
                </a:lnTo>
                <a:lnTo>
                  <a:pt x="1737086" y="288035"/>
                </a:lnTo>
                <a:lnTo>
                  <a:pt x="1684640" y="233567"/>
                </a:lnTo>
                <a:lnTo>
                  <a:pt x="1653639" y="207912"/>
                </a:lnTo>
                <a:lnTo>
                  <a:pt x="1619633" y="183405"/>
                </a:lnTo>
                <a:lnTo>
                  <a:pt x="1582756" y="160115"/>
                </a:lnTo>
                <a:lnTo>
                  <a:pt x="1543145" y="138112"/>
                </a:lnTo>
                <a:lnTo>
                  <a:pt x="1500934" y="117466"/>
                </a:lnTo>
                <a:lnTo>
                  <a:pt x="1456259" y="98248"/>
                </a:lnTo>
                <a:lnTo>
                  <a:pt x="1409255" y="80527"/>
                </a:lnTo>
                <a:lnTo>
                  <a:pt x="1360057" y="64374"/>
                </a:lnTo>
                <a:lnTo>
                  <a:pt x="1308800" y="49859"/>
                </a:lnTo>
                <a:lnTo>
                  <a:pt x="1255621" y="37052"/>
                </a:lnTo>
                <a:lnTo>
                  <a:pt x="1200653" y="26022"/>
                </a:lnTo>
                <a:lnTo>
                  <a:pt x="1144033" y="16841"/>
                </a:lnTo>
                <a:lnTo>
                  <a:pt x="1085896" y="9578"/>
                </a:lnTo>
                <a:lnTo>
                  <a:pt x="1026376" y="4303"/>
                </a:lnTo>
                <a:lnTo>
                  <a:pt x="965610" y="1087"/>
                </a:lnTo>
                <a:lnTo>
                  <a:pt x="903732" y="0"/>
                </a:lnTo>
                <a:lnTo>
                  <a:pt x="841857" y="1087"/>
                </a:lnTo>
                <a:lnTo>
                  <a:pt x="781102" y="4303"/>
                </a:lnTo>
                <a:lnTo>
                  <a:pt x="721600" y="9578"/>
                </a:lnTo>
                <a:lnTo>
                  <a:pt x="663486" y="16841"/>
                </a:lnTo>
                <a:lnTo>
                  <a:pt x="606895" y="26022"/>
                </a:lnTo>
                <a:lnTo>
                  <a:pt x="551961" y="37052"/>
                </a:lnTo>
                <a:lnTo>
                  <a:pt x="498819" y="49859"/>
                </a:lnTo>
                <a:lnTo>
                  <a:pt x="447604" y="64374"/>
                </a:lnTo>
                <a:lnTo>
                  <a:pt x="398450" y="80527"/>
                </a:lnTo>
                <a:lnTo>
                  <a:pt x="351491" y="98248"/>
                </a:lnTo>
                <a:lnTo>
                  <a:pt x="306863" y="117466"/>
                </a:lnTo>
                <a:lnTo>
                  <a:pt x="264699" y="138112"/>
                </a:lnTo>
                <a:lnTo>
                  <a:pt x="225135" y="160115"/>
                </a:lnTo>
                <a:lnTo>
                  <a:pt x="188306" y="183405"/>
                </a:lnTo>
                <a:lnTo>
                  <a:pt x="154345" y="207912"/>
                </a:lnTo>
                <a:lnTo>
                  <a:pt x="123387" y="233567"/>
                </a:lnTo>
                <a:lnTo>
                  <a:pt x="95567" y="260298"/>
                </a:lnTo>
                <a:lnTo>
                  <a:pt x="49880" y="316710"/>
                </a:lnTo>
                <a:lnTo>
                  <a:pt x="18360" y="376588"/>
                </a:lnTo>
                <a:lnTo>
                  <a:pt x="2084" y="439372"/>
                </a:lnTo>
                <a:lnTo>
                  <a:pt x="0" y="471677"/>
                </a:lnTo>
                <a:lnTo>
                  <a:pt x="2084" y="503983"/>
                </a:lnTo>
                <a:lnTo>
                  <a:pt x="18360" y="566767"/>
                </a:lnTo>
                <a:lnTo>
                  <a:pt x="49880" y="626645"/>
                </a:lnTo>
                <a:lnTo>
                  <a:pt x="95567" y="683057"/>
                </a:lnTo>
                <a:lnTo>
                  <a:pt x="123387" y="709788"/>
                </a:lnTo>
                <a:lnTo>
                  <a:pt x="154345" y="735443"/>
                </a:lnTo>
                <a:lnTo>
                  <a:pt x="160020" y="739538"/>
                </a:lnTo>
                <a:lnTo>
                  <a:pt x="160020" y="471677"/>
                </a:lnTo>
                <a:lnTo>
                  <a:pt x="162485" y="439879"/>
                </a:lnTo>
                <a:lnTo>
                  <a:pt x="181635" y="378499"/>
                </a:lnTo>
                <a:lnTo>
                  <a:pt x="218467" y="320742"/>
                </a:lnTo>
                <a:lnTo>
                  <a:pt x="271450" y="267409"/>
                </a:lnTo>
                <a:lnTo>
                  <a:pt x="303519" y="242651"/>
                </a:lnTo>
                <a:lnTo>
                  <a:pt x="339052" y="219299"/>
                </a:lnTo>
                <a:lnTo>
                  <a:pt x="377856" y="197453"/>
                </a:lnTo>
                <a:lnTo>
                  <a:pt x="419741" y="177213"/>
                </a:lnTo>
                <a:lnTo>
                  <a:pt x="464515" y="158678"/>
                </a:lnTo>
                <a:lnTo>
                  <a:pt x="511986" y="141950"/>
                </a:lnTo>
                <a:lnTo>
                  <a:pt x="561963" y="127128"/>
                </a:lnTo>
                <a:lnTo>
                  <a:pt x="614255" y="114311"/>
                </a:lnTo>
                <a:lnTo>
                  <a:pt x="668670" y="103601"/>
                </a:lnTo>
                <a:lnTo>
                  <a:pt x="725016" y="95097"/>
                </a:lnTo>
                <a:lnTo>
                  <a:pt x="783103" y="88898"/>
                </a:lnTo>
                <a:lnTo>
                  <a:pt x="842739" y="85106"/>
                </a:lnTo>
                <a:lnTo>
                  <a:pt x="903732" y="83819"/>
                </a:lnTo>
                <a:lnTo>
                  <a:pt x="964724" y="85106"/>
                </a:lnTo>
                <a:lnTo>
                  <a:pt x="1024360" y="88898"/>
                </a:lnTo>
                <a:lnTo>
                  <a:pt x="1082447" y="95097"/>
                </a:lnTo>
                <a:lnTo>
                  <a:pt x="1138793" y="103601"/>
                </a:lnTo>
                <a:lnTo>
                  <a:pt x="1193208" y="114311"/>
                </a:lnTo>
                <a:lnTo>
                  <a:pt x="1245500" y="127128"/>
                </a:lnTo>
                <a:lnTo>
                  <a:pt x="1295477" y="141950"/>
                </a:lnTo>
                <a:lnTo>
                  <a:pt x="1342948" y="158678"/>
                </a:lnTo>
                <a:lnTo>
                  <a:pt x="1387722" y="177213"/>
                </a:lnTo>
                <a:lnTo>
                  <a:pt x="1429607" y="197453"/>
                </a:lnTo>
                <a:lnTo>
                  <a:pt x="1468411" y="219299"/>
                </a:lnTo>
                <a:lnTo>
                  <a:pt x="1503944" y="242651"/>
                </a:lnTo>
                <a:lnTo>
                  <a:pt x="1536013" y="267409"/>
                </a:lnTo>
                <a:lnTo>
                  <a:pt x="1564427" y="293472"/>
                </a:lnTo>
                <a:lnTo>
                  <a:pt x="1609526" y="349117"/>
                </a:lnTo>
                <a:lnTo>
                  <a:pt x="1637709" y="408786"/>
                </a:lnTo>
                <a:lnTo>
                  <a:pt x="1647444" y="471677"/>
                </a:lnTo>
                <a:lnTo>
                  <a:pt x="1647444" y="739908"/>
                </a:lnTo>
                <a:lnTo>
                  <a:pt x="1653639" y="735443"/>
                </a:lnTo>
                <a:lnTo>
                  <a:pt x="1684640" y="709788"/>
                </a:lnTo>
                <a:lnTo>
                  <a:pt x="1712501" y="683057"/>
                </a:lnTo>
                <a:lnTo>
                  <a:pt x="1758259" y="626645"/>
                </a:lnTo>
                <a:lnTo>
                  <a:pt x="1789832" y="566767"/>
                </a:lnTo>
                <a:lnTo>
                  <a:pt x="1806137" y="503983"/>
                </a:lnTo>
                <a:lnTo>
                  <a:pt x="1808226" y="471677"/>
                </a:lnTo>
                <a:close/>
              </a:path>
              <a:path w="1808479" h="943609">
                <a:moveTo>
                  <a:pt x="1647444" y="739908"/>
                </a:moveTo>
                <a:lnTo>
                  <a:pt x="1647444" y="471677"/>
                </a:lnTo>
                <a:lnTo>
                  <a:pt x="1644978" y="503476"/>
                </a:lnTo>
                <a:lnTo>
                  <a:pt x="1637709" y="534569"/>
                </a:lnTo>
                <a:lnTo>
                  <a:pt x="1609526" y="594238"/>
                </a:lnTo>
                <a:lnTo>
                  <a:pt x="1564427" y="649883"/>
                </a:lnTo>
                <a:lnTo>
                  <a:pt x="1536013" y="675946"/>
                </a:lnTo>
                <a:lnTo>
                  <a:pt x="1503944" y="700704"/>
                </a:lnTo>
                <a:lnTo>
                  <a:pt x="1468411" y="724056"/>
                </a:lnTo>
                <a:lnTo>
                  <a:pt x="1429607" y="745902"/>
                </a:lnTo>
                <a:lnTo>
                  <a:pt x="1387722" y="766142"/>
                </a:lnTo>
                <a:lnTo>
                  <a:pt x="1342948" y="784677"/>
                </a:lnTo>
                <a:lnTo>
                  <a:pt x="1295477" y="801405"/>
                </a:lnTo>
                <a:lnTo>
                  <a:pt x="1245500" y="816227"/>
                </a:lnTo>
                <a:lnTo>
                  <a:pt x="1193208" y="829044"/>
                </a:lnTo>
                <a:lnTo>
                  <a:pt x="1138793" y="839754"/>
                </a:lnTo>
                <a:lnTo>
                  <a:pt x="1082447" y="848258"/>
                </a:lnTo>
                <a:lnTo>
                  <a:pt x="1024360" y="854457"/>
                </a:lnTo>
                <a:lnTo>
                  <a:pt x="964724" y="858249"/>
                </a:lnTo>
                <a:lnTo>
                  <a:pt x="903732" y="859535"/>
                </a:lnTo>
                <a:lnTo>
                  <a:pt x="842739" y="858249"/>
                </a:lnTo>
                <a:lnTo>
                  <a:pt x="783103" y="854457"/>
                </a:lnTo>
                <a:lnTo>
                  <a:pt x="725016" y="848258"/>
                </a:lnTo>
                <a:lnTo>
                  <a:pt x="668670" y="839754"/>
                </a:lnTo>
                <a:lnTo>
                  <a:pt x="614255" y="829044"/>
                </a:lnTo>
                <a:lnTo>
                  <a:pt x="561963" y="816227"/>
                </a:lnTo>
                <a:lnTo>
                  <a:pt x="511986" y="801405"/>
                </a:lnTo>
                <a:lnTo>
                  <a:pt x="464515" y="784677"/>
                </a:lnTo>
                <a:lnTo>
                  <a:pt x="419741" y="766142"/>
                </a:lnTo>
                <a:lnTo>
                  <a:pt x="377856" y="745902"/>
                </a:lnTo>
                <a:lnTo>
                  <a:pt x="339052" y="724056"/>
                </a:lnTo>
                <a:lnTo>
                  <a:pt x="303519" y="700704"/>
                </a:lnTo>
                <a:lnTo>
                  <a:pt x="271450" y="675946"/>
                </a:lnTo>
                <a:lnTo>
                  <a:pt x="243036" y="649883"/>
                </a:lnTo>
                <a:lnTo>
                  <a:pt x="197937" y="594238"/>
                </a:lnTo>
                <a:lnTo>
                  <a:pt x="169754" y="534569"/>
                </a:lnTo>
                <a:lnTo>
                  <a:pt x="160020" y="471677"/>
                </a:lnTo>
                <a:lnTo>
                  <a:pt x="160020" y="739538"/>
                </a:lnTo>
                <a:lnTo>
                  <a:pt x="225135" y="783240"/>
                </a:lnTo>
                <a:lnTo>
                  <a:pt x="264699" y="805243"/>
                </a:lnTo>
                <a:lnTo>
                  <a:pt x="306863" y="825889"/>
                </a:lnTo>
                <a:lnTo>
                  <a:pt x="351491" y="845107"/>
                </a:lnTo>
                <a:lnTo>
                  <a:pt x="398450" y="862828"/>
                </a:lnTo>
                <a:lnTo>
                  <a:pt x="447604" y="878981"/>
                </a:lnTo>
                <a:lnTo>
                  <a:pt x="498819" y="893496"/>
                </a:lnTo>
                <a:lnTo>
                  <a:pt x="551961" y="906303"/>
                </a:lnTo>
                <a:lnTo>
                  <a:pt x="606895" y="917333"/>
                </a:lnTo>
                <a:lnTo>
                  <a:pt x="663486" y="926514"/>
                </a:lnTo>
                <a:lnTo>
                  <a:pt x="721600" y="933777"/>
                </a:lnTo>
                <a:lnTo>
                  <a:pt x="781102" y="939052"/>
                </a:lnTo>
                <a:lnTo>
                  <a:pt x="841857" y="942268"/>
                </a:lnTo>
                <a:lnTo>
                  <a:pt x="903732" y="943355"/>
                </a:lnTo>
                <a:lnTo>
                  <a:pt x="965610" y="942268"/>
                </a:lnTo>
                <a:lnTo>
                  <a:pt x="1026376" y="939052"/>
                </a:lnTo>
                <a:lnTo>
                  <a:pt x="1085896" y="933777"/>
                </a:lnTo>
                <a:lnTo>
                  <a:pt x="1144033" y="926514"/>
                </a:lnTo>
                <a:lnTo>
                  <a:pt x="1200653" y="917333"/>
                </a:lnTo>
                <a:lnTo>
                  <a:pt x="1255621" y="906303"/>
                </a:lnTo>
                <a:lnTo>
                  <a:pt x="1308800" y="893496"/>
                </a:lnTo>
                <a:lnTo>
                  <a:pt x="1360057" y="878981"/>
                </a:lnTo>
                <a:lnTo>
                  <a:pt x="1409255" y="862828"/>
                </a:lnTo>
                <a:lnTo>
                  <a:pt x="1456259" y="845107"/>
                </a:lnTo>
                <a:lnTo>
                  <a:pt x="1500934" y="825889"/>
                </a:lnTo>
                <a:lnTo>
                  <a:pt x="1543145" y="805243"/>
                </a:lnTo>
                <a:lnTo>
                  <a:pt x="1582756" y="783240"/>
                </a:lnTo>
                <a:lnTo>
                  <a:pt x="1619633" y="759950"/>
                </a:lnTo>
                <a:lnTo>
                  <a:pt x="1647444" y="73990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3463" y="5137799"/>
            <a:ext cx="1291780" cy="674397"/>
          </a:xfrm>
          <a:custGeom>
            <a:avLst/>
            <a:gdLst/>
            <a:ahLst/>
            <a:cxnLst/>
            <a:rect l="l" t="t" r="r" b="b"/>
            <a:pathLst>
              <a:path w="1510665" h="788670">
                <a:moveTo>
                  <a:pt x="1510283" y="394715"/>
                </a:moveTo>
                <a:lnTo>
                  <a:pt x="1500394" y="330706"/>
                </a:lnTo>
                <a:lnTo>
                  <a:pt x="1471763" y="269979"/>
                </a:lnTo>
                <a:lnTo>
                  <a:pt x="1425951" y="213349"/>
                </a:lnTo>
                <a:lnTo>
                  <a:pt x="1397089" y="186824"/>
                </a:lnTo>
                <a:lnTo>
                  <a:pt x="1364516" y="161629"/>
                </a:lnTo>
                <a:lnTo>
                  <a:pt x="1328427" y="137865"/>
                </a:lnTo>
                <a:lnTo>
                  <a:pt x="1289018" y="115633"/>
                </a:lnTo>
                <a:lnTo>
                  <a:pt x="1246482" y="95036"/>
                </a:lnTo>
                <a:lnTo>
                  <a:pt x="1201015" y="76175"/>
                </a:lnTo>
                <a:lnTo>
                  <a:pt x="1152812" y="59152"/>
                </a:lnTo>
                <a:lnTo>
                  <a:pt x="1102067" y="44069"/>
                </a:lnTo>
                <a:lnTo>
                  <a:pt x="1048976" y="31027"/>
                </a:lnTo>
                <a:lnTo>
                  <a:pt x="993733" y="20128"/>
                </a:lnTo>
                <a:lnTo>
                  <a:pt x="936533" y="11475"/>
                </a:lnTo>
                <a:lnTo>
                  <a:pt x="877571" y="5167"/>
                </a:lnTo>
                <a:lnTo>
                  <a:pt x="817042" y="1308"/>
                </a:lnTo>
                <a:lnTo>
                  <a:pt x="755141" y="0"/>
                </a:lnTo>
                <a:lnTo>
                  <a:pt x="693241" y="1308"/>
                </a:lnTo>
                <a:lnTo>
                  <a:pt x="632712" y="5167"/>
                </a:lnTo>
                <a:lnTo>
                  <a:pt x="573750" y="11475"/>
                </a:lnTo>
                <a:lnTo>
                  <a:pt x="516550" y="20128"/>
                </a:lnTo>
                <a:lnTo>
                  <a:pt x="461307" y="31027"/>
                </a:lnTo>
                <a:lnTo>
                  <a:pt x="408216" y="44069"/>
                </a:lnTo>
                <a:lnTo>
                  <a:pt x="357471" y="59152"/>
                </a:lnTo>
                <a:lnTo>
                  <a:pt x="309268" y="76175"/>
                </a:lnTo>
                <a:lnTo>
                  <a:pt x="263801" y="95036"/>
                </a:lnTo>
                <a:lnTo>
                  <a:pt x="221265" y="115633"/>
                </a:lnTo>
                <a:lnTo>
                  <a:pt x="181856" y="137865"/>
                </a:lnTo>
                <a:lnTo>
                  <a:pt x="145767" y="161629"/>
                </a:lnTo>
                <a:lnTo>
                  <a:pt x="113194" y="186824"/>
                </a:lnTo>
                <a:lnTo>
                  <a:pt x="84332" y="213349"/>
                </a:lnTo>
                <a:lnTo>
                  <a:pt x="38520" y="269979"/>
                </a:lnTo>
                <a:lnTo>
                  <a:pt x="9889" y="330706"/>
                </a:lnTo>
                <a:lnTo>
                  <a:pt x="0" y="394716"/>
                </a:lnTo>
                <a:lnTo>
                  <a:pt x="2504" y="427074"/>
                </a:lnTo>
                <a:lnTo>
                  <a:pt x="21960" y="489503"/>
                </a:lnTo>
                <a:lnTo>
                  <a:pt x="59376" y="548211"/>
                </a:lnTo>
                <a:lnTo>
                  <a:pt x="113194" y="602392"/>
                </a:lnTo>
                <a:lnTo>
                  <a:pt x="145767" y="627534"/>
                </a:lnTo>
                <a:lnTo>
                  <a:pt x="181856" y="651242"/>
                </a:lnTo>
                <a:lnTo>
                  <a:pt x="221265" y="673417"/>
                </a:lnTo>
                <a:lnTo>
                  <a:pt x="263801" y="693957"/>
                </a:lnTo>
                <a:lnTo>
                  <a:pt x="309268" y="712762"/>
                </a:lnTo>
                <a:lnTo>
                  <a:pt x="357471" y="729731"/>
                </a:lnTo>
                <a:lnTo>
                  <a:pt x="408216" y="744765"/>
                </a:lnTo>
                <a:lnTo>
                  <a:pt x="461307" y="757761"/>
                </a:lnTo>
                <a:lnTo>
                  <a:pt x="516550" y="768620"/>
                </a:lnTo>
                <a:lnTo>
                  <a:pt x="573750" y="777241"/>
                </a:lnTo>
                <a:lnTo>
                  <a:pt x="632712" y="783523"/>
                </a:lnTo>
                <a:lnTo>
                  <a:pt x="693241" y="787366"/>
                </a:lnTo>
                <a:lnTo>
                  <a:pt x="755141" y="788670"/>
                </a:lnTo>
                <a:lnTo>
                  <a:pt x="817042" y="787366"/>
                </a:lnTo>
                <a:lnTo>
                  <a:pt x="877571" y="783523"/>
                </a:lnTo>
                <a:lnTo>
                  <a:pt x="936533" y="777241"/>
                </a:lnTo>
                <a:lnTo>
                  <a:pt x="993733" y="768620"/>
                </a:lnTo>
                <a:lnTo>
                  <a:pt x="1048976" y="757761"/>
                </a:lnTo>
                <a:lnTo>
                  <a:pt x="1102067" y="744765"/>
                </a:lnTo>
                <a:lnTo>
                  <a:pt x="1152812" y="729731"/>
                </a:lnTo>
                <a:lnTo>
                  <a:pt x="1201015" y="712762"/>
                </a:lnTo>
                <a:lnTo>
                  <a:pt x="1246482" y="693957"/>
                </a:lnTo>
                <a:lnTo>
                  <a:pt x="1289018" y="673417"/>
                </a:lnTo>
                <a:lnTo>
                  <a:pt x="1328427" y="651242"/>
                </a:lnTo>
                <a:lnTo>
                  <a:pt x="1364516" y="627534"/>
                </a:lnTo>
                <a:lnTo>
                  <a:pt x="1397089" y="602392"/>
                </a:lnTo>
                <a:lnTo>
                  <a:pt x="1425951" y="575918"/>
                </a:lnTo>
                <a:lnTo>
                  <a:pt x="1471763" y="519373"/>
                </a:lnTo>
                <a:lnTo>
                  <a:pt x="1500394" y="458704"/>
                </a:lnTo>
                <a:lnTo>
                  <a:pt x="1510283" y="39471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03463" y="5137799"/>
            <a:ext cx="1291780" cy="674397"/>
          </a:xfrm>
          <a:custGeom>
            <a:avLst/>
            <a:gdLst/>
            <a:ahLst/>
            <a:cxnLst/>
            <a:rect l="l" t="t" r="r" b="b"/>
            <a:pathLst>
              <a:path w="1510665" h="788670">
                <a:moveTo>
                  <a:pt x="755141" y="0"/>
                </a:moveTo>
                <a:lnTo>
                  <a:pt x="693241" y="1308"/>
                </a:lnTo>
                <a:lnTo>
                  <a:pt x="632712" y="5167"/>
                </a:lnTo>
                <a:lnTo>
                  <a:pt x="573750" y="11475"/>
                </a:lnTo>
                <a:lnTo>
                  <a:pt x="516550" y="20128"/>
                </a:lnTo>
                <a:lnTo>
                  <a:pt x="461307" y="31027"/>
                </a:lnTo>
                <a:lnTo>
                  <a:pt x="408216" y="44069"/>
                </a:lnTo>
                <a:lnTo>
                  <a:pt x="357471" y="59152"/>
                </a:lnTo>
                <a:lnTo>
                  <a:pt x="309268" y="76175"/>
                </a:lnTo>
                <a:lnTo>
                  <a:pt x="263801" y="95036"/>
                </a:lnTo>
                <a:lnTo>
                  <a:pt x="221265" y="115633"/>
                </a:lnTo>
                <a:lnTo>
                  <a:pt x="181856" y="137865"/>
                </a:lnTo>
                <a:lnTo>
                  <a:pt x="145767" y="161629"/>
                </a:lnTo>
                <a:lnTo>
                  <a:pt x="113194" y="186824"/>
                </a:lnTo>
                <a:lnTo>
                  <a:pt x="84332" y="213349"/>
                </a:lnTo>
                <a:lnTo>
                  <a:pt x="38520" y="269979"/>
                </a:lnTo>
                <a:lnTo>
                  <a:pt x="9889" y="330706"/>
                </a:lnTo>
                <a:lnTo>
                  <a:pt x="0" y="394716"/>
                </a:lnTo>
                <a:lnTo>
                  <a:pt x="2504" y="427074"/>
                </a:lnTo>
                <a:lnTo>
                  <a:pt x="21960" y="489503"/>
                </a:lnTo>
                <a:lnTo>
                  <a:pt x="59376" y="548211"/>
                </a:lnTo>
                <a:lnTo>
                  <a:pt x="113194" y="602392"/>
                </a:lnTo>
                <a:lnTo>
                  <a:pt x="145767" y="627534"/>
                </a:lnTo>
                <a:lnTo>
                  <a:pt x="181856" y="651242"/>
                </a:lnTo>
                <a:lnTo>
                  <a:pt x="221265" y="673417"/>
                </a:lnTo>
                <a:lnTo>
                  <a:pt x="263801" y="693957"/>
                </a:lnTo>
                <a:lnTo>
                  <a:pt x="309268" y="712762"/>
                </a:lnTo>
                <a:lnTo>
                  <a:pt x="357471" y="729731"/>
                </a:lnTo>
                <a:lnTo>
                  <a:pt x="408216" y="744765"/>
                </a:lnTo>
                <a:lnTo>
                  <a:pt x="461307" y="757761"/>
                </a:lnTo>
                <a:lnTo>
                  <a:pt x="516550" y="768620"/>
                </a:lnTo>
                <a:lnTo>
                  <a:pt x="573750" y="777241"/>
                </a:lnTo>
                <a:lnTo>
                  <a:pt x="632712" y="783523"/>
                </a:lnTo>
                <a:lnTo>
                  <a:pt x="693241" y="787366"/>
                </a:lnTo>
                <a:lnTo>
                  <a:pt x="755141" y="788670"/>
                </a:lnTo>
                <a:lnTo>
                  <a:pt x="817042" y="787366"/>
                </a:lnTo>
                <a:lnTo>
                  <a:pt x="877571" y="783523"/>
                </a:lnTo>
                <a:lnTo>
                  <a:pt x="936533" y="777241"/>
                </a:lnTo>
                <a:lnTo>
                  <a:pt x="993733" y="768620"/>
                </a:lnTo>
                <a:lnTo>
                  <a:pt x="1048976" y="757761"/>
                </a:lnTo>
                <a:lnTo>
                  <a:pt x="1102067" y="744765"/>
                </a:lnTo>
                <a:lnTo>
                  <a:pt x="1152812" y="729731"/>
                </a:lnTo>
                <a:lnTo>
                  <a:pt x="1201015" y="712762"/>
                </a:lnTo>
                <a:lnTo>
                  <a:pt x="1246482" y="693957"/>
                </a:lnTo>
                <a:lnTo>
                  <a:pt x="1289018" y="673417"/>
                </a:lnTo>
                <a:lnTo>
                  <a:pt x="1328427" y="651242"/>
                </a:lnTo>
                <a:lnTo>
                  <a:pt x="1364516" y="627534"/>
                </a:lnTo>
                <a:lnTo>
                  <a:pt x="1397089" y="602392"/>
                </a:lnTo>
                <a:lnTo>
                  <a:pt x="1425951" y="575918"/>
                </a:lnTo>
                <a:lnTo>
                  <a:pt x="1471763" y="519373"/>
                </a:lnTo>
                <a:lnTo>
                  <a:pt x="1500394" y="458704"/>
                </a:lnTo>
                <a:lnTo>
                  <a:pt x="1510283" y="394715"/>
                </a:lnTo>
                <a:lnTo>
                  <a:pt x="1507779" y="362351"/>
                </a:lnTo>
                <a:lnTo>
                  <a:pt x="1488323" y="299881"/>
                </a:lnTo>
                <a:lnTo>
                  <a:pt x="1450907" y="241101"/>
                </a:lnTo>
                <a:lnTo>
                  <a:pt x="1397089" y="186824"/>
                </a:lnTo>
                <a:lnTo>
                  <a:pt x="1364516" y="161629"/>
                </a:lnTo>
                <a:lnTo>
                  <a:pt x="1328427" y="137865"/>
                </a:lnTo>
                <a:lnTo>
                  <a:pt x="1289018" y="115633"/>
                </a:lnTo>
                <a:lnTo>
                  <a:pt x="1246482" y="95036"/>
                </a:lnTo>
                <a:lnTo>
                  <a:pt x="1201015" y="76175"/>
                </a:lnTo>
                <a:lnTo>
                  <a:pt x="1152812" y="59152"/>
                </a:lnTo>
                <a:lnTo>
                  <a:pt x="1102067" y="44069"/>
                </a:lnTo>
                <a:lnTo>
                  <a:pt x="1048976" y="31027"/>
                </a:lnTo>
                <a:lnTo>
                  <a:pt x="993733" y="20128"/>
                </a:lnTo>
                <a:lnTo>
                  <a:pt x="936533" y="11475"/>
                </a:lnTo>
                <a:lnTo>
                  <a:pt x="877571" y="5167"/>
                </a:lnTo>
                <a:lnTo>
                  <a:pt x="817042" y="1308"/>
                </a:lnTo>
                <a:lnTo>
                  <a:pt x="75514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95568" y="5214260"/>
            <a:ext cx="1107705" cy="536716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19457" marR="4344" indent="-109141">
              <a:spcBef>
                <a:spcPts val="81"/>
              </a:spcBef>
            </a:pP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接着就可创 建表了！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19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F533F5F-B86D-4961-AA01-E7133B32502A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2800" spc="-4" dirty="0">
                <a:solidFill>
                  <a:srgbClr val="FFFFFF"/>
                </a:solidFill>
                <a:cs typeface="Arial"/>
              </a:rPr>
              <a:t>(3)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创建关系</a:t>
            </a:r>
            <a:r>
              <a:rPr lang="en-US" altLang="zh-CN" sz="2800" spc="-9" dirty="0">
                <a:solidFill>
                  <a:srgbClr val="FFFFFF"/>
                </a:solidFill>
                <a:cs typeface="Arial"/>
              </a:rPr>
              <a:t>/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表的语</a:t>
            </a:r>
            <a:r>
              <a:rPr lang="zh-CN" altLang="en-US" sz="2800" dirty="0">
                <a:solidFill>
                  <a:srgbClr val="FFFFFF"/>
                </a:solidFill>
                <a:latin typeface="STZhongsong"/>
                <a:cs typeface="STZhongsong"/>
              </a:rPr>
              <a:t>句</a:t>
            </a:r>
            <a:r>
              <a:rPr lang="en-US" altLang="zh-CN" sz="2800" spc="-9" dirty="0">
                <a:solidFill>
                  <a:srgbClr val="FFFFFF"/>
                </a:solidFill>
                <a:cs typeface="Arial"/>
              </a:rPr>
              <a:t>—Create</a:t>
            </a:r>
            <a:r>
              <a:rPr lang="en-US" altLang="zh-CN" sz="2800" spc="-26" dirty="0">
                <a:solidFill>
                  <a:srgbClr val="FFFFFF"/>
                </a:solidFill>
                <a:cs typeface="Arial"/>
              </a:rPr>
              <a:t> </a:t>
            </a:r>
            <a:r>
              <a:rPr lang="en-US" altLang="zh-CN" sz="2800" spc="-9" dirty="0">
                <a:solidFill>
                  <a:srgbClr val="FFFFFF"/>
                </a:solidFill>
                <a:cs typeface="Arial"/>
              </a:rPr>
              <a:t>Table</a:t>
            </a:r>
            <a:endParaRPr lang="zh-CN" altLang="en-US" sz="2800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623" y="1700808"/>
            <a:ext cx="7993062" cy="48958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CREATE TABLE &lt;</a:t>
            </a:r>
            <a:r>
              <a:rPr lang="zh-CN" altLang="en-US" sz="2400" dirty="0">
                <a:solidFill>
                  <a:srgbClr val="0000FF"/>
                </a:solidFill>
              </a:rPr>
              <a:t>表名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</a:t>
            </a: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&lt;</a:t>
            </a:r>
            <a:r>
              <a:rPr lang="zh-CN" altLang="en-US" dirty="0">
                <a:solidFill>
                  <a:srgbClr val="0000FF"/>
                </a:solidFill>
              </a:rPr>
              <a:t>列名</a:t>
            </a:r>
            <a:r>
              <a:rPr lang="en-US" altLang="zh-CN" dirty="0">
                <a:solidFill>
                  <a:srgbClr val="0000FF"/>
                </a:solidFill>
              </a:rPr>
              <a:t>&gt; &lt;</a:t>
            </a:r>
            <a:r>
              <a:rPr lang="zh-CN" altLang="en-US" dirty="0">
                <a:solidFill>
                  <a:srgbClr val="0000FF"/>
                </a:solidFill>
              </a:rPr>
              <a:t>数据类型</a:t>
            </a:r>
            <a:r>
              <a:rPr lang="en-US" altLang="zh-CN" dirty="0">
                <a:solidFill>
                  <a:srgbClr val="0000FF"/>
                </a:solidFill>
              </a:rPr>
              <a:t>&gt;[ &lt;</a:t>
            </a:r>
            <a:r>
              <a:rPr lang="zh-CN" altLang="en-US" dirty="0">
                <a:solidFill>
                  <a:srgbClr val="0000FF"/>
                </a:solidFill>
              </a:rPr>
              <a:t>列级完整性约束条件</a:t>
            </a:r>
            <a:r>
              <a:rPr lang="en-US" altLang="zh-CN" dirty="0">
                <a:solidFill>
                  <a:srgbClr val="0000FF"/>
                </a:solidFill>
              </a:rPr>
              <a:t>&gt; ]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[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&lt;</a:t>
            </a:r>
            <a:r>
              <a:rPr lang="zh-CN" altLang="en-US" dirty="0">
                <a:solidFill>
                  <a:srgbClr val="0000FF"/>
                </a:solidFill>
              </a:rPr>
              <a:t>列名</a:t>
            </a:r>
            <a:r>
              <a:rPr lang="en-US" altLang="zh-CN" dirty="0">
                <a:solidFill>
                  <a:srgbClr val="0000FF"/>
                </a:solidFill>
              </a:rPr>
              <a:t>&gt; &lt;</a:t>
            </a:r>
            <a:r>
              <a:rPr lang="zh-CN" altLang="en-US" dirty="0">
                <a:solidFill>
                  <a:srgbClr val="0000FF"/>
                </a:solidFill>
              </a:rPr>
              <a:t>数据类型</a:t>
            </a:r>
            <a:r>
              <a:rPr lang="en-US" altLang="zh-CN" dirty="0">
                <a:solidFill>
                  <a:srgbClr val="0000FF"/>
                </a:solidFill>
              </a:rPr>
              <a:t>&gt;[ &lt;</a:t>
            </a:r>
            <a:r>
              <a:rPr lang="zh-CN" altLang="en-US" dirty="0">
                <a:solidFill>
                  <a:srgbClr val="0000FF"/>
                </a:solidFill>
              </a:rPr>
              <a:t>列级完整性约束条件</a:t>
            </a:r>
            <a:r>
              <a:rPr lang="en-US" altLang="zh-CN" dirty="0">
                <a:solidFill>
                  <a:srgbClr val="0000FF"/>
                </a:solidFill>
              </a:rPr>
              <a:t>&gt;] ]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…</a:t>
            </a:r>
            <a:endParaRPr lang="en-US" altLang="zh-CN" dirty="0">
              <a:solidFill>
                <a:srgbClr val="0000FF"/>
              </a:solidFill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[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&lt;</a:t>
            </a:r>
            <a:r>
              <a:rPr lang="zh-CN" altLang="en-US" dirty="0">
                <a:solidFill>
                  <a:srgbClr val="0000FF"/>
                </a:solidFill>
              </a:rPr>
              <a:t>表级完整性约束条件</a:t>
            </a:r>
            <a:r>
              <a:rPr lang="en-US" altLang="zh-CN" dirty="0">
                <a:solidFill>
                  <a:srgbClr val="0000FF"/>
                </a:solidFill>
              </a:rPr>
              <a:t>&gt; ] </a:t>
            </a:r>
            <a:r>
              <a:rPr lang="zh-CN" altLang="en-US" dirty="0">
                <a:solidFill>
                  <a:srgbClr val="0000FF"/>
                </a:solidFill>
              </a:rPr>
              <a:t>）；</a:t>
            </a:r>
          </a:p>
          <a:p>
            <a:pPr eaLnBrk="1" hangingPunct="1"/>
            <a:r>
              <a:rPr lang="zh-CN" altLang="en-US" b="1" dirty="0">
                <a:solidFill>
                  <a:srgbClr val="FF3300"/>
                </a:solidFill>
                <a:ea typeface="黑体" panose="02010609060101010101" pitchFamily="49" charset="-122"/>
              </a:rPr>
              <a:t>说明：</a:t>
            </a:r>
          </a:p>
          <a:p>
            <a:pPr lvl="1" eaLnBrk="1" hangingPunct="1"/>
            <a:r>
              <a:rPr lang="en-US" altLang="zh-CN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</a:t>
            </a:r>
            <a:r>
              <a:rPr lang="zh-CN" altLang="en-US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表名</a:t>
            </a:r>
            <a:r>
              <a:rPr lang="en-US" altLang="zh-CN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是所要建立的基本表的名字，在同一个数据库中可以建立多个基本表，</a:t>
            </a:r>
            <a:r>
              <a:rPr lang="zh-CN" altLang="en-US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但表不能同名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。一个基本表中至少由一个或多个属性列组成。对同一个表中的各列要有不同的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&lt;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列名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，并要指明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&lt;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数据类型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77646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A81E028-8166-4A4C-8D7B-0ED8AD6A5ADF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2800" spc="-4" dirty="0">
                <a:solidFill>
                  <a:srgbClr val="FFFFFF"/>
                </a:solidFill>
                <a:cs typeface="Arial"/>
              </a:rPr>
              <a:t>(3)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创建关系</a:t>
            </a:r>
            <a:r>
              <a:rPr lang="en-US" altLang="zh-CN" sz="2800" spc="-9" dirty="0">
                <a:solidFill>
                  <a:srgbClr val="FFFFFF"/>
                </a:solidFill>
                <a:cs typeface="Arial"/>
              </a:rPr>
              <a:t>/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表的语</a:t>
            </a:r>
            <a:r>
              <a:rPr lang="zh-CN" altLang="en-US" sz="2800" dirty="0">
                <a:solidFill>
                  <a:srgbClr val="FFFFFF"/>
                </a:solidFill>
                <a:latin typeface="STZhongsong"/>
                <a:cs typeface="STZhongsong"/>
              </a:rPr>
              <a:t>句</a:t>
            </a:r>
            <a:r>
              <a:rPr lang="en-US" altLang="zh-CN" sz="2800" spc="-9" dirty="0">
                <a:solidFill>
                  <a:srgbClr val="FFFFFF"/>
                </a:solidFill>
                <a:cs typeface="Arial"/>
              </a:rPr>
              <a:t>—Create</a:t>
            </a:r>
            <a:r>
              <a:rPr lang="en-US" altLang="zh-CN" sz="2800" spc="-26" dirty="0">
                <a:solidFill>
                  <a:srgbClr val="FFFFFF"/>
                </a:solidFill>
                <a:cs typeface="Arial"/>
              </a:rPr>
              <a:t> </a:t>
            </a:r>
            <a:r>
              <a:rPr lang="en-US" altLang="zh-CN" sz="2800" spc="-9" dirty="0">
                <a:solidFill>
                  <a:srgbClr val="FFFFFF"/>
                </a:solidFill>
                <a:cs typeface="Arial"/>
              </a:rPr>
              <a:t>Table(</a:t>
            </a:r>
            <a:r>
              <a:rPr lang="zh-CN" altLang="en-US" sz="2800" spc="-9" dirty="0">
                <a:solidFill>
                  <a:srgbClr val="FFFFFF"/>
                </a:solidFill>
                <a:cs typeface="Arial"/>
              </a:rPr>
              <a:t>续</a:t>
            </a:r>
            <a:r>
              <a:rPr lang="en-US" altLang="zh-CN" sz="2800" spc="-9" dirty="0">
                <a:solidFill>
                  <a:srgbClr val="FFFFFF"/>
                </a:solidFill>
                <a:cs typeface="Arial"/>
              </a:rPr>
              <a:t>)</a:t>
            </a:r>
            <a:endParaRPr lang="zh-CN" altLang="en-US" sz="2800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569325" cy="475138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在建表时可以定义有关的完整性约束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。完整性约束有两个层次，即针对表中某一列的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列级完整性约束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】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和针对表的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表级完整性约束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】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（方括号表任选项）。如果完整性约束条件涉及到该表的多个属性列，则必须定义在表级上，否则既可以定义在列级也可以定义在表级。用户可以根据实际需要对每列指明列级完整性约束，如用来指明该列的值是否允许为空值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NULL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）、值是否唯一（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UNIQUE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）等；也可以对表指明表级完整性约束，如用来指明该表的主码（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PRIMARYKEY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）、外码（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FOREGIN KEY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）和被参照关系（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REFERENCES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）等。这些完整性约束将存入系统的数据字典中，当用户对表进行数据更新时，由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DBMS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自动检查用户操作是否违背所定义的完整性约束。</a:t>
            </a:r>
          </a:p>
        </p:txBody>
      </p:sp>
    </p:spTree>
    <p:extLst>
      <p:ext uri="{BB962C8B-B14F-4D97-AF65-F5344CB8AC3E}">
        <p14:creationId xmlns:p14="http://schemas.microsoft.com/office/powerpoint/2010/main" val="1124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0825" y="1487197"/>
            <a:ext cx="4613021" cy="929422"/>
          </a:xfrm>
          <a:prstGeom prst="rect">
            <a:avLst/>
          </a:prstGeom>
        </p:spPr>
        <p:txBody>
          <a:bodyPr vert="horz" wrap="square" lIns="0" tIns="133033" rIns="0" bIns="0" rtlCol="0">
            <a:spAutoFit/>
          </a:bodyPr>
          <a:lstStyle/>
          <a:p>
            <a:pPr marL="100996" algn="l">
              <a:spcBef>
                <a:spcPts val="1047"/>
              </a:spcBef>
            </a:pPr>
            <a:r>
              <a:rPr sz="2400" dirty="0">
                <a:latin typeface="Microsoft YaHei"/>
                <a:cs typeface="Microsoft YaHei"/>
              </a:rPr>
              <a:t>创建Table</a:t>
            </a:r>
          </a:p>
          <a:p>
            <a:pPr marL="243802" indent="-232942" algn="l">
              <a:spcBef>
                <a:spcPts val="795"/>
              </a:spcBef>
              <a:buClr>
                <a:srgbClr val="000000"/>
              </a:buClr>
              <a:buFont typeface="Wingdings"/>
              <a:buChar char=""/>
              <a:tabLst>
                <a:tab pos="244345" algn="l"/>
              </a:tabLst>
            </a:pPr>
            <a:r>
              <a:rPr sz="2100" spc="-9" dirty="0">
                <a:solidFill>
                  <a:srgbClr val="3333CC"/>
                </a:solidFill>
                <a:latin typeface="Arial"/>
                <a:cs typeface="Arial"/>
              </a:rPr>
              <a:t>create</a:t>
            </a:r>
            <a:r>
              <a:rPr sz="2100" spc="-4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100" spc="-4" dirty="0">
                <a:solidFill>
                  <a:srgbClr val="3333CC"/>
                </a:solidFill>
                <a:latin typeface="Arial"/>
                <a:cs typeface="Arial"/>
              </a:rPr>
              <a:t>table</a:t>
            </a:r>
            <a:r>
              <a:rPr sz="2100" spc="-9" dirty="0">
                <a:latin typeface="NSimSun"/>
                <a:cs typeface="NSimSun"/>
              </a:rPr>
              <a:t>简单语法形式：</a:t>
            </a:r>
            <a:endParaRPr sz="2100" dirty="0">
              <a:latin typeface="NSimSun"/>
              <a:cs typeface="N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825" y="2513898"/>
            <a:ext cx="2024830" cy="379750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algn="l">
              <a:spcBef>
                <a:spcPts val="81"/>
              </a:spcBef>
              <a:tabLst>
                <a:tab pos="805252" algn="l"/>
              </a:tabLst>
            </a:pPr>
            <a:r>
              <a:rPr sz="2400" i="1" spc="-9" dirty="0">
                <a:solidFill>
                  <a:srgbClr val="FF3300"/>
                </a:solidFill>
                <a:latin typeface="Arial"/>
                <a:cs typeface="Arial"/>
              </a:rPr>
              <a:t>Create</a:t>
            </a:r>
            <a:r>
              <a:rPr lang="en-US" sz="2400" i="1" spc="-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i="1" spc="-9" dirty="0">
                <a:solidFill>
                  <a:srgbClr val="FF3300"/>
                </a:solidFill>
                <a:latin typeface="Arial"/>
                <a:cs typeface="Arial"/>
              </a:rPr>
              <a:t>table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7942" y="2459955"/>
            <a:ext cx="6478554" cy="1300844"/>
          </a:xfrm>
          <a:prstGeom prst="rect">
            <a:avLst/>
          </a:prstGeom>
        </p:spPr>
        <p:txBody>
          <a:bodyPr vert="horz" wrap="square" lIns="0" tIns="102083" rIns="0" bIns="0" rtlCol="0">
            <a:spAutoFit/>
          </a:bodyPr>
          <a:lstStyle/>
          <a:p>
            <a:pPr marL="10860" algn="l">
              <a:spcBef>
                <a:spcPts val="804"/>
              </a:spcBef>
            </a:pPr>
            <a:r>
              <a:rPr sz="2400" spc="-9" dirty="0">
                <a:latin typeface="NSimSun"/>
                <a:cs typeface="NSimSun"/>
              </a:rPr>
              <a:t>表</a:t>
            </a:r>
            <a:r>
              <a:rPr sz="2400" spc="-4" dirty="0">
                <a:latin typeface="NSimSun"/>
                <a:cs typeface="NSimSun"/>
              </a:rPr>
              <a:t>名</a:t>
            </a:r>
            <a:r>
              <a:rPr sz="2400" spc="-4" dirty="0">
                <a:latin typeface="Arial"/>
                <a:cs typeface="Arial"/>
              </a:rPr>
              <a:t>(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spc="-9" dirty="0">
                <a:latin typeface="NSimSun"/>
                <a:cs typeface="NSimSun"/>
              </a:rPr>
              <a:t>列名</a:t>
            </a:r>
            <a:r>
              <a:rPr sz="2400" spc="73" dirty="0">
                <a:latin typeface="NSimSun"/>
                <a:cs typeface="NSimSun"/>
              </a:rPr>
              <a:t> </a:t>
            </a:r>
            <a:r>
              <a:rPr sz="2400" spc="-9" dirty="0">
                <a:latin typeface="NSimSun"/>
                <a:cs typeface="NSimSun"/>
              </a:rPr>
              <a:t>数据类型</a:t>
            </a:r>
            <a:r>
              <a:rPr sz="2400" spc="77" dirty="0">
                <a:latin typeface="NSimSun"/>
                <a:cs typeface="NSimSun"/>
              </a:rPr>
              <a:t> </a:t>
            </a:r>
            <a:r>
              <a:rPr sz="2400" spc="-4" dirty="0">
                <a:latin typeface="Arial"/>
                <a:cs typeface="Arial"/>
              </a:rPr>
              <a:t>[</a:t>
            </a:r>
            <a:r>
              <a:rPr sz="2400" i="1" spc="-4" dirty="0">
                <a:solidFill>
                  <a:srgbClr val="FF3300"/>
                </a:solidFill>
                <a:latin typeface="Arial"/>
                <a:cs typeface="Arial"/>
              </a:rPr>
              <a:t>Primary</a:t>
            </a:r>
            <a:r>
              <a:rPr sz="2400" i="1" spc="-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i="1" spc="-4" dirty="0">
                <a:solidFill>
                  <a:srgbClr val="FF3300"/>
                </a:solidFill>
                <a:latin typeface="Arial"/>
                <a:cs typeface="Arial"/>
              </a:rPr>
              <a:t>key</a:t>
            </a:r>
            <a:r>
              <a:rPr sz="2400" i="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i="1" spc="-4" dirty="0">
                <a:solidFill>
                  <a:srgbClr val="FF3300"/>
                </a:solidFill>
                <a:latin typeface="Arial"/>
                <a:cs typeface="Arial"/>
              </a:rPr>
              <a:t>|Unique</a:t>
            </a:r>
            <a:r>
              <a:rPr sz="2400" spc="-4" dirty="0">
                <a:latin typeface="Arial"/>
                <a:cs typeface="Arial"/>
              </a:rPr>
              <a:t>]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[</a:t>
            </a:r>
            <a:r>
              <a:rPr sz="2400" i="1" spc="-4" dirty="0">
                <a:solidFill>
                  <a:srgbClr val="FF3300"/>
                </a:solidFill>
                <a:latin typeface="Arial"/>
                <a:cs typeface="Arial"/>
              </a:rPr>
              <a:t>Not</a:t>
            </a:r>
            <a:r>
              <a:rPr sz="2400" i="1" spc="-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i="1" spc="-4" dirty="0">
                <a:solidFill>
                  <a:srgbClr val="FF3300"/>
                </a:solidFill>
                <a:latin typeface="Arial"/>
                <a:cs typeface="Arial"/>
              </a:rPr>
              <a:t>null</a:t>
            </a:r>
            <a:r>
              <a:rPr sz="2400" spc="-4" dirty="0">
                <a:latin typeface="Arial"/>
                <a:cs typeface="Arial"/>
              </a:rPr>
              <a:t>]</a:t>
            </a:r>
            <a:endParaRPr sz="2400" dirty="0">
              <a:latin typeface="Arial"/>
              <a:cs typeface="Arial"/>
            </a:endParaRPr>
          </a:p>
          <a:p>
            <a:pPr marL="359458" algn="l">
              <a:spcBef>
                <a:spcPts val="718"/>
              </a:spcBef>
            </a:pPr>
            <a:r>
              <a:rPr sz="2400" spc="-4" dirty="0">
                <a:latin typeface="Arial"/>
                <a:cs typeface="Arial"/>
              </a:rPr>
              <a:t>[,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spc="-9" dirty="0">
                <a:latin typeface="NSimSun"/>
                <a:cs typeface="NSimSun"/>
              </a:rPr>
              <a:t>列名</a:t>
            </a:r>
            <a:r>
              <a:rPr sz="2400" spc="81" dirty="0">
                <a:latin typeface="NSimSun"/>
                <a:cs typeface="NSimSun"/>
              </a:rPr>
              <a:t> </a:t>
            </a:r>
            <a:r>
              <a:rPr sz="2400" spc="-9" dirty="0">
                <a:latin typeface="NSimSun"/>
                <a:cs typeface="NSimSun"/>
              </a:rPr>
              <a:t>数据类型</a:t>
            </a:r>
            <a:r>
              <a:rPr sz="2400" spc="77" dirty="0">
                <a:latin typeface="NSimSun"/>
                <a:cs typeface="NSimSun"/>
              </a:rPr>
              <a:t> </a:t>
            </a:r>
            <a:r>
              <a:rPr sz="2400" spc="-4" dirty="0">
                <a:latin typeface="Arial"/>
                <a:cs typeface="Arial"/>
              </a:rPr>
              <a:t>[</a:t>
            </a:r>
            <a:r>
              <a:rPr sz="2400" i="1" spc="-4" dirty="0">
                <a:solidFill>
                  <a:srgbClr val="FF3300"/>
                </a:solidFill>
                <a:latin typeface="Arial"/>
                <a:cs typeface="Arial"/>
              </a:rPr>
              <a:t>Not null</a:t>
            </a:r>
            <a:r>
              <a:rPr sz="2400" spc="-4" dirty="0">
                <a:latin typeface="Arial"/>
                <a:cs typeface="Arial"/>
              </a:rPr>
              <a:t>]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,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…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])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544" y="3933056"/>
            <a:ext cx="8493792" cy="2306460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10860" algn="l">
              <a:spcBef>
                <a:spcPts val="705"/>
              </a:spcBef>
              <a:buFont typeface="Wingdings"/>
              <a:buChar char=""/>
              <a:tabLst>
                <a:tab pos="243802" algn="l"/>
              </a:tabLst>
            </a:pPr>
            <a:r>
              <a:rPr lang="en-US" sz="2100" spc="-4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“</a:t>
            </a:r>
            <a:r>
              <a:rPr sz="2100" spc="-13" dirty="0">
                <a:latin typeface="Arial"/>
                <a:cs typeface="Arial"/>
              </a:rPr>
              <a:t> </a:t>
            </a:r>
            <a:r>
              <a:rPr sz="2100" spc="-4" dirty="0">
                <a:solidFill>
                  <a:srgbClr val="3333CC"/>
                </a:solidFill>
                <a:latin typeface="Arial"/>
                <a:cs typeface="Arial"/>
              </a:rPr>
              <a:t>[</a:t>
            </a:r>
            <a:r>
              <a:rPr sz="2100" spc="-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100" spc="-4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r>
              <a:rPr sz="2100" spc="-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100" spc="-9" dirty="0">
                <a:solidFill>
                  <a:srgbClr val="3333CC"/>
                </a:solidFill>
                <a:latin typeface="Arial"/>
                <a:cs typeface="Arial"/>
              </a:rPr>
              <a:t>”</a:t>
            </a:r>
            <a:r>
              <a:rPr sz="2100" spc="-9" dirty="0">
                <a:solidFill>
                  <a:srgbClr val="3333CC"/>
                </a:solidFill>
                <a:latin typeface="NSimSun"/>
                <a:cs typeface="NSimSun"/>
              </a:rPr>
              <a:t>表示其括起的内容可以省略</a:t>
            </a:r>
            <a:r>
              <a:rPr sz="2100" spc="-4" dirty="0">
                <a:solidFill>
                  <a:srgbClr val="3333CC"/>
                </a:solidFill>
                <a:latin typeface="NSimSun"/>
                <a:cs typeface="NSimSun"/>
              </a:rPr>
              <a:t>，</a:t>
            </a:r>
            <a:r>
              <a:rPr sz="2100" spc="-4" dirty="0">
                <a:solidFill>
                  <a:srgbClr val="3333CC"/>
                </a:solidFill>
                <a:latin typeface="Arial"/>
                <a:cs typeface="Arial"/>
              </a:rPr>
              <a:t>“ |</a:t>
            </a:r>
            <a:r>
              <a:rPr sz="2100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100" spc="-4" dirty="0">
                <a:solidFill>
                  <a:srgbClr val="3333CC"/>
                </a:solidFill>
                <a:latin typeface="Arial"/>
                <a:cs typeface="Arial"/>
              </a:rPr>
              <a:t>”</a:t>
            </a:r>
            <a:r>
              <a:rPr sz="2100" spc="-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100" spc="-9" dirty="0">
                <a:solidFill>
                  <a:srgbClr val="3333CC"/>
                </a:solidFill>
                <a:latin typeface="NSimSun"/>
                <a:cs typeface="NSimSun"/>
              </a:rPr>
              <a:t>表示其隔开的两项可取其一</a:t>
            </a:r>
            <a:endParaRPr sz="2100" dirty="0">
              <a:latin typeface="NSimSun"/>
              <a:cs typeface="NSimSun"/>
            </a:endParaRPr>
          </a:p>
          <a:p>
            <a:pPr marL="243802" indent="-232942" algn="l">
              <a:spcBef>
                <a:spcPts val="620"/>
              </a:spcBef>
              <a:buFont typeface="Wingdings"/>
              <a:buChar char=""/>
              <a:tabLst>
                <a:tab pos="244345" algn="l"/>
              </a:tabLst>
            </a:pPr>
            <a:r>
              <a:rPr lang="en-US" sz="2100" spc="-9" dirty="0">
                <a:latin typeface="Arial"/>
                <a:cs typeface="Arial"/>
              </a:rPr>
              <a:t> </a:t>
            </a:r>
            <a:r>
              <a:rPr sz="2100" spc="-9" dirty="0">
                <a:latin typeface="Arial"/>
                <a:cs typeface="Arial"/>
              </a:rPr>
              <a:t>Primary</a:t>
            </a:r>
            <a:r>
              <a:rPr sz="2100" spc="-4" dirty="0">
                <a:latin typeface="Arial"/>
                <a:cs typeface="Arial"/>
              </a:rPr>
              <a:t> key: </a:t>
            </a:r>
            <a:r>
              <a:rPr sz="2100" spc="-9" dirty="0">
                <a:latin typeface="NSimSun"/>
                <a:cs typeface="NSimSun"/>
              </a:rPr>
              <a:t>主键约束。每个表只能创建一个主键约束。</a:t>
            </a:r>
            <a:endParaRPr sz="2100" dirty="0">
              <a:latin typeface="NSimSun"/>
              <a:cs typeface="NSimSun"/>
            </a:endParaRPr>
          </a:p>
          <a:p>
            <a:pPr marL="243802" indent="-232942" algn="l">
              <a:spcBef>
                <a:spcPts val="620"/>
              </a:spcBef>
              <a:buFont typeface="Wingdings"/>
              <a:buChar char=""/>
              <a:tabLst>
                <a:tab pos="244345" algn="l"/>
              </a:tabLst>
            </a:pPr>
            <a:r>
              <a:rPr lang="en-US" sz="2100" spc="-4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Unique:</a:t>
            </a:r>
            <a:r>
              <a:rPr sz="2100" spc="-9" dirty="0">
                <a:latin typeface="Arial"/>
                <a:cs typeface="Arial"/>
              </a:rPr>
              <a:t> </a:t>
            </a:r>
            <a:r>
              <a:rPr sz="2100" spc="-9" dirty="0">
                <a:latin typeface="NSimSun"/>
                <a:cs typeface="NSimSun"/>
              </a:rPr>
              <a:t>唯一性约</a:t>
            </a:r>
            <a:r>
              <a:rPr sz="2100" spc="-4" dirty="0">
                <a:latin typeface="NSimSun"/>
                <a:cs typeface="NSimSun"/>
              </a:rPr>
              <a:t>束</a:t>
            </a:r>
            <a:r>
              <a:rPr sz="2100" spc="-13" dirty="0">
                <a:latin typeface="Arial"/>
                <a:cs typeface="Arial"/>
              </a:rPr>
              <a:t>(</a:t>
            </a:r>
            <a:r>
              <a:rPr sz="2100" spc="-9" dirty="0">
                <a:latin typeface="NSimSun"/>
                <a:cs typeface="NSimSun"/>
              </a:rPr>
              <a:t>即候选键</a:t>
            </a:r>
            <a:r>
              <a:rPr sz="2100" spc="-13" dirty="0">
                <a:latin typeface="Arial"/>
                <a:cs typeface="Arial"/>
              </a:rPr>
              <a:t>)</a:t>
            </a:r>
            <a:r>
              <a:rPr sz="2100" spc="-9" dirty="0">
                <a:latin typeface="NSimSun"/>
                <a:cs typeface="NSimSun"/>
              </a:rPr>
              <a:t>。可以有多个唯一性约束。</a:t>
            </a:r>
            <a:endParaRPr sz="2100" dirty="0">
              <a:latin typeface="NSimSun"/>
              <a:cs typeface="NSimSun"/>
            </a:endParaRPr>
          </a:p>
          <a:p>
            <a:pPr marL="10860" marR="4344" algn="l">
              <a:lnSpc>
                <a:spcPts val="2804"/>
              </a:lnSpc>
              <a:spcBef>
                <a:spcPts val="90"/>
              </a:spcBef>
              <a:buFont typeface="Wingdings"/>
              <a:buChar char=""/>
              <a:tabLst>
                <a:tab pos="244345" algn="l"/>
              </a:tabLst>
            </a:pPr>
            <a:r>
              <a:rPr lang="en-US" sz="2100" spc="-4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Not</a:t>
            </a:r>
            <a:r>
              <a:rPr sz="2100" spc="-26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null: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9" dirty="0">
                <a:latin typeface="NSimSun"/>
                <a:cs typeface="NSimSun"/>
              </a:rPr>
              <a:t>非空约束。是指该列允许不允许有空值出现，如选择</a:t>
            </a:r>
            <a:r>
              <a:rPr sz="2100" dirty="0">
                <a:latin typeface="NSimSun"/>
                <a:cs typeface="NSimSun"/>
              </a:rPr>
              <a:t>了</a:t>
            </a:r>
            <a:r>
              <a:rPr sz="2100" spc="-4" dirty="0">
                <a:latin typeface="Arial"/>
                <a:cs typeface="Arial"/>
              </a:rPr>
              <a:t>Not</a:t>
            </a:r>
            <a:r>
              <a:rPr sz="2100" spc="-26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null</a:t>
            </a:r>
            <a:r>
              <a:rPr sz="2100" spc="-9" dirty="0">
                <a:latin typeface="NSimSun"/>
                <a:cs typeface="NSimSun"/>
              </a:rPr>
              <a:t>表 明该列不允许有空值出现。</a:t>
            </a:r>
            <a:endParaRPr sz="2100" dirty="0">
              <a:latin typeface="NSimSun"/>
              <a:cs typeface="NSimSun"/>
            </a:endParaRPr>
          </a:p>
          <a:p>
            <a:pPr marL="183529" indent="-172670" algn="l">
              <a:spcBef>
                <a:spcPts val="269"/>
              </a:spcBef>
              <a:buFont typeface="Wingdings"/>
              <a:buChar char=""/>
              <a:tabLst>
                <a:tab pos="184073" algn="l"/>
              </a:tabLst>
            </a:pPr>
            <a:r>
              <a:rPr lang="en-US" sz="2100" spc="-9" dirty="0">
                <a:latin typeface="NSimSun"/>
                <a:cs typeface="NSimSun"/>
              </a:rPr>
              <a:t> </a:t>
            </a:r>
            <a:r>
              <a:rPr sz="2100" spc="-9" dirty="0" err="1">
                <a:latin typeface="NSimSun"/>
                <a:cs typeface="NSimSun"/>
              </a:rPr>
              <a:t>语法中的数据类型在</a:t>
            </a:r>
            <a:r>
              <a:rPr sz="2100" spc="-9" dirty="0" err="1">
                <a:latin typeface="Arial"/>
                <a:cs typeface="Arial"/>
              </a:rPr>
              <a:t>SQL</a:t>
            </a:r>
            <a:r>
              <a:rPr sz="2100" dirty="0" err="1">
                <a:latin typeface="NSimSun"/>
                <a:cs typeface="NSimSun"/>
              </a:rPr>
              <a:t>标</a:t>
            </a:r>
            <a:r>
              <a:rPr sz="2100" spc="-4" dirty="0" err="1">
                <a:latin typeface="NSimSun"/>
                <a:cs typeface="NSimSun"/>
              </a:rPr>
              <a:t>准</a:t>
            </a:r>
            <a:r>
              <a:rPr sz="2100" spc="-9" dirty="0" err="1">
                <a:latin typeface="NSimSun"/>
                <a:cs typeface="NSimSun"/>
              </a:rPr>
              <a:t>中有定义</a:t>
            </a:r>
            <a:endParaRPr sz="2100" dirty="0">
              <a:latin typeface="NSimSun"/>
              <a:cs typeface="N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06537" y="706102"/>
            <a:ext cx="7248068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402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(3)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创建关系</a:t>
            </a:r>
            <a:r>
              <a:rPr sz="2800" spc="-9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表的语</a:t>
            </a:r>
            <a:r>
              <a:rPr sz="2800" dirty="0" err="1">
                <a:solidFill>
                  <a:srgbClr val="FFFFFF"/>
                </a:solidFill>
                <a:latin typeface="STZhongsong"/>
                <a:cs typeface="STZhongsong"/>
              </a:rPr>
              <a:t>句</a:t>
            </a:r>
            <a:r>
              <a:rPr sz="2800" spc="-9" dirty="0">
                <a:solidFill>
                  <a:srgbClr val="FFFFFF"/>
                </a:solidFill>
                <a:latin typeface="Arial"/>
                <a:cs typeface="Arial"/>
              </a:rPr>
              <a:t>—Create</a:t>
            </a:r>
            <a:r>
              <a:rPr sz="2800" spc="-2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lang="en-US" sz="2800" spc="-9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zh-CN" altLang="en-US" sz="2800" spc="-9" dirty="0">
                <a:solidFill>
                  <a:srgbClr val="FFFFFF"/>
                </a:solidFill>
                <a:latin typeface="Arial"/>
                <a:cs typeface="Arial"/>
              </a:rPr>
              <a:t>续</a:t>
            </a:r>
            <a:r>
              <a:rPr lang="en-US" sz="2800" spc="-9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145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7528" y="1628800"/>
            <a:ext cx="8454951" cy="4453999"/>
          </a:xfrm>
          <a:prstGeom prst="rect">
            <a:avLst/>
          </a:prstGeom>
        </p:spPr>
        <p:txBody>
          <a:bodyPr vert="horz" wrap="square" lIns="0" tIns="62444" rIns="0" bIns="0" rtlCol="0">
            <a:spAutoFit/>
          </a:bodyPr>
          <a:lstStyle/>
          <a:p>
            <a:pPr marL="183529" indent="-172670" algn="l">
              <a:spcBef>
                <a:spcPts val="492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100" spc="-4" dirty="0">
                <a:latin typeface="Microsoft YaHei"/>
                <a:cs typeface="Microsoft YaHei"/>
              </a:rPr>
              <a:t>在SQL-92标准中定义的数据类型</a:t>
            </a:r>
            <a:endParaRPr sz="2100" dirty="0">
              <a:latin typeface="Microsoft YaHei"/>
              <a:cs typeface="Microsoft YaHei"/>
            </a:endParaRPr>
          </a:p>
          <a:p>
            <a:pPr marL="595658" lvl="1" indent="-193847" algn="l">
              <a:spcBef>
                <a:spcPts val="402"/>
              </a:spcBef>
              <a:buClr>
                <a:srgbClr val="000000"/>
              </a:buClr>
              <a:buSzPct val="95000"/>
              <a:buFont typeface="Wingdings"/>
              <a:buChar char=""/>
              <a:tabLst>
                <a:tab pos="596201" algn="l"/>
              </a:tabLst>
            </a:pPr>
            <a:r>
              <a:rPr sz="2100" spc="-4" dirty="0">
                <a:solidFill>
                  <a:srgbClr val="FF0065"/>
                </a:solidFill>
                <a:latin typeface="Microsoft YaHei"/>
                <a:cs typeface="Microsoft YaHei"/>
              </a:rPr>
              <a:t>char (n)</a:t>
            </a:r>
            <a:r>
              <a:rPr sz="2100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2100" spc="-4" dirty="0">
                <a:latin typeface="Microsoft YaHei"/>
                <a:cs typeface="Microsoft YaHei"/>
              </a:rPr>
              <a:t>:固定长度的字符串</a:t>
            </a:r>
            <a:endParaRPr sz="2100" dirty="0">
              <a:latin typeface="Microsoft YaHei"/>
              <a:cs typeface="Microsoft YaHei"/>
            </a:endParaRPr>
          </a:p>
          <a:p>
            <a:pPr marL="595658" lvl="1" indent="-193847" algn="l">
              <a:spcBef>
                <a:spcPts val="406"/>
              </a:spcBef>
              <a:buClr>
                <a:srgbClr val="000000"/>
              </a:buClr>
              <a:buSzPct val="95000"/>
              <a:buFont typeface="Wingdings"/>
              <a:buChar char=""/>
              <a:tabLst>
                <a:tab pos="596201" algn="l"/>
              </a:tabLst>
            </a:pPr>
            <a:r>
              <a:rPr sz="2100" spc="-4" dirty="0">
                <a:solidFill>
                  <a:srgbClr val="FF0065"/>
                </a:solidFill>
                <a:latin typeface="Microsoft YaHei"/>
                <a:cs typeface="Microsoft YaHei"/>
              </a:rPr>
              <a:t>varchar (n)</a:t>
            </a:r>
            <a:r>
              <a:rPr sz="2100" spc="4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2100" spc="-4" dirty="0">
                <a:latin typeface="Microsoft YaHei"/>
                <a:cs typeface="Microsoft YaHei"/>
              </a:rPr>
              <a:t>:可变长字符串</a:t>
            </a:r>
            <a:endParaRPr sz="2100" dirty="0">
              <a:latin typeface="Microsoft YaHei"/>
              <a:cs typeface="Microsoft YaHei"/>
            </a:endParaRPr>
          </a:p>
          <a:p>
            <a:pPr marL="595658" lvl="1" indent="-193847" algn="l">
              <a:spcBef>
                <a:spcPts val="406"/>
              </a:spcBef>
              <a:buClr>
                <a:srgbClr val="000000"/>
              </a:buClr>
              <a:buSzPct val="95000"/>
              <a:buFont typeface="Wingdings"/>
              <a:buChar char=""/>
              <a:tabLst>
                <a:tab pos="596201" algn="l"/>
                <a:tab pos="1020275" algn="l"/>
                <a:tab pos="1647970" algn="l"/>
                <a:tab pos="1984080" algn="l"/>
              </a:tabLst>
            </a:pPr>
            <a:r>
              <a:rPr sz="2100" spc="-4" dirty="0">
                <a:solidFill>
                  <a:srgbClr val="FF0065"/>
                </a:solidFill>
                <a:latin typeface="Microsoft YaHei"/>
                <a:cs typeface="Microsoft YaHei"/>
              </a:rPr>
              <a:t>int	</a:t>
            </a:r>
            <a:r>
              <a:rPr sz="2100" spc="-4" dirty="0">
                <a:latin typeface="Microsoft YaHei"/>
                <a:cs typeface="Microsoft YaHei"/>
              </a:rPr>
              <a:t>:整数	//	有时不同系统也写</a:t>
            </a:r>
            <a:r>
              <a:rPr sz="2100" spc="-9" dirty="0">
                <a:latin typeface="Microsoft YaHei"/>
                <a:cs typeface="Microsoft YaHei"/>
              </a:rPr>
              <a:t>作</a:t>
            </a:r>
            <a:r>
              <a:rPr sz="2100" spc="-4" dirty="0">
                <a:solidFill>
                  <a:srgbClr val="FF0065"/>
                </a:solidFill>
                <a:latin typeface="Microsoft YaHei"/>
                <a:cs typeface="Microsoft YaHei"/>
              </a:rPr>
              <a:t>integer</a:t>
            </a:r>
            <a:endParaRPr sz="2100" dirty="0">
              <a:latin typeface="Microsoft YaHei"/>
              <a:cs typeface="Microsoft YaHei"/>
            </a:endParaRPr>
          </a:p>
          <a:p>
            <a:pPr marL="595658" lvl="1" indent="-193847" algn="l">
              <a:spcBef>
                <a:spcPts val="410"/>
              </a:spcBef>
              <a:buClr>
                <a:srgbClr val="000000"/>
              </a:buClr>
              <a:buSzPct val="95000"/>
              <a:buFont typeface="Wingdings"/>
              <a:buChar char=""/>
              <a:tabLst>
                <a:tab pos="596201" algn="l"/>
              </a:tabLst>
            </a:pPr>
            <a:r>
              <a:rPr sz="2100" spc="-4" dirty="0">
                <a:solidFill>
                  <a:srgbClr val="FF0065"/>
                </a:solidFill>
                <a:latin typeface="Microsoft YaHei"/>
                <a:cs typeface="Microsoft YaHei"/>
              </a:rPr>
              <a:t>numeric</a:t>
            </a:r>
            <a:r>
              <a:rPr sz="2100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2100" spc="-4" dirty="0">
                <a:solidFill>
                  <a:srgbClr val="FF0065"/>
                </a:solidFill>
                <a:latin typeface="Microsoft YaHei"/>
                <a:cs typeface="Microsoft YaHei"/>
              </a:rPr>
              <a:t>(p，q)</a:t>
            </a:r>
            <a:r>
              <a:rPr sz="2100" spc="-9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2100" spc="-4" dirty="0">
                <a:latin typeface="Microsoft YaHei"/>
                <a:cs typeface="Microsoft YaHei"/>
              </a:rPr>
              <a:t>:固定精度数字，小数点左边p位，右边p-q位</a:t>
            </a:r>
            <a:endParaRPr sz="2100" dirty="0">
              <a:latin typeface="Microsoft YaHei"/>
              <a:cs typeface="Microsoft YaHei"/>
            </a:endParaRPr>
          </a:p>
          <a:p>
            <a:pPr marL="595658" lvl="1" indent="-193847" algn="l">
              <a:spcBef>
                <a:spcPts val="406"/>
              </a:spcBef>
              <a:buClr>
                <a:srgbClr val="000000"/>
              </a:buClr>
              <a:buSzPct val="95000"/>
              <a:buFont typeface="Wingdings"/>
              <a:buChar char=""/>
              <a:tabLst>
                <a:tab pos="596201" algn="l"/>
                <a:tab pos="1134303" algn="l"/>
              </a:tabLst>
            </a:pPr>
            <a:r>
              <a:rPr sz="2100" spc="-4" dirty="0">
                <a:solidFill>
                  <a:srgbClr val="FF0065"/>
                </a:solidFill>
                <a:latin typeface="Microsoft YaHei"/>
                <a:cs typeface="Microsoft YaHei"/>
              </a:rPr>
              <a:t>real	</a:t>
            </a:r>
            <a:r>
              <a:rPr sz="2100" spc="-4" dirty="0">
                <a:latin typeface="Microsoft YaHei"/>
                <a:cs typeface="Microsoft YaHei"/>
              </a:rPr>
              <a:t>:浮点精度数字</a:t>
            </a:r>
            <a:r>
              <a:rPr sz="2100" spc="21" dirty="0">
                <a:latin typeface="Microsoft YaHei"/>
                <a:cs typeface="Microsoft YaHei"/>
              </a:rPr>
              <a:t> </a:t>
            </a:r>
            <a:r>
              <a:rPr sz="2100" spc="-4" dirty="0">
                <a:latin typeface="Microsoft YaHei"/>
                <a:cs typeface="Microsoft YaHei"/>
              </a:rPr>
              <a:t>//有时不同系统也写</a:t>
            </a:r>
            <a:r>
              <a:rPr sz="2100" spc="-13" dirty="0">
                <a:latin typeface="Microsoft YaHei"/>
                <a:cs typeface="Microsoft YaHei"/>
              </a:rPr>
              <a:t>作</a:t>
            </a:r>
            <a:r>
              <a:rPr sz="2100" spc="-4" dirty="0">
                <a:solidFill>
                  <a:srgbClr val="FF0065"/>
                </a:solidFill>
                <a:latin typeface="Microsoft YaHei"/>
                <a:cs typeface="Microsoft YaHei"/>
              </a:rPr>
              <a:t>float(n)</a:t>
            </a:r>
            <a:r>
              <a:rPr sz="2100" spc="-4" dirty="0">
                <a:latin typeface="Microsoft YaHei"/>
                <a:cs typeface="Microsoft YaHei"/>
              </a:rPr>
              <a:t>，小数点后保留n位</a:t>
            </a:r>
            <a:endParaRPr sz="2100" dirty="0">
              <a:latin typeface="Microsoft YaHei"/>
              <a:cs typeface="Microsoft YaHei"/>
            </a:endParaRPr>
          </a:p>
          <a:p>
            <a:pPr marL="595658" lvl="1" indent="-193847" algn="l">
              <a:spcBef>
                <a:spcPts val="402"/>
              </a:spcBef>
              <a:buClr>
                <a:srgbClr val="000000"/>
              </a:buClr>
              <a:buSzPct val="95000"/>
              <a:buFont typeface="Wingdings"/>
              <a:buChar char=""/>
              <a:tabLst>
                <a:tab pos="596201" algn="l"/>
              </a:tabLst>
            </a:pPr>
            <a:r>
              <a:rPr sz="2100" spc="-4" dirty="0">
                <a:solidFill>
                  <a:srgbClr val="FF0065"/>
                </a:solidFill>
                <a:latin typeface="Microsoft YaHei"/>
                <a:cs typeface="Microsoft YaHei"/>
              </a:rPr>
              <a:t>date </a:t>
            </a:r>
            <a:r>
              <a:rPr sz="2100" spc="-4" dirty="0">
                <a:latin typeface="Microsoft YaHei"/>
                <a:cs typeface="Microsoft YaHei"/>
              </a:rPr>
              <a:t>:日期</a:t>
            </a:r>
            <a:r>
              <a:rPr sz="2100" spc="4" dirty="0">
                <a:latin typeface="Microsoft YaHei"/>
                <a:cs typeface="Microsoft YaHei"/>
              </a:rPr>
              <a:t> </a:t>
            </a:r>
            <a:r>
              <a:rPr sz="2100" spc="-4" dirty="0">
                <a:latin typeface="Microsoft YaHei"/>
                <a:cs typeface="Microsoft YaHei"/>
              </a:rPr>
              <a:t>(如</a:t>
            </a:r>
            <a:r>
              <a:rPr sz="2100" dirty="0">
                <a:latin typeface="Microsoft YaHei"/>
                <a:cs typeface="Microsoft YaHei"/>
              </a:rPr>
              <a:t> </a:t>
            </a:r>
            <a:r>
              <a:rPr sz="2100" spc="-4" dirty="0">
                <a:latin typeface="Microsoft YaHei"/>
                <a:cs typeface="Microsoft YaHei"/>
              </a:rPr>
              <a:t>2003-09-12)</a:t>
            </a:r>
            <a:endParaRPr sz="2100" dirty="0">
              <a:latin typeface="Microsoft YaHei"/>
              <a:cs typeface="Microsoft YaHei"/>
            </a:endParaRPr>
          </a:p>
          <a:p>
            <a:pPr marL="595658" lvl="1" indent="-193847" algn="l">
              <a:spcBef>
                <a:spcPts val="406"/>
              </a:spcBef>
              <a:buClr>
                <a:srgbClr val="000000"/>
              </a:buClr>
              <a:buSzPct val="95000"/>
              <a:buFont typeface="Wingdings"/>
              <a:buChar char=""/>
              <a:tabLst>
                <a:tab pos="596201" algn="l"/>
                <a:tab pos="1218466" algn="l"/>
              </a:tabLst>
            </a:pPr>
            <a:r>
              <a:rPr sz="2100" spc="-4" dirty="0">
                <a:solidFill>
                  <a:srgbClr val="FF0065"/>
                </a:solidFill>
                <a:latin typeface="Microsoft YaHei"/>
                <a:cs typeface="Microsoft YaHei"/>
              </a:rPr>
              <a:t>time	</a:t>
            </a:r>
            <a:r>
              <a:rPr sz="2100" spc="-4" dirty="0">
                <a:latin typeface="Microsoft YaHei"/>
                <a:cs typeface="Microsoft YaHei"/>
              </a:rPr>
              <a:t>:</a:t>
            </a:r>
            <a:r>
              <a:rPr sz="2100" dirty="0">
                <a:latin typeface="Microsoft YaHei"/>
                <a:cs typeface="Microsoft YaHei"/>
              </a:rPr>
              <a:t> </a:t>
            </a:r>
            <a:r>
              <a:rPr sz="2100" spc="-4" dirty="0">
                <a:latin typeface="Microsoft YaHei"/>
                <a:cs typeface="Microsoft YaHei"/>
              </a:rPr>
              <a:t>时间</a:t>
            </a:r>
            <a:r>
              <a:rPr sz="2100" spc="9" dirty="0">
                <a:latin typeface="Microsoft YaHei"/>
                <a:cs typeface="Microsoft YaHei"/>
              </a:rPr>
              <a:t> </a:t>
            </a:r>
            <a:r>
              <a:rPr sz="2100" spc="-4" dirty="0">
                <a:latin typeface="Microsoft YaHei"/>
                <a:cs typeface="Microsoft YaHei"/>
              </a:rPr>
              <a:t>(如</a:t>
            </a:r>
            <a:r>
              <a:rPr sz="2100" spc="4" dirty="0">
                <a:latin typeface="Microsoft YaHei"/>
                <a:cs typeface="Microsoft YaHei"/>
              </a:rPr>
              <a:t> </a:t>
            </a:r>
            <a:r>
              <a:rPr sz="2100" spc="-4" dirty="0">
                <a:latin typeface="Microsoft YaHei"/>
                <a:cs typeface="Microsoft YaHei"/>
              </a:rPr>
              <a:t>23:15:003)</a:t>
            </a:r>
            <a:endParaRPr sz="2100" dirty="0">
              <a:latin typeface="Microsoft YaHei"/>
              <a:cs typeface="Microsoft YaHei"/>
            </a:endParaRPr>
          </a:p>
          <a:p>
            <a:pPr marL="401811" algn="l">
              <a:spcBef>
                <a:spcPts val="406"/>
              </a:spcBef>
            </a:pPr>
            <a:r>
              <a:rPr sz="2100" dirty="0">
                <a:latin typeface="Wingdings"/>
                <a:cs typeface="Wingdings"/>
              </a:rPr>
              <a:t></a:t>
            </a:r>
            <a:r>
              <a:rPr sz="2100" dirty="0">
                <a:solidFill>
                  <a:srgbClr val="FF0065"/>
                </a:solidFill>
                <a:latin typeface="Microsoft YaHei"/>
                <a:cs typeface="Microsoft YaHei"/>
              </a:rPr>
              <a:t>…</a:t>
            </a:r>
            <a:endParaRPr sz="2100" dirty="0">
              <a:latin typeface="Microsoft YaHei"/>
              <a:cs typeface="Microsoft YaHei"/>
            </a:endParaRPr>
          </a:p>
          <a:p>
            <a:pPr marL="183529" indent="-172670" algn="l">
              <a:spcBef>
                <a:spcPts val="406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100" spc="-4" dirty="0">
                <a:latin typeface="Microsoft YaHei"/>
                <a:cs typeface="Microsoft YaHei"/>
              </a:rPr>
              <a:t>现行商用DBMS的数据类型有时和上面有些差异，请注意;</a:t>
            </a:r>
            <a:endParaRPr sz="2100" dirty="0">
              <a:latin typeface="Microsoft YaHei"/>
              <a:cs typeface="Microsoft YaHei"/>
            </a:endParaRPr>
          </a:p>
          <a:p>
            <a:pPr marL="183529" indent="-172670" algn="l">
              <a:spcBef>
                <a:spcPts val="410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100" spc="-4" dirty="0">
                <a:solidFill>
                  <a:srgbClr val="CC0000"/>
                </a:solidFill>
                <a:latin typeface="Microsoft YaHei"/>
                <a:cs typeface="Microsoft YaHei"/>
              </a:rPr>
              <a:t>和高级语言的数据类型，总体上是一致的，但也有些差异。</a:t>
            </a:r>
            <a:endParaRPr sz="21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6613" y="692696"/>
            <a:ext cx="7003467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(3)</a:t>
            </a:r>
            <a:r>
              <a:rPr sz="2800" spc="-4" dirty="0">
                <a:solidFill>
                  <a:srgbClr val="FFFFFF"/>
                </a:solidFill>
                <a:latin typeface="STZhongsong"/>
                <a:cs typeface="STZhongsong"/>
              </a:rPr>
              <a:t>创建关系</a:t>
            </a:r>
            <a:r>
              <a:rPr sz="2800" spc="-9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800" spc="-4" dirty="0">
                <a:solidFill>
                  <a:srgbClr val="FFFFFF"/>
                </a:solidFill>
                <a:latin typeface="STZhongsong"/>
                <a:cs typeface="STZhongsong"/>
              </a:rPr>
              <a:t>表的语</a:t>
            </a:r>
            <a:r>
              <a:rPr sz="2800" dirty="0">
                <a:solidFill>
                  <a:srgbClr val="FFFFFF"/>
                </a:solidFill>
                <a:latin typeface="STZhongsong"/>
                <a:cs typeface="STZhongsong"/>
              </a:rPr>
              <a:t>句</a:t>
            </a:r>
            <a:r>
              <a:rPr sz="2800" spc="-9" dirty="0">
                <a:solidFill>
                  <a:srgbClr val="FFFFFF"/>
                </a:solidFill>
                <a:latin typeface="Arial"/>
                <a:cs typeface="Arial"/>
              </a:rPr>
              <a:t>—Create</a:t>
            </a:r>
            <a:r>
              <a:rPr sz="2800" spc="-2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lang="zh-CN" altLang="en-US" sz="2800" spc="-9" dirty="0">
                <a:solidFill>
                  <a:srgbClr val="FFFFFF"/>
                </a:solidFill>
                <a:latin typeface="Arial"/>
                <a:cs typeface="Arial"/>
              </a:rPr>
              <a:t>（续）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54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31E0E6-0248-4030-A428-4D3005BAF4C3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第三章</a:t>
            </a:r>
            <a:r>
              <a:rPr lang="zh-CN" altLang="en-US" sz="3200">
                <a:ea typeface="黑体" panose="02010609060101010101" pitchFamily="49" charset="-122"/>
              </a:rPr>
              <a:t>  </a:t>
            </a:r>
            <a:r>
              <a:rPr lang="zh-CN" altLang="en-US" sz="3200"/>
              <a:t>关系数据库标准语言</a:t>
            </a:r>
            <a:r>
              <a:rPr lang="en-US" altLang="zh-CN" sz="32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628775"/>
            <a:ext cx="6508750" cy="41910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3.1 SQL</a:t>
            </a:r>
            <a:r>
              <a:rPr lang="zh-CN" altLang="en-US" b="1">
                <a:solidFill>
                  <a:schemeClr val="tx2"/>
                </a:solidFill>
              </a:rPr>
              <a:t>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3.2 </a:t>
            </a:r>
            <a:r>
              <a:rPr lang="zh-CN" altLang="en-US" b="1"/>
              <a:t>数据定义语句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3.3 </a:t>
            </a:r>
            <a:r>
              <a:rPr lang="zh-CN" altLang="en-US" b="1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3.4 </a:t>
            </a:r>
            <a:r>
              <a:rPr lang="zh-CN" altLang="en-US" b="1"/>
              <a:t>数据更新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3.5 </a:t>
            </a:r>
            <a:r>
              <a:rPr lang="zh-CN" altLang="en-US" b="1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  小结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>
              <a:lnSpc>
                <a:spcPct val="80000"/>
              </a:lnSpc>
            </a:pPr>
            <a:r>
              <a:rPr lang="en-US" altLang="zh-CN" sz="2800" dirty="0"/>
              <a:t>MySQL</a:t>
            </a:r>
            <a:r>
              <a:rPr lang="zh-CN" altLang="zh-CN" sz="2800" dirty="0"/>
              <a:t>数据类型介绍</a:t>
            </a:r>
            <a:endParaRPr lang="zh-CN" altLang="en-US" sz="28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0519"/>
            <a:ext cx="8640960" cy="4976794"/>
          </a:xfrm>
        </p:spPr>
        <p:txBody>
          <a:bodyPr/>
          <a:lstStyle/>
          <a:p>
            <a:pPr eaLnBrk="1" hangingPunct="1"/>
            <a:r>
              <a:rPr lang="zh-CN" altLang="zh-CN" sz="2400" dirty="0"/>
              <a:t>整数类型</a:t>
            </a:r>
            <a:endParaRPr lang="en-US" altLang="zh-CN" sz="2400" dirty="0"/>
          </a:p>
          <a:p>
            <a:pPr marL="0" indent="0" eaLnBrk="1" hangingPunct="1">
              <a:buNone/>
            </a:pPr>
            <a:r>
              <a:rPr lang="en-US" altLang="zh-CN" sz="2000" dirty="0"/>
              <a:t>         TINYINT</a:t>
            </a:r>
            <a:r>
              <a:rPr lang="zh-CN" altLang="en-US" sz="2000" dirty="0"/>
              <a:t>、</a:t>
            </a:r>
            <a:r>
              <a:rPr lang="en-US" altLang="zh-CN" sz="2000" dirty="0"/>
              <a:t>SMALLINT</a:t>
            </a:r>
            <a:r>
              <a:rPr lang="zh-CN" altLang="en-US" sz="2000" dirty="0"/>
              <a:t>、</a:t>
            </a:r>
            <a:r>
              <a:rPr lang="en-US" altLang="zh-CN" sz="2000" dirty="0"/>
              <a:t>MEDIUMINT</a:t>
            </a:r>
            <a:r>
              <a:rPr lang="zh-CN" altLang="en-US" sz="2000" dirty="0"/>
              <a:t>、</a:t>
            </a:r>
            <a:r>
              <a:rPr lang="en-US" altLang="zh-CN" sz="2000" dirty="0"/>
              <a:t>INT(INTEGER</a:t>
            </a:r>
            <a:r>
              <a:rPr lang="zh-CN" altLang="en-US" sz="2000" dirty="0"/>
              <a:t>）、 </a:t>
            </a:r>
            <a:r>
              <a:rPr lang="en-US" altLang="zh-CN" sz="2000" dirty="0"/>
              <a:t>BIGINT</a:t>
            </a:r>
            <a:endParaRPr lang="zh-CN" altLang="zh-CN" sz="2000" dirty="0"/>
          </a:p>
          <a:p>
            <a:pPr eaLnBrk="1" hangingPunct="1"/>
            <a:r>
              <a:rPr lang="zh-CN" altLang="zh-CN" sz="2400" dirty="0"/>
              <a:t>浮点数类型和定点数类型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100" dirty="0"/>
              <a:t>           </a:t>
            </a:r>
            <a:r>
              <a:rPr lang="zh-CN" altLang="zh-CN" sz="2100" dirty="0"/>
              <a:t>浮点类型：</a:t>
            </a:r>
            <a:r>
              <a:rPr lang="en-US" altLang="zh-CN" sz="2100" dirty="0"/>
              <a:t>FLOAT</a:t>
            </a:r>
            <a:r>
              <a:rPr lang="zh-CN" altLang="en-US" sz="2100" dirty="0"/>
              <a:t>、</a:t>
            </a:r>
            <a:r>
              <a:rPr lang="en-US" altLang="zh-CN" sz="2100" dirty="0"/>
              <a:t>DOUBLE</a:t>
            </a:r>
            <a:r>
              <a:rPr lang="zh-CN" altLang="zh-CN" sz="2100" dirty="0"/>
              <a:t>。</a:t>
            </a:r>
            <a:endParaRPr lang="en-US" altLang="zh-CN" sz="2100" dirty="0"/>
          </a:p>
          <a:p>
            <a:pPr marL="0" indent="0">
              <a:buNone/>
              <a:defRPr/>
            </a:pPr>
            <a:r>
              <a:rPr lang="en-US" altLang="zh-CN" sz="2100" dirty="0"/>
              <a:t>           </a:t>
            </a:r>
            <a:r>
              <a:rPr lang="zh-CN" altLang="zh-CN" sz="2100" dirty="0"/>
              <a:t>定点类型：</a:t>
            </a:r>
            <a:r>
              <a:rPr lang="en-US" altLang="zh-CN" sz="2100" dirty="0"/>
              <a:t>DECIMAL</a:t>
            </a:r>
            <a:endParaRPr lang="zh-CN" altLang="zh-CN" sz="2100" dirty="0"/>
          </a:p>
          <a:p>
            <a:pPr eaLnBrk="1" hangingPunct="1"/>
            <a:r>
              <a:rPr lang="zh-CN" altLang="zh-CN" sz="2400" dirty="0"/>
              <a:t>日期与时间类型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100" dirty="0"/>
              <a:t>          DATETIME</a:t>
            </a:r>
            <a:r>
              <a:rPr lang="zh-CN" altLang="zh-CN" sz="2100" dirty="0"/>
              <a:t>、</a:t>
            </a:r>
            <a:r>
              <a:rPr lang="en-US" altLang="zh-CN" sz="2100" dirty="0"/>
              <a:t>DATE</a:t>
            </a:r>
            <a:r>
              <a:rPr lang="zh-CN" altLang="zh-CN" sz="2100" dirty="0"/>
              <a:t>、</a:t>
            </a:r>
            <a:r>
              <a:rPr lang="en-US" altLang="zh-CN" sz="2100" dirty="0"/>
              <a:t>TIMESTAMP</a:t>
            </a:r>
            <a:r>
              <a:rPr lang="zh-CN" altLang="zh-CN" sz="2100" dirty="0"/>
              <a:t>、</a:t>
            </a:r>
            <a:r>
              <a:rPr lang="en-US" altLang="zh-CN" sz="2100" dirty="0"/>
              <a:t>TIME  </a:t>
            </a:r>
            <a:r>
              <a:rPr lang="zh-CN" altLang="zh-CN" sz="2100" dirty="0"/>
              <a:t>和</a:t>
            </a:r>
            <a:r>
              <a:rPr lang="en-US" altLang="zh-CN" sz="2100" dirty="0"/>
              <a:t>YEAR</a:t>
            </a:r>
            <a:endParaRPr lang="zh-CN" altLang="zh-CN" sz="2100" dirty="0"/>
          </a:p>
          <a:p>
            <a:pPr eaLnBrk="1" hangingPunct="1"/>
            <a:r>
              <a:rPr lang="zh-CN" altLang="zh-CN" sz="2400" dirty="0"/>
              <a:t>字符串类型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100" dirty="0"/>
              <a:t>CHAR</a:t>
            </a:r>
            <a:r>
              <a:rPr lang="zh-CN" altLang="zh-CN" sz="2100" dirty="0"/>
              <a:t>、</a:t>
            </a:r>
            <a:r>
              <a:rPr lang="en-US" altLang="zh-CN" sz="2100" dirty="0"/>
              <a:t>VARCHAR</a:t>
            </a:r>
            <a:r>
              <a:rPr lang="zh-CN" altLang="zh-CN" sz="2100" dirty="0"/>
              <a:t>、</a:t>
            </a:r>
            <a:r>
              <a:rPr lang="en-US" altLang="zh-CN" sz="2100" dirty="0"/>
              <a:t>BINARY</a:t>
            </a:r>
            <a:r>
              <a:rPr lang="zh-CN" altLang="zh-CN" sz="2100" dirty="0"/>
              <a:t>、</a:t>
            </a:r>
            <a:r>
              <a:rPr lang="en-US" altLang="zh-CN" sz="2100" dirty="0"/>
              <a:t>VARBINARY</a:t>
            </a:r>
            <a:r>
              <a:rPr lang="zh-CN" altLang="en-US" sz="2100" dirty="0"/>
              <a:t>、</a:t>
            </a:r>
            <a:r>
              <a:rPr lang="en-US" altLang="zh-CN" sz="2100" dirty="0"/>
              <a:t>BLOB</a:t>
            </a:r>
            <a:r>
              <a:rPr lang="zh-CN" altLang="zh-CN" sz="2100" dirty="0"/>
              <a:t>、</a:t>
            </a:r>
            <a:r>
              <a:rPr lang="en-US" altLang="zh-CN" sz="2100" dirty="0"/>
              <a:t>TEXT</a:t>
            </a:r>
            <a:r>
              <a:rPr lang="zh-CN" altLang="zh-CN" sz="2100" dirty="0"/>
              <a:t>、</a:t>
            </a:r>
            <a:r>
              <a:rPr lang="en-US" altLang="zh-CN" sz="2100" dirty="0"/>
              <a:t>ENUM</a:t>
            </a:r>
            <a:r>
              <a:rPr lang="zh-CN" altLang="zh-CN" sz="2100" dirty="0"/>
              <a:t>和</a:t>
            </a:r>
            <a:r>
              <a:rPr lang="en-US" altLang="zh-CN" sz="2100" dirty="0"/>
              <a:t>SET</a:t>
            </a:r>
            <a:endParaRPr lang="zh-CN" altLang="zh-CN" sz="2100" dirty="0"/>
          </a:p>
          <a:p>
            <a:pPr eaLnBrk="1" hangingPunct="1"/>
            <a:r>
              <a:rPr lang="zh-CN" altLang="zh-CN" sz="2400" dirty="0"/>
              <a:t>二进制类型</a:t>
            </a:r>
            <a:endParaRPr lang="en-US" altLang="zh-CN" sz="2400" dirty="0"/>
          </a:p>
          <a:p>
            <a:pPr>
              <a:buNone/>
            </a:pPr>
            <a:r>
              <a:rPr lang="en-US" altLang="zh-CN" sz="2000" dirty="0"/>
              <a:t>BIT</a:t>
            </a:r>
            <a:r>
              <a:rPr lang="zh-CN" altLang="zh-CN" sz="2000" dirty="0"/>
              <a:t>、</a:t>
            </a:r>
            <a:r>
              <a:rPr lang="en-US" altLang="zh-CN" sz="2000" dirty="0"/>
              <a:t>BINARY</a:t>
            </a:r>
            <a:r>
              <a:rPr lang="zh-CN" altLang="zh-CN" sz="2000" dirty="0"/>
              <a:t>、</a:t>
            </a:r>
            <a:r>
              <a:rPr lang="en-US" altLang="zh-CN" sz="2000" dirty="0"/>
              <a:t>VARBINARY</a:t>
            </a:r>
            <a:r>
              <a:rPr lang="zh-CN" altLang="zh-CN" sz="2000" dirty="0"/>
              <a:t>、</a:t>
            </a:r>
            <a:r>
              <a:rPr lang="en-US" altLang="zh-CN" sz="2000" dirty="0"/>
              <a:t>TINYBLOB</a:t>
            </a:r>
            <a:r>
              <a:rPr lang="zh-CN" altLang="zh-CN" sz="2000" dirty="0"/>
              <a:t>、</a:t>
            </a:r>
            <a:r>
              <a:rPr lang="en-US" altLang="zh-CN" sz="2000" dirty="0"/>
              <a:t>BLOB</a:t>
            </a:r>
            <a:r>
              <a:rPr lang="zh-CN" altLang="zh-CN" sz="2000" dirty="0"/>
              <a:t>、</a:t>
            </a:r>
            <a:r>
              <a:rPr lang="en-US" altLang="zh-CN" sz="2000" dirty="0"/>
              <a:t>MEDIUMBLOB</a:t>
            </a:r>
            <a:r>
              <a:rPr lang="zh-CN" altLang="zh-CN" sz="2000" dirty="0"/>
              <a:t>、</a:t>
            </a:r>
            <a:r>
              <a:rPr lang="en-US" altLang="zh-CN" sz="2000" dirty="0"/>
              <a:t>LONGBLOB</a:t>
            </a:r>
            <a:endParaRPr lang="zh-CN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792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4" y="25962"/>
            <a:ext cx="9112966" cy="683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97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528" y="1393975"/>
            <a:ext cx="8820472" cy="1088001"/>
          </a:xfrm>
          <a:prstGeom prst="rect">
            <a:avLst/>
          </a:prstGeom>
        </p:spPr>
        <p:txBody>
          <a:bodyPr vert="horz" wrap="square" lIns="0" tIns="86879" rIns="0" bIns="0" rtlCol="0">
            <a:spAutoFit/>
          </a:bodyPr>
          <a:lstStyle/>
          <a:p>
            <a:pPr marL="10860" algn="l">
              <a:spcBef>
                <a:spcPts val="684"/>
              </a:spcBef>
            </a:pPr>
            <a:r>
              <a:rPr sz="2000" spc="-4" dirty="0">
                <a:latin typeface="Microsoft YaHei"/>
                <a:cs typeface="Microsoft YaHei"/>
              </a:rPr>
              <a:t>示例：定义学生表 Student</a:t>
            </a:r>
            <a:endParaRPr sz="2000" dirty="0">
              <a:latin typeface="Microsoft YaHei"/>
              <a:cs typeface="Microsoft YaHei"/>
            </a:endParaRPr>
          </a:p>
          <a:p>
            <a:pPr marL="401811" algn="l">
              <a:spcBef>
                <a:spcPts val="539"/>
              </a:spcBef>
              <a:tabLst>
                <a:tab pos="1118556" algn="l"/>
                <a:tab pos="2986437" algn="l"/>
              </a:tabLst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Create</a:t>
            </a:r>
            <a:r>
              <a:rPr lang="en-US" sz="2000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Table 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Student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(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S#	</a:t>
            </a:r>
            <a:r>
              <a:rPr sz="2000" spc="-4" dirty="0">
                <a:latin typeface="Arial"/>
                <a:cs typeface="Arial"/>
              </a:rPr>
              <a:t>char(8) </a:t>
            </a:r>
            <a:r>
              <a:rPr lang="en-US" sz="2000" spc="-4" dirty="0"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not null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Sname</a:t>
            </a:r>
            <a:r>
              <a:rPr sz="2000" spc="41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char(10)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endParaRPr sz="2000" dirty="0">
              <a:latin typeface="Arial"/>
              <a:cs typeface="Arial"/>
            </a:endParaRPr>
          </a:p>
          <a:p>
            <a:pPr marL="1444349" algn="l">
              <a:spcBef>
                <a:spcPts val="111"/>
              </a:spcBef>
              <a:tabLst>
                <a:tab pos="3398565" algn="l"/>
              </a:tabLst>
            </a:pP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Ssex </a:t>
            </a:r>
            <a:r>
              <a:rPr sz="2000" spc="13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char(2)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000" spc="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Sage</a:t>
            </a:r>
            <a:r>
              <a:rPr lang="en-US" sz="2000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integer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D# </a:t>
            </a:r>
            <a:r>
              <a:rPr sz="2000" spc="-4" dirty="0">
                <a:latin typeface="Arial"/>
                <a:cs typeface="Arial"/>
              </a:rPr>
              <a:t>char(2)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Sclass </a:t>
            </a:r>
            <a:r>
              <a:rPr sz="2000" spc="-4" dirty="0">
                <a:latin typeface="Arial"/>
                <a:cs typeface="Arial"/>
              </a:rPr>
              <a:t>char(6)</a:t>
            </a:r>
            <a:r>
              <a:rPr sz="2000" spc="-17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);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529" y="2979404"/>
            <a:ext cx="8568952" cy="946571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algn="l">
              <a:spcBef>
                <a:spcPts val="81"/>
              </a:spcBef>
            </a:pPr>
            <a:r>
              <a:rPr sz="2000" spc="-4" dirty="0">
                <a:latin typeface="Microsoft YaHei"/>
                <a:cs typeface="Microsoft YaHei"/>
              </a:rPr>
              <a:t>示例：定义课程表Course</a:t>
            </a:r>
            <a:endParaRPr sz="2000" dirty="0">
              <a:latin typeface="Microsoft YaHei"/>
              <a:cs typeface="Microsoft YaHei"/>
            </a:endParaRPr>
          </a:p>
          <a:p>
            <a:pPr marL="1443806" marR="4344" indent="-999642" algn="l">
              <a:spcBef>
                <a:spcPts val="64"/>
              </a:spcBef>
              <a:tabLst>
                <a:tab pos="3268248" algn="l"/>
              </a:tabLst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Create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Table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Course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(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C# </a:t>
            </a:r>
            <a:r>
              <a:rPr sz="2000" spc="-4" dirty="0">
                <a:latin typeface="Arial"/>
                <a:cs typeface="Arial"/>
              </a:rPr>
              <a:t>char(3)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,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Cname </a:t>
            </a:r>
            <a:r>
              <a:rPr sz="2000" spc="-4" dirty="0">
                <a:latin typeface="Arial"/>
                <a:cs typeface="Arial"/>
              </a:rPr>
              <a:t>char(12)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, </a:t>
            </a:r>
            <a:r>
              <a:rPr lang="en-US" sz="2000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 err="1">
                <a:solidFill>
                  <a:srgbClr val="FF0065"/>
                </a:solidFill>
                <a:latin typeface="Arial"/>
                <a:cs typeface="Arial"/>
              </a:rPr>
              <a:t>Chours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lang="en-US" sz="2000" spc="-4" dirty="0">
                <a:latin typeface="Arial"/>
                <a:cs typeface="Arial"/>
              </a:rPr>
              <a:t>integer,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 Credit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float(1)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, </a:t>
            </a:r>
            <a:r>
              <a:rPr sz="2000" spc="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T#</a:t>
            </a:r>
            <a:r>
              <a:rPr lang="en-US" sz="2000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char(3)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);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90471" y="4487847"/>
            <a:ext cx="1135398" cy="1519294"/>
          </a:xfrm>
          <a:custGeom>
            <a:avLst/>
            <a:gdLst/>
            <a:ahLst/>
            <a:cxnLst/>
            <a:rect l="l" t="t" r="r" b="b"/>
            <a:pathLst>
              <a:path w="1327784" h="1776729">
                <a:moveTo>
                  <a:pt x="1327404" y="1609344"/>
                </a:moveTo>
                <a:lnTo>
                  <a:pt x="1327403" y="166877"/>
                </a:lnTo>
                <a:lnTo>
                  <a:pt x="1312094" y="131067"/>
                </a:lnTo>
                <a:lnTo>
                  <a:pt x="1268326" y="97939"/>
                </a:lnTo>
                <a:lnTo>
                  <a:pt x="1199339" y="68305"/>
                </a:lnTo>
                <a:lnTo>
                  <a:pt x="1156401" y="55053"/>
                </a:lnTo>
                <a:lnTo>
                  <a:pt x="1108374" y="42980"/>
                </a:lnTo>
                <a:lnTo>
                  <a:pt x="1055662" y="32186"/>
                </a:lnTo>
                <a:lnTo>
                  <a:pt x="998671" y="22775"/>
                </a:lnTo>
                <a:lnTo>
                  <a:pt x="937806" y="14847"/>
                </a:lnTo>
                <a:lnTo>
                  <a:pt x="873471" y="8503"/>
                </a:lnTo>
                <a:lnTo>
                  <a:pt x="806072" y="3847"/>
                </a:lnTo>
                <a:lnTo>
                  <a:pt x="736014" y="978"/>
                </a:lnTo>
                <a:lnTo>
                  <a:pt x="663701" y="0"/>
                </a:lnTo>
                <a:lnTo>
                  <a:pt x="591389" y="978"/>
                </a:lnTo>
                <a:lnTo>
                  <a:pt x="521331" y="3847"/>
                </a:lnTo>
                <a:lnTo>
                  <a:pt x="453932" y="8503"/>
                </a:lnTo>
                <a:lnTo>
                  <a:pt x="389597" y="14847"/>
                </a:lnTo>
                <a:lnTo>
                  <a:pt x="328732" y="22775"/>
                </a:lnTo>
                <a:lnTo>
                  <a:pt x="271741" y="32186"/>
                </a:lnTo>
                <a:lnTo>
                  <a:pt x="219029" y="42980"/>
                </a:lnTo>
                <a:lnTo>
                  <a:pt x="171002" y="55053"/>
                </a:lnTo>
                <a:lnTo>
                  <a:pt x="128064" y="68305"/>
                </a:lnTo>
                <a:lnTo>
                  <a:pt x="90621" y="82634"/>
                </a:lnTo>
                <a:lnTo>
                  <a:pt x="33838" y="114117"/>
                </a:lnTo>
                <a:lnTo>
                  <a:pt x="3894" y="148688"/>
                </a:lnTo>
                <a:lnTo>
                  <a:pt x="0" y="166878"/>
                </a:lnTo>
                <a:lnTo>
                  <a:pt x="0" y="1609344"/>
                </a:lnTo>
                <a:lnTo>
                  <a:pt x="15309" y="1645154"/>
                </a:lnTo>
                <a:lnTo>
                  <a:pt x="59077" y="1678282"/>
                </a:lnTo>
                <a:lnTo>
                  <a:pt x="128064" y="1707916"/>
                </a:lnTo>
                <a:lnTo>
                  <a:pt x="171002" y="1721168"/>
                </a:lnTo>
                <a:lnTo>
                  <a:pt x="219029" y="1733241"/>
                </a:lnTo>
                <a:lnTo>
                  <a:pt x="271741" y="1744035"/>
                </a:lnTo>
                <a:lnTo>
                  <a:pt x="328732" y="1753446"/>
                </a:lnTo>
                <a:lnTo>
                  <a:pt x="389597" y="1761374"/>
                </a:lnTo>
                <a:lnTo>
                  <a:pt x="453932" y="1767718"/>
                </a:lnTo>
                <a:lnTo>
                  <a:pt x="521331" y="1772374"/>
                </a:lnTo>
                <a:lnTo>
                  <a:pt x="591389" y="1775243"/>
                </a:lnTo>
                <a:lnTo>
                  <a:pt x="663702" y="1776222"/>
                </a:lnTo>
                <a:lnTo>
                  <a:pt x="736014" y="1775243"/>
                </a:lnTo>
                <a:lnTo>
                  <a:pt x="806072" y="1772374"/>
                </a:lnTo>
                <a:lnTo>
                  <a:pt x="873471" y="1767718"/>
                </a:lnTo>
                <a:lnTo>
                  <a:pt x="937806" y="1761374"/>
                </a:lnTo>
                <a:lnTo>
                  <a:pt x="998671" y="1753446"/>
                </a:lnTo>
                <a:lnTo>
                  <a:pt x="1055662" y="1744035"/>
                </a:lnTo>
                <a:lnTo>
                  <a:pt x="1108374" y="1733241"/>
                </a:lnTo>
                <a:lnTo>
                  <a:pt x="1156401" y="1721168"/>
                </a:lnTo>
                <a:lnTo>
                  <a:pt x="1199339" y="1707916"/>
                </a:lnTo>
                <a:lnTo>
                  <a:pt x="1236782" y="1693587"/>
                </a:lnTo>
                <a:lnTo>
                  <a:pt x="1293565" y="1662104"/>
                </a:lnTo>
                <a:lnTo>
                  <a:pt x="1323509" y="1627533"/>
                </a:lnTo>
                <a:lnTo>
                  <a:pt x="1327404" y="160934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90471" y="4487847"/>
            <a:ext cx="1135398" cy="285614"/>
          </a:xfrm>
          <a:custGeom>
            <a:avLst/>
            <a:gdLst/>
            <a:ahLst/>
            <a:cxnLst/>
            <a:rect l="l" t="t" r="r" b="b"/>
            <a:pathLst>
              <a:path w="1327784" h="334010">
                <a:moveTo>
                  <a:pt x="1327404" y="166877"/>
                </a:moveTo>
                <a:lnTo>
                  <a:pt x="1312094" y="131067"/>
                </a:lnTo>
                <a:lnTo>
                  <a:pt x="1268326" y="97939"/>
                </a:lnTo>
                <a:lnTo>
                  <a:pt x="1199339" y="68305"/>
                </a:lnTo>
                <a:lnTo>
                  <a:pt x="1156401" y="55053"/>
                </a:lnTo>
                <a:lnTo>
                  <a:pt x="1108374" y="42980"/>
                </a:lnTo>
                <a:lnTo>
                  <a:pt x="1055662" y="32186"/>
                </a:lnTo>
                <a:lnTo>
                  <a:pt x="998671" y="22775"/>
                </a:lnTo>
                <a:lnTo>
                  <a:pt x="937806" y="14847"/>
                </a:lnTo>
                <a:lnTo>
                  <a:pt x="873471" y="8503"/>
                </a:lnTo>
                <a:lnTo>
                  <a:pt x="806072" y="3847"/>
                </a:lnTo>
                <a:lnTo>
                  <a:pt x="736014" y="978"/>
                </a:lnTo>
                <a:lnTo>
                  <a:pt x="663702" y="0"/>
                </a:lnTo>
                <a:lnTo>
                  <a:pt x="591389" y="978"/>
                </a:lnTo>
                <a:lnTo>
                  <a:pt x="521331" y="3847"/>
                </a:lnTo>
                <a:lnTo>
                  <a:pt x="453932" y="8503"/>
                </a:lnTo>
                <a:lnTo>
                  <a:pt x="389597" y="14847"/>
                </a:lnTo>
                <a:lnTo>
                  <a:pt x="328732" y="22775"/>
                </a:lnTo>
                <a:lnTo>
                  <a:pt x="271741" y="32186"/>
                </a:lnTo>
                <a:lnTo>
                  <a:pt x="219029" y="42980"/>
                </a:lnTo>
                <a:lnTo>
                  <a:pt x="171002" y="55053"/>
                </a:lnTo>
                <a:lnTo>
                  <a:pt x="128064" y="68305"/>
                </a:lnTo>
                <a:lnTo>
                  <a:pt x="90621" y="82634"/>
                </a:lnTo>
                <a:lnTo>
                  <a:pt x="33838" y="114117"/>
                </a:lnTo>
                <a:lnTo>
                  <a:pt x="3894" y="148688"/>
                </a:lnTo>
                <a:lnTo>
                  <a:pt x="0" y="166877"/>
                </a:lnTo>
                <a:lnTo>
                  <a:pt x="3894" y="185067"/>
                </a:lnTo>
                <a:lnTo>
                  <a:pt x="33838" y="219638"/>
                </a:lnTo>
                <a:lnTo>
                  <a:pt x="90621" y="251121"/>
                </a:lnTo>
                <a:lnTo>
                  <a:pt x="128064" y="265450"/>
                </a:lnTo>
                <a:lnTo>
                  <a:pt x="171002" y="278702"/>
                </a:lnTo>
                <a:lnTo>
                  <a:pt x="219029" y="290775"/>
                </a:lnTo>
                <a:lnTo>
                  <a:pt x="271741" y="301569"/>
                </a:lnTo>
                <a:lnTo>
                  <a:pt x="328732" y="310980"/>
                </a:lnTo>
                <a:lnTo>
                  <a:pt x="389597" y="318908"/>
                </a:lnTo>
                <a:lnTo>
                  <a:pt x="453932" y="325252"/>
                </a:lnTo>
                <a:lnTo>
                  <a:pt x="521331" y="329908"/>
                </a:lnTo>
                <a:lnTo>
                  <a:pt x="591389" y="332777"/>
                </a:lnTo>
                <a:lnTo>
                  <a:pt x="663702" y="333755"/>
                </a:lnTo>
                <a:lnTo>
                  <a:pt x="736014" y="332777"/>
                </a:lnTo>
                <a:lnTo>
                  <a:pt x="806072" y="329908"/>
                </a:lnTo>
                <a:lnTo>
                  <a:pt x="873471" y="325252"/>
                </a:lnTo>
                <a:lnTo>
                  <a:pt x="937806" y="318908"/>
                </a:lnTo>
                <a:lnTo>
                  <a:pt x="998671" y="310980"/>
                </a:lnTo>
                <a:lnTo>
                  <a:pt x="1055662" y="301569"/>
                </a:lnTo>
                <a:lnTo>
                  <a:pt x="1108374" y="290775"/>
                </a:lnTo>
                <a:lnTo>
                  <a:pt x="1156401" y="278702"/>
                </a:lnTo>
                <a:lnTo>
                  <a:pt x="1199339" y="265450"/>
                </a:lnTo>
                <a:lnTo>
                  <a:pt x="1236782" y="251121"/>
                </a:lnTo>
                <a:lnTo>
                  <a:pt x="1293565" y="219638"/>
                </a:lnTo>
                <a:lnTo>
                  <a:pt x="1323509" y="185067"/>
                </a:lnTo>
                <a:lnTo>
                  <a:pt x="1327404" y="166877"/>
                </a:lnTo>
                <a:close/>
              </a:path>
            </a:pathLst>
          </a:custGeom>
          <a:solidFill>
            <a:srgbClr val="FFFF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90471" y="4487847"/>
            <a:ext cx="1135398" cy="1519294"/>
          </a:xfrm>
          <a:custGeom>
            <a:avLst/>
            <a:gdLst/>
            <a:ahLst/>
            <a:cxnLst/>
            <a:rect l="l" t="t" r="r" b="b"/>
            <a:pathLst>
              <a:path w="1327784" h="1776729">
                <a:moveTo>
                  <a:pt x="663701" y="0"/>
                </a:moveTo>
                <a:lnTo>
                  <a:pt x="591389" y="978"/>
                </a:lnTo>
                <a:lnTo>
                  <a:pt x="521331" y="3847"/>
                </a:lnTo>
                <a:lnTo>
                  <a:pt x="453932" y="8503"/>
                </a:lnTo>
                <a:lnTo>
                  <a:pt x="389597" y="14847"/>
                </a:lnTo>
                <a:lnTo>
                  <a:pt x="328732" y="22775"/>
                </a:lnTo>
                <a:lnTo>
                  <a:pt x="271741" y="32186"/>
                </a:lnTo>
                <a:lnTo>
                  <a:pt x="219029" y="42980"/>
                </a:lnTo>
                <a:lnTo>
                  <a:pt x="171002" y="55053"/>
                </a:lnTo>
                <a:lnTo>
                  <a:pt x="128064" y="68305"/>
                </a:lnTo>
                <a:lnTo>
                  <a:pt x="90621" y="82634"/>
                </a:lnTo>
                <a:lnTo>
                  <a:pt x="33838" y="114117"/>
                </a:lnTo>
                <a:lnTo>
                  <a:pt x="3894" y="148688"/>
                </a:lnTo>
                <a:lnTo>
                  <a:pt x="0" y="166878"/>
                </a:lnTo>
                <a:lnTo>
                  <a:pt x="0" y="1609344"/>
                </a:lnTo>
                <a:lnTo>
                  <a:pt x="15309" y="1645154"/>
                </a:lnTo>
                <a:lnTo>
                  <a:pt x="59077" y="1678282"/>
                </a:lnTo>
                <a:lnTo>
                  <a:pt x="128064" y="1707916"/>
                </a:lnTo>
                <a:lnTo>
                  <a:pt x="171002" y="1721168"/>
                </a:lnTo>
                <a:lnTo>
                  <a:pt x="219029" y="1733241"/>
                </a:lnTo>
                <a:lnTo>
                  <a:pt x="271741" y="1744035"/>
                </a:lnTo>
                <a:lnTo>
                  <a:pt x="328732" y="1753446"/>
                </a:lnTo>
                <a:lnTo>
                  <a:pt x="389597" y="1761374"/>
                </a:lnTo>
                <a:lnTo>
                  <a:pt x="453932" y="1767718"/>
                </a:lnTo>
                <a:lnTo>
                  <a:pt x="521331" y="1772374"/>
                </a:lnTo>
                <a:lnTo>
                  <a:pt x="591389" y="1775243"/>
                </a:lnTo>
                <a:lnTo>
                  <a:pt x="663702" y="1776222"/>
                </a:lnTo>
                <a:lnTo>
                  <a:pt x="736014" y="1775243"/>
                </a:lnTo>
                <a:lnTo>
                  <a:pt x="806072" y="1772374"/>
                </a:lnTo>
                <a:lnTo>
                  <a:pt x="873471" y="1767718"/>
                </a:lnTo>
                <a:lnTo>
                  <a:pt x="937806" y="1761374"/>
                </a:lnTo>
                <a:lnTo>
                  <a:pt x="998671" y="1753446"/>
                </a:lnTo>
                <a:lnTo>
                  <a:pt x="1055662" y="1744035"/>
                </a:lnTo>
                <a:lnTo>
                  <a:pt x="1108374" y="1733241"/>
                </a:lnTo>
                <a:lnTo>
                  <a:pt x="1156401" y="1721168"/>
                </a:lnTo>
                <a:lnTo>
                  <a:pt x="1199339" y="1707916"/>
                </a:lnTo>
                <a:lnTo>
                  <a:pt x="1236782" y="1693587"/>
                </a:lnTo>
                <a:lnTo>
                  <a:pt x="1293565" y="1662104"/>
                </a:lnTo>
                <a:lnTo>
                  <a:pt x="1323509" y="1627533"/>
                </a:lnTo>
                <a:lnTo>
                  <a:pt x="1327404" y="1609344"/>
                </a:lnTo>
                <a:lnTo>
                  <a:pt x="1327403" y="166877"/>
                </a:lnTo>
                <a:lnTo>
                  <a:pt x="1312094" y="131067"/>
                </a:lnTo>
                <a:lnTo>
                  <a:pt x="1268326" y="97939"/>
                </a:lnTo>
                <a:lnTo>
                  <a:pt x="1199339" y="68305"/>
                </a:lnTo>
                <a:lnTo>
                  <a:pt x="1156401" y="55053"/>
                </a:lnTo>
                <a:lnTo>
                  <a:pt x="1108374" y="42980"/>
                </a:lnTo>
                <a:lnTo>
                  <a:pt x="1055662" y="32186"/>
                </a:lnTo>
                <a:lnTo>
                  <a:pt x="998671" y="22775"/>
                </a:lnTo>
                <a:lnTo>
                  <a:pt x="937806" y="14847"/>
                </a:lnTo>
                <a:lnTo>
                  <a:pt x="873471" y="8503"/>
                </a:lnTo>
                <a:lnTo>
                  <a:pt x="806072" y="3847"/>
                </a:lnTo>
                <a:lnTo>
                  <a:pt x="736014" y="978"/>
                </a:lnTo>
                <a:lnTo>
                  <a:pt x="663701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90471" y="4630545"/>
            <a:ext cx="1135398" cy="142807"/>
          </a:xfrm>
          <a:custGeom>
            <a:avLst/>
            <a:gdLst/>
            <a:ahLst/>
            <a:cxnLst/>
            <a:rect l="l" t="t" r="r" b="b"/>
            <a:pathLst>
              <a:path w="1327784" h="167004">
                <a:moveTo>
                  <a:pt x="0" y="0"/>
                </a:moveTo>
                <a:lnTo>
                  <a:pt x="15309" y="35810"/>
                </a:lnTo>
                <a:lnTo>
                  <a:pt x="59077" y="68938"/>
                </a:lnTo>
                <a:lnTo>
                  <a:pt x="128064" y="98572"/>
                </a:lnTo>
                <a:lnTo>
                  <a:pt x="171002" y="111824"/>
                </a:lnTo>
                <a:lnTo>
                  <a:pt x="219029" y="123897"/>
                </a:lnTo>
                <a:lnTo>
                  <a:pt x="271741" y="134691"/>
                </a:lnTo>
                <a:lnTo>
                  <a:pt x="328732" y="144102"/>
                </a:lnTo>
                <a:lnTo>
                  <a:pt x="389597" y="152030"/>
                </a:lnTo>
                <a:lnTo>
                  <a:pt x="453932" y="158374"/>
                </a:lnTo>
                <a:lnTo>
                  <a:pt x="521331" y="163030"/>
                </a:lnTo>
                <a:lnTo>
                  <a:pt x="591389" y="165899"/>
                </a:lnTo>
                <a:lnTo>
                  <a:pt x="663702" y="166877"/>
                </a:lnTo>
                <a:lnTo>
                  <a:pt x="736014" y="165899"/>
                </a:lnTo>
                <a:lnTo>
                  <a:pt x="806072" y="163030"/>
                </a:lnTo>
                <a:lnTo>
                  <a:pt x="873471" y="158374"/>
                </a:lnTo>
                <a:lnTo>
                  <a:pt x="937806" y="152030"/>
                </a:lnTo>
                <a:lnTo>
                  <a:pt x="998671" y="144102"/>
                </a:lnTo>
                <a:lnTo>
                  <a:pt x="1055662" y="134691"/>
                </a:lnTo>
                <a:lnTo>
                  <a:pt x="1108374" y="123897"/>
                </a:lnTo>
                <a:lnTo>
                  <a:pt x="1156401" y="111824"/>
                </a:lnTo>
                <a:lnTo>
                  <a:pt x="1199339" y="98572"/>
                </a:lnTo>
                <a:lnTo>
                  <a:pt x="1236782" y="84243"/>
                </a:lnTo>
                <a:lnTo>
                  <a:pt x="1293565" y="52760"/>
                </a:lnTo>
                <a:lnTo>
                  <a:pt x="1323509" y="18189"/>
                </a:lnTo>
                <a:lnTo>
                  <a:pt x="1327404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14841" y="4349755"/>
            <a:ext cx="668424" cy="952552"/>
          </a:xfrm>
          <a:prstGeom prst="rect">
            <a:avLst/>
          </a:prstGeom>
        </p:spPr>
        <p:txBody>
          <a:bodyPr vert="horz" wrap="square" lIns="0" tIns="151495" rIns="0" bIns="0" rtlCol="0">
            <a:spAutoFit/>
          </a:bodyPr>
          <a:lstStyle/>
          <a:p>
            <a:pPr marL="125973">
              <a:spcBef>
                <a:spcPts val="1193"/>
              </a:spcBef>
            </a:pPr>
            <a:r>
              <a:rPr sz="1710" spc="-4" dirty="0">
                <a:latin typeface="Arial"/>
                <a:cs typeface="Arial"/>
              </a:rPr>
              <a:t>SCT</a:t>
            </a:r>
            <a:endParaRPr sz="1710">
              <a:latin typeface="Arial"/>
              <a:cs typeface="Arial"/>
            </a:endParaRPr>
          </a:p>
          <a:p>
            <a:pPr marL="10860" marR="4344">
              <a:spcBef>
                <a:spcPts val="889"/>
              </a:spcBef>
            </a:pPr>
            <a:r>
              <a:rPr sz="1368" spc="-4" dirty="0">
                <a:solidFill>
                  <a:srgbClr val="3333CC"/>
                </a:solidFill>
                <a:latin typeface="Arial"/>
                <a:cs typeface="Arial"/>
              </a:rPr>
              <a:t>Stud</a:t>
            </a:r>
            <a:r>
              <a:rPr sz="1368" spc="-9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1368" spc="-4" dirty="0">
                <a:solidFill>
                  <a:srgbClr val="3333CC"/>
                </a:solidFill>
                <a:latin typeface="Arial"/>
                <a:cs typeface="Arial"/>
              </a:rPr>
              <a:t>nt  Course</a:t>
            </a:r>
            <a:endParaRPr sz="1368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6613" y="697327"/>
            <a:ext cx="6427456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(3)</a:t>
            </a:r>
            <a:r>
              <a:rPr sz="2800" spc="-4" dirty="0">
                <a:solidFill>
                  <a:srgbClr val="FFFFFF"/>
                </a:solidFill>
                <a:latin typeface="STZhongsong"/>
                <a:cs typeface="STZhongsong"/>
              </a:rPr>
              <a:t>创建关系</a:t>
            </a:r>
            <a:r>
              <a:rPr sz="2800" spc="-9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800" spc="-4" dirty="0">
                <a:solidFill>
                  <a:srgbClr val="FFFFFF"/>
                </a:solidFill>
                <a:latin typeface="STZhongsong"/>
                <a:cs typeface="STZhongsong"/>
              </a:rPr>
              <a:t>表的语</a:t>
            </a:r>
            <a:r>
              <a:rPr sz="2800" dirty="0">
                <a:solidFill>
                  <a:srgbClr val="FFFFFF"/>
                </a:solidFill>
                <a:latin typeface="STZhongsong"/>
                <a:cs typeface="STZhongsong"/>
              </a:rPr>
              <a:t>句</a:t>
            </a:r>
            <a:r>
              <a:rPr sz="2800" spc="-9" dirty="0">
                <a:solidFill>
                  <a:srgbClr val="FFFFFF"/>
                </a:solidFill>
                <a:latin typeface="Arial"/>
                <a:cs typeface="Arial"/>
              </a:rPr>
              <a:t>—Create</a:t>
            </a:r>
            <a:r>
              <a:rPr sz="2800" spc="-2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5587" y="5585127"/>
            <a:ext cx="2960832" cy="1228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4610" y="5624222"/>
            <a:ext cx="2668918" cy="1099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71350" y="4500226"/>
            <a:ext cx="3579191" cy="858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18523" y="4648364"/>
            <a:ext cx="1324360" cy="536716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同学可自己定 义其他的表！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77820" y="4648364"/>
            <a:ext cx="1324360" cy="536716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接着可向表中</a:t>
            </a:r>
            <a:r>
              <a:rPr sz="1710" spc="-1744" dirty="0">
                <a:solidFill>
                  <a:srgbClr val="3333CC"/>
                </a:solidFill>
                <a:latin typeface="Microsoft YaHei"/>
                <a:cs typeface="Microsoft YaHei"/>
              </a:rPr>
              <a:t>追 </a:t>
            </a: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加元组了！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463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1BC8E52-015A-40F2-85C9-47F8EE647B7A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2800" b="0" dirty="0"/>
              <a:t>学生</a:t>
            </a:r>
            <a:r>
              <a:rPr lang="zh-CN" altLang="en-US" sz="2800" dirty="0"/>
              <a:t>表</a:t>
            </a:r>
            <a:r>
              <a:rPr lang="en-US" altLang="zh-CN" sz="2800" dirty="0"/>
              <a:t>Student(</a:t>
            </a:r>
            <a:r>
              <a:rPr lang="zh-CN" altLang="en-US" sz="2800" dirty="0"/>
              <a:t>含完整性约束条件</a:t>
            </a:r>
            <a:r>
              <a:rPr lang="en-US" altLang="zh-CN" sz="2800" dirty="0"/>
              <a:t>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05800" cy="41068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建立“学生”表</a:t>
            </a:r>
            <a:r>
              <a:rPr lang="en-US" altLang="zh-CN" sz="2200" dirty="0"/>
              <a:t>Student</a:t>
            </a:r>
            <a:r>
              <a:rPr lang="zh-CN" altLang="en-US" sz="2200" dirty="0"/>
              <a:t>，学号是主码，姓名取值唯一。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  </a:t>
            </a:r>
            <a:r>
              <a:rPr lang="en-US" altLang="zh-CN" sz="2200" dirty="0"/>
              <a:t>CREATE TABLE Student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	      ( S#   CHAR(9) </a:t>
            </a:r>
            <a:r>
              <a:rPr lang="en-US" altLang="zh-CN" sz="2200" dirty="0">
                <a:solidFill>
                  <a:srgbClr val="FF00FF"/>
                </a:solidFill>
              </a:rPr>
              <a:t>PRIMARY KEY</a:t>
            </a:r>
            <a:r>
              <a:rPr lang="zh-CN" altLang="en-US" sz="2200" dirty="0"/>
              <a:t>， </a:t>
            </a:r>
            <a:r>
              <a:rPr lang="en-US" altLang="zh-CN" sz="2200" dirty="0"/>
              <a:t>/* </a:t>
            </a:r>
            <a:r>
              <a:rPr lang="zh-CN" altLang="en-US" sz="2200" dirty="0"/>
              <a:t>列级完整性约束条件*</a:t>
            </a:r>
            <a:r>
              <a:rPr lang="en-US" altLang="zh-CN" sz="2200" dirty="0"/>
              <a:t>/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Sname</a:t>
            </a:r>
            <a:r>
              <a:rPr lang="en-US" altLang="zh-CN" sz="2200" dirty="0"/>
              <a:t>  CHAR(20) </a:t>
            </a:r>
            <a:r>
              <a:rPr lang="en-US" altLang="zh-CN" sz="2200" dirty="0">
                <a:solidFill>
                  <a:srgbClr val="FF00FF"/>
                </a:solidFill>
              </a:rPr>
              <a:t>UNIQUE</a:t>
            </a:r>
            <a:r>
              <a:rPr lang="zh-CN" altLang="en-US" sz="2200" dirty="0"/>
              <a:t>，     </a:t>
            </a:r>
            <a:r>
              <a:rPr lang="en-US" altLang="zh-CN" sz="2200" dirty="0"/>
              <a:t>/* </a:t>
            </a:r>
            <a:r>
              <a:rPr lang="en-US" altLang="zh-CN" sz="2200" dirty="0" err="1"/>
              <a:t>Sname</a:t>
            </a:r>
            <a:r>
              <a:rPr lang="zh-CN" altLang="en-US" sz="2200" dirty="0"/>
              <a:t>取唯一值*</a:t>
            </a:r>
            <a:r>
              <a:rPr lang="en-US" altLang="zh-CN" sz="2200" dirty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Ssex</a:t>
            </a:r>
            <a:r>
              <a:rPr lang="en-US" altLang="zh-CN" sz="2200" dirty="0"/>
              <a:t>    CHAR(2)</a:t>
            </a:r>
            <a:r>
              <a:rPr lang="zh-CN" altLang="en-US" sz="2200" dirty="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        </a:t>
            </a:r>
            <a:r>
              <a:rPr lang="en-US" altLang="zh-CN" sz="2200" dirty="0"/>
              <a:t>Sage   SMALLINT</a:t>
            </a:r>
            <a:r>
              <a:rPr lang="zh-CN" altLang="en-US" sz="2200" dirty="0"/>
              <a:t>，</a:t>
            </a:r>
          </a:p>
          <a:p>
            <a:pPr eaLnBrk="1" hangingPunct="1">
              <a:buNone/>
            </a:pPr>
            <a:r>
              <a:rPr lang="zh-CN" altLang="en-US" sz="2200" dirty="0"/>
              <a:t>            </a:t>
            </a:r>
            <a:r>
              <a:rPr lang="en-US" altLang="zh-CN" sz="2400" spc="-4" dirty="0">
                <a:cs typeface="Arial"/>
              </a:rPr>
              <a:t>D# char(2)</a:t>
            </a:r>
            <a:r>
              <a:rPr lang="en-US" altLang="zh-CN" sz="2400" spc="-4" dirty="0">
                <a:solidFill>
                  <a:srgbClr val="3333CC"/>
                </a:solidFill>
                <a:cs typeface="Arial"/>
              </a:rPr>
              <a:t>, </a:t>
            </a:r>
          </a:p>
          <a:p>
            <a:pPr eaLnBrk="1" hangingPunct="1">
              <a:buNone/>
            </a:pPr>
            <a:r>
              <a:rPr lang="en-US" altLang="zh-CN" sz="2400" spc="-4" dirty="0">
                <a:solidFill>
                  <a:srgbClr val="3333CC"/>
                </a:solidFill>
                <a:cs typeface="Arial"/>
              </a:rPr>
              <a:t>           </a:t>
            </a:r>
            <a:r>
              <a:rPr lang="en-US" altLang="zh-CN" sz="2400" spc="-4" dirty="0" err="1">
                <a:cs typeface="Arial"/>
              </a:rPr>
              <a:t>Sclass</a:t>
            </a:r>
            <a:r>
              <a:rPr lang="en-US" altLang="zh-CN" sz="2400" spc="-4" dirty="0">
                <a:solidFill>
                  <a:srgbClr val="FF0065"/>
                </a:solidFill>
                <a:cs typeface="Arial"/>
              </a:rPr>
              <a:t> </a:t>
            </a:r>
            <a:r>
              <a:rPr lang="en-US" altLang="zh-CN" sz="2400" spc="-4" dirty="0">
                <a:cs typeface="Arial"/>
              </a:rPr>
              <a:t>char(6)</a:t>
            </a:r>
            <a:r>
              <a:rPr lang="en-US" altLang="zh-CN" sz="2200" dirty="0"/>
              <a:t>           )</a:t>
            </a:r>
            <a:r>
              <a:rPr lang="zh-CN" altLang="en-US" sz="2200" dirty="0"/>
              <a:t>；</a:t>
            </a:r>
            <a:r>
              <a:rPr lang="zh-CN" altLang="en-US" sz="1800" dirty="0"/>
              <a:t> </a:t>
            </a:r>
          </a:p>
        </p:txBody>
      </p:sp>
      <p:sp>
        <p:nvSpPr>
          <p:cNvPr id="28677" name="AutoShape 7"/>
          <p:cNvSpPr>
            <a:spLocks noChangeArrowheads="1"/>
          </p:cNvSpPr>
          <p:nvPr/>
        </p:nvSpPr>
        <p:spPr bwMode="auto">
          <a:xfrm>
            <a:off x="5508625" y="2205038"/>
            <a:ext cx="914400" cy="609600"/>
          </a:xfrm>
          <a:prstGeom prst="wedgeRoundRectCallout">
            <a:avLst>
              <a:gd name="adj1" fmla="val -176042"/>
              <a:gd name="adj2" fmla="val 59898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 algn="ctr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主码</a:t>
            </a:r>
          </a:p>
        </p:txBody>
      </p:sp>
    </p:spTree>
    <p:extLst>
      <p:ext uri="{BB962C8B-B14F-4D97-AF65-F5344CB8AC3E}">
        <p14:creationId xmlns:p14="http://schemas.microsoft.com/office/powerpoint/2010/main" val="3211754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A73F2D4-5464-4906-B30C-23E589C89338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85800"/>
            <a:ext cx="7118176" cy="563563"/>
          </a:xfrm>
        </p:spPr>
        <p:txBody>
          <a:bodyPr/>
          <a:lstStyle/>
          <a:p>
            <a:pPr algn="l" eaLnBrk="1" hangingPunct="1"/>
            <a:r>
              <a:rPr lang="zh-CN" altLang="en-US" sz="2800" dirty="0"/>
              <a:t>课程表</a:t>
            </a:r>
            <a:r>
              <a:rPr lang="en-US" altLang="zh-CN" sz="2800" dirty="0"/>
              <a:t>Course</a:t>
            </a:r>
            <a:r>
              <a:rPr lang="zh-CN" altLang="en-US" sz="2800" dirty="0"/>
              <a:t>（另一个）</a:t>
            </a:r>
            <a:endParaRPr lang="en-US" altLang="zh-CN" sz="2800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6868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建立一个“课程”表</a:t>
            </a:r>
            <a:r>
              <a:rPr lang="en-US" altLang="zh-CN" dirty="0">
                <a:latin typeface="宋体" panose="02010600030101010101" pitchFamily="2" charset="-122"/>
              </a:rPr>
              <a:t>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CREATE TABLE  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(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       CHAR(4) PRIMARY KEY</a:t>
            </a:r>
            <a:r>
              <a:rPr lang="zh-CN" altLang="en-US" sz="2400" dirty="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</a:t>
            </a:r>
            <a:r>
              <a:rPr lang="en-US" altLang="zh-CN" sz="2400" dirty="0" err="1"/>
              <a:t>Cname</a:t>
            </a:r>
            <a:r>
              <a:rPr lang="en-US" altLang="zh-CN" sz="2400" dirty="0"/>
              <a:t>  CHAR(40)</a:t>
            </a:r>
            <a:r>
              <a:rPr lang="zh-CN" altLang="en-US" sz="2400" dirty="0"/>
              <a:t>，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</a:t>
            </a:r>
            <a:r>
              <a:rPr lang="en-US" altLang="zh-CN" sz="2400" dirty="0" err="1"/>
              <a:t>Cpno</a:t>
            </a:r>
            <a:r>
              <a:rPr lang="en-US" altLang="zh-CN" sz="2400" dirty="0"/>
              <a:t>     CHAR(4) </a:t>
            </a:r>
            <a:r>
              <a:rPr lang="zh-CN" altLang="en-US" sz="2400" dirty="0"/>
              <a:t>，               	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</a:t>
            </a:r>
            <a:r>
              <a:rPr lang="en-US" altLang="zh-CN" sz="2400" dirty="0" err="1"/>
              <a:t>Ccredit</a:t>
            </a:r>
            <a:r>
              <a:rPr lang="en-US" altLang="zh-CN" sz="2400" dirty="0"/>
              <a:t>  SMALLINT</a:t>
            </a:r>
            <a:r>
              <a:rPr lang="zh-CN" altLang="en-US" sz="2400" dirty="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   </a:t>
            </a:r>
            <a:r>
              <a:rPr lang="en-US" altLang="zh-CN" sz="2400" dirty="0"/>
              <a:t>FOREIGN KEY (</a:t>
            </a:r>
            <a:r>
              <a:rPr lang="en-US" altLang="zh-CN" sz="2400" dirty="0" err="1"/>
              <a:t>Cpno</a:t>
            </a:r>
            <a:r>
              <a:rPr lang="en-US" altLang="zh-CN" sz="2400" dirty="0"/>
              <a:t>) REFERENCES  Course(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); </a:t>
            </a:r>
          </a:p>
        </p:txBody>
      </p:sp>
      <p:sp>
        <p:nvSpPr>
          <p:cNvPr id="467974" name="AutoShape 6"/>
          <p:cNvSpPr>
            <a:spLocks noChangeArrowheads="1"/>
          </p:cNvSpPr>
          <p:nvPr/>
        </p:nvSpPr>
        <p:spPr bwMode="auto">
          <a:xfrm>
            <a:off x="6877050" y="3357563"/>
            <a:ext cx="1439863" cy="528637"/>
          </a:xfrm>
          <a:prstGeom prst="wedgeRoundRectCallout">
            <a:avLst>
              <a:gd name="adj1" fmla="val -211301"/>
              <a:gd name="adj2" fmla="val 58407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F6FDF8"/>
              </a:gs>
            </a:gsLst>
            <a:lin ang="5400000" scaled="1"/>
          </a:gradFill>
          <a:ln w="254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先修课 </a:t>
            </a:r>
          </a:p>
        </p:txBody>
      </p:sp>
      <p:sp>
        <p:nvSpPr>
          <p:cNvPr id="467976" name="AutoShape 8"/>
          <p:cNvSpPr>
            <a:spLocks noChangeArrowheads="1"/>
          </p:cNvSpPr>
          <p:nvPr/>
        </p:nvSpPr>
        <p:spPr bwMode="auto">
          <a:xfrm>
            <a:off x="4714875" y="5229225"/>
            <a:ext cx="2447925" cy="1008063"/>
          </a:xfrm>
          <a:prstGeom prst="wedgeRoundRectCallout">
            <a:avLst>
              <a:gd name="adj1" fmla="val -58755"/>
              <a:gd name="adj2" fmla="val -83856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E9FAEE"/>
              </a:gs>
            </a:gsLst>
            <a:lin ang="5400000" scaled="1"/>
          </a:gradFill>
          <a:ln w="2540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Cpno</a:t>
            </a:r>
            <a:r>
              <a:rPr lang="zh-CN" altLang="en-US" sz="1800">
                <a:latin typeface="Times New Roman" panose="02020603050405020304" pitchFamily="18" charset="0"/>
              </a:rPr>
              <a:t>是外码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   被参照表是</a:t>
            </a:r>
            <a:r>
              <a:rPr lang="en-US" altLang="zh-CN" sz="1800">
                <a:latin typeface="Times New Roman" panose="02020603050405020304" pitchFamily="18" charset="0"/>
              </a:rPr>
              <a:t>Course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被参照列是</a:t>
            </a:r>
            <a:r>
              <a:rPr lang="en-US" altLang="zh-CN" sz="1800">
                <a:latin typeface="Times New Roman" panose="02020603050405020304" pitchFamily="18" charset="0"/>
              </a:rPr>
              <a:t>Cno</a:t>
            </a:r>
          </a:p>
        </p:txBody>
      </p:sp>
    </p:spTree>
    <p:extLst>
      <p:ext uri="{BB962C8B-B14F-4D97-AF65-F5344CB8AC3E}">
        <p14:creationId xmlns:p14="http://schemas.microsoft.com/office/powerpoint/2010/main" val="253440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4" grpId="0" animBg="1"/>
      <p:bldP spid="4679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F6A9AD7-26A5-41BC-8786-23BED61AA599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85800"/>
            <a:ext cx="7262192" cy="563563"/>
          </a:xfrm>
        </p:spPr>
        <p:txBody>
          <a:bodyPr/>
          <a:lstStyle/>
          <a:p>
            <a:pPr algn="l" eaLnBrk="1" hangingPunct="1"/>
            <a:r>
              <a:rPr lang="zh-CN" altLang="en-US" sz="2800" dirty="0"/>
              <a:t>学生选课表</a:t>
            </a:r>
            <a:r>
              <a:rPr lang="en-US" altLang="zh-CN" sz="2800" dirty="0"/>
              <a:t>SC</a:t>
            </a:r>
            <a:r>
              <a:rPr lang="zh-CN" altLang="en-US" sz="2800" dirty="0"/>
              <a:t>（含表级完整性约束条件）</a:t>
            </a:r>
            <a:endParaRPr lang="en-US" altLang="zh-CN" sz="2800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建立一个“学生选课”表</a:t>
            </a:r>
            <a:r>
              <a:rPr lang="en-US" altLang="zh-CN" sz="2400" b="1" dirty="0">
                <a:latin typeface="宋体" panose="02010600030101010101" pitchFamily="2" charset="-122"/>
              </a:rPr>
              <a:t>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CREATE TABLE 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	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  CHAR(9)</a:t>
            </a:r>
            <a:r>
              <a:rPr lang="zh-CN" altLang="en-US" sz="2000" dirty="0"/>
              <a:t>，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	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  CHAR(4)</a:t>
            </a:r>
            <a:r>
              <a:rPr lang="zh-CN" altLang="en-US" sz="2000" dirty="0"/>
              <a:t>，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	</a:t>
            </a:r>
            <a:r>
              <a:rPr lang="en-US" altLang="zh-CN" sz="2000" dirty="0"/>
              <a:t>Grade    SMALLINT</a:t>
            </a:r>
            <a:r>
              <a:rPr lang="zh-CN" altLang="en-US" sz="2000" dirty="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	</a:t>
            </a:r>
            <a:r>
              <a:rPr lang="en-US" altLang="zh-CN" sz="2000" dirty="0"/>
              <a:t>PRIMARY KEY (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)</a:t>
            </a:r>
            <a:r>
              <a:rPr lang="zh-CN" altLang="en-US" sz="2000" dirty="0"/>
              <a:t>，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 </a:t>
            </a:r>
            <a:r>
              <a:rPr lang="en-US" altLang="zh-CN" sz="2000" dirty="0"/>
              <a:t>/* </a:t>
            </a:r>
            <a:r>
              <a:rPr lang="zh-CN" altLang="en-US" sz="2000" dirty="0"/>
              <a:t>主码由两个属性构成，必须作为表级完整性进行定义*</a:t>
            </a:r>
            <a:r>
              <a:rPr lang="en-US" altLang="zh-CN" sz="2000" dirty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	FOREIGN KEY 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) REFERENCES Student(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</a:t>
            </a:r>
            <a:r>
              <a:rPr lang="en-US" altLang="zh-CN" sz="2000" dirty="0"/>
              <a:t>/* </a:t>
            </a:r>
            <a:r>
              <a:rPr lang="zh-CN" altLang="en-US" sz="2000" dirty="0"/>
              <a:t>表级完整性约束条件，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是外码，被参照表是</a:t>
            </a:r>
            <a:r>
              <a:rPr lang="en-US" altLang="zh-CN" sz="2000" dirty="0"/>
              <a:t>Student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	FOREIGN KEY (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) REFERENCES Course(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/* </a:t>
            </a:r>
            <a:r>
              <a:rPr lang="zh-CN" altLang="en-US" sz="2000" dirty="0"/>
              <a:t>表级完整性约束条件， </a:t>
            </a:r>
            <a:r>
              <a:rPr lang="en-US" altLang="zh-CN" sz="2000" dirty="0" err="1"/>
              <a:t>Cno</a:t>
            </a:r>
            <a:r>
              <a:rPr lang="zh-CN" altLang="en-US" sz="2000" dirty="0"/>
              <a:t>是外码，被参照表是</a:t>
            </a:r>
            <a:r>
              <a:rPr lang="en-US" altLang="zh-CN" sz="2000" dirty="0"/>
              <a:t>Course*/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	); </a:t>
            </a:r>
          </a:p>
        </p:txBody>
      </p:sp>
    </p:spTree>
    <p:extLst>
      <p:ext uri="{BB962C8B-B14F-4D97-AF65-F5344CB8AC3E}">
        <p14:creationId xmlns:p14="http://schemas.microsoft.com/office/powerpoint/2010/main" val="2806655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541463"/>
            <a:ext cx="8229600" cy="44084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sz="2000" b="1" dirty="0">
                <a:latin typeface="楷体_GB2312"/>
                <a:ea typeface="楷体_GB2312"/>
                <a:cs typeface="楷体_GB2312"/>
              </a:rPr>
              <a:t>1】</a:t>
            </a:r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建立 </a:t>
            </a:r>
            <a:r>
              <a:rPr lang="zh-CN" altLang="en-US" sz="2000" b="1" dirty="0">
                <a:ea typeface="楷体_GB2312"/>
                <a:cs typeface="楷体_GB2312"/>
              </a:rPr>
              <a:t>“</a:t>
            </a:r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抢修工程计划表</a:t>
            </a:r>
            <a:r>
              <a:rPr lang="zh-CN" altLang="en-US" sz="2000" b="1" dirty="0">
                <a:ea typeface="楷体_GB2312"/>
                <a:cs typeface="楷体_GB2312"/>
              </a:rPr>
              <a:t>”</a:t>
            </a:r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表</a:t>
            </a:r>
            <a:r>
              <a:rPr lang="en-US" altLang="zh-CN" sz="2000" b="1" dirty="0">
                <a:latin typeface="楷体_GB2312"/>
                <a:ea typeface="楷体_GB2312"/>
                <a:cs typeface="楷体_GB2312"/>
              </a:rPr>
              <a:t>salvaging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b="1" dirty="0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CREATE TABLE salvaging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( 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prj_num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char(8)  PRIMARY KEY ,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     </a:t>
            </a:r>
            <a:r>
              <a:rPr lang="en-US" altLang="zh-CN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/* </a:t>
            </a:r>
            <a:r>
              <a:rPr lang="zh-CN" altLang="en-US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列级完整性约束，</a:t>
            </a:r>
            <a:r>
              <a:rPr lang="en-US" altLang="zh-CN" sz="2400" b="1" dirty="0" err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prj_num</a:t>
            </a:r>
            <a:r>
              <a:rPr lang="zh-CN" altLang="en-US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是主码 *</a:t>
            </a:r>
            <a:r>
              <a:rPr lang="en-US" altLang="zh-CN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	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prj_name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varchar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(50) 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	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start_date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datetime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	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end_date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datetime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	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prj_status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bit 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check(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end_date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&gt;=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start_date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) </a:t>
            </a:r>
            <a:r>
              <a:rPr lang="en-US" altLang="zh-CN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/* </a:t>
            </a:r>
            <a:r>
              <a:rPr lang="zh-CN" altLang="en-US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表级完整性约束*</a:t>
            </a:r>
            <a:r>
              <a:rPr lang="en-US" altLang="zh-CN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/</a:t>
            </a:r>
            <a:endParaRPr lang="en-US" altLang="zh-CN" sz="2400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);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11188" y="549275"/>
            <a:ext cx="7489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0000FF"/>
                </a:solidFill>
              </a:rPr>
              <a:t>基本表的定义</a:t>
            </a:r>
            <a:r>
              <a:rPr lang="en-US" altLang="zh-CN" sz="3200">
                <a:solidFill>
                  <a:srgbClr val="0000FF"/>
                </a:solidFill>
              </a:rPr>
              <a:t>——</a:t>
            </a:r>
            <a:r>
              <a:rPr lang="zh-CN" altLang="en-US" sz="3200">
                <a:solidFill>
                  <a:srgbClr val="0000FF"/>
                </a:solidFill>
              </a:rPr>
              <a:t>例题</a:t>
            </a:r>
          </a:p>
        </p:txBody>
      </p:sp>
      <p:sp>
        <p:nvSpPr>
          <p:cNvPr id="3174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C4FB8F2-3FE1-466C-9128-8C7ED6840329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70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304800" y="1341438"/>
            <a:ext cx="9020175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2】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建立一个</a:t>
            </a:r>
            <a:r>
              <a:rPr lang="zh-CN" altLang="en-US" sz="2400" dirty="0">
                <a:ea typeface="楷体_GB2312"/>
                <a:cs typeface="楷体_GB2312"/>
              </a:rPr>
              <a:t>“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配电物资库存记录表</a:t>
            </a:r>
            <a:r>
              <a:rPr lang="zh-CN" altLang="en-US" sz="2400" dirty="0">
                <a:ea typeface="楷体_GB2312"/>
                <a:cs typeface="楷体_GB2312"/>
              </a:rPr>
              <a:t>”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表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stock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。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CREATE TABLE stock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(   </a:t>
            </a:r>
            <a:r>
              <a:rPr lang="en-US" altLang="zh-CN" sz="2400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mat_num</a:t>
            </a:r>
            <a:r>
              <a:rPr lang="en-US" altLang="zh-CN" sz="24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char(8)  PRIMARY KEY, 	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</a:t>
            </a:r>
            <a:r>
              <a:rPr lang="en-US" altLang="zh-CN" sz="2400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sz="24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varchar</a:t>
            </a:r>
            <a:r>
              <a:rPr lang="en-US" altLang="zh-CN" sz="24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(50)  NOT NULL, 	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</a:t>
            </a:r>
            <a:r>
              <a:rPr lang="en-US" altLang="zh-CN" sz="2400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speci</a:t>
            </a:r>
            <a:r>
              <a:rPr lang="en-US" altLang="zh-CN" sz="24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varchar(20)  NOT NULL,     /*</a:t>
            </a:r>
            <a:r>
              <a:rPr lang="zh-CN" altLang="en-US" sz="24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规格*</a:t>
            </a:r>
            <a:r>
              <a:rPr lang="en-US" altLang="zh-CN" sz="24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/	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warehouse </a:t>
            </a:r>
            <a:r>
              <a:rPr lang="en-US" altLang="zh-CN" sz="2400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varchar</a:t>
            </a:r>
            <a:r>
              <a:rPr lang="en-US" altLang="zh-CN" sz="24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(50) ,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	  amount </a:t>
            </a:r>
            <a:r>
              <a:rPr lang="en-US" altLang="zh-CN" sz="2400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int</a:t>
            </a:r>
            <a:r>
              <a:rPr lang="en-US" altLang="zh-CN" sz="24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check(amount&gt;0),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	  unit decimal(18, 2) ,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	  total  AS ([amount] * [unit]),              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/* as</a:t>
            </a:r>
            <a:r>
              <a:rPr lang="zh-CN" altLang="en-US" sz="2400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为自动计算字段，不能输入值，表示：总金额</a:t>
            </a:r>
            <a:r>
              <a:rPr lang="en-US" altLang="zh-CN" sz="2400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数量*单价*</a:t>
            </a:r>
            <a:r>
              <a:rPr lang="en-US" altLang="zh-CN" sz="2400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/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);</a:t>
            </a:r>
          </a:p>
        </p:txBody>
      </p:sp>
      <p:sp>
        <p:nvSpPr>
          <p:cNvPr id="3277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12FAB49-1F35-44A4-AA7D-4365F7C6E80F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56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5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5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5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5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5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5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5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5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5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5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5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5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95413"/>
            <a:ext cx="8686800" cy="44815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3】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建立一个</a:t>
            </a:r>
            <a:r>
              <a:rPr lang="zh-CN" altLang="en-US" sz="2400" b="1" dirty="0">
                <a:ea typeface="楷体_GB2312"/>
                <a:cs typeface="楷体_GB2312"/>
              </a:rPr>
              <a:t>“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配电物资领料出库表</a:t>
            </a:r>
            <a:r>
              <a:rPr lang="zh-CN" altLang="en-US" sz="2400" b="1" dirty="0">
                <a:ea typeface="楷体_GB2312"/>
                <a:cs typeface="楷体_GB2312"/>
              </a:rPr>
              <a:t>”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表</a:t>
            </a:r>
            <a:r>
              <a:rPr lang="en-US" altLang="zh-CN" sz="2400" b="1" dirty="0" err="1">
                <a:latin typeface="楷体_GB2312"/>
                <a:ea typeface="楷体_GB2312"/>
                <a:cs typeface="楷体_GB2312"/>
              </a:rPr>
              <a:t>out_stock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CREATE TABLE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out_stock</a:t>
            </a:r>
            <a:endParaRPr lang="en-US" altLang="zh-CN" sz="2400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(  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prj_num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char(8) 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	 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mat_num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char(8) 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	  amount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	 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get_date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datetime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	  department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varchar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(100) 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PRIMARY KEY(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prj_num,mat_num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),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/* </a:t>
            </a:r>
            <a:r>
              <a:rPr lang="zh-CN" altLang="en-US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主码由两个属性构成，必须作为表级完整性约束 *</a:t>
            </a:r>
            <a:r>
              <a:rPr lang="en-US" altLang="zh-CN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FOREIGN KEY (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prj_num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) REFERENCES salvaging(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prj_num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FOREIGN KEY (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mat_num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) REFERENCES stock(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mat_num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);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11188" y="260350"/>
            <a:ext cx="7489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0000FF"/>
                </a:solidFill>
              </a:rPr>
              <a:t>基本表的定义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827088" y="33338"/>
            <a:ext cx="8316912" cy="5229225"/>
          </a:xfrm>
          <a:prstGeom prst="cloudCallout">
            <a:avLst>
              <a:gd name="adj1" fmla="val -37870"/>
              <a:gd name="adj2" fmla="val -961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3300"/>
                </a:solidFill>
                <a:ea typeface="楷体_GB2312"/>
                <a:cs typeface="楷体_GB2312"/>
              </a:rPr>
              <a:t>    CREATE TABLE out_stock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3300"/>
                </a:solidFill>
                <a:ea typeface="楷体_GB2312"/>
                <a:cs typeface="楷体_GB2312"/>
              </a:rPr>
              <a:t>       (   prj_num char(8) </a:t>
            </a:r>
            <a:r>
              <a:rPr lang="en-US" altLang="zh-CN" sz="2000">
                <a:solidFill>
                  <a:srgbClr val="FFFFFF"/>
                </a:solidFill>
                <a:ea typeface="楷体_GB2312"/>
                <a:cs typeface="楷体_GB2312"/>
              </a:rPr>
              <a:t>FOREIGN KEY </a:t>
            </a:r>
            <a:br>
              <a:rPr lang="en-US" altLang="zh-CN" sz="2000">
                <a:solidFill>
                  <a:srgbClr val="FFFFFF"/>
                </a:solidFill>
                <a:ea typeface="楷体_GB2312"/>
                <a:cs typeface="楷体_GB2312"/>
              </a:rPr>
            </a:br>
            <a:r>
              <a:rPr lang="en-US" altLang="zh-CN" sz="2000">
                <a:solidFill>
                  <a:srgbClr val="FFFFFF"/>
                </a:solidFill>
                <a:ea typeface="楷体_GB2312"/>
                <a:cs typeface="楷体_GB2312"/>
              </a:rPr>
              <a:t>               REFERENCES salvaging(prj_num),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3300"/>
                </a:solidFill>
                <a:ea typeface="楷体_GB2312"/>
                <a:cs typeface="楷体_GB2312"/>
              </a:rPr>
              <a:t>           mat_num char(8)  </a:t>
            </a:r>
            <a:r>
              <a:rPr lang="en-US" altLang="zh-CN" sz="2000">
                <a:solidFill>
                  <a:srgbClr val="FFFFFF"/>
                </a:solidFill>
                <a:ea typeface="楷体_GB2312"/>
                <a:cs typeface="楷体_GB2312"/>
              </a:rPr>
              <a:t>FOREIGN KEY </a:t>
            </a:r>
            <a:br>
              <a:rPr lang="en-US" altLang="zh-CN" sz="2000">
                <a:solidFill>
                  <a:srgbClr val="FFFFFF"/>
                </a:solidFill>
                <a:ea typeface="楷体_GB2312"/>
                <a:cs typeface="楷体_GB2312"/>
              </a:rPr>
            </a:br>
            <a:r>
              <a:rPr lang="en-US" altLang="zh-CN" sz="2000">
                <a:solidFill>
                  <a:srgbClr val="FFFFFF"/>
                </a:solidFill>
                <a:ea typeface="楷体_GB2312"/>
                <a:cs typeface="楷体_GB2312"/>
              </a:rPr>
              <a:t>               REFERENCES stock(mat_num),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3300"/>
                </a:solidFill>
                <a:ea typeface="楷体_GB2312"/>
                <a:cs typeface="楷体_GB2312"/>
              </a:rPr>
              <a:t>           amount int 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3300"/>
                </a:solidFill>
                <a:ea typeface="楷体_GB2312"/>
                <a:cs typeface="楷体_GB2312"/>
              </a:rPr>
              <a:t>           get_date datetime 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3300"/>
                </a:solidFill>
                <a:ea typeface="楷体_GB2312"/>
                <a:cs typeface="楷体_GB2312"/>
              </a:rPr>
              <a:t>            department varchar(100) 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3300"/>
                </a:solidFill>
                <a:ea typeface="楷体_GB2312"/>
                <a:cs typeface="楷体_GB2312"/>
              </a:rPr>
              <a:t>           PRIMARY KEY(prj_num,mat_num),  </a:t>
            </a:r>
            <a:br>
              <a:rPr lang="en-US" altLang="zh-CN" sz="2000">
                <a:solidFill>
                  <a:srgbClr val="FF3300"/>
                </a:solidFill>
                <a:ea typeface="楷体_GB2312"/>
                <a:cs typeface="楷体_GB2312"/>
              </a:rPr>
            </a:br>
            <a:r>
              <a:rPr lang="en-US" altLang="zh-CN" sz="2000">
                <a:solidFill>
                  <a:srgbClr val="FF3300"/>
                </a:solidFill>
                <a:ea typeface="楷体_GB2312"/>
                <a:cs typeface="楷体_GB2312"/>
              </a:rPr>
              <a:t>        ); </a:t>
            </a:r>
            <a:endParaRPr lang="zh-CN" altLang="en-US" sz="2000">
              <a:solidFill>
                <a:srgbClr val="FF3300"/>
              </a:solidFill>
              <a:ea typeface="楷体_GB2312"/>
              <a:cs typeface="楷体_GB2312"/>
            </a:endParaRPr>
          </a:p>
        </p:txBody>
      </p:sp>
      <p:sp>
        <p:nvSpPr>
          <p:cNvPr id="3379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7EE722C-9CB8-464F-AE69-5D9474588B21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1352" y="2886774"/>
            <a:ext cx="7509650" cy="2117673"/>
          </a:xfrm>
          <a:prstGeom prst="rect">
            <a:avLst/>
          </a:prstGeom>
        </p:spPr>
        <p:txBody>
          <a:bodyPr vert="horz" wrap="square" lIns="0" tIns="134662" rIns="0" bIns="0" rtlCol="0">
            <a:spAutoFit/>
          </a:bodyPr>
          <a:lstStyle/>
          <a:p>
            <a:pPr marL="655930" indent="-254119" algn="l">
              <a:spcBef>
                <a:spcPts val="1060"/>
              </a:spcBef>
              <a:buFont typeface="Wingdings"/>
              <a:buChar char=""/>
              <a:tabLst>
                <a:tab pos="656473" algn="l"/>
              </a:tabLst>
            </a:pPr>
            <a:r>
              <a:rPr sz="2100" dirty="0">
                <a:latin typeface="NSimSun"/>
                <a:cs typeface="NSimSun"/>
              </a:rPr>
              <a:t>向</a:t>
            </a:r>
            <a:r>
              <a:rPr sz="2100" spc="-4" dirty="0">
                <a:latin typeface="Arial"/>
                <a:cs typeface="Arial"/>
              </a:rPr>
              <a:t>Table</a:t>
            </a:r>
            <a:r>
              <a:rPr sz="2100" spc="-9" dirty="0">
                <a:latin typeface="NSimSun"/>
                <a:cs typeface="NSimSun"/>
              </a:rPr>
              <a:t>中追加新的元组</a:t>
            </a:r>
            <a:r>
              <a:rPr sz="2100" spc="-4" dirty="0">
                <a:latin typeface="NSimSun"/>
                <a:cs typeface="NSimSun"/>
              </a:rPr>
              <a:t>：</a:t>
            </a:r>
            <a:r>
              <a:rPr sz="2394" spc="-4" dirty="0">
                <a:latin typeface="Arial"/>
                <a:cs typeface="Arial"/>
              </a:rPr>
              <a:t>Insert</a:t>
            </a:r>
            <a:endParaRPr sz="2394" dirty="0">
              <a:latin typeface="Arial"/>
              <a:cs typeface="Arial"/>
            </a:endParaRPr>
          </a:p>
          <a:p>
            <a:pPr marL="655930" indent="-254119" algn="l">
              <a:spcBef>
                <a:spcPts val="697"/>
              </a:spcBef>
              <a:buFont typeface="Wingdings"/>
              <a:buChar char=""/>
              <a:tabLst>
                <a:tab pos="656473" algn="l"/>
              </a:tabLst>
            </a:pPr>
            <a:r>
              <a:rPr sz="2100" spc="-9" dirty="0">
                <a:solidFill>
                  <a:srgbClr val="7F7F7F"/>
                </a:solidFill>
                <a:latin typeface="NSimSun"/>
                <a:cs typeface="NSimSun"/>
              </a:rPr>
              <a:t>修</a:t>
            </a:r>
            <a:r>
              <a:rPr sz="2100" dirty="0">
                <a:solidFill>
                  <a:srgbClr val="7F7F7F"/>
                </a:solidFill>
                <a:latin typeface="NSimSun"/>
                <a:cs typeface="NSimSun"/>
              </a:rPr>
              <a:t>改</a:t>
            </a:r>
            <a:r>
              <a:rPr sz="2100" spc="-4" dirty="0">
                <a:solidFill>
                  <a:srgbClr val="7F7F7F"/>
                </a:solidFill>
                <a:latin typeface="Arial"/>
                <a:cs typeface="Arial"/>
              </a:rPr>
              <a:t>Table</a:t>
            </a:r>
            <a:r>
              <a:rPr sz="2100" spc="-9" dirty="0">
                <a:solidFill>
                  <a:srgbClr val="7F7F7F"/>
                </a:solidFill>
                <a:latin typeface="NSimSun"/>
                <a:cs typeface="NSimSun"/>
              </a:rPr>
              <a:t>中某些元组中的某些属性的值</a:t>
            </a:r>
            <a:r>
              <a:rPr sz="2100" spc="-4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r>
              <a:rPr sz="2100" spc="-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100" spc="-4" dirty="0">
                <a:solidFill>
                  <a:srgbClr val="7F7F7F"/>
                </a:solidFill>
                <a:latin typeface="Arial"/>
                <a:cs typeface="Arial"/>
              </a:rPr>
              <a:t>Update</a:t>
            </a:r>
            <a:endParaRPr sz="2100" dirty="0">
              <a:latin typeface="Arial"/>
              <a:cs typeface="Arial"/>
            </a:endParaRPr>
          </a:p>
          <a:p>
            <a:pPr marL="655930" indent="-254119" algn="l">
              <a:spcBef>
                <a:spcPts val="620"/>
              </a:spcBef>
              <a:buFont typeface="Wingdings"/>
              <a:buChar char=""/>
              <a:tabLst>
                <a:tab pos="656473" algn="l"/>
              </a:tabLst>
            </a:pPr>
            <a:r>
              <a:rPr sz="2100" spc="-9" dirty="0">
                <a:solidFill>
                  <a:srgbClr val="7F7F7F"/>
                </a:solidFill>
                <a:latin typeface="NSimSun"/>
                <a:cs typeface="NSimSun"/>
              </a:rPr>
              <a:t>删</a:t>
            </a:r>
            <a:r>
              <a:rPr sz="2100" dirty="0">
                <a:solidFill>
                  <a:srgbClr val="7F7F7F"/>
                </a:solidFill>
                <a:latin typeface="NSimSun"/>
                <a:cs typeface="NSimSun"/>
              </a:rPr>
              <a:t>除</a:t>
            </a:r>
            <a:r>
              <a:rPr sz="2100" spc="-4" dirty="0">
                <a:solidFill>
                  <a:srgbClr val="7F7F7F"/>
                </a:solidFill>
                <a:latin typeface="Arial"/>
                <a:cs typeface="Arial"/>
              </a:rPr>
              <a:t>Table</a:t>
            </a:r>
            <a:r>
              <a:rPr sz="2100" spc="-9" dirty="0">
                <a:solidFill>
                  <a:srgbClr val="7F7F7F"/>
                </a:solidFill>
                <a:latin typeface="NSimSun"/>
                <a:cs typeface="NSimSun"/>
              </a:rPr>
              <a:t>中的某些元</a:t>
            </a:r>
            <a:r>
              <a:rPr sz="2100" spc="-4" dirty="0">
                <a:solidFill>
                  <a:srgbClr val="7F7F7F"/>
                </a:solidFill>
                <a:latin typeface="NSimSun"/>
                <a:cs typeface="NSimSun"/>
              </a:rPr>
              <a:t>组</a:t>
            </a:r>
            <a:r>
              <a:rPr sz="2100" spc="-4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r>
              <a:rPr sz="2100" spc="-17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100" spc="-9" dirty="0">
                <a:solidFill>
                  <a:srgbClr val="7F7F7F"/>
                </a:solidFill>
                <a:latin typeface="Arial"/>
                <a:cs typeface="Arial"/>
              </a:rPr>
              <a:t>Delete</a:t>
            </a:r>
            <a:endParaRPr sz="2100" dirty="0">
              <a:latin typeface="Arial"/>
              <a:cs typeface="Arial"/>
            </a:endParaRPr>
          </a:p>
          <a:p>
            <a:pPr marL="655930" indent="-254119" algn="l">
              <a:spcBef>
                <a:spcPts val="620"/>
              </a:spcBef>
              <a:buFont typeface="Wingdings"/>
              <a:buChar char=""/>
              <a:tabLst>
                <a:tab pos="656473" algn="l"/>
              </a:tabLst>
            </a:pPr>
            <a:r>
              <a:rPr sz="2100" dirty="0">
                <a:solidFill>
                  <a:srgbClr val="7F7F7F"/>
                </a:solidFill>
                <a:latin typeface="NSimSun"/>
                <a:cs typeface="NSimSun"/>
              </a:rPr>
              <a:t>对</a:t>
            </a:r>
            <a:r>
              <a:rPr sz="2100" spc="-4" dirty="0">
                <a:solidFill>
                  <a:srgbClr val="7F7F7F"/>
                </a:solidFill>
                <a:latin typeface="Arial"/>
                <a:cs typeface="Arial"/>
              </a:rPr>
              <a:t>Table</a:t>
            </a:r>
            <a:r>
              <a:rPr sz="2100" spc="-9" dirty="0">
                <a:solidFill>
                  <a:srgbClr val="7F7F7F"/>
                </a:solidFill>
                <a:latin typeface="NSimSun"/>
                <a:cs typeface="NSimSun"/>
              </a:rPr>
              <a:t>中的数据进行各种条件的检索</a:t>
            </a:r>
            <a:r>
              <a:rPr sz="2100" spc="-4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r>
              <a:rPr sz="2100" spc="-17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100" spc="-9" dirty="0">
                <a:solidFill>
                  <a:srgbClr val="7F7F7F"/>
                </a:solidFill>
                <a:latin typeface="Arial"/>
                <a:cs typeface="Arial"/>
              </a:rPr>
              <a:t>Select</a:t>
            </a:r>
            <a:endParaRPr sz="2100" dirty="0">
              <a:latin typeface="Arial"/>
              <a:cs typeface="Arial"/>
            </a:endParaRPr>
          </a:p>
          <a:p>
            <a:pPr marL="248689" indent="-237829" algn="l">
              <a:spcBef>
                <a:spcPts val="590"/>
              </a:spcBef>
              <a:buFont typeface="Wingdings"/>
              <a:buChar char=""/>
              <a:tabLst>
                <a:tab pos="248689" algn="l"/>
              </a:tabLst>
            </a:pPr>
            <a:r>
              <a:rPr sz="2100" dirty="0">
                <a:latin typeface="Microsoft YaHei"/>
                <a:cs typeface="Microsoft YaHei"/>
              </a:rPr>
              <a:t>DML</a:t>
            </a:r>
            <a:r>
              <a:rPr sz="2100" spc="-4" dirty="0">
                <a:latin typeface="Microsoft YaHei"/>
                <a:cs typeface="Microsoft YaHei"/>
              </a:rPr>
              <a:t>通常由用户或应用程序员使用，访问经授权的数据库</a:t>
            </a:r>
            <a:endParaRPr sz="21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858" y="672848"/>
            <a:ext cx="2413060" cy="524719"/>
          </a:xfrm>
          <a:prstGeom prst="rect">
            <a:avLst/>
          </a:prstGeom>
        </p:spPr>
        <p:txBody>
          <a:bodyPr vert="horz" wrap="square" lIns="0" tIns="62444" rIns="0" bIns="0" rtlCol="0">
            <a:spAutoFit/>
          </a:bodyPr>
          <a:lstStyle/>
          <a:p>
            <a:pPr>
              <a:spcBef>
                <a:spcPts val="402"/>
              </a:spcBef>
            </a:pPr>
            <a:r>
              <a:rPr sz="3000" spc="-4" dirty="0">
                <a:solidFill>
                  <a:srgbClr val="FFFFFF"/>
                </a:solidFill>
                <a:latin typeface="Arial"/>
                <a:cs typeface="Arial"/>
              </a:rPr>
              <a:t>(4)SQL-DML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57201" y="3607593"/>
            <a:ext cx="1405266" cy="863359"/>
          </a:xfrm>
          <a:custGeom>
            <a:avLst/>
            <a:gdLst/>
            <a:ahLst/>
            <a:cxnLst/>
            <a:rect l="l" t="t" r="r" b="b"/>
            <a:pathLst>
              <a:path w="1643379" h="1009650">
                <a:moveTo>
                  <a:pt x="1642872" y="504444"/>
                </a:moveTo>
                <a:lnTo>
                  <a:pt x="1634724" y="433178"/>
                </a:lnTo>
                <a:lnTo>
                  <a:pt x="1611020" y="364952"/>
                </a:lnTo>
                <a:lnTo>
                  <a:pt x="1572865" y="300453"/>
                </a:lnTo>
                <a:lnTo>
                  <a:pt x="1548715" y="269817"/>
                </a:lnTo>
                <a:lnTo>
                  <a:pt x="1521366" y="240371"/>
                </a:lnTo>
                <a:lnTo>
                  <a:pt x="1490958" y="212200"/>
                </a:lnTo>
                <a:lnTo>
                  <a:pt x="1457629" y="185392"/>
                </a:lnTo>
                <a:lnTo>
                  <a:pt x="1421517" y="160033"/>
                </a:lnTo>
                <a:lnTo>
                  <a:pt x="1382760" y="136207"/>
                </a:lnTo>
                <a:lnTo>
                  <a:pt x="1341497" y="114002"/>
                </a:lnTo>
                <a:lnTo>
                  <a:pt x="1297866" y="93503"/>
                </a:lnTo>
                <a:lnTo>
                  <a:pt x="1252004" y="74797"/>
                </a:lnTo>
                <a:lnTo>
                  <a:pt x="1204052" y="57969"/>
                </a:lnTo>
                <a:lnTo>
                  <a:pt x="1154146" y="43106"/>
                </a:lnTo>
                <a:lnTo>
                  <a:pt x="1102425" y="30293"/>
                </a:lnTo>
                <a:lnTo>
                  <a:pt x="1049027" y="19617"/>
                </a:lnTo>
                <a:lnTo>
                  <a:pt x="994091" y="11163"/>
                </a:lnTo>
                <a:lnTo>
                  <a:pt x="937755" y="5019"/>
                </a:lnTo>
                <a:lnTo>
                  <a:pt x="880157" y="1269"/>
                </a:lnTo>
                <a:lnTo>
                  <a:pt x="821436" y="0"/>
                </a:lnTo>
                <a:lnTo>
                  <a:pt x="762805" y="1269"/>
                </a:lnTo>
                <a:lnTo>
                  <a:pt x="705282" y="5019"/>
                </a:lnTo>
                <a:lnTo>
                  <a:pt x="649005" y="11163"/>
                </a:lnTo>
                <a:lnTo>
                  <a:pt x="594115" y="19617"/>
                </a:lnTo>
                <a:lnTo>
                  <a:pt x="540751" y="30293"/>
                </a:lnTo>
                <a:lnTo>
                  <a:pt x="489051" y="43106"/>
                </a:lnTo>
                <a:lnTo>
                  <a:pt x="439156" y="57969"/>
                </a:lnTo>
                <a:lnTo>
                  <a:pt x="391205" y="74797"/>
                </a:lnTo>
                <a:lnTo>
                  <a:pt x="345337" y="93503"/>
                </a:lnTo>
                <a:lnTo>
                  <a:pt x="301692" y="114002"/>
                </a:lnTo>
                <a:lnTo>
                  <a:pt x="260408" y="136207"/>
                </a:lnTo>
                <a:lnTo>
                  <a:pt x="221627" y="160033"/>
                </a:lnTo>
                <a:lnTo>
                  <a:pt x="185486" y="185392"/>
                </a:lnTo>
                <a:lnTo>
                  <a:pt x="152126" y="212200"/>
                </a:lnTo>
                <a:lnTo>
                  <a:pt x="121685" y="240371"/>
                </a:lnTo>
                <a:lnTo>
                  <a:pt x="94303" y="269817"/>
                </a:lnTo>
                <a:lnTo>
                  <a:pt x="70121" y="300453"/>
                </a:lnTo>
                <a:lnTo>
                  <a:pt x="31908" y="364952"/>
                </a:lnTo>
                <a:lnTo>
                  <a:pt x="8162" y="433178"/>
                </a:lnTo>
                <a:lnTo>
                  <a:pt x="0" y="504444"/>
                </a:lnTo>
                <a:lnTo>
                  <a:pt x="2063" y="540508"/>
                </a:lnTo>
                <a:lnTo>
                  <a:pt x="18157" y="610506"/>
                </a:lnTo>
                <a:lnTo>
                  <a:pt x="49276" y="677090"/>
                </a:lnTo>
                <a:lnTo>
                  <a:pt x="94303" y="739576"/>
                </a:lnTo>
                <a:lnTo>
                  <a:pt x="121685" y="769067"/>
                </a:lnTo>
                <a:lnTo>
                  <a:pt x="145542" y="791175"/>
                </a:lnTo>
                <a:lnTo>
                  <a:pt x="145542" y="504444"/>
                </a:lnTo>
                <a:lnTo>
                  <a:pt x="148022" y="468610"/>
                </a:lnTo>
                <a:lnTo>
                  <a:pt x="167255" y="399608"/>
                </a:lnTo>
                <a:lnTo>
                  <a:pt x="204169" y="334989"/>
                </a:lnTo>
                <a:lnTo>
                  <a:pt x="228749" y="304635"/>
                </a:lnTo>
                <a:lnTo>
                  <a:pt x="257142" y="275750"/>
                </a:lnTo>
                <a:lnTo>
                  <a:pt x="289144" y="248460"/>
                </a:lnTo>
                <a:lnTo>
                  <a:pt x="324552" y="222890"/>
                </a:lnTo>
                <a:lnTo>
                  <a:pt x="363165" y="199162"/>
                </a:lnTo>
                <a:lnTo>
                  <a:pt x="404780" y="177404"/>
                </a:lnTo>
                <a:lnTo>
                  <a:pt x="449193" y="157738"/>
                </a:lnTo>
                <a:lnTo>
                  <a:pt x="496203" y="140290"/>
                </a:lnTo>
                <a:lnTo>
                  <a:pt x="545606" y="125184"/>
                </a:lnTo>
                <a:lnTo>
                  <a:pt x="597201" y="112546"/>
                </a:lnTo>
                <a:lnTo>
                  <a:pt x="650783" y="102499"/>
                </a:lnTo>
                <a:lnTo>
                  <a:pt x="706152" y="95168"/>
                </a:lnTo>
                <a:lnTo>
                  <a:pt x="763103" y="90678"/>
                </a:lnTo>
                <a:lnTo>
                  <a:pt x="821436" y="89154"/>
                </a:lnTo>
                <a:lnTo>
                  <a:pt x="879768" y="90678"/>
                </a:lnTo>
                <a:lnTo>
                  <a:pt x="936719" y="95168"/>
                </a:lnTo>
                <a:lnTo>
                  <a:pt x="992088" y="102499"/>
                </a:lnTo>
                <a:lnTo>
                  <a:pt x="1045670" y="112546"/>
                </a:lnTo>
                <a:lnTo>
                  <a:pt x="1097265" y="125184"/>
                </a:lnTo>
                <a:lnTo>
                  <a:pt x="1146668" y="140290"/>
                </a:lnTo>
                <a:lnTo>
                  <a:pt x="1193678" y="157738"/>
                </a:lnTo>
                <a:lnTo>
                  <a:pt x="1238091" y="177404"/>
                </a:lnTo>
                <a:lnTo>
                  <a:pt x="1279706" y="199162"/>
                </a:lnTo>
                <a:lnTo>
                  <a:pt x="1318319" y="222890"/>
                </a:lnTo>
                <a:lnTo>
                  <a:pt x="1353727" y="248460"/>
                </a:lnTo>
                <a:lnTo>
                  <a:pt x="1385729" y="275750"/>
                </a:lnTo>
                <a:lnTo>
                  <a:pt x="1414122" y="304635"/>
                </a:lnTo>
                <a:lnTo>
                  <a:pt x="1438702" y="334989"/>
                </a:lnTo>
                <a:lnTo>
                  <a:pt x="1475616" y="399608"/>
                </a:lnTo>
                <a:lnTo>
                  <a:pt x="1494849" y="468610"/>
                </a:lnTo>
                <a:lnTo>
                  <a:pt x="1497330" y="504444"/>
                </a:lnTo>
                <a:lnTo>
                  <a:pt x="1497330" y="791366"/>
                </a:lnTo>
                <a:lnTo>
                  <a:pt x="1521366" y="769067"/>
                </a:lnTo>
                <a:lnTo>
                  <a:pt x="1548715" y="739576"/>
                </a:lnTo>
                <a:lnTo>
                  <a:pt x="1572865" y="708888"/>
                </a:lnTo>
                <a:lnTo>
                  <a:pt x="1611020" y="644268"/>
                </a:lnTo>
                <a:lnTo>
                  <a:pt x="1634724" y="575891"/>
                </a:lnTo>
                <a:lnTo>
                  <a:pt x="1640812" y="540508"/>
                </a:lnTo>
                <a:lnTo>
                  <a:pt x="1642872" y="504444"/>
                </a:lnTo>
                <a:close/>
              </a:path>
              <a:path w="1643379" h="1009650">
                <a:moveTo>
                  <a:pt x="1497330" y="791366"/>
                </a:moveTo>
                <a:lnTo>
                  <a:pt x="1497330" y="504444"/>
                </a:lnTo>
                <a:lnTo>
                  <a:pt x="1494849" y="540391"/>
                </a:lnTo>
                <a:lnTo>
                  <a:pt x="1487544" y="575480"/>
                </a:lnTo>
                <a:lnTo>
                  <a:pt x="1459267" y="642586"/>
                </a:lnTo>
                <a:lnTo>
                  <a:pt x="1414122" y="704770"/>
                </a:lnTo>
                <a:lnTo>
                  <a:pt x="1385729" y="733707"/>
                </a:lnTo>
                <a:lnTo>
                  <a:pt x="1353727" y="761041"/>
                </a:lnTo>
                <a:lnTo>
                  <a:pt x="1318319" y="786648"/>
                </a:lnTo>
                <a:lnTo>
                  <a:pt x="1279706" y="810406"/>
                </a:lnTo>
                <a:lnTo>
                  <a:pt x="1238091" y="832188"/>
                </a:lnTo>
                <a:lnTo>
                  <a:pt x="1193678" y="851873"/>
                </a:lnTo>
                <a:lnTo>
                  <a:pt x="1146668" y="869335"/>
                </a:lnTo>
                <a:lnTo>
                  <a:pt x="1097265" y="884451"/>
                </a:lnTo>
                <a:lnTo>
                  <a:pt x="1045670" y="897096"/>
                </a:lnTo>
                <a:lnTo>
                  <a:pt x="992088" y="907147"/>
                </a:lnTo>
                <a:lnTo>
                  <a:pt x="936719" y="914480"/>
                </a:lnTo>
                <a:lnTo>
                  <a:pt x="879768" y="918971"/>
                </a:lnTo>
                <a:lnTo>
                  <a:pt x="821436" y="920496"/>
                </a:lnTo>
                <a:lnTo>
                  <a:pt x="763103" y="918971"/>
                </a:lnTo>
                <a:lnTo>
                  <a:pt x="706152" y="914480"/>
                </a:lnTo>
                <a:lnTo>
                  <a:pt x="650783" y="907147"/>
                </a:lnTo>
                <a:lnTo>
                  <a:pt x="597201" y="897096"/>
                </a:lnTo>
                <a:lnTo>
                  <a:pt x="545606" y="884451"/>
                </a:lnTo>
                <a:lnTo>
                  <a:pt x="496203" y="869335"/>
                </a:lnTo>
                <a:lnTo>
                  <a:pt x="449193" y="851873"/>
                </a:lnTo>
                <a:lnTo>
                  <a:pt x="404780" y="832188"/>
                </a:lnTo>
                <a:lnTo>
                  <a:pt x="363165" y="810406"/>
                </a:lnTo>
                <a:lnTo>
                  <a:pt x="324552" y="786648"/>
                </a:lnTo>
                <a:lnTo>
                  <a:pt x="289144" y="761041"/>
                </a:lnTo>
                <a:lnTo>
                  <a:pt x="257142" y="733707"/>
                </a:lnTo>
                <a:lnTo>
                  <a:pt x="228749" y="704770"/>
                </a:lnTo>
                <a:lnTo>
                  <a:pt x="204169" y="674355"/>
                </a:lnTo>
                <a:lnTo>
                  <a:pt x="167255" y="609586"/>
                </a:lnTo>
                <a:lnTo>
                  <a:pt x="148022" y="540391"/>
                </a:lnTo>
                <a:lnTo>
                  <a:pt x="145542" y="504444"/>
                </a:lnTo>
                <a:lnTo>
                  <a:pt x="145542" y="791175"/>
                </a:lnTo>
                <a:lnTo>
                  <a:pt x="185486" y="824119"/>
                </a:lnTo>
                <a:lnTo>
                  <a:pt x="221627" y="849508"/>
                </a:lnTo>
                <a:lnTo>
                  <a:pt x="260408" y="873358"/>
                </a:lnTo>
                <a:lnTo>
                  <a:pt x="301692" y="895584"/>
                </a:lnTo>
                <a:lnTo>
                  <a:pt x="345337" y="916100"/>
                </a:lnTo>
                <a:lnTo>
                  <a:pt x="391205" y="934820"/>
                </a:lnTo>
                <a:lnTo>
                  <a:pt x="439156" y="951659"/>
                </a:lnTo>
                <a:lnTo>
                  <a:pt x="489051" y="966530"/>
                </a:lnTo>
                <a:lnTo>
                  <a:pt x="540751" y="979348"/>
                </a:lnTo>
                <a:lnTo>
                  <a:pt x="594115" y="990028"/>
                </a:lnTo>
                <a:lnTo>
                  <a:pt x="649005" y="998484"/>
                </a:lnTo>
                <a:lnTo>
                  <a:pt x="705282" y="1004630"/>
                </a:lnTo>
                <a:lnTo>
                  <a:pt x="762805" y="1008380"/>
                </a:lnTo>
                <a:lnTo>
                  <a:pt x="821436" y="1009650"/>
                </a:lnTo>
                <a:lnTo>
                  <a:pt x="880157" y="1008380"/>
                </a:lnTo>
                <a:lnTo>
                  <a:pt x="937755" y="1004630"/>
                </a:lnTo>
                <a:lnTo>
                  <a:pt x="994091" y="998484"/>
                </a:lnTo>
                <a:lnTo>
                  <a:pt x="1049027" y="990028"/>
                </a:lnTo>
                <a:lnTo>
                  <a:pt x="1102425" y="979348"/>
                </a:lnTo>
                <a:lnTo>
                  <a:pt x="1154146" y="966530"/>
                </a:lnTo>
                <a:lnTo>
                  <a:pt x="1204052" y="951659"/>
                </a:lnTo>
                <a:lnTo>
                  <a:pt x="1252004" y="934820"/>
                </a:lnTo>
                <a:lnTo>
                  <a:pt x="1297866" y="916100"/>
                </a:lnTo>
                <a:lnTo>
                  <a:pt x="1341497" y="895584"/>
                </a:lnTo>
                <a:lnTo>
                  <a:pt x="1382760" y="873358"/>
                </a:lnTo>
                <a:lnTo>
                  <a:pt x="1421517" y="849508"/>
                </a:lnTo>
                <a:lnTo>
                  <a:pt x="1457629" y="824119"/>
                </a:lnTo>
                <a:lnTo>
                  <a:pt x="1490958" y="797277"/>
                </a:lnTo>
                <a:lnTo>
                  <a:pt x="1497330" y="79136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3846" y="3676662"/>
            <a:ext cx="1171779" cy="724352"/>
          </a:xfrm>
          <a:custGeom>
            <a:avLst/>
            <a:gdLst/>
            <a:ahLst/>
            <a:cxnLst/>
            <a:rect l="l" t="t" r="r" b="b"/>
            <a:pathLst>
              <a:path w="1370329" h="847089">
                <a:moveTo>
                  <a:pt x="1370076" y="422909"/>
                </a:moveTo>
                <a:lnTo>
                  <a:pt x="1360166" y="350891"/>
                </a:lnTo>
                <a:lnTo>
                  <a:pt x="1331528" y="282783"/>
                </a:lnTo>
                <a:lnTo>
                  <a:pt x="1310698" y="250516"/>
                </a:lnTo>
                <a:lnTo>
                  <a:pt x="1285800" y="219611"/>
                </a:lnTo>
                <a:lnTo>
                  <a:pt x="1257038" y="190196"/>
                </a:lnTo>
                <a:lnTo>
                  <a:pt x="1224618" y="162398"/>
                </a:lnTo>
                <a:lnTo>
                  <a:pt x="1188743" y="136346"/>
                </a:lnTo>
                <a:lnTo>
                  <a:pt x="1149619" y="112168"/>
                </a:lnTo>
                <a:lnTo>
                  <a:pt x="1107450" y="89992"/>
                </a:lnTo>
                <a:lnTo>
                  <a:pt x="1062440" y="69945"/>
                </a:lnTo>
                <a:lnTo>
                  <a:pt x="1014795" y="52156"/>
                </a:lnTo>
                <a:lnTo>
                  <a:pt x="964719" y="36752"/>
                </a:lnTo>
                <a:lnTo>
                  <a:pt x="912417" y="23863"/>
                </a:lnTo>
                <a:lnTo>
                  <a:pt x="858093" y="13615"/>
                </a:lnTo>
                <a:lnTo>
                  <a:pt x="801952" y="6136"/>
                </a:lnTo>
                <a:lnTo>
                  <a:pt x="744199" y="1555"/>
                </a:lnTo>
                <a:lnTo>
                  <a:pt x="685038" y="0"/>
                </a:lnTo>
                <a:lnTo>
                  <a:pt x="625984" y="1555"/>
                </a:lnTo>
                <a:lnTo>
                  <a:pt x="568315" y="6136"/>
                </a:lnTo>
                <a:lnTo>
                  <a:pt x="512238" y="13615"/>
                </a:lnTo>
                <a:lnTo>
                  <a:pt x="457958" y="23863"/>
                </a:lnTo>
                <a:lnTo>
                  <a:pt x="405682" y="36752"/>
                </a:lnTo>
                <a:lnTo>
                  <a:pt x="355618" y="52156"/>
                </a:lnTo>
                <a:lnTo>
                  <a:pt x="307971" y="69945"/>
                </a:lnTo>
                <a:lnTo>
                  <a:pt x="262948" y="89992"/>
                </a:lnTo>
                <a:lnTo>
                  <a:pt x="220756" y="112168"/>
                </a:lnTo>
                <a:lnTo>
                  <a:pt x="181602" y="136346"/>
                </a:lnTo>
                <a:lnTo>
                  <a:pt x="145692" y="162398"/>
                </a:lnTo>
                <a:lnTo>
                  <a:pt x="113233" y="190196"/>
                </a:lnTo>
                <a:lnTo>
                  <a:pt x="84431" y="219611"/>
                </a:lnTo>
                <a:lnTo>
                  <a:pt x="59494" y="250516"/>
                </a:lnTo>
                <a:lnTo>
                  <a:pt x="38627" y="282783"/>
                </a:lnTo>
                <a:lnTo>
                  <a:pt x="9932" y="350891"/>
                </a:lnTo>
                <a:lnTo>
                  <a:pt x="0" y="422909"/>
                </a:lnTo>
                <a:lnTo>
                  <a:pt x="2517" y="459458"/>
                </a:lnTo>
                <a:lnTo>
                  <a:pt x="22037" y="529842"/>
                </a:lnTo>
                <a:lnTo>
                  <a:pt x="59494" y="595760"/>
                </a:lnTo>
                <a:lnTo>
                  <a:pt x="84431" y="626726"/>
                </a:lnTo>
                <a:lnTo>
                  <a:pt x="113233" y="656193"/>
                </a:lnTo>
                <a:lnTo>
                  <a:pt x="145692" y="684035"/>
                </a:lnTo>
                <a:lnTo>
                  <a:pt x="181602" y="710124"/>
                </a:lnTo>
                <a:lnTo>
                  <a:pt x="220756" y="734332"/>
                </a:lnTo>
                <a:lnTo>
                  <a:pt x="262948" y="756532"/>
                </a:lnTo>
                <a:lnTo>
                  <a:pt x="307971" y="776598"/>
                </a:lnTo>
                <a:lnTo>
                  <a:pt x="355618" y="794401"/>
                </a:lnTo>
                <a:lnTo>
                  <a:pt x="405682" y="809815"/>
                </a:lnTo>
                <a:lnTo>
                  <a:pt x="457958" y="822711"/>
                </a:lnTo>
                <a:lnTo>
                  <a:pt x="512238" y="832963"/>
                </a:lnTo>
                <a:lnTo>
                  <a:pt x="568315" y="840444"/>
                </a:lnTo>
                <a:lnTo>
                  <a:pt x="625984" y="845026"/>
                </a:lnTo>
                <a:lnTo>
                  <a:pt x="685038" y="846582"/>
                </a:lnTo>
                <a:lnTo>
                  <a:pt x="744199" y="845026"/>
                </a:lnTo>
                <a:lnTo>
                  <a:pt x="801952" y="840444"/>
                </a:lnTo>
                <a:lnTo>
                  <a:pt x="858093" y="832963"/>
                </a:lnTo>
                <a:lnTo>
                  <a:pt x="912417" y="822711"/>
                </a:lnTo>
                <a:lnTo>
                  <a:pt x="964719" y="809815"/>
                </a:lnTo>
                <a:lnTo>
                  <a:pt x="1014795" y="794401"/>
                </a:lnTo>
                <a:lnTo>
                  <a:pt x="1062440" y="776598"/>
                </a:lnTo>
                <a:lnTo>
                  <a:pt x="1107450" y="756532"/>
                </a:lnTo>
                <a:lnTo>
                  <a:pt x="1149619" y="734332"/>
                </a:lnTo>
                <a:lnTo>
                  <a:pt x="1188743" y="710124"/>
                </a:lnTo>
                <a:lnTo>
                  <a:pt x="1224618" y="684035"/>
                </a:lnTo>
                <a:lnTo>
                  <a:pt x="1257038" y="656193"/>
                </a:lnTo>
                <a:lnTo>
                  <a:pt x="1285800" y="626726"/>
                </a:lnTo>
                <a:lnTo>
                  <a:pt x="1310698" y="595760"/>
                </a:lnTo>
                <a:lnTo>
                  <a:pt x="1331528" y="563423"/>
                </a:lnTo>
                <a:lnTo>
                  <a:pt x="1360166" y="495145"/>
                </a:lnTo>
                <a:lnTo>
                  <a:pt x="1370076" y="42290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3846" y="3676662"/>
            <a:ext cx="1171779" cy="724352"/>
          </a:xfrm>
          <a:custGeom>
            <a:avLst/>
            <a:gdLst/>
            <a:ahLst/>
            <a:cxnLst/>
            <a:rect l="l" t="t" r="r" b="b"/>
            <a:pathLst>
              <a:path w="1370329" h="847089">
                <a:moveTo>
                  <a:pt x="685038" y="0"/>
                </a:moveTo>
                <a:lnTo>
                  <a:pt x="625984" y="1555"/>
                </a:lnTo>
                <a:lnTo>
                  <a:pt x="568315" y="6136"/>
                </a:lnTo>
                <a:lnTo>
                  <a:pt x="512238" y="13615"/>
                </a:lnTo>
                <a:lnTo>
                  <a:pt x="457958" y="23863"/>
                </a:lnTo>
                <a:lnTo>
                  <a:pt x="405682" y="36752"/>
                </a:lnTo>
                <a:lnTo>
                  <a:pt x="355618" y="52156"/>
                </a:lnTo>
                <a:lnTo>
                  <a:pt x="307971" y="69945"/>
                </a:lnTo>
                <a:lnTo>
                  <a:pt x="262948" y="89992"/>
                </a:lnTo>
                <a:lnTo>
                  <a:pt x="220756" y="112168"/>
                </a:lnTo>
                <a:lnTo>
                  <a:pt x="181602" y="136346"/>
                </a:lnTo>
                <a:lnTo>
                  <a:pt x="145692" y="162398"/>
                </a:lnTo>
                <a:lnTo>
                  <a:pt x="113233" y="190196"/>
                </a:lnTo>
                <a:lnTo>
                  <a:pt x="84431" y="219611"/>
                </a:lnTo>
                <a:lnTo>
                  <a:pt x="59494" y="250516"/>
                </a:lnTo>
                <a:lnTo>
                  <a:pt x="38627" y="282783"/>
                </a:lnTo>
                <a:lnTo>
                  <a:pt x="9932" y="350891"/>
                </a:lnTo>
                <a:lnTo>
                  <a:pt x="0" y="422909"/>
                </a:lnTo>
                <a:lnTo>
                  <a:pt x="2517" y="459458"/>
                </a:lnTo>
                <a:lnTo>
                  <a:pt x="22037" y="529842"/>
                </a:lnTo>
                <a:lnTo>
                  <a:pt x="59494" y="595760"/>
                </a:lnTo>
                <a:lnTo>
                  <a:pt x="84431" y="626726"/>
                </a:lnTo>
                <a:lnTo>
                  <a:pt x="113233" y="656193"/>
                </a:lnTo>
                <a:lnTo>
                  <a:pt x="145692" y="684035"/>
                </a:lnTo>
                <a:lnTo>
                  <a:pt x="181602" y="710124"/>
                </a:lnTo>
                <a:lnTo>
                  <a:pt x="220756" y="734332"/>
                </a:lnTo>
                <a:lnTo>
                  <a:pt x="262948" y="756532"/>
                </a:lnTo>
                <a:lnTo>
                  <a:pt x="307971" y="776598"/>
                </a:lnTo>
                <a:lnTo>
                  <a:pt x="355618" y="794401"/>
                </a:lnTo>
                <a:lnTo>
                  <a:pt x="405682" y="809815"/>
                </a:lnTo>
                <a:lnTo>
                  <a:pt x="457958" y="822711"/>
                </a:lnTo>
                <a:lnTo>
                  <a:pt x="512238" y="832963"/>
                </a:lnTo>
                <a:lnTo>
                  <a:pt x="568315" y="840444"/>
                </a:lnTo>
                <a:lnTo>
                  <a:pt x="625984" y="845026"/>
                </a:lnTo>
                <a:lnTo>
                  <a:pt x="685038" y="846582"/>
                </a:lnTo>
                <a:lnTo>
                  <a:pt x="744199" y="845026"/>
                </a:lnTo>
                <a:lnTo>
                  <a:pt x="801952" y="840444"/>
                </a:lnTo>
                <a:lnTo>
                  <a:pt x="858093" y="832963"/>
                </a:lnTo>
                <a:lnTo>
                  <a:pt x="912417" y="822711"/>
                </a:lnTo>
                <a:lnTo>
                  <a:pt x="964719" y="809815"/>
                </a:lnTo>
                <a:lnTo>
                  <a:pt x="1014795" y="794401"/>
                </a:lnTo>
                <a:lnTo>
                  <a:pt x="1062440" y="776598"/>
                </a:lnTo>
                <a:lnTo>
                  <a:pt x="1107450" y="756532"/>
                </a:lnTo>
                <a:lnTo>
                  <a:pt x="1149619" y="734332"/>
                </a:lnTo>
                <a:lnTo>
                  <a:pt x="1188743" y="710124"/>
                </a:lnTo>
                <a:lnTo>
                  <a:pt x="1224618" y="684035"/>
                </a:lnTo>
                <a:lnTo>
                  <a:pt x="1257038" y="656193"/>
                </a:lnTo>
                <a:lnTo>
                  <a:pt x="1285800" y="626726"/>
                </a:lnTo>
                <a:lnTo>
                  <a:pt x="1310698" y="595760"/>
                </a:lnTo>
                <a:lnTo>
                  <a:pt x="1331528" y="563423"/>
                </a:lnTo>
                <a:lnTo>
                  <a:pt x="1360166" y="495145"/>
                </a:lnTo>
                <a:lnTo>
                  <a:pt x="1370076" y="422909"/>
                </a:lnTo>
                <a:lnTo>
                  <a:pt x="1367564" y="386475"/>
                </a:lnTo>
                <a:lnTo>
                  <a:pt x="1348086" y="316284"/>
                </a:lnTo>
                <a:lnTo>
                  <a:pt x="1310698" y="250516"/>
                </a:lnTo>
                <a:lnTo>
                  <a:pt x="1285800" y="219611"/>
                </a:lnTo>
                <a:lnTo>
                  <a:pt x="1257038" y="190196"/>
                </a:lnTo>
                <a:lnTo>
                  <a:pt x="1224618" y="162398"/>
                </a:lnTo>
                <a:lnTo>
                  <a:pt x="1188743" y="136346"/>
                </a:lnTo>
                <a:lnTo>
                  <a:pt x="1149619" y="112168"/>
                </a:lnTo>
                <a:lnTo>
                  <a:pt x="1107450" y="89992"/>
                </a:lnTo>
                <a:lnTo>
                  <a:pt x="1062440" y="69945"/>
                </a:lnTo>
                <a:lnTo>
                  <a:pt x="1014795" y="52156"/>
                </a:lnTo>
                <a:lnTo>
                  <a:pt x="964719" y="36752"/>
                </a:lnTo>
                <a:lnTo>
                  <a:pt x="912417" y="23863"/>
                </a:lnTo>
                <a:lnTo>
                  <a:pt x="858093" y="13615"/>
                </a:lnTo>
                <a:lnTo>
                  <a:pt x="801952" y="6136"/>
                </a:lnTo>
                <a:lnTo>
                  <a:pt x="744199" y="1555"/>
                </a:lnTo>
                <a:lnTo>
                  <a:pt x="68503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73846" y="3773254"/>
            <a:ext cx="1059332" cy="577240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lang="zh-CN" altLang="en-US" spc="-4" dirty="0">
                <a:solidFill>
                  <a:srgbClr val="3333CC"/>
                </a:solidFill>
                <a:latin typeface="Microsoft YaHei"/>
                <a:cs typeface="Microsoft YaHei"/>
              </a:rPr>
              <a:t>先学习简</a:t>
            </a:r>
            <a:endParaRPr lang="zh-CN" altLang="en-US" dirty="0">
              <a:latin typeface="Microsoft YaHei"/>
              <a:cs typeface="Microsoft YaHei"/>
            </a:endParaRPr>
          </a:p>
          <a:p>
            <a:pPr marL="10860">
              <a:spcBef>
                <a:spcPts val="81"/>
              </a:spcBef>
            </a:pPr>
            <a:r>
              <a:rPr spc="-4" dirty="0" err="1">
                <a:solidFill>
                  <a:srgbClr val="3333CC"/>
                </a:solidFill>
                <a:latin typeface="Microsoft YaHei"/>
                <a:cs typeface="Microsoft YaHei"/>
              </a:rPr>
              <a:t>单形式</a:t>
            </a:r>
            <a:r>
              <a:rPr spc="-4" dirty="0">
                <a:solidFill>
                  <a:srgbClr val="3333CC"/>
                </a:solidFill>
                <a:latin typeface="Microsoft YaHei"/>
                <a:cs typeface="Microsoft YaHei"/>
              </a:rPr>
              <a:t>！</a:t>
            </a:r>
            <a:endParaRPr dirty="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528" y="1523094"/>
            <a:ext cx="8676792" cy="1337104"/>
          </a:xfrm>
          <a:prstGeom prst="rect">
            <a:avLst/>
          </a:prstGeom>
        </p:spPr>
        <p:txBody>
          <a:bodyPr vert="horz" wrap="square" lIns="0" tIns="107513" rIns="0" bIns="0" rtlCol="0">
            <a:spAutoFit/>
          </a:bodyPr>
          <a:lstStyle/>
          <a:p>
            <a:pPr marL="10860" algn="l">
              <a:spcBef>
                <a:spcPts val="847"/>
              </a:spcBef>
            </a:pPr>
            <a:r>
              <a:rPr sz="2400" dirty="0">
                <a:latin typeface="Microsoft YaHei"/>
                <a:cs typeface="Microsoft YaHei"/>
              </a:rPr>
              <a:t>建立数据库</a:t>
            </a:r>
          </a:p>
          <a:p>
            <a:pPr marL="183529" indent="-172670" algn="l">
              <a:spcBef>
                <a:spcPts val="637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000" spc="-4" dirty="0">
                <a:latin typeface="Microsoft YaHei"/>
                <a:cs typeface="Microsoft YaHei"/>
              </a:rPr>
              <a:t>包括两件事</a:t>
            </a:r>
            <a:r>
              <a:rPr sz="2000" dirty="0">
                <a:latin typeface="Microsoft YaHei"/>
                <a:cs typeface="Microsoft YaHei"/>
              </a:rPr>
              <a:t>：</a:t>
            </a:r>
            <a:r>
              <a:rPr sz="2000" spc="-4" dirty="0">
                <a:solidFill>
                  <a:srgbClr val="7F7F7F"/>
                </a:solidFill>
                <a:latin typeface="Microsoft YaHei"/>
                <a:cs typeface="Microsoft YaHei"/>
              </a:rPr>
              <a:t>定义数据库和表（使用DDL）,</a:t>
            </a:r>
            <a:r>
              <a:rPr sz="2000" spc="-4" dirty="0">
                <a:latin typeface="Microsoft YaHei"/>
                <a:cs typeface="Microsoft YaHei"/>
              </a:rPr>
              <a:t>向表中追加元组（使用</a:t>
            </a:r>
            <a:r>
              <a:rPr sz="2000" dirty="0">
                <a:latin typeface="Microsoft YaHei"/>
                <a:cs typeface="Microsoft YaHei"/>
              </a:rPr>
              <a:t>DML）</a:t>
            </a:r>
          </a:p>
          <a:p>
            <a:pPr marL="245974" indent="-233485" algn="l">
              <a:spcBef>
                <a:spcPts val="1261"/>
              </a:spcBef>
              <a:buSzPct val="95000"/>
              <a:buFont typeface="Wingdings"/>
              <a:buChar char=""/>
              <a:tabLst>
                <a:tab pos="246517" algn="l"/>
                <a:tab pos="908420" algn="l"/>
                <a:tab pos="1499191" algn="l"/>
              </a:tabLst>
            </a:pPr>
            <a:r>
              <a:rPr sz="2000" spc="-4" dirty="0">
                <a:latin typeface="Arial"/>
                <a:cs typeface="Arial"/>
              </a:rPr>
              <a:t>DML:	Data	Manipulation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Language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45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81F6768-21A3-4F2B-B4FE-B14B596AF6ED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3.1 SQL</a:t>
            </a:r>
            <a:r>
              <a:rPr lang="zh-CN" altLang="en-US" sz="3200"/>
              <a:t>概述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35975" cy="4495800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zh-CN"/>
              <a:t>SQL</a:t>
            </a:r>
            <a:r>
              <a:rPr lang="zh-CN" altLang="en-US"/>
              <a:t>（</a:t>
            </a:r>
            <a:r>
              <a:rPr lang="en-US" altLang="zh-CN"/>
              <a:t>Structured Query Language</a:t>
            </a:r>
            <a:r>
              <a:rPr lang="zh-CN" altLang="en-US"/>
              <a:t>）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/>
              <a:t>    结构化查询语言，是关系数据库的标准语言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CN"/>
              <a:t>SQL</a:t>
            </a:r>
            <a:r>
              <a:rPr lang="zh-CN" altLang="en-US"/>
              <a:t>是一个通用的、功能极强的关系数据库语言</a:t>
            </a:r>
          </a:p>
        </p:txBody>
      </p:sp>
    </p:spTree>
    <p:extLst>
      <p:ext uri="{BB962C8B-B14F-4D97-AF65-F5344CB8AC3E}">
        <p14:creationId xmlns:p14="http://schemas.microsoft.com/office/powerpoint/2010/main" val="38189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1628800"/>
            <a:ext cx="8208912" cy="3729558"/>
          </a:xfrm>
          <a:prstGeom prst="rect">
            <a:avLst/>
          </a:prstGeom>
        </p:spPr>
        <p:txBody>
          <a:bodyPr vert="horz" wrap="square" lIns="0" tIns="113486" rIns="0" bIns="0" rtlCol="0">
            <a:spAutoFit/>
          </a:bodyPr>
          <a:lstStyle/>
          <a:p>
            <a:pPr marL="10860" algn="l">
              <a:spcBef>
                <a:spcPts val="894"/>
              </a:spcBef>
            </a:pPr>
            <a:r>
              <a:rPr sz="2400" dirty="0">
                <a:latin typeface="Microsoft YaHei"/>
                <a:cs typeface="Microsoft YaHei"/>
              </a:rPr>
              <a:t>向表中追加元组</a:t>
            </a:r>
          </a:p>
          <a:p>
            <a:pPr marL="10860" algn="l">
              <a:spcBef>
                <a:spcPts val="667"/>
              </a:spcBef>
              <a:buClr>
                <a:srgbClr val="000000"/>
              </a:buClr>
              <a:buFont typeface="Wingdings"/>
              <a:buChar char=""/>
              <a:tabLst>
                <a:tab pos="243802" algn="l"/>
              </a:tabLst>
            </a:pPr>
            <a:r>
              <a:rPr sz="2200" spc="-9" dirty="0">
                <a:solidFill>
                  <a:srgbClr val="3333CC"/>
                </a:solidFill>
                <a:latin typeface="Arial"/>
                <a:cs typeface="Arial"/>
              </a:rPr>
              <a:t>insert </a:t>
            </a:r>
            <a:r>
              <a:rPr sz="2200" spc="-4" dirty="0">
                <a:solidFill>
                  <a:srgbClr val="3333CC"/>
                </a:solidFill>
                <a:latin typeface="Arial"/>
                <a:cs typeface="Arial"/>
              </a:rPr>
              <a:t>into</a:t>
            </a:r>
            <a:r>
              <a:rPr sz="2200" spc="-9" dirty="0">
                <a:latin typeface="NSimSun"/>
                <a:cs typeface="NSimSun"/>
              </a:rPr>
              <a:t>简单语法形式：</a:t>
            </a:r>
            <a:endParaRPr sz="2200" dirty="0">
              <a:latin typeface="NSimSun"/>
              <a:cs typeface="NSimSun"/>
            </a:endParaRPr>
          </a:p>
          <a:p>
            <a:pPr marR="1058828" algn="l">
              <a:spcBef>
                <a:spcPts val="1026"/>
              </a:spcBef>
              <a:tabLst>
                <a:tab pos="1080547" algn="l"/>
                <a:tab pos="1891229" algn="l"/>
              </a:tabLst>
            </a:pPr>
            <a:r>
              <a:rPr lang="en-US" sz="2800" i="1" dirty="0">
                <a:solidFill>
                  <a:srgbClr val="FF3300"/>
                </a:solidFill>
                <a:latin typeface="Arial"/>
                <a:cs typeface="Arial"/>
              </a:rPr>
              <a:t>      </a:t>
            </a:r>
            <a:r>
              <a:rPr sz="2800" i="1" dirty="0">
                <a:solidFill>
                  <a:srgbClr val="FF3300"/>
                </a:solidFill>
                <a:latin typeface="Arial"/>
                <a:cs typeface="Arial"/>
              </a:rPr>
              <a:t>insert	into	</a:t>
            </a:r>
            <a:r>
              <a:rPr sz="2800" spc="-9" dirty="0">
                <a:latin typeface="NSimSun"/>
                <a:cs typeface="NSimSun"/>
              </a:rPr>
              <a:t>表</a:t>
            </a:r>
            <a:r>
              <a:rPr sz="2800" spc="-4" dirty="0">
                <a:latin typeface="NSimSun"/>
                <a:cs typeface="NSimSun"/>
              </a:rPr>
              <a:t>名</a:t>
            </a:r>
            <a:r>
              <a:rPr sz="2800" dirty="0">
                <a:latin typeface="Arial"/>
                <a:cs typeface="Arial"/>
              </a:rPr>
              <a:t>[</a:t>
            </a:r>
            <a:r>
              <a:rPr sz="2800" spc="-13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(</a:t>
            </a:r>
            <a:r>
              <a:rPr sz="2800" spc="-9" dirty="0">
                <a:latin typeface="NSimSun"/>
                <a:cs typeface="NSimSun"/>
              </a:rPr>
              <a:t>列名</a:t>
            </a:r>
            <a:r>
              <a:rPr sz="2800" spc="-552" dirty="0">
                <a:latin typeface="NSimSun"/>
                <a:cs typeface="NSimSun"/>
              </a:rPr>
              <a:t> </a:t>
            </a:r>
            <a:r>
              <a:rPr sz="2800" spc="-4" dirty="0">
                <a:latin typeface="Arial"/>
                <a:cs typeface="Arial"/>
              </a:rPr>
              <a:t>[,</a:t>
            </a:r>
            <a:r>
              <a:rPr sz="2800" spc="-21" dirty="0">
                <a:latin typeface="Arial"/>
                <a:cs typeface="Arial"/>
              </a:rPr>
              <a:t> </a:t>
            </a:r>
            <a:r>
              <a:rPr sz="2800" spc="-9" dirty="0">
                <a:latin typeface="NSimSun"/>
                <a:cs typeface="NSimSun"/>
              </a:rPr>
              <a:t>列名</a:t>
            </a:r>
            <a:r>
              <a:rPr sz="2800" spc="-547" dirty="0">
                <a:latin typeface="NSimSun"/>
                <a:cs typeface="NSimSun"/>
              </a:rPr>
              <a:t> </a:t>
            </a:r>
            <a:r>
              <a:rPr sz="2800" spc="-4" dirty="0">
                <a:latin typeface="Arial"/>
                <a:cs typeface="Arial"/>
              </a:rPr>
              <a:t>]…</a:t>
            </a:r>
            <a:r>
              <a:rPr sz="2800" spc="-9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]</a:t>
            </a:r>
          </a:p>
          <a:p>
            <a:pPr marR="1006701" algn="l">
              <a:spcBef>
                <a:spcPts val="1005"/>
              </a:spcBef>
              <a:tabLst>
                <a:tab pos="1116927" algn="l"/>
                <a:tab pos="1775029" algn="l"/>
              </a:tabLst>
            </a:pPr>
            <a:r>
              <a:rPr lang="en-US" sz="2800" i="1" dirty="0">
                <a:solidFill>
                  <a:srgbClr val="FF3300"/>
                </a:solidFill>
                <a:latin typeface="Arial"/>
                <a:cs typeface="Arial"/>
              </a:rPr>
              <a:t>           </a:t>
            </a:r>
            <a:r>
              <a:rPr sz="2800" i="1" dirty="0">
                <a:solidFill>
                  <a:srgbClr val="FF3300"/>
                </a:solidFill>
                <a:latin typeface="Arial"/>
                <a:cs typeface="Arial"/>
              </a:rPr>
              <a:t>values	</a:t>
            </a:r>
            <a:r>
              <a:rPr sz="2800" spc="-4" dirty="0">
                <a:latin typeface="Arial"/>
                <a:cs typeface="Arial"/>
              </a:rPr>
              <a:t>(</a:t>
            </a:r>
            <a:r>
              <a:rPr sz="2800" spc="-9" dirty="0">
                <a:latin typeface="NSimSun"/>
                <a:cs typeface="NSimSun"/>
              </a:rPr>
              <a:t>值	</a:t>
            </a:r>
            <a:r>
              <a:rPr sz="2800" spc="-4" dirty="0">
                <a:latin typeface="Arial"/>
                <a:cs typeface="Arial"/>
              </a:rPr>
              <a:t>[,</a:t>
            </a:r>
            <a:r>
              <a:rPr sz="2800" spc="-13" dirty="0">
                <a:latin typeface="Arial"/>
                <a:cs typeface="Arial"/>
              </a:rPr>
              <a:t> </a:t>
            </a:r>
            <a:r>
              <a:rPr sz="2800" spc="-4" dirty="0">
                <a:latin typeface="NSimSun"/>
                <a:cs typeface="NSimSun"/>
              </a:rPr>
              <a:t>值</a:t>
            </a:r>
            <a:r>
              <a:rPr sz="2800" dirty="0">
                <a:latin typeface="Arial"/>
                <a:cs typeface="Arial"/>
              </a:rPr>
              <a:t>]</a:t>
            </a:r>
            <a:r>
              <a:rPr sz="2800" spc="-9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9" dirty="0">
                <a:latin typeface="Arial"/>
                <a:cs typeface="Arial"/>
              </a:rPr>
              <a:t> </a:t>
            </a:r>
            <a:r>
              <a:rPr sz="2800" spc="-4" dirty="0">
                <a:latin typeface="Arial"/>
                <a:cs typeface="Arial"/>
              </a:rPr>
              <a:t>…)</a:t>
            </a:r>
            <a:r>
              <a:rPr sz="2800" spc="-9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;</a:t>
            </a:r>
          </a:p>
          <a:p>
            <a:pPr algn="l">
              <a:spcBef>
                <a:spcPts val="9"/>
              </a:spcBef>
            </a:pPr>
            <a:endParaRPr sz="3891" dirty="0">
              <a:latin typeface="Times New Roman"/>
              <a:cs typeface="Times New Roman"/>
            </a:endParaRPr>
          </a:p>
          <a:p>
            <a:pPr marL="243802" indent="-232942" algn="l">
              <a:buFont typeface="Wingdings"/>
              <a:buChar char=""/>
              <a:tabLst>
                <a:tab pos="244345" algn="l"/>
              </a:tabLst>
            </a:pPr>
            <a:r>
              <a:rPr sz="2400" spc="-4" dirty="0">
                <a:latin typeface="Arial"/>
                <a:cs typeface="Arial"/>
              </a:rPr>
              <a:t>values</a:t>
            </a:r>
            <a:r>
              <a:rPr sz="2400" spc="-9" dirty="0">
                <a:latin typeface="NSimSun"/>
                <a:cs typeface="NSimSun"/>
              </a:rPr>
              <a:t>后面值的排列，须</a:t>
            </a:r>
            <a:r>
              <a:rPr sz="2400" spc="-4" dirty="0">
                <a:latin typeface="NSimSun"/>
                <a:cs typeface="NSimSun"/>
              </a:rPr>
              <a:t>与</a:t>
            </a:r>
            <a:r>
              <a:rPr sz="2400" spc="-4" dirty="0">
                <a:latin typeface="Arial"/>
                <a:cs typeface="Arial"/>
              </a:rPr>
              <a:t>into</a:t>
            </a:r>
            <a:r>
              <a:rPr sz="2400" spc="-9" dirty="0">
                <a:latin typeface="NSimSun"/>
                <a:cs typeface="NSimSun"/>
              </a:rPr>
              <a:t>子句后面的列名排列一致</a:t>
            </a:r>
            <a:endParaRPr sz="2400" dirty="0">
              <a:latin typeface="NSimSun"/>
              <a:cs typeface="NSimSun"/>
            </a:endParaRPr>
          </a:p>
          <a:p>
            <a:pPr marL="10860" marR="4344" algn="l">
              <a:spcBef>
                <a:spcPts val="86"/>
              </a:spcBef>
              <a:buFont typeface="Wingdings"/>
              <a:buChar char=""/>
              <a:tabLst>
                <a:tab pos="243802" algn="l"/>
              </a:tabLst>
            </a:pPr>
            <a:r>
              <a:rPr sz="2400" spc="-9" dirty="0">
                <a:latin typeface="NSimSun"/>
                <a:cs typeface="NSimSun"/>
              </a:rPr>
              <a:t>若表名后的所有列名省略，</a:t>
            </a:r>
            <a:r>
              <a:rPr sz="2400" spc="-462" dirty="0">
                <a:latin typeface="NSimSun"/>
                <a:cs typeface="NSimSun"/>
              </a:rPr>
              <a:t> </a:t>
            </a:r>
            <a:r>
              <a:rPr sz="2400" dirty="0">
                <a:latin typeface="NSimSun"/>
                <a:cs typeface="NSimSun"/>
              </a:rPr>
              <a:t>则</a:t>
            </a:r>
            <a:r>
              <a:rPr sz="2400" spc="-4" dirty="0">
                <a:latin typeface="Arial"/>
                <a:cs typeface="Arial"/>
              </a:rPr>
              <a:t>values</a:t>
            </a:r>
            <a:r>
              <a:rPr sz="2400" spc="-9" dirty="0">
                <a:latin typeface="NSimSun"/>
                <a:cs typeface="NSimSun"/>
              </a:rPr>
              <a:t>后的值的排列，须与该表存储中的 列名排列一致</a:t>
            </a:r>
            <a:endParaRPr sz="2400" dirty="0">
              <a:latin typeface="NSimSun"/>
              <a:cs typeface="N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576" y="692696"/>
            <a:ext cx="6643485" cy="493941"/>
          </a:xfrm>
          <a:prstGeom prst="rect">
            <a:avLst/>
          </a:prstGeom>
        </p:spPr>
        <p:txBody>
          <a:bodyPr vert="horz" wrap="square" lIns="0" tIns="62444" rIns="0" bIns="0" rtlCol="0"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(5)</a:t>
            </a:r>
            <a:r>
              <a:rPr sz="2800" spc="-4" dirty="0">
                <a:solidFill>
                  <a:srgbClr val="FFFFFF"/>
                </a:solidFill>
                <a:latin typeface="STZhongsong"/>
                <a:cs typeface="STZhongsong"/>
              </a:rPr>
              <a:t>向表中追加元组的值</a:t>
            </a:r>
            <a:r>
              <a:rPr sz="2800" spc="-94" dirty="0">
                <a:solidFill>
                  <a:srgbClr val="FFFFFF"/>
                </a:solidFill>
                <a:latin typeface="STZhongsong"/>
                <a:cs typeface="STZhongsong"/>
              </a:rPr>
              <a:t> </a:t>
            </a: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–INSERT</a:t>
            </a:r>
            <a:r>
              <a:rPr sz="2800" spc="-1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67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1366302"/>
            <a:ext cx="7200800" cy="1093910"/>
          </a:xfrm>
          <a:prstGeom prst="rect">
            <a:avLst/>
          </a:prstGeom>
        </p:spPr>
        <p:txBody>
          <a:bodyPr vert="horz" wrap="square" lIns="0" tIns="67331" rIns="0" bIns="0" rtlCol="0">
            <a:spAutoFit/>
          </a:bodyPr>
          <a:lstStyle/>
          <a:p>
            <a:pPr marL="10860" algn="l">
              <a:spcBef>
                <a:spcPts val="530"/>
              </a:spcBef>
            </a:pPr>
            <a:r>
              <a:rPr sz="2000" spc="-4" dirty="0">
                <a:latin typeface="Microsoft YaHei"/>
                <a:cs typeface="Microsoft YaHei"/>
              </a:rPr>
              <a:t>示例：追加学生表中的元组</a:t>
            </a:r>
            <a:endParaRPr sz="2000" dirty="0">
              <a:latin typeface="Microsoft YaHei"/>
              <a:cs typeface="Microsoft YaHei"/>
            </a:endParaRPr>
          </a:p>
          <a:p>
            <a:pPr marL="337196" algn="l">
              <a:spcBef>
                <a:spcPts val="402"/>
              </a:spcBef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Insert Into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Student</a:t>
            </a:r>
            <a:endParaRPr sz="2000" dirty="0">
              <a:latin typeface="Arial"/>
              <a:cs typeface="Arial"/>
            </a:endParaRPr>
          </a:p>
          <a:p>
            <a:pPr marL="337196" algn="l">
              <a:spcBef>
                <a:spcPts val="371"/>
              </a:spcBef>
            </a:pP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Values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(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‘98030101’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 ,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‘</a:t>
            </a:r>
            <a:r>
              <a:rPr sz="2000" spc="-9" dirty="0">
                <a:solidFill>
                  <a:srgbClr val="3333CC"/>
                </a:solidFill>
                <a:latin typeface="NSimSun"/>
                <a:cs typeface="NSimSun"/>
              </a:rPr>
              <a:t>张</a:t>
            </a:r>
            <a:r>
              <a:rPr sz="2000" spc="-4" dirty="0">
                <a:solidFill>
                  <a:srgbClr val="3333CC"/>
                </a:solidFill>
                <a:latin typeface="NSimSun"/>
                <a:cs typeface="NSimSun"/>
              </a:rPr>
              <a:t>三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’,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‘</a:t>
            </a:r>
            <a:r>
              <a:rPr sz="2000" spc="-4" dirty="0">
                <a:solidFill>
                  <a:srgbClr val="3333CC"/>
                </a:solidFill>
                <a:latin typeface="NSimSun"/>
                <a:cs typeface="NSimSun"/>
              </a:rPr>
              <a:t>男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’,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20</a:t>
            </a:r>
            <a:r>
              <a:rPr sz="2000" spc="-9" dirty="0">
                <a:solidFill>
                  <a:srgbClr val="3333CC"/>
                </a:solidFill>
                <a:latin typeface="NSimSun"/>
                <a:cs typeface="NSimSun"/>
              </a:rPr>
              <a:t>，</a:t>
            </a:r>
            <a:r>
              <a:rPr sz="2000" spc="-342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’03’</a:t>
            </a:r>
            <a:r>
              <a:rPr sz="2000" spc="-4" dirty="0">
                <a:solidFill>
                  <a:srgbClr val="3333CC"/>
                </a:solidFill>
                <a:latin typeface="NSimSun"/>
                <a:cs typeface="NSimSun"/>
              </a:rPr>
              <a:t>，</a:t>
            </a:r>
            <a:r>
              <a:rPr sz="2000" spc="-342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‘980301’);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133" y="2529281"/>
            <a:ext cx="7531446" cy="7496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>
              <a:lnSpc>
                <a:spcPct val="120300"/>
              </a:lnSpc>
              <a:spcBef>
                <a:spcPts val="86"/>
              </a:spcBef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Insert Into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Student ( S#, Sname,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Ssex,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Sage,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D#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,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Sclass) 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Values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(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‘98030102’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 ,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‘</a:t>
            </a:r>
            <a:r>
              <a:rPr sz="2000" spc="-9" dirty="0">
                <a:solidFill>
                  <a:srgbClr val="3333CC"/>
                </a:solidFill>
                <a:latin typeface="NSimSun"/>
                <a:cs typeface="NSimSun"/>
              </a:rPr>
              <a:t>张</a:t>
            </a:r>
            <a:r>
              <a:rPr sz="2000" spc="-4" dirty="0">
                <a:solidFill>
                  <a:srgbClr val="3333CC"/>
                </a:solidFill>
                <a:latin typeface="NSimSun"/>
                <a:cs typeface="NSimSun"/>
              </a:rPr>
              <a:t>四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’,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 ‘</a:t>
            </a:r>
            <a:r>
              <a:rPr sz="2000" spc="-4" dirty="0">
                <a:solidFill>
                  <a:srgbClr val="3333CC"/>
                </a:solidFill>
                <a:latin typeface="NSimSun"/>
                <a:cs typeface="NSimSun"/>
              </a:rPr>
              <a:t>女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’, </a:t>
            </a: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20</a:t>
            </a:r>
            <a:r>
              <a:rPr sz="2000" spc="-9" dirty="0">
                <a:solidFill>
                  <a:srgbClr val="3333CC"/>
                </a:solidFill>
                <a:latin typeface="NSimSun"/>
                <a:cs typeface="NSimSun"/>
              </a:rPr>
              <a:t>，</a:t>
            </a:r>
            <a:r>
              <a:rPr sz="2000" spc="-342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’03’</a:t>
            </a:r>
            <a:r>
              <a:rPr sz="2000" spc="-4" dirty="0">
                <a:solidFill>
                  <a:srgbClr val="3333CC"/>
                </a:solidFill>
                <a:latin typeface="NSimSun"/>
                <a:cs typeface="NSimSun"/>
              </a:rPr>
              <a:t>，</a:t>
            </a:r>
            <a:r>
              <a:rPr sz="2000" spc="-342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‘980301’);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0211" y="3753150"/>
            <a:ext cx="4452450" cy="256639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600" dirty="0">
                <a:solidFill>
                  <a:srgbClr val="3333CC"/>
                </a:solidFill>
                <a:latin typeface="Arial"/>
                <a:cs typeface="Arial"/>
              </a:rPr>
              <a:t>/*</a:t>
            </a:r>
            <a:r>
              <a:rPr sz="1600" spc="-4" dirty="0">
                <a:solidFill>
                  <a:srgbClr val="3333CC"/>
                </a:solidFill>
                <a:latin typeface="NSimSun"/>
                <a:cs typeface="NSimSun"/>
              </a:rPr>
              <a:t>所有列名省略，须与定义或存储的列名顺序一致</a:t>
            </a:r>
            <a:endParaRPr sz="1600" dirty="0">
              <a:latin typeface="NSimSun"/>
              <a:cs typeface="N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816" y="3359806"/>
            <a:ext cx="5983262" cy="1001577"/>
          </a:xfrm>
          <a:prstGeom prst="rect">
            <a:avLst/>
          </a:prstGeom>
        </p:spPr>
        <p:txBody>
          <a:bodyPr vert="horz" wrap="square" lIns="0" tIns="67331" rIns="0" bIns="0" rtlCol="0">
            <a:spAutoFit/>
          </a:bodyPr>
          <a:lstStyle/>
          <a:p>
            <a:pPr marR="1232584" algn="l">
              <a:spcBef>
                <a:spcPts val="530"/>
              </a:spcBef>
            </a:pPr>
            <a:r>
              <a:rPr spc="-4" dirty="0">
                <a:latin typeface="Microsoft YaHei"/>
                <a:cs typeface="Microsoft YaHei"/>
              </a:rPr>
              <a:t>示例：追加课程表中的元组</a:t>
            </a:r>
            <a:endParaRPr dirty="0">
              <a:latin typeface="Microsoft YaHei"/>
              <a:cs typeface="Microsoft YaHei"/>
            </a:endParaRPr>
          </a:p>
          <a:p>
            <a:pPr marL="401811" algn="l">
              <a:spcBef>
                <a:spcPts val="402"/>
              </a:spcBef>
            </a:pPr>
            <a:r>
              <a:rPr spc="-4" dirty="0">
                <a:solidFill>
                  <a:srgbClr val="3333CC"/>
                </a:solidFill>
                <a:latin typeface="Arial"/>
                <a:cs typeface="Arial"/>
              </a:rPr>
              <a:t>Insert Into</a:t>
            </a:r>
            <a:r>
              <a:rPr spc="41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FF0065"/>
                </a:solidFill>
                <a:latin typeface="Arial"/>
                <a:cs typeface="Arial"/>
              </a:rPr>
              <a:t>Course</a:t>
            </a:r>
            <a:endParaRPr dirty="0">
              <a:latin typeface="Arial"/>
              <a:cs typeface="Arial"/>
            </a:endParaRPr>
          </a:p>
          <a:p>
            <a:pPr marL="401811" algn="l">
              <a:spcBef>
                <a:spcPts val="371"/>
              </a:spcBef>
            </a:pPr>
            <a:r>
              <a:rPr spc="-4" dirty="0">
                <a:solidFill>
                  <a:srgbClr val="3333CC"/>
                </a:solidFill>
                <a:latin typeface="Arial"/>
                <a:cs typeface="Arial"/>
              </a:rPr>
              <a:t>Values</a:t>
            </a:r>
            <a:r>
              <a:rPr spc="-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pc="-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3333CC"/>
                </a:solidFill>
                <a:latin typeface="Arial"/>
                <a:cs typeface="Arial"/>
              </a:rPr>
              <a:t>‘001’</a:t>
            </a:r>
            <a:r>
              <a:rPr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pc="-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3333CC"/>
                </a:solidFill>
                <a:latin typeface="Arial"/>
                <a:cs typeface="Arial"/>
              </a:rPr>
              <a:t>‘</a:t>
            </a:r>
            <a:r>
              <a:rPr spc="-9" dirty="0">
                <a:solidFill>
                  <a:srgbClr val="3333CC"/>
                </a:solidFill>
                <a:latin typeface="NSimSun"/>
                <a:cs typeface="NSimSun"/>
              </a:rPr>
              <a:t>数据</a:t>
            </a:r>
            <a:r>
              <a:rPr spc="-4" dirty="0">
                <a:solidFill>
                  <a:srgbClr val="3333CC"/>
                </a:solidFill>
                <a:latin typeface="NSimSun"/>
                <a:cs typeface="NSimSun"/>
              </a:rPr>
              <a:t>库</a:t>
            </a:r>
            <a:r>
              <a:rPr spc="-4" dirty="0">
                <a:solidFill>
                  <a:srgbClr val="3333CC"/>
                </a:solidFill>
                <a:latin typeface="Arial"/>
                <a:cs typeface="Arial"/>
              </a:rPr>
              <a:t>’,</a:t>
            </a:r>
            <a:r>
              <a:rPr spc="-1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3333CC"/>
                </a:solidFill>
                <a:latin typeface="Arial"/>
                <a:cs typeface="Arial"/>
              </a:rPr>
              <a:t>40,</a:t>
            </a:r>
            <a:r>
              <a:rPr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3333CC"/>
                </a:solidFill>
                <a:latin typeface="Arial"/>
                <a:cs typeface="Arial"/>
              </a:rPr>
              <a:t>6</a:t>
            </a:r>
            <a:r>
              <a:rPr spc="-4" dirty="0">
                <a:solidFill>
                  <a:srgbClr val="3333CC"/>
                </a:solidFill>
                <a:latin typeface="NSimSun"/>
                <a:cs typeface="NSimSun"/>
              </a:rPr>
              <a:t>，</a:t>
            </a:r>
            <a:r>
              <a:rPr spc="-355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pc="-4" dirty="0">
                <a:solidFill>
                  <a:srgbClr val="3333CC"/>
                </a:solidFill>
                <a:latin typeface="Arial"/>
                <a:cs typeface="Arial"/>
              </a:rPr>
              <a:t>’001’);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2307" y="716510"/>
            <a:ext cx="6499463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(5)</a:t>
            </a:r>
            <a:r>
              <a:rPr sz="2800" spc="-4" dirty="0">
                <a:solidFill>
                  <a:srgbClr val="FFFFFF"/>
                </a:solidFill>
                <a:latin typeface="STZhongsong"/>
                <a:cs typeface="STZhongsong"/>
              </a:rPr>
              <a:t>向表中追加元组的值</a:t>
            </a:r>
            <a:r>
              <a:rPr sz="2800" spc="-94" dirty="0">
                <a:solidFill>
                  <a:srgbClr val="FFFFFF"/>
                </a:solidFill>
                <a:latin typeface="STZhongsong"/>
                <a:cs typeface="STZhongsong"/>
              </a:rPr>
              <a:t> </a:t>
            </a: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–INSERT</a:t>
            </a:r>
            <a:r>
              <a:rPr sz="2800" spc="-1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3667" y="1202838"/>
            <a:ext cx="2247990" cy="932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0172" y="5108283"/>
            <a:ext cx="2938332" cy="1345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5108" y="2708920"/>
            <a:ext cx="1615404" cy="885621"/>
          </a:xfrm>
          <a:custGeom>
            <a:avLst/>
            <a:gdLst/>
            <a:ahLst/>
            <a:cxnLst/>
            <a:rect l="l" t="t" r="r" b="b"/>
            <a:pathLst>
              <a:path w="1889125" h="1035685">
                <a:moveTo>
                  <a:pt x="1888998" y="518160"/>
                </a:moveTo>
                <a:lnTo>
                  <a:pt x="1881044" y="450695"/>
                </a:lnTo>
                <a:lnTo>
                  <a:pt x="1857848" y="385829"/>
                </a:lnTo>
                <a:lnTo>
                  <a:pt x="1820406" y="324112"/>
                </a:lnTo>
                <a:lnTo>
                  <a:pt x="1769716" y="266093"/>
                </a:lnTo>
                <a:lnTo>
                  <a:pt x="1739715" y="238643"/>
                </a:lnTo>
                <a:lnTo>
                  <a:pt x="1706776" y="212323"/>
                </a:lnTo>
                <a:lnTo>
                  <a:pt x="1671023" y="187203"/>
                </a:lnTo>
                <a:lnTo>
                  <a:pt x="1632582" y="163352"/>
                </a:lnTo>
                <a:lnTo>
                  <a:pt x="1591576" y="140838"/>
                </a:lnTo>
                <a:lnTo>
                  <a:pt x="1548131" y="119729"/>
                </a:lnTo>
                <a:lnTo>
                  <a:pt x="1502371" y="100096"/>
                </a:lnTo>
                <a:lnTo>
                  <a:pt x="1454421" y="82006"/>
                </a:lnTo>
                <a:lnTo>
                  <a:pt x="1404405" y="65528"/>
                </a:lnTo>
                <a:lnTo>
                  <a:pt x="1352449" y="50731"/>
                </a:lnTo>
                <a:lnTo>
                  <a:pt x="1298676" y="37684"/>
                </a:lnTo>
                <a:lnTo>
                  <a:pt x="1243212" y="26456"/>
                </a:lnTo>
                <a:lnTo>
                  <a:pt x="1186180" y="17115"/>
                </a:lnTo>
                <a:lnTo>
                  <a:pt x="1127707" y="9730"/>
                </a:lnTo>
                <a:lnTo>
                  <a:pt x="1067916" y="4370"/>
                </a:lnTo>
                <a:lnTo>
                  <a:pt x="1006932" y="1104"/>
                </a:lnTo>
                <a:lnTo>
                  <a:pt x="944880" y="0"/>
                </a:lnTo>
                <a:lnTo>
                  <a:pt x="882739" y="1104"/>
                </a:lnTo>
                <a:lnTo>
                  <a:pt x="821674" y="4370"/>
                </a:lnTo>
                <a:lnTo>
                  <a:pt x="761809" y="9730"/>
                </a:lnTo>
                <a:lnTo>
                  <a:pt x="703268" y="17115"/>
                </a:lnTo>
                <a:lnTo>
                  <a:pt x="646175" y="26456"/>
                </a:lnTo>
                <a:lnTo>
                  <a:pt x="590656" y="37684"/>
                </a:lnTo>
                <a:lnTo>
                  <a:pt x="536833" y="50731"/>
                </a:lnTo>
                <a:lnTo>
                  <a:pt x="484831" y="65528"/>
                </a:lnTo>
                <a:lnTo>
                  <a:pt x="434776" y="82006"/>
                </a:lnTo>
                <a:lnTo>
                  <a:pt x="386791" y="100096"/>
                </a:lnTo>
                <a:lnTo>
                  <a:pt x="341000" y="119729"/>
                </a:lnTo>
                <a:lnTo>
                  <a:pt x="297528" y="140838"/>
                </a:lnTo>
                <a:lnTo>
                  <a:pt x="256500" y="163352"/>
                </a:lnTo>
                <a:lnTo>
                  <a:pt x="218039" y="187203"/>
                </a:lnTo>
                <a:lnTo>
                  <a:pt x="182270" y="212323"/>
                </a:lnTo>
                <a:lnTo>
                  <a:pt x="149317" y="238643"/>
                </a:lnTo>
                <a:lnTo>
                  <a:pt x="119306" y="266093"/>
                </a:lnTo>
                <a:lnTo>
                  <a:pt x="92359" y="294606"/>
                </a:lnTo>
                <a:lnTo>
                  <a:pt x="48158" y="354543"/>
                </a:lnTo>
                <a:lnTo>
                  <a:pt x="17710" y="417903"/>
                </a:lnTo>
                <a:lnTo>
                  <a:pt x="2009" y="484137"/>
                </a:lnTo>
                <a:lnTo>
                  <a:pt x="0" y="518160"/>
                </a:lnTo>
                <a:lnTo>
                  <a:pt x="2009" y="552178"/>
                </a:lnTo>
                <a:lnTo>
                  <a:pt x="17710" y="618385"/>
                </a:lnTo>
                <a:lnTo>
                  <a:pt x="48158" y="681697"/>
                </a:lnTo>
                <a:lnTo>
                  <a:pt x="92359" y="741567"/>
                </a:lnTo>
                <a:lnTo>
                  <a:pt x="119306" y="770042"/>
                </a:lnTo>
                <a:lnTo>
                  <a:pt x="149317" y="797451"/>
                </a:lnTo>
                <a:lnTo>
                  <a:pt x="167640" y="812061"/>
                </a:lnTo>
                <a:lnTo>
                  <a:pt x="167640" y="518160"/>
                </a:lnTo>
                <a:lnTo>
                  <a:pt x="169975" y="484844"/>
                </a:lnTo>
                <a:lnTo>
                  <a:pt x="188140" y="420426"/>
                </a:lnTo>
                <a:lnTo>
                  <a:pt x="223154" y="359586"/>
                </a:lnTo>
                <a:lnTo>
                  <a:pt x="273642" y="303078"/>
                </a:lnTo>
                <a:lnTo>
                  <a:pt x="304259" y="276685"/>
                </a:lnTo>
                <a:lnTo>
                  <a:pt x="338230" y="251657"/>
                </a:lnTo>
                <a:lnTo>
                  <a:pt x="375381" y="228090"/>
                </a:lnTo>
                <a:lnTo>
                  <a:pt x="415543" y="206078"/>
                </a:lnTo>
                <a:lnTo>
                  <a:pt x="458541" y="185714"/>
                </a:lnTo>
                <a:lnTo>
                  <a:pt x="504206" y="167094"/>
                </a:lnTo>
                <a:lnTo>
                  <a:pt x="552365" y="150311"/>
                </a:lnTo>
                <a:lnTo>
                  <a:pt x="602846" y="135460"/>
                </a:lnTo>
                <a:lnTo>
                  <a:pt x="655477" y="122635"/>
                </a:lnTo>
                <a:lnTo>
                  <a:pt x="710088" y="111930"/>
                </a:lnTo>
                <a:lnTo>
                  <a:pt x="766505" y="103440"/>
                </a:lnTo>
                <a:lnTo>
                  <a:pt x="824557" y="97259"/>
                </a:lnTo>
                <a:lnTo>
                  <a:pt x="884073" y="93482"/>
                </a:lnTo>
                <a:lnTo>
                  <a:pt x="944880" y="92202"/>
                </a:lnTo>
                <a:lnTo>
                  <a:pt x="1005588" y="93482"/>
                </a:lnTo>
                <a:lnTo>
                  <a:pt x="1065024" y="97259"/>
                </a:lnTo>
                <a:lnTo>
                  <a:pt x="1123014" y="103440"/>
                </a:lnTo>
                <a:lnTo>
                  <a:pt x="1179386" y="111930"/>
                </a:lnTo>
                <a:lnTo>
                  <a:pt x="1233966" y="122635"/>
                </a:lnTo>
                <a:lnTo>
                  <a:pt x="1286580" y="135460"/>
                </a:lnTo>
                <a:lnTo>
                  <a:pt x="1337056" y="150311"/>
                </a:lnTo>
                <a:lnTo>
                  <a:pt x="1385219" y="167094"/>
                </a:lnTo>
                <a:lnTo>
                  <a:pt x="1430898" y="185714"/>
                </a:lnTo>
                <a:lnTo>
                  <a:pt x="1473918" y="206078"/>
                </a:lnTo>
                <a:lnTo>
                  <a:pt x="1514106" y="228090"/>
                </a:lnTo>
                <a:lnTo>
                  <a:pt x="1551289" y="251657"/>
                </a:lnTo>
                <a:lnTo>
                  <a:pt x="1585294" y="276685"/>
                </a:lnTo>
                <a:lnTo>
                  <a:pt x="1615948" y="303078"/>
                </a:lnTo>
                <a:lnTo>
                  <a:pt x="1643076" y="330743"/>
                </a:lnTo>
                <a:lnTo>
                  <a:pt x="1686065" y="389511"/>
                </a:lnTo>
                <a:lnTo>
                  <a:pt x="1712875" y="452235"/>
                </a:lnTo>
                <a:lnTo>
                  <a:pt x="1722120" y="518160"/>
                </a:lnTo>
                <a:lnTo>
                  <a:pt x="1722120" y="811488"/>
                </a:lnTo>
                <a:lnTo>
                  <a:pt x="1739715" y="797451"/>
                </a:lnTo>
                <a:lnTo>
                  <a:pt x="1769716" y="770042"/>
                </a:lnTo>
                <a:lnTo>
                  <a:pt x="1796655" y="741567"/>
                </a:lnTo>
                <a:lnTo>
                  <a:pt x="1840845" y="681697"/>
                </a:lnTo>
                <a:lnTo>
                  <a:pt x="1871289" y="618385"/>
                </a:lnTo>
                <a:lnTo>
                  <a:pt x="1886988" y="552178"/>
                </a:lnTo>
                <a:lnTo>
                  <a:pt x="1888998" y="518160"/>
                </a:lnTo>
                <a:close/>
              </a:path>
              <a:path w="1889125" h="1035685">
                <a:moveTo>
                  <a:pt x="1722120" y="811488"/>
                </a:moveTo>
                <a:lnTo>
                  <a:pt x="1722120" y="518160"/>
                </a:lnTo>
                <a:lnTo>
                  <a:pt x="1719779" y="551371"/>
                </a:lnTo>
                <a:lnTo>
                  <a:pt x="1712875" y="583887"/>
                </a:lnTo>
                <a:lnTo>
                  <a:pt x="1686065" y="646450"/>
                </a:lnTo>
                <a:lnTo>
                  <a:pt x="1643076" y="705092"/>
                </a:lnTo>
                <a:lnTo>
                  <a:pt x="1615948" y="732705"/>
                </a:lnTo>
                <a:lnTo>
                  <a:pt x="1585294" y="759053"/>
                </a:lnTo>
                <a:lnTo>
                  <a:pt x="1551289" y="784042"/>
                </a:lnTo>
                <a:lnTo>
                  <a:pt x="1514106" y="807576"/>
                </a:lnTo>
                <a:lnTo>
                  <a:pt x="1473918" y="829562"/>
                </a:lnTo>
                <a:lnTo>
                  <a:pt x="1430898" y="849903"/>
                </a:lnTo>
                <a:lnTo>
                  <a:pt x="1385219" y="868505"/>
                </a:lnTo>
                <a:lnTo>
                  <a:pt x="1337056" y="885274"/>
                </a:lnTo>
                <a:lnTo>
                  <a:pt x="1286580" y="900115"/>
                </a:lnTo>
                <a:lnTo>
                  <a:pt x="1233966" y="912932"/>
                </a:lnTo>
                <a:lnTo>
                  <a:pt x="1179386" y="923632"/>
                </a:lnTo>
                <a:lnTo>
                  <a:pt x="1123014" y="932119"/>
                </a:lnTo>
                <a:lnTo>
                  <a:pt x="1065024" y="938298"/>
                </a:lnTo>
                <a:lnTo>
                  <a:pt x="1005588" y="942075"/>
                </a:lnTo>
                <a:lnTo>
                  <a:pt x="944880" y="943356"/>
                </a:lnTo>
                <a:lnTo>
                  <a:pt x="884073" y="942075"/>
                </a:lnTo>
                <a:lnTo>
                  <a:pt x="824557" y="938298"/>
                </a:lnTo>
                <a:lnTo>
                  <a:pt x="766505" y="932119"/>
                </a:lnTo>
                <a:lnTo>
                  <a:pt x="710088" y="923632"/>
                </a:lnTo>
                <a:lnTo>
                  <a:pt x="655477" y="912932"/>
                </a:lnTo>
                <a:lnTo>
                  <a:pt x="602846" y="900115"/>
                </a:lnTo>
                <a:lnTo>
                  <a:pt x="552365" y="885274"/>
                </a:lnTo>
                <a:lnTo>
                  <a:pt x="504206" y="868505"/>
                </a:lnTo>
                <a:lnTo>
                  <a:pt x="458541" y="849903"/>
                </a:lnTo>
                <a:lnTo>
                  <a:pt x="415543" y="829562"/>
                </a:lnTo>
                <a:lnTo>
                  <a:pt x="375381" y="807576"/>
                </a:lnTo>
                <a:lnTo>
                  <a:pt x="338230" y="784042"/>
                </a:lnTo>
                <a:lnTo>
                  <a:pt x="304259" y="759053"/>
                </a:lnTo>
                <a:lnTo>
                  <a:pt x="273642" y="732705"/>
                </a:lnTo>
                <a:lnTo>
                  <a:pt x="246550" y="705092"/>
                </a:lnTo>
                <a:lnTo>
                  <a:pt x="203627" y="646450"/>
                </a:lnTo>
                <a:lnTo>
                  <a:pt x="176865" y="583887"/>
                </a:lnTo>
                <a:lnTo>
                  <a:pt x="167640" y="518160"/>
                </a:lnTo>
                <a:lnTo>
                  <a:pt x="167640" y="812061"/>
                </a:lnTo>
                <a:lnTo>
                  <a:pt x="218039" y="848803"/>
                </a:lnTo>
                <a:lnTo>
                  <a:pt x="256500" y="872609"/>
                </a:lnTo>
                <a:lnTo>
                  <a:pt x="297528" y="895078"/>
                </a:lnTo>
                <a:lnTo>
                  <a:pt x="341000" y="916140"/>
                </a:lnTo>
                <a:lnTo>
                  <a:pt x="386791" y="935729"/>
                </a:lnTo>
                <a:lnTo>
                  <a:pt x="434776" y="953776"/>
                </a:lnTo>
                <a:lnTo>
                  <a:pt x="484831" y="970213"/>
                </a:lnTo>
                <a:lnTo>
                  <a:pt x="536833" y="984971"/>
                </a:lnTo>
                <a:lnTo>
                  <a:pt x="590656" y="997983"/>
                </a:lnTo>
                <a:lnTo>
                  <a:pt x="646175" y="1009180"/>
                </a:lnTo>
                <a:lnTo>
                  <a:pt x="703268" y="1018494"/>
                </a:lnTo>
                <a:lnTo>
                  <a:pt x="761809" y="1025857"/>
                </a:lnTo>
                <a:lnTo>
                  <a:pt x="821674" y="1031201"/>
                </a:lnTo>
                <a:lnTo>
                  <a:pt x="882739" y="1034457"/>
                </a:lnTo>
                <a:lnTo>
                  <a:pt x="944880" y="1035558"/>
                </a:lnTo>
                <a:lnTo>
                  <a:pt x="1006932" y="1034457"/>
                </a:lnTo>
                <a:lnTo>
                  <a:pt x="1067916" y="1031201"/>
                </a:lnTo>
                <a:lnTo>
                  <a:pt x="1127707" y="1025857"/>
                </a:lnTo>
                <a:lnTo>
                  <a:pt x="1186180" y="1018494"/>
                </a:lnTo>
                <a:lnTo>
                  <a:pt x="1243212" y="1009180"/>
                </a:lnTo>
                <a:lnTo>
                  <a:pt x="1298676" y="997983"/>
                </a:lnTo>
                <a:lnTo>
                  <a:pt x="1352449" y="984971"/>
                </a:lnTo>
                <a:lnTo>
                  <a:pt x="1404405" y="970213"/>
                </a:lnTo>
                <a:lnTo>
                  <a:pt x="1454421" y="953776"/>
                </a:lnTo>
                <a:lnTo>
                  <a:pt x="1502371" y="935729"/>
                </a:lnTo>
                <a:lnTo>
                  <a:pt x="1548131" y="916140"/>
                </a:lnTo>
                <a:lnTo>
                  <a:pt x="1591576" y="895078"/>
                </a:lnTo>
                <a:lnTo>
                  <a:pt x="1632582" y="872609"/>
                </a:lnTo>
                <a:lnTo>
                  <a:pt x="1671023" y="848803"/>
                </a:lnTo>
                <a:lnTo>
                  <a:pt x="1706776" y="823728"/>
                </a:lnTo>
                <a:lnTo>
                  <a:pt x="1722120" y="81148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99347" y="2781247"/>
            <a:ext cx="1347165" cy="739555"/>
          </a:xfrm>
          <a:custGeom>
            <a:avLst/>
            <a:gdLst/>
            <a:ahLst/>
            <a:cxnLst/>
            <a:rect l="l" t="t" r="r" b="b"/>
            <a:pathLst>
              <a:path w="1575434" h="864870">
                <a:moveTo>
                  <a:pt x="1575053" y="432815"/>
                </a:moveTo>
                <a:lnTo>
                  <a:pt x="1565706" y="365825"/>
                </a:lnTo>
                <a:lnTo>
                  <a:pt x="1538595" y="302089"/>
                </a:lnTo>
                <a:lnTo>
                  <a:pt x="1495112" y="242373"/>
                </a:lnTo>
                <a:lnTo>
                  <a:pt x="1467668" y="214263"/>
                </a:lnTo>
                <a:lnTo>
                  <a:pt x="1436654" y="187444"/>
                </a:lnTo>
                <a:lnTo>
                  <a:pt x="1402244" y="162014"/>
                </a:lnTo>
                <a:lnTo>
                  <a:pt x="1364613" y="138069"/>
                </a:lnTo>
                <a:lnTo>
                  <a:pt x="1323935" y="115702"/>
                </a:lnTo>
                <a:lnTo>
                  <a:pt x="1280384" y="95012"/>
                </a:lnTo>
                <a:lnTo>
                  <a:pt x="1234135" y="76093"/>
                </a:lnTo>
                <a:lnTo>
                  <a:pt x="1185361" y="59040"/>
                </a:lnTo>
                <a:lnTo>
                  <a:pt x="1134238" y="43951"/>
                </a:lnTo>
                <a:lnTo>
                  <a:pt x="1080939" y="30921"/>
                </a:lnTo>
                <a:lnTo>
                  <a:pt x="1025638" y="20044"/>
                </a:lnTo>
                <a:lnTo>
                  <a:pt x="968510" y="11418"/>
                </a:lnTo>
                <a:lnTo>
                  <a:pt x="909730" y="5138"/>
                </a:lnTo>
                <a:lnTo>
                  <a:pt x="849471" y="1300"/>
                </a:lnTo>
                <a:lnTo>
                  <a:pt x="787907" y="0"/>
                </a:lnTo>
                <a:lnTo>
                  <a:pt x="726339" y="1300"/>
                </a:lnTo>
                <a:lnTo>
                  <a:pt x="666066" y="5138"/>
                </a:lnTo>
                <a:lnTo>
                  <a:pt x="607262" y="11418"/>
                </a:lnTo>
                <a:lnTo>
                  <a:pt x="550105" y="20044"/>
                </a:lnTo>
                <a:lnTo>
                  <a:pt x="494767" y="30921"/>
                </a:lnTo>
                <a:lnTo>
                  <a:pt x="441426" y="43951"/>
                </a:lnTo>
                <a:lnTo>
                  <a:pt x="390256" y="59040"/>
                </a:lnTo>
                <a:lnTo>
                  <a:pt x="341433" y="76093"/>
                </a:lnTo>
                <a:lnTo>
                  <a:pt x="295131" y="95012"/>
                </a:lnTo>
                <a:lnTo>
                  <a:pt x="251526" y="115702"/>
                </a:lnTo>
                <a:lnTo>
                  <a:pt x="210794" y="138069"/>
                </a:lnTo>
                <a:lnTo>
                  <a:pt x="173109" y="162014"/>
                </a:lnTo>
                <a:lnTo>
                  <a:pt x="138647" y="187444"/>
                </a:lnTo>
                <a:lnTo>
                  <a:pt x="107583" y="214263"/>
                </a:lnTo>
                <a:lnTo>
                  <a:pt x="80092" y="242373"/>
                </a:lnTo>
                <a:lnTo>
                  <a:pt x="36531" y="302089"/>
                </a:lnTo>
                <a:lnTo>
                  <a:pt x="9366" y="365825"/>
                </a:lnTo>
                <a:lnTo>
                  <a:pt x="0" y="432816"/>
                </a:lnTo>
                <a:lnTo>
                  <a:pt x="2370" y="466566"/>
                </a:lnTo>
                <a:lnTo>
                  <a:pt x="20811" y="531847"/>
                </a:lnTo>
                <a:lnTo>
                  <a:pt x="56349" y="593525"/>
                </a:lnTo>
                <a:lnTo>
                  <a:pt x="107583" y="650832"/>
                </a:lnTo>
                <a:lnTo>
                  <a:pt x="138647" y="677605"/>
                </a:lnTo>
                <a:lnTo>
                  <a:pt x="173109" y="702997"/>
                </a:lnTo>
                <a:lnTo>
                  <a:pt x="210794" y="726910"/>
                </a:lnTo>
                <a:lnTo>
                  <a:pt x="251526" y="749249"/>
                </a:lnTo>
                <a:lnTo>
                  <a:pt x="295131" y="769917"/>
                </a:lnTo>
                <a:lnTo>
                  <a:pt x="341433" y="788819"/>
                </a:lnTo>
                <a:lnTo>
                  <a:pt x="390256" y="805857"/>
                </a:lnTo>
                <a:lnTo>
                  <a:pt x="441426" y="820936"/>
                </a:lnTo>
                <a:lnTo>
                  <a:pt x="494767" y="833959"/>
                </a:lnTo>
                <a:lnTo>
                  <a:pt x="550105" y="844830"/>
                </a:lnTo>
                <a:lnTo>
                  <a:pt x="607262" y="853453"/>
                </a:lnTo>
                <a:lnTo>
                  <a:pt x="666066" y="859731"/>
                </a:lnTo>
                <a:lnTo>
                  <a:pt x="726339" y="863569"/>
                </a:lnTo>
                <a:lnTo>
                  <a:pt x="787907" y="864869"/>
                </a:lnTo>
                <a:lnTo>
                  <a:pt x="849471" y="863569"/>
                </a:lnTo>
                <a:lnTo>
                  <a:pt x="909730" y="859731"/>
                </a:lnTo>
                <a:lnTo>
                  <a:pt x="968510" y="853453"/>
                </a:lnTo>
                <a:lnTo>
                  <a:pt x="1025638" y="844830"/>
                </a:lnTo>
                <a:lnTo>
                  <a:pt x="1080939" y="833959"/>
                </a:lnTo>
                <a:lnTo>
                  <a:pt x="1134238" y="820936"/>
                </a:lnTo>
                <a:lnTo>
                  <a:pt x="1185361" y="805857"/>
                </a:lnTo>
                <a:lnTo>
                  <a:pt x="1234135" y="788819"/>
                </a:lnTo>
                <a:lnTo>
                  <a:pt x="1280384" y="769917"/>
                </a:lnTo>
                <a:lnTo>
                  <a:pt x="1323935" y="749249"/>
                </a:lnTo>
                <a:lnTo>
                  <a:pt x="1364613" y="726910"/>
                </a:lnTo>
                <a:lnTo>
                  <a:pt x="1402244" y="702997"/>
                </a:lnTo>
                <a:lnTo>
                  <a:pt x="1436654" y="677605"/>
                </a:lnTo>
                <a:lnTo>
                  <a:pt x="1467668" y="650832"/>
                </a:lnTo>
                <a:lnTo>
                  <a:pt x="1495112" y="622773"/>
                </a:lnTo>
                <a:lnTo>
                  <a:pt x="1538595" y="563184"/>
                </a:lnTo>
                <a:lnTo>
                  <a:pt x="1565706" y="499608"/>
                </a:lnTo>
                <a:lnTo>
                  <a:pt x="1575053" y="43281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99347" y="2781247"/>
            <a:ext cx="1347165" cy="739555"/>
          </a:xfrm>
          <a:custGeom>
            <a:avLst/>
            <a:gdLst/>
            <a:ahLst/>
            <a:cxnLst/>
            <a:rect l="l" t="t" r="r" b="b"/>
            <a:pathLst>
              <a:path w="1575434" h="864870">
                <a:moveTo>
                  <a:pt x="787907" y="0"/>
                </a:moveTo>
                <a:lnTo>
                  <a:pt x="726339" y="1300"/>
                </a:lnTo>
                <a:lnTo>
                  <a:pt x="666066" y="5138"/>
                </a:lnTo>
                <a:lnTo>
                  <a:pt x="607262" y="11418"/>
                </a:lnTo>
                <a:lnTo>
                  <a:pt x="550105" y="20044"/>
                </a:lnTo>
                <a:lnTo>
                  <a:pt x="494767" y="30921"/>
                </a:lnTo>
                <a:lnTo>
                  <a:pt x="441426" y="43951"/>
                </a:lnTo>
                <a:lnTo>
                  <a:pt x="390256" y="59040"/>
                </a:lnTo>
                <a:lnTo>
                  <a:pt x="341433" y="76093"/>
                </a:lnTo>
                <a:lnTo>
                  <a:pt x="295131" y="95012"/>
                </a:lnTo>
                <a:lnTo>
                  <a:pt x="251526" y="115702"/>
                </a:lnTo>
                <a:lnTo>
                  <a:pt x="210794" y="138069"/>
                </a:lnTo>
                <a:lnTo>
                  <a:pt x="173109" y="162014"/>
                </a:lnTo>
                <a:lnTo>
                  <a:pt x="138647" y="187444"/>
                </a:lnTo>
                <a:lnTo>
                  <a:pt x="107583" y="214263"/>
                </a:lnTo>
                <a:lnTo>
                  <a:pt x="80092" y="242373"/>
                </a:lnTo>
                <a:lnTo>
                  <a:pt x="36531" y="302089"/>
                </a:lnTo>
                <a:lnTo>
                  <a:pt x="9366" y="365825"/>
                </a:lnTo>
                <a:lnTo>
                  <a:pt x="0" y="432816"/>
                </a:lnTo>
                <a:lnTo>
                  <a:pt x="2370" y="466566"/>
                </a:lnTo>
                <a:lnTo>
                  <a:pt x="20811" y="531847"/>
                </a:lnTo>
                <a:lnTo>
                  <a:pt x="56349" y="593525"/>
                </a:lnTo>
                <a:lnTo>
                  <a:pt x="107583" y="650832"/>
                </a:lnTo>
                <a:lnTo>
                  <a:pt x="138647" y="677605"/>
                </a:lnTo>
                <a:lnTo>
                  <a:pt x="173109" y="702997"/>
                </a:lnTo>
                <a:lnTo>
                  <a:pt x="210794" y="726910"/>
                </a:lnTo>
                <a:lnTo>
                  <a:pt x="251526" y="749249"/>
                </a:lnTo>
                <a:lnTo>
                  <a:pt x="295131" y="769917"/>
                </a:lnTo>
                <a:lnTo>
                  <a:pt x="341433" y="788819"/>
                </a:lnTo>
                <a:lnTo>
                  <a:pt x="390256" y="805857"/>
                </a:lnTo>
                <a:lnTo>
                  <a:pt x="441426" y="820936"/>
                </a:lnTo>
                <a:lnTo>
                  <a:pt x="494767" y="833959"/>
                </a:lnTo>
                <a:lnTo>
                  <a:pt x="550105" y="844830"/>
                </a:lnTo>
                <a:lnTo>
                  <a:pt x="607262" y="853453"/>
                </a:lnTo>
                <a:lnTo>
                  <a:pt x="666066" y="859731"/>
                </a:lnTo>
                <a:lnTo>
                  <a:pt x="726339" y="863569"/>
                </a:lnTo>
                <a:lnTo>
                  <a:pt x="787907" y="864869"/>
                </a:lnTo>
                <a:lnTo>
                  <a:pt x="849471" y="863569"/>
                </a:lnTo>
                <a:lnTo>
                  <a:pt x="909730" y="859731"/>
                </a:lnTo>
                <a:lnTo>
                  <a:pt x="968510" y="853453"/>
                </a:lnTo>
                <a:lnTo>
                  <a:pt x="1025638" y="844830"/>
                </a:lnTo>
                <a:lnTo>
                  <a:pt x="1080939" y="833959"/>
                </a:lnTo>
                <a:lnTo>
                  <a:pt x="1134238" y="820936"/>
                </a:lnTo>
                <a:lnTo>
                  <a:pt x="1185361" y="805857"/>
                </a:lnTo>
                <a:lnTo>
                  <a:pt x="1234135" y="788819"/>
                </a:lnTo>
                <a:lnTo>
                  <a:pt x="1280384" y="769917"/>
                </a:lnTo>
                <a:lnTo>
                  <a:pt x="1323935" y="749249"/>
                </a:lnTo>
                <a:lnTo>
                  <a:pt x="1364613" y="726910"/>
                </a:lnTo>
                <a:lnTo>
                  <a:pt x="1402244" y="702997"/>
                </a:lnTo>
                <a:lnTo>
                  <a:pt x="1436654" y="677605"/>
                </a:lnTo>
                <a:lnTo>
                  <a:pt x="1467668" y="650832"/>
                </a:lnTo>
                <a:lnTo>
                  <a:pt x="1495112" y="622773"/>
                </a:lnTo>
                <a:lnTo>
                  <a:pt x="1538595" y="563184"/>
                </a:lnTo>
                <a:lnTo>
                  <a:pt x="1565706" y="499608"/>
                </a:lnTo>
                <a:lnTo>
                  <a:pt x="1575053" y="432815"/>
                </a:lnTo>
                <a:lnTo>
                  <a:pt x="1572688" y="398961"/>
                </a:lnTo>
                <a:lnTo>
                  <a:pt x="1554284" y="333502"/>
                </a:lnTo>
                <a:lnTo>
                  <a:pt x="1518813" y="271681"/>
                </a:lnTo>
                <a:lnTo>
                  <a:pt x="1467668" y="214263"/>
                </a:lnTo>
                <a:lnTo>
                  <a:pt x="1436654" y="187444"/>
                </a:lnTo>
                <a:lnTo>
                  <a:pt x="1402244" y="162014"/>
                </a:lnTo>
                <a:lnTo>
                  <a:pt x="1364613" y="138069"/>
                </a:lnTo>
                <a:lnTo>
                  <a:pt x="1323935" y="115702"/>
                </a:lnTo>
                <a:lnTo>
                  <a:pt x="1280384" y="95012"/>
                </a:lnTo>
                <a:lnTo>
                  <a:pt x="1234135" y="76093"/>
                </a:lnTo>
                <a:lnTo>
                  <a:pt x="1185361" y="59040"/>
                </a:lnTo>
                <a:lnTo>
                  <a:pt x="1134238" y="43951"/>
                </a:lnTo>
                <a:lnTo>
                  <a:pt x="1080939" y="30921"/>
                </a:lnTo>
                <a:lnTo>
                  <a:pt x="1025638" y="20044"/>
                </a:lnTo>
                <a:lnTo>
                  <a:pt x="968510" y="11418"/>
                </a:lnTo>
                <a:lnTo>
                  <a:pt x="909730" y="5138"/>
                </a:lnTo>
                <a:lnTo>
                  <a:pt x="849471" y="1300"/>
                </a:lnTo>
                <a:lnTo>
                  <a:pt x="78790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18809" y="2861618"/>
            <a:ext cx="1107705" cy="536716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19457" marR="4344" indent="-109141">
              <a:spcBef>
                <a:spcPts val="81"/>
              </a:spcBef>
            </a:pP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请练习追加 元组吧！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99792" y="5517232"/>
            <a:ext cx="2851345" cy="1006289"/>
          </a:xfrm>
          <a:custGeom>
            <a:avLst/>
            <a:gdLst/>
            <a:ahLst/>
            <a:cxnLst/>
            <a:rect l="l" t="t" r="r" b="b"/>
            <a:pathLst>
              <a:path w="2693670" h="1008379">
                <a:moveTo>
                  <a:pt x="2693670" y="504443"/>
                </a:moveTo>
                <a:lnTo>
                  <a:pt x="2687131" y="454362"/>
                </a:lnTo>
                <a:lnTo>
                  <a:pt x="2667925" y="405686"/>
                </a:lnTo>
                <a:lnTo>
                  <a:pt x="2636669" y="358646"/>
                </a:lnTo>
                <a:lnTo>
                  <a:pt x="2593980" y="313471"/>
                </a:lnTo>
                <a:lnTo>
                  <a:pt x="2540474" y="270392"/>
                </a:lnTo>
                <a:lnTo>
                  <a:pt x="2476769" y="229638"/>
                </a:lnTo>
                <a:lnTo>
                  <a:pt x="2441284" y="210205"/>
                </a:lnTo>
                <a:lnTo>
                  <a:pt x="2403481" y="191440"/>
                </a:lnTo>
                <a:lnTo>
                  <a:pt x="2363436" y="173371"/>
                </a:lnTo>
                <a:lnTo>
                  <a:pt x="2321227" y="156028"/>
                </a:lnTo>
                <a:lnTo>
                  <a:pt x="2276930" y="139438"/>
                </a:lnTo>
                <a:lnTo>
                  <a:pt x="2230623" y="123631"/>
                </a:lnTo>
                <a:lnTo>
                  <a:pt x="2182383" y="108636"/>
                </a:lnTo>
                <a:lnTo>
                  <a:pt x="2132287" y="94480"/>
                </a:lnTo>
                <a:lnTo>
                  <a:pt x="2080412" y="81194"/>
                </a:lnTo>
                <a:lnTo>
                  <a:pt x="2026835" y="68805"/>
                </a:lnTo>
                <a:lnTo>
                  <a:pt x="1971633" y="57343"/>
                </a:lnTo>
                <a:lnTo>
                  <a:pt x="1914884" y="46836"/>
                </a:lnTo>
                <a:lnTo>
                  <a:pt x="1856664" y="37313"/>
                </a:lnTo>
                <a:lnTo>
                  <a:pt x="1797050" y="28802"/>
                </a:lnTo>
                <a:lnTo>
                  <a:pt x="1736121" y="21333"/>
                </a:lnTo>
                <a:lnTo>
                  <a:pt x="1673952" y="14934"/>
                </a:lnTo>
                <a:lnTo>
                  <a:pt x="1610302" y="9614"/>
                </a:lnTo>
                <a:lnTo>
                  <a:pt x="1546204" y="5462"/>
                </a:lnTo>
                <a:lnTo>
                  <a:pt x="1480780" y="2447"/>
                </a:lnTo>
                <a:lnTo>
                  <a:pt x="1414424" y="616"/>
                </a:lnTo>
                <a:lnTo>
                  <a:pt x="1347216" y="0"/>
                </a:lnTo>
                <a:lnTo>
                  <a:pt x="1279643" y="624"/>
                </a:lnTo>
                <a:lnTo>
                  <a:pt x="1213145" y="2464"/>
                </a:lnTo>
                <a:lnTo>
                  <a:pt x="1147838" y="5475"/>
                </a:lnTo>
                <a:lnTo>
                  <a:pt x="1083566" y="9634"/>
                </a:lnTo>
                <a:lnTo>
                  <a:pt x="1020183" y="14934"/>
                </a:lnTo>
                <a:lnTo>
                  <a:pt x="957966" y="21333"/>
                </a:lnTo>
                <a:lnTo>
                  <a:pt x="896991" y="28802"/>
                </a:lnTo>
                <a:lnTo>
                  <a:pt x="837337" y="37313"/>
                </a:lnTo>
                <a:lnTo>
                  <a:pt x="779078" y="46836"/>
                </a:lnTo>
                <a:lnTo>
                  <a:pt x="722294" y="57343"/>
                </a:lnTo>
                <a:lnTo>
                  <a:pt x="667060" y="68805"/>
                </a:lnTo>
                <a:lnTo>
                  <a:pt x="613454" y="81194"/>
                </a:lnTo>
                <a:lnTo>
                  <a:pt x="561552" y="94480"/>
                </a:lnTo>
                <a:lnTo>
                  <a:pt x="511431" y="108636"/>
                </a:lnTo>
                <a:lnTo>
                  <a:pt x="463170" y="123631"/>
                </a:lnTo>
                <a:lnTo>
                  <a:pt x="416843" y="139438"/>
                </a:lnTo>
                <a:lnTo>
                  <a:pt x="372529" y="156028"/>
                </a:lnTo>
                <a:lnTo>
                  <a:pt x="330304" y="173371"/>
                </a:lnTo>
                <a:lnTo>
                  <a:pt x="290246" y="191440"/>
                </a:lnTo>
                <a:lnTo>
                  <a:pt x="252431" y="210205"/>
                </a:lnTo>
                <a:lnTo>
                  <a:pt x="216936" y="229638"/>
                </a:lnTo>
                <a:lnTo>
                  <a:pt x="183839" y="249710"/>
                </a:lnTo>
                <a:lnTo>
                  <a:pt x="125144" y="291655"/>
                </a:lnTo>
                <a:lnTo>
                  <a:pt x="76961" y="335811"/>
                </a:lnTo>
                <a:lnTo>
                  <a:pt x="39907" y="381947"/>
                </a:lnTo>
                <a:lnTo>
                  <a:pt x="14597" y="429834"/>
                </a:lnTo>
                <a:lnTo>
                  <a:pt x="1647" y="479241"/>
                </a:lnTo>
                <a:lnTo>
                  <a:pt x="0" y="504443"/>
                </a:lnTo>
                <a:lnTo>
                  <a:pt x="1647" y="529578"/>
                </a:lnTo>
                <a:lnTo>
                  <a:pt x="14597" y="578864"/>
                </a:lnTo>
                <a:lnTo>
                  <a:pt x="39907" y="626643"/>
                </a:lnTo>
                <a:lnTo>
                  <a:pt x="76961" y="672687"/>
                </a:lnTo>
                <a:lnTo>
                  <a:pt x="125144" y="716763"/>
                </a:lnTo>
                <a:lnTo>
                  <a:pt x="183839" y="758641"/>
                </a:lnTo>
                <a:lnTo>
                  <a:pt x="216936" y="778683"/>
                </a:lnTo>
                <a:lnTo>
                  <a:pt x="238506" y="790476"/>
                </a:lnTo>
                <a:lnTo>
                  <a:pt x="238506" y="504443"/>
                </a:lnTo>
                <a:lnTo>
                  <a:pt x="240528" y="479145"/>
                </a:lnTo>
                <a:lnTo>
                  <a:pt x="256358" y="429794"/>
                </a:lnTo>
                <a:lnTo>
                  <a:pt x="287131" y="382394"/>
                </a:lnTo>
                <a:lnTo>
                  <a:pt x="331922" y="337292"/>
                </a:lnTo>
                <a:lnTo>
                  <a:pt x="389805" y="294837"/>
                </a:lnTo>
                <a:lnTo>
                  <a:pt x="423367" y="274710"/>
                </a:lnTo>
                <a:lnTo>
                  <a:pt x="459855" y="255375"/>
                </a:lnTo>
                <a:lnTo>
                  <a:pt x="499153" y="236876"/>
                </a:lnTo>
                <a:lnTo>
                  <a:pt x="541147" y="219255"/>
                </a:lnTo>
                <a:lnTo>
                  <a:pt x="585719" y="202556"/>
                </a:lnTo>
                <a:lnTo>
                  <a:pt x="632754" y="186823"/>
                </a:lnTo>
                <a:lnTo>
                  <a:pt x="682137" y="172099"/>
                </a:lnTo>
                <a:lnTo>
                  <a:pt x="733753" y="158428"/>
                </a:lnTo>
                <a:lnTo>
                  <a:pt x="787484" y="145852"/>
                </a:lnTo>
                <a:lnTo>
                  <a:pt x="843216" y="134416"/>
                </a:lnTo>
                <a:lnTo>
                  <a:pt x="900833" y="124162"/>
                </a:lnTo>
                <a:lnTo>
                  <a:pt x="960220" y="115135"/>
                </a:lnTo>
                <a:lnTo>
                  <a:pt x="1021260" y="107377"/>
                </a:lnTo>
                <a:lnTo>
                  <a:pt x="1083838" y="100932"/>
                </a:lnTo>
                <a:lnTo>
                  <a:pt x="1148038" y="95833"/>
                </a:lnTo>
                <a:lnTo>
                  <a:pt x="1213521" y="92143"/>
                </a:lnTo>
                <a:lnTo>
                  <a:pt x="1279939" y="89908"/>
                </a:lnTo>
                <a:lnTo>
                  <a:pt x="1347216" y="89153"/>
                </a:lnTo>
                <a:lnTo>
                  <a:pt x="1414707" y="89911"/>
                </a:lnTo>
                <a:lnTo>
                  <a:pt x="1481129" y="92156"/>
                </a:lnTo>
                <a:lnTo>
                  <a:pt x="1546366" y="95844"/>
                </a:lnTo>
                <a:lnTo>
                  <a:pt x="1610620" y="100965"/>
                </a:lnTo>
                <a:lnTo>
                  <a:pt x="1672821" y="107377"/>
                </a:lnTo>
                <a:lnTo>
                  <a:pt x="1733808" y="115135"/>
                </a:lnTo>
                <a:lnTo>
                  <a:pt x="1793145" y="124162"/>
                </a:lnTo>
                <a:lnTo>
                  <a:pt x="1850718" y="134416"/>
                </a:lnTo>
                <a:lnTo>
                  <a:pt x="1906411" y="145852"/>
                </a:lnTo>
                <a:lnTo>
                  <a:pt x="1960107" y="158428"/>
                </a:lnTo>
                <a:lnTo>
                  <a:pt x="2011690" y="172099"/>
                </a:lnTo>
                <a:lnTo>
                  <a:pt x="2061045" y="186823"/>
                </a:lnTo>
                <a:lnTo>
                  <a:pt x="2108056" y="202556"/>
                </a:lnTo>
                <a:lnTo>
                  <a:pt x="2152607" y="219255"/>
                </a:lnTo>
                <a:lnTo>
                  <a:pt x="2194582" y="236876"/>
                </a:lnTo>
                <a:lnTo>
                  <a:pt x="2233866" y="255375"/>
                </a:lnTo>
                <a:lnTo>
                  <a:pt x="2270341" y="274710"/>
                </a:lnTo>
                <a:lnTo>
                  <a:pt x="2303892" y="294837"/>
                </a:lnTo>
                <a:lnTo>
                  <a:pt x="2361761" y="337292"/>
                </a:lnTo>
                <a:lnTo>
                  <a:pt x="2406543" y="382394"/>
                </a:lnTo>
                <a:lnTo>
                  <a:pt x="2437312" y="429794"/>
                </a:lnTo>
                <a:lnTo>
                  <a:pt x="2453141" y="479145"/>
                </a:lnTo>
                <a:lnTo>
                  <a:pt x="2455164" y="504443"/>
                </a:lnTo>
                <a:lnTo>
                  <a:pt x="2455164" y="790499"/>
                </a:lnTo>
                <a:lnTo>
                  <a:pt x="2476769" y="778683"/>
                </a:lnTo>
                <a:lnTo>
                  <a:pt x="2509858" y="758641"/>
                </a:lnTo>
                <a:lnTo>
                  <a:pt x="2568541" y="716763"/>
                </a:lnTo>
                <a:lnTo>
                  <a:pt x="2616715" y="672687"/>
                </a:lnTo>
                <a:lnTo>
                  <a:pt x="2653765" y="626643"/>
                </a:lnTo>
                <a:lnTo>
                  <a:pt x="2679072" y="578864"/>
                </a:lnTo>
                <a:lnTo>
                  <a:pt x="2692022" y="529578"/>
                </a:lnTo>
                <a:lnTo>
                  <a:pt x="2693670" y="504443"/>
                </a:lnTo>
                <a:close/>
              </a:path>
              <a:path w="2693670" h="1008379">
                <a:moveTo>
                  <a:pt x="2455164" y="790499"/>
                </a:moveTo>
                <a:lnTo>
                  <a:pt x="2455164" y="504443"/>
                </a:lnTo>
                <a:lnTo>
                  <a:pt x="2453141" y="529661"/>
                </a:lnTo>
                <a:lnTo>
                  <a:pt x="2447152" y="554483"/>
                </a:lnTo>
                <a:lnTo>
                  <a:pt x="2423737" y="602768"/>
                </a:lnTo>
                <a:lnTo>
                  <a:pt x="2385846" y="648950"/>
                </a:lnTo>
                <a:lnTo>
                  <a:pt x="2334404" y="692678"/>
                </a:lnTo>
                <a:lnTo>
                  <a:pt x="2270341" y="733605"/>
                </a:lnTo>
                <a:lnTo>
                  <a:pt x="2233866" y="752908"/>
                </a:lnTo>
                <a:lnTo>
                  <a:pt x="2194582" y="771380"/>
                </a:lnTo>
                <a:lnTo>
                  <a:pt x="2152607" y="788976"/>
                </a:lnTo>
                <a:lnTo>
                  <a:pt x="2108056" y="805654"/>
                </a:lnTo>
                <a:lnTo>
                  <a:pt x="2061045" y="821369"/>
                </a:lnTo>
                <a:lnTo>
                  <a:pt x="2011690" y="836077"/>
                </a:lnTo>
                <a:lnTo>
                  <a:pt x="1960107" y="849736"/>
                </a:lnTo>
                <a:lnTo>
                  <a:pt x="1906411" y="862301"/>
                </a:lnTo>
                <a:lnTo>
                  <a:pt x="1850718" y="873729"/>
                </a:lnTo>
                <a:lnTo>
                  <a:pt x="1793145" y="883976"/>
                </a:lnTo>
                <a:lnTo>
                  <a:pt x="1733808" y="892999"/>
                </a:lnTo>
                <a:lnTo>
                  <a:pt x="1672821" y="900753"/>
                </a:lnTo>
                <a:lnTo>
                  <a:pt x="1610302" y="907195"/>
                </a:lnTo>
                <a:lnTo>
                  <a:pt x="1546204" y="912291"/>
                </a:lnTo>
                <a:lnTo>
                  <a:pt x="1480780" y="915981"/>
                </a:lnTo>
                <a:lnTo>
                  <a:pt x="1414424" y="918217"/>
                </a:lnTo>
                <a:lnTo>
                  <a:pt x="1347216" y="918971"/>
                </a:lnTo>
                <a:lnTo>
                  <a:pt x="1279643" y="918214"/>
                </a:lnTo>
                <a:lnTo>
                  <a:pt x="1213145" y="915969"/>
                </a:lnTo>
                <a:lnTo>
                  <a:pt x="1147838" y="912282"/>
                </a:lnTo>
                <a:lnTo>
                  <a:pt x="1083566" y="907167"/>
                </a:lnTo>
                <a:lnTo>
                  <a:pt x="1021260" y="900753"/>
                </a:lnTo>
                <a:lnTo>
                  <a:pt x="960220" y="892999"/>
                </a:lnTo>
                <a:lnTo>
                  <a:pt x="900833" y="883976"/>
                </a:lnTo>
                <a:lnTo>
                  <a:pt x="843216" y="873729"/>
                </a:lnTo>
                <a:lnTo>
                  <a:pt x="787484" y="862301"/>
                </a:lnTo>
                <a:lnTo>
                  <a:pt x="733753" y="849736"/>
                </a:lnTo>
                <a:lnTo>
                  <a:pt x="682137" y="836077"/>
                </a:lnTo>
                <a:lnTo>
                  <a:pt x="632754" y="821369"/>
                </a:lnTo>
                <a:lnTo>
                  <a:pt x="585719" y="805654"/>
                </a:lnTo>
                <a:lnTo>
                  <a:pt x="541147" y="788976"/>
                </a:lnTo>
                <a:lnTo>
                  <a:pt x="499153" y="771380"/>
                </a:lnTo>
                <a:lnTo>
                  <a:pt x="459855" y="752908"/>
                </a:lnTo>
                <a:lnTo>
                  <a:pt x="423367" y="733605"/>
                </a:lnTo>
                <a:lnTo>
                  <a:pt x="389805" y="713514"/>
                </a:lnTo>
                <a:lnTo>
                  <a:pt x="331922" y="671142"/>
                </a:lnTo>
                <a:lnTo>
                  <a:pt x="287131" y="626144"/>
                </a:lnTo>
                <a:lnTo>
                  <a:pt x="256358" y="578867"/>
                </a:lnTo>
                <a:lnTo>
                  <a:pt x="240528" y="529661"/>
                </a:lnTo>
                <a:lnTo>
                  <a:pt x="238506" y="504443"/>
                </a:lnTo>
                <a:lnTo>
                  <a:pt x="238506" y="790476"/>
                </a:lnTo>
                <a:lnTo>
                  <a:pt x="290246" y="816830"/>
                </a:lnTo>
                <a:lnTo>
                  <a:pt x="330304" y="834877"/>
                </a:lnTo>
                <a:lnTo>
                  <a:pt x="372529" y="852201"/>
                </a:lnTo>
                <a:lnTo>
                  <a:pt x="416843" y="868774"/>
                </a:lnTo>
                <a:lnTo>
                  <a:pt x="463170" y="884565"/>
                </a:lnTo>
                <a:lnTo>
                  <a:pt x="511431" y="899547"/>
                </a:lnTo>
                <a:lnTo>
                  <a:pt x="561552" y="913691"/>
                </a:lnTo>
                <a:lnTo>
                  <a:pt x="613454" y="926968"/>
                </a:lnTo>
                <a:lnTo>
                  <a:pt x="667060" y="939348"/>
                </a:lnTo>
                <a:lnTo>
                  <a:pt x="722294" y="950803"/>
                </a:lnTo>
                <a:lnTo>
                  <a:pt x="779078" y="961305"/>
                </a:lnTo>
                <a:lnTo>
                  <a:pt x="837337" y="970823"/>
                </a:lnTo>
                <a:lnTo>
                  <a:pt x="896991" y="979330"/>
                </a:lnTo>
                <a:lnTo>
                  <a:pt x="957966" y="986796"/>
                </a:lnTo>
                <a:lnTo>
                  <a:pt x="1020183" y="993193"/>
                </a:lnTo>
                <a:lnTo>
                  <a:pt x="1083838" y="998509"/>
                </a:lnTo>
                <a:lnTo>
                  <a:pt x="1148038" y="1002663"/>
                </a:lnTo>
                <a:lnTo>
                  <a:pt x="1213521" y="1005679"/>
                </a:lnTo>
                <a:lnTo>
                  <a:pt x="1279939" y="1007509"/>
                </a:lnTo>
                <a:lnTo>
                  <a:pt x="1347216" y="1008125"/>
                </a:lnTo>
                <a:lnTo>
                  <a:pt x="1414707" y="1007501"/>
                </a:lnTo>
                <a:lnTo>
                  <a:pt x="1481129" y="1005662"/>
                </a:lnTo>
                <a:lnTo>
                  <a:pt x="1546366" y="1002653"/>
                </a:lnTo>
                <a:lnTo>
                  <a:pt x="1610620" y="998492"/>
                </a:lnTo>
                <a:lnTo>
                  <a:pt x="1673952" y="993193"/>
                </a:lnTo>
                <a:lnTo>
                  <a:pt x="1736121" y="986796"/>
                </a:lnTo>
                <a:lnTo>
                  <a:pt x="1797050" y="979330"/>
                </a:lnTo>
                <a:lnTo>
                  <a:pt x="1856664" y="970823"/>
                </a:lnTo>
                <a:lnTo>
                  <a:pt x="1914884" y="961305"/>
                </a:lnTo>
                <a:lnTo>
                  <a:pt x="1971633" y="950803"/>
                </a:lnTo>
                <a:lnTo>
                  <a:pt x="2026835" y="939348"/>
                </a:lnTo>
                <a:lnTo>
                  <a:pt x="2080412" y="926968"/>
                </a:lnTo>
                <a:lnTo>
                  <a:pt x="2132287" y="913691"/>
                </a:lnTo>
                <a:lnTo>
                  <a:pt x="2182383" y="899547"/>
                </a:lnTo>
                <a:lnTo>
                  <a:pt x="2230623" y="884565"/>
                </a:lnTo>
                <a:lnTo>
                  <a:pt x="2276930" y="868774"/>
                </a:lnTo>
                <a:lnTo>
                  <a:pt x="2321227" y="852201"/>
                </a:lnTo>
                <a:lnTo>
                  <a:pt x="2363436" y="834877"/>
                </a:lnTo>
                <a:lnTo>
                  <a:pt x="2403481" y="816830"/>
                </a:lnTo>
                <a:lnTo>
                  <a:pt x="2441284" y="798089"/>
                </a:lnTo>
                <a:lnTo>
                  <a:pt x="2455164" y="79049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1360" y="5586300"/>
            <a:ext cx="2377465" cy="843433"/>
          </a:xfrm>
          <a:custGeom>
            <a:avLst/>
            <a:gdLst/>
            <a:ahLst/>
            <a:cxnLst/>
            <a:rect l="l" t="t" r="r" b="b"/>
            <a:pathLst>
              <a:path w="2245995" h="845184">
                <a:moveTo>
                  <a:pt x="2245614" y="422909"/>
                </a:moveTo>
                <a:lnTo>
                  <a:pt x="2237504" y="371723"/>
                </a:lnTo>
                <a:lnTo>
                  <a:pt x="2213798" y="322367"/>
                </a:lnTo>
                <a:lnTo>
                  <a:pt x="2175434" y="275194"/>
                </a:lnTo>
                <a:lnTo>
                  <a:pt x="2123348" y="230555"/>
                </a:lnTo>
                <a:lnTo>
                  <a:pt x="2058476" y="188801"/>
                </a:lnTo>
                <a:lnTo>
                  <a:pt x="2021538" y="169115"/>
                </a:lnTo>
                <a:lnTo>
                  <a:pt x="1981755" y="150283"/>
                </a:lnTo>
                <a:lnTo>
                  <a:pt x="1939243" y="132347"/>
                </a:lnTo>
                <a:lnTo>
                  <a:pt x="1894121" y="115352"/>
                </a:lnTo>
                <a:lnTo>
                  <a:pt x="1846504" y="99342"/>
                </a:lnTo>
                <a:lnTo>
                  <a:pt x="1796511" y="84360"/>
                </a:lnTo>
                <a:lnTo>
                  <a:pt x="1744258" y="70451"/>
                </a:lnTo>
                <a:lnTo>
                  <a:pt x="1689861" y="57657"/>
                </a:lnTo>
                <a:lnTo>
                  <a:pt x="1633440" y="46025"/>
                </a:lnTo>
                <a:lnTo>
                  <a:pt x="1575109" y="35596"/>
                </a:lnTo>
                <a:lnTo>
                  <a:pt x="1514987" y="26415"/>
                </a:lnTo>
                <a:lnTo>
                  <a:pt x="1453191" y="18527"/>
                </a:lnTo>
                <a:lnTo>
                  <a:pt x="1389837" y="11974"/>
                </a:lnTo>
                <a:lnTo>
                  <a:pt x="1325042" y="6801"/>
                </a:lnTo>
                <a:lnTo>
                  <a:pt x="1258925" y="3052"/>
                </a:lnTo>
                <a:lnTo>
                  <a:pt x="1191601" y="770"/>
                </a:lnTo>
                <a:lnTo>
                  <a:pt x="1123188" y="0"/>
                </a:lnTo>
                <a:lnTo>
                  <a:pt x="1054693" y="770"/>
                </a:lnTo>
                <a:lnTo>
                  <a:pt x="987293" y="3052"/>
                </a:lnTo>
                <a:lnTo>
                  <a:pt x="921106" y="6801"/>
                </a:lnTo>
                <a:lnTo>
                  <a:pt x="856247" y="11974"/>
                </a:lnTo>
                <a:lnTo>
                  <a:pt x="792835" y="18527"/>
                </a:lnTo>
                <a:lnTo>
                  <a:pt x="730984" y="26416"/>
                </a:lnTo>
                <a:lnTo>
                  <a:pt x="670813" y="35596"/>
                </a:lnTo>
                <a:lnTo>
                  <a:pt x="612439" y="46025"/>
                </a:lnTo>
                <a:lnTo>
                  <a:pt x="555977" y="57658"/>
                </a:lnTo>
                <a:lnTo>
                  <a:pt x="501546" y="70451"/>
                </a:lnTo>
                <a:lnTo>
                  <a:pt x="449261" y="84360"/>
                </a:lnTo>
                <a:lnTo>
                  <a:pt x="399239" y="99342"/>
                </a:lnTo>
                <a:lnTo>
                  <a:pt x="351599" y="115352"/>
                </a:lnTo>
                <a:lnTo>
                  <a:pt x="306455" y="132347"/>
                </a:lnTo>
                <a:lnTo>
                  <a:pt x="263925" y="150283"/>
                </a:lnTo>
                <a:lnTo>
                  <a:pt x="224127" y="169115"/>
                </a:lnTo>
                <a:lnTo>
                  <a:pt x="187176" y="188801"/>
                </a:lnTo>
                <a:lnTo>
                  <a:pt x="153190" y="209296"/>
                </a:lnTo>
                <a:lnTo>
                  <a:pt x="94578" y="252536"/>
                </a:lnTo>
                <a:lnTo>
                  <a:pt x="49228" y="298486"/>
                </a:lnTo>
                <a:lnTo>
                  <a:pt x="18072" y="346794"/>
                </a:lnTo>
                <a:lnTo>
                  <a:pt x="2047" y="397109"/>
                </a:lnTo>
                <a:lnTo>
                  <a:pt x="0" y="422910"/>
                </a:lnTo>
                <a:lnTo>
                  <a:pt x="2047" y="448628"/>
                </a:lnTo>
                <a:lnTo>
                  <a:pt x="18072" y="498798"/>
                </a:lnTo>
                <a:lnTo>
                  <a:pt x="49228" y="546983"/>
                </a:lnTo>
                <a:lnTo>
                  <a:pt x="94578" y="592831"/>
                </a:lnTo>
                <a:lnTo>
                  <a:pt x="153190" y="635987"/>
                </a:lnTo>
                <a:lnTo>
                  <a:pt x="187176" y="656446"/>
                </a:lnTo>
                <a:lnTo>
                  <a:pt x="224127" y="676100"/>
                </a:lnTo>
                <a:lnTo>
                  <a:pt x="263925" y="694905"/>
                </a:lnTo>
                <a:lnTo>
                  <a:pt x="306455" y="712816"/>
                </a:lnTo>
                <a:lnTo>
                  <a:pt x="351599" y="729790"/>
                </a:lnTo>
                <a:lnTo>
                  <a:pt x="399239" y="745782"/>
                </a:lnTo>
                <a:lnTo>
                  <a:pt x="449261" y="760749"/>
                </a:lnTo>
                <a:lnTo>
                  <a:pt x="501546" y="774645"/>
                </a:lnTo>
                <a:lnTo>
                  <a:pt x="555977" y="787428"/>
                </a:lnTo>
                <a:lnTo>
                  <a:pt x="612439" y="799052"/>
                </a:lnTo>
                <a:lnTo>
                  <a:pt x="670813" y="809474"/>
                </a:lnTo>
                <a:lnTo>
                  <a:pt x="730984" y="818650"/>
                </a:lnTo>
                <a:lnTo>
                  <a:pt x="792835" y="826535"/>
                </a:lnTo>
                <a:lnTo>
                  <a:pt x="856247" y="833085"/>
                </a:lnTo>
                <a:lnTo>
                  <a:pt x="921106" y="838257"/>
                </a:lnTo>
                <a:lnTo>
                  <a:pt x="987293" y="842006"/>
                </a:lnTo>
                <a:lnTo>
                  <a:pt x="1054693" y="844287"/>
                </a:lnTo>
                <a:lnTo>
                  <a:pt x="1123188" y="845058"/>
                </a:lnTo>
                <a:lnTo>
                  <a:pt x="1191601" y="844287"/>
                </a:lnTo>
                <a:lnTo>
                  <a:pt x="1258925" y="842006"/>
                </a:lnTo>
                <a:lnTo>
                  <a:pt x="1325042" y="838257"/>
                </a:lnTo>
                <a:lnTo>
                  <a:pt x="1389837" y="833085"/>
                </a:lnTo>
                <a:lnTo>
                  <a:pt x="1453191" y="826535"/>
                </a:lnTo>
                <a:lnTo>
                  <a:pt x="1514987" y="818650"/>
                </a:lnTo>
                <a:lnTo>
                  <a:pt x="1575109" y="809474"/>
                </a:lnTo>
                <a:lnTo>
                  <a:pt x="1633440" y="799052"/>
                </a:lnTo>
                <a:lnTo>
                  <a:pt x="1689862" y="787428"/>
                </a:lnTo>
                <a:lnTo>
                  <a:pt x="1744258" y="774645"/>
                </a:lnTo>
                <a:lnTo>
                  <a:pt x="1796511" y="760749"/>
                </a:lnTo>
                <a:lnTo>
                  <a:pt x="1846504" y="745782"/>
                </a:lnTo>
                <a:lnTo>
                  <a:pt x="1894121" y="729790"/>
                </a:lnTo>
                <a:lnTo>
                  <a:pt x="1939243" y="712816"/>
                </a:lnTo>
                <a:lnTo>
                  <a:pt x="1981755" y="694905"/>
                </a:lnTo>
                <a:lnTo>
                  <a:pt x="2021538" y="676100"/>
                </a:lnTo>
                <a:lnTo>
                  <a:pt x="2058476" y="656446"/>
                </a:lnTo>
                <a:lnTo>
                  <a:pt x="2092451" y="635987"/>
                </a:lnTo>
                <a:lnTo>
                  <a:pt x="2151048" y="592831"/>
                </a:lnTo>
                <a:lnTo>
                  <a:pt x="2196390" y="546983"/>
                </a:lnTo>
                <a:lnTo>
                  <a:pt x="2227542" y="498798"/>
                </a:lnTo>
                <a:lnTo>
                  <a:pt x="2243567" y="448628"/>
                </a:lnTo>
                <a:lnTo>
                  <a:pt x="2245614" y="42290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1360" y="5586300"/>
            <a:ext cx="2377465" cy="843433"/>
          </a:xfrm>
          <a:custGeom>
            <a:avLst/>
            <a:gdLst/>
            <a:ahLst/>
            <a:cxnLst/>
            <a:rect l="l" t="t" r="r" b="b"/>
            <a:pathLst>
              <a:path w="2245995" h="845184">
                <a:moveTo>
                  <a:pt x="1123188" y="0"/>
                </a:moveTo>
                <a:lnTo>
                  <a:pt x="1054693" y="770"/>
                </a:lnTo>
                <a:lnTo>
                  <a:pt x="987293" y="3052"/>
                </a:lnTo>
                <a:lnTo>
                  <a:pt x="921106" y="6801"/>
                </a:lnTo>
                <a:lnTo>
                  <a:pt x="856247" y="11974"/>
                </a:lnTo>
                <a:lnTo>
                  <a:pt x="792835" y="18527"/>
                </a:lnTo>
                <a:lnTo>
                  <a:pt x="730984" y="26416"/>
                </a:lnTo>
                <a:lnTo>
                  <a:pt x="670813" y="35596"/>
                </a:lnTo>
                <a:lnTo>
                  <a:pt x="612439" y="46025"/>
                </a:lnTo>
                <a:lnTo>
                  <a:pt x="555977" y="57658"/>
                </a:lnTo>
                <a:lnTo>
                  <a:pt x="501546" y="70451"/>
                </a:lnTo>
                <a:lnTo>
                  <a:pt x="449261" y="84360"/>
                </a:lnTo>
                <a:lnTo>
                  <a:pt x="399239" y="99342"/>
                </a:lnTo>
                <a:lnTo>
                  <a:pt x="351599" y="115352"/>
                </a:lnTo>
                <a:lnTo>
                  <a:pt x="306455" y="132347"/>
                </a:lnTo>
                <a:lnTo>
                  <a:pt x="263925" y="150283"/>
                </a:lnTo>
                <a:lnTo>
                  <a:pt x="224127" y="169115"/>
                </a:lnTo>
                <a:lnTo>
                  <a:pt x="187176" y="188801"/>
                </a:lnTo>
                <a:lnTo>
                  <a:pt x="153190" y="209296"/>
                </a:lnTo>
                <a:lnTo>
                  <a:pt x="94578" y="252536"/>
                </a:lnTo>
                <a:lnTo>
                  <a:pt x="49228" y="298486"/>
                </a:lnTo>
                <a:lnTo>
                  <a:pt x="18072" y="346794"/>
                </a:lnTo>
                <a:lnTo>
                  <a:pt x="2047" y="397109"/>
                </a:lnTo>
                <a:lnTo>
                  <a:pt x="0" y="422910"/>
                </a:lnTo>
                <a:lnTo>
                  <a:pt x="2047" y="448628"/>
                </a:lnTo>
                <a:lnTo>
                  <a:pt x="18072" y="498798"/>
                </a:lnTo>
                <a:lnTo>
                  <a:pt x="49228" y="546983"/>
                </a:lnTo>
                <a:lnTo>
                  <a:pt x="94578" y="592831"/>
                </a:lnTo>
                <a:lnTo>
                  <a:pt x="153190" y="635987"/>
                </a:lnTo>
                <a:lnTo>
                  <a:pt x="187176" y="656446"/>
                </a:lnTo>
                <a:lnTo>
                  <a:pt x="224127" y="676100"/>
                </a:lnTo>
                <a:lnTo>
                  <a:pt x="263925" y="694905"/>
                </a:lnTo>
                <a:lnTo>
                  <a:pt x="306455" y="712816"/>
                </a:lnTo>
                <a:lnTo>
                  <a:pt x="351599" y="729790"/>
                </a:lnTo>
                <a:lnTo>
                  <a:pt x="399239" y="745782"/>
                </a:lnTo>
                <a:lnTo>
                  <a:pt x="449261" y="760749"/>
                </a:lnTo>
                <a:lnTo>
                  <a:pt x="501546" y="774645"/>
                </a:lnTo>
                <a:lnTo>
                  <a:pt x="555977" y="787428"/>
                </a:lnTo>
                <a:lnTo>
                  <a:pt x="612439" y="799052"/>
                </a:lnTo>
                <a:lnTo>
                  <a:pt x="670813" y="809474"/>
                </a:lnTo>
                <a:lnTo>
                  <a:pt x="730984" y="818650"/>
                </a:lnTo>
                <a:lnTo>
                  <a:pt x="792835" y="826535"/>
                </a:lnTo>
                <a:lnTo>
                  <a:pt x="856247" y="833085"/>
                </a:lnTo>
                <a:lnTo>
                  <a:pt x="921106" y="838257"/>
                </a:lnTo>
                <a:lnTo>
                  <a:pt x="987293" y="842006"/>
                </a:lnTo>
                <a:lnTo>
                  <a:pt x="1054693" y="844287"/>
                </a:lnTo>
                <a:lnTo>
                  <a:pt x="1123188" y="845058"/>
                </a:lnTo>
                <a:lnTo>
                  <a:pt x="1191601" y="844287"/>
                </a:lnTo>
                <a:lnTo>
                  <a:pt x="1258925" y="842006"/>
                </a:lnTo>
                <a:lnTo>
                  <a:pt x="1325042" y="838257"/>
                </a:lnTo>
                <a:lnTo>
                  <a:pt x="1389837" y="833085"/>
                </a:lnTo>
                <a:lnTo>
                  <a:pt x="1453191" y="826535"/>
                </a:lnTo>
                <a:lnTo>
                  <a:pt x="1514987" y="818650"/>
                </a:lnTo>
                <a:lnTo>
                  <a:pt x="1575109" y="809474"/>
                </a:lnTo>
                <a:lnTo>
                  <a:pt x="1633440" y="799052"/>
                </a:lnTo>
                <a:lnTo>
                  <a:pt x="1689862" y="787428"/>
                </a:lnTo>
                <a:lnTo>
                  <a:pt x="1744258" y="774645"/>
                </a:lnTo>
                <a:lnTo>
                  <a:pt x="1796511" y="760749"/>
                </a:lnTo>
                <a:lnTo>
                  <a:pt x="1846504" y="745782"/>
                </a:lnTo>
                <a:lnTo>
                  <a:pt x="1894121" y="729790"/>
                </a:lnTo>
                <a:lnTo>
                  <a:pt x="1939243" y="712816"/>
                </a:lnTo>
                <a:lnTo>
                  <a:pt x="1981755" y="694905"/>
                </a:lnTo>
                <a:lnTo>
                  <a:pt x="2021538" y="676100"/>
                </a:lnTo>
                <a:lnTo>
                  <a:pt x="2058476" y="656446"/>
                </a:lnTo>
                <a:lnTo>
                  <a:pt x="2092451" y="635987"/>
                </a:lnTo>
                <a:lnTo>
                  <a:pt x="2151048" y="592831"/>
                </a:lnTo>
                <a:lnTo>
                  <a:pt x="2196390" y="546983"/>
                </a:lnTo>
                <a:lnTo>
                  <a:pt x="2227542" y="498798"/>
                </a:lnTo>
                <a:lnTo>
                  <a:pt x="2243567" y="448628"/>
                </a:lnTo>
                <a:lnTo>
                  <a:pt x="2245614" y="422909"/>
                </a:lnTo>
                <a:lnTo>
                  <a:pt x="2243567" y="397109"/>
                </a:lnTo>
                <a:lnTo>
                  <a:pt x="2227542" y="346794"/>
                </a:lnTo>
                <a:lnTo>
                  <a:pt x="2196390" y="298486"/>
                </a:lnTo>
                <a:lnTo>
                  <a:pt x="2151048" y="252536"/>
                </a:lnTo>
                <a:lnTo>
                  <a:pt x="2092452" y="209296"/>
                </a:lnTo>
                <a:lnTo>
                  <a:pt x="2058476" y="188801"/>
                </a:lnTo>
                <a:lnTo>
                  <a:pt x="2021538" y="169115"/>
                </a:lnTo>
                <a:lnTo>
                  <a:pt x="1981755" y="150283"/>
                </a:lnTo>
                <a:lnTo>
                  <a:pt x="1939243" y="132347"/>
                </a:lnTo>
                <a:lnTo>
                  <a:pt x="1894121" y="115352"/>
                </a:lnTo>
                <a:lnTo>
                  <a:pt x="1846504" y="99342"/>
                </a:lnTo>
                <a:lnTo>
                  <a:pt x="1796511" y="84360"/>
                </a:lnTo>
                <a:lnTo>
                  <a:pt x="1744258" y="70451"/>
                </a:lnTo>
                <a:lnTo>
                  <a:pt x="1689862" y="57657"/>
                </a:lnTo>
                <a:lnTo>
                  <a:pt x="1633440" y="46025"/>
                </a:lnTo>
                <a:lnTo>
                  <a:pt x="1575109" y="35596"/>
                </a:lnTo>
                <a:lnTo>
                  <a:pt x="1514987" y="26415"/>
                </a:lnTo>
                <a:lnTo>
                  <a:pt x="1453191" y="18527"/>
                </a:lnTo>
                <a:lnTo>
                  <a:pt x="1389837" y="11974"/>
                </a:lnTo>
                <a:lnTo>
                  <a:pt x="1325042" y="6801"/>
                </a:lnTo>
                <a:lnTo>
                  <a:pt x="1258925" y="3052"/>
                </a:lnTo>
                <a:lnTo>
                  <a:pt x="1191601" y="770"/>
                </a:lnTo>
                <a:lnTo>
                  <a:pt x="112318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395" y="4397961"/>
            <a:ext cx="8253069" cy="1982572"/>
          </a:xfrm>
          <a:prstGeom prst="rect">
            <a:avLst/>
          </a:prstGeom>
        </p:spPr>
        <p:txBody>
          <a:bodyPr vert="horz" wrap="square" lIns="0" tIns="54842" rIns="0" bIns="0" rtlCol="0">
            <a:spAutoFit/>
          </a:bodyPr>
          <a:lstStyle/>
          <a:p>
            <a:pPr marL="3507163">
              <a:spcBef>
                <a:spcPts val="432"/>
              </a:spcBef>
            </a:pPr>
            <a:r>
              <a:rPr spc="-4" dirty="0">
                <a:solidFill>
                  <a:srgbClr val="3333CC"/>
                </a:solidFill>
                <a:latin typeface="Arial"/>
                <a:cs typeface="Arial"/>
              </a:rPr>
              <a:t>/*</a:t>
            </a:r>
            <a:r>
              <a:rPr spc="-4" dirty="0">
                <a:solidFill>
                  <a:srgbClr val="3333CC"/>
                </a:solidFill>
                <a:latin typeface="NSimSun"/>
                <a:cs typeface="NSimSun"/>
              </a:rPr>
              <a:t>如列名未省略，须与语句中列名的顺序一致</a:t>
            </a:r>
            <a:endParaRPr dirty="0">
              <a:latin typeface="NSimSun"/>
              <a:cs typeface="NSimSun"/>
            </a:endParaRPr>
          </a:p>
          <a:p>
            <a:pPr marL="10860" marR="1822269">
              <a:lnSpc>
                <a:spcPct val="120300"/>
              </a:lnSpc>
              <a:spcBef>
                <a:spcPts val="73"/>
              </a:spcBef>
            </a:pPr>
            <a:r>
              <a:rPr sz="1900" spc="-4" dirty="0">
                <a:solidFill>
                  <a:srgbClr val="3333CC"/>
                </a:solidFill>
                <a:latin typeface="Arial"/>
                <a:cs typeface="Arial"/>
              </a:rPr>
              <a:t>Insert Into </a:t>
            </a:r>
            <a:r>
              <a:rPr sz="1900" spc="-4" dirty="0">
                <a:solidFill>
                  <a:srgbClr val="FF0065"/>
                </a:solidFill>
                <a:latin typeface="Arial"/>
                <a:cs typeface="Arial"/>
              </a:rPr>
              <a:t>Course(Cname, C#, Credit, Chours, T#)  </a:t>
            </a:r>
            <a:r>
              <a:rPr sz="1900" spc="-4" dirty="0">
                <a:solidFill>
                  <a:srgbClr val="3333CC"/>
                </a:solidFill>
                <a:latin typeface="Arial"/>
                <a:cs typeface="Arial"/>
              </a:rPr>
              <a:t>Values</a:t>
            </a:r>
            <a:r>
              <a:rPr sz="1900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900" spc="-4" dirty="0">
                <a:solidFill>
                  <a:srgbClr val="FF0065"/>
                </a:solidFill>
                <a:latin typeface="Arial"/>
                <a:cs typeface="Arial"/>
              </a:rPr>
              <a:t>(‘</a:t>
            </a:r>
            <a:r>
              <a:rPr sz="1900" spc="-9" dirty="0">
                <a:solidFill>
                  <a:srgbClr val="FF0065"/>
                </a:solidFill>
                <a:latin typeface="NSimSun"/>
                <a:cs typeface="NSimSun"/>
              </a:rPr>
              <a:t>数据</a:t>
            </a:r>
            <a:r>
              <a:rPr sz="1900" spc="-4" dirty="0">
                <a:solidFill>
                  <a:srgbClr val="FF0065"/>
                </a:solidFill>
                <a:latin typeface="NSimSun"/>
                <a:cs typeface="NSimSun"/>
              </a:rPr>
              <a:t>库</a:t>
            </a:r>
            <a:r>
              <a:rPr sz="1900" spc="-4" dirty="0">
                <a:solidFill>
                  <a:srgbClr val="FF0065"/>
                </a:solidFill>
                <a:latin typeface="Arial"/>
                <a:cs typeface="Arial"/>
              </a:rPr>
              <a:t>’, ‘001’,</a:t>
            </a:r>
            <a:r>
              <a:rPr sz="1900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900" spc="-4" dirty="0">
                <a:solidFill>
                  <a:srgbClr val="FF0065"/>
                </a:solidFill>
                <a:latin typeface="Arial"/>
                <a:cs typeface="Arial"/>
              </a:rPr>
              <a:t>6, 40, ‘001’);</a:t>
            </a:r>
            <a:endParaRPr sz="19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909148" marR="2963630" indent="-109141">
              <a:spcBef>
                <a:spcPts val="4"/>
              </a:spcBef>
            </a:pPr>
            <a:r>
              <a:rPr sz="2000" spc="-4" dirty="0" err="1">
                <a:solidFill>
                  <a:srgbClr val="3333CC"/>
                </a:solidFill>
                <a:latin typeface="Microsoft YaHei"/>
                <a:cs typeface="Microsoft YaHei"/>
              </a:rPr>
              <a:t>数据库建立完成后</a:t>
            </a:r>
            <a:r>
              <a:rPr sz="2000" spc="-4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br>
              <a:rPr lang="en-US" sz="2000" spc="-4" dirty="0">
                <a:solidFill>
                  <a:srgbClr val="3333CC"/>
                </a:solidFill>
                <a:latin typeface="Microsoft YaHei"/>
                <a:cs typeface="Microsoft YaHei"/>
              </a:rPr>
            </a:br>
            <a:r>
              <a:rPr sz="2000" spc="-4" dirty="0" err="1">
                <a:solidFill>
                  <a:srgbClr val="3333CC"/>
                </a:solidFill>
                <a:latin typeface="Microsoft YaHei"/>
                <a:cs typeface="Microsoft YaHei"/>
              </a:rPr>
              <a:t>关键是要用呀</a:t>
            </a:r>
            <a:r>
              <a:rPr sz="2000" spc="-4" dirty="0">
                <a:solidFill>
                  <a:srgbClr val="3333CC"/>
                </a:solidFill>
                <a:latin typeface="Microsoft YaHei"/>
                <a:cs typeface="Microsoft YaHei"/>
              </a:rPr>
              <a:t>！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9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3278" y="1979567"/>
            <a:ext cx="7571130" cy="889486"/>
          </a:xfrm>
          <a:prstGeom prst="rect">
            <a:avLst/>
          </a:prstGeom>
        </p:spPr>
        <p:txBody>
          <a:bodyPr vert="horz" wrap="square" lIns="0" tIns="113486" rIns="0" bIns="0" rtlCol="0">
            <a:spAutoFit/>
          </a:bodyPr>
          <a:lstStyle/>
          <a:p>
            <a:pPr marL="10860" algn="l">
              <a:spcBef>
                <a:spcPts val="894"/>
              </a:spcBef>
            </a:pPr>
            <a:r>
              <a:rPr sz="2200" dirty="0">
                <a:latin typeface="Microsoft YaHei"/>
                <a:cs typeface="Microsoft YaHei"/>
              </a:rPr>
              <a:t>SQL提供了结构形式一致但功能多样化的检索语句Select</a:t>
            </a:r>
          </a:p>
          <a:p>
            <a:pPr marL="183529" indent="-172670" algn="l">
              <a:spcBef>
                <a:spcPts val="667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200" spc="-9" dirty="0">
                <a:solidFill>
                  <a:srgbClr val="3333CC"/>
                </a:solidFill>
                <a:latin typeface="Arial"/>
                <a:cs typeface="Arial"/>
              </a:rPr>
              <a:t>Select </a:t>
            </a:r>
            <a:r>
              <a:rPr sz="2200" spc="-9" dirty="0">
                <a:latin typeface="NSimSun"/>
                <a:cs typeface="NSimSun"/>
              </a:rPr>
              <a:t>的简单语法形式：</a:t>
            </a:r>
            <a:endParaRPr sz="2200" dirty="0">
              <a:latin typeface="NSimSun"/>
              <a:cs typeface="N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600" y="2924944"/>
            <a:ext cx="1412535" cy="138262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263892" marR="106969" indent="-168869">
              <a:lnSpc>
                <a:spcPct val="114999"/>
              </a:lnSpc>
              <a:spcBef>
                <a:spcPts val="86"/>
              </a:spcBef>
            </a:pPr>
            <a:r>
              <a:rPr sz="2600" i="1" spc="-4" dirty="0">
                <a:solidFill>
                  <a:srgbClr val="FF3300"/>
                </a:solidFill>
                <a:latin typeface="Arial"/>
                <a:cs typeface="Arial"/>
              </a:rPr>
              <a:t>Select  From</a:t>
            </a:r>
            <a:endParaRPr sz="2600" dirty="0">
              <a:latin typeface="Arial"/>
              <a:cs typeface="Arial"/>
            </a:endParaRPr>
          </a:p>
          <a:p>
            <a:pPr marL="10860">
              <a:spcBef>
                <a:spcPts val="428"/>
              </a:spcBef>
            </a:pPr>
            <a:r>
              <a:rPr sz="2600" dirty="0">
                <a:latin typeface="Arial"/>
                <a:cs typeface="Arial"/>
              </a:rPr>
              <a:t>[</a:t>
            </a:r>
            <a:r>
              <a:rPr sz="2600" spc="-77" dirty="0">
                <a:latin typeface="Arial"/>
                <a:cs typeface="Arial"/>
              </a:rPr>
              <a:t> </a:t>
            </a:r>
            <a:r>
              <a:rPr sz="2600" i="1" spc="-4" dirty="0">
                <a:solidFill>
                  <a:srgbClr val="FF3300"/>
                </a:solidFill>
                <a:latin typeface="Arial"/>
                <a:cs typeface="Arial"/>
              </a:rPr>
              <a:t>Where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9792" y="2931898"/>
            <a:ext cx="2941641" cy="1368716"/>
          </a:xfrm>
          <a:prstGeom prst="rect">
            <a:avLst/>
          </a:prstGeom>
        </p:spPr>
        <p:txBody>
          <a:bodyPr vert="horz" wrap="square" lIns="0" tIns="65159" rIns="0" bIns="0" rtlCol="0">
            <a:spAutoFit/>
          </a:bodyPr>
          <a:lstStyle/>
          <a:p>
            <a:pPr marL="10860">
              <a:spcBef>
                <a:spcPts val="513"/>
              </a:spcBef>
              <a:tabLst>
                <a:tab pos="872040" algn="l"/>
              </a:tabLst>
            </a:pPr>
            <a:r>
              <a:rPr sz="2600" spc="-9" dirty="0">
                <a:latin typeface="NSimSun"/>
                <a:cs typeface="NSimSun"/>
              </a:rPr>
              <a:t>列名	</a:t>
            </a:r>
            <a:r>
              <a:rPr sz="2600" dirty="0">
                <a:latin typeface="Arial"/>
                <a:cs typeface="Arial"/>
              </a:rPr>
              <a:t>[[,</a:t>
            </a:r>
            <a:r>
              <a:rPr sz="2600" spc="-38" dirty="0">
                <a:latin typeface="Arial"/>
                <a:cs typeface="Arial"/>
              </a:rPr>
              <a:t> </a:t>
            </a:r>
            <a:r>
              <a:rPr sz="2600" spc="-9" dirty="0">
                <a:latin typeface="NSimSun"/>
                <a:cs typeface="NSimSun"/>
              </a:rPr>
              <a:t>列</a:t>
            </a:r>
            <a:r>
              <a:rPr sz="2600" spc="-4" dirty="0">
                <a:latin typeface="NSimSun"/>
                <a:cs typeface="NSimSun"/>
              </a:rPr>
              <a:t>名</a:t>
            </a:r>
            <a:r>
              <a:rPr sz="2600" dirty="0">
                <a:latin typeface="Arial"/>
                <a:cs typeface="Arial"/>
              </a:rPr>
              <a:t>]</a:t>
            </a:r>
            <a:r>
              <a:rPr sz="2600" spc="-3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…</a:t>
            </a:r>
            <a:r>
              <a:rPr sz="2600" spc="-26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]</a:t>
            </a:r>
          </a:p>
          <a:p>
            <a:pPr marL="41810" algn="l">
              <a:spcBef>
                <a:spcPts val="432"/>
              </a:spcBef>
            </a:pPr>
            <a:r>
              <a:rPr lang="en-US" sz="2600" spc="-9" dirty="0">
                <a:latin typeface="NSimSun"/>
                <a:cs typeface="NSimSun"/>
              </a:rPr>
              <a:t>  </a:t>
            </a:r>
            <a:r>
              <a:rPr sz="2600" spc="-9" dirty="0" err="1">
                <a:latin typeface="NSimSun"/>
                <a:cs typeface="NSimSun"/>
              </a:rPr>
              <a:t>表名</a:t>
            </a:r>
            <a:endParaRPr sz="2600" dirty="0">
              <a:latin typeface="NSimSun"/>
              <a:cs typeface="NSimSun"/>
            </a:endParaRPr>
          </a:p>
          <a:p>
            <a:pPr marL="144978" algn="l">
              <a:spcBef>
                <a:spcPts val="432"/>
              </a:spcBef>
            </a:pPr>
            <a:r>
              <a:rPr sz="2600" spc="-13" dirty="0" err="1">
                <a:latin typeface="NSimSun"/>
                <a:cs typeface="NSimSun"/>
              </a:rPr>
              <a:t>检索条</a:t>
            </a:r>
            <a:r>
              <a:rPr sz="2600" spc="-9" dirty="0" err="1">
                <a:latin typeface="NSimSun"/>
                <a:cs typeface="NSimSun"/>
              </a:rPr>
              <a:t>件</a:t>
            </a:r>
            <a:r>
              <a:rPr sz="2600" spc="-552" dirty="0">
                <a:latin typeface="NSimSun"/>
                <a:cs typeface="NSimSun"/>
              </a:rPr>
              <a:t> </a:t>
            </a:r>
            <a:r>
              <a:rPr sz="2600" dirty="0">
                <a:latin typeface="Arial"/>
                <a:cs typeface="Arial"/>
              </a:rPr>
              <a:t>]</a:t>
            </a:r>
            <a:r>
              <a:rPr sz="2600" spc="-17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0825" y="4365104"/>
            <a:ext cx="8857679" cy="200125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141177" algn="l">
              <a:lnSpc>
                <a:spcPct val="130300"/>
              </a:lnSpc>
              <a:spcBef>
                <a:spcPts val="86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000" spc="-9" dirty="0">
                <a:latin typeface="NSimSun"/>
                <a:cs typeface="NSimSun"/>
              </a:rPr>
              <a:t>语义：从表名所给出的表中，查询</a:t>
            </a:r>
            <a:r>
              <a:rPr sz="2000" spc="-4" dirty="0">
                <a:latin typeface="NSimSun"/>
                <a:cs typeface="NSimSun"/>
              </a:rPr>
              <a:t>出</a:t>
            </a:r>
            <a:r>
              <a:rPr sz="2000" spc="-9" dirty="0">
                <a:latin typeface="NSimSun"/>
                <a:cs typeface="NSimSun"/>
              </a:rPr>
              <a:t>满足检索条件的元组，并按给定的列名 及顺序进行投影显示。</a:t>
            </a:r>
            <a:endParaRPr sz="2000" dirty="0">
              <a:latin typeface="NSimSun"/>
              <a:cs typeface="NSimSun"/>
            </a:endParaRPr>
          </a:p>
          <a:p>
            <a:pPr marL="183529" indent="-172670" algn="l">
              <a:spcBef>
                <a:spcPts val="705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000" spc="-9" dirty="0">
                <a:latin typeface="NSimSun"/>
                <a:cs typeface="NSimSun"/>
              </a:rPr>
              <a:t>相当于</a:t>
            </a:r>
            <a:r>
              <a:rPr sz="2000" spc="-4" dirty="0">
                <a:latin typeface="NSimSun"/>
                <a:cs typeface="NSimSun"/>
              </a:rPr>
              <a:t>：</a:t>
            </a:r>
            <a:r>
              <a:rPr sz="2400" spc="-4" dirty="0">
                <a:solidFill>
                  <a:srgbClr val="3333CC"/>
                </a:solidFill>
                <a:latin typeface="Symbol"/>
                <a:cs typeface="Symbol"/>
              </a:rPr>
              <a:t></a:t>
            </a:r>
            <a:r>
              <a:rPr sz="2400" spc="-12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6" baseline="-21367" dirty="0">
                <a:solidFill>
                  <a:srgbClr val="3333CC"/>
                </a:solidFill>
                <a:latin typeface="NSimSun"/>
                <a:cs typeface="NSimSun"/>
              </a:rPr>
              <a:t>列</a:t>
            </a:r>
            <a:r>
              <a:rPr sz="2400" baseline="-21367" dirty="0">
                <a:solidFill>
                  <a:srgbClr val="3333CC"/>
                </a:solidFill>
                <a:latin typeface="NSimSun"/>
                <a:cs typeface="NSimSun"/>
              </a:rPr>
              <a:t>名</a:t>
            </a:r>
            <a:r>
              <a:rPr sz="2400" baseline="-21367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400" spc="-6" baseline="-2136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aseline="-21367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r>
              <a:rPr sz="2400" spc="-6" baseline="-2136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aseline="-21367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400" spc="-13" baseline="-2136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aseline="-21367" dirty="0">
                <a:solidFill>
                  <a:srgbClr val="3333CC"/>
                </a:solidFill>
                <a:latin typeface="NSimSun"/>
                <a:cs typeface="NSimSun"/>
              </a:rPr>
              <a:t>列名</a:t>
            </a:r>
            <a:r>
              <a:rPr sz="2400" spc="-9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spc="-9" dirty="0">
                <a:solidFill>
                  <a:srgbClr val="3333CC"/>
                </a:solidFill>
                <a:latin typeface="Symbol"/>
                <a:cs typeface="Symbol"/>
              </a:rPr>
              <a:t></a:t>
            </a:r>
            <a:r>
              <a:rPr sz="2400" spc="-133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6" baseline="-25641" dirty="0">
                <a:solidFill>
                  <a:srgbClr val="3333CC"/>
                </a:solidFill>
                <a:latin typeface="NSimSun"/>
                <a:cs typeface="NSimSun"/>
              </a:rPr>
              <a:t>检索条件</a:t>
            </a:r>
            <a:r>
              <a:rPr sz="2400" spc="-385" baseline="-25641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2400" spc="-13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spc="-4" dirty="0">
                <a:solidFill>
                  <a:srgbClr val="3333CC"/>
                </a:solidFill>
                <a:latin typeface="NSimSun"/>
                <a:cs typeface="NSimSun"/>
              </a:rPr>
              <a:t>表名</a:t>
            </a:r>
            <a:r>
              <a:rPr sz="2400" spc="-13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endParaRPr sz="2400" dirty="0">
              <a:latin typeface="Arial"/>
              <a:cs typeface="Arial"/>
            </a:endParaRPr>
          </a:p>
          <a:p>
            <a:pPr marL="10860" marR="4344" algn="l">
              <a:lnSpc>
                <a:spcPts val="2804"/>
              </a:lnSpc>
              <a:spcBef>
                <a:spcPts val="120"/>
              </a:spcBef>
              <a:buSzPct val="95000"/>
              <a:buFont typeface="Wingdings"/>
              <a:buChar char=""/>
              <a:tabLst>
                <a:tab pos="184073" algn="l"/>
                <a:tab pos="4664814" algn="l"/>
              </a:tabLst>
            </a:pPr>
            <a:r>
              <a:rPr sz="2000" spc="-9" dirty="0">
                <a:latin typeface="Arial"/>
                <a:cs typeface="Arial"/>
              </a:rPr>
              <a:t>Selec</a:t>
            </a:r>
            <a:r>
              <a:rPr sz="2000" spc="-4" dirty="0">
                <a:latin typeface="Arial"/>
                <a:cs typeface="Arial"/>
              </a:rPr>
              <a:t>t</a:t>
            </a:r>
            <a:r>
              <a:rPr sz="2000" spc="-9" dirty="0">
                <a:latin typeface="NSimSun"/>
                <a:cs typeface="NSimSun"/>
              </a:rPr>
              <a:t>语句中</a:t>
            </a:r>
            <a:r>
              <a:rPr sz="2000" dirty="0">
                <a:latin typeface="NSimSun"/>
                <a:cs typeface="NSimSun"/>
              </a:rPr>
              <a:t>的</a:t>
            </a:r>
            <a:r>
              <a:rPr sz="2000" spc="-9" dirty="0">
                <a:latin typeface="Arial"/>
                <a:cs typeface="Arial"/>
              </a:rPr>
              <a:t>selec</a:t>
            </a:r>
            <a:r>
              <a:rPr sz="2000" spc="-4" dirty="0">
                <a:latin typeface="Arial"/>
                <a:cs typeface="Arial"/>
              </a:rPr>
              <a:t>t …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,</a:t>
            </a:r>
            <a:r>
              <a:rPr sz="2000" spc="-9" dirty="0">
                <a:latin typeface="Arial"/>
                <a:cs typeface="Arial"/>
              </a:rPr>
              <a:t> from</a:t>
            </a:r>
            <a:r>
              <a:rPr sz="2000" spc="-4" dirty="0">
                <a:latin typeface="Arial"/>
                <a:cs typeface="Arial"/>
              </a:rPr>
              <a:t>… ,</a:t>
            </a:r>
            <a:r>
              <a:rPr sz="2000" spc="-9" dirty="0">
                <a:latin typeface="Arial"/>
                <a:cs typeface="Arial"/>
              </a:rPr>
              <a:t> where…</a:t>
            </a:r>
            <a:r>
              <a:rPr sz="2000" spc="-4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9" dirty="0">
                <a:latin typeface="NSimSun"/>
                <a:cs typeface="NSimSun"/>
              </a:rPr>
              <a:t>等被称为子句，在以上基本形 式基础上会增加许多构成要素，也</a:t>
            </a:r>
            <a:r>
              <a:rPr sz="2000" spc="-4" dirty="0">
                <a:latin typeface="NSimSun"/>
                <a:cs typeface="NSimSun"/>
              </a:rPr>
              <a:t>会</a:t>
            </a:r>
            <a:r>
              <a:rPr sz="2000" spc="-9" dirty="0">
                <a:latin typeface="NSimSun"/>
                <a:cs typeface="NSimSun"/>
              </a:rPr>
              <a:t>增加许多新的子句，满足不同的需求。</a:t>
            </a:r>
            <a:endParaRPr sz="2000" dirty="0">
              <a:latin typeface="NSimSun"/>
              <a:cs typeface="N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504" y="1493116"/>
            <a:ext cx="5791559" cy="432386"/>
          </a:xfrm>
          <a:prstGeom prst="rect">
            <a:avLst/>
          </a:prstGeom>
        </p:spPr>
        <p:txBody>
          <a:bodyPr vert="horz" wrap="square" lIns="0" tIns="62444" rIns="0" bIns="0" rtlCol="0">
            <a:spAutoFit/>
          </a:bodyPr>
          <a:lstStyle/>
          <a:p>
            <a:pPr>
              <a:spcBef>
                <a:spcPts val="402"/>
              </a:spcBef>
            </a:pPr>
            <a:r>
              <a:rPr sz="2400" spc="-4" dirty="0">
                <a:solidFill>
                  <a:srgbClr val="0000FF"/>
                </a:solidFill>
                <a:latin typeface="Arial"/>
                <a:cs typeface="Arial"/>
              </a:rPr>
              <a:t>(1)</a:t>
            </a:r>
            <a:r>
              <a:rPr lang="en-US" sz="2400" spc="-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4" dirty="0" err="1">
                <a:solidFill>
                  <a:srgbClr val="0000FF"/>
                </a:solidFill>
                <a:latin typeface="STZhongsong"/>
                <a:cs typeface="STZhongsong"/>
              </a:rPr>
              <a:t>单表查询</a:t>
            </a:r>
            <a:r>
              <a:rPr sz="2400" spc="-4" dirty="0">
                <a:solidFill>
                  <a:srgbClr val="0000FF"/>
                </a:solidFill>
                <a:latin typeface="Arial"/>
                <a:cs typeface="Arial"/>
              </a:rPr>
              <a:t>-SELECT-FROM-WHERE</a:t>
            </a:r>
            <a:endParaRPr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88899" y="3225826"/>
            <a:ext cx="1459565" cy="885078"/>
          </a:xfrm>
          <a:custGeom>
            <a:avLst/>
            <a:gdLst/>
            <a:ahLst/>
            <a:cxnLst/>
            <a:rect l="l" t="t" r="r" b="b"/>
            <a:pathLst>
              <a:path w="1706879" h="1035050">
                <a:moveTo>
                  <a:pt x="1706880" y="517398"/>
                </a:moveTo>
                <a:lnTo>
                  <a:pt x="1699095" y="447190"/>
                </a:lnTo>
                <a:lnTo>
                  <a:pt x="1676417" y="379853"/>
                </a:lnTo>
                <a:lnTo>
                  <a:pt x="1639859" y="316003"/>
                </a:lnTo>
                <a:lnTo>
                  <a:pt x="1616692" y="285579"/>
                </a:lnTo>
                <a:lnTo>
                  <a:pt x="1590435" y="256257"/>
                </a:lnTo>
                <a:lnTo>
                  <a:pt x="1561214" y="228116"/>
                </a:lnTo>
                <a:lnTo>
                  <a:pt x="1529157" y="201231"/>
                </a:lnTo>
                <a:lnTo>
                  <a:pt x="1494389" y="175681"/>
                </a:lnTo>
                <a:lnTo>
                  <a:pt x="1457039" y="151542"/>
                </a:lnTo>
                <a:lnTo>
                  <a:pt x="1417231" y="128892"/>
                </a:lnTo>
                <a:lnTo>
                  <a:pt x="1375094" y="107806"/>
                </a:lnTo>
                <a:lnTo>
                  <a:pt x="1330754" y="88363"/>
                </a:lnTo>
                <a:lnTo>
                  <a:pt x="1284336" y="70640"/>
                </a:lnTo>
                <a:lnTo>
                  <a:pt x="1235969" y="54713"/>
                </a:lnTo>
                <a:lnTo>
                  <a:pt x="1185779" y="40659"/>
                </a:lnTo>
                <a:lnTo>
                  <a:pt x="1133891" y="28557"/>
                </a:lnTo>
                <a:lnTo>
                  <a:pt x="1080434" y="18482"/>
                </a:lnTo>
                <a:lnTo>
                  <a:pt x="1025534" y="10511"/>
                </a:lnTo>
                <a:lnTo>
                  <a:pt x="969317" y="4723"/>
                </a:lnTo>
                <a:lnTo>
                  <a:pt x="911910" y="1193"/>
                </a:lnTo>
                <a:lnTo>
                  <a:pt x="853440" y="0"/>
                </a:lnTo>
                <a:lnTo>
                  <a:pt x="795057" y="1193"/>
                </a:lnTo>
                <a:lnTo>
                  <a:pt x="737722" y="4723"/>
                </a:lnTo>
                <a:lnTo>
                  <a:pt x="681564" y="10511"/>
                </a:lnTo>
                <a:lnTo>
                  <a:pt x="626709" y="18482"/>
                </a:lnTo>
                <a:lnTo>
                  <a:pt x="573286" y="28557"/>
                </a:lnTo>
                <a:lnTo>
                  <a:pt x="521422" y="40659"/>
                </a:lnTo>
                <a:lnTo>
                  <a:pt x="471244" y="54713"/>
                </a:lnTo>
                <a:lnTo>
                  <a:pt x="422881" y="70640"/>
                </a:lnTo>
                <a:lnTo>
                  <a:pt x="376460" y="88363"/>
                </a:lnTo>
                <a:lnTo>
                  <a:pt x="332109" y="107806"/>
                </a:lnTo>
                <a:lnTo>
                  <a:pt x="289955" y="128892"/>
                </a:lnTo>
                <a:lnTo>
                  <a:pt x="250126" y="151542"/>
                </a:lnTo>
                <a:lnTo>
                  <a:pt x="212750" y="175681"/>
                </a:lnTo>
                <a:lnTo>
                  <a:pt x="177954" y="201231"/>
                </a:lnTo>
                <a:lnTo>
                  <a:pt x="145866" y="228116"/>
                </a:lnTo>
                <a:lnTo>
                  <a:pt x="116614" y="256257"/>
                </a:lnTo>
                <a:lnTo>
                  <a:pt x="90325" y="285579"/>
                </a:lnTo>
                <a:lnTo>
                  <a:pt x="67127" y="316003"/>
                </a:lnTo>
                <a:lnTo>
                  <a:pt x="30515" y="379853"/>
                </a:lnTo>
                <a:lnTo>
                  <a:pt x="7799" y="447190"/>
                </a:lnTo>
                <a:lnTo>
                  <a:pt x="0" y="517398"/>
                </a:lnTo>
                <a:lnTo>
                  <a:pt x="1971" y="552822"/>
                </a:lnTo>
                <a:lnTo>
                  <a:pt x="17356" y="621671"/>
                </a:lnTo>
                <a:lnTo>
                  <a:pt x="47148" y="687341"/>
                </a:lnTo>
                <a:lnTo>
                  <a:pt x="90325" y="749216"/>
                </a:lnTo>
                <a:lnTo>
                  <a:pt x="116614" y="778538"/>
                </a:lnTo>
                <a:lnTo>
                  <a:pt x="145866" y="806679"/>
                </a:lnTo>
                <a:lnTo>
                  <a:pt x="151638" y="811515"/>
                </a:lnTo>
                <a:lnTo>
                  <a:pt x="151638" y="517398"/>
                </a:lnTo>
                <a:lnTo>
                  <a:pt x="154211" y="480615"/>
                </a:lnTo>
                <a:lnTo>
                  <a:pt x="174173" y="409800"/>
                </a:lnTo>
                <a:lnTo>
                  <a:pt x="212487" y="343502"/>
                </a:lnTo>
                <a:lnTo>
                  <a:pt x="238001" y="312365"/>
                </a:lnTo>
                <a:lnTo>
                  <a:pt x="267473" y="282740"/>
                </a:lnTo>
                <a:lnTo>
                  <a:pt x="300693" y="254752"/>
                </a:lnTo>
                <a:lnTo>
                  <a:pt x="337451" y="228531"/>
                </a:lnTo>
                <a:lnTo>
                  <a:pt x="377538" y="204202"/>
                </a:lnTo>
                <a:lnTo>
                  <a:pt x="420743" y="181894"/>
                </a:lnTo>
                <a:lnTo>
                  <a:pt x="466856" y="161733"/>
                </a:lnTo>
                <a:lnTo>
                  <a:pt x="515667" y="143848"/>
                </a:lnTo>
                <a:lnTo>
                  <a:pt x="566966" y="128365"/>
                </a:lnTo>
                <a:lnTo>
                  <a:pt x="620544" y="115411"/>
                </a:lnTo>
                <a:lnTo>
                  <a:pt x="676190" y="105115"/>
                </a:lnTo>
                <a:lnTo>
                  <a:pt x="733695" y="97602"/>
                </a:lnTo>
                <a:lnTo>
                  <a:pt x="792848" y="93001"/>
                </a:lnTo>
                <a:lnTo>
                  <a:pt x="853440" y="91440"/>
                </a:lnTo>
                <a:lnTo>
                  <a:pt x="911039" y="92850"/>
                </a:lnTo>
                <a:lnTo>
                  <a:pt x="967361" y="97009"/>
                </a:lnTo>
                <a:lnTo>
                  <a:pt x="1022223" y="103807"/>
                </a:lnTo>
                <a:lnTo>
                  <a:pt x="1075444" y="113135"/>
                </a:lnTo>
                <a:lnTo>
                  <a:pt x="1126843" y="124884"/>
                </a:lnTo>
                <a:lnTo>
                  <a:pt x="1176239" y="138945"/>
                </a:lnTo>
                <a:lnTo>
                  <a:pt x="1223450" y="155208"/>
                </a:lnTo>
                <a:lnTo>
                  <a:pt x="1268297" y="173565"/>
                </a:lnTo>
                <a:lnTo>
                  <a:pt x="1310596" y="193906"/>
                </a:lnTo>
                <a:lnTo>
                  <a:pt x="1350168" y="216122"/>
                </a:lnTo>
                <a:lnTo>
                  <a:pt x="1386831" y="240104"/>
                </a:lnTo>
                <a:lnTo>
                  <a:pt x="1420404" y="265742"/>
                </a:lnTo>
                <a:lnTo>
                  <a:pt x="1450706" y="292929"/>
                </a:lnTo>
                <a:lnTo>
                  <a:pt x="1477555" y="321554"/>
                </a:lnTo>
                <a:lnTo>
                  <a:pt x="1520171" y="382682"/>
                </a:lnTo>
                <a:lnTo>
                  <a:pt x="1546804" y="448254"/>
                </a:lnTo>
                <a:lnTo>
                  <a:pt x="1556004" y="517398"/>
                </a:lnTo>
                <a:lnTo>
                  <a:pt x="1556004" y="811049"/>
                </a:lnTo>
                <a:lnTo>
                  <a:pt x="1561214" y="806679"/>
                </a:lnTo>
                <a:lnTo>
                  <a:pt x="1590435" y="778538"/>
                </a:lnTo>
                <a:lnTo>
                  <a:pt x="1616692" y="749216"/>
                </a:lnTo>
                <a:lnTo>
                  <a:pt x="1639859" y="718792"/>
                </a:lnTo>
                <a:lnTo>
                  <a:pt x="1676417" y="654942"/>
                </a:lnTo>
                <a:lnTo>
                  <a:pt x="1699095" y="587605"/>
                </a:lnTo>
                <a:lnTo>
                  <a:pt x="1704912" y="552822"/>
                </a:lnTo>
                <a:lnTo>
                  <a:pt x="1706880" y="517398"/>
                </a:lnTo>
                <a:close/>
              </a:path>
              <a:path w="1706879" h="1035050">
                <a:moveTo>
                  <a:pt x="1556004" y="811049"/>
                </a:moveTo>
                <a:lnTo>
                  <a:pt x="1556004" y="517398"/>
                </a:lnTo>
                <a:lnTo>
                  <a:pt x="1553673" y="552258"/>
                </a:lnTo>
                <a:lnTo>
                  <a:pt x="1546804" y="586355"/>
                </a:lnTo>
                <a:lnTo>
                  <a:pt x="1520171" y="651820"/>
                </a:lnTo>
                <a:lnTo>
                  <a:pt x="1477555" y="712905"/>
                </a:lnTo>
                <a:lnTo>
                  <a:pt x="1450706" y="741528"/>
                </a:lnTo>
                <a:lnTo>
                  <a:pt x="1420404" y="768723"/>
                </a:lnTo>
                <a:lnTo>
                  <a:pt x="1386831" y="794380"/>
                </a:lnTo>
                <a:lnTo>
                  <a:pt x="1350168" y="818388"/>
                </a:lnTo>
                <a:lnTo>
                  <a:pt x="1310596" y="840635"/>
                </a:lnTo>
                <a:lnTo>
                  <a:pt x="1268297" y="861011"/>
                </a:lnTo>
                <a:lnTo>
                  <a:pt x="1223450" y="879405"/>
                </a:lnTo>
                <a:lnTo>
                  <a:pt x="1176239" y="895706"/>
                </a:lnTo>
                <a:lnTo>
                  <a:pt x="1126843" y="909804"/>
                </a:lnTo>
                <a:lnTo>
                  <a:pt x="1075444" y="921587"/>
                </a:lnTo>
                <a:lnTo>
                  <a:pt x="1022223" y="930944"/>
                </a:lnTo>
                <a:lnTo>
                  <a:pt x="967361" y="937765"/>
                </a:lnTo>
                <a:lnTo>
                  <a:pt x="911039" y="941940"/>
                </a:lnTo>
                <a:lnTo>
                  <a:pt x="853440" y="943356"/>
                </a:lnTo>
                <a:lnTo>
                  <a:pt x="792848" y="941788"/>
                </a:lnTo>
                <a:lnTo>
                  <a:pt x="733695" y="937170"/>
                </a:lnTo>
                <a:lnTo>
                  <a:pt x="676190" y="929633"/>
                </a:lnTo>
                <a:lnTo>
                  <a:pt x="620544" y="919304"/>
                </a:lnTo>
                <a:lnTo>
                  <a:pt x="566966" y="906314"/>
                </a:lnTo>
                <a:lnTo>
                  <a:pt x="515667" y="890791"/>
                </a:lnTo>
                <a:lnTo>
                  <a:pt x="466856" y="872866"/>
                </a:lnTo>
                <a:lnTo>
                  <a:pt x="420743" y="852667"/>
                </a:lnTo>
                <a:lnTo>
                  <a:pt x="377538" y="830323"/>
                </a:lnTo>
                <a:lnTo>
                  <a:pt x="337451" y="805964"/>
                </a:lnTo>
                <a:lnTo>
                  <a:pt x="300693" y="779720"/>
                </a:lnTo>
                <a:lnTo>
                  <a:pt x="267473" y="751719"/>
                </a:lnTo>
                <a:lnTo>
                  <a:pt x="238001" y="722092"/>
                </a:lnTo>
                <a:lnTo>
                  <a:pt x="212487" y="690966"/>
                </a:lnTo>
                <a:lnTo>
                  <a:pt x="191141" y="658472"/>
                </a:lnTo>
                <a:lnTo>
                  <a:pt x="161793" y="589896"/>
                </a:lnTo>
                <a:lnTo>
                  <a:pt x="151638" y="517398"/>
                </a:lnTo>
                <a:lnTo>
                  <a:pt x="151638" y="811515"/>
                </a:lnTo>
                <a:lnTo>
                  <a:pt x="212750" y="859114"/>
                </a:lnTo>
                <a:lnTo>
                  <a:pt x="250126" y="883253"/>
                </a:lnTo>
                <a:lnTo>
                  <a:pt x="289955" y="905903"/>
                </a:lnTo>
                <a:lnTo>
                  <a:pt x="332109" y="926989"/>
                </a:lnTo>
                <a:lnTo>
                  <a:pt x="376460" y="946432"/>
                </a:lnTo>
                <a:lnTo>
                  <a:pt x="422881" y="964155"/>
                </a:lnTo>
                <a:lnTo>
                  <a:pt x="471244" y="980082"/>
                </a:lnTo>
                <a:lnTo>
                  <a:pt x="521422" y="994136"/>
                </a:lnTo>
                <a:lnTo>
                  <a:pt x="573286" y="1006238"/>
                </a:lnTo>
                <a:lnTo>
                  <a:pt x="626709" y="1016313"/>
                </a:lnTo>
                <a:lnTo>
                  <a:pt x="681564" y="1024284"/>
                </a:lnTo>
                <a:lnTo>
                  <a:pt x="737722" y="1030072"/>
                </a:lnTo>
                <a:lnTo>
                  <a:pt x="795057" y="1033602"/>
                </a:lnTo>
                <a:lnTo>
                  <a:pt x="853440" y="1034796"/>
                </a:lnTo>
                <a:lnTo>
                  <a:pt x="911910" y="1033602"/>
                </a:lnTo>
                <a:lnTo>
                  <a:pt x="969317" y="1030072"/>
                </a:lnTo>
                <a:lnTo>
                  <a:pt x="1025534" y="1024284"/>
                </a:lnTo>
                <a:lnTo>
                  <a:pt x="1080434" y="1016313"/>
                </a:lnTo>
                <a:lnTo>
                  <a:pt x="1133891" y="1006238"/>
                </a:lnTo>
                <a:lnTo>
                  <a:pt x="1185779" y="994136"/>
                </a:lnTo>
                <a:lnTo>
                  <a:pt x="1235969" y="980082"/>
                </a:lnTo>
                <a:lnTo>
                  <a:pt x="1284336" y="964155"/>
                </a:lnTo>
                <a:lnTo>
                  <a:pt x="1330754" y="946432"/>
                </a:lnTo>
                <a:lnTo>
                  <a:pt x="1375094" y="926989"/>
                </a:lnTo>
                <a:lnTo>
                  <a:pt x="1417231" y="905903"/>
                </a:lnTo>
                <a:lnTo>
                  <a:pt x="1457039" y="883253"/>
                </a:lnTo>
                <a:lnTo>
                  <a:pt x="1494389" y="859114"/>
                </a:lnTo>
                <a:lnTo>
                  <a:pt x="1529157" y="833564"/>
                </a:lnTo>
                <a:lnTo>
                  <a:pt x="1556004" y="81104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10096" y="3297500"/>
            <a:ext cx="1217933" cy="739555"/>
          </a:xfrm>
          <a:custGeom>
            <a:avLst/>
            <a:gdLst/>
            <a:ahLst/>
            <a:cxnLst/>
            <a:rect l="l" t="t" r="r" b="b"/>
            <a:pathLst>
              <a:path w="1424304" h="864870">
                <a:moveTo>
                  <a:pt x="1424177" y="432816"/>
                </a:moveTo>
                <a:lnTo>
                  <a:pt x="1414845" y="362555"/>
                </a:lnTo>
                <a:lnTo>
                  <a:pt x="1387827" y="295924"/>
                </a:lnTo>
                <a:lnTo>
                  <a:pt x="1344597" y="233810"/>
                </a:lnTo>
                <a:lnTo>
                  <a:pt x="1317363" y="204724"/>
                </a:lnTo>
                <a:lnTo>
                  <a:pt x="1286627" y="177100"/>
                </a:lnTo>
                <a:lnTo>
                  <a:pt x="1252575" y="151049"/>
                </a:lnTo>
                <a:lnTo>
                  <a:pt x="1215389" y="126682"/>
                </a:lnTo>
                <a:lnTo>
                  <a:pt x="1175255" y="104109"/>
                </a:lnTo>
                <a:lnTo>
                  <a:pt x="1132356" y="83442"/>
                </a:lnTo>
                <a:lnTo>
                  <a:pt x="1086876" y="64790"/>
                </a:lnTo>
                <a:lnTo>
                  <a:pt x="1038999" y="48266"/>
                </a:lnTo>
                <a:lnTo>
                  <a:pt x="988909" y="33980"/>
                </a:lnTo>
                <a:lnTo>
                  <a:pt x="936790" y="22043"/>
                </a:lnTo>
                <a:lnTo>
                  <a:pt x="882827" y="12565"/>
                </a:lnTo>
                <a:lnTo>
                  <a:pt x="827202" y="5658"/>
                </a:lnTo>
                <a:lnTo>
                  <a:pt x="770101" y="1433"/>
                </a:lnTo>
                <a:lnTo>
                  <a:pt x="711707" y="0"/>
                </a:lnTo>
                <a:lnTo>
                  <a:pt x="653319" y="1433"/>
                </a:lnTo>
                <a:lnTo>
                  <a:pt x="596234" y="5658"/>
                </a:lnTo>
                <a:lnTo>
                  <a:pt x="540635" y="12565"/>
                </a:lnTo>
                <a:lnTo>
                  <a:pt x="486704" y="22043"/>
                </a:lnTo>
                <a:lnTo>
                  <a:pt x="434625" y="33980"/>
                </a:lnTo>
                <a:lnTo>
                  <a:pt x="384581" y="48266"/>
                </a:lnTo>
                <a:lnTo>
                  <a:pt x="336754" y="64790"/>
                </a:lnTo>
                <a:lnTo>
                  <a:pt x="291327" y="83442"/>
                </a:lnTo>
                <a:lnTo>
                  <a:pt x="248484" y="104109"/>
                </a:lnTo>
                <a:lnTo>
                  <a:pt x="208406" y="126682"/>
                </a:lnTo>
                <a:lnTo>
                  <a:pt x="171278" y="151049"/>
                </a:lnTo>
                <a:lnTo>
                  <a:pt x="137281" y="177100"/>
                </a:lnTo>
                <a:lnTo>
                  <a:pt x="106599" y="204724"/>
                </a:lnTo>
                <a:lnTo>
                  <a:pt x="79415" y="233810"/>
                </a:lnTo>
                <a:lnTo>
                  <a:pt x="55911" y="264247"/>
                </a:lnTo>
                <a:lnTo>
                  <a:pt x="20676" y="328730"/>
                </a:lnTo>
                <a:lnTo>
                  <a:pt x="2358" y="397287"/>
                </a:lnTo>
                <a:lnTo>
                  <a:pt x="0" y="432816"/>
                </a:lnTo>
                <a:lnTo>
                  <a:pt x="2358" y="468236"/>
                </a:lnTo>
                <a:lnTo>
                  <a:pt x="20676" y="536607"/>
                </a:lnTo>
                <a:lnTo>
                  <a:pt x="55911" y="600944"/>
                </a:lnTo>
                <a:lnTo>
                  <a:pt x="79415" y="631320"/>
                </a:lnTo>
                <a:lnTo>
                  <a:pt x="106599" y="660354"/>
                </a:lnTo>
                <a:lnTo>
                  <a:pt x="137281" y="687933"/>
                </a:lnTo>
                <a:lnTo>
                  <a:pt x="171278" y="713946"/>
                </a:lnTo>
                <a:lnTo>
                  <a:pt x="208406" y="738282"/>
                </a:lnTo>
                <a:lnTo>
                  <a:pt x="248484" y="760829"/>
                </a:lnTo>
                <a:lnTo>
                  <a:pt x="291327" y="781476"/>
                </a:lnTo>
                <a:lnTo>
                  <a:pt x="336754" y="800111"/>
                </a:lnTo>
                <a:lnTo>
                  <a:pt x="384581" y="816623"/>
                </a:lnTo>
                <a:lnTo>
                  <a:pt x="434625" y="830901"/>
                </a:lnTo>
                <a:lnTo>
                  <a:pt x="486704" y="842832"/>
                </a:lnTo>
                <a:lnTo>
                  <a:pt x="540635" y="852307"/>
                </a:lnTo>
                <a:lnTo>
                  <a:pt x="596234" y="859212"/>
                </a:lnTo>
                <a:lnTo>
                  <a:pt x="653319" y="863436"/>
                </a:lnTo>
                <a:lnTo>
                  <a:pt x="711707" y="864869"/>
                </a:lnTo>
                <a:lnTo>
                  <a:pt x="770101" y="863436"/>
                </a:lnTo>
                <a:lnTo>
                  <a:pt x="827202" y="859212"/>
                </a:lnTo>
                <a:lnTo>
                  <a:pt x="882827" y="852307"/>
                </a:lnTo>
                <a:lnTo>
                  <a:pt x="936790" y="842832"/>
                </a:lnTo>
                <a:lnTo>
                  <a:pt x="988909" y="830901"/>
                </a:lnTo>
                <a:lnTo>
                  <a:pt x="1038999" y="816623"/>
                </a:lnTo>
                <a:lnTo>
                  <a:pt x="1086876" y="800111"/>
                </a:lnTo>
                <a:lnTo>
                  <a:pt x="1132356" y="781476"/>
                </a:lnTo>
                <a:lnTo>
                  <a:pt x="1175255" y="760829"/>
                </a:lnTo>
                <a:lnTo>
                  <a:pt x="1215389" y="738282"/>
                </a:lnTo>
                <a:lnTo>
                  <a:pt x="1252575" y="713946"/>
                </a:lnTo>
                <a:lnTo>
                  <a:pt x="1286627" y="687933"/>
                </a:lnTo>
                <a:lnTo>
                  <a:pt x="1317363" y="660354"/>
                </a:lnTo>
                <a:lnTo>
                  <a:pt x="1344597" y="631320"/>
                </a:lnTo>
                <a:lnTo>
                  <a:pt x="1368147" y="600944"/>
                </a:lnTo>
                <a:lnTo>
                  <a:pt x="1403454" y="536607"/>
                </a:lnTo>
                <a:lnTo>
                  <a:pt x="1421814" y="468236"/>
                </a:lnTo>
                <a:lnTo>
                  <a:pt x="1424177" y="43281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10096" y="3297500"/>
            <a:ext cx="1217933" cy="739555"/>
          </a:xfrm>
          <a:custGeom>
            <a:avLst/>
            <a:gdLst/>
            <a:ahLst/>
            <a:cxnLst/>
            <a:rect l="l" t="t" r="r" b="b"/>
            <a:pathLst>
              <a:path w="1424304" h="864870">
                <a:moveTo>
                  <a:pt x="711707" y="0"/>
                </a:moveTo>
                <a:lnTo>
                  <a:pt x="653319" y="1433"/>
                </a:lnTo>
                <a:lnTo>
                  <a:pt x="596234" y="5658"/>
                </a:lnTo>
                <a:lnTo>
                  <a:pt x="540635" y="12565"/>
                </a:lnTo>
                <a:lnTo>
                  <a:pt x="486704" y="22043"/>
                </a:lnTo>
                <a:lnTo>
                  <a:pt x="434625" y="33980"/>
                </a:lnTo>
                <a:lnTo>
                  <a:pt x="384581" y="48266"/>
                </a:lnTo>
                <a:lnTo>
                  <a:pt x="336754" y="64790"/>
                </a:lnTo>
                <a:lnTo>
                  <a:pt x="291327" y="83442"/>
                </a:lnTo>
                <a:lnTo>
                  <a:pt x="248484" y="104109"/>
                </a:lnTo>
                <a:lnTo>
                  <a:pt x="208406" y="126682"/>
                </a:lnTo>
                <a:lnTo>
                  <a:pt x="171278" y="151049"/>
                </a:lnTo>
                <a:lnTo>
                  <a:pt x="137281" y="177100"/>
                </a:lnTo>
                <a:lnTo>
                  <a:pt x="106599" y="204724"/>
                </a:lnTo>
                <a:lnTo>
                  <a:pt x="79415" y="233810"/>
                </a:lnTo>
                <a:lnTo>
                  <a:pt x="55911" y="264247"/>
                </a:lnTo>
                <a:lnTo>
                  <a:pt x="20676" y="328730"/>
                </a:lnTo>
                <a:lnTo>
                  <a:pt x="2358" y="397287"/>
                </a:lnTo>
                <a:lnTo>
                  <a:pt x="0" y="432816"/>
                </a:lnTo>
                <a:lnTo>
                  <a:pt x="2358" y="468236"/>
                </a:lnTo>
                <a:lnTo>
                  <a:pt x="20676" y="536607"/>
                </a:lnTo>
                <a:lnTo>
                  <a:pt x="55911" y="600944"/>
                </a:lnTo>
                <a:lnTo>
                  <a:pt x="79415" y="631320"/>
                </a:lnTo>
                <a:lnTo>
                  <a:pt x="106599" y="660354"/>
                </a:lnTo>
                <a:lnTo>
                  <a:pt x="137281" y="687933"/>
                </a:lnTo>
                <a:lnTo>
                  <a:pt x="171278" y="713946"/>
                </a:lnTo>
                <a:lnTo>
                  <a:pt x="208406" y="738282"/>
                </a:lnTo>
                <a:lnTo>
                  <a:pt x="248484" y="760829"/>
                </a:lnTo>
                <a:lnTo>
                  <a:pt x="291327" y="781476"/>
                </a:lnTo>
                <a:lnTo>
                  <a:pt x="336754" y="800111"/>
                </a:lnTo>
                <a:lnTo>
                  <a:pt x="384581" y="816623"/>
                </a:lnTo>
                <a:lnTo>
                  <a:pt x="434625" y="830901"/>
                </a:lnTo>
                <a:lnTo>
                  <a:pt x="486704" y="842832"/>
                </a:lnTo>
                <a:lnTo>
                  <a:pt x="540635" y="852307"/>
                </a:lnTo>
                <a:lnTo>
                  <a:pt x="596234" y="859212"/>
                </a:lnTo>
                <a:lnTo>
                  <a:pt x="653319" y="863436"/>
                </a:lnTo>
                <a:lnTo>
                  <a:pt x="711707" y="864869"/>
                </a:lnTo>
                <a:lnTo>
                  <a:pt x="770101" y="863436"/>
                </a:lnTo>
                <a:lnTo>
                  <a:pt x="827202" y="859212"/>
                </a:lnTo>
                <a:lnTo>
                  <a:pt x="882827" y="852307"/>
                </a:lnTo>
                <a:lnTo>
                  <a:pt x="936790" y="842832"/>
                </a:lnTo>
                <a:lnTo>
                  <a:pt x="988909" y="830901"/>
                </a:lnTo>
                <a:lnTo>
                  <a:pt x="1038999" y="816623"/>
                </a:lnTo>
                <a:lnTo>
                  <a:pt x="1086876" y="800111"/>
                </a:lnTo>
                <a:lnTo>
                  <a:pt x="1132356" y="781476"/>
                </a:lnTo>
                <a:lnTo>
                  <a:pt x="1175255" y="760829"/>
                </a:lnTo>
                <a:lnTo>
                  <a:pt x="1215389" y="738282"/>
                </a:lnTo>
                <a:lnTo>
                  <a:pt x="1252575" y="713946"/>
                </a:lnTo>
                <a:lnTo>
                  <a:pt x="1286627" y="687933"/>
                </a:lnTo>
                <a:lnTo>
                  <a:pt x="1317363" y="660354"/>
                </a:lnTo>
                <a:lnTo>
                  <a:pt x="1344597" y="631320"/>
                </a:lnTo>
                <a:lnTo>
                  <a:pt x="1368147" y="600944"/>
                </a:lnTo>
                <a:lnTo>
                  <a:pt x="1403454" y="536607"/>
                </a:lnTo>
                <a:lnTo>
                  <a:pt x="1421814" y="468236"/>
                </a:lnTo>
                <a:lnTo>
                  <a:pt x="1424177" y="432816"/>
                </a:lnTo>
                <a:lnTo>
                  <a:pt x="1421814" y="397287"/>
                </a:lnTo>
                <a:lnTo>
                  <a:pt x="1403454" y="328730"/>
                </a:lnTo>
                <a:lnTo>
                  <a:pt x="1368147" y="264247"/>
                </a:lnTo>
                <a:lnTo>
                  <a:pt x="1344597" y="233810"/>
                </a:lnTo>
                <a:lnTo>
                  <a:pt x="1317363" y="204724"/>
                </a:lnTo>
                <a:lnTo>
                  <a:pt x="1286627" y="177100"/>
                </a:lnTo>
                <a:lnTo>
                  <a:pt x="1252575" y="151049"/>
                </a:lnTo>
                <a:lnTo>
                  <a:pt x="1215389" y="126682"/>
                </a:lnTo>
                <a:lnTo>
                  <a:pt x="1175255" y="104109"/>
                </a:lnTo>
                <a:lnTo>
                  <a:pt x="1132356" y="83442"/>
                </a:lnTo>
                <a:lnTo>
                  <a:pt x="1086876" y="64790"/>
                </a:lnTo>
                <a:lnTo>
                  <a:pt x="1038999" y="48266"/>
                </a:lnTo>
                <a:lnTo>
                  <a:pt x="988909" y="33980"/>
                </a:lnTo>
                <a:lnTo>
                  <a:pt x="936790" y="22043"/>
                </a:lnTo>
                <a:lnTo>
                  <a:pt x="882827" y="12565"/>
                </a:lnTo>
                <a:lnTo>
                  <a:pt x="827202" y="5658"/>
                </a:lnTo>
                <a:lnTo>
                  <a:pt x="770101" y="1433"/>
                </a:lnTo>
                <a:lnTo>
                  <a:pt x="711707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73224" y="3377871"/>
            <a:ext cx="890508" cy="536716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这是最基 本的哟！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32</a:t>
            </a:fld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971600" y="734158"/>
            <a:ext cx="51399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92"/>
              </a:spcBef>
            </a:pPr>
            <a:r>
              <a:rPr lang="zh-CN" altLang="en-US" sz="3200" dirty="0">
                <a:solidFill>
                  <a:srgbClr val="FFFFFF"/>
                </a:solidFill>
                <a:latin typeface="STZhongsong"/>
                <a:cs typeface="STZhongsong"/>
              </a:rPr>
              <a:t>利用</a:t>
            </a:r>
            <a:r>
              <a:rPr lang="en-US" altLang="zh-CN" sz="3200" spc="-9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lang="zh-CN" altLang="en-US" sz="3200" spc="-4" dirty="0">
                <a:solidFill>
                  <a:srgbClr val="FFFFFF"/>
                </a:solidFill>
                <a:latin typeface="STZhongsong"/>
                <a:cs typeface="STZhongsong"/>
              </a:rPr>
              <a:t>语言进行简单查询</a:t>
            </a:r>
            <a:endParaRPr lang="zh-CN" altLang="en-US" sz="3200" dirty="0">
              <a:latin typeface="STZhongsong"/>
              <a:cs typeface="STZhongsong"/>
            </a:endParaRPr>
          </a:p>
        </p:txBody>
      </p:sp>
    </p:spTree>
    <p:extLst>
      <p:ext uri="{BB962C8B-B14F-4D97-AF65-F5344CB8AC3E}">
        <p14:creationId xmlns:p14="http://schemas.microsoft.com/office/powerpoint/2010/main" val="3980117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329" y="1463700"/>
            <a:ext cx="7701003" cy="803289"/>
          </a:xfrm>
          <a:prstGeom prst="rect">
            <a:avLst/>
          </a:prstGeom>
        </p:spPr>
        <p:txBody>
          <a:bodyPr vert="horz" wrap="square" lIns="0" tIns="94480" rIns="0" bIns="0" rtlCol="0">
            <a:spAutoFit/>
          </a:bodyPr>
          <a:lstStyle/>
          <a:p>
            <a:pPr marL="10860" algn="l">
              <a:spcBef>
                <a:spcPts val="743"/>
              </a:spcBef>
            </a:pPr>
            <a:r>
              <a:rPr sz="2000" spc="-4" dirty="0">
                <a:latin typeface="Microsoft YaHei"/>
                <a:cs typeface="Microsoft YaHei"/>
              </a:rPr>
              <a:t>示例：检索学生表中所有学生的信息</a:t>
            </a:r>
            <a:endParaRPr sz="2000" dirty="0">
              <a:latin typeface="Microsoft YaHei"/>
              <a:cs typeface="Microsoft YaHei"/>
            </a:endParaRPr>
          </a:p>
          <a:p>
            <a:pPr marL="563622" marR="4344" indent="-162354" algn="l">
              <a:lnSpc>
                <a:spcPct val="130000"/>
              </a:lnSpc>
              <a:spcBef>
                <a:spcPts val="43"/>
              </a:spcBef>
              <a:tabLst>
                <a:tab pos="1194032" algn="l"/>
              </a:tabLst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Select	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S#, Sname, Ssex, Sage, Sclass, </a:t>
            </a:r>
            <a:r>
              <a:rPr sz="2000" spc="-9" dirty="0">
                <a:solidFill>
                  <a:srgbClr val="FF0065"/>
                </a:solidFill>
                <a:latin typeface="Arial"/>
                <a:cs typeface="Arial"/>
              </a:rPr>
              <a:t>D# 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Student</a:t>
            </a:r>
            <a:r>
              <a:rPr sz="2000" spc="-17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341" y="2486711"/>
            <a:ext cx="4098667" cy="31874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  <a:tabLst>
                <a:tab pos="803080" algn="l"/>
                <a:tab pos="1096294" algn="l"/>
              </a:tabLst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Select</a:t>
            </a:r>
            <a:r>
              <a:rPr lang="en-US" sz="2000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*	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Student</a:t>
            </a:r>
            <a:r>
              <a:rPr sz="2000" spc="-9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28322" y="2480107"/>
            <a:ext cx="3687755" cy="28741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pc="-4" dirty="0">
                <a:latin typeface="Arial"/>
                <a:cs typeface="Arial"/>
              </a:rPr>
              <a:t>//</a:t>
            </a:r>
            <a:r>
              <a:rPr spc="-4" dirty="0">
                <a:latin typeface="NSimSun"/>
                <a:cs typeface="NSimSun"/>
              </a:rPr>
              <a:t>如投影所有列，则可以</a:t>
            </a:r>
            <a:r>
              <a:rPr dirty="0">
                <a:latin typeface="NSimSun"/>
                <a:cs typeface="NSimSun"/>
              </a:rPr>
              <a:t>用</a:t>
            </a:r>
            <a:r>
              <a:rPr spc="-4" dirty="0">
                <a:latin typeface="Arial"/>
                <a:cs typeface="Arial"/>
              </a:rPr>
              <a:t>*</a:t>
            </a:r>
            <a:r>
              <a:rPr spc="-4" dirty="0">
                <a:latin typeface="NSimSun"/>
                <a:cs typeface="NSimSun"/>
              </a:rPr>
              <a:t>来简写</a:t>
            </a:r>
            <a:endParaRPr dirty="0">
              <a:latin typeface="NSimSun"/>
              <a:cs typeface="N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504" y="3099945"/>
            <a:ext cx="5476148" cy="318194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2000" spc="-4" dirty="0">
                <a:latin typeface="Microsoft YaHei"/>
                <a:cs typeface="Microsoft YaHei"/>
              </a:rPr>
              <a:t>示例：检索学生表中所有学生的姓名及年龄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5673" y="3558468"/>
            <a:ext cx="1636676" cy="28741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pc="-4" dirty="0">
                <a:latin typeface="Arial"/>
                <a:cs typeface="Arial"/>
              </a:rPr>
              <a:t>//</a:t>
            </a:r>
            <a:r>
              <a:rPr spc="-4" dirty="0">
                <a:latin typeface="NSimSun"/>
                <a:cs typeface="NSimSun"/>
              </a:rPr>
              <a:t>投影出某些列</a:t>
            </a:r>
            <a:endParaRPr dirty="0">
              <a:latin typeface="NSimSun"/>
              <a:cs typeface="N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3608" y="3493398"/>
            <a:ext cx="2952328" cy="8111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72670" marR="4344" indent="-162354">
              <a:lnSpc>
                <a:spcPct val="130300"/>
              </a:lnSpc>
              <a:spcBef>
                <a:spcPts val="86"/>
              </a:spcBef>
              <a:tabLst>
                <a:tab pos="803080" algn="l"/>
              </a:tabLst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Select	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Sname,</a:t>
            </a:r>
            <a:r>
              <a:rPr sz="2000" spc="-77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Sage 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Student</a:t>
            </a:r>
            <a:r>
              <a:rPr sz="2000" spc="-3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2711" y="4401784"/>
            <a:ext cx="8088070" cy="318194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2000" spc="-4" dirty="0">
                <a:latin typeface="Microsoft YaHei"/>
                <a:cs typeface="Microsoft YaHei"/>
              </a:rPr>
              <a:t>示例：检索学生表中所有年龄小于等于</a:t>
            </a:r>
            <a:r>
              <a:rPr sz="2000" spc="-4" dirty="0">
                <a:latin typeface="Arial"/>
                <a:cs typeface="Arial"/>
              </a:rPr>
              <a:t>19</a:t>
            </a:r>
            <a:r>
              <a:rPr sz="2000" spc="-4" dirty="0">
                <a:latin typeface="Microsoft YaHei"/>
                <a:cs typeface="Microsoft YaHei"/>
              </a:rPr>
              <a:t>岁的学生的年龄及姓名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5673" y="4840239"/>
            <a:ext cx="3103228" cy="28741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dirty="0">
                <a:latin typeface="Arial"/>
                <a:cs typeface="Arial"/>
              </a:rPr>
              <a:t>//</a:t>
            </a:r>
            <a:r>
              <a:rPr spc="-4" dirty="0">
                <a:latin typeface="NSimSun"/>
                <a:cs typeface="NSimSun"/>
              </a:rPr>
              <a:t>投影的列可以重新排定顺序</a:t>
            </a:r>
            <a:endParaRPr dirty="0">
              <a:latin typeface="NSimSun"/>
              <a:cs typeface="N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7007" y="4782899"/>
            <a:ext cx="2610488" cy="119590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72670" marR="4344" indent="-162354">
              <a:lnSpc>
                <a:spcPct val="130300"/>
              </a:lnSpc>
              <a:spcBef>
                <a:spcPts val="86"/>
              </a:spcBef>
              <a:tabLst>
                <a:tab pos="748781" algn="l"/>
              </a:tabLst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Select	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Sage,</a:t>
            </a:r>
            <a:r>
              <a:rPr sz="2000" spc="-68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Sname 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From</a:t>
            </a:r>
            <a:r>
              <a:rPr sz="2000" spc="40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Student</a:t>
            </a:r>
            <a:endParaRPr sz="2000" dirty="0">
              <a:latin typeface="Arial"/>
              <a:cs typeface="Arial"/>
            </a:endParaRPr>
          </a:p>
          <a:p>
            <a:pPr marL="10860">
              <a:spcBef>
                <a:spcPts val="552"/>
              </a:spcBef>
              <a:tabLst>
                <a:tab pos="770501" algn="l"/>
              </a:tabLst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Where	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Sage &lt;=</a:t>
            </a:r>
            <a:r>
              <a:rPr sz="2000" spc="-26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19</a:t>
            </a:r>
            <a:r>
              <a:rPr sz="2000" spc="-4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96052" y="671656"/>
            <a:ext cx="5712280" cy="463163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600" spc="-4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2600" spc="-4" dirty="0">
                <a:solidFill>
                  <a:srgbClr val="FFFFFF"/>
                </a:solidFill>
                <a:latin typeface="STZhongsong"/>
                <a:cs typeface="STZhongsong"/>
              </a:rPr>
              <a:t>单表查询</a:t>
            </a:r>
            <a:r>
              <a:rPr sz="2600" spc="-4" dirty="0">
                <a:solidFill>
                  <a:srgbClr val="FFFFFF"/>
                </a:solidFill>
                <a:latin typeface="Arial"/>
                <a:cs typeface="Arial"/>
              </a:rPr>
              <a:t>-SELECT-FROM-WHERE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04930" y="5247917"/>
            <a:ext cx="2676737" cy="1110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47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0825" y="1313949"/>
            <a:ext cx="8738930" cy="3566821"/>
          </a:xfrm>
          <a:prstGeom prst="rect">
            <a:avLst/>
          </a:prstGeom>
        </p:spPr>
        <p:txBody>
          <a:bodyPr vert="horz" wrap="square" lIns="0" tIns="113486" rIns="0" bIns="0" rtlCol="0">
            <a:spAutoFit/>
          </a:bodyPr>
          <a:lstStyle/>
          <a:p>
            <a:pPr marL="87964" algn="l">
              <a:spcBef>
                <a:spcPts val="894"/>
              </a:spcBef>
            </a:pPr>
            <a:r>
              <a:rPr sz="2400" dirty="0">
                <a:solidFill>
                  <a:srgbClr val="3333CC"/>
                </a:solidFill>
                <a:latin typeface="Microsoft YaHei"/>
                <a:cs typeface="Microsoft YaHei"/>
              </a:rPr>
              <a:t>检索条件的书写</a:t>
            </a:r>
            <a:endParaRPr sz="2400" dirty="0">
              <a:latin typeface="Microsoft YaHei"/>
              <a:cs typeface="Microsoft YaHei"/>
            </a:endParaRPr>
          </a:p>
          <a:p>
            <a:pPr marL="183529" indent="-172670" algn="l">
              <a:spcBef>
                <a:spcPts val="667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200" spc="-9" dirty="0">
                <a:latin typeface="NSimSun"/>
                <a:cs typeface="NSimSun"/>
              </a:rPr>
              <a:t>与选择运</a:t>
            </a:r>
            <a:r>
              <a:rPr sz="2200" spc="-4" dirty="0">
                <a:latin typeface="NSimSun"/>
                <a:cs typeface="NSimSun"/>
              </a:rPr>
              <a:t>算</a:t>
            </a:r>
            <a:r>
              <a:rPr sz="2200" spc="-9" dirty="0">
                <a:solidFill>
                  <a:srgbClr val="FF0065"/>
                </a:solidFill>
                <a:latin typeface="Symbol"/>
                <a:cs typeface="Symbol"/>
              </a:rPr>
              <a:t></a:t>
            </a:r>
            <a:r>
              <a:rPr sz="2200" spc="-13" baseline="-18518" dirty="0">
                <a:solidFill>
                  <a:srgbClr val="FF0065"/>
                </a:solidFill>
                <a:latin typeface="Tahoma"/>
                <a:cs typeface="Tahoma"/>
              </a:rPr>
              <a:t>con</a:t>
            </a:r>
            <a:r>
              <a:rPr sz="2200" spc="-9" dirty="0">
                <a:solidFill>
                  <a:srgbClr val="FF0065"/>
                </a:solidFill>
                <a:latin typeface="Tahoma"/>
                <a:cs typeface="Tahoma"/>
              </a:rPr>
              <a:t>(R)</a:t>
            </a:r>
            <a:r>
              <a:rPr sz="2200" spc="-9" dirty="0">
                <a:latin typeface="NSimSun"/>
                <a:cs typeface="NSimSun"/>
              </a:rPr>
              <a:t>的条件</a:t>
            </a:r>
            <a:r>
              <a:rPr sz="2200" spc="-4" dirty="0">
                <a:latin typeface="Arial"/>
                <a:cs typeface="Arial"/>
              </a:rPr>
              <a:t>con</a:t>
            </a:r>
            <a:r>
              <a:rPr sz="2200" spc="-9" dirty="0">
                <a:latin typeface="NSimSun"/>
                <a:cs typeface="NSimSun"/>
              </a:rPr>
              <a:t>书写一样，只是其逻辑运算符用</a:t>
            </a:r>
            <a:r>
              <a:rPr sz="2200" spc="77" dirty="0">
                <a:latin typeface="NSimSun"/>
                <a:cs typeface="NSimSun"/>
              </a:rPr>
              <a:t> </a:t>
            </a:r>
            <a:r>
              <a:rPr sz="2200" spc="-4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2200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200" spc="-9" dirty="0">
                <a:solidFill>
                  <a:srgbClr val="3333CC"/>
                </a:solidFill>
                <a:latin typeface="Arial"/>
                <a:cs typeface="Arial"/>
              </a:rPr>
              <a:t> or,</a:t>
            </a:r>
            <a:r>
              <a:rPr lang="en-US" sz="2200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3333CC"/>
                </a:solidFill>
                <a:latin typeface="Arial"/>
                <a:cs typeface="Arial"/>
              </a:rPr>
              <a:t>not</a:t>
            </a:r>
            <a:r>
              <a:rPr sz="2200" spc="-3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4" dirty="0">
                <a:latin typeface="NSimSun"/>
                <a:cs typeface="NSimSun"/>
              </a:rPr>
              <a:t>来表</a:t>
            </a:r>
            <a:r>
              <a:rPr sz="2200" spc="-9" dirty="0">
                <a:latin typeface="NSimSun"/>
                <a:cs typeface="NSimSun"/>
              </a:rPr>
              <a:t>示</a:t>
            </a:r>
            <a:r>
              <a:rPr sz="2200" spc="-4" dirty="0">
                <a:latin typeface="Arial"/>
                <a:cs typeface="Arial"/>
              </a:rPr>
              <a:t>,</a:t>
            </a:r>
            <a:r>
              <a:rPr sz="2200" spc="-43" dirty="0">
                <a:latin typeface="Arial"/>
                <a:cs typeface="Arial"/>
              </a:rPr>
              <a:t> </a:t>
            </a:r>
            <a:r>
              <a:rPr sz="2200" spc="-9" dirty="0" err="1">
                <a:latin typeface="NSimSun"/>
                <a:cs typeface="NSimSun"/>
              </a:rPr>
              <a:t>同时也要注意运算符的优先次序及括弧的使用</a:t>
            </a:r>
            <a:r>
              <a:rPr sz="2200" spc="-9" dirty="0">
                <a:latin typeface="NSimSun"/>
                <a:cs typeface="NSimSun"/>
              </a:rPr>
              <a:t>。</a:t>
            </a:r>
            <a:endParaRPr lang="en-US" sz="2200" spc="-9" dirty="0">
              <a:latin typeface="NSimSun"/>
              <a:cs typeface="NSimSun"/>
            </a:endParaRPr>
          </a:p>
          <a:p>
            <a:pPr marL="353759" indent="-342900" algn="l">
              <a:spcBef>
                <a:spcPts val="667"/>
              </a:spcBef>
              <a:buSzPct val="95000"/>
              <a:buFont typeface="Wingdings" panose="05000000000000000000" pitchFamily="2" charset="2"/>
              <a:buChar char="l"/>
              <a:tabLst>
                <a:tab pos="184073" algn="l"/>
              </a:tabLst>
            </a:pPr>
            <a:r>
              <a:rPr sz="2200" spc="-9" dirty="0" err="1">
                <a:latin typeface="黑体" panose="02010609060101010101" pitchFamily="49" charset="-122"/>
                <a:ea typeface="黑体" panose="02010609060101010101" pitchFamily="49" charset="-122"/>
                <a:cs typeface="NSimSun"/>
              </a:rPr>
              <a:t>书写要点是注意</a:t>
            </a:r>
            <a:r>
              <a:rPr sz="2200" spc="-9" dirty="0">
                <a:latin typeface="黑体" panose="02010609060101010101" pitchFamily="49" charset="-122"/>
                <a:ea typeface="黑体" panose="02010609060101010101" pitchFamily="49" charset="-122"/>
                <a:cs typeface="NSimSun"/>
              </a:rPr>
              <a:t> 对自然语言检索条件的正确理解。</a:t>
            </a:r>
            <a:endParaRPr sz="2200" dirty="0">
              <a:latin typeface="黑体" panose="02010609060101010101" pitchFamily="49" charset="-122"/>
              <a:ea typeface="黑体" panose="02010609060101010101" pitchFamily="49" charset="-122"/>
              <a:cs typeface="NSimSun"/>
            </a:endParaRPr>
          </a:p>
          <a:p>
            <a:pPr marL="10860" algn="l">
              <a:spcBef>
                <a:spcPts val="248"/>
              </a:spcBef>
            </a:pPr>
            <a:r>
              <a:rPr sz="2400" spc="-4" dirty="0">
                <a:latin typeface="Microsoft YaHei"/>
                <a:cs typeface="Microsoft YaHei"/>
              </a:rPr>
              <a:t>示例</a:t>
            </a:r>
            <a:r>
              <a:rPr sz="2400" dirty="0">
                <a:latin typeface="Microsoft YaHei"/>
                <a:cs typeface="Microsoft YaHei"/>
              </a:rPr>
              <a:t>：</a:t>
            </a:r>
            <a:r>
              <a:rPr sz="2000" spc="-4" dirty="0">
                <a:latin typeface="Microsoft YaHei"/>
                <a:cs typeface="Microsoft YaHei"/>
              </a:rPr>
              <a:t>检索教师表中所有工资少于1500元或者工资大于2000</a:t>
            </a:r>
            <a:r>
              <a:rPr sz="2000" dirty="0">
                <a:latin typeface="Microsoft YaHei"/>
                <a:cs typeface="Microsoft YaHei"/>
              </a:rPr>
              <a:t>元</a:t>
            </a:r>
            <a:r>
              <a:rPr sz="2000" spc="-9" dirty="0">
                <a:latin typeface="Microsoft YaHei"/>
                <a:cs typeface="Microsoft YaHei"/>
              </a:rPr>
              <a:t> </a:t>
            </a:r>
            <a:r>
              <a:rPr sz="2000" spc="-4" dirty="0">
                <a:latin typeface="Microsoft YaHei"/>
                <a:cs typeface="Microsoft YaHei"/>
              </a:rPr>
              <a:t>并且是03系的教师姓名？</a:t>
            </a:r>
            <a:endParaRPr sz="2000" dirty="0">
              <a:latin typeface="Microsoft YaHei"/>
              <a:cs typeface="Microsoft YaHei"/>
            </a:endParaRPr>
          </a:p>
          <a:p>
            <a:pPr marL="563622" marR="5353867" indent="-162354">
              <a:lnSpc>
                <a:spcPct val="130300"/>
              </a:lnSpc>
              <a:spcBef>
                <a:spcPts val="34"/>
              </a:spcBef>
              <a:tabLst>
                <a:tab pos="1194032" algn="l"/>
              </a:tabLst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Select	</a:t>
            </a:r>
            <a:r>
              <a:rPr sz="2000" dirty="0" err="1">
                <a:solidFill>
                  <a:srgbClr val="FF0065"/>
                </a:solidFill>
                <a:latin typeface="Arial"/>
                <a:cs typeface="Arial"/>
              </a:rPr>
              <a:t>Tname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  </a:t>
            </a:r>
            <a:br>
              <a:rPr lang="en-US" sz="2000" dirty="0">
                <a:solidFill>
                  <a:srgbClr val="FF0065"/>
                </a:solidFill>
                <a:latin typeface="Arial"/>
                <a:cs typeface="Arial"/>
              </a:rPr>
            </a:b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From</a:t>
            </a:r>
            <a:r>
              <a:rPr sz="2000" spc="36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Teacher</a:t>
            </a:r>
            <a:endParaRPr sz="2000" dirty="0">
              <a:latin typeface="Arial"/>
              <a:cs typeface="Arial"/>
            </a:endParaRPr>
          </a:p>
          <a:p>
            <a:pPr marL="401811">
              <a:spcBef>
                <a:spcPts val="556"/>
              </a:spcBef>
              <a:tabLst>
                <a:tab pos="1161452" algn="l"/>
              </a:tabLst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Where	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Salary &lt; 1500 or Salary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&gt;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2000 and D# </a:t>
            </a:r>
            <a:r>
              <a:rPr sz="1539" dirty="0">
                <a:solidFill>
                  <a:srgbClr val="FF0065"/>
                </a:solidFill>
                <a:latin typeface="Arial"/>
                <a:cs typeface="Arial"/>
              </a:rPr>
              <a:t>=</a:t>
            </a:r>
            <a:r>
              <a:rPr sz="1539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’03’</a:t>
            </a:r>
            <a:r>
              <a:rPr sz="1539" dirty="0">
                <a:latin typeface="Arial"/>
                <a:cs typeface="Arial"/>
              </a:rPr>
              <a:t>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726" y="5022299"/>
            <a:ext cx="7655907" cy="119590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72670" marR="3712412" indent="-162354" algn="l">
              <a:lnSpc>
                <a:spcPct val="130300"/>
              </a:lnSpc>
              <a:spcBef>
                <a:spcPts val="86"/>
              </a:spcBef>
              <a:tabLst>
                <a:tab pos="803080" algn="l"/>
              </a:tabLst>
            </a:pPr>
            <a:r>
              <a:rPr lang="en-US" sz="2000" spc="-4" dirty="0">
                <a:solidFill>
                  <a:srgbClr val="3333CC"/>
                </a:solidFill>
                <a:latin typeface="Arial"/>
                <a:cs typeface="Arial"/>
              </a:rPr>
              <a:t>  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Select</a:t>
            </a:r>
            <a:r>
              <a:rPr lang="en-US" sz="2000" spc="-4" dirty="0">
                <a:solidFill>
                  <a:srgbClr val="3333CC"/>
                </a:solidFill>
                <a:latin typeface="Arial"/>
                <a:cs typeface="Arial"/>
              </a:rPr>
              <a:t>  </a:t>
            </a:r>
            <a:r>
              <a:rPr sz="2000" dirty="0" err="1">
                <a:solidFill>
                  <a:srgbClr val="FF0065"/>
                </a:solidFill>
                <a:latin typeface="Arial"/>
                <a:cs typeface="Arial"/>
              </a:rPr>
              <a:t>Tname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  </a:t>
            </a:r>
            <a:br>
              <a:rPr lang="en-US" sz="2000" dirty="0">
                <a:solidFill>
                  <a:srgbClr val="FF0065"/>
                </a:solidFill>
                <a:latin typeface="Arial"/>
                <a:cs typeface="Arial"/>
              </a:rPr>
            </a:br>
            <a:r>
              <a:rPr lang="en-US" sz="2000" dirty="0">
                <a:solidFill>
                  <a:srgbClr val="FF0065"/>
                </a:solidFill>
                <a:latin typeface="Arial"/>
                <a:cs typeface="Arial"/>
              </a:rPr>
              <a:t> 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From</a:t>
            </a:r>
            <a:r>
              <a:rPr sz="2000" spc="36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Teacher</a:t>
            </a:r>
            <a:endParaRPr sz="2000" dirty="0">
              <a:latin typeface="Arial"/>
              <a:cs typeface="Arial"/>
            </a:endParaRPr>
          </a:p>
          <a:p>
            <a:pPr marL="10860" algn="l">
              <a:spcBef>
                <a:spcPts val="556"/>
              </a:spcBef>
              <a:tabLst>
                <a:tab pos="770501" algn="l"/>
              </a:tabLst>
            </a:pPr>
            <a:r>
              <a:rPr lang="en-US" sz="2000" spc="-4" dirty="0">
                <a:solidFill>
                  <a:srgbClr val="3333CC"/>
                </a:solidFill>
                <a:latin typeface="Arial"/>
                <a:cs typeface="Arial"/>
              </a:rPr>
              <a:t>       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Where</a:t>
            </a:r>
            <a:r>
              <a:rPr lang="en-US" sz="2000" spc="-4" dirty="0">
                <a:solidFill>
                  <a:srgbClr val="3333CC"/>
                </a:solidFill>
                <a:latin typeface="Arial"/>
                <a:cs typeface="Arial"/>
              </a:rPr>
              <a:t>  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(Salary &lt; 1500 or Salary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&gt;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2000) and D#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=</a:t>
            </a:r>
            <a:r>
              <a:rPr sz="2000" spc="-43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’03’</a:t>
            </a:r>
            <a:r>
              <a:rPr sz="2000" dirty="0">
                <a:latin typeface="Arial"/>
                <a:cs typeface="Arial"/>
              </a:rPr>
              <a:t>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3308" y="786163"/>
            <a:ext cx="6294299" cy="41052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2600" spc="-4" dirty="0" err="1">
                <a:solidFill>
                  <a:srgbClr val="FFFFFF"/>
                </a:solidFill>
                <a:latin typeface="STZhongsong"/>
                <a:cs typeface="STZhongsong"/>
              </a:rPr>
              <a:t>检索条件</a:t>
            </a:r>
            <a:r>
              <a:rPr sz="2600" spc="-4" dirty="0">
                <a:solidFill>
                  <a:srgbClr val="FFFFFF"/>
                </a:solidFill>
                <a:latin typeface="Arial"/>
                <a:cs typeface="Arial"/>
              </a:rPr>
              <a:t>-SELECT-FROM-WHERE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33611" y="4880770"/>
            <a:ext cx="1827062" cy="899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组合 13"/>
          <p:cNvGrpSpPr/>
          <p:nvPr/>
        </p:nvGrpSpPr>
        <p:grpSpPr>
          <a:xfrm>
            <a:off x="6833611" y="3505251"/>
            <a:ext cx="1328161" cy="839467"/>
            <a:chOff x="6833611" y="3505251"/>
            <a:chExt cx="1328161" cy="839467"/>
          </a:xfrm>
        </p:grpSpPr>
        <p:sp>
          <p:nvSpPr>
            <p:cNvPr id="8" name="object 8"/>
            <p:cNvSpPr/>
            <p:nvPr/>
          </p:nvSpPr>
          <p:spPr>
            <a:xfrm>
              <a:off x="6833611" y="3505251"/>
              <a:ext cx="1328161" cy="839467"/>
            </a:xfrm>
            <a:custGeom>
              <a:avLst/>
              <a:gdLst/>
              <a:ahLst/>
              <a:cxnLst/>
              <a:rect l="l" t="t" r="r" b="b"/>
              <a:pathLst>
                <a:path w="1553209" h="981710">
                  <a:moveTo>
                    <a:pt x="1552956" y="490728"/>
                  </a:moveTo>
                  <a:lnTo>
                    <a:pt x="1544540" y="418155"/>
                  </a:lnTo>
                  <a:lnTo>
                    <a:pt x="1520094" y="348907"/>
                  </a:lnTo>
                  <a:lnTo>
                    <a:pt x="1480815" y="283741"/>
                  </a:lnTo>
                  <a:lnTo>
                    <a:pt x="1455988" y="252924"/>
                  </a:lnTo>
                  <a:lnTo>
                    <a:pt x="1427903" y="223410"/>
                  </a:lnTo>
                  <a:lnTo>
                    <a:pt x="1396709" y="195295"/>
                  </a:lnTo>
                  <a:lnTo>
                    <a:pt x="1362556" y="168672"/>
                  </a:lnTo>
                  <a:lnTo>
                    <a:pt x="1325594" y="143637"/>
                  </a:lnTo>
                  <a:lnTo>
                    <a:pt x="1285973" y="120282"/>
                  </a:lnTo>
                  <a:lnTo>
                    <a:pt x="1243842" y="98704"/>
                  </a:lnTo>
                  <a:lnTo>
                    <a:pt x="1199353" y="78996"/>
                  </a:lnTo>
                  <a:lnTo>
                    <a:pt x="1152653" y="61252"/>
                  </a:lnTo>
                  <a:lnTo>
                    <a:pt x="1103894" y="45568"/>
                  </a:lnTo>
                  <a:lnTo>
                    <a:pt x="1053225" y="32038"/>
                  </a:lnTo>
                  <a:lnTo>
                    <a:pt x="1000796" y="20756"/>
                  </a:lnTo>
                  <a:lnTo>
                    <a:pt x="946757" y="11817"/>
                  </a:lnTo>
                  <a:lnTo>
                    <a:pt x="891258" y="5315"/>
                  </a:lnTo>
                  <a:lnTo>
                    <a:pt x="834448" y="1344"/>
                  </a:lnTo>
                  <a:lnTo>
                    <a:pt x="776478" y="0"/>
                  </a:lnTo>
                  <a:lnTo>
                    <a:pt x="718335" y="1356"/>
                  </a:lnTo>
                  <a:lnTo>
                    <a:pt x="661659" y="5319"/>
                  </a:lnTo>
                  <a:lnTo>
                    <a:pt x="606198" y="11817"/>
                  </a:lnTo>
                  <a:lnTo>
                    <a:pt x="552159" y="20756"/>
                  </a:lnTo>
                  <a:lnTo>
                    <a:pt x="499730" y="32038"/>
                  </a:lnTo>
                  <a:lnTo>
                    <a:pt x="449061" y="45568"/>
                  </a:lnTo>
                  <a:lnTo>
                    <a:pt x="400302" y="61252"/>
                  </a:lnTo>
                  <a:lnTo>
                    <a:pt x="353602" y="78996"/>
                  </a:lnTo>
                  <a:lnTo>
                    <a:pt x="309113" y="98704"/>
                  </a:lnTo>
                  <a:lnTo>
                    <a:pt x="266982" y="120282"/>
                  </a:lnTo>
                  <a:lnTo>
                    <a:pt x="227361" y="143637"/>
                  </a:lnTo>
                  <a:lnTo>
                    <a:pt x="190399" y="168672"/>
                  </a:lnTo>
                  <a:lnTo>
                    <a:pt x="156246" y="195295"/>
                  </a:lnTo>
                  <a:lnTo>
                    <a:pt x="125052" y="223410"/>
                  </a:lnTo>
                  <a:lnTo>
                    <a:pt x="96967" y="252924"/>
                  </a:lnTo>
                  <a:lnTo>
                    <a:pt x="72140" y="283741"/>
                  </a:lnTo>
                  <a:lnTo>
                    <a:pt x="50721" y="315767"/>
                  </a:lnTo>
                  <a:lnTo>
                    <a:pt x="18709" y="383068"/>
                  </a:lnTo>
                  <a:lnTo>
                    <a:pt x="2128" y="454073"/>
                  </a:lnTo>
                  <a:lnTo>
                    <a:pt x="0" y="490728"/>
                  </a:lnTo>
                  <a:lnTo>
                    <a:pt x="2128" y="527288"/>
                  </a:lnTo>
                  <a:lnTo>
                    <a:pt x="18709" y="598154"/>
                  </a:lnTo>
                  <a:lnTo>
                    <a:pt x="50721" y="665378"/>
                  </a:lnTo>
                  <a:lnTo>
                    <a:pt x="72140" y="697385"/>
                  </a:lnTo>
                  <a:lnTo>
                    <a:pt x="96967" y="728193"/>
                  </a:lnTo>
                  <a:lnTo>
                    <a:pt x="125052" y="757708"/>
                  </a:lnTo>
                  <a:lnTo>
                    <a:pt x="137922" y="769311"/>
                  </a:lnTo>
                  <a:lnTo>
                    <a:pt x="137922" y="490728"/>
                  </a:lnTo>
                  <a:lnTo>
                    <a:pt x="140530" y="453935"/>
                  </a:lnTo>
                  <a:lnTo>
                    <a:pt x="160722" y="383289"/>
                  </a:lnTo>
                  <a:lnTo>
                    <a:pt x="199380" y="317506"/>
                  </a:lnTo>
                  <a:lnTo>
                    <a:pt x="225072" y="286794"/>
                  </a:lnTo>
                  <a:lnTo>
                    <a:pt x="254705" y="257723"/>
                  </a:lnTo>
                  <a:lnTo>
                    <a:pt x="288055" y="230435"/>
                  </a:lnTo>
                  <a:lnTo>
                    <a:pt x="324897" y="205073"/>
                  </a:lnTo>
                  <a:lnTo>
                    <a:pt x="365006" y="181778"/>
                  </a:lnTo>
                  <a:lnTo>
                    <a:pt x="408156" y="160692"/>
                  </a:lnTo>
                  <a:lnTo>
                    <a:pt x="454123" y="141957"/>
                  </a:lnTo>
                  <a:lnTo>
                    <a:pt x="502682" y="125716"/>
                  </a:lnTo>
                  <a:lnTo>
                    <a:pt x="553608" y="112109"/>
                  </a:lnTo>
                  <a:lnTo>
                    <a:pt x="606675" y="101278"/>
                  </a:lnTo>
                  <a:lnTo>
                    <a:pt x="661697" y="93364"/>
                  </a:lnTo>
                  <a:lnTo>
                    <a:pt x="718507" y="88511"/>
                  </a:lnTo>
                  <a:lnTo>
                    <a:pt x="776478" y="86868"/>
                  </a:lnTo>
                  <a:lnTo>
                    <a:pt x="834620" y="88516"/>
                  </a:lnTo>
                  <a:lnTo>
                    <a:pt x="891296" y="93367"/>
                  </a:lnTo>
                  <a:lnTo>
                    <a:pt x="946280" y="101278"/>
                  </a:lnTo>
                  <a:lnTo>
                    <a:pt x="999347" y="112109"/>
                  </a:lnTo>
                  <a:lnTo>
                    <a:pt x="1050273" y="125716"/>
                  </a:lnTo>
                  <a:lnTo>
                    <a:pt x="1098832" y="141957"/>
                  </a:lnTo>
                  <a:lnTo>
                    <a:pt x="1144799" y="160692"/>
                  </a:lnTo>
                  <a:lnTo>
                    <a:pt x="1187949" y="181778"/>
                  </a:lnTo>
                  <a:lnTo>
                    <a:pt x="1228058" y="205073"/>
                  </a:lnTo>
                  <a:lnTo>
                    <a:pt x="1264900" y="230435"/>
                  </a:lnTo>
                  <a:lnTo>
                    <a:pt x="1298250" y="257723"/>
                  </a:lnTo>
                  <a:lnTo>
                    <a:pt x="1327883" y="286794"/>
                  </a:lnTo>
                  <a:lnTo>
                    <a:pt x="1353575" y="317506"/>
                  </a:lnTo>
                  <a:lnTo>
                    <a:pt x="1375100" y="349719"/>
                  </a:lnTo>
                  <a:lnTo>
                    <a:pt x="1404750" y="418075"/>
                  </a:lnTo>
                  <a:lnTo>
                    <a:pt x="1415034" y="490728"/>
                  </a:lnTo>
                  <a:lnTo>
                    <a:pt x="1415034" y="769311"/>
                  </a:lnTo>
                  <a:lnTo>
                    <a:pt x="1427903" y="757708"/>
                  </a:lnTo>
                  <a:lnTo>
                    <a:pt x="1455988" y="728193"/>
                  </a:lnTo>
                  <a:lnTo>
                    <a:pt x="1480815" y="697385"/>
                  </a:lnTo>
                  <a:lnTo>
                    <a:pt x="1502234" y="665378"/>
                  </a:lnTo>
                  <a:lnTo>
                    <a:pt x="1534246" y="598154"/>
                  </a:lnTo>
                  <a:lnTo>
                    <a:pt x="1550827" y="527288"/>
                  </a:lnTo>
                  <a:lnTo>
                    <a:pt x="1552956" y="490728"/>
                  </a:lnTo>
                  <a:close/>
                </a:path>
                <a:path w="1553209" h="981710">
                  <a:moveTo>
                    <a:pt x="1415034" y="769311"/>
                  </a:moveTo>
                  <a:lnTo>
                    <a:pt x="1415034" y="490728"/>
                  </a:lnTo>
                  <a:lnTo>
                    <a:pt x="1412425" y="527400"/>
                  </a:lnTo>
                  <a:lnTo>
                    <a:pt x="1404750" y="563153"/>
                  </a:lnTo>
                  <a:lnTo>
                    <a:pt x="1375100" y="631333"/>
                  </a:lnTo>
                  <a:lnTo>
                    <a:pt x="1353575" y="663474"/>
                  </a:lnTo>
                  <a:lnTo>
                    <a:pt x="1327883" y="694125"/>
                  </a:lnTo>
                  <a:lnTo>
                    <a:pt x="1298250" y="723144"/>
                  </a:lnTo>
                  <a:lnTo>
                    <a:pt x="1264900" y="750389"/>
                  </a:lnTo>
                  <a:lnTo>
                    <a:pt x="1228058" y="775716"/>
                  </a:lnTo>
                  <a:lnTo>
                    <a:pt x="1187949" y="798982"/>
                  </a:lnTo>
                  <a:lnTo>
                    <a:pt x="1144799" y="820046"/>
                  </a:lnTo>
                  <a:lnTo>
                    <a:pt x="1098832" y="838764"/>
                  </a:lnTo>
                  <a:lnTo>
                    <a:pt x="1050273" y="854994"/>
                  </a:lnTo>
                  <a:lnTo>
                    <a:pt x="999347" y="868593"/>
                  </a:lnTo>
                  <a:lnTo>
                    <a:pt x="946280" y="879418"/>
                  </a:lnTo>
                  <a:lnTo>
                    <a:pt x="891258" y="887330"/>
                  </a:lnTo>
                  <a:lnTo>
                    <a:pt x="834448" y="892182"/>
                  </a:lnTo>
                  <a:lnTo>
                    <a:pt x="776478" y="893826"/>
                  </a:lnTo>
                  <a:lnTo>
                    <a:pt x="718335" y="892177"/>
                  </a:lnTo>
                  <a:lnTo>
                    <a:pt x="661659" y="887327"/>
                  </a:lnTo>
                  <a:lnTo>
                    <a:pt x="606675" y="879418"/>
                  </a:lnTo>
                  <a:lnTo>
                    <a:pt x="553608" y="868593"/>
                  </a:lnTo>
                  <a:lnTo>
                    <a:pt x="502682" y="854994"/>
                  </a:lnTo>
                  <a:lnTo>
                    <a:pt x="454123" y="838764"/>
                  </a:lnTo>
                  <a:lnTo>
                    <a:pt x="408156" y="820046"/>
                  </a:lnTo>
                  <a:lnTo>
                    <a:pt x="365006" y="798982"/>
                  </a:lnTo>
                  <a:lnTo>
                    <a:pt x="324897" y="775716"/>
                  </a:lnTo>
                  <a:lnTo>
                    <a:pt x="288055" y="750389"/>
                  </a:lnTo>
                  <a:lnTo>
                    <a:pt x="254705" y="723144"/>
                  </a:lnTo>
                  <a:lnTo>
                    <a:pt x="225072" y="694125"/>
                  </a:lnTo>
                  <a:lnTo>
                    <a:pt x="199380" y="663474"/>
                  </a:lnTo>
                  <a:lnTo>
                    <a:pt x="177855" y="631333"/>
                  </a:lnTo>
                  <a:lnTo>
                    <a:pt x="148205" y="563153"/>
                  </a:lnTo>
                  <a:lnTo>
                    <a:pt x="137922" y="490728"/>
                  </a:lnTo>
                  <a:lnTo>
                    <a:pt x="137922" y="769311"/>
                  </a:lnTo>
                  <a:lnTo>
                    <a:pt x="190399" y="812474"/>
                  </a:lnTo>
                  <a:lnTo>
                    <a:pt x="227361" y="837533"/>
                  </a:lnTo>
                  <a:lnTo>
                    <a:pt x="266982" y="860915"/>
                  </a:lnTo>
                  <a:lnTo>
                    <a:pt x="309113" y="882525"/>
                  </a:lnTo>
                  <a:lnTo>
                    <a:pt x="353602" y="902267"/>
                  </a:lnTo>
                  <a:lnTo>
                    <a:pt x="400302" y="920045"/>
                  </a:lnTo>
                  <a:lnTo>
                    <a:pt x="449061" y="935763"/>
                  </a:lnTo>
                  <a:lnTo>
                    <a:pt x="499730" y="949326"/>
                  </a:lnTo>
                  <a:lnTo>
                    <a:pt x="552159" y="960637"/>
                  </a:lnTo>
                  <a:lnTo>
                    <a:pt x="606198" y="969601"/>
                  </a:lnTo>
                  <a:lnTo>
                    <a:pt x="661697" y="976123"/>
                  </a:lnTo>
                  <a:lnTo>
                    <a:pt x="718507" y="980106"/>
                  </a:lnTo>
                  <a:lnTo>
                    <a:pt x="776478" y="981456"/>
                  </a:lnTo>
                  <a:lnTo>
                    <a:pt x="834620" y="980094"/>
                  </a:lnTo>
                  <a:lnTo>
                    <a:pt x="891296" y="976119"/>
                  </a:lnTo>
                  <a:lnTo>
                    <a:pt x="946757" y="969601"/>
                  </a:lnTo>
                  <a:lnTo>
                    <a:pt x="1000796" y="960637"/>
                  </a:lnTo>
                  <a:lnTo>
                    <a:pt x="1053225" y="949326"/>
                  </a:lnTo>
                  <a:lnTo>
                    <a:pt x="1103894" y="935763"/>
                  </a:lnTo>
                  <a:lnTo>
                    <a:pt x="1152653" y="920045"/>
                  </a:lnTo>
                  <a:lnTo>
                    <a:pt x="1199353" y="902267"/>
                  </a:lnTo>
                  <a:lnTo>
                    <a:pt x="1243842" y="882525"/>
                  </a:lnTo>
                  <a:lnTo>
                    <a:pt x="1285973" y="860915"/>
                  </a:lnTo>
                  <a:lnTo>
                    <a:pt x="1325594" y="837533"/>
                  </a:lnTo>
                  <a:lnTo>
                    <a:pt x="1362556" y="812474"/>
                  </a:lnTo>
                  <a:lnTo>
                    <a:pt x="1396709" y="785833"/>
                  </a:lnTo>
                  <a:lnTo>
                    <a:pt x="1415034" y="769311"/>
                  </a:lnTo>
                  <a:close/>
                </a:path>
              </a:pathLst>
            </a:custGeom>
            <a:solidFill>
              <a:srgbClr val="B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43731" y="3573016"/>
              <a:ext cx="1107705" cy="702090"/>
            </a:xfrm>
            <a:custGeom>
              <a:avLst/>
              <a:gdLst/>
              <a:ahLst/>
              <a:cxnLst/>
              <a:rect l="l" t="t" r="r" b="b"/>
              <a:pathLst>
                <a:path w="1295400" h="821054">
                  <a:moveTo>
                    <a:pt x="1295400" y="410718"/>
                  </a:moveTo>
                  <a:lnTo>
                    <a:pt x="1284953" y="336826"/>
                  </a:lnTo>
                  <a:lnTo>
                    <a:pt x="1254839" y="267307"/>
                  </a:lnTo>
                  <a:lnTo>
                    <a:pt x="1232981" y="234547"/>
                  </a:lnTo>
                  <a:lnTo>
                    <a:pt x="1206895" y="203312"/>
                  </a:lnTo>
                  <a:lnTo>
                    <a:pt x="1176810" y="173748"/>
                  </a:lnTo>
                  <a:lnTo>
                    <a:pt x="1142958" y="145997"/>
                  </a:lnTo>
                  <a:lnTo>
                    <a:pt x="1105566" y="120205"/>
                  </a:lnTo>
                  <a:lnTo>
                    <a:pt x="1064866" y="96515"/>
                  </a:lnTo>
                  <a:lnTo>
                    <a:pt x="1021086" y="75072"/>
                  </a:lnTo>
                  <a:lnTo>
                    <a:pt x="974456" y="56021"/>
                  </a:lnTo>
                  <a:lnTo>
                    <a:pt x="925207" y="39504"/>
                  </a:lnTo>
                  <a:lnTo>
                    <a:pt x="873567" y="25667"/>
                  </a:lnTo>
                  <a:lnTo>
                    <a:pt x="819767" y="14654"/>
                  </a:lnTo>
                  <a:lnTo>
                    <a:pt x="764036" y="6609"/>
                  </a:lnTo>
                  <a:lnTo>
                    <a:pt x="706603" y="1676"/>
                  </a:lnTo>
                  <a:lnTo>
                    <a:pt x="647700" y="0"/>
                  </a:lnTo>
                  <a:lnTo>
                    <a:pt x="588796" y="1676"/>
                  </a:lnTo>
                  <a:lnTo>
                    <a:pt x="531363" y="6609"/>
                  </a:lnTo>
                  <a:lnTo>
                    <a:pt x="475632" y="14654"/>
                  </a:lnTo>
                  <a:lnTo>
                    <a:pt x="421832" y="25667"/>
                  </a:lnTo>
                  <a:lnTo>
                    <a:pt x="370192" y="39504"/>
                  </a:lnTo>
                  <a:lnTo>
                    <a:pt x="320943" y="56021"/>
                  </a:lnTo>
                  <a:lnTo>
                    <a:pt x="274313" y="75072"/>
                  </a:lnTo>
                  <a:lnTo>
                    <a:pt x="230533" y="96515"/>
                  </a:lnTo>
                  <a:lnTo>
                    <a:pt x="189833" y="120205"/>
                  </a:lnTo>
                  <a:lnTo>
                    <a:pt x="152441" y="145997"/>
                  </a:lnTo>
                  <a:lnTo>
                    <a:pt x="118589" y="173748"/>
                  </a:lnTo>
                  <a:lnTo>
                    <a:pt x="88504" y="203312"/>
                  </a:lnTo>
                  <a:lnTo>
                    <a:pt x="62418" y="234547"/>
                  </a:lnTo>
                  <a:lnTo>
                    <a:pt x="40560" y="267307"/>
                  </a:lnTo>
                  <a:lnTo>
                    <a:pt x="23159" y="301448"/>
                  </a:lnTo>
                  <a:lnTo>
                    <a:pt x="2649" y="373298"/>
                  </a:lnTo>
                  <a:lnTo>
                    <a:pt x="0" y="410718"/>
                  </a:lnTo>
                  <a:lnTo>
                    <a:pt x="2649" y="448017"/>
                  </a:lnTo>
                  <a:lnTo>
                    <a:pt x="23159" y="519666"/>
                  </a:lnTo>
                  <a:lnTo>
                    <a:pt x="40560" y="553725"/>
                  </a:lnTo>
                  <a:lnTo>
                    <a:pt x="62418" y="586413"/>
                  </a:lnTo>
                  <a:lnTo>
                    <a:pt x="88504" y="617586"/>
                  </a:lnTo>
                  <a:lnTo>
                    <a:pt x="118589" y="647099"/>
                  </a:lnTo>
                  <a:lnTo>
                    <a:pt x="152441" y="674806"/>
                  </a:lnTo>
                  <a:lnTo>
                    <a:pt x="189833" y="700563"/>
                  </a:lnTo>
                  <a:lnTo>
                    <a:pt x="230533" y="724225"/>
                  </a:lnTo>
                  <a:lnTo>
                    <a:pt x="274313" y="745645"/>
                  </a:lnTo>
                  <a:lnTo>
                    <a:pt x="320943" y="764681"/>
                  </a:lnTo>
                  <a:lnTo>
                    <a:pt x="370192" y="781185"/>
                  </a:lnTo>
                  <a:lnTo>
                    <a:pt x="421832" y="795014"/>
                  </a:lnTo>
                  <a:lnTo>
                    <a:pt x="475632" y="806023"/>
                  </a:lnTo>
                  <a:lnTo>
                    <a:pt x="531363" y="814065"/>
                  </a:lnTo>
                  <a:lnTo>
                    <a:pt x="588796" y="818997"/>
                  </a:lnTo>
                  <a:lnTo>
                    <a:pt x="647700" y="820674"/>
                  </a:lnTo>
                  <a:lnTo>
                    <a:pt x="706603" y="818997"/>
                  </a:lnTo>
                  <a:lnTo>
                    <a:pt x="764036" y="814065"/>
                  </a:lnTo>
                  <a:lnTo>
                    <a:pt x="819767" y="806023"/>
                  </a:lnTo>
                  <a:lnTo>
                    <a:pt x="873567" y="795014"/>
                  </a:lnTo>
                  <a:lnTo>
                    <a:pt x="925207" y="781185"/>
                  </a:lnTo>
                  <a:lnTo>
                    <a:pt x="974456" y="764681"/>
                  </a:lnTo>
                  <a:lnTo>
                    <a:pt x="1021086" y="745645"/>
                  </a:lnTo>
                  <a:lnTo>
                    <a:pt x="1064866" y="724225"/>
                  </a:lnTo>
                  <a:lnTo>
                    <a:pt x="1105566" y="700563"/>
                  </a:lnTo>
                  <a:lnTo>
                    <a:pt x="1142958" y="674806"/>
                  </a:lnTo>
                  <a:lnTo>
                    <a:pt x="1176810" y="647099"/>
                  </a:lnTo>
                  <a:lnTo>
                    <a:pt x="1206895" y="617586"/>
                  </a:lnTo>
                  <a:lnTo>
                    <a:pt x="1232981" y="586413"/>
                  </a:lnTo>
                  <a:lnTo>
                    <a:pt x="1254839" y="553725"/>
                  </a:lnTo>
                  <a:lnTo>
                    <a:pt x="1272240" y="519666"/>
                  </a:lnTo>
                  <a:lnTo>
                    <a:pt x="1292750" y="448017"/>
                  </a:lnTo>
                  <a:lnTo>
                    <a:pt x="1295400" y="410718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43731" y="3573016"/>
              <a:ext cx="1107705" cy="702090"/>
            </a:xfrm>
            <a:custGeom>
              <a:avLst/>
              <a:gdLst/>
              <a:ahLst/>
              <a:cxnLst/>
              <a:rect l="l" t="t" r="r" b="b"/>
              <a:pathLst>
                <a:path w="1295400" h="821054">
                  <a:moveTo>
                    <a:pt x="647700" y="0"/>
                  </a:moveTo>
                  <a:lnTo>
                    <a:pt x="588796" y="1676"/>
                  </a:lnTo>
                  <a:lnTo>
                    <a:pt x="531363" y="6609"/>
                  </a:lnTo>
                  <a:lnTo>
                    <a:pt x="475632" y="14654"/>
                  </a:lnTo>
                  <a:lnTo>
                    <a:pt x="421832" y="25667"/>
                  </a:lnTo>
                  <a:lnTo>
                    <a:pt x="370192" y="39504"/>
                  </a:lnTo>
                  <a:lnTo>
                    <a:pt x="320943" y="56021"/>
                  </a:lnTo>
                  <a:lnTo>
                    <a:pt x="274313" y="75072"/>
                  </a:lnTo>
                  <a:lnTo>
                    <a:pt x="230533" y="96515"/>
                  </a:lnTo>
                  <a:lnTo>
                    <a:pt x="189833" y="120205"/>
                  </a:lnTo>
                  <a:lnTo>
                    <a:pt x="152441" y="145997"/>
                  </a:lnTo>
                  <a:lnTo>
                    <a:pt x="118589" y="173748"/>
                  </a:lnTo>
                  <a:lnTo>
                    <a:pt x="88504" y="203312"/>
                  </a:lnTo>
                  <a:lnTo>
                    <a:pt x="62418" y="234547"/>
                  </a:lnTo>
                  <a:lnTo>
                    <a:pt x="40560" y="267307"/>
                  </a:lnTo>
                  <a:lnTo>
                    <a:pt x="23159" y="301448"/>
                  </a:lnTo>
                  <a:lnTo>
                    <a:pt x="2649" y="373298"/>
                  </a:lnTo>
                  <a:lnTo>
                    <a:pt x="0" y="410718"/>
                  </a:lnTo>
                  <a:lnTo>
                    <a:pt x="2649" y="448017"/>
                  </a:lnTo>
                  <a:lnTo>
                    <a:pt x="23159" y="519666"/>
                  </a:lnTo>
                  <a:lnTo>
                    <a:pt x="40560" y="553725"/>
                  </a:lnTo>
                  <a:lnTo>
                    <a:pt x="62418" y="586413"/>
                  </a:lnTo>
                  <a:lnTo>
                    <a:pt x="88504" y="617586"/>
                  </a:lnTo>
                  <a:lnTo>
                    <a:pt x="118589" y="647099"/>
                  </a:lnTo>
                  <a:lnTo>
                    <a:pt x="152441" y="674806"/>
                  </a:lnTo>
                  <a:lnTo>
                    <a:pt x="189833" y="700563"/>
                  </a:lnTo>
                  <a:lnTo>
                    <a:pt x="230533" y="724225"/>
                  </a:lnTo>
                  <a:lnTo>
                    <a:pt x="274313" y="745645"/>
                  </a:lnTo>
                  <a:lnTo>
                    <a:pt x="320943" y="764681"/>
                  </a:lnTo>
                  <a:lnTo>
                    <a:pt x="370192" y="781185"/>
                  </a:lnTo>
                  <a:lnTo>
                    <a:pt x="421832" y="795014"/>
                  </a:lnTo>
                  <a:lnTo>
                    <a:pt x="475632" y="806023"/>
                  </a:lnTo>
                  <a:lnTo>
                    <a:pt x="531363" y="814065"/>
                  </a:lnTo>
                  <a:lnTo>
                    <a:pt x="588796" y="818997"/>
                  </a:lnTo>
                  <a:lnTo>
                    <a:pt x="647700" y="820674"/>
                  </a:lnTo>
                  <a:lnTo>
                    <a:pt x="706603" y="818997"/>
                  </a:lnTo>
                  <a:lnTo>
                    <a:pt x="764036" y="814065"/>
                  </a:lnTo>
                  <a:lnTo>
                    <a:pt x="819767" y="806023"/>
                  </a:lnTo>
                  <a:lnTo>
                    <a:pt x="873567" y="795014"/>
                  </a:lnTo>
                  <a:lnTo>
                    <a:pt x="925207" y="781185"/>
                  </a:lnTo>
                  <a:lnTo>
                    <a:pt x="974456" y="764681"/>
                  </a:lnTo>
                  <a:lnTo>
                    <a:pt x="1021086" y="745645"/>
                  </a:lnTo>
                  <a:lnTo>
                    <a:pt x="1064866" y="724225"/>
                  </a:lnTo>
                  <a:lnTo>
                    <a:pt x="1105566" y="700563"/>
                  </a:lnTo>
                  <a:lnTo>
                    <a:pt x="1142958" y="674806"/>
                  </a:lnTo>
                  <a:lnTo>
                    <a:pt x="1176810" y="647099"/>
                  </a:lnTo>
                  <a:lnTo>
                    <a:pt x="1206895" y="617586"/>
                  </a:lnTo>
                  <a:lnTo>
                    <a:pt x="1232981" y="586413"/>
                  </a:lnTo>
                  <a:lnTo>
                    <a:pt x="1254839" y="553725"/>
                  </a:lnTo>
                  <a:lnTo>
                    <a:pt x="1272240" y="519666"/>
                  </a:lnTo>
                  <a:lnTo>
                    <a:pt x="1292750" y="448017"/>
                  </a:lnTo>
                  <a:lnTo>
                    <a:pt x="1295400" y="410718"/>
                  </a:lnTo>
                  <a:lnTo>
                    <a:pt x="1292750" y="373298"/>
                  </a:lnTo>
                  <a:lnTo>
                    <a:pt x="1272240" y="301448"/>
                  </a:lnTo>
                  <a:lnTo>
                    <a:pt x="1254839" y="267307"/>
                  </a:lnTo>
                  <a:lnTo>
                    <a:pt x="1232981" y="234547"/>
                  </a:lnTo>
                  <a:lnTo>
                    <a:pt x="1206895" y="203312"/>
                  </a:lnTo>
                  <a:lnTo>
                    <a:pt x="1176810" y="173748"/>
                  </a:lnTo>
                  <a:lnTo>
                    <a:pt x="1142958" y="145997"/>
                  </a:lnTo>
                  <a:lnTo>
                    <a:pt x="1105566" y="120205"/>
                  </a:lnTo>
                  <a:lnTo>
                    <a:pt x="1064866" y="96515"/>
                  </a:lnTo>
                  <a:lnTo>
                    <a:pt x="1021086" y="75072"/>
                  </a:lnTo>
                  <a:lnTo>
                    <a:pt x="974456" y="56021"/>
                  </a:lnTo>
                  <a:lnTo>
                    <a:pt x="925207" y="39504"/>
                  </a:lnTo>
                  <a:lnTo>
                    <a:pt x="873567" y="25667"/>
                  </a:lnTo>
                  <a:lnTo>
                    <a:pt x="819767" y="14654"/>
                  </a:lnTo>
                  <a:lnTo>
                    <a:pt x="764036" y="6609"/>
                  </a:lnTo>
                  <a:lnTo>
                    <a:pt x="706603" y="1676"/>
                  </a:lnTo>
                  <a:lnTo>
                    <a:pt x="647700" y="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7052126" y="3650781"/>
              <a:ext cx="890508" cy="536716"/>
            </a:xfrm>
            <a:prstGeom prst="rect">
              <a:avLst/>
            </a:prstGeom>
          </p:spPr>
          <p:txBody>
            <a:bodyPr vert="horz" wrap="square" lIns="0" tIns="10317" rIns="0" bIns="0" rtlCol="0">
              <a:spAutoFit/>
            </a:bodyPr>
            <a:lstStyle/>
            <a:p>
              <a:pPr marL="227512" marR="4344" indent="-217195">
                <a:spcBef>
                  <a:spcPts val="81"/>
                </a:spcBef>
              </a:pPr>
              <a:r>
                <a:rPr sz="1710" spc="-4" dirty="0">
                  <a:solidFill>
                    <a:srgbClr val="3333CC"/>
                  </a:solidFill>
                  <a:latin typeface="Microsoft YaHei"/>
                  <a:cs typeface="Microsoft YaHei"/>
                </a:rPr>
                <a:t>是这样的 吗？</a:t>
              </a:r>
              <a:endParaRPr sz="1710" dirty="0">
                <a:latin typeface="Microsoft YaHei"/>
                <a:cs typeface="Microsoft YaHei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23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56" y="1571663"/>
            <a:ext cx="8761800" cy="348972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2200" spc="-4" dirty="0">
                <a:latin typeface="Microsoft YaHei"/>
                <a:cs typeface="Microsoft YaHei"/>
              </a:rPr>
              <a:t>示例：求或者学过001号课程,</a:t>
            </a:r>
            <a:r>
              <a:rPr sz="2200" dirty="0">
                <a:latin typeface="Microsoft YaHei"/>
                <a:cs typeface="Microsoft YaHei"/>
              </a:rPr>
              <a:t> </a:t>
            </a:r>
            <a:r>
              <a:rPr sz="2200" spc="-4" dirty="0">
                <a:latin typeface="Microsoft YaHei"/>
                <a:cs typeface="Microsoft YaHei"/>
              </a:rPr>
              <a:t>或者学过002号课程的学生的学号</a:t>
            </a:r>
            <a:endParaRPr sz="22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848" y="1954518"/>
            <a:ext cx="7113952" cy="8111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algn="l">
              <a:lnSpc>
                <a:spcPct val="130000"/>
              </a:lnSpc>
              <a:spcBef>
                <a:spcPts val="86"/>
              </a:spcBef>
              <a:tabLst>
                <a:tab pos="770501" algn="l"/>
                <a:tab pos="803080" algn="l"/>
                <a:tab pos="1259733" algn="l"/>
                <a:tab pos="1840188" algn="l"/>
                <a:tab pos="1857021" algn="l"/>
              </a:tabLst>
            </a:pP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Selec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		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S#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lang="en-US" sz="200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Fro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lang="en-US" sz="20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9" dirty="0">
                <a:solidFill>
                  <a:srgbClr val="FF0065"/>
                </a:solidFill>
                <a:latin typeface="Arial"/>
                <a:cs typeface="Arial"/>
              </a:rPr>
              <a:t>SC  </a:t>
            </a:r>
            <a:r>
              <a:rPr lang="en-US" sz="2000" spc="-9" dirty="0">
                <a:solidFill>
                  <a:srgbClr val="FF0065"/>
                </a:solidFill>
                <a:latin typeface="Arial"/>
                <a:cs typeface="Arial"/>
              </a:rPr>
              <a:t>  </a:t>
            </a:r>
            <a:br>
              <a:rPr lang="en-US" sz="2000" spc="-9" dirty="0">
                <a:solidFill>
                  <a:srgbClr val="FF0065"/>
                </a:solidFill>
                <a:latin typeface="Arial"/>
                <a:cs typeface="Arial"/>
              </a:rPr>
            </a:br>
            <a:r>
              <a:rPr lang="en-US" sz="2000" spc="-9" dirty="0">
                <a:solidFill>
                  <a:srgbClr val="FF0065"/>
                </a:solidFill>
                <a:latin typeface="Arial"/>
                <a:cs typeface="Arial"/>
              </a:rPr>
              <a:t>  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Where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C#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=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‘001’</a:t>
            </a:r>
            <a:r>
              <a:rPr lang="en-US" sz="2000" dirty="0">
                <a:solidFill>
                  <a:srgbClr val="FF0065"/>
                </a:solidFill>
                <a:latin typeface="Arial"/>
                <a:cs typeface="Arial"/>
              </a:rPr>
              <a:t>  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OR</a:t>
            </a:r>
            <a:r>
              <a:rPr lang="en-US" sz="2000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altLang="zh-CN" sz="2000" spc="-4" dirty="0">
                <a:solidFill>
                  <a:srgbClr val="FF0065"/>
                </a:solidFill>
                <a:latin typeface="Arial"/>
                <a:cs typeface="Arial"/>
              </a:rPr>
              <a:t>C#=‘002’</a:t>
            </a:r>
            <a:r>
              <a:rPr lang="en-US" altLang="zh-CN" sz="2000" spc="-4" dirty="0">
                <a:latin typeface="Arial"/>
                <a:cs typeface="Arial"/>
              </a:rPr>
              <a:t>;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6168" y="720191"/>
            <a:ext cx="6643479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2"/>
              </a:spcBef>
            </a:pPr>
            <a:r>
              <a:rPr sz="2800" spc="-4" dirty="0" err="1">
                <a:solidFill>
                  <a:srgbClr val="FFFFFF"/>
                </a:solidFill>
                <a:latin typeface="STZhongsong"/>
                <a:cs typeface="STZhongsong"/>
              </a:rPr>
              <a:t>检索条件</a:t>
            </a: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-SELECT-FROM-WHERE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46402" y="3968843"/>
            <a:ext cx="2121582" cy="2389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2245" y="5109053"/>
            <a:ext cx="1328161" cy="838924"/>
          </a:xfrm>
          <a:custGeom>
            <a:avLst/>
            <a:gdLst/>
            <a:ahLst/>
            <a:cxnLst/>
            <a:rect l="l" t="t" r="r" b="b"/>
            <a:pathLst>
              <a:path w="1553210" h="981075">
                <a:moveTo>
                  <a:pt x="1552956" y="489965"/>
                </a:moveTo>
                <a:lnTo>
                  <a:pt x="1544540" y="417582"/>
                </a:lnTo>
                <a:lnTo>
                  <a:pt x="1520094" y="348490"/>
                </a:lnTo>
                <a:lnTo>
                  <a:pt x="1480815" y="283447"/>
                </a:lnTo>
                <a:lnTo>
                  <a:pt x="1455988" y="252682"/>
                </a:lnTo>
                <a:lnTo>
                  <a:pt x="1427903" y="223214"/>
                </a:lnTo>
                <a:lnTo>
                  <a:pt x="1396709" y="195138"/>
                </a:lnTo>
                <a:lnTo>
                  <a:pt x="1362556" y="168549"/>
                </a:lnTo>
                <a:lnTo>
                  <a:pt x="1325594" y="143541"/>
                </a:lnTo>
                <a:lnTo>
                  <a:pt x="1285973" y="120211"/>
                </a:lnTo>
                <a:lnTo>
                  <a:pt x="1243842" y="98652"/>
                </a:lnTo>
                <a:lnTo>
                  <a:pt x="1199353" y="78959"/>
                </a:lnTo>
                <a:lnTo>
                  <a:pt x="1152653" y="61228"/>
                </a:lnTo>
                <a:lnTo>
                  <a:pt x="1103894" y="45553"/>
                </a:lnTo>
                <a:lnTo>
                  <a:pt x="1053225" y="32029"/>
                </a:lnTo>
                <a:lnTo>
                  <a:pt x="1000796" y="20752"/>
                </a:lnTo>
                <a:lnTo>
                  <a:pt x="946757" y="11815"/>
                </a:lnTo>
                <a:lnTo>
                  <a:pt x="891258" y="5314"/>
                </a:lnTo>
                <a:lnTo>
                  <a:pt x="834448" y="1344"/>
                </a:lnTo>
                <a:lnTo>
                  <a:pt x="776478" y="0"/>
                </a:lnTo>
                <a:lnTo>
                  <a:pt x="718335" y="1356"/>
                </a:lnTo>
                <a:lnTo>
                  <a:pt x="661659" y="5319"/>
                </a:lnTo>
                <a:lnTo>
                  <a:pt x="606198" y="11815"/>
                </a:lnTo>
                <a:lnTo>
                  <a:pt x="552159" y="20752"/>
                </a:lnTo>
                <a:lnTo>
                  <a:pt x="499730" y="32029"/>
                </a:lnTo>
                <a:lnTo>
                  <a:pt x="449061" y="45553"/>
                </a:lnTo>
                <a:lnTo>
                  <a:pt x="400302" y="61228"/>
                </a:lnTo>
                <a:lnTo>
                  <a:pt x="353602" y="78959"/>
                </a:lnTo>
                <a:lnTo>
                  <a:pt x="309113" y="98652"/>
                </a:lnTo>
                <a:lnTo>
                  <a:pt x="266982" y="120211"/>
                </a:lnTo>
                <a:lnTo>
                  <a:pt x="227361" y="143541"/>
                </a:lnTo>
                <a:lnTo>
                  <a:pt x="190399" y="168549"/>
                </a:lnTo>
                <a:lnTo>
                  <a:pt x="156246" y="195138"/>
                </a:lnTo>
                <a:lnTo>
                  <a:pt x="125052" y="223214"/>
                </a:lnTo>
                <a:lnTo>
                  <a:pt x="96967" y="252682"/>
                </a:lnTo>
                <a:lnTo>
                  <a:pt x="72140" y="283447"/>
                </a:lnTo>
                <a:lnTo>
                  <a:pt x="50721" y="315415"/>
                </a:lnTo>
                <a:lnTo>
                  <a:pt x="18709" y="382577"/>
                </a:lnTo>
                <a:lnTo>
                  <a:pt x="2128" y="453410"/>
                </a:lnTo>
                <a:lnTo>
                  <a:pt x="0" y="489965"/>
                </a:lnTo>
                <a:lnTo>
                  <a:pt x="2128" y="526620"/>
                </a:lnTo>
                <a:lnTo>
                  <a:pt x="18709" y="597625"/>
                </a:lnTo>
                <a:lnTo>
                  <a:pt x="50721" y="664926"/>
                </a:lnTo>
                <a:lnTo>
                  <a:pt x="72140" y="696952"/>
                </a:lnTo>
                <a:lnTo>
                  <a:pt x="96967" y="727769"/>
                </a:lnTo>
                <a:lnTo>
                  <a:pt x="125052" y="757283"/>
                </a:lnTo>
                <a:lnTo>
                  <a:pt x="137922" y="768882"/>
                </a:lnTo>
                <a:lnTo>
                  <a:pt x="137922" y="489965"/>
                </a:lnTo>
                <a:lnTo>
                  <a:pt x="140530" y="453293"/>
                </a:lnTo>
                <a:lnTo>
                  <a:pt x="160722" y="382848"/>
                </a:lnTo>
                <a:lnTo>
                  <a:pt x="199380" y="317219"/>
                </a:lnTo>
                <a:lnTo>
                  <a:pt x="225072" y="286568"/>
                </a:lnTo>
                <a:lnTo>
                  <a:pt x="254705" y="257549"/>
                </a:lnTo>
                <a:lnTo>
                  <a:pt x="288055" y="230304"/>
                </a:lnTo>
                <a:lnTo>
                  <a:pt x="324897" y="204977"/>
                </a:lnTo>
                <a:lnTo>
                  <a:pt x="365006" y="181711"/>
                </a:lnTo>
                <a:lnTo>
                  <a:pt x="408156" y="160647"/>
                </a:lnTo>
                <a:lnTo>
                  <a:pt x="454123" y="141929"/>
                </a:lnTo>
                <a:lnTo>
                  <a:pt x="502682" y="125699"/>
                </a:lnTo>
                <a:lnTo>
                  <a:pt x="553608" y="112100"/>
                </a:lnTo>
                <a:lnTo>
                  <a:pt x="606675" y="101275"/>
                </a:lnTo>
                <a:lnTo>
                  <a:pt x="661697" y="93363"/>
                </a:lnTo>
                <a:lnTo>
                  <a:pt x="718507" y="88511"/>
                </a:lnTo>
                <a:lnTo>
                  <a:pt x="776478" y="86867"/>
                </a:lnTo>
                <a:lnTo>
                  <a:pt x="834620" y="88516"/>
                </a:lnTo>
                <a:lnTo>
                  <a:pt x="891296" y="93366"/>
                </a:lnTo>
                <a:lnTo>
                  <a:pt x="946280" y="101275"/>
                </a:lnTo>
                <a:lnTo>
                  <a:pt x="999347" y="112100"/>
                </a:lnTo>
                <a:lnTo>
                  <a:pt x="1050273" y="125699"/>
                </a:lnTo>
                <a:lnTo>
                  <a:pt x="1098832" y="141929"/>
                </a:lnTo>
                <a:lnTo>
                  <a:pt x="1144799" y="160647"/>
                </a:lnTo>
                <a:lnTo>
                  <a:pt x="1187949" y="181711"/>
                </a:lnTo>
                <a:lnTo>
                  <a:pt x="1228058" y="204977"/>
                </a:lnTo>
                <a:lnTo>
                  <a:pt x="1264900" y="230304"/>
                </a:lnTo>
                <a:lnTo>
                  <a:pt x="1298250" y="257549"/>
                </a:lnTo>
                <a:lnTo>
                  <a:pt x="1327883" y="286568"/>
                </a:lnTo>
                <a:lnTo>
                  <a:pt x="1353575" y="317219"/>
                </a:lnTo>
                <a:lnTo>
                  <a:pt x="1375100" y="349360"/>
                </a:lnTo>
                <a:lnTo>
                  <a:pt x="1404750" y="417540"/>
                </a:lnTo>
                <a:lnTo>
                  <a:pt x="1415034" y="489965"/>
                </a:lnTo>
                <a:lnTo>
                  <a:pt x="1415034" y="768882"/>
                </a:lnTo>
                <a:lnTo>
                  <a:pt x="1427903" y="757283"/>
                </a:lnTo>
                <a:lnTo>
                  <a:pt x="1455988" y="727769"/>
                </a:lnTo>
                <a:lnTo>
                  <a:pt x="1480815" y="696952"/>
                </a:lnTo>
                <a:lnTo>
                  <a:pt x="1502234" y="664926"/>
                </a:lnTo>
                <a:lnTo>
                  <a:pt x="1534246" y="597625"/>
                </a:lnTo>
                <a:lnTo>
                  <a:pt x="1550827" y="526620"/>
                </a:lnTo>
                <a:lnTo>
                  <a:pt x="1552956" y="489965"/>
                </a:lnTo>
                <a:close/>
              </a:path>
              <a:path w="1553210" h="981075">
                <a:moveTo>
                  <a:pt x="1415034" y="768882"/>
                </a:moveTo>
                <a:lnTo>
                  <a:pt x="1415034" y="489965"/>
                </a:lnTo>
                <a:lnTo>
                  <a:pt x="1412425" y="526758"/>
                </a:lnTo>
                <a:lnTo>
                  <a:pt x="1404750" y="562618"/>
                </a:lnTo>
                <a:lnTo>
                  <a:pt x="1375100" y="630974"/>
                </a:lnTo>
                <a:lnTo>
                  <a:pt x="1353575" y="663187"/>
                </a:lnTo>
                <a:lnTo>
                  <a:pt x="1327883" y="693899"/>
                </a:lnTo>
                <a:lnTo>
                  <a:pt x="1298250" y="722970"/>
                </a:lnTo>
                <a:lnTo>
                  <a:pt x="1264900" y="750258"/>
                </a:lnTo>
                <a:lnTo>
                  <a:pt x="1228058" y="775620"/>
                </a:lnTo>
                <a:lnTo>
                  <a:pt x="1187949" y="798915"/>
                </a:lnTo>
                <a:lnTo>
                  <a:pt x="1144799" y="820001"/>
                </a:lnTo>
                <a:lnTo>
                  <a:pt x="1098832" y="838736"/>
                </a:lnTo>
                <a:lnTo>
                  <a:pt x="1050273" y="854977"/>
                </a:lnTo>
                <a:lnTo>
                  <a:pt x="999347" y="868584"/>
                </a:lnTo>
                <a:lnTo>
                  <a:pt x="946280" y="879415"/>
                </a:lnTo>
                <a:lnTo>
                  <a:pt x="891258" y="887329"/>
                </a:lnTo>
                <a:lnTo>
                  <a:pt x="834448" y="892182"/>
                </a:lnTo>
                <a:lnTo>
                  <a:pt x="776478" y="893825"/>
                </a:lnTo>
                <a:lnTo>
                  <a:pt x="718335" y="892177"/>
                </a:lnTo>
                <a:lnTo>
                  <a:pt x="661659" y="887326"/>
                </a:lnTo>
                <a:lnTo>
                  <a:pt x="606675" y="879415"/>
                </a:lnTo>
                <a:lnTo>
                  <a:pt x="553608" y="868584"/>
                </a:lnTo>
                <a:lnTo>
                  <a:pt x="502682" y="854977"/>
                </a:lnTo>
                <a:lnTo>
                  <a:pt x="454123" y="838736"/>
                </a:lnTo>
                <a:lnTo>
                  <a:pt x="408156" y="820001"/>
                </a:lnTo>
                <a:lnTo>
                  <a:pt x="365006" y="798915"/>
                </a:lnTo>
                <a:lnTo>
                  <a:pt x="324897" y="775620"/>
                </a:lnTo>
                <a:lnTo>
                  <a:pt x="288055" y="750258"/>
                </a:lnTo>
                <a:lnTo>
                  <a:pt x="254705" y="722970"/>
                </a:lnTo>
                <a:lnTo>
                  <a:pt x="225072" y="693899"/>
                </a:lnTo>
                <a:lnTo>
                  <a:pt x="199380" y="663187"/>
                </a:lnTo>
                <a:lnTo>
                  <a:pt x="177855" y="630974"/>
                </a:lnTo>
                <a:lnTo>
                  <a:pt x="148205" y="562618"/>
                </a:lnTo>
                <a:lnTo>
                  <a:pt x="137922" y="489965"/>
                </a:lnTo>
                <a:lnTo>
                  <a:pt x="137922" y="768882"/>
                </a:lnTo>
                <a:lnTo>
                  <a:pt x="190399" y="812021"/>
                </a:lnTo>
                <a:lnTo>
                  <a:pt x="227361" y="837056"/>
                </a:lnTo>
                <a:lnTo>
                  <a:pt x="266982" y="860411"/>
                </a:lnTo>
                <a:lnTo>
                  <a:pt x="309113" y="881989"/>
                </a:lnTo>
                <a:lnTo>
                  <a:pt x="353602" y="901697"/>
                </a:lnTo>
                <a:lnTo>
                  <a:pt x="400302" y="919441"/>
                </a:lnTo>
                <a:lnTo>
                  <a:pt x="449061" y="935125"/>
                </a:lnTo>
                <a:lnTo>
                  <a:pt x="499730" y="948655"/>
                </a:lnTo>
                <a:lnTo>
                  <a:pt x="552159" y="959937"/>
                </a:lnTo>
                <a:lnTo>
                  <a:pt x="606198" y="968876"/>
                </a:lnTo>
                <a:lnTo>
                  <a:pt x="661697" y="975378"/>
                </a:lnTo>
                <a:lnTo>
                  <a:pt x="718507" y="979349"/>
                </a:lnTo>
                <a:lnTo>
                  <a:pt x="776478" y="980693"/>
                </a:lnTo>
                <a:lnTo>
                  <a:pt x="834620" y="979337"/>
                </a:lnTo>
                <a:lnTo>
                  <a:pt x="891296" y="975374"/>
                </a:lnTo>
                <a:lnTo>
                  <a:pt x="946757" y="968876"/>
                </a:lnTo>
                <a:lnTo>
                  <a:pt x="1000796" y="959937"/>
                </a:lnTo>
                <a:lnTo>
                  <a:pt x="1053225" y="948655"/>
                </a:lnTo>
                <a:lnTo>
                  <a:pt x="1103894" y="935125"/>
                </a:lnTo>
                <a:lnTo>
                  <a:pt x="1152653" y="919441"/>
                </a:lnTo>
                <a:lnTo>
                  <a:pt x="1199353" y="901697"/>
                </a:lnTo>
                <a:lnTo>
                  <a:pt x="1243842" y="881989"/>
                </a:lnTo>
                <a:lnTo>
                  <a:pt x="1285973" y="860411"/>
                </a:lnTo>
                <a:lnTo>
                  <a:pt x="1325594" y="837057"/>
                </a:lnTo>
                <a:lnTo>
                  <a:pt x="1362556" y="812021"/>
                </a:lnTo>
                <a:lnTo>
                  <a:pt x="1396709" y="785398"/>
                </a:lnTo>
                <a:lnTo>
                  <a:pt x="1415034" y="76888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2365" y="5176818"/>
            <a:ext cx="1107705" cy="702090"/>
          </a:xfrm>
          <a:custGeom>
            <a:avLst/>
            <a:gdLst/>
            <a:ahLst/>
            <a:cxnLst/>
            <a:rect l="l" t="t" r="r" b="b"/>
            <a:pathLst>
              <a:path w="1295400" h="821054">
                <a:moveTo>
                  <a:pt x="1295400" y="409956"/>
                </a:moveTo>
                <a:lnTo>
                  <a:pt x="1284953" y="336291"/>
                </a:lnTo>
                <a:lnTo>
                  <a:pt x="1254839" y="266948"/>
                </a:lnTo>
                <a:lnTo>
                  <a:pt x="1232981" y="234260"/>
                </a:lnTo>
                <a:lnTo>
                  <a:pt x="1206895" y="203087"/>
                </a:lnTo>
                <a:lnTo>
                  <a:pt x="1176810" y="173574"/>
                </a:lnTo>
                <a:lnTo>
                  <a:pt x="1142958" y="145867"/>
                </a:lnTo>
                <a:lnTo>
                  <a:pt x="1105566" y="120110"/>
                </a:lnTo>
                <a:lnTo>
                  <a:pt x="1064866" y="96448"/>
                </a:lnTo>
                <a:lnTo>
                  <a:pt x="1021086" y="75028"/>
                </a:lnTo>
                <a:lnTo>
                  <a:pt x="974456" y="55992"/>
                </a:lnTo>
                <a:lnTo>
                  <a:pt x="925207" y="39488"/>
                </a:lnTo>
                <a:lnTo>
                  <a:pt x="873567" y="25659"/>
                </a:lnTo>
                <a:lnTo>
                  <a:pt x="819767" y="14650"/>
                </a:lnTo>
                <a:lnTo>
                  <a:pt x="764036" y="6608"/>
                </a:lnTo>
                <a:lnTo>
                  <a:pt x="706603" y="1676"/>
                </a:lnTo>
                <a:lnTo>
                  <a:pt x="647700" y="0"/>
                </a:lnTo>
                <a:lnTo>
                  <a:pt x="588682" y="1676"/>
                </a:lnTo>
                <a:lnTo>
                  <a:pt x="531163" y="6608"/>
                </a:lnTo>
                <a:lnTo>
                  <a:pt x="475368" y="14650"/>
                </a:lnTo>
                <a:lnTo>
                  <a:pt x="421525" y="25659"/>
                </a:lnTo>
                <a:lnTo>
                  <a:pt x="369861" y="39488"/>
                </a:lnTo>
                <a:lnTo>
                  <a:pt x="320604" y="55992"/>
                </a:lnTo>
                <a:lnTo>
                  <a:pt x="273981" y="75028"/>
                </a:lnTo>
                <a:lnTo>
                  <a:pt x="230220" y="96448"/>
                </a:lnTo>
                <a:lnTo>
                  <a:pt x="189547" y="120110"/>
                </a:lnTo>
                <a:lnTo>
                  <a:pt x="152190" y="145867"/>
                </a:lnTo>
                <a:lnTo>
                  <a:pt x="118377" y="173574"/>
                </a:lnTo>
                <a:lnTo>
                  <a:pt x="88335" y="203087"/>
                </a:lnTo>
                <a:lnTo>
                  <a:pt x="62291" y="234260"/>
                </a:lnTo>
                <a:lnTo>
                  <a:pt x="40472" y="266948"/>
                </a:lnTo>
                <a:lnTo>
                  <a:pt x="23106" y="301007"/>
                </a:lnTo>
                <a:lnTo>
                  <a:pt x="2643" y="372656"/>
                </a:lnTo>
                <a:lnTo>
                  <a:pt x="0" y="409956"/>
                </a:lnTo>
                <a:lnTo>
                  <a:pt x="2643" y="447375"/>
                </a:lnTo>
                <a:lnTo>
                  <a:pt x="23106" y="519225"/>
                </a:lnTo>
                <a:lnTo>
                  <a:pt x="40472" y="553366"/>
                </a:lnTo>
                <a:lnTo>
                  <a:pt x="62291" y="586126"/>
                </a:lnTo>
                <a:lnTo>
                  <a:pt x="88335" y="617361"/>
                </a:lnTo>
                <a:lnTo>
                  <a:pt x="118377" y="646925"/>
                </a:lnTo>
                <a:lnTo>
                  <a:pt x="152190" y="674676"/>
                </a:lnTo>
                <a:lnTo>
                  <a:pt x="189547" y="700468"/>
                </a:lnTo>
                <a:lnTo>
                  <a:pt x="230220" y="724158"/>
                </a:lnTo>
                <a:lnTo>
                  <a:pt x="273981" y="745601"/>
                </a:lnTo>
                <a:lnTo>
                  <a:pt x="320604" y="764652"/>
                </a:lnTo>
                <a:lnTo>
                  <a:pt x="369861" y="781169"/>
                </a:lnTo>
                <a:lnTo>
                  <a:pt x="421525" y="795006"/>
                </a:lnTo>
                <a:lnTo>
                  <a:pt x="475368" y="806019"/>
                </a:lnTo>
                <a:lnTo>
                  <a:pt x="531163" y="814064"/>
                </a:lnTo>
                <a:lnTo>
                  <a:pt x="588682" y="818997"/>
                </a:lnTo>
                <a:lnTo>
                  <a:pt x="647700" y="820674"/>
                </a:lnTo>
                <a:lnTo>
                  <a:pt x="706603" y="818997"/>
                </a:lnTo>
                <a:lnTo>
                  <a:pt x="764036" y="814064"/>
                </a:lnTo>
                <a:lnTo>
                  <a:pt x="819767" y="806019"/>
                </a:lnTo>
                <a:lnTo>
                  <a:pt x="873567" y="795006"/>
                </a:lnTo>
                <a:lnTo>
                  <a:pt x="925207" y="781169"/>
                </a:lnTo>
                <a:lnTo>
                  <a:pt x="974456" y="764652"/>
                </a:lnTo>
                <a:lnTo>
                  <a:pt x="1021086" y="745601"/>
                </a:lnTo>
                <a:lnTo>
                  <a:pt x="1064866" y="724158"/>
                </a:lnTo>
                <a:lnTo>
                  <a:pt x="1105566" y="700468"/>
                </a:lnTo>
                <a:lnTo>
                  <a:pt x="1142958" y="674676"/>
                </a:lnTo>
                <a:lnTo>
                  <a:pt x="1176810" y="646925"/>
                </a:lnTo>
                <a:lnTo>
                  <a:pt x="1206895" y="617361"/>
                </a:lnTo>
                <a:lnTo>
                  <a:pt x="1232981" y="586126"/>
                </a:lnTo>
                <a:lnTo>
                  <a:pt x="1254839" y="553366"/>
                </a:lnTo>
                <a:lnTo>
                  <a:pt x="1272240" y="519225"/>
                </a:lnTo>
                <a:lnTo>
                  <a:pt x="1292750" y="447375"/>
                </a:lnTo>
                <a:lnTo>
                  <a:pt x="1295400" y="40995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2365" y="5176818"/>
            <a:ext cx="1107705" cy="702090"/>
          </a:xfrm>
          <a:custGeom>
            <a:avLst/>
            <a:gdLst/>
            <a:ahLst/>
            <a:cxnLst/>
            <a:rect l="l" t="t" r="r" b="b"/>
            <a:pathLst>
              <a:path w="1295400" h="821054">
                <a:moveTo>
                  <a:pt x="647700" y="0"/>
                </a:moveTo>
                <a:lnTo>
                  <a:pt x="588682" y="1676"/>
                </a:lnTo>
                <a:lnTo>
                  <a:pt x="531163" y="6608"/>
                </a:lnTo>
                <a:lnTo>
                  <a:pt x="475368" y="14650"/>
                </a:lnTo>
                <a:lnTo>
                  <a:pt x="421525" y="25659"/>
                </a:lnTo>
                <a:lnTo>
                  <a:pt x="369861" y="39488"/>
                </a:lnTo>
                <a:lnTo>
                  <a:pt x="320604" y="55992"/>
                </a:lnTo>
                <a:lnTo>
                  <a:pt x="273981" y="75028"/>
                </a:lnTo>
                <a:lnTo>
                  <a:pt x="230220" y="96448"/>
                </a:lnTo>
                <a:lnTo>
                  <a:pt x="189547" y="120110"/>
                </a:lnTo>
                <a:lnTo>
                  <a:pt x="152190" y="145867"/>
                </a:lnTo>
                <a:lnTo>
                  <a:pt x="118377" y="173574"/>
                </a:lnTo>
                <a:lnTo>
                  <a:pt x="88335" y="203087"/>
                </a:lnTo>
                <a:lnTo>
                  <a:pt x="62291" y="234260"/>
                </a:lnTo>
                <a:lnTo>
                  <a:pt x="40472" y="266948"/>
                </a:lnTo>
                <a:lnTo>
                  <a:pt x="23106" y="301007"/>
                </a:lnTo>
                <a:lnTo>
                  <a:pt x="2643" y="372656"/>
                </a:lnTo>
                <a:lnTo>
                  <a:pt x="0" y="409956"/>
                </a:lnTo>
                <a:lnTo>
                  <a:pt x="2643" y="447375"/>
                </a:lnTo>
                <a:lnTo>
                  <a:pt x="23106" y="519225"/>
                </a:lnTo>
                <a:lnTo>
                  <a:pt x="40472" y="553366"/>
                </a:lnTo>
                <a:lnTo>
                  <a:pt x="62291" y="586126"/>
                </a:lnTo>
                <a:lnTo>
                  <a:pt x="88335" y="617361"/>
                </a:lnTo>
                <a:lnTo>
                  <a:pt x="118377" y="646925"/>
                </a:lnTo>
                <a:lnTo>
                  <a:pt x="152190" y="674676"/>
                </a:lnTo>
                <a:lnTo>
                  <a:pt x="189547" y="700468"/>
                </a:lnTo>
                <a:lnTo>
                  <a:pt x="230220" y="724158"/>
                </a:lnTo>
                <a:lnTo>
                  <a:pt x="273981" y="745601"/>
                </a:lnTo>
                <a:lnTo>
                  <a:pt x="320604" y="764652"/>
                </a:lnTo>
                <a:lnTo>
                  <a:pt x="369861" y="781169"/>
                </a:lnTo>
                <a:lnTo>
                  <a:pt x="421525" y="795006"/>
                </a:lnTo>
                <a:lnTo>
                  <a:pt x="475368" y="806019"/>
                </a:lnTo>
                <a:lnTo>
                  <a:pt x="531163" y="814064"/>
                </a:lnTo>
                <a:lnTo>
                  <a:pt x="588682" y="818997"/>
                </a:lnTo>
                <a:lnTo>
                  <a:pt x="647700" y="820674"/>
                </a:lnTo>
                <a:lnTo>
                  <a:pt x="706603" y="818997"/>
                </a:lnTo>
                <a:lnTo>
                  <a:pt x="764036" y="814064"/>
                </a:lnTo>
                <a:lnTo>
                  <a:pt x="819767" y="806019"/>
                </a:lnTo>
                <a:lnTo>
                  <a:pt x="873567" y="795006"/>
                </a:lnTo>
                <a:lnTo>
                  <a:pt x="925207" y="781169"/>
                </a:lnTo>
                <a:lnTo>
                  <a:pt x="974456" y="764652"/>
                </a:lnTo>
                <a:lnTo>
                  <a:pt x="1021086" y="745601"/>
                </a:lnTo>
                <a:lnTo>
                  <a:pt x="1064866" y="724158"/>
                </a:lnTo>
                <a:lnTo>
                  <a:pt x="1105566" y="700468"/>
                </a:lnTo>
                <a:lnTo>
                  <a:pt x="1142958" y="674676"/>
                </a:lnTo>
                <a:lnTo>
                  <a:pt x="1176810" y="646925"/>
                </a:lnTo>
                <a:lnTo>
                  <a:pt x="1206895" y="617361"/>
                </a:lnTo>
                <a:lnTo>
                  <a:pt x="1232981" y="586126"/>
                </a:lnTo>
                <a:lnTo>
                  <a:pt x="1254839" y="553366"/>
                </a:lnTo>
                <a:lnTo>
                  <a:pt x="1272240" y="519225"/>
                </a:lnTo>
                <a:lnTo>
                  <a:pt x="1292750" y="447375"/>
                </a:lnTo>
                <a:lnTo>
                  <a:pt x="1295400" y="409956"/>
                </a:lnTo>
                <a:lnTo>
                  <a:pt x="1292750" y="372656"/>
                </a:lnTo>
                <a:lnTo>
                  <a:pt x="1272240" y="301007"/>
                </a:lnTo>
                <a:lnTo>
                  <a:pt x="1254839" y="266948"/>
                </a:lnTo>
                <a:lnTo>
                  <a:pt x="1232981" y="234260"/>
                </a:lnTo>
                <a:lnTo>
                  <a:pt x="1206895" y="203087"/>
                </a:lnTo>
                <a:lnTo>
                  <a:pt x="1176810" y="173574"/>
                </a:lnTo>
                <a:lnTo>
                  <a:pt x="1142958" y="145867"/>
                </a:lnTo>
                <a:lnTo>
                  <a:pt x="1105566" y="120110"/>
                </a:lnTo>
                <a:lnTo>
                  <a:pt x="1064866" y="96448"/>
                </a:lnTo>
                <a:lnTo>
                  <a:pt x="1021086" y="75028"/>
                </a:lnTo>
                <a:lnTo>
                  <a:pt x="974456" y="55992"/>
                </a:lnTo>
                <a:lnTo>
                  <a:pt x="925207" y="39488"/>
                </a:lnTo>
                <a:lnTo>
                  <a:pt x="873567" y="25659"/>
                </a:lnTo>
                <a:lnTo>
                  <a:pt x="819767" y="14650"/>
                </a:lnTo>
                <a:lnTo>
                  <a:pt x="764036" y="6608"/>
                </a:lnTo>
                <a:lnTo>
                  <a:pt x="706603" y="1676"/>
                </a:lnTo>
                <a:lnTo>
                  <a:pt x="64770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6333" y="5110356"/>
            <a:ext cx="1327618" cy="838924"/>
          </a:xfrm>
          <a:custGeom>
            <a:avLst/>
            <a:gdLst/>
            <a:ahLst/>
            <a:cxnLst/>
            <a:rect l="l" t="t" r="r" b="b"/>
            <a:pathLst>
              <a:path w="1552575" h="981075">
                <a:moveTo>
                  <a:pt x="1552194" y="490727"/>
                </a:moveTo>
                <a:lnTo>
                  <a:pt x="1543778" y="418155"/>
                </a:lnTo>
                <a:lnTo>
                  <a:pt x="1519332" y="348907"/>
                </a:lnTo>
                <a:lnTo>
                  <a:pt x="1480053" y="283741"/>
                </a:lnTo>
                <a:lnTo>
                  <a:pt x="1455226" y="252924"/>
                </a:lnTo>
                <a:lnTo>
                  <a:pt x="1427141" y="223410"/>
                </a:lnTo>
                <a:lnTo>
                  <a:pt x="1395947" y="195295"/>
                </a:lnTo>
                <a:lnTo>
                  <a:pt x="1361794" y="168672"/>
                </a:lnTo>
                <a:lnTo>
                  <a:pt x="1324832" y="143636"/>
                </a:lnTo>
                <a:lnTo>
                  <a:pt x="1285211" y="120282"/>
                </a:lnTo>
                <a:lnTo>
                  <a:pt x="1243080" y="98704"/>
                </a:lnTo>
                <a:lnTo>
                  <a:pt x="1198591" y="78996"/>
                </a:lnTo>
                <a:lnTo>
                  <a:pt x="1151891" y="61252"/>
                </a:lnTo>
                <a:lnTo>
                  <a:pt x="1103132" y="45568"/>
                </a:lnTo>
                <a:lnTo>
                  <a:pt x="1052463" y="32038"/>
                </a:lnTo>
                <a:lnTo>
                  <a:pt x="1000034" y="20756"/>
                </a:lnTo>
                <a:lnTo>
                  <a:pt x="945995" y="11817"/>
                </a:lnTo>
                <a:lnTo>
                  <a:pt x="890496" y="5315"/>
                </a:lnTo>
                <a:lnTo>
                  <a:pt x="833686" y="1344"/>
                </a:lnTo>
                <a:lnTo>
                  <a:pt x="775716" y="0"/>
                </a:lnTo>
                <a:lnTo>
                  <a:pt x="717686" y="1355"/>
                </a:lnTo>
                <a:lnTo>
                  <a:pt x="661098" y="5318"/>
                </a:lnTo>
                <a:lnTo>
                  <a:pt x="605707" y="11817"/>
                </a:lnTo>
                <a:lnTo>
                  <a:pt x="551741" y="20756"/>
                </a:lnTo>
                <a:lnTo>
                  <a:pt x="499378" y="32038"/>
                </a:lnTo>
                <a:lnTo>
                  <a:pt x="448768" y="45568"/>
                </a:lnTo>
                <a:lnTo>
                  <a:pt x="400060" y="61252"/>
                </a:lnTo>
                <a:lnTo>
                  <a:pt x="353406" y="78996"/>
                </a:lnTo>
                <a:lnTo>
                  <a:pt x="308955" y="98704"/>
                </a:lnTo>
                <a:lnTo>
                  <a:pt x="266859" y="120282"/>
                </a:lnTo>
                <a:lnTo>
                  <a:pt x="227266" y="143636"/>
                </a:lnTo>
                <a:lnTo>
                  <a:pt x="190328" y="168672"/>
                </a:lnTo>
                <a:lnTo>
                  <a:pt x="156194" y="195295"/>
                </a:lnTo>
                <a:lnTo>
                  <a:pt x="125016" y="223410"/>
                </a:lnTo>
                <a:lnTo>
                  <a:pt x="96942" y="252924"/>
                </a:lnTo>
                <a:lnTo>
                  <a:pt x="72124" y="283741"/>
                </a:lnTo>
                <a:lnTo>
                  <a:pt x="50712" y="315767"/>
                </a:lnTo>
                <a:lnTo>
                  <a:pt x="18707" y="383068"/>
                </a:lnTo>
                <a:lnTo>
                  <a:pt x="2128" y="454073"/>
                </a:lnTo>
                <a:lnTo>
                  <a:pt x="0" y="490727"/>
                </a:lnTo>
                <a:lnTo>
                  <a:pt x="2128" y="527283"/>
                </a:lnTo>
                <a:lnTo>
                  <a:pt x="18707" y="598116"/>
                </a:lnTo>
                <a:lnTo>
                  <a:pt x="50712" y="665278"/>
                </a:lnTo>
                <a:lnTo>
                  <a:pt x="72124" y="697246"/>
                </a:lnTo>
                <a:lnTo>
                  <a:pt x="96942" y="728011"/>
                </a:lnTo>
                <a:lnTo>
                  <a:pt x="125016" y="757479"/>
                </a:lnTo>
                <a:lnTo>
                  <a:pt x="137160" y="768415"/>
                </a:lnTo>
                <a:lnTo>
                  <a:pt x="137160" y="490727"/>
                </a:lnTo>
                <a:lnTo>
                  <a:pt x="139774" y="453935"/>
                </a:lnTo>
                <a:lnTo>
                  <a:pt x="160012" y="383289"/>
                </a:lnTo>
                <a:lnTo>
                  <a:pt x="198745" y="317506"/>
                </a:lnTo>
                <a:lnTo>
                  <a:pt x="224479" y="286794"/>
                </a:lnTo>
                <a:lnTo>
                  <a:pt x="254154" y="257723"/>
                </a:lnTo>
                <a:lnTo>
                  <a:pt x="287544" y="230435"/>
                </a:lnTo>
                <a:lnTo>
                  <a:pt x="324421" y="205073"/>
                </a:lnTo>
                <a:lnTo>
                  <a:pt x="364557" y="181778"/>
                </a:lnTo>
                <a:lnTo>
                  <a:pt x="407726" y="160692"/>
                </a:lnTo>
                <a:lnTo>
                  <a:pt x="453700" y="141957"/>
                </a:lnTo>
                <a:lnTo>
                  <a:pt x="502251" y="125716"/>
                </a:lnTo>
                <a:lnTo>
                  <a:pt x="553153" y="112109"/>
                </a:lnTo>
                <a:lnTo>
                  <a:pt x="606178" y="101278"/>
                </a:lnTo>
                <a:lnTo>
                  <a:pt x="661125" y="93365"/>
                </a:lnTo>
                <a:lnTo>
                  <a:pt x="717844" y="88512"/>
                </a:lnTo>
                <a:lnTo>
                  <a:pt x="775716" y="86867"/>
                </a:lnTo>
                <a:lnTo>
                  <a:pt x="833865" y="88516"/>
                </a:lnTo>
                <a:lnTo>
                  <a:pt x="890560" y="93367"/>
                </a:lnTo>
                <a:lnTo>
                  <a:pt x="945574" y="101278"/>
                </a:lnTo>
                <a:lnTo>
                  <a:pt x="998682" y="112109"/>
                </a:lnTo>
                <a:lnTo>
                  <a:pt x="1049655" y="125716"/>
                </a:lnTo>
                <a:lnTo>
                  <a:pt x="1098267" y="141957"/>
                </a:lnTo>
                <a:lnTo>
                  <a:pt x="1144293" y="160692"/>
                </a:lnTo>
                <a:lnTo>
                  <a:pt x="1187505" y="181778"/>
                </a:lnTo>
                <a:lnTo>
                  <a:pt x="1227677" y="205073"/>
                </a:lnTo>
                <a:lnTo>
                  <a:pt x="1264582" y="230435"/>
                </a:lnTo>
                <a:lnTo>
                  <a:pt x="1297994" y="257723"/>
                </a:lnTo>
                <a:lnTo>
                  <a:pt x="1327686" y="286794"/>
                </a:lnTo>
                <a:lnTo>
                  <a:pt x="1353431" y="317506"/>
                </a:lnTo>
                <a:lnTo>
                  <a:pt x="1375004" y="349719"/>
                </a:lnTo>
                <a:lnTo>
                  <a:pt x="1404724" y="418075"/>
                </a:lnTo>
                <a:lnTo>
                  <a:pt x="1415034" y="490727"/>
                </a:lnTo>
                <a:lnTo>
                  <a:pt x="1415034" y="768376"/>
                </a:lnTo>
                <a:lnTo>
                  <a:pt x="1427141" y="757479"/>
                </a:lnTo>
                <a:lnTo>
                  <a:pt x="1455226" y="728011"/>
                </a:lnTo>
                <a:lnTo>
                  <a:pt x="1480053" y="697246"/>
                </a:lnTo>
                <a:lnTo>
                  <a:pt x="1501472" y="665278"/>
                </a:lnTo>
                <a:lnTo>
                  <a:pt x="1533484" y="598116"/>
                </a:lnTo>
                <a:lnTo>
                  <a:pt x="1550065" y="527283"/>
                </a:lnTo>
                <a:lnTo>
                  <a:pt x="1552194" y="490727"/>
                </a:lnTo>
                <a:close/>
              </a:path>
              <a:path w="1552575" h="981075">
                <a:moveTo>
                  <a:pt x="1415034" y="768376"/>
                </a:moveTo>
                <a:lnTo>
                  <a:pt x="1415034" y="490727"/>
                </a:lnTo>
                <a:lnTo>
                  <a:pt x="1412418" y="527400"/>
                </a:lnTo>
                <a:lnTo>
                  <a:pt x="1404724" y="563153"/>
                </a:lnTo>
                <a:lnTo>
                  <a:pt x="1375004" y="631333"/>
                </a:lnTo>
                <a:lnTo>
                  <a:pt x="1353431" y="663474"/>
                </a:lnTo>
                <a:lnTo>
                  <a:pt x="1327686" y="694125"/>
                </a:lnTo>
                <a:lnTo>
                  <a:pt x="1297994" y="723144"/>
                </a:lnTo>
                <a:lnTo>
                  <a:pt x="1264582" y="750389"/>
                </a:lnTo>
                <a:lnTo>
                  <a:pt x="1227677" y="775715"/>
                </a:lnTo>
                <a:lnTo>
                  <a:pt x="1187505" y="798982"/>
                </a:lnTo>
                <a:lnTo>
                  <a:pt x="1144293" y="820046"/>
                </a:lnTo>
                <a:lnTo>
                  <a:pt x="1098267" y="838764"/>
                </a:lnTo>
                <a:lnTo>
                  <a:pt x="1049655" y="854994"/>
                </a:lnTo>
                <a:lnTo>
                  <a:pt x="998682" y="868593"/>
                </a:lnTo>
                <a:lnTo>
                  <a:pt x="945574" y="879418"/>
                </a:lnTo>
                <a:lnTo>
                  <a:pt x="890496" y="887333"/>
                </a:lnTo>
                <a:lnTo>
                  <a:pt x="833686" y="892182"/>
                </a:lnTo>
                <a:lnTo>
                  <a:pt x="775716" y="893825"/>
                </a:lnTo>
                <a:lnTo>
                  <a:pt x="717686" y="892177"/>
                </a:lnTo>
                <a:lnTo>
                  <a:pt x="661098" y="887327"/>
                </a:lnTo>
                <a:lnTo>
                  <a:pt x="606178" y="879418"/>
                </a:lnTo>
                <a:lnTo>
                  <a:pt x="553153" y="868593"/>
                </a:lnTo>
                <a:lnTo>
                  <a:pt x="502251" y="854994"/>
                </a:lnTo>
                <a:lnTo>
                  <a:pt x="453700" y="838764"/>
                </a:lnTo>
                <a:lnTo>
                  <a:pt x="407726" y="820046"/>
                </a:lnTo>
                <a:lnTo>
                  <a:pt x="364557" y="798982"/>
                </a:lnTo>
                <a:lnTo>
                  <a:pt x="324421" y="775715"/>
                </a:lnTo>
                <a:lnTo>
                  <a:pt x="287544" y="750389"/>
                </a:lnTo>
                <a:lnTo>
                  <a:pt x="254154" y="723144"/>
                </a:lnTo>
                <a:lnTo>
                  <a:pt x="224479" y="694125"/>
                </a:lnTo>
                <a:lnTo>
                  <a:pt x="198745" y="663474"/>
                </a:lnTo>
                <a:lnTo>
                  <a:pt x="177181" y="631333"/>
                </a:lnTo>
                <a:lnTo>
                  <a:pt x="147468" y="563153"/>
                </a:lnTo>
                <a:lnTo>
                  <a:pt x="137160" y="490727"/>
                </a:lnTo>
                <a:lnTo>
                  <a:pt x="137160" y="768415"/>
                </a:lnTo>
                <a:lnTo>
                  <a:pt x="190328" y="812144"/>
                </a:lnTo>
                <a:lnTo>
                  <a:pt x="227266" y="837152"/>
                </a:lnTo>
                <a:lnTo>
                  <a:pt x="266859" y="860482"/>
                </a:lnTo>
                <a:lnTo>
                  <a:pt x="308955" y="882041"/>
                </a:lnTo>
                <a:lnTo>
                  <a:pt x="353406" y="901734"/>
                </a:lnTo>
                <a:lnTo>
                  <a:pt x="400060" y="919465"/>
                </a:lnTo>
                <a:lnTo>
                  <a:pt x="448768" y="935140"/>
                </a:lnTo>
                <a:lnTo>
                  <a:pt x="499378" y="948664"/>
                </a:lnTo>
                <a:lnTo>
                  <a:pt x="551741" y="959941"/>
                </a:lnTo>
                <a:lnTo>
                  <a:pt x="605707" y="968878"/>
                </a:lnTo>
                <a:lnTo>
                  <a:pt x="661125" y="975379"/>
                </a:lnTo>
                <a:lnTo>
                  <a:pt x="717844" y="979349"/>
                </a:lnTo>
                <a:lnTo>
                  <a:pt x="775716" y="980693"/>
                </a:lnTo>
                <a:lnTo>
                  <a:pt x="833865" y="979337"/>
                </a:lnTo>
                <a:lnTo>
                  <a:pt x="890560" y="975371"/>
                </a:lnTo>
                <a:lnTo>
                  <a:pt x="945995" y="968878"/>
                </a:lnTo>
                <a:lnTo>
                  <a:pt x="1000034" y="959941"/>
                </a:lnTo>
                <a:lnTo>
                  <a:pt x="1052463" y="948664"/>
                </a:lnTo>
                <a:lnTo>
                  <a:pt x="1103132" y="935140"/>
                </a:lnTo>
                <a:lnTo>
                  <a:pt x="1151891" y="919465"/>
                </a:lnTo>
                <a:lnTo>
                  <a:pt x="1198591" y="901734"/>
                </a:lnTo>
                <a:lnTo>
                  <a:pt x="1243080" y="882041"/>
                </a:lnTo>
                <a:lnTo>
                  <a:pt x="1285211" y="860482"/>
                </a:lnTo>
                <a:lnTo>
                  <a:pt x="1324832" y="837152"/>
                </a:lnTo>
                <a:lnTo>
                  <a:pt x="1361794" y="812144"/>
                </a:lnTo>
                <a:lnTo>
                  <a:pt x="1395947" y="785555"/>
                </a:lnTo>
                <a:lnTo>
                  <a:pt x="1415034" y="76837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85800" y="5178123"/>
            <a:ext cx="1107705" cy="702090"/>
          </a:xfrm>
          <a:custGeom>
            <a:avLst/>
            <a:gdLst/>
            <a:ahLst/>
            <a:cxnLst/>
            <a:rect l="l" t="t" r="r" b="b"/>
            <a:pathLst>
              <a:path w="1295400" h="821054">
                <a:moveTo>
                  <a:pt x="1295400" y="410718"/>
                </a:moveTo>
                <a:lnTo>
                  <a:pt x="1284978" y="336826"/>
                </a:lnTo>
                <a:lnTo>
                  <a:pt x="1254927" y="267307"/>
                </a:lnTo>
                <a:lnTo>
                  <a:pt x="1233108" y="234547"/>
                </a:lnTo>
                <a:lnTo>
                  <a:pt x="1207064" y="203312"/>
                </a:lnTo>
                <a:lnTo>
                  <a:pt x="1177022" y="173748"/>
                </a:lnTo>
                <a:lnTo>
                  <a:pt x="1143209" y="145997"/>
                </a:lnTo>
                <a:lnTo>
                  <a:pt x="1105852" y="120205"/>
                </a:lnTo>
                <a:lnTo>
                  <a:pt x="1065179" y="96515"/>
                </a:lnTo>
                <a:lnTo>
                  <a:pt x="1021418" y="75072"/>
                </a:lnTo>
                <a:lnTo>
                  <a:pt x="974795" y="56021"/>
                </a:lnTo>
                <a:lnTo>
                  <a:pt x="925538" y="39504"/>
                </a:lnTo>
                <a:lnTo>
                  <a:pt x="873874" y="25667"/>
                </a:lnTo>
                <a:lnTo>
                  <a:pt x="820031" y="14654"/>
                </a:lnTo>
                <a:lnTo>
                  <a:pt x="764236" y="6609"/>
                </a:lnTo>
                <a:lnTo>
                  <a:pt x="706717" y="1676"/>
                </a:lnTo>
                <a:lnTo>
                  <a:pt x="647700" y="0"/>
                </a:lnTo>
                <a:lnTo>
                  <a:pt x="588796" y="1676"/>
                </a:lnTo>
                <a:lnTo>
                  <a:pt x="531363" y="6609"/>
                </a:lnTo>
                <a:lnTo>
                  <a:pt x="475632" y="14654"/>
                </a:lnTo>
                <a:lnTo>
                  <a:pt x="421832" y="25667"/>
                </a:lnTo>
                <a:lnTo>
                  <a:pt x="370192" y="39504"/>
                </a:lnTo>
                <a:lnTo>
                  <a:pt x="320943" y="56021"/>
                </a:lnTo>
                <a:lnTo>
                  <a:pt x="274313" y="75072"/>
                </a:lnTo>
                <a:lnTo>
                  <a:pt x="230533" y="96515"/>
                </a:lnTo>
                <a:lnTo>
                  <a:pt x="189833" y="120205"/>
                </a:lnTo>
                <a:lnTo>
                  <a:pt x="152441" y="145997"/>
                </a:lnTo>
                <a:lnTo>
                  <a:pt x="118589" y="173748"/>
                </a:lnTo>
                <a:lnTo>
                  <a:pt x="88504" y="203312"/>
                </a:lnTo>
                <a:lnTo>
                  <a:pt x="62418" y="234547"/>
                </a:lnTo>
                <a:lnTo>
                  <a:pt x="40560" y="267307"/>
                </a:lnTo>
                <a:lnTo>
                  <a:pt x="23159" y="301448"/>
                </a:lnTo>
                <a:lnTo>
                  <a:pt x="2649" y="373298"/>
                </a:lnTo>
                <a:lnTo>
                  <a:pt x="0" y="410718"/>
                </a:lnTo>
                <a:lnTo>
                  <a:pt x="2649" y="448017"/>
                </a:lnTo>
                <a:lnTo>
                  <a:pt x="23159" y="519666"/>
                </a:lnTo>
                <a:lnTo>
                  <a:pt x="40560" y="553725"/>
                </a:lnTo>
                <a:lnTo>
                  <a:pt x="62418" y="586413"/>
                </a:lnTo>
                <a:lnTo>
                  <a:pt x="88504" y="617586"/>
                </a:lnTo>
                <a:lnTo>
                  <a:pt x="118589" y="647099"/>
                </a:lnTo>
                <a:lnTo>
                  <a:pt x="152441" y="674806"/>
                </a:lnTo>
                <a:lnTo>
                  <a:pt x="189833" y="700563"/>
                </a:lnTo>
                <a:lnTo>
                  <a:pt x="230533" y="724225"/>
                </a:lnTo>
                <a:lnTo>
                  <a:pt x="274313" y="745645"/>
                </a:lnTo>
                <a:lnTo>
                  <a:pt x="320943" y="764681"/>
                </a:lnTo>
                <a:lnTo>
                  <a:pt x="370192" y="781185"/>
                </a:lnTo>
                <a:lnTo>
                  <a:pt x="421832" y="795014"/>
                </a:lnTo>
                <a:lnTo>
                  <a:pt x="475632" y="806023"/>
                </a:lnTo>
                <a:lnTo>
                  <a:pt x="531363" y="814065"/>
                </a:lnTo>
                <a:lnTo>
                  <a:pt x="588796" y="818997"/>
                </a:lnTo>
                <a:lnTo>
                  <a:pt x="647700" y="820674"/>
                </a:lnTo>
                <a:lnTo>
                  <a:pt x="706717" y="818997"/>
                </a:lnTo>
                <a:lnTo>
                  <a:pt x="764236" y="814065"/>
                </a:lnTo>
                <a:lnTo>
                  <a:pt x="820031" y="806023"/>
                </a:lnTo>
                <a:lnTo>
                  <a:pt x="873874" y="795014"/>
                </a:lnTo>
                <a:lnTo>
                  <a:pt x="925538" y="781185"/>
                </a:lnTo>
                <a:lnTo>
                  <a:pt x="974795" y="764681"/>
                </a:lnTo>
                <a:lnTo>
                  <a:pt x="1021418" y="745645"/>
                </a:lnTo>
                <a:lnTo>
                  <a:pt x="1065179" y="724225"/>
                </a:lnTo>
                <a:lnTo>
                  <a:pt x="1105852" y="700563"/>
                </a:lnTo>
                <a:lnTo>
                  <a:pt x="1143209" y="674806"/>
                </a:lnTo>
                <a:lnTo>
                  <a:pt x="1177022" y="647099"/>
                </a:lnTo>
                <a:lnTo>
                  <a:pt x="1207064" y="617586"/>
                </a:lnTo>
                <a:lnTo>
                  <a:pt x="1233108" y="586413"/>
                </a:lnTo>
                <a:lnTo>
                  <a:pt x="1254927" y="553725"/>
                </a:lnTo>
                <a:lnTo>
                  <a:pt x="1272293" y="519666"/>
                </a:lnTo>
                <a:lnTo>
                  <a:pt x="1292756" y="448017"/>
                </a:lnTo>
                <a:lnTo>
                  <a:pt x="1295400" y="41071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5800" y="5178123"/>
            <a:ext cx="1107705" cy="702090"/>
          </a:xfrm>
          <a:custGeom>
            <a:avLst/>
            <a:gdLst/>
            <a:ahLst/>
            <a:cxnLst/>
            <a:rect l="l" t="t" r="r" b="b"/>
            <a:pathLst>
              <a:path w="1295400" h="821054">
                <a:moveTo>
                  <a:pt x="647700" y="0"/>
                </a:moveTo>
                <a:lnTo>
                  <a:pt x="588796" y="1676"/>
                </a:lnTo>
                <a:lnTo>
                  <a:pt x="531363" y="6609"/>
                </a:lnTo>
                <a:lnTo>
                  <a:pt x="475632" y="14654"/>
                </a:lnTo>
                <a:lnTo>
                  <a:pt x="421832" y="25667"/>
                </a:lnTo>
                <a:lnTo>
                  <a:pt x="370192" y="39504"/>
                </a:lnTo>
                <a:lnTo>
                  <a:pt x="320943" y="56021"/>
                </a:lnTo>
                <a:lnTo>
                  <a:pt x="274313" y="75072"/>
                </a:lnTo>
                <a:lnTo>
                  <a:pt x="230533" y="96515"/>
                </a:lnTo>
                <a:lnTo>
                  <a:pt x="189833" y="120205"/>
                </a:lnTo>
                <a:lnTo>
                  <a:pt x="152441" y="145997"/>
                </a:lnTo>
                <a:lnTo>
                  <a:pt x="118589" y="173748"/>
                </a:lnTo>
                <a:lnTo>
                  <a:pt x="88504" y="203312"/>
                </a:lnTo>
                <a:lnTo>
                  <a:pt x="62418" y="234547"/>
                </a:lnTo>
                <a:lnTo>
                  <a:pt x="40560" y="267307"/>
                </a:lnTo>
                <a:lnTo>
                  <a:pt x="23159" y="301448"/>
                </a:lnTo>
                <a:lnTo>
                  <a:pt x="2649" y="373298"/>
                </a:lnTo>
                <a:lnTo>
                  <a:pt x="0" y="410718"/>
                </a:lnTo>
                <a:lnTo>
                  <a:pt x="2649" y="448017"/>
                </a:lnTo>
                <a:lnTo>
                  <a:pt x="23159" y="519666"/>
                </a:lnTo>
                <a:lnTo>
                  <a:pt x="40560" y="553725"/>
                </a:lnTo>
                <a:lnTo>
                  <a:pt x="62418" y="586413"/>
                </a:lnTo>
                <a:lnTo>
                  <a:pt x="88504" y="617586"/>
                </a:lnTo>
                <a:lnTo>
                  <a:pt x="118589" y="647099"/>
                </a:lnTo>
                <a:lnTo>
                  <a:pt x="152441" y="674806"/>
                </a:lnTo>
                <a:lnTo>
                  <a:pt x="189833" y="700563"/>
                </a:lnTo>
                <a:lnTo>
                  <a:pt x="230533" y="724225"/>
                </a:lnTo>
                <a:lnTo>
                  <a:pt x="274313" y="745645"/>
                </a:lnTo>
                <a:lnTo>
                  <a:pt x="320943" y="764681"/>
                </a:lnTo>
                <a:lnTo>
                  <a:pt x="370192" y="781185"/>
                </a:lnTo>
                <a:lnTo>
                  <a:pt x="421832" y="795014"/>
                </a:lnTo>
                <a:lnTo>
                  <a:pt x="475632" y="806023"/>
                </a:lnTo>
                <a:lnTo>
                  <a:pt x="531363" y="814065"/>
                </a:lnTo>
                <a:lnTo>
                  <a:pt x="588796" y="818997"/>
                </a:lnTo>
                <a:lnTo>
                  <a:pt x="647700" y="820674"/>
                </a:lnTo>
                <a:lnTo>
                  <a:pt x="706717" y="818997"/>
                </a:lnTo>
                <a:lnTo>
                  <a:pt x="764236" y="814065"/>
                </a:lnTo>
                <a:lnTo>
                  <a:pt x="820031" y="806023"/>
                </a:lnTo>
                <a:lnTo>
                  <a:pt x="873874" y="795014"/>
                </a:lnTo>
                <a:lnTo>
                  <a:pt x="925538" y="781185"/>
                </a:lnTo>
                <a:lnTo>
                  <a:pt x="974795" y="764681"/>
                </a:lnTo>
                <a:lnTo>
                  <a:pt x="1021418" y="745645"/>
                </a:lnTo>
                <a:lnTo>
                  <a:pt x="1065179" y="724225"/>
                </a:lnTo>
                <a:lnTo>
                  <a:pt x="1105852" y="700563"/>
                </a:lnTo>
                <a:lnTo>
                  <a:pt x="1143209" y="674806"/>
                </a:lnTo>
                <a:lnTo>
                  <a:pt x="1177022" y="647099"/>
                </a:lnTo>
                <a:lnTo>
                  <a:pt x="1207064" y="617586"/>
                </a:lnTo>
                <a:lnTo>
                  <a:pt x="1233108" y="586413"/>
                </a:lnTo>
                <a:lnTo>
                  <a:pt x="1254927" y="553725"/>
                </a:lnTo>
                <a:lnTo>
                  <a:pt x="1272293" y="519666"/>
                </a:lnTo>
                <a:lnTo>
                  <a:pt x="1292756" y="448017"/>
                </a:lnTo>
                <a:lnTo>
                  <a:pt x="1295400" y="410718"/>
                </a:lnTo>
                <a:lnTo>
                  <a:pt x="1292756" y="373298"/>
                </a:lnTo>
                <a:lnTo>
                  <a:pt x="1272293" y="301448"/>
                </a:lnTo>
                <a:lnTo>
                  <a:pt x="1254927" y="267307"/>
                </a:lnTo>
                <a:lnTo>
                  <a:pt x="1233108" y="234547"/>
                </a:lnTo>
                <a:lnTo>
                  <a:pt x="1207064" y="203312"/>
                </a:lnTo>
                <a:lnTo>
                  <a:pt x="1177022" y="173748"/>
                </a:lnTo>
                <a:lnTo>
                  <a:pt x="1143209" y="145997"/>
                </a:lnTo>
                <a:lnTo>
                  <a:pt x="1105852" y="120205"/>
                </a:lnTo>
                <a:lnTo>
                  <a:pt x="1065179" y="96515"/>
                </a:lnTo>
                <a:lnTo>
                  <a:pt x="1021418" y="75072"/>
                </a:lnTo>
                <a:lnTo>
                  <a:pt x="974795" y="56021"/>
                </a:lnTo>
                <a:lnTo>
                  <a:pt x="925538" y="39504"/>
                </a:lnTo>
                <a:lnTo>
                  <a:pt x="873874" y="25667"/>
                </a:lnTo>
                <a:lnTo>
                  <a:pt x="820031" y="14654"/>
                </a:lnTo>
                <a:lnTo>
                  <a:pt x="764236" y="6609"/>
                </a:lnTo>
                <a:lnTo>
                  <a:pt x="706717" y="1676"/>
                </a:lnTo>
                <a:lnTo>
                  <a:pt x="64770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5536" y="3024374"/>
            <a:ext cx="7543264" cy="1438912"/>
          </a:xfrm>
          <a:prstGeom prst="rect">
            <a:avLst/>
          </a:prstGeom>
        </p:spPr>
        <p:txBody>
          <a:bodyPr vert="horz" wrap="square" lIns="0" tIns="94480" rIns="0" bIns="0" rtlCol="0">
            <a:spAutoFit/>
          </a:bodyPr>
          <a:lstStyle/>
          <a:p>
            <a:pPr marL="10860">
              <a:spcBef>
                <a:spcPts val="743"/>
              </a:spcBef>
            </a:pPr>
            <a:r>
              <a:rPr sz="2200" spc="-4" dirty="0">
                <a:latin typeface="Microsoft YaHei"/>
                <a:cs typeface="Microsoft YaHei"/>
              </a:rPr>
              <a:t>示例：求既学过001号课程,</a:t>
            </a:r>
            <a:r>
              <a:rPr sz="2200" dirty="0">
                <a:latin typeface="Microsoft YaHei"/>
                <a:cs typeface="Microsoft YaHei"/>
              </a:rPr>
              <a:t> </a:t>
            </a:r>
            <a:r>
              <a:rPr sz="2200" spc="-4" dirty="0">
                <a:latin typeface="Microsoft YaHei"/>
                <a:cs typeface="Microsoft YaHei"/>
              </a:rPr>
              <a:t>又学过002号课程的学生的学号?</a:t>
            </a:r>
            <a:endParaRPr sz="2200" dirty="0">
              <a:latin typeface="Microsoft YaHei"/>
              <a:cs typeface="Microsoft YaHei"/>
            </a:endParaRPr>
          </a:p>
          <a:p>
            <a:pPr marL="401811" algn="l">
              <a:spcBef>
                <a:spcPts val="599"/>
              </a:spcBef>
              <a:tabLst>
                <a:tab pos="1194032" algn="l"/>
                <a:tab pos="1650685" algn="l"/>
                <a:tab pos="2247972" algn="l"/>
              </a:tabLst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Select	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S#	</a:t>
            </a:r>
            <a:r>
              <a:rPr lang="en-US" sz="2000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From	</a:t>
            </a:r>
            <a:r>
              <a:rPr sz="2000" spc="-9" dirty="0">
                <a:solidFill>
                  <a:srgbClr val="FF0065"/>
                </a:solidFill>
                <a:latin typeface="Arial"/>
                <a:cs typeface="Arial"/>
              </a:rPr>
              <a:t>SC</a:t>
            </a:r>
            <a:endParaRPr sz="2000" dirty="0">
              <a:latin typeface="Arial"/>
              <a:cs typeface="Arial"/>
            </a:endParaRPr>
          </a:p>
          <a:p>
            <a:pPr marL="401811" algn="l">
              <a:spcBef>
                <a:spcPts val="560"/>
              </a:spcBef>
              <a:tabLst>
                <a:tab pos="1161452" algn="l"/>
                <a:tab pos="2231140" algn="l"/>
                <a:tab pos="2817567" algn="l"/>
              </a:tabLst>
            </a:pPr>
            <a:r>
              <a:rPr lang="en-US" sz="2000" spc="-4" dirty="0">
                <a:solidFill>
                  <a:srgbClr val="3333CC"/>
                </a:solidFill>
                <a:latin typeface="Arial"/>
                <a:cs typeface="Arial"/>
              </a:rPr>
              <a:t>  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Wher</a:t>
            </a:r>
            <a:r>
              <a:rPr lang="en-US" altLang="zh-CN" sz="2000" spc="-4" dirty="0">
                <a:solidFill>
                  <a:srgbClr val="3333CC"/>
                </a:solidFill>
                <a:latin typeface="Arial"/>
                <a:cs typeface="Arial"/>
              </a:rPr>
              <a:t>e 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C#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=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‘001’	</a:t>
            </a:r>
            <a:r>
              <a:rPr lang="en-US" sz="2000" dirty="0">
                <a:solidFill>
                  <a:srgbClr val="FF0065"/>
                </a:solidFill>
                <a:latin typeface="Arial"/>
                <a:cs typeface="Arial"/>
              </a:rPr>
              <a:t>  </a:t>
            </a:r>
            <a:r>
              <a:rPr sz="2000" u="sng" spc="-4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AND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lang="en-US" sz="2000" spc="-4" dirty="0">
                <a:solidFill>
                  <a:srgbClr val="3333CC"/>
                </a:solidFill>
                <a:latin typeface="Arial"/>
                <a:cs typeface="Arial"/>
              </a:rPr>
              <a:t>    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C#=‘002’</a:t>
            </a:r>
            <a:r>
              <a:rPr sz="2000" spc="-4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1574667" algn="l">
              <a:spcBef>
                <a:spcPts val="449"/>
              </a:spcBef>
            </a:pPr>
            <a:r>
              <a:rPr sz="1197" spc="-4" dirty="0">
                <a:latin typeface="Arial"/>
                <a:cs typeface="Arial"/>
              </a:rPr>
              <a:t>//</a:t>
            </a:r>
            <a:r>
              <a:rPr sz="1197" spc="-4" dirty="0" err="1">
                <a:latin typeface="NSimSun"/>
                <a:cs typeface="NSimSun"/>
              </a:rPr>
              <a:t>正确</a:t>
            </a:r>
            <a:r>
              <a:rPr sz="1197" dirty="0" err="1">
                <a:latin typeface="NSimSun"/>
                <a:cs typeface="NSimSun"/>
              </a:rPr>
              <a:t>的</a:t>
            </a:r>
            <a:r>
              <a:rPr sz="1197" spc="-4" dirty="0" err="1">
                <a:latin typeface="Arial"/>
                <a:cs typeface="Arial"/>
              </a:rPr>
              <a:t>SQL</a:t>
            </a:r>
            <a:r>
              <a:rPr sz="1197" spc="-4" dirty="0" err="1">
                <a:latin typeface="NSimSun"/>
                <a:cs typeface="NSimSun"/>
              </a:rPr>
              <a:t>语句在讲义后面的示例中讲解</a:t>
            </a:r>
            <a:endParaRPr sz="1197" dirty="0">
              <a:latin typeface="NSimSun"/>
              <a:cs typeface="NSimSun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461386" y="5325562"/>
            <a:ext cx="1576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4" dirty="0">
                <a:solidFill>
                  <a:srgbClr val="3333CC"/>
                </a:solidFill>
                <a:latin typeface="Microsoft YaHei"/>
                <a:cs typeface="Microsoft YaHei"/>
              </a:rPr>
              <a:t>是这样的吗？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36529" y="5176818"/>
            <a:ext cx="1056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-4" dirty="0">
                <a:solidFill>
                  <a:srgbClr val="3333CC"/>
                </a:solidFill>
                <a:latin typeface="Microsoft YaHei"/>
                <a:cs typeface="Microsoft YaHei"/>
              </a:rPr>
              <a:t>其结果是什么？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180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428" name="Group 4"/>
          <p:cNvGraphicFramePr>
            <a:graphicFrameLocks noGrp="1"/>
          </p:cNvGraphicFramePr>
          <p:nvPr/>
        </p:nvGraphicFramePr>
        <p:xfrm>
          <a:off x="762000" y="1828800"/>
          <a:ext cx="7924800" cy="4143381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6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7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38200" y="1981200"/>
            <a:ext cx="7848600" cy="3810000"/>
            <a:chOff x="576" y="1488"/>
            <a:chExt cx="4944" cy="2400"/>
          </a:xfrm>
        </p:grpSpPr>
        <p:sp>
          <p:nvSpPr>
            <p:cNvPr id="71696" name="Text Box 16"/>
            <p:cNvSpPr txBox="1">
              <a:spLocks noChangeArrowheads="1"/>
            </p:cNvSpPr>
            <p:nvPr/>
          </p:nvSpPr>
          <p:spPr bwMode="auto">
            <a:xfrm>
              <a:off x="576" y="1488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查询条件</a:t>
              </a:r>
            </a:p>
          </p:txBody>
        </p:sp>
        <p:sp>
          <p:nvSpPr>
            <p:cNvPr id="71697" name="Text Box 17"/>
            <p:cNvSpPr txBox="1">
              <a:spLocks noChangeArrowheads="1"/>
            </p:cNvSpPr>
            <p:nvPr/>
          </p:nvSpPr>
          <p:spPr bwMode="auto">
            <a:xfrm>
              <a:off x="576" y="2016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CC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 </a:t>
              </a:r>
              <a:r>
                <a:rPr kumimoji="1" lang="zh-CN" altLang="en-US" sz="2400">
                  <a:solidFill>
                    <a:srgbClr val="CC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比较</a:t>
              </a:r>
            </a:p>
          </p:txBody>
        </p:sp>
        <p:sp>
          <p:nvSpPr>
            <p:cNvPr id="71698" name="Text Box 18"/>
            <p:cNvSpPr txBox="1">
              <a:spLocks noChangeArrowheads="1"/>
            </p:cNvSpPr>
            <p:nvPr/>
          </p:nvSpPr>
          <p:spPr bwMode="auto">
            <a:xfrm>
              <a:off x="624" y="2352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CC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确定范围</a:t>
              </a:r>
            </a:p>
          </p:txBody>
        </p:sp>
        <p:sp>
          <p:nvSpPr>
            <p:cNvPr id="71699" name="Text Box 19"/>
            <p:cNvSpPr txBox="1">
              <a:spLocks noChangeArrowheads="1"/>
            </p:cNvSpPr>
            <p:nvPr/>
          </p:nvSpPr>
          <p:spPr bwMode="auto">
            <a:xfrm>
              <a:off x="624" y="2688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CC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确定集合</a:t>
              </a:r>
            </a:p>
          </p:txBody>
        </p:sp>
        <p:sp>
          <p:nvSpPr>
            <p:cNvPr id="71700" name="Text Box 20"/>
            <p:cNvSpPr txBox="1">
              <a:spLocks noChangeArrowheads="1"/>
            </p:cNvSpPr>
            <p:nvPr/>
          </p:nvSpPr>
          <p:spPr bwMode="auto">
            <a:xfrm>
              <a:off x="624" y="2976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CC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字符匹配</a:t>
              </a:r>
            </a:p>
          </p:txBody>
        </p:sp>
        <p:sp>
          <p:nvSpPr>
            <p:cNvPr id="71701" name="Text Box 21"/>
            <p:cNvSpPr txBox="1">
              <a:spLocks noChangeArrowheads="1"/>
            </p:cNvSpPr>
            <p:nvPr/>
          </p:nvSpPr>
          <p:spPr bwMode="auto">
            <a:xfrm>
              <a:off x="624" y="3312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CC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kumimoji="1" lang="zh-CN" altLang="en-US" sz="2400">
                  <a:solidFill>
                    <a:srgbClr val="CC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空值</a:t>
              </a:r>
            </a:p>
          </p:txBody>
        </p:sp>
        <p:sp>
          <p:nvSpPr>
            <p:cNvPr id="71702" name="Text Box 22"/>
            <p:cNvSpPr txBox="1">
              <a:spLocks noChangeArrowheads="1"/>
            </p:cNvSpPr>
            <p:nvPr/>
          </p:nvSpPr>
          <p:spPr bwMode="auto">
            <a:xfrm>
              <a:off x="624" y="3600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CC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多重条件</a:t>
              </a:r>
            </a:p>
          </p:txBody>
        </p:sp>
        <p:sp>
          <p:nvSpPr>
            <p:cNvPr id="71703" name="Text Box 23"/>
            <p:cNvSpPr txBox="1">
              <a:spLocks noChangeArrowheads="1"/>
            </p:cNvSpPr>
            <p:nvPr/>
          </p:nvSpPr>
          <p:spPr bwMode="auto">
            <a:xfrm>
              <a:off x="3264" y="148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谓词</a:t>
              </a:r>
            </a:p>
          </p:txBody>
        </p:sp>
        <p:sp>
          <p:nvSpPr>
            <p:cNvPr id="71704" name="Text Box 24"/>
            <p:cNvSpPr txBox="1">
              <a:spLocks noChangeArrowheads="1"/>
            </p:cNvSpPr>
            <p:nvPr/>
          </p:nvSpPr>
          <p:spPr bwMode="auto">
            <a:xfrm>
              <a:off x="1584" y="2016"/>
              <a:ext cx="39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=,&gt;,&lt;,&gt;=,&lt;=,!=,&lt;&gt;,!&gt;,!&lt;, NOT+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上述比较运算</a:t>
              </a:r>
            </a:p>
          </p:txBody>
        </p:sp>
        <p:sp>
          <p:nvSpPr>
            <p:cNvPr id="71705" name="Text Box 25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BETWEEN AND, NOT BETWEEN AND</a:t>
              </a:r>
            </a:p>
          </p:txBody>
        </p:sp>
        <p:sp>
          <p:nvSpPr>
            <p:cNvPr id="71706" name="Text Box 26"/>
            <p:cNvSpPr txBox="1">
              <a:spLocks noChangeArrowheads="1"/>
            </p:cNvSpPr>
            <p:nvPr/>
          </p:nvSpPr>
          <p:spPr bwMode="auto">
            <a:xfrm>
              <a:off x="1680" y="2688"/>
              <a:ext cx="38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IN, NOT IN</a:t>
              </a:r>
            </a:p>
          </p:txBody>
        </p:sp>
        <p:sp>
          <p:nvSpPr>
            <p:cNvPr id="71707" name="Text Box 27"/>
            <p:cNvSpPr txBox="1">
              <a:spLocks noChangeArrowheads="1"/>
            </p:cNvSpPr>
            <p:nvPr/>
          </p:nvSpPr>
          <p:spPr bwMode="auto">
            <a:xfrm>
              <a:off x="1680" y="2976"/>
              <a:ext cx="38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LIKE, NOT LIKE</a:t>
              </a:r>
            </a:p>
          </p:txBody>
        </p:sp>
        <p:sp>
          <p:nvSpPr>
            <p:cNvPr id="71708" name="Text Box 28"/>
            <p:cNvSpPr txBox="1">
              <a:spLocks noChangeArrowheads="1"/>
            </p:cNvSpPr>
            <p:nvPr/>
          </p:nvSpPr>
          <p:spPr bwMode="auto">
            <a:xfrm>
              <a:off x="1680" y="3264"/>
              <a:ext cx="37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IS NULL, IS NOT NULL</a:t>
              </a:r>
            </a:p>
          </p:txBody>
        </p:sp>
        <p:sp>
          <p:nvSpPr>
            <p:cNvPr id="71709" name="Text Box 29"/>
            <p:cNvSpPr txBox="1">
              <a:spLocks noChangeArrowheads="1"/>
            </p:cNvSpPr>
            <p:nvPr/>
          </p:nvSpPr>
          <p:spPr bwMode="auto">
            <a:xfrm>
              <a:off x="1632" y="3600"/>
              <a:ext cx="37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AND, OR,NOT</a:t>
              </a:r>
            </a:p>
          </p:txBody>
        </p:sp>
      </p:grpSp>
      <p:sp>
        <p:nvSpPr>
          <p:cNvPr id="71694" name="Rectangle 30"/>
          <p:cNvSpPr>
            <a:spLocks noChangeArrowheads="1"/>
          </p:cNvSpPr>
          <p:nvPr/>
        </p:nvSpPr>
        <p:spPr bwMode="auto">
          <a:xfrm>
            <a:off x="539750" y="692150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FFFF66"/>
              </a:buClr>
              <a:buFontTx/>
              <a:buNone/>
            </a:pPr>
            <a:r>
              <a:rPr kumimoji="1" lang="zh-CN" altLang="en-US" sz="3200" dirty="0">
                <a:solidFill>
                  <a:srgbClr val="CC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查询满足条件的元组（</a:t>
            </a:r>
            <a:r>
              <a:rPr kumimoji="1" lang="en-US" altLang="zh-CN" sz="3200" dirty="0">
                <a:solidFill>
                  <a:srgbClr val="CC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WHERE</a:t>
            </a:r>
            <a:r>
              <a:rPr kumimoji="1" lang="zh-CN" altLang="en-US" sz="3200" dirty="0">
                <a:solidFill>
                  <a:srgbClr val="CC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）</a:t>
            </a:r>
          </a:p>
        </p:txBody>
      </p:sp>
      <p:sp>
        <p:nvSpPr>
          <p:cNvPr id="716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4A55829-F818-4D9E-8C30-05148507301C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65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29600" cy="25463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1】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查询供电局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1#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仓库存放的所有物资编号、物资名称、规格以及数量。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800" b="1" dirty="0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mat_num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speci,amount</a:t>
            </a:r>
            <a:endParaRPr lang="en-US" altLang="zh-CN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FROM stock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WHERE warehouse ='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供电局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1#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仓库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'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85800" y="620713"/>
            <a:ext cx="6838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）比较大小</a:t>
            </a:r>
          </a:p>
        </p:txBody>
      </p:sp>
      <p:sp>
        <p:nvSpPr>
          <p:cNvPr id="72708" name="Rectangle 8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ea typeface="楷体_GB2312"/>
              <a:cs typeface="楷体_GB2312"/>
            </a:endParaRPr>
          </a:p>
        </p:txBody>
      </p:sp>
      <p:pic>
        <p:nvPicPr>
          <p:cNvPr id="1617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4221163"/>
            <a:ext cx="4537075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DBDE60E-EDB5-4C36-833F-E1364A63F8E7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5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1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51847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2】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查询所有单价小于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80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的物资名称、数量及其单价。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amount,unit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   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FROM stock                  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WHERE unit &lt;80;</a:t>
            </a:r>
            <a:r>
              <a:rPr lang="en-US" altLang="zh-CN" b="1" dirty="0">
                <a:latin typeface="楷体_GB2312"/>
                <a:ea typeface="楷体_GB2312"/>
                <a:cs typeface="楷体_GB2312"/>
              </a:rPr>
              <a:t>                         </a:t>
            </a:r>
          </a:p>
          <a:p>
            <a:pPr eaLnBrk="1" hangingPunct="1">
              <a:buFontTx/>
              <a:buNone/>
            </a:pPr>
            <a:endParaRPr lang="en-US" altLang="zh-CN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amount,unit</a:t>
            </a:r>
            <a:endParaRPr lang="en-US" altLang="zh-CN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FROM stock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WHERE NOT unit &gt;=80;</a:t>
            </a:r>
          </a:p>
          <a:p>
            <a:pPr eaLnBrk="1" hangingPunct="1">
              <a:buFontTx/>
              <a:buNone/>
            </a:pPr>
            <a:endParaRPr lang="en-US" altLang="zh-CN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73731" name="Rectangle 5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ea typeface="楷体_GB2312"/>
              <a:cs typeface="楷体_GB2312"/>
            </a:endParaRPr>
          </a:p>
        </p:txBody>
      </p:sp>
      <p:pic>
        <p:nvPicPr>
          <p:cNvPr id="162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924175"/>
            <a:ext cx="3024187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E3A3871-2210-44FF-B1AF-D72EED986408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2062E3-DF16-2E3A-3437-6DE4E1BE022B}"/>
              </a:ext>
            </a:extLst>
          </p:cNvPr>
          <p:cNvSpPr txBox="1"/>
          <p:nvPr/>
        </p:nvSpPr>
        <p:spPr>
          <a:xfrm>
            <a:off x="407368" y="3838902"/>
            <a:ext cx="2220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A0D3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或：</a:t>
            </a:r>
          </a:p>
        </p:txBody>
      </p:sp>
    </p:spTree>
    <p:extLst>
      <p:ext uri="{BB962C8B-B14F-4D97-AF65-F5344CB8AC3E}">
        <p14:creationId xmlns:p14="http://schemas.microsoft.com/office/powerpoint/2010/main" val="306585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2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2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2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2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）确定范围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503488"/>
            <a:ext cx="8229600" cy="38782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b="1" dirty="0">
                <a:latin typeface="楷体_GB2312"/>
                <a:ea typeface="楷体_GB2312"/>
                <a:cs typeface="楷体_GB2312"/>
              </a:rPr>
              <a:t>3】</a:t>
            </a: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查询单价在</a:t>
            </a:r>
            <a:r>
              <a:rPr lang="en-US" altLang="zh-CN" b="1" dirty="0">
                <a:latin typeface="楷体_GB2312"/>
                <a:ea typeface="楷体_GB2312"/>
                <a:cs typeface="楷体_GB2312"/>
              </a:rPr>
              <a:t>50~100</a:t>
            </a: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之间的物资名称、数量及其单价。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amount, unit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FROM stock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WHERE unit BETWEEN 50 AND 100;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SELECT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amount, unit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FROM stock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WHERE unit &gt;=50 AND unit &lt;=100; 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179388" y="1341438"/>
            <a:ext cx="8569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9pPr>
          </a:lstStyle>
          <a:p>
            <a:pPr marL="457200" indent="-457200" algn="l" eaLnBrk="1" hangingPunct="1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800" dirty="0">
                <a:solidFill>
                  <a:srgbClr val="0000FF"/>
                </a:solidFill>
              </a:rPr>
              <a:t>谓词</a:t>
            </a:r>
            <a:r>
              <a:rPr lang="en-US" altLang="zh-CN" sz="2800" dirty="0">
                <a:solidFill>
                  <a:srgbClr val="0000FF"/>
                </a:solidFill>
              </a:rPr>
              <a:t>:</a:t>
            </a:r>
            <a:r>
              <a:rPr lang="en-US" altLang="zh-CN" sz="2400" dirty="0">
                <a:solidFill>
                  <a:srgbClr val="0000FF"/>
                </a:solidFill>
              </a:rPr>
              <a:t>   BETWEEN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</a:rPr>
              <a:t>…</a:t>
            </a:r>
            <a:r>
              <a:rPr lang="en-US" altLang="zh-CN" sz="2400" dirty="0">
                <a:solidFill>
                  <a:srgbClr val="0000FF"/>
                </a:solidFill>
              </a:rPr>
              <a:t>  AND 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</a:rPr>
              <a:t>…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                 NOT BETWEEN 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</a:rPr>
              <a:t>…</a:t>
            </a:r>
            <a:r>
              <a:rPr lang="en-US" altLang="zh-CN" sz="2400" dirty="0">
                <a:solidFill>
                  <a:srgbClr val="0000FF"/>
                </a:solidFill>
              </a:rPr>
              <a:t>  AND  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</a:rPr>
              <a:t>…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74757" name="Rectangle 7"/>
          <p:cNvSpPr>
            <a:spLocks noChangeArrowheads="1"/>
          </p:cNvSpPr>
          <p:nvPr/>
        </p:nvSpPr>
        <p:spPr bwMode="auto">
          <a:xfrm>
            <a:off x="3548063" y="3260725"/>
            <a:ext cx="40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altLang="zh-CN" sz="110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CN" sz="1800">
              <a:cs typeface="Times New Roman" panose="02020603050405020304" pitchFamily="18" charset="0"/>
            </a:endParaRPr>
          </a:p>
        </p:txBody>
      </p:sp>
      <p:pic>
        <p:nvPicPr>
          <p:cNvPr id="1638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582988"/>
            <a:ext cx="2449512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809835-A7BF-41EA-B7FE-7DCFA9FE13EF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2ADF4E-6C8B-6732-DE17-DD81D027FADB}"/>
              </a:ext>
            </a:extLst>
          </p:cNvPr>
          <p:cNvSpPr txBox="1"/>
          <p:nvPr/>
        </p:nvSpPr>
        <p:spPr>
          <a:xfrm>
            <a:off x="179388" y="4497487"/>
            <a:ext cx="463550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DA0D3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此句等价于：</a:t>
            </a:r>
          </a:p>
        </p:txBody>
      </p:sp>
    </p:spTree>
    <p:extLst>
      <p:ext uri="{BB962C8B-B14F-4D97-AF65-F5344CB8AC3E}">
        <p14:creationId xmlns:p14="http://schemas.microsoft.com/office/powerpoint/2010/main" val="320987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520" y="1896563"/>
            <a:ext cx="8892480" cy="1637687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183529" indent="-172670" algn="l">
              <a:spcBef>
                <a:spcPts val="705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100" spc="-4" dirty="0">
                <a:latin typeface="Microsoft YaHei"/>
                <a:cs typeface="Microsoft YaHei"/>
              </a:rPr>
              <a:t>1974年，由Boyce和Chamber提出。</a:t>
            </a:r>
            <a:endParaRPr sz="2100" dirty="0">
              <a:latin typeface="Microsoft YaHei"/>
              <a:cs typeface="Microsoft YaHei"/>
            </a:endParaRPr>
          </a:p>
          <a:p>
            <a:pPr marL="183529" indent="-172670" algn="l">
              <a:spcBef>
                <a:spcPts val="620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100" spc="-9" dirty="0">
                <a:latin typeface="Microsoft YaHei"/>
                <a:cs typeface="Microsoft YaHei"/>
              </a:rPr>
              <a:t>1975-1979年，由IBM的</a:t>
            </a:r>
            <a:r>
              <a:rPr sz="2100" spc="-4" dirty="0">
                <a:latin typeface="Microsoft YaHei"/>
                <a:cs typeface="Microsoft YaHei"/>
              </a:rPr>
              <a:t>San</a:t>
            </a:r>
            <a:r>
              <a:rPr sz="2100" spc="13" dirty="0">
                <a:latin typeface="Microsoft YaHei"/>
                <a:cs typeface="Microsoft YaHei"/>
              </a:rPr>
              <a:t> </a:t>
            </a:r>
            <a:r>
              <a:rPr sz="2100" spc="-4" dirty="0">
                <a:latin typeface="Microsoft YaHei"/>
                <a:cs typeface="Microsoft YaHei"/>
              </a:rPr>
              <a:t>Jose研究室在System</a:t>
            </a:r>
            <a:r>
              <a:rPr sz="2100" spc="13" dirty="0">
                <a:latin typeface="Microsoft YaHei"/>
                <a:cs typeface="Microsoft YaHei"/>
              </a:rPr>
              <a:t> </a:t>
            </a:r>
            <a:r>
              <a:rPr sz="2100" spc="-4" dirty="0">
                <a:latin typeface="Microsoft YaHei"/>
                <a:cs typeface="Microsoft YaHei"/>
              </a:rPr>
              <a:t>R上首次实现，称为</a:t>
            </a:r>
            <a:endParaRPr sz="2100" dirty="0">
              <a:latin typeface="Microsoft YaHei"/>
              <a:cs typeface="Microsoft YaHei"/>
            </a:endParaRPr>
          </a:p>
          <a:p>
            <a:pPr marL="10860" algn="l">
              <a:spcBef>
                <a:spcPts val="791"/>
              </a:spcBef>
            </a:pPr>
            <a:r>
              <a:rPr sz="2394" spc="-4" dirty="0">
                <a:latin typeface="Microsoft YaHei"/>
                <a:cs typeface="Microsoft YaHei"/>
              </a:rPr>
              <a:t>Sequel</a:t>
            </a:r>
            <a:r>
              <a:rPr sz="1710" spc="-4" dirty="0">
                <a:solidFill>
                  <a:srgbClr val="FF0065"/>
                </a:solidFill>
                <a:latin typeface="Times New Roman"/>
                <a:cs typeface="Times New Roman"/>
              </a:rPr>
              <a:t>(Structured English QUEry Language) </a:t>
            </a:r>
            <a:r>
              <a:rPr sz="1710" spc="-4" dirty="0">
                <a:latin typeface="Wingdings"/>
                <a:cs typeface="Wingdings"/>
              </a:rPr>
              <a:t></a:t>
            </a:r>
            <a:r>
              <a:rPr sz="1710" spc="-4" dirty="0">
                <a:latin typeface="Times New Roman"/>
                <a:cs typeface="Times New Roman"/>
              </a:rPr>
              <a:t> </a:t>
            </a:r>
            <a:r>
              <a:rPr sz="2394" spc="-4" dirty="0">
                <a:latin typeface="Microsoft YaHei"/>
                <a:cs typeface="Microsoft YaHei"/>
              </a:rPr>
              <a:t>SQL</a:t>
            </a:r>
            <a:r>
              <a:rPr sz="1710" spc="-4" dirty="0">
                <a:solidFill>
                  <a:srgbClr val="FF0065"/>
                </a:solidFill>
                <a:latin typeface="Times New Roman"/>
                <a:cs typeface="Times New Roman"/>
              </a:rPr>
              <a:t>(Structured</a:t>
            </a:r>
            <a:r>
              <a:rPr sz="1710" spc="133" dirty="0">
                <a:solidFill>
                  <a:srgbClr val="FF0065"/>
                </a:solidFill>
                <a:latin typeface="Times New Roman"/>
                <a:cs typeface="Times New Roman"/>
              </a:rPr>
              <a:t> </a:t>
            </a:r>
            <a:r>
              <a:rPr sz="1710" spc="-4" dirty="0">
                <a:solidFill>
                  <a:srgbClr val="FF0065"/>
                </a:solidFill>
                <a:latin typeface="Times New Roman"/>
                <a:cs typeface="Times New Roman"/>
              </a:rPr>
              <a:t>Query</a:t>
            </a:r>
            <a:endParaRPr sz="1710" dirty="0">
              <a:latin typeface="Times New Roman"/>
              <a:cs typeface="Times New Roman"/>
            </a:endParaRPr>
          </a:p>
          <a:p>
            <a:pPr marL="10860" algn="l">
              <a:spcBef>
                <a:spcPts val="697"/>
              </a:spcBef>
            </a:pPr>
            <a:r>
              <a:rPr sz="1710" spc="-4" dirty="0">
                <a:solidFill>
                  <a:srgbClr val="FF0065"/>
                </a:solidFill>
                <a:latin typeface="Times New Roman"/>
                <a:cs typeface="Times New Roman"/>
              </a:rPr>
              <a:t>Language)</a:t>
            </a:r>
            <a:r>
              <a:rPr sz="1710" spc="-4" dirty="0">
                <a:solidFill>
                  <a:srgbClr val="FF0065"/>
                </a:solidFill>
                <a:latin typeface="Microsoft YaHei"/>
                <a:cs typeface="Microsoft YaHei"/>
              </a:rPr>
              <a:t>。</a:t>
            </a:r>
            <a:endParaRPr sz="171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517" y="3445807"/>
            <a:ext cx="7459967" cy="1855401"/>
          </a:xfrm>
          <a:prstGeom prst="rect">
            <a:avLst/>
          </a:prstGeom>
        </p:spPr>
        <p:txBody>
          <a:bodyPr vert="horz" wrap="square" lIns="0" tIns="120544" rIns="0" bIns="0" rtlCol="0">
            <a:spAutoFit/>
          </a:bodyPr>
          <a:lstStyle/>
          <a:p>
            <a:pPr marL="183529" indent="-172670" algn="l">
              <a:spcBef>
                <a:spcPts val="949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100" spc="-9" dirty="0">
                <a:latin typeface="Microsoft YaHei"/>
                <a:cs typeface="Microsoft YaHei"/>
              </a:rPr>
              <a:t>1986年ANSI/ISO推出SQL标准</a:t>
            </a:r>
            <a:r>
              <a:rPr sz="2100" dirty="0">
                <a:latin typeface="Microsoft YaHei"/>
                <a:cs typeface="Microsoft YaHei"/>
              </a:rPr>
              <a:t>：</a:t>
            </a:r>
            <a:r>
              <a:rPr sz="2394" dirty="0">
                <a:latin typeface="Microsoft YaHei"/>
                <a:cs typeface="Microsoft YaHei"/>
              </a:rPr>
              <a:t>SQL-86</a:t>
            </a:r>
          </a:p>
          <a:p>
            <a:pPr marL="183529" indent="-172670" algn="l">
              <a:spcBef>
                <a:spcPts val="868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100" spc="-4" dirty="0">
                <a:latin typeface="Microsoft YaHei"/>
                <a:cs typeface="Microsoft YaHei"/>
              </a:rPr>
              <a:t>1989年ANSI</a:t>
            </a:r>
            <a:r>
              <a:rPr sz="2100" spc="-4" dirty="0">
                <a:latin typeface="Arial"/>
                <a:cs typeface="Arial"/>
              </a:rPr>
              <a:t>/</a:t>
            </a:r>
            <a:r>
              <a:rPr sz="2100" spc="-4" dirty="0">
                <a:latin typeface="Microsoft YaHei"/>
                <a:cs typeface="Microsoft YaHei"/>
              </a:rPr>
              <a:t>ISO</a:t>
            </a:r>
            <a:r>
              <a:rPr sz="2100" spc="-9" dirty="0">
                <a:latin typeface="Microsoft YaHei"/>
                <a:cs typeface="Microsoft YaHei"/>
              </a:rPr>
              <a:t>推出SQL标准</a:t>
            </a:r>
            <a:r>
              <a:rPr sz="2100" spc="-4" dirty="0">
                <a:latin typeface="Microsoft YaHei"/>
                <a:cs typeface="Microsoft YaHei"/>
              </a:rPr>
              <a:t>:</a:t>
            </a:r>
            <a:r>
              <a:rPr sz="2100" spc="-9" dirty="0">
                <a:latin typeface="Microsoft YaHei"/>
                <a:cs typeface="Microsoft YaHei"/>
              </a:rPr>
              <a:t> </a:t>
            </a:r>
            <a:r>
              <a:rPr sz="2394" dirty="0">
                <a:latin typeface="Microsoft YaHei"/>
                <a:cs typeface="Microsoft YaHei"/>
              </a:rPr>
              <a:t>SQL-89</a:t>
            </a:r>
          </a:p>
          <a:p>
            <a:pPr marL="183529" indent="-172670" algn="l">
              <a:spcBef>
                <a:spcPts val="868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100" spc="-4" dirty="0">
                <a:latin typeface="Microsoft YaHei"/>
                <a:cs typeface="Microsoft YaHei"/>
              </a:rPr>
              <a:t>1992年进一步推出了SQL标准</a:t>
            </a:r>
            <a:r>
              <a:rPr sz="2100" dirty="0">
                <a:latin typeface="Microsoft YaHei"/>
                <a:cs typeface="Microsoft YaHei"/>
              </a:rPr>
              <a:t>：</a:t>
            </a:r>
            <a:r>
              <a:rPr sz="2394" dirty="0">
                <a:latin typeface="Microsoft YaHei"/>
                <a:cs typeface="Microsoft YaHei"/>
              </a:rPr>
              <a:t>SQL-92</a:t>
            </a:r>
            <a:r>
              <a:rPr sz="1710" dirty="0">
                <a:latin typeface="Microsoft YaHei"/>
                <a:cs typeface="Microsoft YaHei"/>
              </a:rPr>
              <a:t>，</a:t>
            </a:r>
            <a:r>
              <a:rPr sz="2100" spc="-4" dirty="0">
                <a:latin typeface="Microsoft YaHei"/>
                <a:cs typeface="Microsoft YaHei"/>
              </a:rPr>
              <a:t>也称为</a:t>
            </a:r>
            <a:r>
              <a:rPr sz="2394" spc="-4" dirty="0">
                <a:latin typeface="Microsoft YaHei"/>
                <a:cs typeface="Microsoft YaHei"/>
              </a:rPr>
              <a:t>SQL2</a:t>
            </a:r>
            <a:endParaRPr sz="2394" dirty="0">
              <a:latin typeface="Microsoft YaHei"/>
              <a:cs typeface="Microsoft YaHei"/>
            </a:endParaRPr>
          </a:p>
          <a:p>
            <a:pPr marL="595658" lvl="1" indent="-193847" algn="l">
              <a:spcBef>
                <a:spcPts val="701"/>
              </a:spcBef>
              <a:buSzPct val="95000"/>
              <a:buFont typeface="Wingdings"/>
              <a:buChar char=""/>
              <a:tabLst>
                <a:tab pos="596201" algn="l"/>
              </a:tabLst>
            </a:pPr>
            <a:r>
              <a:rPr sz="2000" spc="-4" dirty="0">
                <a:latin typeface="Microsoft YaHei"/>
                <a:cs typeface="Microsoft YaHei"/>
              </a:rPr>
              <a:t>是SQL-89的超集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088" y="5248154"/>
            <a:ext cx="8295773" cy="782966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204707" indent="-193847" algn="l">
              <a:spcBef>
                <a:spcPts val="705"/>
              </a:spcBef>
              <a:buSzPct val="95000"/>
              <a:buFont typeface="Wingdings"/>
              <a:buChar char=""/>
              <a:tabLst>
                <a:tab pos="205249" algn="l"/>
              </a:tabLst>
            </a:pPr>
            <a:r>
              <a:rPr sz="2000" spc="-4" dirty="0">
                <a:latin typeface="Microsoft YaHei"/>
                <a:cs typeface="Microsoft YaHei"/>
              </a:rPr>
              <a:t>增加了新特性，如新数据类型，更丰富数据操作，更强完整性支持等</a:t>
            </a:r>
            <a:endParaRPr sz="2000" dirty="0">
              <a:latin typeface="Microsoft YaHei"/>
              <a:cs typeface="Microsoft YaHei"/>
            </a:endParaRPr>
          </a:p>
          <a:p>
            <a:pPr marL="204707" indent="-193847" algn="l">
              <a:spcBef>
                <a:spcPts val="620"/>
              </a:spcBef>
              <a:buSzPct val="95000"/>
              <a:buFont typeface="Wingdings"/>
              <a:buChar char=""/>
              <a:tabLst>
                <a:tab pos="205249" algn="l"/>
              </a:tabLst>
            </a:pPr>
            <a:r>
              <a:rPr sz="2000" spc="-4" dirty="0">
                <a:latin typeface="Microsoft YaHei"/>
                <a:cs typeface="Microsoft YaHei"/>
              </a:rPr>
              <a:t>原SQL-89被称为entry-SQL,</a:t>
            </a:r>
            <a:r>
              <a:rPr sz="2000" spc="56" dirty="0">
                <a:latin typeface="Microsoft YaHei"/>
                <a:cs typeface="Microsoft YaHei"/>
              </a:rPr>
              <a:t> </a:t>
            </a:r>
            <a:r>
              <a:rPr sz="2000" spc="-4" dirty="0">
                <a:latin typeface="Microsoft YaHei"/>
                <a:cs typeface="Microsoft YaHei"/>
              </a:rPr>
              <a:t>扩展的被称为Intermediate级和Full级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8453" y="605661"/>
            <a:ext cx="6187729" cy="617052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92"/>
              </a:spcBef>
            </a:pPr>
            <a:r>
              <a:rPr spc="-9" dirty="0" err="1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dirty="0" err="1">
                <a:solidFill>
                  <a:srgbClr val="FFFFFF"/>
                </a:solidFill>
                <a:latin typeface="STZhongsong"/>
                <a:cs typeface="STZhongsong"/>
              </a:rPr>
              <a:t>语言</a:t>
            </a:r>
            <a:r>
              <a:rPr spc="-4" dirty="0" err="1">
                <a:solidFill>
                  <a:srgbClr val="FFFFFF"/>
                </a:solidFill>
                <a:latin typeface="STZhongsong"/>
                <a:cs typeface="STZhongsong"/>
              </a:rPr>
              <a:t>概述</a:t>
            </a:r>
            <a:endParaRPr dirty="0">
              <a:latin typeface="STZhongsong"/>
              <a:cs typeface="STZhongsong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32490" y="3134155"/>
            <a:ext cx="1277119" cy="855757"/>
          </a:xfrm>
          <a:custGeom>
            <a:avLst/>
            <a:gdLst/>
            <a:ahLst/>
            <a:cxnLst/>
            <a:rect l="l" t="t" r="r" b="b"/>
            <a:pathLst>
              <a:path w="1493520" h="1000760">
                <a:moveTo>
                  <a:pt x="1493520" y="499872"/>
                </a:moveTo>
                <a:lnTo>
                  <a:pt x="1491272" y="460836"/>
                </a:lnTo>
                <a:lnTo>
                  <a:pt x="1484639" y="422618"/>
                </a:lnTo>
                <a:lnTo>
                  <a:pt x="1473787" y="385327"/>
                </a:lnTo>
                <a:lnTo>
                  <a:pt x="1458884" y="349076"/>
                </a:lnTo>
                <a:lnTo>
                  <a:pt x="1440095" y="313977"/>
                </a:lnTo>
                <a:lnTo>
                  <a:pt x="1417586" y="280140"/>
                </a:lnTo>
                <a:lnTo>
                  <a:pt x="1391524" y="247678"/>
                </a:lnTo>
                <a:lnTo>
                  <a:pt x="1362076" y="216701"/>
                </a:lnTo>
                <a:lnTo>
                  <a:pt x="1329407" y="187323"/>
                </a:lnTo>
                <a:lnTo>
                  <a:pt x="1293685" y="159653"/>
                </a:lnTo>
                <a:lnTo>
                  <a:pt x="1255075" y="133804"/>
                </a:lnTo>
                <a:lnTo>
                  <a:pt x="1213743" y="109887"/>
                </a:lnTo>
                <a:lnTo>
                  <a:pt x="1169857" y="88015"/>
                </a:lnTo>
                <a:lnTo>
                  <a:pt x="1123583" y="68297"/>
                </a:lnTo>
                <a:lnTo>
                  <a:pt x="1075086" y="50847"/>
                </a:lnTo>
                <a:lnTo>
                  <a:pt x="1024534" y="35775"/>
                </a:lnTo>
                <a:lnTo>
                  <a:pt x="972092" y="23193"/>
                </a:lnTo>
                <a:lnTo>
                  <a:pt x="917927" y="13213"/>
                </a:lnTo>
                <a:lnTo>
                  <a:pt x="862206" y="5947"/>
                </a:lnTo>
                <a:lnTo>
                  <a:pt x="805095" y="1505"/>
                </a:lnTo>
                <a:lnTo>
                  <a:pt x="746760" y="0"/>
                </a:lnTo>
                <a:lnTo>
                  <a:pt x="688424" y="1505"/>
                </a:lnTo>
                <a:lnTo>
                  <a:pt x="631313" y="5947"/>
                </a:lnTo>
                <a:lnTo>
                  <a:pt x="575592" y="13213"/>
                </a:lnTo>
                <a:lnTo>
                  <a:pt x="521427" y="23193"/>
                </a:lnTo>
                <a:lnTo>
                  <a:pt x="468985" y="35775"/>
                </a:lnTo>
                <a:lnTo>
                  <a:pt x="418433" y="50847"/>
                </a:lnTo>
                <a:lnTo>
                  <a:pt x="369936" y="68297"/>
                </a:lnTo>
                <a:lnTo>
                  <a:pt x="323662" y="88015"/>
                </a:lnTo>
                <a:lnTo>
                  <a:pt x="279776" y="109887"/>
                </a:lnTo>
                <a:lnTo>
                  <a:pt x="238444" y="133804"/>
                </a:lnTo>
                <a:lnTo>
                  <a:pt x="199834" y="159653"/>
                </a:lnTo>
                <a:lnTo>
                  <a:pt x="164112" y="187323"/>
                </a:lnTo>
                <a:lnTo>
                  <a:pt x="131443" y="216701"/>
                </a:lnTo>
                <a:lnTo>
                  <a:pt x="101995" y="247678"/>
                </a:lnTo>
                <a:lnTo>
                  <a:pt x="75933" y="280140"/>
                </a:lnTo>
                <a:lnTo>
                  <a:pt x="53424" y="313977"/>
                </a:lnTo>
                <a:lnTo>
                  <a:pt x="34635" y="349076"/>
                </a:lnTo>
                <a:lnTo>
                  <a:pt x="19732" y="385327"/>
                </a:lnTo>
                <a:lnTo>
                  <a:pt x="8880" y="422618"/>
                </a:lnTo>
                <a:lnTo>
                  <a:pt x="2247" y="460836"/>
                </a:lnTo>
                <a:lnTo>
                  <a:pt x="0" y="499872"/>
                </a:lnTo>
                <a:lnTo>
                  <a:pt x="2247" y="539010"/>
                </a:lnTo>
                <a:lnTo>
                  <a:pt x="8880" y="577323"/>
                </a:lnTo>
                <a:lnTo>
                  <a:pt x="19732" y="614698"/>
                </a:lnTo>
                <a:lnTo>
                  <a:pt x="34635" y="651024"/>
                </a:lnTo>
                <a:lnTo>
                  <a:pt x="53424" y="686191"/>
                </a:lnTo>
                <a:lnTo>
                  <a:pt x="75933" y="720087"/>
                </a:lnTo>
                <a:lnTo>
                  <a:pt x="101995" y="752601"/>
                </a:lnTo>
                <a:lnTo>
                  <a:pt x="131443" y="783623"/>
                </a:lnTo>
                <a:lnTo>
                  <a:pt x="131826" y="783967"/>
                </a:lnTo>
                <a:lnTo>
                  <a:pt x="131826" y="499872"/>
                </a:lnTo>
                <a:lnTo>
                  <a:pt x="134336" y="462445"/>
                </a:lnTo>
                <a:lnTo>
                  <a:pt x="153775" y="390546"/>
                </a:lnTo>
                <a:lnTo>
                  <a:pt x="190994" y="323557"/>
                </a:lnTo>
                <a:lnTo>
                  <a:pt x="215730" y="292269"/>
                </a:lnTo>
                <a:lnTo>
                  <a:pt x="244262" y="262646"/>
                </a:lnTo>
                <a:lnTo>
                  <a:pt x="276373" y="234833"/>
                </a:lnTo>
                <a:lnTo>
                  <a:pt x="311848" y="208978"/>
                </a:lnTo>
                <a:lnTo>
                  <a:pt x="350469" y="185225"/>
                </a:lnTo>
                <a:lnTo>
                  <a:pt x="392021" y="163721"/>
                </a:lnTo>
                <a:lnTo>
                  <a:pt x="436287" y="144610"/>
                </a:lnTo>
                <a:lnTo>
                  <a:pt x="483050" y="128040"/>
                </a:lnTo>
                <a:lnTo>
                  <a:pt x="532095" y="114155"/>
                </a:lnTo>
                <a:lnTo>
                  <a:pt x="583205" y="103102"/>
                </a:lnTo>
                <a:lnTo>
                  <a:pt x="636163" y="95027"/>
                </a:lnTo>
                <a:lnTo>
                  <a:pt x="690753" y="90075"/>
                </a:lnTo>
                <a:lnTo>
                  <a:pt x="746760" y="88392"/>
                </a:lnTo>
                <a:lnTo>
                  <a:pt x="802646" y="90075"/>
                </a:lnTo>
                <a:lnTo>
                  <a:pt x="857129" y="95027"/>
                </a:lnTo>
                <a:lnTo>
                  <a:pt x="909993" y="103102"/>
                </a:lnTo>
                <a:lnTo>
                  <a:pt x="961021" y="114155"/>
                </a:lnTo>
                <a:lnTo>
                  <a:pt x="1009994" y="128040"/>
                </a:lnTo>
                <a:lnTo>
                  <a:pt x="1056696" y="144610"/>
                </a:lnTo>
                <a:lnTo>
                  <a:pt x="1100910" y="163721"/>
                </a:lnTo>
                <a:lnTo>
                  <a:pt x="1142418" y="185225"/>
                </a:lnTo>
                <a:lnTo>
                  <a:pt x="1181004" y="208978"/>
                </a:lnTo>
                <a:lnTo>
                  <a:pt x="1216450" y="234833"/>
                </a:lnTo>
                <a:lnTo>
                  <a:pt x="1248540" y="262646"/>
                </a:lnTo>
                <a:lnTo>
                  <a:pt x="1277055" y="292269"/>
                </a:lnTo>
                <a:lnTo>
                  <a:pt x="1301779" y="323557"/>
                </a:lnTo>
                <a:lnTo>
                  <a:pt x="1322495" y="356365"/>
                </a:lnTo>
                <a:lnTo>
                  <a:pt x="1351033" y="425954"/>
                </a:lnTo>
                <a:lnTo>
                  <a:pt x="1360932" y="499872"/>
                </a:lnTo>
                <a:lnTo>
                  <a:pt x="1360932" y="784653"/>
                </a:lnTo>
                <a:lnTo>
                  <a:pt x="1362076" y="783623"/>
                </a:lnTo>
                <a:lnTo>
                  <a:pt x="1391524" y="752602"/>
                </a:lnTo>
                <a:lnTo>
                  <a:pt x="1417586" y="720087"/>
                </a:lnTo>
                <a:lnTo>
                  <a:pt x="1440095" y="686191"/>
                </a:lnTo>
                <a:lnTo>
                  <a:pt x="1458884" y="651024"/>
                </a:lnTo>
                <a:lnTo>
                  <a:pt x="1473787" y="614698"/>
                </a:lnTo>
                <a:lnTo>
                  <a:pt x="1484639" y="577323"/>
                </a:lnTo>
                <a:lnTo>
                  <a:pt x="1491272" y="539010"/>
                </a:lnTo>
                <a:lnTo>
                  <a:pt x="1493520" y="499872"/>
                </a:lnTo>
                <a:close/>
              </a:path>
              <a:path w="1493520" h="1000760">
                <a:moveTo>
                  <a:pt x="1360932" y="784653"/>
                </a:moveTo>
                <a:lnTo>
                  <a:pt x="1360932" y="499872"/>
                </a:lnTo>
                <a:lnTo>
                  <a:pt x="1358421" y="537411"/>
                </a:lnTo>
                <a:lnTo>
                  <a:pt x="1351033" y="573989"/>
                </a:lnTo>
                <a:lnTo>
                  <a:pt x="1322495" y="643686"/>
                </a:lnTo>
                <a:lnTo>
                  <a:pt x="1301779" y="676517"/>
                </a:lnTo>
                <a:lnTo>
                  <a:pt x="1277055" y="707813"/>
                </a:lnTo>
                <a:lnTo>
                  <a:pt x="1248540" y="737429"/>
                </a:lnTo>
                <a:lnTo>
                  <a:pt x="1216450" y="765223"/>
                </a:lnTo>
                <a:lnTo>
                  <a:pt x="1181004" y="791051"/>
                </a:lnTo>
                <a:lnTo>
                  <a:pt x="1142418" y="814769"/>
                </a:lnTo>
                <a:lnTo>
                  <a:pt x="1100910" y="836234"/>
                </a:lnTo>
                <a:lnTo>
                  <a:pt x="1056696" y="855302"/>
                </a:lnTo>
                <a:lnTo>
                  <a:pt x="1009994" y="871831"/>
                </a:lnTo>
                <a:lnTo>
                  <a:pt x="961021" y="885676"/>
                </a:lnTo>
                <a:lnTo>
                  <a:pt x="909993" y="896694"/>
                </a:lnTo>
                <a:lnTo>
                  <a:pt x="857129" y="904741"/>
                </a:lnTo>
                <a:lnTo>
                  <a:pt x="802646" y="909675"/>
                </a:lnTo>
                <a:lnTo>
                  <a:pt x="746760" y="911352"/>
                </a:lnTo>
                <a:lnTo>
                  <a:pt x="690753" y="909675"/>
                </a:lnTo>
                <a:lnTo>
                  <a:pt x="636163" y="904741"/>
                </a:lnTo>
                <a:lnTo>
                  <a:pt x="583205" y="896694"/>
                </a:lnTo>
                <a:lnTo>
                  <a:pt x="532095" y="885676"/>
                </a:lnTo>
                <a:lnTo>
                  <a:pt x="483050" y="871831"/>
                </a:lnTo>
                <a:lnTo>
                  <a:pt x="436287" y="855302"/>
                </a:lnTo>
                <a:lnTo>
                  <a:pt x="392021" y="836234"/>
                </a:lnTo>
                <a:lnTo>
                  <a:pt x="350469" y="814769"/>
                </a:lnTo>
                <a:lnTo>
                  <a:pt x="311848" y="791051"/>
                </a:lnTo>
                <a:lnTo>
                  <a:pt x="276373" y="765223"/>
                </a:lnTo>
                <a:lnTo>
                  <a:pt x="244262" y="737429"/>
                </a:lnTo>
                <a:lnTo>
                  <a:pt x="215730" y="707813"/>
                </a:lnTo>
                <a:lnTo>
                  <a:pt x="190994" y="676517"/>
                </a:lnTo>
                <a:lnTo>
                  <a:pt x="170270" y="643686"/>
                </a:lnTo>
                <a:lnTo>
                  <a:pt x="141725" y="573989"/>
                </a:lnTo>
                <a:lnTo>
                  <a:pt x="131826" y="499872"/>
                </a:lnTo>
                <a:lnTo>
                  <a:pt x="131826" y="783967"/>
                </a:lnTo>
                <a:lnTo>
                  <a:pt x="164112" y="813040"/>
                </a:lnTo>
                <a:lnTo>
                  <a:pt x="199834" y="840742"/>
                </a:lnTo>
                <a:lnTo>
                  <a:pt x="238444" y="866619"/>
                </a:lnTo>
                <a:lnTo>
                  <a:pt x="279776" y="890558"/>
                </a:lnTo>
                <a:lnTo>
                  <a:pt x="323662" y="912448"/>
                </a:lnTo>
                <a:lnTo>
                  <a:pt x="369936" y="932180"/>
                </a:lnTo>
                <a:lnTo>
                  <a:pt x="418433" y="949640"/>
                </a:lnTo>
                <a:lnTo>
                  <a:pt x="468985" y="964720"/>
                </a:lnTo>
                <a:lnTo>
                  <a:pt x="521427" y="977306"/>
                </a:lnTo>
                <a:lnTo>
                  <a:pt x="575592" y="987289"/>
                </a:lnTo>
                <a:lnTo>
                  <a:pt x="631313" y="994558"/>
                </a:lnTo>
                <a:lnTo>
                  <a:pt x="688424" y="999000"/>
                </a:lnTo>
                <a:lnTo>
                  <a:pt x="746760" y="1000506"/>
                </a:lnTo>
                <a:lnTo>
                  <a:pt x="805095" y="999000"/>
                </a:lnTo>
                <a:lnTo>
                  <a:pt x="862206" y="994558"/>
                </a:lnTo>
                <a:lnTo>
                  <a:pt x="917927" y="987289"/>
                </a:lnTo>
                <a:lnTo>
                  <a:pt x="972092" y="977306"/>
                </a:lnTo>
                <a:lnTo>
                  <a:pt x="1024534" y="964720"/>
                </a:lnTo>
                <a:lnTo>
                  <a:pt x="1075086" y="949640"/>
                </a:lnTo>
                <a:lnTo>
                  <a:pt x="1123583" y="932180"/>
                </a:lnTo>
                <a:lnTo>
                  <a:pt x="1169857" y="912448"/>
                </a:lnTo>
                <a:lnTo>
                  <a:pt x="1213743" y="890558"/>
                </a:lnTo>
                <a:lnTo>
                  <a:pt x="1255075" y="866619"/>
                </a:lnTo>
                <a:lnTo>
                  <a:pt x="1293685" y="840742"/>
                </a:lnTo>
                <a:lnTo>
                  <a:pt x="1329407" y="813040"/>
                </a:lnTo>
                <a:lnTo>
                  <a:pt x="1360932" y="78465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8047" y="3204526"/>
            <a:ext cx="1066438" cy="715665"/>
          </a:xfrm>
          <a:custGeom>
            <a:avLst/>
            <a:gdLst/>
            <a:ahLst/>
            <a:cxnLst/>
            <a:rect l="l" t="t" r="r" b="b"/>
            <a:pathLst>
              <a:path w="1247140" h="836929">
                <a:moveTo>
                  <a:pt x="1246632" y="418338"/>
                </a:moveTo>
                <a:lnTo>
                  <a:pt x="1244086" y="380283"/>
                </a:lnTo>
                <a:lnTo>
                  <a:pt x="1224378" y="307181"/>
                </a:lnTo>
                <a:lnTo>
                  <a:pt x="1207656" y="272429"/>
                </a:lnTo>
                <a:lnTo>
                  <a:pt x="1186646" y="239073"/>
                </a:lnTo>
                <a:lnTo>
                  <a:pt x="1161570" y="207263"/>
                </a:lnTo>
                <a:lnTo>
                  <a:pt x="1132646" y="177147"/>
                </a:lnTo>
                <a:lnTo>
                  <a:pt x="1100093" y="148872"/>
                </a:lnTo>
                <a:lnTo>
                  <a:pt x="1064133" y="122586"/>
                </a:lnTo>
                <a:lnTo>
                  <a:pt x="1024983" y="98439"/>
                </a:lnTo>
                <a:lnTo>
                  <a:pt x="982863" y="76577"/>
                </a:lnTo>
                <a:lnTo>
                  <a:pt x="937993" y="57149"/>
                </a:lnTo>
                <a:lnTo>
                  <a:pt x="890593" y="40304"/>
                </a:lnTo>
                <a:lnTo>
                  <a:pt x="840882" y="26190"/>
                </a:lnTo>
                <a:lnTo>
                  <a:pt x="789079" y="14954"/>
                </a:lnTo>
                <a:lnTo>
                  <a:pt x="735404" y="6745"/>
                </a:lnTo>
                <a:lnTo>
                  <a:pt x="680076" y="1710"/>
                </a:lnTo>
                <a:lnTo>
                  <a:pt x="623316" y="0"/>
                </a:lnTo>
                <a:lnTo>
                  <a:pt x="566555" y="1710"/>
                </a:lnTo>
                <a:lnTo>
                  <a:pt x="511227" y="6745"/>
                </a:lnTo>
                <a:lnTo>
                  <a:pt x="457552" y="14954"/>
                </a:lnTo>
                <a:lnTo>
                  <a:pt x="405749" y="26190"/>
                </a:lnTo>
                <a:lnTo>
                  <a:pt x="356038" y="40304"/>
                </a:lnTo>
                <a:lnTo>
                  <a:pt x="308638" y="57150"/>
                </a:lnTo>
                <a:lnTo>
                  <a:pt x="263768" y="76577"/>
                </a:lnTo>
                <a:lnTo>
                  <a:pt x="221648" y="98439"/>
                </a:lnTo>
                <a:lnTo>
                  <a:pt x="182499" y="122586"/>
                </a:lnTo>
                <a:lnTo>
                  <a:pt x="146538" y="148872"/>
                </a:lnTo>
                <a:lnTo>
                  <a:pt x="113985" y="177147"/>
                </a:lnTo>
                <a:lnTo>
                  <a:pt x="85061" y="207264"/>
                </a:lnTo>
                <a:lnTo>
                  <a:pt x="59985" y="239073"/>
                </a:lnTo>
                <a:lnTo>
                  <a:pt x="38975" y="272429"/>
                </a:lnTo>
                <a:lnTo>
                  <a:pt x="22253" y="307181"/>
                </a:lnTo>
                <a:lnTo>
                  <a:pt x="2545" y="380283"/>
                </a:lnTo>
                <a:lnTo>
                  <a:pt x="0" y="418338"/>
                </a:lnTo>
                <a:lnTo>
                  <a:pt x="2545" y="456505"/>
                </a:lnTo>
                <a:lnTo>
                  <a:pt x="22253" y="529759"/>
                </a:lnTo>
                <a:lnTo>
                  <a:pt x="38975" y="564554"/>
                </a:lnTo>
                <a:lnTo>
                  <a:pt x="59985" y="597933"/>
                </a:lnTo>
                <a:lnTo>
                  <a:pt x="85061" y="629750"/>
                </a:lnTo>
                <a:lnTo>
                  <a:pt x="113985" y="659860"/>
                </a:lnTo>
                <a:lnTo>
                  <a:pt x="146538" y="688117"/>
                </a:lnTo>
                <a:lnTo>
                  <a:pt x="182499" y="714375"/>
                </a:lnTo>
                <a:lnTo>
                  <a:pt x="221648" y="738487"/>
                </a:lnTo>
                <a:lnTo>
                  <a:pt x="263768" y="760309"/>
                </a:lnTo>
                <a:lnTo>
                  <a:pt x="308638" y="779695"/>
                </a:lnTo>
                <a:lnTo>
                  <a:pt x="356038" y="796498"/>
                </a:lnTo>
                <a:lnTo>
                  <a:pt x="405749" y="810573"/>
                </a:lnTo>
                <a:lnTo>
                  <a:pt x="457552" y="821774"/>
                </a:lnTo>
                <a:lnTo>
                  <a:pt x="511227" y="829955"/>
                </a:lnTo>
                <a:lnTo>
                  <a:pt x="566555" y="834971"/>
                </a:lnTo>
                <a:lnTo>
                  <a:pt x="623316" y="836676"/>
                </a:lnTo>
                <a:lnTo>
                  <a:pt x="680076" y="834971"/>
                </a:lnTo>
                <a:lnTo>
                  <a:pt x="735404" y="829955"/>
                </a:lnTo>
                <a:lnTo>
                  <a:pt x="789079" y="821774"/>
                </a:lnTo>
                <a:lnTo>
                  <a:pt x="840882" y="810573"/>
                </a:lnTo>
                <a:lnTo>
                  <a:pt x="890593" y="796498"/>
                </a:lnTo>
                <a:lnTo>
                  <a:pt x="937993" y="779695"/>
                </a:lnTo>
                <a:lnTo>
                  <a:pt x="982863" y="760309"/>
                </a:lnTo>
                <a:lnTo>
                  <a:pt x="1024983" y="738487"/>
                </a:lnTo>
                <a:lnTo>
                  <a:pt x="1064133" y="714374"/>
                </a:lnTo>
                <a:lnTo>
                  <a:pt x="1100093" y="688117"/>
                </a:lnTo>
                <a:lnTo>
                  <a:pt x="1132646" y="659860"/>
                </a:lnTo>
                <a:lnTo>
                  <a:pt x="1161570" y="629750"/>
                </a:lnTo>
                <a:lnTo>
                  <a:pt x="1186646" y="597933"/>
                </a:lnTo>
                <a:lnTo>
                  <a:pt x="1207656" y="564554"/>
                </a:lnTo>
                <a:lnTo>
                  <a:pt x="1224378" y="529759"/>
                </a:lnTo>
                <a:lnTo>
                  <a:pt x="1244086" y="456505"/>
                </a:lnTo>
                <a:lnTo>
                  <a:pt x="1246632" y="41833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8047" y="3204526"/>
            <a:ext cx="1066438" cy="715665"/>
          </a:xfrm>
          <a:custGeom>
            <a:avLst/>
            <a:gdLst/>
            <a:ahLst/>
            <a:cxnLst/>
            <a:rect l="l" t="t" r="r" b="b"/>
            <a:pathLst>
              <a:path w="1247140" h="836929">
                <a:moveTo>
                  <a:pt x="623316" y="0"/>
                </a:moveTo>
                <a:lnTo>
                  <a:pt x="566555" y="1710"/>
                </a:lnTo>
                <a:lnTo>
                  <a:pt x="511227" y="6745"/>
                </a:lnTo>
                <a:lnTo>
                  <a:pt x="457552" y="14954"/>
                </a:lnTo>
                <a:lnTo>
                  <a:pt x="405749" y="26190"/>
                </a:lnTo>
                <a:lnTo>
                  <a:pt x="356038" y="40304"/>
                </a:lnTo>
                <a:lnTo>
                  <a:pt x="308638" y="57150"/>
                </a:lnTo>
                <a:lnTo>
                  <a:pt x="263768" y="76577"/>
                </a:lnTo>
                <a:lnTo>
                  <a:pt x="221648" y="98439"/>
                </a:lnTo>
                <a:lnTo>
                  <a:pt x="182499" y="122586"/>
                </a:lnTo>
                <a:lnTo>
                  <a:pt x="146538" y="148872"/>
                </a:lnTo>
                <a:lnTo>
                  <a:pt x="113985" y="177147"/>
                </a:lnTo>
                <a:lnTo>
                  <a:pt x="85061" y="207264"/>
                </a:lnTo>
                <a:lnTo>
                  <a:pt x="59985" y="239073"/>
                </a:lnTo>
                <a:lnTo>
                  <a:pt x="38975" y="272429"/>
                </a:lnTo>
                <a:lnTo>
                  <a:pt x="22253" y="307181"/>
                </a:lnTo>
                <a:lnTo>
                  <a:pt x="2545" y="380283"/>
                </a:lnTo>
                <a:lnTo>
                  <a:pt x="0" y="418338"/>
                </a:lnTo>
                <a:lnTo>
                  <a:pt x="2545" y="456505"/>
                </a:lnTo>
                <a:lnTo>
                  <a:pt x="22253" y="529759"/>
                </a:lnTo>
                <a:lnTo>
                  <a:pt x="38975" y="564554"/>
                </a:lnTo>
                <a:lnTo>
                  <a:pt x="59985" y="597933"/>
                </a:lnTo>
                <a:lnTo>
                  <a:pt x="85061" y="629750"/>
                </a:lnTo>
                <a:lnTo>
                  <a:pt x="113985" y="659860"/>
                </a:lnTo>
                <a:lnTo>
                  <a:pt x="146538" y="688117"/>
                </a:lnTo>
                <a:lnTo>
                  <a:pt x="182499" y="714375"/>
                </a:lnTo>
                <a:lnTo>
                  <a:pt x="221648" y="738487"/>
                </a:lnTo>
                <a:lnTo>
                  <a:pt x="263768" y="760309"/>
                </a:lnTo>
                <a:lnTo>
                  <a:pt x="308638" y="779695"/>
                </a:lnTo>
                <a:lnTo>
                  <a:pt x="356038" y="796498"/>
                </a:lnTo>
                <a:lnTo>
                  <a:pt x="405749" y="810573"/>
                </a:lnTo>
                <a:lnTo>
                  <a:pt x="457552" y="821774"/>
                </a:lnTo>
                <a:lnTo>
                  <a:pt x="511227" y="829955"/>
                </a:lnTo>
                <a:lnTo>
                  <a:pt x="566555" y="834971"/>
                </a:lnTo>
                <a:lnTo>
                  <a:pt x="623316" y="836676"/>
                </a:lnTo>
                <a:lnTo>
                  <a:pt x="680076" y="834971"/>
                </a:lnTo>
                <a:lnTo>
                  <a:pt x="735404" y="829955"/>
                </a:lnTo>
                <a:lnTo>
                  <a:pt x="789079" y="821774"/>
                </a:lnTo>
                <a:lnTo>
                  <a:pt x="840882" y="810573"/>
                </a:lnTo>
                <a:lnTo>
                  <a:pt x="890593" y="796498"/>
                </a:lnTo>
                <a:lnTo>
                  <a:pt x="937993" y="779695"/>
                </a:lnTo>
                <a:lnTo>
                  <a:pt x="982863" y="760309"/>
                </a:lnTo>
                <a:lnTo>
                  <a:pt x="1024983" y="738487"/>
                </a:lnTo>
                <a:lnTo>
                  <a:pt x="1064133" y="714374"/>
                </a:lnTo>
                <a:lnTo>
                  <a:pt x="1100093" y="688117"/>
                </a:lnTo>
                <a:lnTo>
                  <a:pt x="1132646" y="659860"/>
                </a:lnTo>
                <a:lnTo>
                  <a:pt x="1161570" y="629750"/>
                </a:lnTo>
                <a:lnTo>
                  <a:pt x="1186646" y="597933"/>
                </a:lnTo>
                <a:lnTo>
                  <a:pt x="1207656" y="564554"/>
                </a:lnTo>
                <a:lnTo>
                  <a:pt x="1224378" y="529759"/>
                </a:lnTo>
                <a:lnTo>
                  <a:pt x="1244086" y="456505"/>
                </a:lnTo>
                <a:lnTo>
                  <a:pt x="1246632" y="418338"/>
                </a:lnTo>
                <a:lnTo>
                  <a:pt x="1244086" y="380283"/>
                </a:lnTo>
                <a:lnTo>
                  <a:pt x="1224378" y="307181"/>
                </a:lnTo>
                <a:lnTo>
                  <a:pt x="1207656" y="272429"/>
                </a:lnTo>
                <a:lnTo>
                  <a:pt x="1186646" y="239073"/>
                </a:lnTo>
                <a:lnTo>
                  <a:pt x="1161570" y="207263"/>
                </a:lnTo>
                <a:lnTo>
                  <a:pt x="1132646" y="177147"/>
                </a:lnTo>
                <a:lnTo>
                  <a:pt x="1100093" y="148872"/>
                </a:lnTo>
                <a:lnTo>
                  <a:pt x="1064133" y="122586"/>
                </a:lnTo>
                <a:lnTo>
                  <a:pt x="1024983" y="98439"/>
                </a:lnTo>
                <a:lnTo>
                  <a:pt x="982863" y="76577"/>
                </a:lnTo>
                <a:lnTo>
                  <a:pt x="937993" y="57149"/>
                </a:lnTo>
                <a:lnTo>
                  <a:pt x="890593" y="40304"/>
                </a:lnTo>
                <a:lnTo>
                  <a:pt x="840882" y="26190"/>
                </a:lnTo>
                <a:lnTo>
                  <a:pt x="789079" y="14954"/>
                </a:lnTo>
                <a:lnTo>
                  <a:pt x="735404" y="6745"/>
                </a:lnTo>
                <a:lnTo>
                  <a:pt x="680076" y="1710"/>
                </a:lnTo>
                <a:lnTo>
                  <a:pt x="62331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68578" y="3189758"/>
            <a:ext cx="803629" cy="72154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>
              <a:spcBef>
                <a:spcPts val="86"/>
              </a:spcBef>
            </a:pPr>
            <a:r>
              <a:rPr sz="1539" dirty="0">
                <a:solidFill>
                  <a:srgbClr val="3333CC"/>
                </a:solidFill>
                <a:latin typeface="Microsoft YaHei"/>
                <a:cs typeface="Microsoft YaHei"/>
              </a:rPr>
              <a:t>标准的 关系数据 库语言</a:t>
            </a:r>
            <a:endParaRPr sz="1539">
              <a:latin typeface="Microsoft YaHei"/>
              <a:cs typeface="Microsoft YaHe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5805" y="1374850"/>
            <a:ext cx="3348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-9" dirty="0">
                <a:solidFill>
                  <a:srgbClr val="0000FF"/>
                </a:solidFill>
                <a:latin typeface="Arial"/>
                <a:cs typeface="Arial"/>
              </a:rPr>
              <a:t>(1)SQL</a:t>
            </a:r>
            <a:r>
              <a:rPr lang="zh-CN" altLang="en-US" sz="2400" spc="-4" dirty="0">
                <a:solidFill>
                  <a:srgbClr val="0000FF"/>
                </a:solidFill>
                <a:latin typeface="STZhongsong"/>
                <a:cs typeface="STZhongsong"/>
              </a:rPr>
              <a:t>语言提出和发展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566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703388"/>
            <a:ext cx="8229600" cy="3886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4】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查询单价不在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50~100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之间的物资名称、数量及其单价。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amount, unit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FROM stock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WHERE unit NOT BETWEEN 50 AND 100;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SELECT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amount, unit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FROM stock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WHERE unit&lt;50 OR unit &gt;100;</a:t>
            </a:r>
          </a:p>
        </p:txBody>
      </p:sp>
      <p:sp>
        <p:nvSpPr>
          <p:cNvPr id="75779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3C7A7EA-5944-4D6D-9E0C-26C18C93D3D6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569C4A-F736-AF6B-BB05-E6203B7DEC59}"/>
              </a:ext>
            </a:extLst>
          </p:cNvPr>
          <p:cNvSpPr txBox="1"/>
          <p:nvPr/>
        </p:nvSpPr>
        <p:spPr>
          <a:xfrm>
            <a:off x="395536" y="4005064"/>
            <a:ext cx="458470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DA0D3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此句等价于：</a:t>
            </a:r>
          </a:p>
        </p:txBody>
      </p:sp>
    </p:spTree>
    <p:extLst>
      <p:ext uri="{BB962C8B-B14F-4D97-AF65-F5344CB8AC3E}">
        <p14:creationId xmlns:p14="http://schemas.microsoft.com/office/powerpoint/2010/main" val="395649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4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4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4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893175" cy="4967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5】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查询存放在供电局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1#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仓库和供电局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2#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仓库的物资名称、规格及其数量。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speci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amount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FROM stock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WHERE warehouse IN('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供电局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1#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仓库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','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供电局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2#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仓库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’)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speci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amount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FROM stock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WHERE warehouse ='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供电局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1#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仓库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'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OR warehouse ='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供电局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2#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仓库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'</a:t>
            </a:r>
          </a:p>
        </p:txBody>
      </p:sp>
      <p:sp>
        <p:nvSpPr>
          <p:cNvPr id="76803" name="Rectangle 6"/>
          <p:cNvSpPr>
            <a:spLocks noChangeArrowheads="1"/>
          </p:cNvSpPr>
          <p:nvPr/>
        </p:nvSpPr>
        <p:spPr bwMode="auto">
          <a:xfrm>
            <a:off x="409575" y="665163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3200">
                <a:solidFill>
                  <a:srgbClr val="FFFFFF"/>
                </a:solidFill>
                <a:ea typeface="楷体_GB2312"/>
                <a:cs typeface="楷体_GB2312"/>
              </a:rPr>
              <a:t>（</a:t>
            </a:r>
            <a:r>
              <a:rPr lang="en-US" altLang="zh-CN" sz="3200">
                <a:solidFill>
                  <a:srgbClr val="FFFFFF"/>
                </a:solidFill>
                <a:ea typeface="楷体_GB2312"/>
                <a:cs typeface="楷体_GB2312"/>
              </a:rPr>
              <a:t>3</a:t>
            </a:r>
            <a:r>
              <a:rPr lang="zh-CN" altLang="en-US" sz="3200">
                <a:solidFill>
                  <a:srgbClr val="FFFFFF"/>
                </a:solidFill>
                <a:ea typeface="楷体_GB2312"/>
                <a:cs typeface="楷体_GB2312"/>
              </a:rPr>
              <a:t>）确定集合</a:t>
            </a:r>
            <a:r>
              <a:rPr lang="en-US" altLang="zh-CN">
                <a:solidFill>
                  <a:srgbClr val="FFFFFF"/>
                </a:solidFill>
                <a:ea typeface="楷体_GB2312"/>
                <a:cs typeface="楷体_GB2312"/>
              </a:rPr>
              <a:t>(in, not in)</a:t>
            </a:r>
            <a:endParaRPr lang="en-US" altLang="zh-CN" sz="3200">
              <a:solidFill>
                <a:srgbClr val="FFFFFF"/>
              </a:solidFill>
              <a:ea typeface="楷体_GB2312"/>
              <a:cs typeface="楷体_GB2312"/>
            </a:endParaRPr>
          </a:p>
        </p:txBody>
      </p:sp>
      <p:sp>
        <p:nvSpPr>
          <p:cNvPr id="76804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3054CCB-F245-41C1-99A4-CFDB6AE27D68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890290-9C0A-1508-CD89-865EDC44D00C}"/>
              </a:ext>
            </a:extLst>
          </p:cNvPr>
          <p:cNvSpPr txBox="1"/>
          <p:nvPr/>
        </p:nvSpPr>
        <p:spPr>
          <a:xfrm>
            <a:off x="216545" y="4149080"/>
            <a:ext cx="45847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DA0D3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此句等价于：</a:t>
            </a:r>
          </a:p>
        </p:txBody>
      </p:sp>
    </p:spTree>
    <p:extLst>
      <p:ext uri="{BB962C8B-B14F-4D97-AF65-F5344CB8AC3E}">
        <p14:creationId xmlns:p14="http://schemas.microsoft.com/office/powerpoint/2010/main" val="28659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558925"/>
            <a:ext cx="8496300" cy="3886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6】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查询既没有存放在供电局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1#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仓库，也没有存放在供电局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2#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仓库的物资名称、规格及其数量。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speci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amount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FROM stock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WHERE warehouse NOT IN ('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供电局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1#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仓库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','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供电局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2#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仓库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’)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speci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amount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FROM stock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WHERE warehouse !='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供电局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1#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仓库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'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AND warehouse !='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供电局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2#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仓库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'</a:t>
            </a:r>
          </a:p>
        </p:txBody>
      </p:sp>
      <p:sp>
        <p:nvSpPr>
          <p:cNvPr id="77827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60B56B3-7617-47AB-8EF9-B0452087DD06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A6A726-3A82-F2DA-49FB-A4B6163F5C37}"/>
              </a:ext>
            </a:extLst>
          </p:cNvPr>
          <p:cNvSpPr txBox="1"/>
          <p:nvPr/>
        </p:nvSpPr>
        <p:spPr>
          <a:xfrm>
            <a:off x="323850" y="4149080"/>
            <a:ext cx="458470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DA0D3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此句等价于：</a:t>
            </a:r>
          </a:p>
        </p:txBody>
      </p:sp>
    </p:spTree>
    <p:extLst>
      <p:ext uri="{BB962C8B-B14F-4D97-AF65-F5344CB8AC3E}">
        <p14:creationId xmlns:p14="http://schemas.microsoft.com/office/powerpoint/2010/main" val="309359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6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6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6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6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6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6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62000"/>
            <a:ext cx="77724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b="1" dirty="0">
                <a:solidFill>
                  <a:schemeClr val="accent3"/>
                </a:solidFill>
              </a:rPr>
              <a:t>（</a:t>
            </a:r>
            <a:r>
              <a:rPr lang="en-US" altLang="zh-CN" b="1" dirty="0">
                <a:solidFill>
                  <a:schemeClr val="accent3"/>
                </a:solidFill>
              </a:rPr>
              <a:t>4</a:t>
            </a:r>
            <a:r>
              <a:rPr lang="zh-CN" altLang="en-US" b="1" dirty="0">
                <a:solidFill>
                  <a:schemeClr val="accent3"/>
                </a:solidFill>
              </a:rPr>
              <a:t>）字符匹配</a:t>
            </a:r>
            <a:r>
              <a:rPr lang="en-US" altLang="zh-CN" b="1" dirty="0">
                <a:solidFill>
                  <a:schemeClr val="accent3"/>
                </a:solidFill>
              </a:rPr>
              <a:t>(</a:t>
            </a:r>
            <a:r>
              <a:rPr lang="en-US" altLang="zh-CN" b="1" dirty="0" err="1">
                <a:solidFill>
                  <a:schemeClr val="accent3"/>
                </a:solidFill>
              </a:rPr>
              <a:t>like,not</a:t>
            </a:r>
            <a:r>
              <a:rPr lang="en-US" altLang="zh-CN" b="1" dirty="0">
                <a:solidFill>
                  <a:schemeClr val="accent3"/>
                </a:solidFill>
              </a:rPr>
              <a:t> like</a:t>
            </a:r>
            <a:r>
              <a:rPr lang="zh-CN" altLang="en-US" b="1" dirty="0">
                <a:solidFill>
                  <a:schemeClr val="accent3"/>
                </a:solidFill>
              </a:rPr>
              <a:t>，模糊查询</a:t>
            </a:r>
            <a:r>
              <a:rPr lang="en-US" altLang="zh-CN" b="1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381000" y="1447800"/>
            <a:ext cx="8534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00FF"/>
              </a:buClr>
              <a:buSzPct val="60000"/>
              <a:buFont typeface="Wingdings" panose="05000000000000000000" pitchFamily="2" charset="2"/>
              <a:buChar char="l"/>
            </a:pP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找出满足给定匹配条件的字符串，其格式为：</a:t>
            </a:r>
          </a:p>
          <a:p>
            <a:pPr eaLnBrk="1" hangingPunct="1">
              <a:spcBef>
                <a:spcPct val="50000"/>
              </a:spcBef>
              <a:buClr>
                <a:srgbClr val="FFFF66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[NOT] LIKE 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‘</a:t>
            </a:r>
            <a:r>
              <a:rPr kumimoji="1" lang="en-US" altLang="zh-CN">
                <a:solidFill>
                  <a:srgbClr val="FF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&lt;</a:t>
            </a:r>
            <a:r>
              <a:rPr kumimoji="1" lang="zh-CN" altLang="en-US">
                <a:solidFill>
                  <a:srgbClr val="FF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匹配串</a:t>
            </a:r>
            <a:r>
              <a:rPr kumimoji="1" lang="en-US" altLang="zh-CN">
                <a:solidFill>
                  <a:srgbClr val="FF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&gt;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’</a:t>
            </a:r>
            <a:r>
              <a:rPr kumimoji="1" lang="en-US" altLang="zh-CN">
                <a:solidFill>
                  <a:srgbClr val="FF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[ESCAPE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‘</a:t>
            </a:r>
            <a:r>
              <a:rPr kumimoji="1" lang="en-US" altLang="zh-CN">
                <a:solidFill>
                  <a:srgbClr val="FF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&lt;</a:t>
            </a:r>
            <a:r>
              <a:rPr kumimoji="1" lang="zh-CN" altLang="en-US">
                <a:solidFill>
                  <a:srgbClr val="FF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换码字符</a:t>
            </a:r>
            <a:r>
              <a:rPr kumimoji="1" lang="en-US" altLang="zh-CN">
                <a:solidFill>
                  <a:srgbClr val="FF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&gt;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’</a:t>
            </a:r>
            <a:r>
              <a:rPr kumimoji="1" lang="en-US" altLang="zh-CN">
                <a:solidFill>
                  <a:srgbClr val="FF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]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381000" y="2667000"/>
            <a:ext cx="83058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00FF"/>
              </a:buClr>
              <a:buSzPct val="105000"/>
              <a:buFont typeface="Wingdings" panose="05000000000000000000" pitchFamily="2" charset="2"/>
              <a:buChar char="§"/>
            </a:pPr>
            <a:r>
              <a:rPr kumimoji="1"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 </a:t>
            </a:r>
            <a:r>
              <a:rPr kumimoji="1" lang="zh-CN" altLang="en-US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匹配规则：</a:t>
            </a:r>
          </a:p>
          <a:p>
            <a:pPr eaLnBrk="1" hangingPunct="1">
              <a:spcBef>
                <a:spcPct val="50000"/>
              </a:spcBef>
              <a:buClr>
                <a:srgbClr val="FFFF66"/>
              </a:buClr>
              <a:buSzPct val="105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    </a:t>
            </a:r>
            <a:r>
              <a:rPr kumimoji="1" lang="zh-CN" altLang="en-US" sz="2400">
                <a:solidFill>
                  <a:srgbClr val="CC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“</a:t>
            </a:r>
            <a:r>
              <a:rPr kumimoji="1" lang="en-US" altLang="zh-CN" sz="2400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%</a:t>
            </a:r>
            <a:r>
              <a: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”</a:t>
            </a:r>
            <a:r>
              <a:rPr kumimoji="1"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 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：代表任意长度（</a:t>
            </a:r>
            <a:r>
              <a:rPr kumimoji="1"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0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个或多个）字符串。</a:t>
            </a:r>
          </a:p>
          <a:p>
            <a:pPr eaLnBrk="1" hangingPunct="1">
              <a:spcBef>
                <a:spcPct val="50000"/>
              </a:spcBef>
              <a:buClr>
                <a:srgbClr val="FFFF66"/>
              </a:buClr>
              <a:buSzPct val="105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    </a:t>
            </a:r>
            <a:r>
              <a:rPr kumimoji="1" lang="zh-CN" altLang="en-US" sz="2400">
                <a:solidFill>
                  <a:srgbClr val="CC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“</a:t>
            </a:r>
            <a:r>
              <a:rPr kumimoji="1" lang="en-US" altLang="zh-CN" sz="2400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_</a:t>
            </a:r>
            <a:r>
              <a: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”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：代表任意单个字符。</a:t>
            </a:r>
          </a:p>
          <a:p>
            <a:pPr eaLnBrk="1" hangingPunct="1">
              <a:spcBef>
                <a:spcPct val="50000"/>
              </a:spcBef>
              <a:buClr>
                <a:srgbClr val="FFFF66"/>
              </a:buClr>
              <a:buSzPct val="105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     </a:t>
            </a:r>
            <a:r>
              <a:rPr kumimoji="1" lang="en-US" altLang="zh-CN" sz="2400">
                <a:solidFill>
                  <a:srgbClr val="CC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escape</a:t>
            </a:r>
            <a:r>
              <a:rPr kumimoji="1"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 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：定义换码字符，以去掉特殊字符的特定含义，使其被作为普通字符看待。如</a:t>
            </a:r>
            <a:r>
              <a:rPr kumimoji="1"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escape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‘</a:t>
            </a:r>
            <a:r>
              <a:rPr kumimoji="1"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\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’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，定义了 </a:t>
            </a:r>
            <a:r>
              <a:rPr kumimoji="1"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\ 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作为换码字符，则可用</a:t>
            </a:r>
            <a:r>
              <a:rPr kumimoji="1"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\%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去匹配</a:t>
            </a:r>
            <a:r>
              <a:rPr kumimoji="1"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%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，用</a:t>
            </a:r>
            <a:r>
              <a:rPr kumimoji="1"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\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＿去匹配＿，用</a:t>
            </a:r>
            <a:r>
              <a:rPr kumimoji="1"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\ \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去匹配 </a:t>
            </a:r>
            <a:r>
              <a:rPr kumimoji="1" lang="en-US" altLang="zh-CN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\ </a:t>
            </a: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楷体_GB2312"/>
                <a:cs typeface="楷体_GB2312"/>
              </a:rPr>
              <a:t>。</a:t>
            </a:r>
          </a:p>
        </p:txBody>
      </p:sp>
      <p:sp>
        <p:nvSpPr>
          <p:cNvPr id="78853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8705B63-3067-471E-BAE9-B0CA124BAAED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681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autoUpdateAnimBg="0"/>
      <p:bldP spid="23245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6088" y="1555750"/>
            <a:ext cx="8229600" cy="4968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7】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查询存放在供电局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1#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仓库的物资的详细情况。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*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FROM stock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WHERE warehouse LIKE '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供电局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1#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仓库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'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b="1" dirty="0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b="1" dirty="0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b="1" dirty="0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FROM stock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WHERE warehouse ='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供电局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1#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仓库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'</a:t>
            </a:r>
          </a:p>
        </p:txBody>
      </p:sp>
      <p:sp>
        <p:nvSpPr>
          <p:cNvPr id="798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7E8BC52-4F59-4101-9D3F-20D6A4205DB9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69975-D0EE-A567-1B30-A83B52074FA3}"/>
              </a:ext>
            </a:extLst>
          </p:cNvPr>
          <p:cNvSpPr txBox="1"/>
          <p:nvPr/>
        </p:nvSpPr>
        <p:spPr>
          <a:xfrm>
            <a:off x="250825" y="4149080"/>
            <a:ext cx="458470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DA0D3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33DA9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等价于：</a:t>
            </a:r>
          </a:p>
        </p:txBody>
      </p:sp>
    </p:spTree>
    <p:extLst>
      <p:ext uri="{BB962C8B-B14F-4D97-AF65-F5344CB8AC3E}">
        <p14:creationId xmlns:p14="http://schemas.microsoft.com/office/powerpoint/2010/main" val="139836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8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8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8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51117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8】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查询所有绝缘电线的物资编号、名称和规格。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mat_num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,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speci</a:t>
            </a:r>
            <a:endParaRPr lang="en-US" altLang="zh-CN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FROM stock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WHERE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LIKE '%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绝缘电线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'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9】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查询物资名称中第三、四个字</a:t>
            </a:r>
            <a:b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</a:b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为</a:t>
            </a:r>
            <a:r>
              <a:rPr lang="zh-CN" altLang="en-US" b="1" dirty="0">
                <a:solidFill>
                  <a:srgbClr val="0000FF"/>
                </a:solidFill>
                <a:ea typeface="楷体_GB2312"/>
                <a:cs typeface="楷体_GB2312"/>
              </a:rPr>
              <a:t>“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绝缘</a:t>
            </a:r>
            <a:r>
              <a:rPr lang="zh-CN" altLang="en-US" b="1" dirty="0">
                <a:solidFill>
                  <a:srgbClr val="0000FF"/>
                </a:solidFill>
                <a:ea typeface="楷体_GB2312"/>
                <a:cs typeface="楷体_GB2312"/>
              </a:rPr>
              <a:t>”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的物资编号、名称和规格。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mat_num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,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speci</a:t>
            </a:r>
            <a:endParaRPr lang="en-US" altLang="zh-CN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FROM stock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WHERE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LIKE '_ _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绝缘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%'</a:t>
            </a:r>
          </a:p>
        </p:txBody>
      </p:sp>
      <p:sp>
        <p:nvSpPr>
          <p:cNvPr id="80899" name="Rectangle 5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ea typeface="楷体_GB2312"/>
              <a:cs typeface="楷体_GB2312"/>
            </a:endParaRPr>
          </a:p>
        </p:txBody>
      </p:sp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133600"/>
            <a:ext cx="2300287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8B3BE39-0965-47D8-B308-2E63471CCA57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2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9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9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9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9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036050" cy="6165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sz="26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sz="26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10】</a:t>
            </a:r>
            <a:r>
              <a:rPr lang="zh-CN" altLang="en-US" sz="26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查询所有不带绝缘两个字的物资编号、名称和规格。</a:t>
            </a:r>
          </a:p>
          <a:p>
            <a:pPr eaLnBrk="1" hangingPunct="1">
              <a:buFontTx/>
              <a:buNone/>
            </a:pPr>
            <a:r>
              <a:rPr lang="en-US" altLang="zh-CN" sz="26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SELECT </a:t>
            </a:r>
            <a:r>
              <a:rPr lang="en-US" altLang="zh-CN" sz="26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mat_num</a:t>
            </a:r>
            <a:r>
              <a:rPr lang="en-US" altLang="zh-CN" sz="26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, </a:t>
            </a:r>
            <a:r>
              <a:rPr lang="en-US" altLang="zh-CN" sz="26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sz="26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</a:t>
            </a:r>
            <a:r>
              <a:rPr lang="en-US" altLang="zh-CN" sz="26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speci</a:t>
            </a:r>
            <a:endParaRPr lang="en-US" altLang="zh-CN" sz="2600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en-US" altLang="zh-CN" sz="26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FROM stock                  </a:t>
            </a:r>
          </a:p>
          <a:p>
            <a:pPr eaLnBrk="1" hangingPunct="1">
              <a:buFontTx/>
              <a:buNone/>
            </a:pPr>
            <a:r>
              <a:rPr lang="en-US" altLang="zh-CN" sz="26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WHERE </a:t>
            </a:r>
            <a:r>
              <a:rPr lang="en-US" altLang="zh-CN" sz="26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sz="26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NOT LIKE '%</a:t>
            </a:r>
            <a:r>
              <a:rPr lang="zh-CN" altLang="en-US" sz="26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绝缘</a:t>
            </a:r>
            <a:r>
              <a:rPr lang="en-US" altLang="zh-CN" sz="26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%'</a:t>
            </a:r>
          </a:p>
          <a:p>
            <a:pPr eaLnBrk="1" hangingPunct="1"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sz="26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sz="26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11】</a:t>
            </a:r>
            <a:r>
              <a:rPr lang="zh-CN" altLang="en-US" sz="26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查询物资名称为</a:t>
            </a:r>
            <a:r>
              <a:rPr lang="zh-CN" altLang="en-US" sz="2600" b="1" dirty="0">
                <a:solidFill>
                  <a:srgbClr val="0000FF"/>
                </a:solidFill>
                <a:ea typeface="楷体_GB2312"/>
                <a:cs typeface="楷体_GB2312"/>
              </a:rPr>
              <a:t>‘</a:t>
            </a:r>
            <a:r>
              <a:rPr lang="zh-CN" altLang="en-US" sz="26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断路器</a:t>
            </a:r>
            <a:r>
              <a:rPr lang="en-US" altLang="zh-CN" sz="26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_</a:t>
            </a:r>
            <a:r>
              <a:rPr lang="zh-CN" altLang="en-US" sz="26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户外真空</a:t>
            </a:r>
            <a:r>
              <a:rPr lang="zh-CN" altLang="en-US" sz="2600" b="1" dirty="0">
                <a:solidFill>
                  <a:srgbClr val="0000FF"/>
                </a:solidFill>
                <a:ea typeface="楷体_GB2312"/>
                <a:cs typeface="楷体_GB2312"/>
              </a:rPr>
              <a:t>’</a:t>
            </a:r>
            <a:r>
              <a:rPr lang="zh-CN" altLang="en-US" sz="26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物资信息。</a:t>
            </a:r>
          </a:p>
          <a:p>
            <a:pPr eaLnBrk="1" hangingPunct="1">
              <a:buFontTx/>
              <a:buNone/>
            </a:pPr>
            <a:r>
              <a:rPr lang="en-US" altLang="zh-CN" sz="26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SELECT *</a:t>
            </a:r>
          </a:p>
          <a:p>
            <a:pPr eaLnBrk="1" hangingPunct="1">
              <a:buFontTx/>
              <a:buNone/>
            </a:pPr>
            <a:r>
              <a:rPr lang="en-US" altLang="zh-CN" sz="26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FROM stock                  </a:t>
            </a:r>
          </a:p>
          <a:p>
            <a:pPr eaLnBrk="1" hangingPunct="1">
              <a:buFontTx/>
              <a:buNone/>
            </a:pPr>
            <a:r>
              <a:rPr lang="en-US" altLang="zh-CN" sz="26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WHERE </a:t>
            </a:r>
            <a:r>
              <a:rPr lang="en-US" altLang="zh-CN" sz="26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sz="26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LIKE '</a:t>
            </a:r>
            <a:r>
              <a:rPr lang="zh-CN" altLang="en-US" sz="26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断路器</a:t>
            </a:r>
            <a:r>
              <a:rPr lang="en-US" altLang="zh-CN" sz="26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\_</a:t>
            </a:r>
            <a:r>
              <a:rPr lang="zh-CN" altLang="en-US" sz="26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户外真空</a:t>
            </a:r>
            <a:r>
              <a:rPr lang="en-US" altLang="zh-CN" sz="26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' ESCAPE '\';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说明：</a:t>
            </a:r>
            <a:r>
              <a:rPr lang="en-US" altLang="zh-CN" sz="2400" b="1" dirty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ESCAPE</a:t>
            </a:r>
            <a:r>
              <a:rPr lang="en-US" altLang="zh-CN" sz="2400" b="1" dirty="0">
                <a:solidFill>
                  <a:schemeClr val="tx2"/>
                </a:solidFill>
                <a:ea typeface="楷体_GB2312"/>
                <a:cs typeface="楷体_GB2312"/>
              </a:rPr>
              <a:t>’</a:t>
            </a:r>
            <a:r>
              <a:rPr lang="en-US" altLang="zh-CN" sz="2400" b="1" dirty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\</a:t>
            </a:r>
            <a:r>
              <a:rPr lang="en-US" altLang="zh-CN" sz="2400" b="1" dirty="0">
                <a:solidFill>
                  <a:schemeClr val="tx2"/>
                </a:solidFill>
                <a:ea typeface="楷体_GB2312"/>
                <a:cs typeface="楷体_GB2312"/>
              </a:rPr>
              <a:t>’</a:t>
            </a:r>
            <a:r>
              <a:rPr lang="zh-CN" altLang="en-US" sz="2400" b="1" dirty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短语表示</a:t>
            </a:r>
            <a:r>
              <a:rPr lang="zh-CN" altLang="en-US" sz="2400" b="1" dirty="0">
                <a:solidFill>
                  <a:schemeClr val="tx2"/>
                </a:solidFill>
                <a:ea typeface="楷体_GB2312"/>
                <a:cs typeface="楷体_GB2312"/>
              </a:rPr>
              <a:t>“</a:t>
            </a:r>
            <a:r>
              <a:rPr lang="en-US" altLang="zh-CN" sz="2400" b="1" dirty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\</a:t>
            </a:r>
            <a:r>
              <a:rPr lang="en-US" altLang="zh-CN" sz="2400" b="1" dirty="0">
                <a:solidFill>
                  <a:schemeClr val="tx2"/>
                </a:solidFill>
                <a:ea typeface="楷体_GB2312"/>
                <a:cs typeface="楷体_GB2312"/>
              </a:rPr>
              <a:t>”</a:t>
            </a:r>
            <a:r>
              <a:rPr lang="zh-CN" altLang="en-US" sz="2400" b="1" dirty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为换码字符，这样匹配串中紧跟在</a:t>
            </a:r>
            <a:r>
              <a:rPr lang="zh-CN" altLang="en-US" sz="2400" b="1" dirty="0">
                <a:solidFill>
                  <a:schemeClr val="tx2"/>
                </a:solidFill>
                <a:ea typeface="楷体_GB2312"/>
                <a:cs typeface="楷体_GB2312"/>
              </a:rPr>
              <a:t>“</a:t>
            </a:r>
            <a:r>
              <a:rPr lang="en-US" altLang="zh-CN" sz="2400" b="1" dirty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\</a:t>
            </a:r>
            <a:r>
              <a:rPr lang="en-US" altLang="zh-CN" sz="2400" b="1" dirty="0">
                <a:solidFill>
                  <a:schemeClr val="tx2"/>
                </a:solidFill>
                <a:ea typeface="楷体_GB2312"/>
                <a:cs typeface="楷体_GB2312"/>
              </a:rPr>
              <a:t>”</a:t>
            </a:r>
            <a:r>
              <a:rPr lang="zh-CN" altLang="en-US" sz="2400" b="1" dirty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后面的字符</a:t>
            </a:r>
            <a:r>
              <a:rPr lang="zh-CN" altLang="en-US" sz="2400" b="1" dirty="0">
                <a:solidFill>
                  <a:schemeClr val="tx2"/>
                </a:solidFill>
                <a:ea typeface="楷体_GB2312"/>
                <a:cs typeface="楷体_GB2312"/>
              </a:rPr>
              <a:t>“</a:t>
            </a:r>
            <a:r>
              <a:rPr lang="en-US" altLang="zh-CN" sz="2400" b="1" dirty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_</a:t>
            </a:r>
            <a:r>
              <a:rPr lang="en-US" altLang="zh-CN" sz="2400" b="1" dirty="0">
                <a:solidFill>
                  <a:schemeClr val="tx2"/>
                </a:solidFill>
                <a:ea typeface="楷体_GB2312"/>
                <a:cs typeface="楷体_GB2312"/>
              </a:rPr>
              <a:t>”</a:t>
            </a:r>
            <a:r>
              <a:rPr lang="zh-CN" altLang="en-US" sz="2400" b="1" dirty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不再具有通配符的含义，转义为普通的</a:t>
            </a:r>
            <a:r>
              <a:rPr lang="zh-CN" altLang="en-US" sz="2400" b="1" dirty="0">
                <a:solidFill>
                  <a:schemeClr val="tx2"/>
                </a:solidFill>
                <a:ea typeface="楷体_GB2312"/>
                <a:cs typeface="楷体_GB2312"/>
              </a:rPr>
              <a:t>“</a:t>
            </a:r>
            <a:r>
              <a:rPr lang="en-US" altLang="zh-CN" sz="2400" b="1" dirty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_</a:t>
            </a:r>
            <a:r>
              <a:rPr lang="en-US" altLang="zh-CN" sz="2400" b="1" dirty="0">
                <a:solidFill>
                  <a:schemeClr val="tx2"/>
                </a:solidFill>
                <a:ea typeface="楷体_GB2312"/>
                <a:cs typeface="楷体_GB2312"/>
              </a:rPr>
              <a:t>”</a:t>
            </a:r>
            <a:r>
              <a:rPr lang="zh-CN" altLang="en-US" sz="2400" b="1" dirty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字符。</a:t>
            </a:r>
          </a:p>
        </p:txBody>
      </p:sp>
      <p:sp>
        <p:nvSpPr>
          <p:cNvPr id="81923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5FAA2E8-DF7F-41EA-B5F0-64785C3500B5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1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1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1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1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74062" cy="4616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判断取值为空的语句格式为：  </a:t>
            </a:r>
            <a:br>
              <a:rPr lang="en-US" altLang="zh-CN" b="1" dirty="0">
                <a:latin typeface="楷体_GB2312"/>
                <a:ea typeface="楷体_GB2312"/>
                <a:cs typeface="楷体_GB2312"/>
              </a:rPr>
            </a:br>
            <a:r>
              <a:rPr lang="en-US" altLang="zh-CN" b="1" dirty="0">
                <a:latin typeface="楷体_GB2312"/>
                <a:ea typeface="楷体_GB2312"/>
                <a:cs typeface="楷体_GB2312"/>
              </a:rPr>
              <a:t>            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列名 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IS NULL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判断取值不为空的语句格式为：</a:t>
            </a:r>
            <a:br>
              <a:rPr lang="en-US" altLang="zh-CN" b="1" dirty="0">
                <a:latin typeface="楷体_GB2312"/>
                <a:ea typeface="楷体_GB2312"/>
                <a:cs typeface="楷体_GB2312"/>
              </a:rPr>
            </a:br>
            <a:r>
              <a:rPr lang="en-US" altLang="zh-CN" b="1" dirty="0">
                <a:latin typeface="楷体_GB2312"/>
                <a:ea typeface="楷体_GB2312"/>
                <a:cs typeface="楷体_GB2312"/>
              </a:rPr>
              <a:t>           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列名 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IS NOT NULL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】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查询无库存单价的物资编号及其名称。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mat_num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,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endParaRPr lang="en-US" altLang="zh-CN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FROM stock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WHERE unit IS NULL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b="1" dirty="0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dirty="0">
                <a:latin typeface="方正姚体" panose="02010601030101010101" pitchFamily="2" charset="-122"/>
                <a:ea typeface="方正姚体" panose="02010601030101010101" pitchFamily="2" charset="-122"/>
                <a:cs typeface="楷体_GB2312"/>
              </a:rPr>
              <a:t>注意：这里的“</a:t>
            </a:r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  <a:cs typeface="楷体_GB2312"/>
              </a:rPr>
              <a:t>IS”</a:t>
            </a:r>
            <a:r>
              <a:rPr lang="zh-CN" altLang="en-US" b="1" dirty="0">
                <a:latin typeface="方正姚体" panose="02010601030101010101" pitchFamily="2" charset="-122"/>
                <a:ea typeface="方正姚体" panose="02010601030101010101" pitchFamily="2" charset="-122"/>
                <a:cs typeface="楷体_GB2312"/>
              </a:rPr>
              <a:t>不能用等号（</a:t>
            </a:r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  <a:cs typeface="楷体_GB2312"/>
              </a:rPr>
              <a:t>=</a:t>
            </a:r>
            <a:r>
              <a:rPr lang="zh-CN" altLang="en-US" b="1" dirty="0">
                <a:latin typeface="方正姚体" panose="02010601030101010101" pitchFamily="2" charset="-122"/>
                <a:ea typeface="方正姚体" panose="02010601030101010101" pitchFamily="2" charset="-122"/>
                <a:cs typeface="楷体_GB2312"/>
              </a:rPr>
              <a:t>）代替。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611188" y="692150"/>
            <a:ext cx="7988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）涉及空值的查询</a:t>
            </a:r>
            <a:r>
              <a:rPr lang="en-US" altLang="zh-CN" sz="28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(is null, is not null)</a:t>
            </a:r>
            <a:endParaRPr lang="en-US" altLang="zh-CN" sz="32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4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F4F5609-3DA2-4984-AC15-FF07F9EEB39B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0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229600" cy="45259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12】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查询规格为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BVV-120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的护套绝缘电线的物资编号、库存数量及库存地点。</a:t>
            </a:r>
          </a:p>
          <a:p>
            <a:pPr eaLnBrk="1" hangingPunct="1">
              <a:buFontTx/>
              <a:buNone/>
            </a:pPr>
            <a:endParaRPr lang="zh-CN" altLang="en-US" b="1" dirty="0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 SELECT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mat_num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warehouse, amount  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  FROM stock 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  WHERE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='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护套绝缘电线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'  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      AND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speci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='BVV-120'</a:t>
            </a: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639763" y="620713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）多重条件查询</a:t>
            </a:r>
            <a:r>
              <a:rPr lang="en-US" altLang="zh-CN" sz="28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(and, or)</a:t>
            </a:r>
            <a:endParaRPr lang="en-US" altLang="zh-CN" sz="32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972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E45421B-CFC0-4D85-87C0-9B3909A77472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72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291" y="2060848"/>
            <a:ext cx="8249418" cy="233938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953"/>
              </a:spcBef>
              <a:buNone/>
            </a:pPr>
            <a:r>
              <a:rPr lang="zh-CN" altLang="en-US" sz="2600" b="1" spc="-4" dirty="0">
                <a:solidFill>
                  <a:srgbClr val="3333CC"/>
                </a:solidFill>
                <a:latin typeface="Microsoft YaHei"/>
                <a:cs typeface="Microsoft YaHei"/>
              </a:rPr>
              <a:t>结果唯一性问题</a:t>
            </a:r>
            <a:endParaRPr lang="zh-CN" altLang="en-US" sz="2600" b="1" dirty="0">
              <a:latin typeface="Microsoft YaHei"/>
              <a:cs typeface="Microsoft YaHei"/>
            </a:endParaRPr>
          </a:p>
          <a:p>
            <a:pPr marL="0" indent="0">
              <a:lnSpc>
                <a:spcPct val="120000"/>
              </a:lnSpc>
              <a:spcBef>
                <a:spcPts val="581"/>
              </a:spcBef>
              <a:buNone/>
            </a:pPr>
            <a:r>
              <a:rPr lang="zh-CN" altLang="en-US" sz="2400" b="1" spc="-9" dirty="0">
                <a:latin typeface="NSimSun"/>
                <a:cs typeface="NSimSun"/>
              </a:rPr>
              <a:t>    关系模型不允许出现重复元组。但现实</a:t>
            </a:r>
            <a:r>
              <a:rPr lang="en-US" altLang="zh-CN" sz="2400" b="1" spc="-9" dirty="0">
                <a:cs typeface="Arial"/>
              </a:rPr>
              <a:t>DBMS</a:t>
            </a:r>
            <a:r>
              <a:rPr lang="zh-CN" altLang="en-US" sz="2400" b="1" spc="-9" dirty="0">
                <a:latin typeface="NSimSun"/>
                <a:cs typeface="NSimSun"/>
              </a:rPr>
              <a:t>，却允许出现重复元组，但也允许无重复元组。</a:t>
            </a:r>
            <a:endParaRPr lang="zh-CN" altLang="en-US" sz="2400" b="1" dirty="0">
              <a:latin typeface="NSimSun"/>
              <a:cs typeface="NSimSun"/>
            </a:endParaRPr>
          </a:p>
          <a:p>
            <a:pPr marL="10860" marR="4344">
              <a:lnSpc>
                <a:spcPct val="120000"/>
              </a:lnSpc>
              <a:spcBef>
                <a:spcPts val="150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lang="zh-CN" altLang="en-US" sz="2400" b="1" dirty="0">
                <a:latin typeface="NSimSun"/>
                <a:cs typeface="NSimSun"/>
              </a:rPr>
              <a:t>在</a:t>
            </a:r>
            <a:r>
              <a:rPr lang="en-US" altLang="zh-CN" sz="2400" b="1" spc="-9" dirty="0">
                <a:cs typeface="Arial"/>
              </a:rPr>
              <a:t>Table</a:t>
            </a:r>
            <a:r>
              <a:rPr lang="zh-CN" altLang="en-US" sz="2400" b="1" spc="-9" dirty="0">
                <a:latin typeface="NSimSun"/>
                <a:cs typeface="NSimSun"/>
              </a:rPr>
              <a:t>中要求无重复元组是通过定</a:t>
            </a:r>
            <a:r>
              <a:rPr lang="zh-CN" altLang="en-US" sz="2400" b="1" dirty="0">
                <a:latin typeface="NSimSun"/>
                <a:cs typeface="NSimSun"/>
              </a:rPr>
              <a:t>义</a:t>
            </a:r>
            <a:r>
              <a:rPr lang="en-US" altLang="zh-CN" sz="2400" b="1" spc="-9" dirty="0">
                <a:solidFill>
                  <a:srgbClr val="FF0065"/>
                </a:solidFill>
                <a:cs typeface="Arial"/>
              </a:rPr>
              <a:t>Primary</a:t>
            </a:r>
            <a:r>
              <a:rPr lang="zh-CN" altLang="en-US" sz="2400" b="1" spc="-26" dirty="0">
                <a:solidFill>
                  <a:srgbClr val="FF0065"/>
                </a:solidFill>
                <a:cs typeface="Arial"/>
              </a:rPr>
              <a:t> </a:t>
            </a:r>
            <a:r>
              <a:rPr lang="en-US" altLang="zh-CN" sz="2400" b="1" spc="-4" dirty="0">
                <a:solidFill>
                  <a:srgbClr val="FF0065"/>
                </a:solidFill>
                <a:cs typeface="Arial"/>
              </a:rPr>
              <a:t>key</a:t>
            </a:r>
            <a:r>
              <a:rPr lang="zh-CN" altLang="en-US" sz="2400" b="1" dirty="0">
                <a:latin typeface="NSimSun"/>
                <a:cs typeface="NSimSun"/>
              </a:rPr>
              <a:t>或</a:t>
            </a:r>
            <a:r>
              <a:rPr lang="en-US" altLang="zh-CN" sz="2400" b="1" spc="-4" dirty="0">
                <a:solidFill>
                  <a:srgbClr val="FF0065"/>
                </a:solidFill>
                <a:cs typeface="Arial"/>
              </a:rPr>
              <a:t>Unique</a:t>
            </a:r>
            <a:r>
              <a:rPr lang="zh-CN" altLang="en-US" sz="2400" b="1" spc="-9" dirty="0">
                <a:latin typeface="NSimSun"/>
                <a:cs typeface="NSimSun"/>
              </a:rPr>
              <a:t>来保证的</a:t>
            </a:r>
            <a:r>
              <a:rPr lang="zh-CN" altLang="en-US" sz="2400" b="1" spc="-17" dirty="0">
                <a:cs typeface="Arial"/>
              </a:rPr>
              <a:t>；</a:t>
            </a:r>
            <a:r>
              <a:rPr lang="zh-CN" altLang="en-US" sz="2400" b="1" spc="-4" dirty="0">
                <a:latin typeface="NSimSun"/>
                <a:cs typeface="NSimSun"/>
              </a:rPr>
              <a:t>而在 </a:t>
            </a:r>
            <a:r>
              <a:rPr lang="zh-CN" altLang="en-US" sz="2400" b="1" spc="-9" dirty="0">
                <a:latin typeface="NSimSun"/>
                <a:cs typeface="NSimSun"/>
              </a:rPr>
              <a:t>检索结果中要求无重复元组</a:t>
            </a:r>
            <a:r>
              <a:rPr lang="en-US" altLang="zh-CN" sz="2400" b="1" spc="-4" dirty="0">
                <a:cs typeface="Arial"/>
              </a:rPr>
              <a:t>,</a:t>
            </a:r>
            <a:r>
              <a:rPr lang="zh-CN" altLang="en-US" sz="2400" b="1" spc="-17" dirty="0">
                <a:cs typeface="Arial"/>
              </a:rPr>
              <a:t> </a:t>
            </a:r>
            <a:r>
              <a:rPr lang="zh-CN" altLang="en-US" sz="2400" b="1" spc="-9" dirty="0">
                <a:latin typeface="NSimSun"/>
                <a:cs typeface="NSimSun"/>
              </a:rPr>
              <a:t>是通</a:t>
            </a:r>
            <a:r>
              <a:rPr lang="zh-CN" altLang="en-US" sz="2400" b="1" dirty="0">
                <a:latin typeface="NSimSun"/>
                <a:cs typeface="NSimSun"/>
              </a:rPr>
              <a:t>过</a:t>
            </a:r>
            <a:r>
              <a:rPr lang="en-US" altLang="zh-CN" sz="2400" b="1" spc="-4" dirty="0">
                <a:solidFill>
                  <a:srgbClr val="FF0065"/>
                </a:solidFill>
                <a:cs typeface="Arial"/>
              </a:rPr>
              <a:t>DISTINCT</a:t>
            </a:r>
            <a:r>
              <a:rPr lang="zh-CN" altLang="en-US" sz="2400" b="1" spc="-9" dirty="0">
                <a:latin typeface="NSimSun"/>
                <a:cs typeface="NSimSun"/>
              </a:rPr>
              <a:t>保留字的使用来实现的。</a:t>
            </a:r>
            <a:endParaRPr lang="zh-CN" altLang="en-US" sz="2400" b="1" dirty="0">
              <a:latin typeface="NSimSun"/>
              <a:cs typeface="NSimSun"/>
            </a:endParaRPr>
          </a:p>
        </p:txBody>
      </p:sp>
      <p:sp>
        <p:nvSpPr>
          <p:cNvPr id="70660" name="Rectangle 7"/>
          <p:cNvSpPr>
            <a:spLocks noChangeArrowheads="1"/>
          </p:cNvSpPr>
          <p:nvPr/>
        </p:nvSpPr>
        <p:spPr bwMode="auto">
          <a:xfrm>
            <a:off x="836613" y="746428"/>
            <a:ext cx="5657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FF66"/>
              </a:buClr>
              <a:buFontTx/>
              <a:buNone/>
            </a:pPr>
            <a:r>
              <a:rPr kumimoji="1" lang="zh-CN" altLang="en-US" sz="3200" dirty="0">
                <a:solidFill>
                  <a:srgbClr val="CC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查询结果消除取值重复的行</a:t>
            </a:r>
          </a:p>
        </p:txBody>
      </p:sp>
      <p:sp>
        <p:nvSpPr>
          <p:cNvPr id="70664" name="Rectangle 16"/>
          <p:cNvSpPr>
            <a:spLocks noChangeArrowheads="1"/>
          </p:cNvSpPr>
          <p:nvPr/>
        </p:nvSpPr>
        <p:spPr bwMode="auto">
          <a:xfrm>
            <a:off x="0" y="2295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7813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ea typeface="楷体_GB2312"/>
              <a:cs typeface="楷体_GB2312"/>
            </a:endParaRPr>
          </a:p>
        </p:txBody>
      </p:sp>
      <p:sp>
        <p:nvSpPr>
          <p:cNvPr id="7066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4220243-4D35-430D-9308-6E9AC9464DF9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79182" y="1326011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pc="-4" dirty="0">
                <a:latin typeface="Arial"/>
                <a:cs typeface="Arial"/>
              </a:rPr>
              <a:t>-SELECT</a:t>
            </a:r>
            <a:r>
              <a:rPr lang="en-US" altLang="zh-CN" sz="2400" spc="4" dirty="0">
                <a:latin typeface="Arial"/>
                <a:cs typeface="Arial"/>
              </a:rPr>
              <a:t> </a:t>
            </a:r>
            <a:r>
              <a:rPr lang="en-US" altLang="zh-CN" sz="2400" spc="-4" dirty="0">
                <a:latin typeface="Arial"/>
                <a:cs typeface="Arial"/>
              </a:rPr>
              <a:t>DISTINCT</a:t>
            </a:r>
            <a:r>
              <a:rPr lang="en-US" altLang="zh-CN" sz="2400" spc="9" dirty="0">
                <a:latin typeface="Arial"/>
                <a:cs typeface="Arial"/>
              </a:rPr>
              <a:t> </a:t>
            </a:r>
            <a:r>
              <a:rPr lang="en-US" altLang="zh-CN" sz="2400" spc="-4" dirty="0">
                <a:latin typeface="Arial"/>
                <a:cs typeface="Arial"/>
              </a:rPr>
              <a:t>FROM-WHERE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106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1436446"/>
            <a:ext cx="7128792" cy="2528241"/>
          </a:xfrm>
          <a:prstGeom prst="rect">
            <a:avLst/>
          </a:prstGeom>
        </p:spPr>
        <p:txBody>
          <a:bodyPr vert="horz" wrap="square" lIns="0" tIns="135748" rIns="0" bIns="0" rtlCol="0">
            <a:spAutoFit/>
          </a:bodyPr>
          <a:lstStyle/>
          <a:p>
            <a:pPr marL="183529" indent="-172670" algn="l">
              <a:spcBef>
                <a:spcPts val="1069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100" spc="-4" dirty="0">
                <a:latin typeface="Microsoft YaHei"/>
                <a:cs typeface="Microsoft YaHei"/>
              </a:rPr>
              <a:t>1999年进一步推出了SQL标准：</a:t>
            </a:r>
            <a:r>
              <a:rPr sz="2100" spc="13" dirty="0">
                <a:latin typeface="Microsoft YaHei"/>
                <a:cs typeface="Microsoft YaHei"/>
              </a:rPr>
              <a:t> </a:t>
            </a:r>
            <a:r>
              <a:rPr sz="2394" spc="-4" dirty="0">
                <a:latin typeface="Microsoft YaHei"/>
                <a:cs typeface="Microsoft YaHei"/>
              </a:rPr>
              <a:t>SQL-99</a:t>
            </a:r>
            <a:r>
              <a:rPr sz="1710" spc="-4" dirty="0">
                <a:latin typeface="Microsoft YaHei"/>
                <a:cs typeface="Microsoft YaHei"/>
              </a:rPr>
              <a:t>，</a:t>
            </a:r>
            <a:r>
              <a:rPr sz="2100" spc="-4" dirty="0">
                <a:latin typeface="Microsoft YaHei"/>
                <a:cs typeface="Microsoft YaHei"/>
              </a:rPr>
              <a:t>也称为</a:t>
            </a:r>
            <a:r>
              <a:rPr sz="2394" spc="-4" dirty="0">
                <a:latin typeface="Microsoft YaHei"/>
                <a:cs typeface="Microsoft YaHei"/>
              </a:rPr>
              <a:t>SQL3</a:t>
            </a:r>
            <a:endParaRPr sz="2394" dirty="0">
              <a:latin typeface="Microsoft YaHei"/>
              <a:cs typeface="Microsoft YaHei"/>
            </a:endParaRPr>
          </a:p>
          <a:p>
            <a:pPr marL="660274" lvl="1" indent="-258463" algn="l">
              <a:spcBef>
                <a:spcPts val="701"/>
              </a:spcBef>
              <a:buClr>
                <a:srgbClr val="000000"/>
              </a:buClr>
              <a:buFont typeface="Wingdings"/>
              <a:buChar char=""/>
              <a:tabLst>
                <a:tab pos="660817" algn="l"/>
              </a:tabLst>
            </a:pPr>
            <a:r>
              <a:rPr sz="2000" spc="-4" dirty="0">
                <a:solidFill>
                  <a:srgbClr val="3333CC"/>
                </a:solidFill>
                <a:latin typeface="Microsoft YaHei"/>
                <a:cs typeface="Microsoft YaHei"/>
              </a:rPr>
              <a:t>对面向对象的一些特征予以支持，支持抽象数据类型</a:t>
            </a:r>
            <a:endParaRPr sz="2000" dirty="0">
              <a:latin typeface="Microsoft YaHei"/>
              <a:cs typeface="Microsoft YaHei"/>
            </a:endParaRPr>
          </a:p>
          <a:p>
            <a:pPr marL="660274" lvl="1" indent="-258463" algn="l">
              <a:spcBef>
                <a:spcPts val="620"/>
              </a:spcBef>
              <a:buClr>
                <a:srgbClr val="000000"/>
              </a:buClr>
              <a:buFont typeface="Wingdings"/>
              <a:buChar char=""/>
              <a:tabLst>
                <a:tab pos="660817" algn="l"/>
              </a:tabLst>
            </a:pPr>
            <a:r>
              <a:rPr sz="2000" spc="-4" dirty="0">
                <a:solidFill>
                  <a:srgbClr val="3333CC"/>
                </a:solidFill>
                <a:latin typeface="Microsoft YaHei"/>
                <a:cs typeface="Microsoft YaHei"/>
              </a:rPr>
              <a:t>支持行对象和列对象等</a:t>
            </a:r>
            <a:endParaRPr sz="2000" dirty="0">
              <a:latin typeface="Microsoft YaHei"/>
              <a:cs typeface="Microsoft YaHei"/>
            </a:endParaRPr>
          </a:p>
          <a:p>
            <a:pPr marL="660274" lvl="1" indent="-258463" algn="l">
              <a:spcBef>
                <a:spcPts val="620"/>
              </a:spcBef>
              <a:buClr>
                <a:srgbClr val="000000"/>
              </a:buClr>
              <a:buFont typeface="Wingdings"/>
              <a:buChar char=""/>
              <a:tabLst>
                <a:tab pos="660817" algn="l"/>
              </a:tabLst>
            </a:pPr>
            <a:r>
              <a:rPr sz="2000" spc="-4" dirty="0">
                <a:solidFill>
                  <a:srgbClr val="3333CC"/>
                </a:solidFill>
                <a:latin typeface="Microsoft YaHei"/>
                <a:cs typeface="Microsoft YaHei"/>
              </a:rPr>
              <a:t>对递归、触发等复杂操作也予以规范化定义</a:t>
            </a:r>
            <a:endParaRPr sz="2000" dirty="0">
              <a:latin typeface="Microsoft YaHei"/>
              <a:cs typeface="Microsoft YaHei"/>
            </a:endParaRPr>
          </a:p>
          <a:p>
            <a:pPr marL="660274" lvl="1" indent="-258463" algn="l">
              <a:spcBef>
                <a:spcPts val="620"/>
              </a:spcBef>
              <a:buClr>
                <a:srgbClr val="000000"/>
              </a:buClr>
              <a:buFont typeface="Wingdings"/>
              <a:buChar char=""/>
              <a:tabLst>
                <a:tab pos="660817" algn="l"/>
              </a:tabLst>
            </a:pPr>
            <a:r>
              <a:rPr sz="2000" spc="-4" dirty="0">
                <a:solidFill>
                  <a:srgbClr val="3333CC"/>
                </a:solidFill>
                <a:latin typeface="Microsoft YaHei"/>
                <a:cs typeface="Microsoft YaHei"/>
              </a:rPr>
              <a:t>废弃了SQL2的分级，但定义了core-SQL及扩展的SQL</a:t>
            </a:r>
            <a:endParaRPr sz="2000" dirty="0">
              <a:latin typeface="Microsoft YaHei"/>
              <a:cs typeface="Microsoft YaHei"/>
            </a:endParaRPr>
          </a:p>
          <a:p>
            <a:pPr marL="253033" indent="-242173" algn="l">
              <a:spcBef>
                <a:spcPts val="791"/>
              </a:spcBef>
              <a:buSzPct val="96428"/>
              <a:buFont typeface="Wingdings"/>
              <a:buChar char=""/>
              <a:tabLst>
                <a:tab pos="253576" algn="l"/>
              </a:tabLst>
            </a:pPr>
            <a:r>
              <a:rPr sz="2394" dirty="0">
                <a:latin typeface="Microsoft YaHei"/>
                <a:cs typeface="Microsoft YaHei"/>
              </a:rPr>
              <a:t>SQL</a:t>
            </a:r>
            <a:r>
              <a:rPr sz="2394" spc="-4" dirty="0">
                <a:latin typeface="Microsoft YaHei"/>
                <a:cs typeface="Microsoft YaHei"/>
              </a:rPr>
              <a:t> 2003</a:t>
            </a: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;</a:t>
            </a:r>
            <a:r>
              <a:rPr sz="1710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394" dirty="0">
                <a:latin typeface="Microsoft YaHei"/>
                <a:cs typeface="Microsoft YaHei"/>
              </a:rPr>
              <a:t>SQL</a:t>
            </a:r>
            <a:r>
              <a:rPr sz="2394" spc="-4" dirty="0">
                <a:latin typeface="Microsoft YaHei"/>
                <a:cs typeface="Microsoft YaHei"/>
              </a:rPr>
              <a:t> 2006</a:t>
            </a: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;</a:t>
            </a:r>
            <a:r>
              <a:rPr sz="1710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394" dirty="0">
                <a:latin typeface="Microsoft YaHei"/>
                <a:cs typeface="Microsoft YaHei"/>
              </a:rPr>
              <a:t>SQL </a:t>
            </a:r>
            <a:r>
              <a:rPr sz="2394" spc="-4" dirty="0">
                <a:latin typeface="Microsoft YaHei"/>
                <a:cs typeface="Microsoft YaHei"/>
              </a:rPr>
              <a:t>2008</a:t>
            </a: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。</a:t>
            </a:r>
            <a:endParaRPr sz="171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804" y="3975767"/>
            <a:ext cx="8407562" cy="2369812"/>
          </a:xfrm>
          <a:prstGeom prst="rect">
            <a:avLst/>
          </a:prstGeom>
        </p:spPr>
        <p:txBody>
          <a:bodyPr vert="horz" wrap="square" lIns="0" tIns="47240" rIns="0" bIns="0" rtlCol="0">
            <a:spAutoFit/>
          </a:bodyPr>
          <a:lstStyle/>
          <a:p>
            <a:pPr marL="10860" marR="153123" algn="l">
              <a:lnSpc>
                <a:spcPct val="124300"/>
              </a:lnSpc>
              <a:spcBef>
                <a:spcPts val="371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100" spc="-4" dirty="0">
                <a:latin typeface="Microsoft YaHei"/>
                <a:cs typeface="Microsoft YaHei"/>
              </a:rPr>
              <a:t>SQL还有一个标准</a:t>
            </a:r>
            <a:r>
              <a:rPr sz="2100" dirty="0">
                <a:latin typeface="Microsoft YaHei"/>
                <a:cs typeface="Microsoft YaHei"/>
              </a:rPr>
              <a:t>是</a:t>
            </a:r>
            <a:r>
              <a:rPr sz="2394" dirty="0">
                <a:latin typeface="Microsoft YaHei"/>
                <a:cs typeface="Microsoft YaHei"/>
              </a:rPr>
              <a:t>SQL</a:t>
            </a:r>
            <a:r>
              <a:rPr sz="2394" spc="-9" dirty="0">
                <a:latin typeface="Microsoft YaHei"/>
                <a:cs typeface="Microsoft YaHei"/>
              </a:rPr>
              <a:t> </a:t>
            </a:r>
            <a:r>
              <a:rPr sz="2394" spc="-4" dirty="0">
                <a:latin typeface="Microsoft YaHei"/>
                <a:cs typeface="Microsoft YaHei"/>
              </a:rPr>
              <a:t>X/Open</a:t>
            </a:r>
            <a:r>
              <a:rPr sz="2100" spc="-4" dirty="0">
                <a:latin typeface="Microsoft YaHei"/>
                <a:cs typeface="Microsoft YaHei"/>
              </a:rPr>
              <a:t>标准，主要强调各厂商产品的可移 植性，只包含被各厂商广泛认可的操作</a:t>
            </a:r>
            <a:endParaRPr sz="2100" dirty="0">
              <a:latin typeface="Microsoft YaHei"/>
              <a:cs typeface="Microsoft YaHei"/>
            </a:endParaRPr>
          </a:p>
          <a:p>
            <a:pPr marL="10860" algn="l">
              <a:spcBef>
                <a:spcPts val="616"/>
              </a:spcBef>
              <a:buClr>
                <a:srgbClr val="000000"/>
              </a:buClr>
              <a:buSzPct val="95000"/>
              <a:buFont typeface="Wingdings"/>
              <a:buChar char=""/>
              <a:tabLst>
                <a:tab pos="173756" algn="l"/>
              </a:tabLst>
            </a:pPr>
            <a:r>
              <a:rPr sz="2100" spc="-4" dirty="0">
                <a:solidFill>
                  <a:srgbClr val="3333CC"/>
                </a:solidFill>
                <a:latin typeface="Microsoft YaHei"/>
                <a:cs typeface="Microsoft YaHei"/>
              </a:rPr>
              <a:t>“标准”主要用于衡量一个软件商的产品是否符合共同的约定。</a:t>
            </a:r>
            <a:endParaRPr sz="2100" dirty="0">
              <a:latin typeface="Microsoft YaHei"/>
              <a:cs typeface="Microsoft YaHei"/>
            </a:endParaRPr>
          </a:p>
          <a:p>
            <a:pPr marL="10860" marR="4344" algn="l">
              <a:lnSpc>
                <a:spcPts val="2676"/>
              </a:lnSpc>
              <a:spcBef>
                <a:spcPts val="188"/>
              </a:spcBef>
              <a:buClr>
                <a:srgbClr val="000000"/>
              </a:buClr>
              <a:buSzPct val="95000"/>
              <a:buFont typeface="Wingdings"/>
              <a:buChar char=""/>
              <a:tabLst>
                <a:tab pos="173756" algn="l"/>
              </a:tabLst>
            </a:pPr>
            <a:r>
              <a:rPr sz="2100" spc="-4" dirty="0">
                <a:solidFill>
                  <a:srgbClr val="3333CC"/>
                </a:solidFill>
                <a:latin typeface="Microsoft YaHei"/>
                <a:cs typeface="Microsoft YaHei"/>
              </a:rPr>
              <a:t>“标准”使得用户可以学习“标准”规</a:t>
            </a:r>
            <a:r>
              <a:rPr sz="2100" dirty="0">
                <a:solidFill>
                  <a:srgbClr val="3333CC"/>
                </a:solidFill>
                <a:latin typeface="Microsoft YaHei"/>
                <a:cs typeface="Microsoft YaHei"/>
              </a:rPr>
              <a:t>定</a:t>
            </a:r>
            <a:r>
              <a:rPr sz="2100" spc="-4" dirty="0">
                <a:solidFill>
                  <a:srgbClr val="3333CC"/>
                </a:solidFill>
                <a:latin typeface="Microsoft YaHei"/>
                <a:cs typeface="Microsoft YaHei"/>
              </a:rPr>
              <a:t>的语言，而无需关注具体的软件产 品。但也应注意不同软件商的数据库产</a:t>
            </a:r>
            <a:r>
              <a:rPr sz="2100" dirty="0">
                <a:solidFill>
                  <a:srgbClr val="3333CC"/>
                </a:solidFill>
                <a:latin typeface="Microsoft YaHei"/>
                <a:cs typeface="Microsoft YaHei"/>
              </a:rPr>
              <a:t>品</a:t>
            </a:r>
            <a:r>
              <a:rPr sz="2100" spc="-4" dirty="0">
                <a:solidFill>
                  <a:srgbClr val="3333CC"/>
                </a:solidFill>
                <a:latin typeface="Microsoft YaHei"/>
                <a:cs typeface="Microsoft YaHei"/>
              </a:rPr>
              <a:t>满足的标准可能是不一样的，具体应 用还是略有差异。</a:t>
            </a:r>
            <a:endParaRPr sz="210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1600" y="717280"/>
            <a:ext cx="4555258" cy="493941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402"/>
              </a:spcBef>
            </a:pPr>
            <a:r>
              <a:rPr sz="2800" spc="-9" dirty="0">
                <a:solidFill>
                  <a:srgbClr val="FFFFFF"/>
                </a:solidFill>
                <a:latin typeface="Arial"/>
                <a:cs typeface="Arial"/>
              </a:rPr>
              <a:t>(1)SQL</a:t>
            </a:r>
            <a:r>
              <a:rPr sz="2800" spc="-4" dirty="0">
                <a:solidFill>
                  <a:srgbClr val="FFFFFF"/>
                </a:solidFill>
                <a:latin typeface="STZhongsong"/>
                <a:cs typeface="STZhongsong"/>
              </a:rPr>
              <a:t>语言提出和发展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87369" y="1340768"/>
            <a:ext cx="1277119" cy="855214"/>
          </a:xfrm>
          <a:custGeom>
            <a:avLst/>
            <a:gdLst/>
            <a:ahLst/>
            <a:cxnLst/>
            <a:rect l="l" t="t" r="r" b="b"/>
            <a:pathLst>
              <a:path w="1493520" h="1000125">
                <a:moveTo>
                  <a:pt x="1493520" y="499872"/>
                </a:moveTo>
                <a:lnTo>
                  <a:pt x="1491277" y="460836"/>
                </a:lnTo>
                <a:lnTo>
                  <a:pt x="1484658" y="422618"/>
                </a:lnTo>
                <a:lnTo>
                  <a:pt x="1473827" y="385327"/>
                </a:lnTo>
                <a:lnTo>
                  <a:pt x="1458951" y="349076"/>
                </a:lnTo>
                <a:lnTo>
                  <a:pt x="1440193" y="313977"/>
                </a:lnTo>
                <a:lnTo>
                  <a:pt x="1417719" y="280140"/>
                </a:lnTo>
                <a:lnTo>
                  <a:pt x="1391694" y="247678"/>
                </a:lnTo>
                <a:lnTo>
                  <a:pt x="1362281" y="216701"/>
                </a:lnTo>
                <a:lnTo>
                  <a:pt x="1329647" y="187323"/>
                </a:lnTo>
                <a:lnTo>
                  <a:pt x="1293956" y="159653"/>
                </a:lnTo>
                <a:lnTo>
                  <a:pt x="1255373" y="133804"/>
                </a:lnTo>
                <a:lnTo>
                  <a:pt x="1214063" y="109887"/>
                </a:lnTo>
                <a:lnTo>
                  <a:pt x="1170191" y="88015"/>
                </a:lnTo>
                <a:lnTo>
                  <a:pt x="1123921" y="68297"/>
                </a:lnTo>
                <a:lnTo>
                  <a:pt x="1075419" y="50847"/>
                </a:lnTo>
                <a:lnTo>
                  <a:pt x="1024850" y="35775"/>
                </a:lnTo>
                <a:lnTo>
                  <a:pt x="972377" y="23193"/>
                </a:lnTo>
                <a:lnTo>
                  <a:pt x="918167" y="13213"/>
                </a:lnTo>
                <a:lnTo>
                  <a:pt x="862384" y="5947"/>
                </a:lnTo>
                <a:lnTo>
                  <a:pt x="805193" y="1505"/>
                </a:lnTo>
                <a:lnTo>
                  <a:pt x="746760" y="0"/>
                </a:lnTo>
                <a:lnTo>
                  <a:pt x="688424" y="1505"/>
                </a:lnTo>
                <a:lnTo>
                  <a:pt x="631313" y="5947"/>
                </a:lnTo>
                <a:lnTo>
                  <a:pt x="575592" y="13213"/>
                </a:lnTo>
                <a:lnTo>
                  <a:pt x="521427" y="23193"/>
                </a:lnTo>
                <a:lnTo>
                  <a:pt x="468985" y="35775"/>
                </a:lnTo>
                <a:lnTo>
                  <a:pt x="418433" y="50847"/>
                </a:lnTo>
                <a:lnTo>
                  <a:pt x="369936" y="68297"/>
                </a:lnTo>
                <a:lnTo>
                  <a:pt x="323662" y="88015"/>
                </a:lnTo>
                <a:lnTo>
                  <a:pt x="279776" y="109887"/>
                </a:lnTo>
                <a:lnTo>
                  <a:pt x="238444" y="133804"/>
                </a:lnTo>
                <a:lnTo>
                  <a:pt x="199834" y="159653"/>
                </a:lnTo>
                <a:lnTo>
                  <a:pt x="164112" y="187323"/>
                </a:lnTo>
                <a:lnTo>
                  <a:pt x="131443" y="216701"/>
                </a:lnTo>
                <a:lnTo>
                  <a:pt x="101995" y="247678"/>
                </a:lnTo>
                <a:lnTo>
                  <a:pt x="75933" y="280140"/>
                </a:lnTo>
                <a:lnTo>
                  <a:pt x="53424" y="313977"/>
                </a:lnTo>
                <a:lnTo>
                  <a:pt x="34635" y="349076"/>
                </a:lnTo>
                <a:lnTo>
                  <a:pt x="19732" y="385327"/>
                </a:lnTo>
                <a:lnTo>
                  <a:pt x="8880" y="422618"/>
                </a:lnTo>
                <a:lnTo>
                  <a:pt x="2247" y="460836"/>
                </a:lnTo>
                <a:lnTo>
                  <a:pt x="0" y="499872"/>
                </a:lnTo>
                <a:lnTo>
                  <a:pt x="2247" y="538907"/>
                </a:lnTo>
                <a:lnTo>
                  <a:pt x="8880" y="577125"/>
                </a:lnTo>
                <a:lnTo>
                  <a:pt x="19732" y="614416"/>
                </a:lnTo>
                <a:lnTo>
                  <a:pt x="34635" y="650667"/>
                </a:lnTo>
                <a:lnTo>
                  <a:pt x="53424" y="685766"/>
                </a:lnTo>
                <a:lnTo>
                  <a:pt x="75933" y="719603"/>
                </a:lnTo>
                <a:lnTo>
                  <a:pt x="101995" y="752065"/>
                </a:lnTo>
                <a:lnTo>
                  <a:pt x="131443" y="783042"/>
                </a:lnTo>
                <a:lnTo>
                  <a:pt x="132588" y="784071"/>
                </a:lnTo>
                <a:lnTo>
                  <a:pt x="132588" y="499872"/>
                </a:lnTo>
                <a:lnTo>
                  <a:pt x="135098" y="462445"/>
                </a:lnTo>
                <a:lnTo>
                  <a:pt x="154534" y="390546"/>
                </a:lnTo>
                <a:lnTo>
                  <a:pt x="191740" y="323557"/>
                </a:lnTo>
                <a:lnTo>
                  <a:pt x="216464" y="292269"/>
                </a:lnTo>
                <a:lnTo>
                  <a:pt x="244979" y="262646"/>
                </a:lnTo>
                <a:lnTo>
                  <a:pt x="277069" y="234833"/>
                </a:lnTo>
                <a:lnTo>
                  <a:pt x="312515" y="208978"/>
                </a:lnTo>
                <a:lnTo>
                  <a:pt x="351101" y="185225"/>
                </a:lnTo>
                <a:lnTo>
                  <a:pt x="392609" y="163721"/>
                </a:lnTo>
                <a:lnTo>
                  <a:pt x="436823" y="144610"/>
                </a:lnTo>
                <a:lnTo>
                  <a:pt x="483525" y="128040"/>
                </a:lnTo>
                <a:lnTo>
                  <a:pt x="532498" y="114155"/>
                </a:lnTo>
                <a:lnTo>
                  <a:pt x="583526" y="103102"/>
                </a:lnTo>
                <a:lnTo>
                  <a:pt x="636390" y="95027"/>
                </a:lnTo>
                <a:lnTo>
                  <a:pt x="690873" y="90075"/>
                </a:lnTo>
                <a:lnTo>
                  <a:pt x="746760" y="88392"/>
                </a:lnTo>
                <a:lnTo>
                  <a:pt x="802766" y="90075"/>
                </a:lnTo>
                <a:lnTo>
                  <a:pt x="857356" y="95027"/>
                </a:lnTo>
                <a:lnTo>
                  <a:pt x="910314" y="103102"/>
                </a:lnTo>
                <a:lnTo>
                  <a:pt x="961424" y="114155"/>
                </a:lnTo>
                <a:lnTo>
                  <a:pt x="1010469" y="128040"/>
                </a:lnTo>
                <a:lnTo>
                  <a:pt x="1057232" y="144610"/>
                </a:lnTo>
                <a:lnTo>
                  <a:pt x="1101498" y="163721"/>
                </a:lnTo>
                <a:lnTo>
                  <a:pt x="1143050" y="185225"/>
                </a:lnTo>
                <a:lnTo>
                  <a:pt x="1181671" y="208978"/>
                </a:lnTo>
                <a:lnTo>
                  <a:pt x="1217146" y="234833"/>
                </a:lnTo>
                <a:lnTo>
                  <a:pt x="1249257" y="262646"/>
                </a:lnTo>
                <a:lnTo>
                  <a:pt x="1277789" y="292269"/>
                </a:lnTo>
                <a:lnTo>
                  <a:pt x="1302525" y="323557"/>
                </a:lnTo>
                <a:lnTo>
                  <a:pt x="1323249" y="356365"/>
                </a:lnTo>
                <a:lnTo>
                  <a:pt x="1351794" y="425954"/>
                </a:lnTo>
                <a:lnTo>
                  <a:pt x="1361694" y="499872"/>
                </a:lnTo>
                <a:lnTo>
                  <a:pt x="1361694" y="783571"/>
                </a:lnTo>
                <a:lnTo>
                  <a:pt x="1362281" y="783042"/>
                </a:lnTo>
                <a:lnTo>
                  <a:pt x="1391694" y="752065"/>
                </a:lnTo>
                <a:lnTo>
                  <a:pt x="1417719" y="719603"/>
                </a:lnTo>
                <a:lnTo>
                  <a:pt x="1440193" y="685766"/>
                </a:lnTo>
                <a:lnTo>
                  <a:pt x="1458951" y="650667"/>
                </a:lnTo>
                <a:lnTo>
                  <a:pt x="1473827" y="614416"/>
                </a:lnTo>
                <a:lnTo>
                  <a:pt x="1484658" y="577125"/>
                </a:lnTo>
                <a:lnTo>
                  <a:pt x="1491277" y="538907"/>
                </a:lnTo>
                <a:lnTo>
                  <a:pt x="1493520" y="499872"/>
                </a:lnTo>
                <a:close/>
              </a:path>
              <a:path w="1493520" h="1000125">
                <a:moveTo>
                  <a:pt x="1361694" y="783571"/>
                </a:moveTo>
                <a:lnTo>
                  <a:pt x="1361694" y="499872"/>
                </a:lnTo>
                <a:lnTo>
                  <a:pt x="1359183" y="537298"/>
                </a:lnTo>
                <a:lnTo>
                  <a:pt x="1351794" y="573789"/>
                </a:lnTo>
                <a:lnTo>
                  <a:pt x="1323249" y="643378"/>
                </a:lnTo>
                <a:lnTo>
                  <a:pt x="1302525" y="676186"/>
                </a:lnTo>
                <a:lnTo>
                  <a:pt x="1277789" y="707474"/>
                </a:lnTo>
                <a:lnTo>
                  <a:pt x="1249257" y="737097"/>
                </a:lnTo>
                <a:lnTo>
                  <a:pt x="1217146" y="764910"/>
                </a:lnTo>
                <a:lnTo>
                  <a:pt x="1181671" y="790765"/>
                </a:lnTo>
                <a:lnTo>
                  <a:pt x="1143050" y="814518"/>
                </a:lnTo>
                <a:lnTo>
                  <a:pt x="1101498" y="836022"/>
                </a:lnTo>
                <a:lnTo>
                  <a:pt x="1057232" y="855133"/>
                </a:lnTo>
                <a:lnTo>
                  <a:pt x="1010469" y="871703"/>
                </a:lnTo>
                <a:lnTo>
                  <a:pt x="961424" y="885588"/>
                </a:lnTo>
                <a:lnTo>
                  <a:pt x="910314" y="896641"/>
                </a:lnTo>
                <a:lnTo>
                  <a:pt x="857356" y="904716"/>
                </a:lnTo>
                <a:lnTo>
                  <a:pt x="802766" y="909668"/>
                </a:lnTo>
                <a:lnTo>
                  <a:pt x="746760" y="911352"/>
                </a:lnTo>
                <a:lnTo>
                  <a:pt x="690873" y="909668"/>
                </a:lnTo>
                <a:lnTo>
                  <a:pt x="636390" y="904716"/>
                </a:lnTo>
                <a:lnTo>
                  <a:pt x="583526" y="896641"/>
                </a:lnTo>
                <a:lnTo>
                  <a:pt x="532498" y="885588"/>
                </a:lnTo>
                <a:lnTo>
                  <a:pt x="483525" y="871703"/>
                </a:lnTo>
                <a:lnTo>
                  <a:pt x="436823" y="855133"/>
                </a:lnTo>
                <a:lnTo>
                  <a:pt x="392609" y="836022"/>
                </a:lnTo>
                <a:lnTo>
                  <a:pt x="351101" y="814518"/>
                </a:lnTo>
                <a:lnTo>
                  <a:pt x="312515" y="790765"/>
                </a:lnTo>
                <a:lnTo>
                  <a:pt x="277069" y="764910"/>
                </a:lnTo>
                <a:lnTo>
                  <a:pt x="244979" y="737097"/>
                </a:lnTo>
                <a:lnTo>
                  <a:pt x="216464" y="707474"/>
                </a:lnTo>
                <a:lnTo>
                  <a:pt x="191740" y="676186"/>
                </a:lnTo>
                <a:lnTo>
                  <a:pt x="171024" y="643378"/>
                </a:lnTo>
                <a:lnTo>
                  <a:pt x="142486" y="573789"/>
                </a:lnTo>
                <a:lnTo>
                  <a:pt x="132588" y="499872"/>
                </a:lnTo>
                <a:lnTo>
                  <a:pt x="132588" y="784071"/>
                </a:lnTo>
                <a:lnTo>
                  <a:pt x="164112" y="812420"/>
                </a:lnTo>
                <a:lnTo>
                  <a:pt x="199834" y="840090"/>
                </a:lnTo>
                <a:lnTo>
                  <a:pt x="238444" y="865939"/>
                </a:lnTo>
                <a:lnTo>
                  <a:pt x="279776" y="889856"/>
                </a:lnTo>
                <a:lnTo>
                  <a:pt x="323662" y="911728"/>
                </a:lnTo>
                <a:lnTo>
                  <a:pt x="369936" y="931446"/>
                </a:lnTo>
                <a:lnTo>
                  <a:pt x="418433" y="948896"/>
                </a:lnTo>
                <a:lnTo>
                  <a:pt x="468985" y="963968"/>
                </a:lnTo>
                <a:lnTo>
                  <a:pt x="521427" y="976550"/>
                </a:lnTo>
                <a:lnTo>
                  <a:pt x="575592" y="986530"/>
                </a:lnTo>
                <a:lnTo>
                  <a:pt x="631313" y="993796"/>
                </a:lnTo>
                <a:lnTo>
                  <a:pt x="688424" y="998238"/>
                </a:lnTo>
                <a:lnTo>
                  <a:pt x="746760" y="999744"/>
                </a:lnTo>
                <a:lnTo>
                  <a:pt x="805193" y="998238"/>
                </a:lnTo>
                <a:lnTo>
                  <a:pt x="862384" y="993796"/>
                </a:lnTo>
                <a:lnTo>
                  <a:pt x="918167" y="986530"/>
                </a:lnTo>
                <a:lnTo>
                  <a:pt x="972377" y="976550"/>
                </a:lnTo>
                <a:lnTo>
                  <a:pt x="1024850" y="963968"/>
                </a:lnTo>
                <a:lnTo>
                  <a:pt x="1075419" y="948896"/>
                </a:lnTo>
                <a:lnTo>
                  <a:pt x="1123921" y="931446"/>
                </a:lnTo>
                <a:lnTo>
                  <a:pt x="1170191" y="911728"/>
                </a:lnTo>
                <a:lnTo>
                  <a:pt x="1214063" y="889856"/>
                </a:lnTo>
                <a:lnTo>
                  <a:pt x="1255373" y="865939"/>
                </a:lnTo>
                <a:lnTo>
                  <a:pt x="1293956" y="840090"/>
                </a:lnTo>
                <a:lnTo>
                  <a:pt x="1329647" y="812420"/>
                </a:lnTo>
                <a:lnTo>
                  <a:pt x="1361694" y="78357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92936" y="1409835"/>
            <a:ext cx="1066438" cy="715665"/>
          </a:xfrm>
          <a:custGeom>
            <a:avLst/>
            <a:gdLst/>
            <a:ahLst/>
            <a:cxnLst/>
            <a:rect l="l" t="t" r="r" b="b"/>
            <a:pathLst>
              <a:path w="1247140" h="836930">
                <a:moveTo>
                  <a:pt x="1246632" y="418338"/>
                </a:moveTo>
                <a:lnTo>
                  <a:pt x="1244086" y="380283"/>
                </a:lnTo>
                <a:lnTo>
                  <a:pt x="1224378" y="307181"/>
                </a:lnTo>
                <a:lnTo>
                  <a:pt x="1207656" y="272429"/>
                </a:lnTo>
                <a:lnTo>
                  <a:pt x="1186646" y="239073"/>
                </a:lnTo>
                <a:lnTo>
                  <a:pt x="1161570" y="207263"/>
                </a:lnTo>
                <a:lnTo>
                  <a:pt x="1132646" y="177147"/>
                </a:lnTo>
                <a:lnTo>
                  <a:pt x="1100093" y="148872"/>
                </a:lnTo>
                <a:lnTo>
                  <a:pt x="1064133" y="122586"/>
                </a:lnTo>
                <a:lnTo>
                  <a:pt x="1024983" y="98439"/>
                </a:lnTo>
                <a:lnTo>
                  <a:pt x="982863" y="76577"/>
                </a:lnTo>
                <a:lnTo>
                  <a:pt x="937993" y="57149"/>
                </a:lnTo>
                <a:lnTo>
                  <a:pt x="890593" y="40304"/>
                </a:lnTo>
                <a:lnTo>
                  <a:pt x="840882" y="26190"/>
                </a:lnTo>
                <a:lnTo>
                  <a:pt x="789079" y="14954"/>
                </a:lnTo>
                <a:lnTo>
                  <a:pt x="735404" y="6745"/>
                </a:lnTo>
                <a:lnTo>
                  <a:pt x="680076" y="1710"/>
                </a:lnTo>
                <a:lnTo>
                  <a:pt x="623316" y="0"/>
                </a:lnTo>
                <a:lnTo>
                  <a:pt x="566668" y="1710"/>
                </a:lnTo>
                <a:lnTo>
                  <a:pt x="511428" y="6745"/>
                </a:lnTo>
                <a:lnTo>
                  <a:pt x="457817" y="14954"/>
                </a:lnTo>
                <a:lnTo>
                  <a:pt x="406057" y="26190"/>
                </a:lnTo>
                <a:lnTo>
                  <a:pt x="356369" y="40304"/>
                </a:lnTo>
                <a:lnTo>
                  <a:pt x="308976" y="57150"/>
                </a:lnTo>
                <a:lnTo>
                  <a:pt x="264100" y="76577"/>
                </a:lnTo>
                <a:lnTo>
                  <a:pt x="221962" y="98439"/>
                </a:lnTo>
                <a:lnTo>
                  <a:pt x="182784" y="122586"/>
                </a:lnTo>
                <a:lnTo>
                  <a:pt x="146789" y="148872"/>
                </a:lnTo>
                <a:lnTo>
                  <a:pt x="114197" y="177147"/>
                </a:lnTo>
                <a:lnTo>
                  <a:pt x="85231" y="207264"/>
                </a:lnTo>
                <a:lnTo>
                  <a:pt x="60112" y="239073"/>
                </a:lnTo>
                <a:lnTo>
                  <a:pt x="39063" y="272429"/>
                </a:lnTo>
                <a:lnTo>
                  <a:pt x="22306" y="307181"/>
                </a:lnTo>
                <a:lnTo>
                  <a:pt x="2552" y="380283"/>
                </a:lnTo>
                <a:lnTo>
                  <a:pt x="0" y="418338"/>
                </a:lnTo>
                <a:lnTo>
                  <a:pt x="2552" y="456392"/>
                </a:lnTo>
                <a:lnTo>
                  <a:pt x="22306" y="529494"/>
                </a:lnTo>
                <a:lnTo>
                  <a:pt x="39063" y="564246"/>
                </a:lnTo>
                <a:lnTo>
                  <a:pt x="60112" y="597602"/>
                </a:lnTo>
                <a:lnTo>
                  <a:pt x="85231" y="629411"/>
                </a:lnTo>
                <a:lnTo>
                  <a:pt x="114197" y="659528"/>
                </a:lnTo>
                <a:lnTo>
                  <a:pt x="146789" y="687803"/>
                </a:lnTo>
                <a:lnTo>
                  <a:pt x="182784" y="714089"/>
                </a:lnTo>
                <a:lnTo>
                  <a:pt x="221962" y="738236"/>
                </a:lnTo>
                <a:lnTo>
                  <a:pt x="264100" y="760098"/>
                </a:lnTo>
                <a:lnTo>
                  <a:pt x="308976" y="779525"/>
                </a:lnTo>
                <a:lnTo>
                  <a:pt x="356369" y="796371"/>
                </a:lnTo>
                <a:lnTo>
                  <a:pt x="406057" y="810485"/>
                </a:lnTo>
                <a:lnTo>
                  <a:pt x="457817" y="821721"/>
                </a:lnTo>
                <a:lnTo>
                  <a:pt x="511428" y="829930"/>
                </a:lnTo>
                <a:lnTo>
                  <a:pt x="566668" y="834965"/>
                </a:lnTo>
                <a:lnTo>
                  <a:pt x="623316" y="836676"/>
                </a:lnTo>
                <a:lnTo>
                  <a:pt x="680076" y="834965"/>
                </a:lnTo>
                <a:lnTo>
                  <a:pt x="735404" y="829930"/>
                </a:lnTo>
                <a:lnTo>
                  <a:pt x="789079" y="821721"/>
                </a:lnTo>
                <a:lnTo>
                  <a:pt x="840882" y="810485"/>
                </a:lnTo>
                <a:lnTo>
                  <a:pt x="890593" y="796371"/>
                </a:lnTo>
                <a:lnTo>
                  <a:pt x="937993" y="779525"/>
                </a:lnTo>
                <a:lnTo>
                  <a:pt x="982863" y="760098"/>
                </a:lnTo>
                <a:lnTo>
                  <a:pt x="1024983" y="738236"/>
                </a:lnTo>
                <a:lnTo>
                  <a:pt x="1064133" y="714089"/>
                </a:lnTo>
                <a:lnTo>
                  <a:pt x="1100093" y="687803"/>
                </a:lnTo>
                <a:lnTo>
                  <a:pt x="1132646" y="659528"/>
                </a:lnTo>
                <a:lnTo>
                  <a:pt x="1161570" y="629411"/>
                </a:lnTo>
                <a:lnTo>
                  <a:pt x="1186646" y="597602"/>
                </a:lnTo>
                <a:lnTo>
                  <a:pt x="1207656" y="564246"/>
                </a:lnTo>
                <a:lnTo>
                  <a:pt x="1224378" y="529494"/>
                </a:lnTo>
                <a:lnTo>
                  <a:pt x="1244086" y="456392"/>
                </a:lnTo>
                <a:lnTo>
                  <a:pt x="1246632" y="41833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92936" y="1409835"/>
            <a:ext cx="1066438" cy="715665"/>
          </a:xfrm>
          <a:custGeom>
            <a:avLst/>
            <a:gdLst/>
            <a:ahLst/>
            <a:cxnLst/>
            <a:rect l="l" t="t" r="r" b="b"/>
            <a:pathLst>
              <a:path w="1247140" h="836930">
                <a:moveTo>
                  <a:pt x="623316" y="0"/>
                </a:moveTo>
                <a:lnTo>
                  <a:pt x="566668" y="1710"/>
                </a:lnTo>
                <a:lnTo>
                  <a:pt x="511428" y="6745"/>
                </a:lnTo>
                <a:lnTo>
                  <a:pt x="457817" y="14954"/>
                </a:lnTo>
                <a:lnTo>
                  <a:pt x="406057" y="26190"/>
                </a:lnTo>
                <a:lnTo>
                  <a:pt x="356369" y="40304"/>
                </a:lnTo>
                <a:lnTo>
                  <a:pt x="308976" y="57150"/>
                </a:lnTo>
                <a:lnTo>
                  <a:pt x="264100" y="76577"/>
                </a:lnTo>
                <a:lnTo>
                  <a:pt x="221962" y="98439"/>
                </a:lnTo>
                <a:lnTo>
                  <a:pt x="182784" y="122586"/>
                </a:lnTo>
                <a:lnTo>
                  <a:pt x="146789" y="148872"/>
                </a:lnTo>
                <a:lnTo>
                  <a:pt x="114197" y="177147"/>
                </a:lnTo>
                <a:lnTo>
                  <a:pt x="85231" y="207264"/>
                </a:lnTo>
                <a:lnTo>
                  <a:pt x="60112" y="239073"/>
                </a:lnTo>
                <a:lnTo>
                  <a:pt x="39063" y="272429"/>
                </a:lnTo>
                <a:lnTo>
                  <a:pt x="22306" y="307181"/>
                </a:lnTo>
                <a:lnTo>
                  <a:pt x="2552" y="380283"/>
                </a:lnTo>
                <a:lnTo>
                  <a:pt x="0" y="418338"/>
                </a:lnTo>
                <a:lnTo>
                  <a:pt x="2552" y="456392"/>
                </a:lnTo>
                <a:lnTo>
                  <a:pt x="22306" y="529494"/>
                </a:lnTo>
                <a:lnTo>
                  <a:pt x="39063" y="564246"/>
                </a:lnTo>
                <a:lnTo>
                  <a:pt x="60112" y="597602"/>
                </a:lnTo>
                <a:lnTo>
                  <a:pt x="85231" y="629411"/>
                </a:lnTo>
                <a:lnTo>
                  <a:pt x="114197" y="659528"/>
                </a:lnTo>
                <a:lnTo>
                  <a:pt x="146789" y="687803"/>
                </a:lnTo>
                <a:lnTo>
                  <a:pt x="182784" y="714089"/>
                </a:lnTo>
                <a:lnTo>
                  <a:pt x="221962" y="738236"/>
                </a:lnTo>
                <a:lnTo>
                  <a:pt x="264100" y="760098"/>
                </a:lnTo>
                <a:lnTo>
                  <a:pt x="308976" y="779526"/>
                </a:lnTo>
                <a:lnTo>
                  <a:pt x="356369" y="796371"/>
                </a:lnTo>
                <a:lnTo>
                  <a:pt x="406057" y="810485"/>
                </a:lnTo>
                <a:lnTo>
                  <a:pt x="457817" y="821721"/>
                </a:lnTo>
                <a:lnTo>
                  <a:pt x="511428" y="829930"/>
                </a:lnTo>
                <a:lnTo>
                  <a:pt x="566668" y="834965"/>
                </a:lnTo>
                <a:lnTo>
                  <a:pt x="623316" y="836676"/>
                </a:lnTo>
                <a:lnTo>
                  <a:pt x="680076" y="834965"/>
                </a:lnTo>
                <a:lnTo>
                  <a:pt x="735404" y="829930"/>
                </a:lnTo>
                <a:lnTo>
                  <a:pt x="789079" y="821721"/>
                </a:lnTo>
                <a:lnTo>
                  <a:pt x="840882" y="810485"/>
                </a:lnTo>
                <a:lnTo>
                  <a:pt x="890593" y="796371"/>
                </a:lnTo>
                <a:lnTo>
                  <a:pt x="937993" y="779525"/>
                </a:lnTo>
                <a:lnTo>
                  <a:pt x="982863" y="760098"/>
                </a:lnTo>
                <a:lnTo>
                  <a:pt x="1024983" y="738236"/>
                </a:lnTo>
                <a:lnTo>
                  <a:pt x="1064133" y="714089"/>
                </a:lnTo>
                <a:lnTo>
                  <a:pt x="1100093" y="687803"/>
                </a:lnTo>
                <a:lnTo>
                  <a:pt x="1132646" y="659528"/>
                </a:lnTo>
                <a:lnTo>
                  <a:pt x="1161570" y="629411"/>
                </a:lnTo>
                <a:lnTo>
                  <a:pt x="1186646" y="597602"/>
                </a:lnTo>
                <a:lnTo>
                  <a:pt x="1207656" y="564246"/>
                </a:lnTo>
                <a:lnTo>
                  <a:pt x="1224378" y="529494"/>
                </a:lnTo>
                <a:lnTo>
                  <a:pt x="1244086" y="456392"/>
                </a:lnTo>
                <a:lnTo>
                  <a:pt x="1246632" y="418338"/>
                </a:lnTo>
                <a:lnTo>
                  <a:pt x="1244086" y="380283"/>
                </a:lnTo>
                <a:lnTo>
                  <a:pt x="1224378" y="307181"/>
                </a:lnTo>
                <a:lnTo>
                  <a:pt x="1207656" y="272429"/>
                </a:lnTo>
                <a:lnTo>
                  <a:pt x="1186646" y="239073"/>
                </a:lnTo>
                <a:lnTo>
                  <a:pt x="1161570" y="207263"/>
                </a:lnTo>
                <a:lnTo>
                  <a:pt x="1132646" y="177147"/>
                </a:lnTo>
                <a:lnTo>
                  <a:pt x="1100093" y="148872"/>
                </a:lnTo>
                <a:lnTo>
                  <a:pt x="1064133" y="122586"/>
                </a:lnTo>
                <a:lnTo>
                  <a:pt x="1024983" y="98439"/>
                </a:lnTo>
                <a:lnTo>
                  <a:pt x="982863" y="76577"/>
                </a:lnTo>
                <a:lnTo>
                  <a:pt x="937993" y="57149"/>
                </a:lnTo>
                <a:lnTo>
                  <a:pt x="890593" y="40304"/>
                </a:lnTo>
                <a:lnTo>
                  <a:pt x="840882" y="26190"/>
                </a:lnTo>
                <a:lnTo>
                  <a:pt x="789079" y="14954"/>
                </a:lnTo>
                <a:lnTo>
                  <a:pt x="735404" y="6745"/>
                </a:lnTo>
                <a:lnTo>
                  <a:pt x="680076" y="1710"/>
                </a:lnTo>
                <a:lnTo>
                  <a:pt x="62331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87369" y="2032757"/>
            <a:ext cx="1277119" cy="855757"/>
          </a:xfrm>
          <a:custGeom>
            <a:avLst/>
            <a:gdLst/>
            <a:ahLst/>
            <a:cxnLst/>
            <a:rect l="l" t="t" r="r" b="b"/>
            <a:pathLst>
              <a:path w="1493520" h="1000760">
                <a:moveTo>
                  <a:pt x="1493520" y="499872"/>
                </a:moveTo>
                <a:lnTo>
                  <a:pt x="1491277" y="460836"/>
                </a:lnTo>
                <a:lnTo>
                  <a:pt x="1484658" y="422618"/>
                </a:lnTo>
                <a:lnTo>
                  <a:pt x="1473827" y="385327"/>
                </a:lnTo>
                <a:lnTo>
                  <a:pt x="1458951" y="349076"/>
                </a:lnTo>
                <a:lnTo>
                  <a:pt x="1440193" y="313977"/>
                </a:lnTo>
                <a:lnTo>
                  <a:pt x="1417719" y="280140"/>
                </a:lnTo>
                <a:lnTo>
                  <a:pt x="1391694" y="247678"/>
                </a:lnTo>
                <a:lnTo>
                  <a:pt x="1362281" y="216701"/>
                </a:lnTo>
                <a:lnTo>
                  <a:pt x="1329647" y="187323"/>
                </a:lnTo>
                <a:lnTo>
                  <a:pt x="1293956" y="159653"/>
                </a:lnTo>
                <a:lnTo>
                  <a:pt x="1255373" y="133804"/>
                </a:lnTo>
                <a:lnTo>
                  <a:pt x="1214063" y="109887"/>
                </a:lnTo>
                <a:lnTo>
                  <a:pt x="1170191" y="88015"/>
                </a:lnTo>
                <a:lnTo>
                  <a:pt x="1123921" y="68297"/>
                </a:lnTo>
                <a:lnTo>
                  <a:pt x="1075419" y="50847"/>
                </a:lnTo>
                <a:lnTo>
                  <a:pt x="1024850" y="35775"/>
                </a:lnTo>
                <a:lnTo>
                  <a:pt x="972377" y="23193"/>
                </a:lnTo>
                <a:lnTo>
                  <a:pt x="918167" y="13213"/>
                </a:lnTo>
                <a:lnTo>
                  <a:pt x="862384" y="5947"/>
                </a:lnTo>
                <a:lnTo>
                  <a:pt x="805193" y="1505"/>
                </a:lnTo>
                <a:lnTo>
                  <a:pt x="746760" y="0"/>
                </a:lnTo>
                <a:lnTo>
                  <a:pt x="688424" y="1505"/>
                </a:lnTo>
                <a:lnTo>
                  <a:pt x="631313" y="5947"/>
                </a:lnTo>
                <a:lnTo>
                  <a:pt x="575592" y="13213"/>
                </a:lnTo>
                <a:lnTo>
                  <a:pt x="521427" y="23193"/>
                </a:lnTo>
                <a:lnTo>
                  <a:pt x="468985" y="35775"/>
                </a:lnTo>
                <a:lnTo>
                  <a:pt x="418433" y="50847"/>
                </a:lnTo>
                <a:lnTo>
                  <a:pt x="369936" y="68297"/>
                </a:lnTo>
                <a:lnTo>
                  <a:pt x="323662" y="88015"/>
                </a:lnTo>
                <a:lnTo>
                  <a:pt x="279776" y="109887"/>
                </a:lnTo>
                <a:lnTo>
                  <a:pt x="238444" y="133804"/>
                </a:lnTo>
                <a:lnTo>
                  <a:pt x="199834" y="159653"/>
                </a:lnTo>
                <a:lnTo>
                  <a:pt x="164112" y="187323"/>
                </a:lnTo>
                <a:lnTo>
                  <a:pt x="131443" y="216701"/>
                </a:lnTo>
                <a:lnTo>
                  <a:pt x="101995" y="247678"/>
                </a:lnTo>
                <a:lnTo>
                  <a:pt x="75933" y="280140"/>
                </a:lnTo>
                <a:lnTo>
                  <a:pt x="53424" y="313977"/>
                </a:lnTo>
                <a:lnTo>
                  <a:pt x="34635" y="349076"/>
                </a:lnTo>
                <a:lnTo>
                  <a:pt x="19732" y="385327"/>
                </a:lnTo>
                <a:lnTo>
                  <a:pt x="8880" y="422618"/>
                </a:lnTo>
                <a:lnTo>
                  <a:pt x="2247" y="460836"/>
                </a:lnTo>
                <a:lnTo>
                  <a:pt x="0" y="499872"/>
                </a:lnTo>
                <a:lnTo>
                  <a:pt x="2247" y="539010"/>
                </a:lnTo>
                <a:lnTo>
                  <a:pt x="8880" y="577323"/>
                </a:lnTo>
                <a:lnTo>
                  <a:pt x="19732" y="614698"/>
                </a:lnTo>
                <a:lnTo>
                  <a:pt x="34635" y="651024"/>
                </a:lnTo>
                <a:lnTo>
                  <a:pt x="53424" y="686191"/>
                </a:lnTo>
                <a:lnTo>
                  <a:pt x="75933" y="720087"/>
                </a:lnTo>
                <a:lnTo>
                  <a:pt x="101995" y="752601"/>
                </a:lnTo>
                <a:lnTo>
                  <a:pt x="131443" y="783623"/>
                </a:lnTo>
                <a:lnTo>
                  <a:pt x="132588" y="784653"/>
                </a:lnTo>
                <a:lnTo>
                  <a:pt x="132588" y="499872"/>
                </a:lnTo>
                <a:lnTo>
                  <a:pt x="135098" y="462452"/>
                </a:lnTo>
                <a:lnTo>
                  <a:pt x="154534" y="390602"/>
                </a:lnTo>
                <a:lnTo>
                  <a:pt x="191740" y="323701"/>
                </a:lnTo>
                <a:lnTo>
                  <a:pt x="216464" y="292466"/>
                </a:lnTo>
                <a:lnTo>
                  <a:pt x="244979" y="262902"/>
                </a:lnTo>
                <a:lnTo>
                  <a:pt x="277069" y="235151"/>
                </a:lnTo>
                <a:lnTo>
                  <a:pt x="312515" y="209359"/>
                </a:lnTo>
                <a:lnTo>
                  <a:pt x="351101" y="185669"/>
                </a:lnTo>
                <a:lnTo>
                  <a:pt x="392609" y="164226"/>
                </a:lnTo>
                <a:lnTo>
                  <a:pt x="436823" y="145175"/>
                </a:lnTo>
                <a:lnTo>
                  <a:pt x="483525" y="128658"/>
                </a:lnTo>
                <a:lnTo>
                  <a:pt x="532498" y="114821"/>
                </a:lnTo>
                <a:lnTo>
                  <a:pt x="583526" y="103808"/>
                </a:lnTo>
                <a:lnTo>
                  <a:pt x="636390" y="95763"/>
                </a:lnTo>
                <a:lnTo>
                  <a:pt x="690873" y="90830"/>
                </a:lnTo>
                <a:lnTo>
                  <a:pt x="746760" y="89154"/>
                </a:lnTo>
                <a:lnTo>
                  <a:pt x="802766" y="90830"/>
                </a:lnTo>
                <a:lnTo>
                  <a:pt x="857356" y="95763"/>
                </a:lnTo>
                <a:lnTo>
                  <a:pt x="910314" y="103808"/>
                </a:lnTo>
                <a:lnTo>
                  <a:pt x="961424" y="114821"/>
                </a:lnTo>
                <a:lnTo>
                  <a:pt x="1010469" y="128658"/>
                </a:lnTo>
                <a:lnTo>
                  <a:pt x="1057232" y="145175"/>
                </a:lnTo>
                <a:lnTo>
                  <a:pt x="1101498" y="164226"/>
                </a:lnTo>
                <a:lnTo>
                  <a:pt x="1143050" y="185669"/>
                </a:lnTo>
                <a:lnTo>
                  <a:pt x="1181671" y="209359"/>
                </a:lnTo>
                <a:lnTo>
                  <a:pt x="1217146" y="235151"/>
                </a:lnTo>
                <a:lnTo>
                  <a:pt x="1249257" y="262902"/>
                </a:lnTo>
                <a:lnTo>
                  <a:pt x="1277789" y="292466"/>
                </a:lnTo>
                <a:lnTo>
                  <a:pt x="1302525" y="323701"/>
                </a:lnTo>
                <a:lnTo>
                  <a:pt x="1323249" y="356461"/>
                </a:lnTo>
                <a:lnTo>
                  <a:pt x="1351794" y="425980"/>
                </a:lnTo>
                <a:lnTo>
                  <a:pt x="1361694" y="499872"/>
                </a:lnTo>
                <a:lnTo>
                  <a:pt x="1361694" y="784153"/>
                </a:lnTo>
                <a:lnTo>
                  <a:pt x="1362281" y="783623"/>
                </a:lnTo>
                <a:lnTo>
                  <a:pt x="1391694" y="752602"/>
                </a:lnTo>
                <a:lnTo>
                  <a:pt x="1417719" y="720087"/>
                </a:lnTo>
                <a:lnTo>
                  <a:pt x="1440193" y="686191"/>
                </a:lnTo>
                <a:lnTo>
                  <a:pt x="1458951" y="651024"/>
                </a:lnTo>
                <a:lnTo>
                  <a:pt x="1473827" y="614698"/>
                </a:lnTo>
                <a:lnTo>
                  <a:pt x="1484658" y="577323"/>
                </a:lnTo>
                <a:lnTo>
                  <a:pt x="1491277" y="539010"/>
                </a:lnTo>
                <a:lnTo>
                  <a:pt x="1493520" y="499872"/>
                </a:lnTo>
                <a:close/>
              </a:path>
              <a:path w="1493520" h="1000760">
                <a:moveTo>
                  <a:pt x="1361694" y="784153"/>
                </a:moveTo>
                <a:lnTo>
                  <a:pt x="1361694" y="499872"/>
                </a:lnTo>
                <a:lnTo>
                  <a:pt x="1359183" y="537411"/>
                </a:lnTo>
                <a:lnTo>
                  <a:pt x="1351794" y="573989"/>
                </a:lnTo>
                <a:lnTo>
                  <a:pt x="1323249" y="643686"/>
                </a:lnTo>
                <a:lnTo>
                  <a:pt x="1302525" y="676517"/>
                </a:lnTo>
                <a:lnTo>
                  <a:pt x="1277789" y="707813"/>
                </a:lnTo>
                <a:lnTo>
                  <a:pt x="1249257" y="737429"/>
                </a:lnTo>
                <a:lnTo>
                  <a:pt x="1217146" y="765223"/>
                </a:lnTo>
                <a:lnTo>
                  <a:pt x="1181671" y="791051"/>
                </a:lnTo>
                <a:lnTo>
                  <a:pt x="1143050" y="814769"/>
                </a:lnTo>
                <a:lnTo>
                  <a:pt x="1101498" y="836234"/>
                </a:lnTo>
                <a:lnTo>
                  <a:pt x="1057232" y="855302"/>
                </a:lnTo>
                <a:lnTo>
                  <a:pt x="1010469" y="871831"/>
                </a:lnTo>
                <a:lnTo>
                  <a:pt x="961424" y="885676"/>
                </a:lnTo>
                <a:lnTo>
                  <a:pt x="910314" y="896694"/>
                </a:lnTo>
                <a:lnTo>
                  <a:pt x="857356" y="904741"/>
                </a:lnTo>
                <a:lnTo>
                  <a:pt x="802766" y="909675"/>
                </a:lnTo>
                <a:lnTo>
                  <a:pt x="746760" y="911352"/>
                </a:lnTo>
                <a:lnTo>
                  <a:pt x="690873" y="909675"/>
                </a:lnTo>
                <a:lnTo>
                  <a:pt x="636390" y="904741"/>
                </a:lnTo>
                <a:lnTo>
                  <a:pt x="583526" y="896694"/>
                </a:lnTo>
                <a:lnTo>
                  <a:pt x="532498" y="885676"/>
                </a:lnTo>
                <a:lnTo>
                  <a:pt x="483525" y="871831"/>
                </a:lnTo>
                <a:lnTo>
                  <a:pt x="436823" y="855302"/>
                </a:lnTo>
                <a:lnTo>
                  <a:pt x="392609" y="836234"/>
                </a:lnTo>
                <a:lnTo>
                  <a:pt x="351101" y="814769"/>
                </a:lnTo>
                <a:lnTo>
                  <a:pt x="312515" y="791051"/>
                </a:lnTo>
                <a:lnTo>
                  <a:pt x="277069" y="765223"/>
                </a:lnTo>
                <a:lnTo>
                  <a:pt x="244979" y="737429"/>
                </a:lnTo>
                <a:lnTo>
                  <a:pt x="216464" y="707813"/>
                </a:lnTo>
                <a:lnTo>
                  <a:pt x="191740" y="676517"/>
                </a:lnTo>
                <a:lnTo>
                  <a:pt x="171024" y="643686"/>
                </a:lnTo>
                <a:lnTo>
                  <a:pt x="142486" y="573989"/>
                </a:lnTo>
                <a:lnTo>
                  <a:pt x="132588" y="499872"/>
                </a:lnTo>
                <a:lnTo>
                  <a:pt x="132588" y="784653"/>
                </a:lnTo>
                <a:lnTo>
                  <a:pt x="164112" y="813040"/>
                </a:lnTo>
                <a:lnTo>
                  <a:pt x="199834" y="840742"/>
                </a:lnTo>
                <a:lnTo>
                  <a:pt x="238444" y="866619"/>
                </a:lnTo>
                <a:lnTo>
                  <a:pt x="279776" y="890558"/>
                </a:lnTo>
                <a:lnTo>
                  <a:pt x="323662" y="912448"/>
                </a:lnTo>
                <a:lnTo>
                  <a:pt x="369936" y="932180"/>
                </a:lnTo>
                <a:lnTo>
                  <a:pt x="418433" y="949640"/>
                </a:lnTo>
                <a:lnTo>
                  <a:pt x="468985" y="964720"/>
                </a:lnTo>
                <a:lnTo>
                  <a:pt x="521427" y="977306"/>
                </a:lnTo>
                <a:lnTo>
                  <a:pt x="575592" y="987289"/>
                </a:lnTo>
                <a:lnTo>
                  <a:pt x="631313" y="994558"/>
                </a:lnTo>
                <a:lnTo>
                  <a:pt x="688424" y="999000"/>
                </a:lnTo>
                <a:lnTo>
                  <a:pt x="746760" y="1000506"/>
                </a:lnTo>
                <a:lnTo>
                  <a:pt x="805193" y="999000"/>
                </a:lnTo>
                <a:lnTo>
                  <a:pt x="862384" y="994558"/>
                </a:lnTo>
                <a:lnTo>
                  <a:pt x="918167" y="987289"/>
                </a:lnTo>
                <a:lnTo>
                  <a:pt x="972377" y="977306"/>
                </a:lnTo>
                <a:lnTo>
                  <a:pt x="1024850" y="964720"/>
                </a:lnTo>
                <a:lnTo>
                  <a:pt x="1075419" y="949640"/>
                </a:lnTo>
                <a:lnTo>
                  <a:pt x="1123921" y="932180"/>
                </a:lnTo>
                <a:lnTo>
                  <a:pt x="1170191" y="912448"/>
                </a:lnTo>
                <a:lnTo>
                  <a:pt x="1214063" y="890558"/>
                </a:lnTo>
                <a:lnTo>
                  <a:pt x="1255373" y="866619"/>
                </a:lnTo>
                <a:lnTo>
                  <a:pt x="1293956" y="840742"/>
                </a:lnTo>
                <a:lnTo>
                  <a:pt x="1329647" y="813040"/>
                </a:lnTo>
                <a:lnTo>
                  <a:pt x="1361694" y="78415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92936" y="2101825"/>
            <a:ext cx="1066438" cy="715665"/>
          </a:xfrm>
          <a:custGeom>
            <a:avLst/>
            <a:gdLst/>
            <a:ahLst/>
            <a:cxnLst/>
            <a:rect l="l" t="t" r="r" b="b"/>
            <a:pathLst>
              <a:path w="1247140" h="836929">
                <a:moveTo>
                  <a:pt x="1246632" y="418338"/>
                </a:moveTo>
                <a:lnTo>
                  <a:pt x="1244086" y="380283"/>
                </a:lnTo>
                <a:lnTo>
                  <a:pt x="1224378" y="307181"/>
                </a:lnTo>
                <a:lnTo>
                  <a:pt x="1207656" y="272429"/>
                </a:lnTo>
                <a:lnTo>
                  <a:pt x="1186646" y="239073"/>
                </a:lnTo>
                <a:lnTo>
                  <a:pt x="1161570" y="207263"/>
                </a:lnTo>
                <a:lnTo>
                  <a:pt x="1132646" y="177147"/>
                </a:lnTo>
                <a:lnTo>
                  <a:pt x="1100093" y="148872"/>
                </a:lnTo>
                <a:lnTo>
                  <a:pt x="1064133" y="122586"/>
                </a:lnTo>
                <a:lnTo>
                  <a:pt x="1024983" y="98439"/>
                </a:lnTo>
                <a:lnTo>
                  <a:pt x="982863" y="76577"/>
                </a:lnTo>
                <a:lnTo>
                  <a:pt x="937993" y="57149"/>
                </a:lnTo>
                <a:lnTo>
                  <a:pt x="890593" y="40304"/>
                </a:lnTo>
                <a:lnTo>
                  <a:pt x="840882" y="26190"/>
                </a:lnTo>
                <a:lnTo>
                  <a:pt x="789079" y="14954"/>
                </a:lnTo>
                <a:lnTo>
                  <a:pt x="735404" y="6745"/>
                </a:lnTo>
                <a:lnTo>
                  <a:pt x="680076" y="1710"/>
                </a:lnTo>
                <a:lnTo>
                  <a:pt x="623316" y="0"/>
                </a:lnTo>
                <a:lnTo>
                  <a:pt x="566668" y="1710"/>
                </a:lnTo>
                <a:lnTo>
                  <a:pt x="511428" y="6745"/>
                </a:lnTo>
                <a:lnTo>
                  <a:pt x="457817" y="14954"/>
                </a:lnTo>
                <a:lnTo>
                  <a:pt x="406057" y="26190"/>
                </a:lnTo>
                <a:lnTo>
                  <a:pt x="356369" y="40304"/>
                </a:lnTo>
                <a:lnTo>
                  <a:pt x="308976" y="57150"/>
                </a:lnTo>
                <a:lnTo>
                  <a:pt x="264100" y="76577"/>
                </a:lnTo>
                <a:lnTo>
                  <a:pt x="221962" y="98439"/>
                </a:lnTo>
                <a:lnTo>
                  <a:pt x="182784" y="122586"/>
                </a:lnTo>
                <a:lnTo>
                  <a:pt x="146789" y="148872"/>
                </a:lnTo>
                <a:lnTo>
                  <a:pt x="114197" y="177147"/>
                </a:lnTo>
                <a:lnTo>
                  <a:pt x="85231" y="207264"/>
                </a:lnTo>
                <a:lnTo>
                  <a:pt x="60112" y="239073"/>
                </a:lnTo>
                <a:lnTo>
                  <a:pt x="39063" y="272429"/>
                </a:lnTo>
                <a:lnTo>
                  <a:pt x="22306" y="307181"/>
                </a:lnTo>
                <a:lnTo>
                  <a:pt x="2552" y="380283"/>
                </a:lnTo>
                <a:lnTo>
                  <a:pt x="0" y="418338"/>
                </a:lnTo>
                <a:lnTo>
                  <a:pt x="2552" y="456505"/>
                </a:lnTo>
                <a:lnTo>
                  <a:pt x="22306" y="529759"/>
                </a:lnTo>
                <a:lnTo>
                  <a:pt x="39063" y="564554"/>
                </a:lnTo>
                <a:lnTo>
                  <a:pt x="60112" y="597933"/>
                </a:lnTo>
                <a:lnTo>
                  <a:pt x="85231" y="629750"/>
                </a:lnTo>
                <a:lnTo>
                  <a:pt x="114197" y="659860"/>
                </a:lnTo>
                <a:lnTo>
                  <a:pt x="146789" y="688117"/>
                </a:lnTo>
                <a:lnTo>
                  <a:pt x="182784" y="714374"/>
                </a:lnTo>
                <a:lnTo>
                  <a:pt x="221962" y="738487"/>
                </a:lnTo>
                <a:lnTo>
                  <a:pt x="264100" y="760309"/>
                </a:lnTo>
                <a:lnTo>
                  <a:pt x="308976" y="779695"/>
                </a:lnTo>
                <a:lnTo>
                  <a:pt x="356369" y="796498"/>
                </a:lnTo>
                <a:lnTo>
                  <a:pt x="406057" y="810573"/>
                </a:lnTo>
                <a:lnTo>
                  <a:pt x="457817" y="821774"/>
                </a:lnTo>
                <a:lnTo>
                  <a:pt x="511428" y="829955"/>
                </a:lnTo>
                <a:lnTo>
                  <a:pt x="566668" y="834971"/>
                </a:lnTo>
                <a:lnTo>
                  <a:pt x="623316" y="836676"/>
                </a:lnTo>
                <a:lnTo>
                  <a:pt x="680076" y="834971"/>
                </a:lnTo>
                <a:lnTo>
                  <a:pt x="735404" y="829955"/>
                </a:lnTo>
                <a:lnTo>
                  <a:pt x="789079" y="821774"/>
                </a:lnTo>
                <a:lnTo>
                  <a:pt x="840882" y="810573"/>
                </a:lnTo>
                <a:lnTo>
                  <a:pt x="890593" y="796498"/>
                </a:lnTo>
                <a:lnTo>
                  <a:pt x="937993" y="779695"/>
                </a:lnTo>
                <a:lnTo>
                  <a:pt x="982863" y="760309"/>
                </a:lnTo>
                <a:lnTo>
                  <a:pt x="1024983" y="738487"/>
                </a:lnTo>
                <a:lnTo>
                  <a:pt x="1064133" y="714374"/>
                </a:lnTo>
                <a:lnTo>
                  <a:pt x="1100093" y="688117"/>
                </a:lnTo>
                <a:lnTo>
                  <a:pt x="1132646" y="659860"/>
                </a:lnTo>
                <a:lnTo>
                  <a:pt x="1161570" y="629750"/>
                </a:lnTo>
                <a:lnTo>
                  <a:pt x="1186646" y="597933"/>
                </a:lnTo>
                <a:lnTo>
                  <a:pt x="1207656" y="564554"/>
                </a:lnTo>
                <a:lnTo>
                  <a:pt x="1224378" y="529759"/>
                </a:lnTo>
                <a:lnTo>
                  <a:pt x="1244086" y="456505"/>
                </a:lnTo>
                <a:lnTo>
                  <a:pt x="1246632" y="41833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92936" y="2101825"/>
            <a:ext cx="1066438" cy="715665"/>
          </a:xfrm>
          <a:custGeom>
            <a:avLst/>
            <a:gdLst/>
            <a:ahLst/>
            <a:cxnLst/>
            <a:rect l="l" t="t" r="r" b="b"/>
            <a:pathLst>
              <a:path w="1247140" h="836929">
                <a:moveTo>
                  <a:pt x="623316" y="0"/>
                </a:moveTo>
                <a:lnTo>
                  <a:pt x="566668" y="1710"/>
                </a:lnTo>
                <a:lnTo>
                  <a:pt x="511428" y="6745"/>
                </a:lnTo>
                <a:lnTo>
                  <a:pt x="457817" y="14954"/>
                </a:lnTo>
                <a:lnTo>
                  <a:pt x="406057" y="26190"/>
                </a:lnTo>
                <a:lnTo>
                  <a:pt x="356369" y="40304"/>
                </a:lnTo>
                <a:lnTo>
                  <a:pt x="308976" y="57150"/>
                </a:lnTo>
                <a:lnTo>
                  <a:pt x="264100" y="76577"/>
                </a:lnTo>
                <a:lnTo>
                  <a:pt x="221962" y="98439"/>
                </a:lnTo>
                <a:lnTo>
                  <a:pt x="182784" y="122586"/>
                </a:lnTo>
                <a:lnTo>
                  <a:pt x="146789" y="148872"/>
                </a:lnTo>
                <a:lnTo>
                  <a:pt x="114197" y="177147"/>
                </a:lnTo>
                <a:lnTo>
                  <a:pt x="85231" y="207264"/>
                </a:lnTo>
                <a:lnTo>
                  <a:pt x="60112" y="239073"/>
                </a:lnTo>
                <a:lnTo>
                  <a:pt x="39063" y="272429"/>
                </a:lnTo>
                <a:lnTo>
                  <a:pt x="22306" y="307181"/>
                </a:lnTo>
                <a:lnTo>
                  <a:pt x="2552" y="380283"/>
                </a:lnTo>
                <a:lnTo>
                  <a:pt x="0" y="418338"/>
                </a:lnTo>
                <a:lnTo>
                  <a:pt x="2552" y="456505"/>
                </a:lnTo>
                <a:lnTo>
                  <a:pt x="22306" y="529759"/>
                </a:lnTo>
                <a:lnTo>
                  <a:pt x="39063" y="564554"/>
                </a:lnTo>
                <a:lnTo>
                  <a:pt x="60112" y="597933"/>
                </a:lnTo>
                <a:lnTo>
                  <a:pt x="85231" y="629750"/>
                </a:lnTo>
                <a:lnTo>
                  <a:pt x="114197" y="659860"/>
                </a:lnTo>
                <a:lnTo>
                  <a:pt x="146789" y="688117"/>
                </a:lnTo>
                <a:lnTo>
                  <a:pt x="182784" y="714375"/>
                </a:lnTo>
                <a:lnTo>
                  <a:pt x="221962" y="738487"/>
                </a:lnTo>
                <a:lnTo>
                  <a:pt x="264100" y="760309"/>
                </a:lnTo>
                <a:lnTo>
                  <a:pt x="308976" y="779695"/>
                </a:lnTo>
                <a:lnTo>
                  <a:pt x="356369" y="796498"/>
                </a:lnTo>
                <a:lnTo>
                  <a:pt x="406057" y="810573"/>
                </a:lnTo>
                <a:lnTo>
                  <a:pt x="457817" y="821774"/>
                </a:lnTo>
                <a:lnTo>
                  <a:pt x="511428" y="829955"/>
                </a:lnTo>
                <a:lnTo>
                  <a:pt x="566668" y="834971"/>
                </a:lnTo>
                <a:lnTo>
                  <a:pt x="623316" y="836676"/>
                </a:lnTo>
                <a:lnTo>
                  <a:pt x="680076" y="834971"/>
                </a:lnTo>
                <a:lnTo>
                  <a:pt x="735404" y="829955"/>
                </a:lnTo>
                <a:lnTo>
                  <a:pt x="789079" y="821774"/>
                </a:lnTo>
                <a:lnTo>
                  <a:pt x="840882" y="810573"/>
                </a:lnTo>
                <a:lnTo>
                  <a:pt x="890593" y="796498"/>
                </a:lnTo>
                <a:lnTo>
                  <a:pt x="937993" y="779695"/>
                </a:lnTo>
                <a:lnTo>
                  <a:pt x="982863" y="760309"/>
                </a:lnTo>
                <a:lnTo>
                  <a:pt x="1024983" y="738487"/>
                </a:lnTo>
                <a:lnTo>
                  <a:pt x="1064133" y="714374"/>
                </a:lnTo>
                <a:lnTo>
                  <a:pt x="1100093" y="688117"/>
                </a:lnTo>
                <a:lnTo>
                  <a:pt x="1132646" y="659860"/>
                </a:lnTo>
                <a:lnTo>
                  <a:pt x="1161570" y="629750"/>
                </a:lnTo>
                <a:lnTo>
                  <a:pt x="1186646" y="597933"/>
                </a:lnTo>
                <a:lnTo>
                  <a:pt x="1207656" y="564554"/>
                </a:lnTo>
                <a:lnTo>
                  <a:pt x="1224378" y="529759"/>
                </a:lnTo>
                <a:lnTo>
                  <a:pt x="1244086" y="456505"/>
                </a:lnTo>
                <a:lnTo>
                  <a:pt x="1246632" y="418338"/>
                </a:lnTo>
                <a:lnTo>
                  <a:pt x="1244086" y="380283"/>
                </a:lnTo>
                <a:lnTo>
                  <a:pt x="1224378" y="307181"/>
                </a:lnTo>
                <a:lnTo>
                  <a:pt x="1207656" y="272429"/>
                </a:lnTo>
                <a:lnTo>
                  <a:pt x="1186646" y="239073"/>
                </a:lnTo>
                <a:lnTo>
                  <a:pt x="1161570" y="207263"/>
                </a:lnTo>
                <a:lnTo>
                  <a:pt x="1132646" y="177147"/>
                </a:lnTo>
                <a:lnTo>
                  <a:pt x="1100093" y="148872"/>
                </a:lnTo>
                <a:lnTo>
                  <a:pt x="1064133" y="122586"/>
                </a:lnTo>
                <a:lnTo>
                  <a:pt x="1024983" y="98439"/>
                </a:lnTo>
                <a:lnTo>
                  <a:pt x="982863" y="76577"/>
                </a:lnTo>
                <a:lnTo>
                  <a:pt x="937993" y="57149"/>
                </a:lnTo>
                <a:lnTo>
                  <a:pt x="890593" y="40304"/>
                </a:lnTo>
                <a:lnTo>
                  <a:pt x="840882" y="26190"/>
                </a:lnTo>
                <a:lnTo>
                  <a:pt x="789079" y="14954"/>
                </a:lnTo>
                <a:lnTo>
                  <a:pt x="735404" y="6745"/>
                </a:lnTo>
                <a:lnTo>
                  <a:pt x="680076" y="1710"/>
                </a:lnTo>
                <a:lnTo>
                  <a:pt x="62331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81121" y="1488905"/>
            <a:ext cx="890508" cy="1242550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18914" marR="4344" indent="-108598">
              <a:spcBef>
                <a:spcPts val="81"/>
              </a:spcBef>
            </a:pP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面向对象 数据库</a:t>
            </a:r>
            <a:endParaRPr sz="1710">
              <a:latin typeface="Microsoft YaHei"/>
              <a:cs typeface="Microsoft YaHei"/>
            </a:endParaRPr>
          </a:p>
          <a:p>
            <a:pPr marL="118914" marR="4344" indent="-108598">
              <a:spcBef>
                <a:spcPts val="1351"/>
              </a:spcBef>
            </a:pP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对象关系 数据库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87369" y="3025131"/>
            <a:ext cx="1277119" cy="855757"/>
          </a:xfrm>
          <a:custGeom>
            <a:avLst/>
            <a:gdLst/>
            <a:ahLst/>
            <a:cxnLst/>
            <a:rect l="l" t="t" r="r" b="b"/>
            <a:pathLst>
              <a:path w="1493520" h="1000760">
                <a:moveTo>
                  <a:pt x="1493520" y="499872"/>
                </a:moveTo>
                <a:lnTo>
                  <a:pt x="1491277" y="460836"/>
                </a:lnTo>
                <a:lnTo>
                  <a:pt x="1484658" y="422618"/>
                </a:lnTo>
                <a:lnTo>
                  <a:pt x="1473827" y="385327"/>
                </a:lnTo>
                <a:lnTo>
                  <a:pt x="1458951" y="349076"/>
                </a:lnTo>
                <a:lnTo>
                  <a:pt x="1440193" y="313977"/>
                </a:lnTo>
                <a:lnTo>
                  <a:pt x="1417719" y="280140"/>
                </a:lnTo>
                <a:lnTo>
                  <a:pt x="1391694" y="247678"/>
                </a:lnTo>
                <a:lnTo>
                  <a:pt x="1362281" y="216701"/>
                </a:lnTo>
                <a:lnTo>
                  <a:pt x="1329647" y="187323"/>
                </a:lnTo>
                <a:lnTo>
                  <a:pt x="1293956" y="159653"/>
                </a:lnTo>
                <a:lnTo>
                  <a:pt x="1255373" y="133804"/>
                </a:lnTo>
                <a:lnTo>
                  <a:pt x="1214063" y="109887"/>
                </a:lnTo>
                <a:lnTo>
                  <a:pt x="1170191" y="88015"/>
                </a:lnTo>
                <a:lnTo>
                  <a:pt x="1123921" y="68297"/>
                </a:lnTo>
                <a:lnTo>
                  <a:pt x="1075419" y="50847"/>
                </a:lnTo>
                <a:lnTo>
                  <a:pt x="1024850" y="35775"/>
                </a:lnTo>
                <a:lnTo>
                  <a:pt x="972377" y="23193"/>
                </a:lnTo>
                <a:lnTo>
                  <a:pt x="918167" y="13213"/>
                </a:lnTo>
                <a:lnTo>
                  <a:pt x="862384" y="5947"/>
                </a:lnTo>
                <a:lnTo>
                  <a:pt x="805193" y="1505"/>
                </a:lnTo>
                <a:lnTo>
                  <a:pt x="746760" y="0"/>
                </a:lnTo>
                <a:lnTo>
                  <a:pt x="688424" y="1505"/>
                </a:lnTo>
                <a:lnTo>
                  <a:pt x="631313" y="5947"/>
                </a:lnTo>
                <a:lnTo>
                  <a:pt x="575592" y="13213"/>
                </a:lnTo>
                <a:lnTo>
                  <a:pt x="521427" y="23193"/>
                </a:lnTo>
                <a:lnTo>
                  <a:pt x="468985" y="35775"/>
                </a:lnTo>
                <a:lnTo>
                  <a:pt x="418433" y="50847"/>
                </a:lnTo>
                <a:lnTo>
                  <a:pt x="369936" y="68297"/>
                </a:lnTo>
                <a:lnTo>
                  <a:pt x="323662" y="88015"/>
                </a:lnTo>
                <a:lnTo>
                  <a:pt x="279776" y="109887"/>
                </a:lnTo>
                <a:lnTo>
                  <a:pt x="238444" y="133804"/>
                </a:lnTo>
                <a:lnTo>
                  <a:pt x="199834" y="159653"/>
                </a:lnTo>
                <a:lnTo>
                  <a:pt x="164112" y="187323"/>
                </a:lnTo>
                <a:lnTo>
                  <a:pt x="131443" y="216701"/>
                </a:lnTo>
                <a:lnTo>
                  <a:pt x="101995" y="247678"/>
                </a:lnTo>
                <a:lnTo>
                  <a:pt x="75933" y="280140"/>
                </a:lnTo>
                <a:lnTo>
                  <a:pt x="53424" y="313977"/>
                </a:lnTo>
                <a:lnTo>
                  <a:pt x="34635" y="349076"/>
                </a:lnTo>
                <a:lnTo>
                  <a:pt x="19732" y="385327"/>
                </a:lnTo>
                <a:lnTo>
                  <a:pt x="8880" y="422618"/>
                </a:lnTo>
                <a:lnTo>
                  <a:pt x="2247" y="460836"/>
                </a:lnTo>
                <a:lnTo>
                  <a:pt x="0" y="499872"/>
                </a:lnTo>
                <a:lnTo>
                  <a:pt x="2247" y="539010"/>
                </a:lnTo>
                <a:lnTo>
                  <a:pt x="8880" y="577323"/>
                </a:lnTo>
                <a:lnTo>
                  <a:pt x="19732" y="614698"/>
                </a:lnTo>
                <a:lnTo>
                  <a:pt x="34635" y="651024"/>
                </a:lnTo>
                <a:lnTo>
                  <a:pt x="53424" y="686191"/>
                </a:lnTo>
                <a:lnTo>
                  <a:pt x="75933" y="720087"/>
                </a:lnTo>
                <a:lnTo>
                  <a:pt x="101995" y="752601"/>
                </a:lnTo>
                <a:lnTo>
                  <a:pt x="131443" y="783623"/>
                </a:lnTo>
                <a:lnTo>
                  <a:pt x="132588" y="784653"/>
                </a:lnTo>
                <a:lnTo>
                  <a:pt x="132588" y="499872"/>
                </a:lnTo>
                <a:lnTo>
                  <a:pt x="135098" y="462445"/>
                </a:lnTo>
                <a:lnTo>
                  <a:pt x="154534" y="390546"/>
                </a:lnTo>
                <a:lnTo>
                  <a:pt x="191740" y="323557"/>
                </a:lnTo>
                <a:lnTo>
                  <a:pt x="216464" y="292269"/>
                </a:lnTo>
                <a:lnTo>
                  <a:pt x="244979" y="262646"/>
                </a:lnTo>
                <a:lnTo>
                  <a:pt x="277069" y="234833"/>
                </a:lnTo>
                <a:lnTo>
                  <a:pt x="312515" y="208978"/>
                </a:lnTo>
                <a:lnTo>
                  <a:pt x="351101" y="185225"/>
                </a:lnTo>
                <a:lnTo>
                  <a:pt x="392609" y="163721"/>
                </a:lnTo>
                <a:lnTo>
                  <a:pt x="436823" y="144610"/>
                </a:lnTo>
                <a:lnTo>
                  <a:pt x="483525" y="128040"/>
                </a:lnTo>
                <a:lnTo>
                  <a:pt x="532498" y="114155"/>
                </a:lnTo>
                <a:lnTo>
                  <a:pt x="583526" y="103102"/>
                </a:lnTo>
                <a:lnTo>
                  <a:pt x="636390" y="95027"/>
                </a:lnTo>
                <a:lnTo>
                  <a:pt x="690873" y="90075"/>
                </a:lnTo>
                <a:lnTo>
                  <a:pt x="746760" y="88392"/>
                </a:lnTo>
                <a:lnTo>
                  <a:pt x="802766" y="90075"/>
                </a:lnTo>
                <a:lnTo>
                  <a:pt x="857356" y="95027"/>
                </a:lnTo>
                <a:lnTo>
                  <a:pt x="910314" y="103102"/>
                </a:lnTo>
                <a:lnTo>
                  <a:pt x="961424" y="114155"/>
                </a:lnTo>
                <a:lnTo>
                  <a:pt x="1010469" y="128040"/>
                </a:lnTo>
                <a:lnTo>
                  <a:pt x="1057232" y="144610"/>
                </a:lnTo>
                <a:lnTo>
                  <a:pt x="1101498" y="163721"/>
                </a:lnTo>
                <a:lnTo>
                  <a:pt x="1143050" y="185225"/>
                </a:lnTo>
                <a:lnTo>
                  <a:pt x="1181671" y="208978"/>
                </a:lnTo>
                <a:lnTo>
                  <a:pt x="1217146" y="234833"/>
                </a:lnTo>
                <a:lnTo>
                  <a:pt x="1249257" y="262646"/>
                </a:lnTo>
                <a:lnTo>
                  <a:pt x="1277789" y="292269"/>
                </a:lnTo>
                <a:lnTo>
                  <a:pt x="1302525" y="323557"/>
                </a:lnTo>
                <a:lnTo>
                  <a:pt x="1323249" y="356365"/>
                </a:lnTo>
                <a:lnTo>
                  <a:pt x="1351794" y="425954"/>
                </a:lnTo>
                <a:lnTo>
                  <a:pt x="1361694" y="499872"/>
                </a:lnTo>
                <a:lnTo>
                  <a:pt x="1361694" y="784153"/>
                </a:lnTo>
                <a:lnTo>
                  <a:pt x="1362281" y="783623"/>
                </a:lnTo>
                <a:lnTo>
                  <a:pt x="1391694" y="752602"/>
                </a:lnTo>
                <a:lnTo>
                  <a:pt x="1417719" y="720087"/>
                </a:lnTo>
                <a:lnTo>
                  <a:pt x="1440193" y="686191"/>
                </a:lnTo>
                <a:lnTo>
                  <a:pt x="1458951" y="651024"/>
                </a:lnTo>
                <a:lnTo>
                  <a:pt x="1473827" y="614698"/>
                </a:lnTo>
                <a:lnTo>
                  <a:pt x="1484658" y="577323"/>
                </a:lnTo>
                <a:lnTo>
                  <a:pt x="1491277" y="539010"/>
                </a:lnTo>
                <a:lnTo>
                  <a:pt x="1493520" y="499872"/>
                </a:lnTo>
                <a:close/>
              </a:path>
              <a:path w="1493520" h="1000760">
                <a:moveTo>
                  <a:pt x="1361694" y="784153"/>
                </a:moveTo>
                <a:lnTo>
                  <a:pt x="1361694" y="499872"/>
                </a:lnTo>
                <a:lnTo>
                  <a:pt x="1359183" y="537411"/>
                </a:lnTo>
                <a:lnTo>
                  <a:pt x="1351794" y="573989"/>
                </a:lnTo>
                <a:lnTo>
                  <a:pt x="1323249" y="643686"/>
                </a:lnTo>
                <a:lnTo>
                  <a:pt x="1302525" y="676517"/>
                </a:lnTo>
                <a:lnTo>
                  <a:pt x="1277789" y="707813"/>
                </a:lnTo>
                <a:lnTo>
                  <a:pt x="1249257" y="737429"/>
                </a:lnTo>
                <a:lnTo>
                  <a:pt x="1217146" y="765223"/>
                </a:lnTo>
                <a:lnTo>
                  <a:pt x="1181671" y="791051"/>
                </a:lnTo>
                <a:lnTo>
                  <a:pt x="1143050" y="814769"/>
                </a:lnTo>
                <a:lnTo>
                  <a:pt x="1101498" y="836234"/>
                </a:lnTo>
                <a:lnTo>
                  <a:pt x="1057232" y="855302"/>
                </a:lnTo>
                <a:lnTo>
                  <a:pt x="1010469" y="871831"/>
                </a:lnTo>
                <a:lnTo>
                  <a:pt x="961424" y="885676"/>
                </a:lnTo>
                <a:lnTo>
                  <a:pt x="910314" y="896694"/>
                </a:lnTo>
                <a:lnTo>
                  <a:pt x="857356" y="904741"/>
                </a:lnTo>
                <a:lnTo>
                  <a:pt x="802766" y="909675"/>
                </a:lnTo>
                <a:lnTo>
                  <a:pt x="746760" y="911352"/>
                </a:lnTo>
                <a:lnTo>
                  <a:pt x="690873" y="909675"/>
                </a:lnTo>
                <a:lnTo>
                  <a:pt x="636390" y="904741"/>
                </a:lnTo>
                <a:lnTo>
                  <a:pt x="583526" y="896694"/>
                </a:lnTo>
                <a:lnTo>
                  <a:pt x="532498" y="885676"/>
                </a:lnTo>
                <a:lnTo>
                  <a:pt x="483525" y="871831"/>
                </a:lnTo>
                <a:lnTo>
                  <a:pt x="436823" y="855302"/>
                </a:lnTo>
                <a:lnTo>
                  <a:pt x="392609" y="836234"/>
                </a:lnTo>
                <a:lnTo>
                  <a:pt x="351101" y="814769"/>
                </a:lnTo>
                <a:lnTo>
                  <a:pt x="312515" y="791051"/>
                </a:lnTo>
                <a:lnTo>
                  <a:pt x="277069" y="765223"/>
                </a:lnTo>
                <a:lnTo>
                  <a:pt x="244979" y="737429"/>
                </a:lnTo>
                <a:lnTo>
                  <a:pt x="216464" y="707813"/>
                </a:lnTo>
                <a:lnTo>
                  <a:pt x="191740" y="676517"/>
                </a:lnTo>
                <a:lnTo>
                  <a:pt x="171024" y="643686"/>
                </a:lnTo>
                <a:lnTo>
                  <a:pt x="142486" y="573989"/>
                </a:lnTo>
                <a:lnTo>
                  <a:pt x="132588" y="499872"/>
                </a:lnTo>
                <a:lnTo>
                  <a:pt x="132588" y="784653"/>
                </a:lnTo>
                <a:lnTo>
                  <a:pt x="164112" y="813040"/>
                </a:lnTo>
                <a:lnTo>
                  <a:pt x="199834" y="840742"/>
                </a:lnTo>
                <a:lnTo>
                  <a:pt x="238444" y="866619"/>
                </a:lnTo>
                <a:lnTo>
                  <a:pt x="279776" y="890558"/>
                </a:lnTo>
                <a:lnTo>
                  <a:pt x="323662" y="912448"/>
                </a:lnTo>
                <a:lnTo>
                  <a:pt x="369936" y="932180"/>
                </a:lnTo>
                <a:lnTo>
                  <a:pt x="418433" y="949640"/>
                </a:lnTo>
                <a:lnTo>
                  <a:pt x="468985" y="964720"/>
                </a:lnTo>
                <a:lnTo>
                  <a:pt x="521427" y="977306"/>
                </a:lnTo>
                <a:lnTo>
                  <a:pt x="575592" y="987289"/>
                </a:lnTo>
                <a:lnTo>
                  <a:pt x="631313" y="994558"/>
                </a:lnTo>
                <a:lnTo>
                  <a:pt x="688424" y="999000"/>
                </a:lnTo>
                <a:lnTo>
                  <a:pt x="746760" y="1000506"/>
                </a:lnTo>
                <a:lnTo>
                  <a:pt x="805193" y="999000"/>
                </a:lnTo>
                <a:lnTo>
                  <a:pt x="862384" y="994558"/>
                </a:lnTo>
                <a:lnTo>
                  <a:pt x="918167" y="987289"/>
                </a:lnTo>
                <a:lnTo>
                  <a:pt x="972377" y="977306"/>
                </a:lnTo>
                <a:lnTo>
                  <a:pt x="1024850" y="964720"/>
                </a:lnTo>
                <a:lnTo>
                  <a:pt x="1075419" y="949640"/>
                </a:lnTo>
                <a:lnTo>
                  <a:pt x="1123921" y="932180"/>
                </a:lnTo>
                <a:lnTo>
                  <a:pt x="1170191" y="912448"/>
                </a:lnTo>
                <a:lnTo>
                  <a:pt x="1214063" y="890558"/>
                </a:lnTo>
                <a:lnTo>
                  <a:pt x="1255373" y="866619"/>
                </a:lnTo>
                <a:lnTo>
                  <a:pt x="1293956" y="840742"/>
                </a:lnTo>
                <a:lnTo>
                  <a:pt x="1329647" y="813040"/>
                </a:lnTo>
                <a:lnTo>
                  <a:pt x="1361694" y="78415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92936" y="3094199"/>
            <a:ext cx="1066438" cy="715665"/>
          </a:xfrm>
          <a:custGeom>
            <a:avLst/>
            <a:gdLst/>
            <a:ahLst/>
            <a:cxnLst/>
            <a:rect l="l" t="t" r="r" b="b"/>
            <a:pathLst>
              <a:path w="1247140" h="836929">
                <a:moveTo>
                  <a:pt x="1246632" y="418338"/>
                </a:moveTo>
                <a:lnTo>
                  <a:pt x="1244086" y="380283"/>
                </a:lnTo>
                <a:lnTo>
                  <a:pt x="1224378" y="307181"/>
                </a:lnTo>
                <a:lnTo>
                  <a:pt x="1207656" y="272429"/>
                </a:lnTo>
                <a:lnTo>
                  <a:pt x="1186646" y="239073"/>
                </a:lnTo>
                <a:lnTo>
                  <a:pt x="1161570" y="207263"/>
                </a:lnTo>
                <a:lnTo>
                  <a:pt x="1132646" y="177147"/>
                </a:lnTo>
                <a:lnTo>
                  <a:pt x="1100093" y="148872"/>
                </a:lnTo>
                <a:lnTo>
                  <a:pt x="1064133" y="122586"/>
                </a:lnTo>
                <a:lnTo>
                  <a:pt x="1024983" y="98439"/>
                </a:lnTo>
                <a:lnTo>
                  <a:pt x="982863" y="76577"/>
                </a:lnTo>
                <a:lnTo>
                  <a:pt x="937993" y="57149"/>
                </a:lnTo>
                <a:lnTo>
                  <a:pt x="890593" y="40304"/>
                </a:lnTo>
                <a:lnTo>
                  <a:pt x="840882" y="26190"/>
                </a:lnTo>
                <a:lnTo>
                  <a:pt x="789079" y="14954"/>
                </a:lnTo>
                <a:lnTo>
                  <a:pt x="735404" y="6745"/>
                </a:lnTo>
                <a:lnTo>
                  <a:pt x="680076" y="1710"/>
                </a:lnTo>
                <a:lnTo>
                  <a:pt x="623316" y="0"/>
                </a:lnTo>
                <a:lnTo>
                  <a:pt x="566668" y="1710"/>
                </a:lnTo>
                <a:lnTo>
                  <a:pt x="511428" y="6745"/>
                </a:lnTo>
                <a:lnTo>
                  <a:pt x="457817" y="14954"/>
                </a:lnTo>
                <a:lnTo>
                  <a:pt x="406057" y="26190"/>
                </a:lnTo>
                <a:lnTo>
                  <a:pt x="356369" y="40304"/>
                </a:lnTo>
                <a:lnTo>
                  <a:pt x="308976" y="57150"/>
                </a:lnTo>
                <a:lnTo>
                  <a:pt x="264100" y="76577"/>
                </a:lnTo>
                <a:lnTo>
                  <a:pt x="221962" y="98439"/>
                </a:lnTo>
                <a:lnTo>
                  <a:pt x="182784" y="122586"/>
                </a:lnTo>
                <a:lnTo>
                  <a:pt x="146789" y="148872"/>
                </a:lnTo>
                <a:lnTo>
                  <a:pt x="114197" y="177147"/>
                </a:lnTo>
                <a:lnTo>
                  <a:pt x="85231" y="207264"/>
                </a:lnTo>
                <a:lnTo>
                  <a:pt x="60112" y="239073"/>
                </a:lnTo>
                <a:lnTo>
                  <a:pt x="39063" y="272429"/>
                </a:lnTo>
                <a:lnTo>
                  <a:pt x="22306" y="307181"/>
                </a:lnTo>
                <a:lnTo>
                  <a:pt x="2552" y="380283"/>
                </a:lnTo>
                <a:lnTo>
                  <a:pt x="0" y="418338"/>
                </a:lnTo>
                <a:lnTo>
                  <a:pt x="2552" y="456505"/>
                </a:lnTo>
                <a:lnTo>
                  <a:pt x="22306" y="529759"/>
                </a:lnTo>
                <a:lnTo>
                  <a:pt x="39063" y="564554"/>
                </a:lnTo>
                <a:lnTo>
                  <a:pt x="60112" y="597933"/>
                </a:lnTo>
                <a:lnTo>
                  <a:pt x="85231" y="629750"/>
                </a:lnTo>
                <a:lnTo>
                  <a:pt x="114197" y="659860"/>
                </a:lnTo>
                <a:lnTo>
                  <a:pt x="146789" y="688117"/>
                </a:lnTo>
                <a:lnTo>
                  <a:pt x="182784" y="714374"/>
                </a:lnTo>
                <a:lnTo>
                  <a:pt x="221962" y="738487"/>
                </a:lnTo>
                <a:lnTo>
                  <a:pt x="264100" y="760309"/>
                </a:lnTo>
                <a:lnTo>
                  <a:pt x="308976" y="779695"/>
                </a:lnTo>
                <a:lnTo>
                  <a:pt x="356369" y="796498"/>
                </a:lnTo>
                <a:lnTo>
                  <a:pt x="406057" y="810573"/>
                </a:lnTo>
                <a:lnTo>
                  <a:pt x="457817" y="821774"/>
                </a:lnTo>
                <a:lnTo>
                  <a:pt x="511428" y="829955"/>
                </a:lnTo>
                <a:lnTo>
                  <a:pt x="566668" y="834971"/>
                </a:lnTo>
                <a:lnTo>
                  <a:pt x="623316" y="836676"/>
                </a:lnTo>
                <a:lnTo>
                  <a:pt x="680076" y="834971"/>
                </a:lnTo>
                <a:lnTo>
                  <a:pt x="735404" y="829955"/>
                </a:lnTo>
                <a:lnTo>
                  <a:pt x="789079" y="821774"/>
                </a:lnTo>
                <a:lnTo>
                  <a:pt x="840882" y="810573"/>
                </a:lnTo>
                <a:lnTo>
                  <a:pt x="890593" y="796498"/>
                </a:lnTo>
                <a:lnTo>
                  <a:pt x="937993" y="779695"/>
                </a:lnTo>
                <a:lnTo>
                  <a:pt x="982863" y="760309"/>
                </a:lnTo>
                <a:lnTo>
                  <a:pt x="1024983" y="738487"/>
                </a:lnTo>
                <a:lnTo>
                  <a:pt x="1064133" y="714374"/>
                </a:lnTo>
                <a:lnTo>
                  <a:pt x="1100093" y="688117"/>
                </a:lnTo>
                <a:lnTo>
                  <a:pt x="1132646" y="659860"/>
                </a:lnTo>
                <a:lnTo>
                  <a:pt x="1161570" y="629750"/>
                </a:lnTo>
                <a:lnTo>
                  <a:pt x="1186646" y="597933"/>
                </a:lnTo>
                <a:lnTo>
                  <a:pt x="1207656" y="564554"/>
                </a:lnTo>
                <a:lnTo>
                  <a:pt x="1224378" y="529759"/>
                </a:lnTo>
                <a:lnTo>
                  <a:pt x="1244086" y="456505"/>
                </a:lnTo>
                <a:lnTo>
                  <a:pt x="1246632" y="41833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92936" y="3094199"/>
            <a:ext cx="1066438" cy="715665"/>
          </a:xfrm>
          <a:custGeom>
            <a:avLst/>
            <a:gdLst/>
            <a:ahLst/>
            <a:cxnLst/>
            <a:rect l="l" t="t" r="r" b="b"/>
            <a:pathLst>
              <a:path w="1247140" h="836929">
                <a:moveTo>
                  <a:pt x="623316" y="0"/>
                </a:moveTo>
                <a:lnTo>
                  <a:pt x="566668" y="1710"/>
                </a:lnTo>
                <a:lnTo>
                  <a:pt x="511428" y="6745"/>
                </a:lnTo>
                <a:lnTo>
                  <a:pt x="457817" y="14954"/>
                </a:lnTo>
                <a:lnTo>
                  <a:pt x="406057" y="26190"/>
                </a:lnTo>
                <a:lnTo>
                  <a:pt x="356369" y="40304"/>
                </a:lnTo>
                <a:lnTo>
                  <a:pt x="308976" y="57150"/>
                </a:lnTo>
                <a:lnTo>
                  <a:pt x="264100" y="76577"/>
                </a:lnTo>
                <a:lnTo>
                  <a:pt x="221962" y="98439"/>
                </a:lnTo>
                <a:lnTo>
                  <a:pt x="182784" y="122586"/>
                </a:lnTo>
                <a:lnTo>
                  <a:pt x="146789" y="148872"/>
                </a:lnTo>
                <a:lnTo>
                  <a:pt x="114197" y="177147"/>
                </a:lnTo>
                <a:lnTo>
                  <a:pt x="85231" y="207264"/>
                </a:lnTo>
                <a:lnTo>
                  <a:pt x="60112" y="239073"/>
                </a:lnTo>
                <a:lnTo>
                  <a:pt x="39063" y="272429"/>
                </a:lnTo>
                <a:lnTo>
                  <a:pt x="22306" y="307181"/>
                </a:lnTo>
                <a:lnTo>
                  <a:pt x="2552" y="380283"/>
                </a:lnTo>
                <a:lnTo>
                  <a:pt x="0" y="418338"/>
                </a:lnTo>
                <a:lnTo>
                  <a:pt x="2552" y="456505"/>
                </a:lnTo>
                <a:lnTo>
                  <a:pt x="22306" y="529759"/>
                </a:lnTo>
                <a:lnTo>
                  <a:pt x="39063" y="564554"/>
                </a:lnTo>
                <a:lnTo>
                  <a:pt x="60112" y="597933"/>
                </a:lnTo>
                <a:lnTo>
                  <a:pt x="85231" y="629750"/>
                </a:lnTo>
                <a:lnTo>
                  <a:pt x="114197" y="659860"/>
                </a:lnTo>
                <a:lnTo>
                  <a:pt x="146789" y="688117"/>
                </a:lnTo>
                <a:lnTo>
                  <a:pt x="182784" y="714375"/>
                </a:lnTo>
                <a:lnTo>
                  <a:pt x="221962" y="738487"/>
                </a:lnTo>
                <a:lnTo>
                  <a:pt x="264100" y="760309"/>
                </a:lnTo>
                <a:lnTo>
                  <a:pt x="308976" y="779695"/>
                </a:lnTo>
                <a:lnTo>
                  <a:pt x="356369" y="796498"/>
                </a:lnTo>
                <a:lnTo>
                  <a:pt x="406057" y="810573"/>
                </a:lnTo>
                <a:lnTo>
                  <a:pt x="457817" y="821774"/>
                </a:lnTo>
                <a:lnTo>
                  <a:pt x="511428" y="829955"/>
                </a:lnTo>
                <a:lnTo>
                  <a:pt x="566668" y="834971"/>
                </a:lnTo>
                <a:lnTo>
                  <a:pt x="623316" y="836676"/>
                </a:lnTo>
                <a:lnTo>
                  <a:pt x="680076" y="834971"/>
                </a:lnTo>
                <a:lnTo>
                  <a:pt x="735404" y="829955"/>
                </a:lnTo>
                <a:lnTo>
                  <a:pt x="789079" y="821774"/>
                </a:lnTo>
                <a:lnTo>
                  <a:pt x="840882" y="810573"/>
                </a:lnTo>
                <a:lnTo>
                  <a:pt x="890593" y="796498"/>
                </a:lnTo>
                <a:lnTo>
                  <a:pt x="937993" y="779695"/>
                </a:lnTo>
                <a:lnTo>
                  <a:pt x="982863" y="760309"/>
                </a:lnTo>
                <a:lnTo>
                  <a:pt x="1024983" y="738487"/>
                </a:lnTo>
                <a:lnTo>
                  <a:pt x="1064133" y="714374"/>
                </a:lnTo>
                <a:lnTo>
                  <a:pt x="1100093" y="688117"/>
                </a:lnTo>
                <a:lnTo>
                  <a:pt x="1132646" y="659860"/>
                </a:lnTo>
                <a:lnTo>
                  <a:pt x="1161570" y="629750"/>
                </a:lnTo>
                <a:lnTo>
                  <a:pt x="1186646" y="597933"/>
                </a:lnTo>
                <a:lnTo>
                  <a:pt x="1207656" y="564554"/>
                </a:lnTo>
                <a:lnTo>
                  <a:pt x="1224378" y="529759"/>
                </a:lnTo>
                <a:lnTo>
                  <a:pt x="1244086" y="456505"/>
                </a:lnTo>
                <a:lnTo>
                  <a:pt x="1246632" y="418338"/>
                </a:lnTo>
                <a:lnTo>
                  <a:pt x="1244086" y="380283"/>
                </a:lnTo>
                <a:lnTo>
                  <a:pt x="1224378" y="307181"/>
                </a:lnTo>
                <a:lnTo>
                  <a:pt x="1207656" y="272429"/>
                </a:lnTo>
                <a:lnTo>
                  <a:pt x="1186646" y="239073"/>
                </a:lnTo>
                <a:lnTo>
                  <a:pt x="1161570" y="207263"/>
                </a:lnTo>
                <a:lnTo>
                  <a:pt x="1132646" y="177147"/>
                </a:lnTo>
                <a:lnTo>
                  <a:pt x="1100093" y="148872"/>
                </a:lnTo>
                <a:lnTo>
                  <a:pt x="1064133" y="122586"/>
                </a:lnTo>
                <a:lnTo>
                  <a:pt x="1024983" y="98439"/>
                </a:lnTo>
                <a:lnTo>
                  <a:pt x="982863" y="76577"/>
                </a:lnTo>
                <a:lnTo>
                  <a:pt x="937993" y="57149"/>
                </a:lnTo>
                <a:lnTo>
                  <a:pt x="890593" y="40304"/>
                </a:lnTo>
                <a:lnTo>
                  <a:pt x="840882" y="26190"/>
                </a:lnTo>
                <a:lnTo>
                  <a:pt x="789079" y="14954"/>
                </a:lnTo>
                <a:lnTo>
                  <a:pt x="735404" y="6745"/>
                </a:lnTo>
                <a:lnTo>
                  <a:pt x="680076" y="1710"/>
                </a:lnTo>
                <a:lnTo>
                  <a:pt x="62331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81121" y="3173268"/>
            <a:ext cx="890508" cy="536716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18914" marR="4344" indent="-108598">
              <a:spcBef>
                <a:spcPts val="81"/>
              </a:spcBef>
            </a:pP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数据库应 用程序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315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236543" y="2338733"/>
            <a:ext cx="1784057" cy="2008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222" y="1617051"/>
            <a:ext cx="8280919" cy="491601"/>
          </a:xfrm>
          <a:prstGeom prst="rect">
            <a:avLst/>
          </a:prstGeom>
        </p:spPr>
        <p:txBody>
          <a:bodyPr vert="horz" wrap="square" lIns="0" tIns="121087" rIns="0" bIns="0" rtlCol="0">
            <a:spAutoFit/>
          </a:bodyPr>
          <a:lstStyle/>
          <a:p>
            <a:pPr marL="74932" algn="l">
              <a:spcBef>
                <a:spcPts val="392"/>
              </a:spcBef>
            </a:pPr>
            <a:r>
              <a:rPr sz="2400" spc="-4" dirty="0">
                <a:latin typeface="Microsoft YaHei"/>
                <a:cs typeface="Microsoft YaHei"/>
              </a:rPr>
              <a:t>示例：在选课表中，检索成绩大于80分的所有学号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576" y="2241003"/>
            <a:ext cx="4596755" cy="130670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72670" marR="2568879" indent="-162354">
              <a:lnSpc>
                <a:spcPct val="130000"/>
              </a:lnSpc>
              <a:spcBef>
                <a:spcPts val="86"/>
              </a:spcBef>
              <a:tabLst>
                <a:tab pos="803080" algn="l"/>
              </a:tabLst>
            </a:pPr>
            <a:r>
              <a:rPr sz="2200" spc="-9" dirty="0">
                <a:solidFill>
                  <a:srgbClr val="3333CC"/>
                </a:solidFill>
                <a:latin typeface="Arial"/>
                <a:cs typeface="Arial"/>
              </a:rPr>
              <a:t>Selec</a:t>
            </a:r>
            <a:r>
              <a:rPr sz="2200" spc="-4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2200" spc="-9" dirty="0">
                <a:solidFill>
                  <a:srgbClr val="FF0065"/>
                </a:solidFill>
                <a:latin typeface="Arial"/>
                <a:cs typeface="Arial"/>
              </a:rPr>
              <a:t>S# 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From</a:t>
            </a:r>
            <a:r>
              <a:rPr sz="2200" spc="34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9" dirty="0">
                <a:solidFill>
                  <a:srgbClr val="FF0065"/>
                </a:solidFill>
                <a:latin typeface="Arial"/>
                <a:cs typeface="Arial"/>
              </a:rPr>
              <a:t>SC</a:t>
            </a:r>
            <a:endParaRPr sz="2200" dirty="0">
              <a:latin typeface="Arial"/>
              <a:cs typeface="Arial"/>
            </a:endParaRPr>
          </a:p>
          <a:p>
            <a:pPr marL="10860">
              <a:spcBef>
                <a:spcPts val="556"/>
              </a:spcBef>
              <a:tabLst>
                <a:tab pos="770501" algn="l"/>
              </a:tabLst>
            </a:pPr>
            <a:r>
              <a:rPr sz="2200" spc="-4" dirty="0">
                <a:solidFill>
                  <a:srgbClr val="3333CC"/>
                </a:solidFill>
                <a:latin typeface="Arial"/>
                <a:cs typeface="Arial"/>
              </a:rPr>
              <a:t>Where	</a:t>
            </a:r>
            <a:r>
              <a:rPr sz="2200" spc="-4" dirty="0">
                <a:solidFill>
                  <a:srgbClr val="FF0065"/>
                </a:solidFill>
                <a:latin typeface="Arial"/>
                <a:cs typeface="Arial"/>
              </a:rPr>
              <a:t>Score &gt; 80</a:t>
            </a:r>
            <a:r>
              <a:rPr sz="2200" spc="-13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0657" y="4385726"/>
            <a:ext cx="4301343" cy="130670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72670" marR="874754" indent="-162354">
              <a:lnSpc>
                <a:spcPct val="130300"/>
              </a:lnSpc>
              <a:spcBef>
                <a:spcPts val="86"/>
              </a:spcBef>
              <a:tabLst>
                <a:tab pos="803080" algn="l"/>
                <a:tab pos="1813582" algn="l"/>
              </a:tabLst>
            </a:pPr>
            <a:r>
              <a:rPr lang="en-US" sz="2200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3333CC"/>
                </a:solidFill>
                <a:latin typeface="Arial"/>
                <a:cs typeface="Arial"/>
              </a:rPr>
              <a:t>Select</a:t>
            </a:r>
            <a:r>
              <a:rPr lang="en-US" sz="2200" spc="-4" dirty="0">
                <a:solidFill>
                  <a:srgbClr val="3333CC"/>
                </a:solidFill>
                <a:latin typeface="Arial"/>
                <a:cs typeface="Arial"/>
              </a:rPr>
              <a:t>  </a:t>
            </a:r>
            <a:r>
              <a:rPr sz="2200" spc="-4" dirty="0">
                <a:solidFill>
                  <a:srgbClr val="3333CC"/>
                </a:solidFill>
                <a:latin typeface="Arial"/>
                <a:cs typeface="Arial"/>
              </a:rPr>
              <a:t>DISTINCT</a:t>
            </a:r>
            <a:r>
              <a:rPr lang="en-US" sz="2200" spc="-4" dirty="0">
                <a:solidFill>
                  <a:srgbClr val="3333CC"/>
                </a:solidFill>
                <a:latin typeface="Arial"/>
                <a:cs typeface="Arial"/>
              </a:rPr>
              <a:t>  </a:t>
            </a:r>
            <a:r>
              <a:rPr sz="2200" spc="-9" dirty="0">
                <a:solidFill>
                  <a:srgbClr val="FF0065"/>
                </a:solidFill>
                <a:latin typeface="Arial"/>
                <a:cs typeface="Arial"/>
              </a:rPr>
              <a:t>S# 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From</a:t>
            </a:r>
            <a:r>
              <a:rPr sz="2200" spc="41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9" dirty="0">
                <a:solidFill>
                  <a:srgbClr val="FF0065"/>
                </a:solidFill>
                <a:latin typeface="Arial"/>
                <a:cs typeface="Arial"/>
              </a:rPr>
              <a:t>SC</a:t>
            </a:r>
            <a:endParaRPr sz="2200" dirty="0">
              <a:latin typeface="Arial"/>
              <a:cs typeface="Arial"/>
            </a:endParaRPr>
          </a:p>
          <a:p>
            <a:pPr marL="10860">
              <a:spcBef>
                <a:spcPts val="556"/>
              </a:spcBef>
              <a:tabLst>
                <a:tab pos="770501" algn="l"/>
              </a:tabLst>
            </a:pPr>
            <a:r>
              <a:rPr sz="2200" spc="-4" dirty="0">
                <a:solidFill>
                  <a:srgbClr val="3333CC"/>
                </a:solidFill>
                <a:latin typeface="Arial"/>
                <a:cs typeface="Arial"/>
              </a:rPr>
              <a:t>Where	</a:t>
            </a:r>
            <a:r>
              <a:rPr sz="2200" spc="-4" dirty="0">
                <a:solidFill>
                  <a:srgbClr val="FF0065"/>
                </a:solidFill>
                <a:latin typeface="Arial"/>
                <a:cs typeface="Arial"/>
              </a:rPr>
              <a:t>Score &gt;</a:t>
            </a:r>
            <a:r>
              <a:rPr sz="2200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FF0065"/>
                </a:solidFill>
                <a:latin typeface="Arial"/>
                <a:cs typeface="Arial"/>
              </a:rPr>
              <a:t>80</a:t>
            </a:r>
            <a:r>
              <a:rPr sz="2200" spc="-4" dirty="0">
                <a:latin typeface="Arial"/>
                <a:cs typeface="Arial"/>
              </a:rPr>
              <a:t>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0251" y="548680"/>
            <a:ext cx="7651592" cy="801718"/>
          </a:xfrm>
          <a:prstGeom prst="rect">
            <a:avLst/>
          </a:prstGeom>
        </p:spPr>
        <p:txBody>
          <a:bodyPr vert="horz" wrap="square" lIns="0" tIns="62444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402"/>
              </a:spcBef>
            </a:pPr>
            <a:r>
              <a:rPr sz="2400" spc="-4" dirty="0" err="1">
                <a:solidFill>
                  <a:srgbClr val="FFFFFF"/>
                </a:solidFill>
                <a:latin typeface="STZhongsong"/>
                <a:cs typeface="STZhongsong"/>
              </a:rPr>
              <a:t>检索结果之去重复记录</a:t>
            </a:r>
            <a:br>
              <a:rPr lang="en-US" sz="2400" spc="-4" dirty="0">
                <a:solidFill>
                  <a:srgbClr val="FFFFFF"/>
                </a:solidFill>
                <a:latin typeface="STZhongsong"/>
                <a:cs typeface="STZhongsong"/>
              </a:rPr>
            </a:br>
            <a:r>
              <a:rPr lang="en-US" sz="2400" spc="-4" dirty="0">
                <a:solidFill>
                  <a:srgbClr val="FFFFFF"/>
                </a:solidFill>
                <a:latin typeface="STZhongsong"/>
                <a:cs typeface="STZhongsong"/>
              </a:rPr>
              <a:t>       </a:t>
            </a:r>
            <a:r>
              <a:rPr sz="2400" spc="-4" dirty="0">
                <a:solidFill>
                  <a:srgbClr val="FFFFFF"/>
                </a:solidFill>
                <a:latin typeface="Arial"/>
                <a:cs typeface="Arial"/>
              </a:rPr>
              <a:t>-SELECT</a:t>
            </a:r>
            <a:r>
              <a:rPr sz="24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" dirty="0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sz="24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" dirty="0">
                <a:solidFill>
                  <a:srgbClr val="FFFFFF"/>
                </a:solidFill>
                <a:latin typeface="Arial"/>
                <a:cs typeface="Arial"/>
              </a:rPr>
              <a:t>FROM-WHERE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250825" y="5348064"/>
            <a:ext cx="585788" cy="457200"/>
          </a:xfrm>
        </p:spPr>
        <p:txBody>
          <a:bodyPr/>
          <a:lstStyle/>
          <a:p>
            <a:fld id="{8431FE52-E554-4CE4-A592-78DE84000F75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517414" y="3705947"/>
            <a:ext cx="5740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60">
              <a:spcBef>
                <a:spcPts val="457"/>
              </a:spcBef>
            </a:pPr>
            <a:r>
              <a:rPr lang="en-US" altLang="zh-CN" spc="-4" dirty="0">
                <a:latin typeface="Arial"/>
                <a:cs typeface="Arial"/>
              </a:rPr>
              <a:t>//</a:t>
            </a:r>
            <a:r>
              <a:rPr lang="zh-CN" altLang="en-US" spc="-4" dirty="0">
                <a:latin typeface="NSimSun"/>
                <a:cs typeface="NSimSun"/>
              </a:rPr>
              <a:t>有重复元组出现，比如一个同学两门以上课程大</a:t>
            </a:r>
            <a:r>
              <a:rPr lang="zh-CN" altLang="en-US" spc="-9" dirty="0">
                <a:latin typeface="NSimSun"/>
                <a:cs typeface="NSimSun"/>
              </a:rPr>
              <a:t>于</a:t>
            </a:r>
            <a:r>
              <a:rPr lang="en-US" altLang="zh-CN" spc="-9" dirty="0">
                <a:latin typeface="Arial"/>
                <a:cs typeface="Arial"/>
              </a:rPr>
              <a:t>80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0614" y="5337815"/>
            <a:ext cx="4977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60">
              <a:spcBef>
                <a:spcPts val="453"/>
              </a:spcBef>
            </a:pPr>
            <a:r>
              <a:rPr lang="en-US" altLang="zh-CN" spc="-4" dirty="0">
                <a:latin typeface="Arial"/>
                <a:cs typeface="Arial"/>
              </a:rPr>
              <a:t>//</a:t>
            </a:r>
            <a:r>
              <a:rPr lang="zh-CN" altLang="en-US" spc="-4" dirty="0">
                <a:latin typeface="NSimSun"/>
                <a:cs typeface="NSimSun"/>
              </a:rPr>
              <a:t>重复元组</a:t>
            </a:r>
            <a:r>
              <a:rPr lang="zh-CN" altLang="en-US" dirty="0">
                <a:latin typeface="NSimSun"/>
                <a:cs typeface="NSimSun"/>
              </a:rPr>
              <a:t>被</a:t>
            </a:r>
            <a:r>
              <a:rPr lang="en-US" altLang="zh-CN" spc="-9" dirty="0">
                <a:latin typeface="Arial"/>
                <a:cs typeface="Arial"/>
              </a:rPr>
              <a:t>DISTINCT</a:t>
            </a:r>
            <a:r>
              <a:rPr lang="zh-CN" altLang="en-US" spc="-4" dirty="0">
                <a:latin typeface="NSimSun"/>
                <a:cs typeface="NSimSun"/>
              </a:rPr>
              <a:t>过滤掉，只保留一份</a:t>
            </a:r>
            <a:endParaRPr lang="zh-CN" altLang="en-US" dirty="0">
              <a:latin typeface="NSimSun"/>
              <a:cs typeface="NSimSun"/>
            </a:endParaRPr>
          </a:p>
        </p:txBody>
      </p:sp>
    </p:spTree>
    <p:extLst>
      <p:ext uri="{BB962C8B-B14F-4D97-AF65-F5344CB8AC3E}">
        <p14:creationId xmlns:p14="http://schemas.microsoft.com/office/powerpoint/2010/main" val="25700950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47285" y="1495336"/>
            <a:ext cx="8257163" cy="1456339"/>
          </a:xfrm>
          <a:prstGeom prst="rect">
            <a:avLst/>
          </a:prstGeom>
        </p:spPr>
        <p:txBody>
          <a:bodyPr vert="horz" wrap="square" lIns="0" tIns="134662" rIns="0" bIns="0" rtlCol="0">
            <a:spAutoFit/>
          </a:bodyPr>
          <a:lstStyle/>
          <a:p>
            <a:pPr marL="10860" marR="4344" algn="l">
              <a:lnSpc>
                <a:spcPct val="130300"/>
              </a:lnSpc>
              <a:spcBef>
                <a:spcPts val="73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200" spc="-4" dirty="0" err="1">
                <a:latin typeface="Microsoft YaHei"/>
                <a:cs typeface="Microsoft YaHei"/>
              </a:rPr>
              <a:t>Select-From-Where语</a:t>
            </a:r>
            <a:r>
              <a:rPr sz="2200" dirty="0" err="1">
                <a:latin typeface="Microsoft YaHei"/>
                <a:cs typeface="Microsoft YaHei"/>
              </a:rPr>
              <a:t>句</a:t>
            </a:r>
            <a:r>
              <a:rPr sz="2200" spc="-4" dirty="0" err="1">
                <a:latin typeface="Microsoft YaHei"/>
                <a:cs typeface="Microsoft YaHei"/>
              </a:rPr>
              <a:t>中，Select子句后面不仅可是列名，而且可</a:t>
            </a:r>
            <a:r>
              <a:rPr lang="zh-CN" altLang="en-US" sz="2200" spc="-4" dirty="0">
                <a:latin typeface="Microsoft YaHei"/>
                <a:cs typeface="Microsoft YaHei"/>
              </a:rPr>
              <a:t>以</a:t>
            </a:r>
            <a:r>
              <a:rPr sz="2200" spc="-4" dirty="0" err="1">
                <a:latin typeface="Microsoft YaHei"/>
                <a:cs typeface="Microsoft YaHei"/>
              </a:rPr>
              <a:t>是一</a:t>
            </a:r>
            <a:r>
              <a:rPr sz="2200" spc="-4" dirty="0">
                <a:latin typeface="Microsoft YaHei"/>
                <a:cs typeface="Microsoft YaHei"/>
              </a:rPr>
              <a:t> 些计算表达式或聚集函数，表明在投影的同时直接进行一些运算</a:t>
            </a:r>
            <a:endParaRPr sz="2200" dirty="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512" y="3078532"/>
            <a:ext cx="1551236" cy="13533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91132" marR="75475" indent="-120000">
              <a:lnSpc>
                <a:spcPct val="134800"/>
              </a:lnSpc>
              <a:spcBef>
                <a:spcPts val="86"/>
              </a:spcBef>
            </a:pPr>
            <a:r>
              <a:rPr sz="2200" i="1" spc="-9" dirty="0">
                <a:solidFill>
                  <a:srgbClr val="FF3300"/>
                </a:solidFill>
                <a:latin typeface="Arial"/>
                <a:cs typeface="Arial"/>
              </a:rPr>
              <a:t>Select  </a:t>
            </a:r>
            <a:r>
              <a:rPr sz="2200" i="1" spc="-13" dirty="0">
                <a:solidFill>
                  <a:srgbClr val="FF3300"/>
                </a:solidFill>
                <a:latin typeface="Arial"/>
                <a:cs typeface="Arial"/>
              </a:rPr>
              <a:t>F</a:t>
            </a:r>
            <a:r>
              <a:rPr sz="2200" i="1" spc="-4" dirty="0">
                <a:solidFill>
                  <a:srgbClr val="FF3300"/>
                </a:solidFill>
                <a:latin typeface="Arial"/>
                <a:cs typeface="Arial"/>
              </a:rPr>
              <a:t>rom</a:t>
            </a:r>
            <a:endParaRPr sz="2200" dirty="0">
              <a:latin typeface="Arial"/>
              <a:cs typeface="Arial"/>
            </a:endParaRPr>
          </a:p>
          <a:p>
            <a:pPr marL="10860">
              <a:spcBef>
                <a:spcPts val="718"/>
              </a:spcBef>
            </a:pPr>
            <a:r>
              <a:rPr sz="2200" spc="-4" dirty="0">
                <a:latin typeface="Arial"/>
                <a:cs typeface="Arial"/>
              </a:rPr>
              <a:t>[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i="1" spc="-9" dirty="0">
                <a:solidFill>
                  <a:srgbClr val="FF3300"/>
                </a:solidFill>
                <a:latin typeface="Arial"/>
                <a:cs typeface="Arial"/>
              </a:rPr>
              <a:t>Where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3648" y="3054048"/>
            <a:ext cx="7740352" cy="1297731"/>
          </a:xfrm>
          <a:prstGeom prst="rect">
            <a:avLst/>
          </a:prstGeom>
        </p:spPr>
        <p:txBody>
          <a:bodyPr vert="horz" wrap="square" lIns="0" tIns="101540" rIns="0" bIns="0" rtlCol="0">
            <a:spAutoFit/>
          </a:bodyPr>
          <a:lstStyle/>
          <a:p>
            <a:pPr marL="10860">
              <a:spcBef>
                <a:spcPts val="800"/>
              </a:spcBef>
              <a:tabLst>
                <a:tab pos="2674761" algn="l"/>
              </a:tabLst>
            </a:pPr>
            <a:r>
              <a:rPr sz="2200" spc="-9" dirty="0">
                <a:latin typeface="NSimSun"/>
                <a:cs typeface="NSimSun"/>
              </a:rPr>
              <a:t>列名</a:t>
            </a:r>
            <a:r>
              <a:rPr sz="2200" spc="-376" dirty="0">
                <a:latin typeface="NSimSun"/>
                <a:cs typeface="NSimSun"/>
              </a:rPr>
              <a:t> </a:t>
            </a:r>
            <a:r>
              <a:rPr sz="2200" spc="-4" dirty="0">
                <a:latin typeface="Arial"/>
                <a:cs typeface="Arial"/>
              </a:rPr>
              <a:t>|</a:t>
            </a:r>
            <a:r>
              <a:rPr sz="2200" spc="4" dirty="0"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FF0065"/>
                </a:solidFill>
                <a:latin typeface="Arial"/>
                <a:cs typeface="Arial"/>
              </a:rPr>
              <a:t>expr</a:t>
            </a:r>
            <a:r>
              <a:rPr sz="2200" spc="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|</a:t>
            </a:r>
            <a:r>
              <a:rPr sz="2200" spc="4" dirty="0"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FF0065"/>
                </a:solidFill>
                <a:latin typeface="Arial"/>
                <a:cs typeface="Arial"/>
              </a:rPr>
              <a:t>agfunc(</a:t>
            </a:r>
            <a:r>
              <a:rPr sz="2200" spc="-4" dirty="0" err="1">
                <a:solidFill>
                  <a:srgbClr val="FF0065"/>
                </a:solidFill>
                <a:latin typeface="NSimSun"/>
                <a:cs typeface="NSimSun"/>
              </a:rPr>
              <a:t>列名</a:t>
            </a:r>
            <a:r>
              <a:rPr sz="2200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2200" spc="-4" dirty="0">
                <a:latin typeface="Arial"/>
                <a:cs typeface="Arial"/>
              </a:rPr>
              <a:t>[[,</a:t>
            </a:r>
            <a:r>
              <a:rPr sz="2200" spc="-13" dirty="0">
                <a:latin typeface="Arial"/>
                <a:cs typeface="Arial"/>
              </a:rPr>
              <a:t> </a:t>
            </a:r>
            <a:r>
              <a:rPr sz="2200" spc="-9" dirty="0">
                <a:latin typeface="NSimSun"/>
                <a:cs typeface="NSimSun"/>
              </a:rPr>
              <a:t>列名</a:t>
            </a:r>
            <a:r>
              <a:rPr sz="2200" spc="-385" dirty="0">
                <a:latin typeface="NSimSun"/>
                <a:cs typeface="NSimSun"/>
              </a:rPr>
              <a:t> </a:t>
            </a:r>
            <a:r>
              <a:rPr sz="2200" spc="-4" dirty="0">
                <a:latin typeface="Arial"/>
                <a:cs typeface="Arial"/>
              </a:rPr>
              <a:t>|</a:t>
            </a:r>
            <a:r>
              <a:rPr sz="2200" spc="-9" dirty="0"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FF0065"/>
                </a:solidFill>
                <a:latin typeface="Arial"/>
                <a:cs typeface="Arial"/>
              </a:rPr>
              <a:t>expr </a:t>
            </a:r>
            <a:r>
              <a:rPr sz="2200" spc="-4" dirty="0">
                <a:latin typeface="Arial"/>
                <a:cs typeface="Arial"/>
              </a:rPr>
              <a:t>|</a:t>
            </a:r>
            <a:r>
              <a:rPr sz="2200" spc="-9" dirty="0"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FF0065"/>
                </a:solidFill>
                <a:latin typeface="Arial"/>
                <a:cs typeface="Arial"/>
              </a:rPr>
              <a:t>agfunc(</a:t>
            </a:r>
            <a:r>
              <a:rPr sz="2200" spc="-4" dirty="0">
                <a:solidFill>
                  <a:srgbClr val="FF0065"/>
                </a:solidFill>
                <a:latin typeface="NSimSun"/>
                <a:cs typeface="NSimSun"/>
              </a:rPr>
              <a:t>列名</a:t>
            </a:r>
            <a:r>
              <a:rPr sz="2200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2200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]</a:t>
            </a:r>
            <a:r>
              <a:rPr sz="2200" spc="-13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…</a:t>
            </a:r>
            <a:r>
              <a:rPr sz="2200" spc="-13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]</a:t>
            </a:r>
            <a:endParaRPr sz="2200" dirty="0">
              <a:latin typeface="Arial"/>
              <a:cs typeface="Arial"/>
            </a:endParaRPr>
          </a:p>
          <a:p>
            <a:pPr marL="33665" algn="l">
              <a:spcBef>
                <a:spcPts val="710"/>
              </a:spcBef>
            </a:pPr>
            <a:r>
              <a:rPr lang="en-US" sz="2200" spc="-9" dirty="0">
                <a:latin typeface="NSimSun"/>
                <a:cs typeface="NSimSun"/>
              </a:rPr>
              <a:t>  </a:t>
            </a:r>
            <a:r>
              <a:rPr sz="2200" spc="-9" dirty="0">
                <a:latin typeface="NSimSun"/>
                <a:cs typeface="NSimSun"/>
              </a:rPr>
              <a:t>表</a:t>
            </a:r>
            <a:r>
              <a:rPr sz="2200" dirty="0">
                <a:latin typeface="NSimSun"/>
                <a:cs typeface="NSimSun"/>
              </a:rPr>
              <a:t>名</a:t>
            </a:r>
            <a:r>
              <a:rPr sz="2200" spc="-4" dirty="0">
                <a:latin typeface="Arial"/>
                <a:cs typeface="Arial"/>
              </a:rPr>
              <a:t>1</a:t>
            </a:r>
            <a:r>
              <a:rPr sz="2200" spc="-13" dirty="0">
                <a:latin typeface="Arial"/>
                <a:cs typeface="Arial"/>
              </a:rPr>
              <a:t> </a:t>
            </a:r>
            <a:r>
              <a:rPr sz="2200" spc="-9" dirty="0">
                <a:latin typeface="Arial"/>
                <a:cs typeface="Arial"/>
              </a:rPr>
              <a:t>[,</a:t>
            </a:r>
            <a:r>
              <a:rPr sz="2200" spc="-13" dirty="0">
                <a:latin typeface="Arial"/>
                <a:cs typeface="Arial"/>
              </a:rPr>
              <a:t> </a:t>
            </a:r>
            <a:r>
              <a:rPr sz="2200" spc="-4" dirty="0">
                <a:latin typeface="NSimSun"/>
                <a:cs typeface="NSimSun"/>
              </a:rPr>
              <a:t>表名</a:t>
            </a:r>
            <a:r>
              <a:rPr sz="2200" spc="-4" dirty="0">
                <a:latin typeface="Arial"/>
                <a:cs typeface="Arial"/>
              </a:rPr>
              <a:t>2</a:t>
            </a:r>
            <a:r>
              <a:rPr sz="2200" spc="-13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… ]</a:t>
            </a:r>
            <a:endParaRPr sz="2200" dirty="0">
              <a:latin typeface="Arial"/>
              <a:cs typeface="Arial"/>
            </a:endParaRPr>
          </a:p>
          <a:p>
            <a:pPr marL="106426" algn="l">
              <a:spcBef>
                <a:spcPts val="718"/>
              </a:spcBef>
            </a:pPr>
            <a:r>
              <a:rPr lang="en-US" sz="2200" spc="-9" dirty="0">
                <a:latin typeface="NSimSun"/>
                <a:cs typeface="NSimSun"/>
              </a:rPr>
              <a:t>  </a:t>
            </a:r>
            <a:r>
              <a:rPr sz="2200" spc="-9" dirty="0" err="1">
                <a:latin typeface="NSimSun"/>
                <a:cs typeface="NSimSun"/>
              </a:rPr>
              <a:t>检索条件</a:t>
            </a:r>
            <a:r>
              <a:rPr sz="2200" spc="-392" dirty="0">
                <a:latin typeface="NSimSun"/>
                <a:cs typeface="NSimSun"/>
              </a:rPr>
              <a:t> </a:t>
            </a:r>
            <a:r>
              <a:rPr sz="2200" spc="-4" dirty="0">
                <a:latin typeface="Arial"/>
                <a:cs typeface="Arial"/>
              </a:rPr>
              <a:t>]</a:t>
            </a:r>
            <a:r>
              <a:rPr sz="2200" spc="-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880" y="4608477"/>
            <a:ext cx="8708615" cy="121796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algn="l">
              <a:lnSpc>
                <a:spcPct val="114999"/>
              </a:lnSpc>
              <a:spcBef>
                <a:spcPts val="86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200" spc="9" dirty="0">
                <a:latin typeface="Microsoft YaHei"/>
                <a:cs typeface="Microsoft YaHei"/>
              </a:rPr>
              <a:t>expr</a:t>
            </a:r>
            <a:r>
              <a:rPr sz="2200" spc="51" dirty="0">
                <a:latin typeface="Microsoft YaHei"/>
                <a:cs typeface="Microsoft YaHei"/>
              </a:rPr>
              <a:t>可以是常量、列名、或由常量、列名、特殊函数及算术运算</a:t>
            </a:r>
            <a:r>
              <a:rPr sz="2200" spc="38" dirty="0">
                <a:latin typeface="Microsoft YaHei"/>
                <a:cs typeface="Microsoft YaHei"/>
              </a:rPr>
              <a:t>符</a:t>
            </a:r>
            <a:r>
              <a:rPr sz="2200" spc="34" dirty="0">
                <a:latin typeface="Microsoft YaHei"/>
                <a:cs typeface="Microsoft YaHei"/>
              </a:rPr>
              <a:t>构</a:t>
            </a:r>
            <a:r>
              <a:rPr sz="2200" spc="30" dirty="0">
                <a:latin typeface="Microsoft YaHei"/>
                <a:cs typeface="Microsoft YaHei"/>
              </a:rPr>
              <a:t>成</a:t>
            </a:r>
            <a:r>
              <a:rPr sz="2200" spc="-4" dirty="0">
                <a:latin typeface="Microsoft YaHei"/>
                <a:cs typeface="Microsoft YaHei"/>
              </a:rPr>
              <a:t>的 </a:t>
            </a:r>
            <a:r>
              <a:rPr sz="2200" u="sng" spc="-4" dirty="0">
                <a:latin typeface="Microsoft YaHei"/>
                <a:cs typeface="Microsoft YaHei"/>
              </a:rPr>
              <a:t>算术运算式</a:t>
            </a:r>
            <a:r>
              <a:rPr sz="2200" spc="-4" dirty="0">
                <a:latin typeface="Microsoft YaHei"/>
                <a:cs typeface="Microsoft YaHei"/>
              </a:rPr>
              <a:t>。特殊函数的使用需结合各自DBMS的说明书</a:t>
            </a:r>
            <a:endParaRPr sz="2200" dirty="0">
              <a:latin typeface="Microsoft YaHei"/>
              <a:cs typeface="Microsoft YaHei"/>
            </a:endParaRPr>
          </a:p>
          <a:p>
            <a:pPr marL="183529" indent="-172670" algn="l">
              <a:spcBef>
                <a:spcPts val="718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200" spc="-4" dirty="0">
                <a:latin typeface="Microsoft YaHei"/>
                <a:cs typeface="Microsoft YaHei"/>
              </a:rPr>
              <a:t>agfunc()是一些聚集函数</a:t>
            </a:r>
            <a:endParaRPr sz="2200" dirty="0">
              <a:latin typeface="Microsoft YaHei"/>
              <a:cs typeface="Microsoft YaHei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620713"/>
            <a:ext cx="7391400" cy="5635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buClr>
                <a:srgbClr val="FFFF66"/>
              </a:buClr>
              <a:buFontTx/>
              <a:buNone/>
            </a:pPr>
            <a:r>
              <a:rPr kumimoji="1" lang="zh-CN" altLang="en-US" sz="3200" dirty="0">
                <a:solidFill>
                  <a:srgbClr val="CC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查询经过计算的值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051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485900"/>
            <a:ext cx="8229600" cy="3886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】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查询所有抢修工程的抢修天数。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prj_name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start_date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end_date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datediff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(day,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start_date,end_date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FROM salvaging;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468313" y="4292600"/>
            <a:ext cx="3382962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注</a:t>
            </a:r>
            <a:r>
              <a:rPr kumimoji="1" lang="zh-CN" altLang="en-US" sz="2400">
                <a:solidFill>
                  <a:srgbClr val="000066"/>
                </a:solidFill>
                <a:latin typeface="楷体_GB2312"/>
                <a:ea typeface="楷体_GB2312"/>
                <a:cs typeface="楷体_GB2312"/>
                <a:sym typeface="Wingdings" panose="05000000000000000000" pitchFamily="2" charset="2"/>
              </a:rPr>
              <a:t>：</a:t>
            </a:r>
            <a:r>
              <a:rPr kumimoji="1" lang="en-US" altLang="zh-CN" sz="2400">
                <a:solidFill>
                  <a:srgbClr val="000066"/>
                </a:solidFill>
                <a:latin typeface="楷体_GB2312"/>
                <a:ea typeface="楷体_GB2312"/>
                <a:cs typeface="楷体_GB2312"/>
                <a:sym typeface="Wingdings" panose="05000000000000000000" pitchFamily="2" charset="2"/>
              </a:rPr>
              <a:t>&lt;</a:t>
            </a:r>
            <a:r>
              <a:rPr kumimoji="1" lang="zh-CN" altLang="en-US" sz="2400">
                <a:solidFill>
                  <a:srgbClr val="000066"/>
                </a:solidFill>
                <a:latin typeface="楷体_GB2312"/>
                <a:ea typeface="楷体_GB2312"/>
                <a:cs typeface="楷体_GB2312"/>
                <a:sym typeface="Wingdings" panose="05000000000000000000" pitchFamily="2" charset="2"/>
              </a:rPr>
              <a:t>目标表达式</a:t>
            </a:r>
            <a:r>
              <a:rPr kumimoji="1" lang="en-US" altLang="zh-CN" sz="2400">
                <a:solidFill>
                  <a:srgbClr val="000066"/>
                </a:solidFill>
                <a:latin typeface="楷体_GB2312"/>
                <a:ea typeface="楷体_GB2312"/>
                <a:cs typeface="楷体_GB2312"/>
                <a:sym typeface="Wingdings" panose="05000000000000000000" pitchFamily="2" charset="2"/>
              </a:rPr>
              <a:t>&gt;</a:t>
            </a:r>
            <a:r>
              <a:rPr kumimoji="1" lang="zh-CN" altLang="en-US" sz="2400">
                <a:solidFill>
                  <a:srgbClr val="000066"/>
                </a:solidFill>
                <a:latin typeface="楷体_GB2312"/>
                <a:ea typeface="楷体_GB2312"/>
                <a:cs typeface="楷体_GB2312"/>
                <a:sym typeface="Wingdings" panose="05000000000000000000" pitchFamily="2" charset="2"/>
              </a:rPr>
              <a:t>不仅可以是属性列，也可以是算术表达式，还可以是字符串常量、函数等。 </a:t>
            </a:r>
          </a:p>
        </p:txBody>
      </p:sp>
      <p:pic>
        <p:nvPicPr>
          <p:cNvPr id="1566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122613"/>
            <a:ext cx="52927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E544283-8DB0-492F-814D-AC153DD7C2F4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3924" y="1412776"/>
            <a:ext cx="8820150" cy="28813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】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查询所有抢修工程的抢修天数，并在实际抢修天数列前加入一个列，此列的每行数据均为</a:t>
            </a:r>
            <a:r>
              <a:rPr lang="zh-CN" altLang="en-US" sz="2400" b="1" dirty="0">
                <a:ea typeface="楷体_GB2312"/>
                <a:cs typeface="楷体_GB2312"/>
              </a:rPr>
              <a:t>‘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抢修天数</a:t>
            </a:r>
            <a:r>
              <a:rPr lang="zh-CN" altLang="en-US" sz="2400" b="1" dirty="0">
                <a:ea typeface="楷体_GB2312"/>
                <a:cs typeface="楷体_GB2312"/>
              </a:rPr>
              <a:t>’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常量值。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prj_name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,'</a:t>
            </a:r>
            <a:r>
              <a:rPr lang="zh-CN" altLang="en-US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抢修天数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',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datediff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(day,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start_date,end_date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FROM salvaging;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   </a:t>
            </a:r>
            <a:endParaRPr lang="en-US" altLang="zh-CN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4515" name="Rectangle 6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ea typeface="楷体_GB2312"/>
              <a:cs typeface="楷体_GB2312"/>
            </a:endParaRPr>
          </a:p>
        </p:txBody>
      </p:sp>
      <p:pic>
        <p:nvPicPr>
          <p:cNvPr id="1587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789363"/>
            <a:ext cx="6913563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ADF6BD5-DC99-414D-B31E-E4EDD9031A63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4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8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9000678" cy="311671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语法格式为</a:t>
            </a:r>
            <a:r>
              <a:rPr lang="zh-CN" altLang="en-US" sz="2400" b="1" dirty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：</a:t>
            </a:r>
            <a:endParaRPr lang="en-US" altLang="zh-CN" sz="2400" b="1" dirty="0">
              <a:solidFill>
                <a:schemeClr val="tx2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          </a:t>
            </a:r>
            <a:r>
              <a:rPr lang="zh-CN" altLang="en-US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列名</a:t>
            </a:r>
            <a:r>
              <a:rPr lang="en-US" altLang="zh-CN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|</a:t>
            </a:r>
            <a:r>
              <a:rPr lang="zh-CN" altLang="en-US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表达式 </a:t>
            </a:r>
            <a:r>
              <a:rPr lang="en-US" altLang="zh-CN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[AS] </a:t>
            </a:r>
            <a:r>
              <a:rPr lang="zh-CN" altLang="en-US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列标题   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      或：</a:t>
            </a:r>
            <a:r>
              <a:rPr lang="zh-CN" altLang="en-US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列标题</a:t>
            </a:r>
            <a:r>
              <a:rPr lang="en-US" altLang="zh-CN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=</a:t>
            </a:r>
            <a:r>
              <a:rPr lang="zh-CN" altLang="en-US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列名</a:t>
            </a:r>
            <a:r>
              <a:rPr lang="en-US" altLang="zh-CN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|</a:t>
            </a:r>
            <a:r>
              <a:rPr lang="zh-CN" altLang="en-US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表达式</a:t>
            </a:r>
            <a:endParaRPr lang="zh-CN" altLang="en-US" sz="2400" b="1" dirty="0"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prj_name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项目名称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start_date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开始日期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end_date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结束日期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,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datediff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(day,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start_date,end_date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) </a:t>
            </a:r>
            <a:r>
              <a:rPr lang="zh-CN" altLang="en-US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抢修天数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FROM salvaging;</a:t>
            </a:r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ea typeface="楷体_GB2312"/>
              <a:cs typeface="楷体_GB2312"/>
            </a:endParaRPr>
          </a:p>
        </p:txBody>
      </p:sp>
      <p:sp>
        <p:nvSpPr>
          <p:cNvPr id="65540" name="Rectangle 8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ea typeface="楷体_GB2312"/>
              <a:cs typeface="楷体_GB2312"/>
            </a:endParaRPr>
          </a:p>
        </p:txBody>
      </p:sp>
      <p:pic>
        <p:nvPicPr>
          <p:cNvPr id="3676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238625"/>
            <a:ext cx="7704138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C384A01-9431-49C7-AACD-043E9802577D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3688" y="700877"/>
            <a:ext cx="64807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spcBef>
                <a:spcPct val="20000"/>
              </a:spcBef>
              <a:buClr>
                <a:srgbClr val="7DA0D3"/>
              </a:buClr>
            </a:pPr>
            <a:r>
              <a:rPr lang="zh-CN" altLang="en-US" sz="2800" kern="0" dirty="0">
                <a:solidFill>
                  <a:schemeClr val="bg1"/>
                </a:solidFill>
                <a:latin typeface="+mj-lt"/>
                <a:ea typeface="宋体"/>
              </a:rPr>
              <a:t>使用列</a:t>
            </a:r>
            <a:r>
              <a:rPr lang="zh-CN" altLang="en-US" sz="2800" kern="0" dirty="0">
                <a:solidFill>
                  <a:srgbClr val="FF0000"/>
                </a:solidFill>
                <a:latin typeface="+mj-lt"/>
                <a:ea typeface="宋体"/>
              </a:rPr>
              <a:t>别名</a:t>
            </a:r>
            <a:r>
              <a:rPr lang="zh-CN" altLang="en-US" sz="2800" kern="0" dirty="0">
                <a:solidFill>
                  <a:schemeClr val="bg1"/>
                </a:solidFill>
                <a:latin typeface="+mj-lt"/>
                <a:ea typeface="宋体"/>
              </a:rPr>
              <a:t>改变查询结果的列标题</a:t>
            </a:r>
            <a:endParaRPr lang="en-US" altLang="zh-CN" sz="2800" kern="0" dirty="0">
              <a:solidFill>
                <a:schemeClr val="bg1"/>
              </a:solidFill>
              <a:latin typeface="+mj-lt"/>
              <a:ea typeface="宋体"/>
            </a:endParaRPr>
          </a:p>
          <a:p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794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7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76FC6EA-80D4-41C5-AA6A-49834A75D188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1]  </a:t>
            </a:r>
            <a:r>
              <a:rPr lang="zh-CN" altLang="en-US" sz="2400" dirty="0"/>
              <a:t>查全体学生的姓名及其出生年份。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en-US" altLang="zh-CN" sz="2000" dirty="0"/>
              <a:t>2014-Sage    /*</a:t>
            </a:r>
            <a:r>
              <a:rPr lang="zh-CN" altLang="en-US" sz="2000" dirty="0"/>
              <a:t>假定当年的年份为</a:t>
            </a:r>
            <a:r>
              <a:rPr lang="en-US" altLang="zh-CN" sz="2000" dirty="0"/>
              <a:t>2014</a:t>
            </a:r>
            <a:r>
              <a:rPr lang="zh-CN" altLang="en-US" sz="2000" dirty="0"/>
              <a:t>年*</a:t>
            </a:r>
            <a:r>
              <a:rPr lang="en-US" altLang="zh-CN" sz="2000" dirty="0"/>
              <a:t>/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FROM Student</a:t>
            </a:r>
            <a:r>
              <a:rPr lang="zh-CN" altLang="en-US" sz="2000" dirty="0"/>
              <a:t>；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urier New" panose="02070309020205020404" pitchFamily="49" charset="0"/>
              </a:rPr>
              <a:t> </a:t>
            </a:r>
            <a:endParaRPr lang="zh-CN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输出结果：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  2014-Sage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</a:t>
            </a:r>
            <a:r>
              <a:rPr lang="zh-CN" altLang="en-US" sz="2400" dirty="0"/>
              <a:t>李勇    	</a:t>
            </a:r>
            <a:r>
              <a:rPr lang="en-US" altLang="zh-CN" sz="2400" dirty="0"/>
              <a:t>1994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</a:t>
            </a:r>
            <a:r>
              <a:rPr lang="zh-CN" altLang="en-US" sz="2400" dirty="0"/>
              <a:t>刘晨    	</a:t>
            </a:r>
            <a:r>
              <a:rPr lang="en-US" altLang="zh-CN" sz="2400" dirty="0"/>
              <a:t>1995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</a:t>
            </a:r>
            <a:r>
              <a:rPr lang="zh-CN" altLang="en-US" sz="2400" dirty="0"/>
              <a:t>王敏    	</a:t>
            </a:r>
            <a:r>
              <a:rPr lang="en-US" altLang="zh-CN" sz="2400" dirty="0"/>
              <a:t>1996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</a:t>
            </a:r>
            <a:r>
              <a:rPr lang="zh-CN" altLang="en-US" sz="2400" dirty="0"/>
              <a:t>张立    	</a:t>
            </a:r>
            <a:r>
              <a:rPr lang="en-US" altLang="zh-CN" sz="2400" dirty="0"/>
              <a:t>1995 </a:t>
            </a: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查询经过计算的值（续）</a:t>
            </a:r>
          </a:p>
        </p:txBody>
      </p:sp>
      <p:sp>
        <p:nvSpPr>
          <p:cNvPr id="66565" name="Line 6"/>
          <p:cNvSpPr>
            <a:spLocks noChangeShapeType="1"/>
          </p:cNvSpPr>
          <p:nvPr/>
        </p:nvSpPr>
        <p:spPr bwMode="auto">
          <a:xfrm>
            <a:off x="1763713" y="3645024"/>
            <a:ext cx="2736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986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851EE85-1740-481E-AD0F-4BFFED05A6CE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查询经过计算的值（续）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424862" cy="489743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2]  </a:t>
            </a:r>
            <a:r>
              <a:rPr lang="zh-CN" altLang="en-US" sz="2400" dirty="0"/>
              <a:t>查询全体学生的姓名、出生年份和所有系，要求用小写字母表示所有系名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zh-CN" altLang="en-US" sz="2000" dirty="0">
                <a:latin typeface="Courier New" panose="02070309020205020404" pitchFamily="49" charset="0"/>
              </a:rPr>
              <a:t>‘</a:t>
            </a:r>
            <a:r>
              <a:rPr lang="en-US" altLang="zh-CN" sz="2000" dirty="0"/>
              <a:t>Year of Birth: '</a:t>
            </a:r>
            <a:r>
              <a:rPr lang="zh-CN" altLang="en-US" sz="2000" dirty="0"/>
              <a:t>，</a:t>
            </a:r>
            <a:r>
              <a:rPr lang="en-US" altLang="zh-CN" sz="2000" dirty="0"/>
              <a:t>2014-Sage</a:t>
            </a:r>
            <a:r>
              <a:rPr lang="zh-CN" altLang="en-US" sz="2000" dirty="0"/>
              <a:t>，</a:t>
            </a:r>
            <a:br>
              <a:rPr lang="en-US" altLang="zh-CN" sz="2000" dirty="0"/>
            </a:br>
            <a:r>
              <a:rPr lang="zh-CN" altLang="en-US" sz="2000" dirty="0"/>
              <a:t>                 </a:t>
            </a:r>
            <a:r>
              <a:rPr lang="en-US" altLang="zh-CN" sz="2000" dirty="0"/>
              <a:t>LOWER(</a:t>
            </a:r>
            <a:r>
              <a:rPr lang="en-US" altLang="zh-CN" sz="2000" dirty="0" err="1"/>
              <a:t>Sdept</a:t>
            </a:r>
            <a:r>
              <a:rPr lang="en-US" altLang="zh-CN" sz="2000" dirty="0"/>
              <a:t>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FROM Student</a:t>
            </a:r>
            <a:r>
              <a:rPr lang="zh-CN" altLang="en-US" sz="2000" dirty="0"/>
              <a:t>；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输出结果：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</a:t>
            </a:r>
            <a:r>
              <a:rPr lang="en-US" altLang="zh-CN" sz="1800" dirty="0" err="1"/>
              <a:t>Sname</a:t>
            </a:r>
            <a:r>
              <a:rPr lang="en-US" altLang="zh-CN" sz="1800" dirty="0"/>
              <a:t>   'Year of Birth:'  2014-Sage   LOWER(</a:t>
            </a:r>
            <a:r>
              <a:rPr lang="en-US" altLang="zh-CN" sz="1800" dirty="0" err="1"/>
              <a:t>Sdept</a:t>
            </a:r>
            <a:r>
              <a:rPr lang="en-US" altLang="zh-CN" sz="1800" dirty="0"/>
              <a:t>)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李勇    </a:t>
            </a:r>
            <a:r>
              <a:rPr lang="en-US" altLang="zh-CN" sz="1800" dirty="0"/>
              <a:t>Year of Birth:    1994       	</a:t>
            </a:r>
            <a:r>
              <a:rPr lang="en-US" altLang="zh-CN" sz="1800" dirty="0" err="1"/>
              <a:t>cs</a:t>
            </a:r>
            <a:endParaRPr lang="en-US" altLang="zh-CN" sz="1800" dirty="0"/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刘晨    </a:t>
            </a:r>
            <a:r>
              <a:rPr lang="en-US" altLang="zh-CN" sz="1800" dirty="0"/>
              <a:t>Year of Birth:    1995       	is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王敏    </a:t>
            </a:r>
            <a:r>
              <a:rPr lang="en-US" altLang="zh-CN" sz="1800" dirty="0"/>
              <a:t>Year of Birth:    1996       	ma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张立    </a:t>
            </a:r>
            <a:r>
              <a:rPr lang="en-US" altLang="zh-CN" sz="1800" dirty="0"/>
              <a:t>Year of Birth:    1995      	is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zh-CN" sz="2000" b="1" dirty="0">
                <a:solidFill>
                  <a:srgbClr val="FF3300"/>
                </a:solidFill>
              </a:rPr>
              <a:t>LOWER</a:t>
            </a:r>
            <a:r>
              <a:rPr lang="zh-CN" altLang="en-US" sz="2000" b="1" dirty="0">
                <a:solidFill>
                  <a:srgbClr val="FF3300"/>
                </a:solidFill>
              </a:rPr>
              <a:t>将所有的字符转换为小写，</a:t>
            </a:r>
            <a:r>
              <a:rPr lang="en-US" altLang="zh-CN" sz="2000" b="1" dirty="0">
                <a:solidFill>
                  <a:srgbClr val="FF3300"/>
                </a:solidFill>
              </a:rPr>
              <a:t>UPPER</a:t>
            </a:r>
            <a:r>
              <a:rPr lang="zh-CN" altLang="en-US" sz="2000" b="1" dirty="0">
                <a:solidFill>
                  <a:srgbClr val="FF3300"/>
                </a:solidFill>
              </a:rPr>
              <a:t>将所有的字符转换为大写。</a:t>
            </a:r>
          </a:p>
        </p:txBody>
      </p:sp>
      <p:sp>
        <p:nvSpPr>
          <p:cNvPr id="67589" name="Line 4"/>
          <p:cNvSpPr>
            <a:spLocks noChangeShapeType="1"/>
          </p:cNvSpPr>
          <p:nvPr/>
        </p:nvSpPr>
        <p:spPr bwMode="auto">
          <a:xfrm>
            <a:off x="1042988" y="4365625"/>
            <a:ext cx="5761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286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9CD84CC-9EB8-4580-AA0D-811D2F00C5C8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查询经过计算的值（续）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 dirty="0"/>
              <a:t>使用列</a:t>
            </a:r>
            <a:r>
              <a:rPr lang="zh-CN" altLang="en-US" sz="2400" dirty="0">
                <a:solidFill>
                  <a:srgbClr val="D75B5B"/>
                </a:solidFill>
              </a:rPr>
              <a:t>别名</a:t>
            </a:r>
            <a:r>
              <a:rPr lang="zh-CN" altLang="en-US" sz="2400" dirty="0"/>
              <a:t>改变查询结果的列标题</a:t>
            </a:r>
            <a:r>
              <a:rPr lang="en-US" altLang="zh-CN" sz="2400" dirty="0"/>
              <a:t>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SELECT </a:t>
            </a:r>
            <a:r>
              <a:rPr lang="en-US" altLang="zh-CN" sz="1800" dirty="0" err="1"/>
              <a:t>Sname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D75B5B"/>
                </a:solidFill>
              </a:rPr>
              <a:t>NAME</a:t>
            </a:r>
            <a:r>
              <a:rPr lang="zh-CN" altLang="en-US" sz="1800" dirty="0"/>
              <a:t>，</a:t>
            </a:r>
            <a:r>
              <a:rPr lang="en-US" altLang="zh-CN" sz="1800" dirty="0"/>
              <a:t>'Year of Birth: </a:t>
            </a:r>
            <a:r>
              <a:rPr lang="en-US" altLang="zh-CN" sz="1800" dirty="0">
                <a:latin typeface="Courier New" panose="02070309020205020404" pitchFamily="49" charset="0"/>
              </a:rPr>
              <a:t>’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D75B5B"/>
                </a:solidFill>
              </a:rPr>
              <a:t> BIRTH</a:t>
            </a:r>
            <a:r>
              <a:rPr lang="zh-CN" altLang="en-US" sz="1800" dirty="0"/>
              <a:t>，</a:t>
            </a:r>
            <a:endParaRPr lang="zh-CN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</a:t>
            </a:r>
            <a:r>
              <a:rPr lang="en-US" altLang="zh-CN" sz="1800" dirty="0"/>
              <a:t>2014-Sage </a:t>
            </a:r>
            <a:r>
              <a:rPr lang="en-US" altLang="zh-CN" sz="1800" dirty="0">
                <a:solidFill>
                  <a:srgbClr val="D75B5B"/>
                </a:solidFill>
              </a:rPr>
              <a:t> BIRTHDAY</a:t>
            </a:r>
            <a:r>
              <a:rPr lang="zh-CN" altLang="en-US" sz="1800" dirty="0"/>
              <a:t>，</a:t>
            </a:r>
            <a:r>
              <a:rPr lang="en-US" altLang="zh-CN" sz="1800" dirty="0"/>
              <a:t>LOWER(</a:t>
            </a:r>
            <a:r>
              <a:rPr lang="en-US" altLang="zh-CN" sz="1800" dirty="0" err="1"/>
              <a:t>Sdept</a:t>
            </a:r>
            <a:r>
              <a:rPr lang="en-US" altLang="zh-CN" sz="1800" dirty="0"/>
              <a:t>)  </a:t>
            </a:r>
            <a:r>
              <a:rPr lang="en-US" altLang="zh-CN" sz="1800" dirty="0">
                <a:solidFill>
                  <a:srgbClr val="D75B5B"/>
                </a:solidFill>
              </a:rPr>
              <a:t>DEPARTMENT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FROM</a:t>
            </a:r>
            <a:r>
              <a:rPr lang="en-US" altLang="zh-CN" sz="2000" dirty="0"/>
              <a:t> </a:t>
            </a:r>
            <a:r>
              <a:rPr lang="en-US" altLang="zh-CN" sz="1800" dirty="0"/>
              <a:t>Student</a:t>
            </a:r>
            <a:r>
              <a:rPr lang="zh-CN" altLang="en-US" sz="1800" dirty="0"/>
              <a:t>；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输出结果：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1800" dirty="0"/>
              <a:t>NAME      BIRTH         BIRTHDAY   DEPARTMENT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-------  ----------------    -------------  ------------------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李勇    </a:t>
            </a:r>
            <a:r>
              <a:rPr lang="en-US" altLang="zh-CN" sz="2000" dirty="0"/>
              <a:t>Year of Birth:    1994             </a:t>
            </a:r>
            <a:r>
              <a:rPr lang="en-US" altLang="zh-CN" sz="2000" dirty="0" err="1"/>
              <a:t>cs</a:t>
            </a:r>
            <a:endParaRPr lang="en-US" altLang="zh-CN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刘晨    </a:t>
            </a:r>
            <a:r>
              <a:rPr lang="en-US" altLang="zh-CN" sz="2000" dirty="0"/>
              <a:t>Year of Birth:    1995             is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王敏    </a:t>
            </a:r>
            <a:r>
              <a:rPr lang="en-US" altLang="zh-CN" sz="2000" dirty="0"/>
              <a:t>Year of Birth:    1996             ma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张立    </a:t>
            </a:r>
            <a:r>
              <a:rPr lang="en-US" altLang="zh-CN" sz="2000" dirty="0"/>
              <a:t>Year of Birth:    1995             is</a:t>
            </a:r>
          </a:p>
        </p:txBody>
      </p:sp>
    </p:spTree>
    <p:extLst>
      <p:ext uri="{BB962C8B-B14F-4D97-AF65-F5344CB8AC3E}">
        <p14:creationId xmlns:p14="http://schemas.microsoft.com/office/powerpoint/2010/main" val="29565660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683A2D-E4A1-4A50-9D26-B88D421B3FF1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chemeClr val="accent3"/>
                </a:solidFill>
              </a:rPr>
              <a:t>选择表中的若干元组</a:t>
            </a:r>
            <a:r>
              <a:rPr lang="en-US" altLang="zh-CN" sz="3200" dirty="0">
                <a:solidFill>
                  <a:schemeClr val="accent3"/>
                </a:solidFill>
              </a:rPr>
              <a:t>(</a:t>
            </a:r>
            <a:r>
              <a:rPr lang="zh-CN" altLang="en-US" sz="3200" dirty="0">
                <a:solidFill>
                  <a:schemeClr val="accent3"/>
                </a:solidFill>
              </a:rPr>
              <a:t>例题</a:t>
            </a:r>
            <a:r>
              <a:rPr lang="en-US" altLang="zh-CN" sz="3200" dirty="0">
                <a:solidFill>
                  <a:schemeClr val="accent3"/>
                </a:solidFill>
              </a:rPr>
              <a:t>)</a:t>
            </a:r>
            <a:endParaRPr lang="zh-CN" altLang="en-US" sz="3200" dirty="0">
              <a:solidFill>
                <a:schemeClr val="accent3"/>
              </a:solidFill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12875"/>
            <a:ext cx="7772400" cy="43195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［例</a:t>
            </a:r>
            <a:r>
              <a:rPr lang="en-US" altLang="zh-CN" sz="2400" dirty="0"/>
              <a:t>1</a:t>
            </a:r>
            <a:r>
              <a:rPr lang="zh-CN" altLang="en-US" sz="2400" dirty="0"/>
              <a:t>］  查询计算机科学系全体学生的名单。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FROM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WHERE </a:t>
            </a:r>
            <a:r>
              <a:rPr lang="en-US" altLang="zh-CN" dirty="0" err="1"/>
              <a:t>Sdept</a:t>
            </a:r>
            <a:r>
              <a:rPr lang="en-US" altLang="zh-CN" dirty="0"/>
              <a:t>=‘CS’</a:t>
            </a:r>
            <a:r>
              <a:rPr lang="zh-CN" altLang="en-US" dirty="0"/>
              <a:t>；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2]  </a:t>
            </a:r>
            <a:r>
              <a:rPr lang="zh-CN" altLang="en-US" sz="2400" dirty="0"/>
              <a:t>查询所有年龄在</a:t>
            </a:r>
            <a:r>
              <a:rPr lang="en-US" altLang="zh-CN" sz="2400" dirty="0"/>
              <a:t>20</a:t>
            </a:r>
            <a:r>
              <a:rPr lang="zh-CN" altLang="en-US" sz="2400" dirty="0"/>
              <a:t>岁以下的学生姓名及其年龄。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zh-CN" altLang="en-US" dirty="0"/>
              <a:t>，</a:t>
            </a:r>
            <a:r>
              <a:rPr lang="en-US" altLang="zh-CN" dirty="0"/>
              <a:t>Sage </a:t>
            </a:r>
          </a:p>
          <a:p>
            <a:pPr lvl="2" algn="just" eaLnBrk="1" hangingPunct="1">
              <a:buFontTx/>
              <a:buNone/>
            </a:pPr>
            <a:r>
              <a:rPr lang="en-US" altLang="zh-CN" sz="2400" dirty="0"/>
              <a:t>FROM    Student    </a:t>
            </a:r>
          </a:p>
          <a:p>
            <a:pPr lvl="2" algn="just" eaLnBrk="1" hangingPunct="1">
              <a:buFontTx/>
              <a:buNone/>
            </a:pPr>
            <a:r>
              <a:rPr lang="en-US" altLang="zh-CN" sz="2400" dirty="0"/>
              <a:t>WHERE Sage &lt; 20</a:t>
            </a:r>
            <a:r>
              <a:rPr lang="zh-CN" altLang="en-US" sz="2400" dirty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［例</a:t>
            </a:r>
            <a:r>
              <a:rPr lang="en-US" altLang="zh-CN" sz="2400" dirty="0"/>
              <a:t>3</a:t>
            </a:r>
            <a:r>
              <a:rPr lang="zh-CN" altLang="en-US" sz="2400" dirty="0"/>
              <a:t>］  查询考试成绩有不及格的学生的学号。</a:t>
            </a:r>
          </a:p>
          <a:p>
            <a:pPr lvl="2" eaLnBrk="1" hangingPunct="1"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SELECT </a:t>
            </a:r>
            <a:r>
              <a:rPr lang="en-US" altLang="zh-CN" sz="2400" dirty="0">
                <a:solidFill>
                  <a:srgbClr val="FF00FF"/>
                </a:solidFill>
              </a:rPr>
              <a:t>DISTINCT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Sno</a:t>
            </a:r>
            <a:endParaRPr lang="en-US" altLang="zh-CN" sz="2400" dirty="0"/>
          </a:p>
          <a:p>
            <a:pPr lvl="2" eaLnBrk="1" hangingPunct="1">
              <a:buFontTx/>
              <a:buNone/>
            </a:pPr>
            <a:r>
              <a:rPr lang="en-US" altLang="zh-CN" sz="2400" dirty="0"/>
              <a:t>    FROM  SC</a:t>
            </a:r>
          </a:p>
          <a:p>
            <a:pPr lvl="2" eaLnBrk="1" hangingPunct="1">
              <a:buFontTx/>
              <a:buNone/>
            </a:pPr>
            <a:r>
              <a:rPr lang="en-US" altLang="zh-CN" sz="2400" dirty="0"/>
              <a:t>    WHERE Grade&lt;60</a:t>
            </a:r>
            <a:r>
              <a:rPr lang="zh-CN" altLang="en-US" sz="2400" dirty="0"/>
              <a:t>；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6383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8AA67C5-3151-43C7-8B37-AE5FF96FA83E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chemeClr val="accent3"/>
                </a:solidFill>
              </a:rPr>
              <a:t>选择表中的若干元组</a:t>
            </a:r>
            <a:r>
              <a:rPr lang="en-US" altLang="zh-CN" sz="3200" dirty="0">
                <a:solidFill>
                  <a:schemeClr val="accent3"/>
                </a:solidFill>
              </a:rPr>
              <a:t>(</a:t>
            </a:r>
            <a:r>
              <a:rPr lang="zh-CN" altLang="en-US" sz="3200" dirty="0">
                <a:solidFill>
                  <a:schemeClr val="accent3"/>
                </a:solidFill>
              </a:rPr>
              <a:t>例题</a:t>
            </a:r>
            <a:r>
              <a:rPr lang="en-US" altLang="zh-CN" sz="3200" dirty="0">
                <a:solidFill>
                  <a:schemeClr val="accent3"/>
                </a:solidFill>
              </a:rPr>
              <a:t>)</a:t>
            </a:r>
            <a:endParaRPr lang="zh-CN" altLang="en-US" sz="3200" dirty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920806" cy="45354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/>
              <a:t>4] </a:t>
            </a:r>
            <a:r>
              <a:rPr lang="zh-CN" altLang="en-US" sz="2400" dirty="0"/>
              <a:t>查询信息系（</a:t>
            </a:r>
            <a:r>
              <a:rPr lang="en-US" altLang="zh-CN" sz="2400" dirty="0"/>
              <a:t>IS</a:t>
            </a:r>
            <a:r>
              <a:rPr lang="zh-CN" altLang="en-US" sz="2400" dirty="0"/>
              <a:t>）、数学系（</a:t>
            </a:r>
            <a:r>
              <a:rPr lang="en-US" altLang="zh-CN" sz="2400" dirty="0"/>
              <a:t>MA</a:t>
            </a:r>
            <a:r>
              <a:rPr lang="zh-CN" altLang="en-US" sz="2400" dirty="0"/>
              <a:t>）和计算机科学系（</a:t>
            </a:r>
            <a:r>
              <a:rPr lang="en-US" altLang="zh-CN" sz="2400" dirty="0"/>
              <a:t>CS</a:t>
            </a:r>
            <a:r>
              <a:rPr lang="zh-CN" altLang="en-US" sz="2400" dirty="0"/>
              <a:t>）学生的姓名和性别。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SELECT </a:t>
            </a:r>
            <a:r>
              <a:rPr lang="en-US" altLang="zh-CN" dirty="0" err="1"/>
              <a:t>Sname</a:t>
            </a:r>
            <a:r>
              <a:rPr lang="zh-CN" altLang="en-US" dirty="0"/>
              <a:t>，</a:t>
            </a:r>
            <a:r>
              <a:rPr lang="en-US" altLang="zh-CN" dirty="0" err="1"/>
              <a:t>Ssex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FROM  Student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WHERE </a:t>
            </a:r>
            <a:r>
              <a:rPr lang="en-US" altLang="zh-CN" dirty="0" err="1"/>
              <a:t>Sdept</a:t>
            </a:r>
            <a:r>
              <a:rPr lang="en-US" altLang="zh-CN" dirty="0"/>
              <a:t> IN ( 'IS'</a:t>
            </a:r>
            <a:r>
              <a:rPr lang="zh-CN" altLang="en-US" dirty="0"/>
              <a:t>，</a:t>
            </a:r>
            <a:r>
              <a:rPr lang="en-US" altLang="zh-CN" dirty="0"/>
              <a:t>'MA'</a:t>
            </a:r>
            <a:r>
              <a:rPr lang="zh-CN" altLang="en-US" dirty="0"/>
              <a:t>，</a:t>
            </a:r>
            <a:r>
              <a:rPr lang="en-US" altLang="zh-CN" dirty="0"/>
              <a:t>'CS' );</a:t>
            </a:r>
            <a:r>
              <a:rPr lang="zh-CN" altLang="en-US" dirty="0"/>
              <a:t> </a:t>
            </a:r>
            <a:endParaRPr lang="en-US" altLang="zh-CN" dirty="0"/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可改写为：</a:t>
            </a:r>
          </a:p>
          <a:p>
            <a:pPr lvl="2" eaLnBrk="1" hangingPunct="1">
              <a:buFontTx/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Ssex</a:t>
            </a:r>
            <a:endParaRPr lang="en-US" altLang="zh-CN" sz="2400" dirty="0"/>
          </a:p>
          <a:p>
            <a:pPr lvl="2" eaLnBrk="1" hangingPunct="1">
              <a:buFontTx/>
              <a:buNone/>
            </a:pPr>
            <a:r>
              <a:rPr lang="en-US" altLang="zh-CN" sz="2400" dirty="0"/>
              <a:t>FROM   Student</a:t>
            </a:r>
          </a:p>
          <a:p>
            <a:pPr lvl="2" eaLnBrk="1" hangingPunct="1">
              <a:buFontTx/>
              <a:buNone/>
            </a:pPr>
            <a:r>
              <a:rPr lang="en-US" altLang="zh-CN" sz="2400" dirty="0"/>
              <a:t>WHERE  </a:t>
            </a:r>
            <a:r>
              <a:rPr lang="en-US" altLang="zh-CN" sz="2400" dirty="0" err="1"/>
              <a:t>Sdept</a:t>
            </a:r>
            <a:r>
              <a:rPr lang="en-US" altLang="zh-CN" sz="2400" dirty="0"/>
              <a:t>= ' IS ' OR </a:t>
            </a:r>
            <a:r>
              <a:rPr lang="en-US" altLang="zh-CN" sz="2400" dirty="0" err="1"/>
              <a:t>Sdept</a:t>
            </a:r>
            <a:r>
              <a:rPr lang="en-US" altLang="zh-CN" sz="2400" dirty="0"/>
              <a:t>= ' MA' OR </a:t>
            </a:r>
            <a:r>
              <a:rPr lang="en-US" altLang="zh-CN" sz="2400" dirty="0" err="1"/>
              <a:t>Sdept</a:t>
            </a:r>
            <a:r>
              <a:rPr lang="en-US" altLang="zh-CN" sz="2400" dirty="0"/>
              <a:t>= ' CS '</a:t>
            </a:r>
            <a:r>
              <a:rPr lang="zh-CN" altLang="en-US" sz="2400" dirty="0"/>
              <a:t>；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298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5050" y="1340768"/>
            <a:ext cx="8424936" cy="4419538"/>
          </a:xfrm>
          <a:prstGeom prst="rect">
            <a:avLst/>
          </a:prstGeom>
        </p:spPr>
        <p:txBody>
          <a:bodyPr vert="horz" wrap="square" lIns="0" tIns="62987" rIns="0" bIns="0" rtlCol="0">
            <a:spAutoFit/>
          </a:bodyPr>
          <a:lstStyle/>
          <a:p>
            <a:pPr marL="10860" algn="l">
              <a:spcBef>
                <a:spcPts val="496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000" spc="-4" dirty="0">
                <a:latin typeface="Microsoft YaHei"/>
                <a:cs typeface="Microsoft YaHei"/>
              </a:rPr>
              <a:t>SQL语言是集DDL、DML和DCL于一体的数据库语言</a:t>
            </a:r>
            <a:endParaRPr sz="2000" dirty="0">
              <a:latin typeface="Microsoft YaHei"/>
              <a:cs typeface="Microsoft YaHei"/>
            </a:endParaRPr>
          </a:p>
          <a:p>
            <a:pPr marL="10860" marR="159096" algn="l">
              <a:lnSpc>
                <a:spcPct val="119700"/>
              </a:lnSpc>
              <a:spcBef>
                <a:spcPts val="4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000" spc="-4" dirty="0">
                <a:latin typeface="Microsoft YaHei"/>
                <a:cs typeface="Microsoft YaHei"/>
              </a:rPr>
              <a:t>SQL语言主要由以下9个单词引导的操作语句来构成，但每一种语句都能表 达复杂的操作请求</a:t>
            </a:r>
            <a:endParaRPr sz="2000" dirty="0">
              <a:latin typeface="Microsoft YaHei"/>
              <a:cs typeface="Microsoft YaHei"/>
            </a:endParaRPr>
          </a:p>
          <a:p>
            <a:pPr marL="660274" lvl="1" indent="-258463" algn="l">
              <a:spcBef>
                <a:spcPts val="509"/>
              </a:spcBef>
              <a:buFont typeface="Wingdings"/>
              <a:buChar char=""/>
              <a:tabLst>
                <a:tab pos="660817" algn="l"/>
              </a:tabLst>
            </a:pPr>
            <a:r>
              <a:rPr sz="2000" spc="-4" dirty="0">
                <a:latin typeface="Microsoft YaHei"/>
                <a:cs typeface="Microsoft YaHei"/>
              </a:rPr>
              <a:t>DDL语句引导词：</a:t>
            </a:r>
            <a:r>
              <a:rPr sz="2394" spc="-4" dirty="0">
                <a:latin typeface="Microsoft YaHei"/>
                <a:cs typeface="Microsoft YaHei"/>
              </a:rPr>
              <a:t>Create</a:t>
            </a: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(</a:t>
            </a:r>
            <a:r>
              <a:rPr sz="1710" spc="-9" dirty="0">
                <a:solidFill>
                  <a:srgbClr val="3333CC"/>
                </a:solidFill>
                <a:latin typeface="Microsoft YaHei"/>
                <a:cs typeface="Microsoft YaHei"/>
              </a:rPr>
              <a:t>建立</a:t>
            </a: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)</a:t>
            </a:r>
            <a:r>
              <a:rPr sz="1710" spc="-4" dirty="0">
                <a:latin typeface="Microsoft YaHei"/>
                <a:cs typeface="Microsoft YaHei"/>
              </a:rPr>
              <a:t>,</a:t>
            </a:r>
            <a:r>
              <a:rPr sz="1710" spc="4" dirty="0">
                <a:latin typeface="Microsoft YaHei"/>
                <a:cs typeface="Microsoft YaHei"/>
              </a:rPr>
              <a:t> </a:t>
            </a:r>
            <a:r>
              <a:rPr sz="2390" spc="-4" dirty="0">
                <a:latin typeface="Microsoft YaHei"/>
                <a:cs typeface="Microsoft YaHei"/>
              </a:rPr>
              <a:t>Alter</a:t>
            </a:r>
            <a:r>
              <a:rPr sz="1710" spc="-4" dirty="0">
                <a:latin typeface="Microsoft YaHei"/>
                <a:cs typeface="Microsoft YaHei"/>
              </a:rPr>
              <a:t> </a:t>
            </a:r>
            <a:r>
              <a:rPr sz="1710" spc="-9" dirty="0">
                <a:solidFill>
                  <a:srgbClr val="3333CC"/>
                </a:solidFill>
                <a:latin typeface="Microsoft YaHei"/>
                <a:cs typeface="Microsoft YaHei"/>
              </a:rPr>
              <a:t>(修改</a:t>
            </a: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)</a:t>
            </a:r>
            <a:r>
              <a:rPr sz="1710" spc="-4" dirty="0">
                <a:latin typeface="Microsoft YaHei"/>
                <a:cs typeface="Microsoft YaHei"/>
              </a:rPr>
              <a:t>,</a:t>
            </a:r>
            <a:r>
              <a:rPr sz="1710" dirty="0">
                <a:latin typeface="Microsoft YaHei"/>
                <a:cs typeface="Microsoft YaHei"/>
              </a:rPr>
              <a:t> </a:t>
            </a:r>
            <a:r>
              <a:rPr sz="2394" spc="-4" dirty="0">
                <a:latin typeface="Microsoft YaHei"/>
                <a:cs typeface="Microsoft YaHei"/>
              </a:rPr>
              <a:t>Drop</a:t>
            </a: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(</a:t>
            </a:r>
            <a:r>
              <a:rPr sz="1710" spc="-9" dirty="0">
                <a:solidFill>
                  <a:srgbClr val="3333CC"/>
                </a:solidFill>
                <a:latin typeface="Microsoft YaHei"/>
                <a:cs typeface="Microsoft YaHei"/>
              </a:rPr>
              <a:t>撤消)</a:t>
            </a:r>
            <a:endParaRPr sz="1710" dirty="0">
              <a:latin typeface="Microsoft YaHei"/>
              <a:cs typeface="Microsoft YaHei"/>
            </a:endParaRPr>
          </a:p>
          <a:p>
            <a:pPr marL="792763" marR="162354" lvl="2" algn="l">
              <a:lnSpc>
                <a:spcPct val="120300"/>
              </a:lnSpc>
              <a:spcBef>
                <a:spcPts val="68"/>
              </a:spcBef>
              <a:buClr>
                <a:srgbClr val="000000"/>
              </a:buClr>
              <a:buFont typeface="Wingdings"/>
              <a:buChar char=""/>
              <a:tabLst>
                <a:tab pos="1003986" algn="l"/>
              </a:tabLst>
            </a:pPr>
            <a:r>
              <a:rPr dirty="0">
                <a:solidFill>
                  <a:srgbClr val="CC0000"/>
                </a:solidFill>
                <a:latin typeface="Microsoft YaHei"/>
                <a:cs typeface="Microsoft YaHei"/>
              </a:rPr>
              <a:t>模式的定义和删除，包括定义Database,</a:t>
            </a:r>
            <a:r>
              <a:rPr spc="-30" dirty="0">
                <a:solidFill>
                  <a:srgbClr val="CC0000"/>
                </a:solidFill>
                <a:latin typeface="Microsoft YaHei"/>
                <a:cs typeface="Microsoft YaHei"/>
              </a:rPr>
              <a:t> </a:t>
            </a:r>
            <a:r>
              <a:rPr dirty="0">
                <a:solidFill>
                  <a:srgbClr val="CC0000"/>
                </a:solidFill>
                <a:latin typeface="Microsoft YaHei"/>
                <a:cs typeface="Microsoft YaHei"/>
              </a:rPr>
              <a:t>Table,</a:t>
            </a:r>
            <a:r>
              <a:rPr spc="-26" dirty="0">
                <a:solidFill>
                  <a:srgbClr val="CC0000"/>
                </a:solidFill>
                <a:latin typeface="Microsoft YaHei"/>
                <a:cs typeface="Microsoft YaHei"/>
              </a:rPr>
              <a:t> </a:t>
            </a:r>
            <a:r>
              <a:rPr dirty="0">
                <a:solidFill>
                  <a:srgbClr val="CC0000"/>
                </a:solidFill>
                <a:latin typeface="Microsoft YaHei"/>
                <a:cs typeface="Microsoft YaHei"/>
              </a:rPr>
              <a:t>View,</a:t>
            </a:r>
            <a:r>
              <a:rPr spc="-26" dirty="0">
                <a:solidFill>
                  <a:srgbClr val="CC0000"/>
                </a:solidFill>
                <a:latin typeface="Microsoft YaHei"/>
                <a:cs typeface="Microsoft YaHei"/>
              </a:rPr>
              <a:t> </a:t>
            </a:r>
            <a:r>
              <a:rPr dirty="0">
                <a:solidFill>
                  <a:srgbClr val="CC0000"/>
                </a:solidFill>
                <a:latin typeface="Microsoft YaHei"/>
                <a:cs typeface="Microsoft YaHei"/>
              </a:rPr>
              <a:t>Index,完整性约束 条件等，也包括定义对象(RowType行对象,</a:t>
            </a:r>
            <a:r>
              <a:rPr spc="-4" dirty="0">
                <a:solidFill>
                  <a:srgbClr val="CC0000"/>
                </a:solidFill>
                <a:latin typeface="Microsoft YaHei"/>
                <a:cs typeface="Microsoft YaHei"/>
              </a:rPr>
              <a:t> </a:t>
            </a:r>
            <a:r>
              <a:rPr dirty="0">
                <a:solidFill>
                  <a:srgbClr val="CC0000"/>
                </a:solidFill>
                <a:latin typeface="Microsoft YaHei"/>
                <a:cs typeface="Microsoft YaHei"/>
              </a:rPr>
              <a:t>Type列对象)</a:t>
            </a:r>
            <a:endParaRPr dirty="0">
              <a:latin typeface="Microsoft YaHei"/>
              <a:cs typeface="Microsoft YaHei"/>
            </a:endParaRPr>
          </a:p>
          <a:p>
            <a:pPr marL="660274" lvl="1" indent="-258463" algn="l">
              <a:spcBef>
                <a:spcPts val="509"/>
              </a:spcBef>
              <a:buFont typeface="Wingdings"/>
              <a:buChar char=""/>
              <a:tabLst>
                <a:tab pos="660817" algn="l"/>
              </a:tabLst>
            </a:pPr>
            <a:r>
              <a:rPr sz="2000" spc="-4" dirty="0">
                <a:latin typeface="Microsoft YaHei"/>
                <a:cs typeface="Microsoft YaHei"/>
              </a:rPr>
              <a:t>DML语句引导词：</a:t>
            </a:r>
            <a:r>
              <a:rPr sz="2394" spc="-4" dirty="0">
                <a:latin typeface="Microsoft YaHei"/>
                <a:cs typeface="Microsoft YaHei"/>
              </a:rPr>
              <a:t>Insert</a:t>
            </a:r>
            <a:r>
              <a:rPr sz="2394" spc="9" dirty="0">
                <a:latin typeface="Microsoft YaHei"/>
                <a:cs typeface="Microsoft YaHei"/>
              </a:rPr>
              <a:t> </a:t>
            </a:r>
            <a:r>
              <a:rPr sz="1710" spc="-4" dirty="0">
                <a:latin typeface="Microsoft YaHei"/>
                <a:cs typeface="Microsoft YaHei"/>
              </a:rPr>
              <a:t>,</a:t>
            </a:r>
            <a:r>
              <a:rPr sz="1710" dirty="0">
                <a:latin typeface="Microsoft YaHei"/>
                <a:cs typeface="Microsoft YaHei"/>
              </a:rPr>
              <a:t> </a:t>
            </a:r>
            <a:r>
              <a:rPr sz="2394" spc="-4" dirty="0">
                <a:latin typeface="Microsoft YaHei"/>
                <a:cs typeface="Microsoft YaHei"/>
              </a:rPr>
              <a:t>Delete</a:t>
            </a:r>
            <a:r>
              <a:rPr sz="1710" spc="-4" dirty="0">
                <a:latin typeface="Microsoft YaHei"/>
                <a:cs typeface="Microsoft YaHei"/>
              </a:rPr>
              <a:t>,</a:t>
            </a:r>
            <a:r>
              <a:rPr sz="1710" dirty="0">
                <a:latin typeface="Microsoft YaHei"/>
                <a:cs typeface="Microsoft YaHei"/>
              </a:rPr>
              <a:t> </a:t>
            </a:r>
            <a:r>
              <a:rPr sz="2394" spc="-4" dirty="0">
                <a:latin typeface="Microsoft YaHei"/>
                <a:cs typeface="Microsoft YaHei"/>
              </a:rPr>
              <a:t>Update</a:t>
            </a:r>
            <a:r>
              <a:rPr sz="1710" spc="-4" dirty="0">
                <a:latin typeface="Microsoft YaHei"/>
                <a:cs typeface="Microsoft YaHei"/>
              </a:rPr>
              <a:t>, </a:t>
            </a:r>
            <a:r>
              <a:rPr sz="2394" spc="-4" dirty="0">
                <a:latin typeface="Microsoft YaHei"/>
                <a:cs typeface="Microsoft YaHei"/>
              </a:rPr>
              <a:t>Select</a:t>
            </a:r>
            <a:endParaRPr sz="2394" dirty="0">
              <a:latin typeface="Microsoft YaHei"/>
              <a:cs typeface="Microsoft YaHei"/>
            </a:endParaRPr>
          </a:p>
          <a:p>
            <a:pPr marL="792763" marR="4344" lvl="2" algn="l">
              <a:lnSpc>
                <a:spcPct val="120300"/>
              </a:lnSpc>
              <a:spcBef>
                <a:spcPts val="77"/>
              </a:spcBef>
              <a:buClr>
                <a:srgbClr val="000000"/>
              </a:buClr>
              <a:buFont typeface="Wingdings"/>
              <a:buChar char=""/>
              <a:tabLst>
                <a:tab pos="1003986" algn="l"/>
              </a:tabLst>
            </a:pPr>
            <a:r>
              <a:rPr dirty="0">
                <a:solidFill>
                  <a:srgbClr val="CC0000"/>
                </a:solidFill>
                <a:latin typeface="Microsoft YaHei"/>
                <a:cs typeface="Microsoft YaHei"/>
              </a:rPr>
              <a:t>各种方式的更新与检索操作，如直接输入记录，从其他Table(由SubQuery </a:t>
            </a:r>
            <a:r>
              <a:rPr spc="-4" dirty="0">
                <a:solidFill>
                  <a:srgbClr val="CC0000"/>
                </a:solidFill>
                <a:latin typeface="Microsoft YaHei"/>
                <a:cs typeface="Microsoft YaHei"/>
              </a:rPr>
              <a:t>建立)输入</a:t>
            </a:r>
            <a:endParaRPr dirty="0">
              <a:latin typeface="Microsoft YaHei"/>
              <a:cs typeface="Microsoft YaHei"/>
            </a:endParaRPr>
          </a:p>
          <a:p>
            <a:pPr marL="1003443" lvl="2" indent="-210679" algn="l">
              <a:spcBef>
                <a:spcPts val="371"/>
              </a:spcBef>
              <a:buClr>
                <a:srgbClr val="000000"/>
              </a:buClr>
              <a:buFont typeface="Wingdings"/>
              <a:buChar char=""/>
              <a:tabLst>
                <a:tab pos="1003986" algn="l"/>
              </a:tabLst>
            </a:pPr>
            <a:r>
              <a:rPr dirty="0">
                <a:solidFill>
                  <a:srgbClr val="CC0000"/>
                </a:solidFill>
                <a:latin typeface="Microsoft YaHei"/>
                <a:cs typeface="Microsoft YaHei"/>
              </a:rPr>
              <a:t>各种复杂条件的检索，如连接查找，模糊查找，分组查找，嵌套查找等</a:t>
            </a:r>
            <a:endParaRPr dirty="0">
              <a:latin typeface="Microsoft YaHei"/>
              <a:cs typeface="Microsoft YaHei"/>
            </a:endParaRPr>
          </a:p>
          <a:p>
            <a:pPr marL="1003443" lvl="2" indent="-210679" algn="l">
              <a:spcBef>
                <a:spcPts val="381"/>
              </a:spcBef>
              <a:buClr>
                <a:srgbClr val="000000"/>
              </a:buClr>
              <a:buFont typeface="Wingdings"/>
              <a:buChar char=""/>
              <a:tabLst>
                <a:tab pos="1003986" algn="l"/>
              </a:tabLst>
            </a:pPr>
            <a:r>
              <a:rPr dirty="0">
                <a:solidFill>
                  <a:srgbClr val="CC0000"/>
                </a:solidFill>
                <a:latin typeface="Microsoft YaHei"/>
                <a:cs typeface="Microsoft YaHei"/>
              </a:rPr>
              <a:t>各种聚集操作，求平均、求和、…等，分组聚集，分组过滤等</a:t>
            </a:r>
            <a:endParaRPr dirty="0">
              <a:latin typeface="Microsoft YaHei"/>
              <a:cs typeface="Microsoft YaHei"/>
            </a:endParaRPr>
          </a:p>
          <a:p>
            <a:pPr marL="660274" lvl="1" indent="-258463" algn="l">
              <a:spcBef>
                <a:spcPts val="509"/>
              </a:spcBef>
              <a:buFont typeface="Wingdings"/>
              <a:buChar char=""/>
              <a:tabLst>
                <a:tab pos="660817" algn="l"/>
              </a:tabLst>
            </a:pPr>
            <a:r>
              <a:rPr sz="2000" spc="-4" dirty="0">
                <a:latin typeface="Microsoft YaHei"/>
                <a:cs typeface="Microsoft YaHei"/>
              </a:rPr>
              <a:t>DCL语句引导词：</a:t>
            </a:r>
            <a:r>
              <a:rPr sz="2394" spc="-4" dirty="0">
                <a:latin typeface="Microsoft YaHei"/>
                <a:cs typeface="Microsoft YaHei"/>
              </a:rPr>
              <a:t>Grant</a:t>
            </a:r>
            <a:r>
              <a:rPr sz="1710" spc="-4" dirty="0">
                <a:latin typeface="Microsoft YaHei"/>
                <a:cs typeface="Microsoft YaHei"/>
              </a:rPr>
              <a:t>, </a:t>
            </a:r>
            <a:r>
              <a:rPr sz="2394" spc="-4" dirty="0">
                <a:latin typeface="Microsoft YaHei"/>
                <a:cs typeface="Microsoft YaHei"/>
              </a:rPr>
              <a:t>Revoke</a:t>
            </a:r>
            <a:endParaRPr sz="2394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552" y="5822720"/>
            <a:ext cx="4706017" cy="694191"/>
          </a:xfrm>
          <a:prstGeom prst="rect">
            <a:avLst/>
          </a:prstGeom>
        </p:spPr>
        <p:txBody>
          <a:bodyPr vert="horz" wrap="square" lIns="0" tIns="57557" rIns="0" bIns="0" rtlCol="0">
            <a:spAutoFit/>
          </a:bodyPr>
          <a:lstStyle/>
          <a:p>
            <a:pPr marL="1003443" indent="-210679" algn="l">
              <a:spcBef>
                <a:spcPts val="453"/>
              </a:spcBef>
              <a:buClr>
                <a:srgbClr val="000000"/>
              </a:buClr>
              <a:buFont typeface="Wingdings"/>
              <a:buChar char=""/>
              <a:tabLst>
                <a:tab pos="1003986" algn="l"/>
              </a:tabLst>
            </a:pPr>
            <a:r>
              <a:rPr dirty="0">
                <a:solidFill>
                  <a:srgbClr val="CC0000"/>
                </a:solidFill>
                <a:latin typeface="Microsoft YaHei"/>
                <a:cs typeface="Microsoft YaHei"/>
              </a:rPr>
              <a:t>安全性控制：授权和撤消授权</a:t>
            </a:r>
            <a:endParaRPr dirty="0">
              <a:latin typeface="Microsoft YaHei"/>
              <a:cs typeface="Microsoft YaHei"/>
            </a:endParaRPr>
          </a:p>
          <a:p>
            <a:pPr marL="183529" indent="-172670" algn="l">
              <a:spcBef>
                <a:spcPts val="410"/>
              </a:spcBef>
              <a:buClr>
                <a:srgbClr val="000000"/>
              </a:buClr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000" spc="-4" dirty="0">
                <a:solidFill>
                  <a:srgbClr val="3333CC"/>
                </a:solidFill>
                <a:latin typeface="Microsoft YaHei"/>
                <a:cs typeface="Microsoft YaHei"/>
              </a:rPr>
              <a:t>交互式</a:t>
            </a:r>
            <a:r>
              <a:rPr sz="2000" dirty="0">
                <a:solidFill>
                  <a:srgbClr val="3333CC"/>
                </a:solidFill>
                <a:latin typeface="Microsoft YaHei"/>
                <a:cs typeface="Microsoft YaHei"/>
              </a:rPr>
              <a:t>SQL</a:t>
            </a: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sz="2000" spc="-4" dirty="0">
                <a:solidFill>
                  <a:srgbClr val="3333CC"/>
                </a:solidFill>
                <a:latin typeface="Microsoft YaHei"/>
                <a:cs typeface="Microsoft YaHei"/>
              </a:rPr>
              <a:t>嵌入式</a:t>
            </a:r>
            <a:r>
              <a:rPr sz="2000" dirty="0">
                <a:solidFill>
                  <a:srgbClr val="3333CC"/>
                </a:solidFill>
                <a:latin typeface="Microsoft YaHei"/>
                <a:cs typeface="Microsoft YaHei"/>
              </a:rPr>
              <a:t>SQL</a:t>
            </a: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sz="2000" spc="-4" dirty="0">
                <a:solidFill>
                  <a:srgbClr val="3333CC"/>
                </a:solidFill>
                <a:latin typeface="Microsoft YaHei"/>
                <a:cs typeface="Microsoft YaHei"/>
              </a:rPr>
              <a:t>动态SQL等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5617" y="5576387"/>
            <a:ext cx="1278205" cy="855757"/>
          </a:xfrm>
          <a:custGeom>
            <a:avLst/>
            <a:gdLst/>
            <a:ahLst/>
            <a:cxnLst/>
            <a:rect l="l" t="t" r="r" b="b"/>
            <a:pathLst>
              <a:path w="1494790" h="1000759">
                <a:moveTo>
                  <a:pt x="1494282" y="500634"/>
                </a:moveTo>
                <a:lnTo>
                  <a:pt x="1492034" y="461495"/>
                </a:lnTo>
                <a:lnTo>
                  <a:pt x="1485401" y="423182"/>
                </a:lnTo>
                <a:lnTo>
                  <a:pt x="1474549" y="385807"/>
                </a:lnTo>
                <a:lnTo>
                  <a:pt x="1459646" y="349481"/>
                </a:lnTo>
                <a:lnTo>
                  <a:pt x="1440857" y="314314"/>
                </a:lnTo>
                <a:lnTo>
                  <a:pt x="1418348" y="280418"/>
                </a:lnTo>
                <a:lnTo>
                  <a:pt x="1392286" y="247904"/>
                </a:lnTo>
                <a:lnTo>
                  <a:pt x="1362838" y="216882"/>
                </a:lnTo>
                <a:lnTo>
                  <a:pt x="1330169" y="187465"/>
                </a:lnTo>
                <a:lnTo>
                  <a:pt x="1294447" y="159763"/>
                </a:lnTo>
                <a:lnTo>
                  <a:pt x="1255837" y="133886"/>
                </a:lnTo>
                <a:lnTo>
                  <a:pt x="1214505" y="109947"/>
                </a:lnTo>
                <a:lnTo>
                  <a:pt x="1170619" y="88057"/>
                </a:lnTo>
                <a:lnTo>
                  <a:pt x="1124345" y="68326"/>
                </a:lnTo>
                <a:lnTo>
                  <a:pt x="1075848" y="50865"/>
                </a:lnTo>
                <a:lnTo>
                  <a:pt x="1025296" y="35785"/>
                </a:lnTo>
                <a:lnTo>
                  <a:pt x="972854" y="23199"/>
                </a:lnTo>
                <a:lnTo>
                  <a:pt x="918689" y="13216"/>
                </a:lnTo>
                <a:lnTo>
                  <a:pt x="862968" y="5947"/>
                </a:lnTo>
                <a:lnTo>
                  <a:pt x="805857" y="1505"/>
                </a:lnTo>
                <a:lnTo>
                  <a:pt x="747522" y="0"/>
                </a:lnTo>
                <a:lnTo>
                  <a:pt x="691515" y="1387"/>
                </a:lnTo>
                <a:lnTo>
                  <a:pt x="636925" y="5437"/>
                </a:lnTo>
                <a:lnTo>
                  <a:pt x="583593" y="12062"/>
                </a:lnTo>
                <a:lnTo>
                  <a:pt x="531569" y="21187"/>
                </a:lnTo>
                <a:lnTo>
                  <a:pt x="481096" y="32702"/>
                </a:lnTo>
                <a:lnTo>
                  <a:pt x="432316" y="46511"/>
                </a:lnTo>
                <a:lnTo>
                  <a:pt x="385376" y="62518"/>
                </a:lnTo>
                <a:lnTo>
                  <a:pt x="340418" y="80626"/>
                </a:lnTo>
                <a:lnTo>
                  <a:pt x="297587" y="100738"/>
                </a:lnTo>
                <a:lnTo>
                  <a:pt x="257028" y="122758"/>
                </a:lnTo>
                <a:lnTo>
                  <a:pt x="218884" y="146589"/>
                </a:lnTo>
                <a:lnTo>
                  <a:pt x="183300" y="172135"/>
                </a:lnTo>
                <a:lnTo>
                  <a:pt x="150421" y="199298"/>
                </a:lnTo>
                <a:lnTo>
                  <a:pt x="120390" y="227983"/>
                </a:lnTo>
                <a:lnTo>
                  <a:pt x="93352" y="258092"/>
                </a:lnTo>
                <a:lnTo>
                  <a:pt x="69450" y="289530"/>
                </a:lnTo>
                <a:lnTo>
                  <a:pt x="48830" y="322199"/>
                </a:lnTo>
                <a:lnTo>
                  <a:pt x="18011" y="390844"/>
                </a:lnTo>
                <a:lnTo>
                  <a:pt x="2049" y="463256"/>
                </a:lnTo>
                <a:lnTo>
                  <a:pt x="0" y="500634"/>
                </a:lnTo>
                <a:lnTo>
                  <a:pt x="2247" y="539669"/>
                </a:lnTo>
                <a:lnTo>
                  <a:pt x="8881" y="577887"/>
                </a:lnTo>
                <a:lnTo>
                  <a:pt x="19734" y="615178"/>
                </a:lnTo>
                <a:lnTo>
                  <a:pt x="34640" y="651429"/>
                </a:lnTo>
                <a:lnTo>
                  <a:pt x="53435" y="686528"/>
                </a:lnTo>
                <a:lnTo>
                  <a:pt x="75951" y="720365"/>
                </a:lnTo>
                <a:lnTo>
                  <a:pt x="102023" y="752827"/>
                </a:lnTo>
                <a:lnTo>
                  <a:pt x="131485" y="783804"/>
                </a:lnTo>
                <a:lnTo>
                  <a:pt x="132588" y="784794"/>
                </a:lnTo>
                <a:lnTo>
                  <a:pt x="132588" y="500634"/>
                </a:lnTo>
                <a:lnTo>
                  <a:pt x="135098" y="463094"/>
                </a:lnTo>
                <a:lnTo>
                  <a:pt x="154537" y="391043"/>
                </a:lnTo>
                <a:lnTo>
                  <a:pt x="191756" y="323988"/>
                </a:lnTo>
                <a:lnTo>
                  <a:pt x="216492" y="292692"/>
                </a:lnTo>
                <a:lnTo>
                  <a:pt x="245024" y="263076"/>
                </a:lnTo>
                <a:lnTo>
                  <a:pt x="277135" y="235282"/>
                </a:lnTo>
                <a:lnTo>
                  <a:pt x="312610" y="209454"/>
                </a:lnTo>
                <a:lnTo>
                  <a:pt x="351231" y="185736"/>
                </a:lnTo>
                <a:lnTo>
                  <a:pt x="392783" y="164271"/>
                </a:lnTo>
                <a:lnTo>
                  <a:pt x="437049" y="145203"/>
                </a:lnTo>
                <a:lnTo>
                  <a:pt x="483812" y="128674"/>
                </a:lnTo>
                <a:lnTo>
                  <a:pt x="532857" y="114829"/>
                </a:lnTo>
                <a:lnTo>
                  <a:pt x="583967" y="103811"/>
                </a:lnTo>
                <a:lnTo>
                  <a:pt x="637022" y="95755"/>
                </a:lnTo>
                <a:lnTo>
                  <a:pt x="691713" y="90824"/>
                </a:lnTo>
                <a:lnTo>
                  <a:pt x="747522" y="89154"/>
                </a:lnTo>
                <a:lnTo>
                  <a:pt x="803408" y="90830"/>
                </a:lnTo>
                <a:lnTo>
                  <a:pt x="857891" y="95764"/>
                </a:lnTo>
                <a:lnTo>
                  <a:pt x="910755" y="103811"/>
                </a:lnTo>
                <a:lnTo>
                  <a:pt x="961783" y="114829"/>
                </a:lnTo>
                <a:lnTo>
                  <a:pt x="1010756" y="128674"/>
                </a:lnTo>
                <a:lnTo>
                  <a:pt x="1057458" y="145203"/>
                </a:lnTo>
                <a:lnTo>
                  <a:pt x="1101672" y="164271"/>
                </a:lnTo>
                <a:lnTo>
                  <a:pt x="1143180" y="185736"/>
                </a:lnTo>
                <a:lnTo>
                  <a:pt x="1181766" y="209454"/>
                </a:lnTo>
                <a:lnTo>
                  <a:pt x="1217212" y="235282"/>
                </a:lnTo>
                <a:lnTo>
                  <a:pt x="1249302" y="263076"/>
                </a:lnTo>
                <a:lnTo>
                  <a:pt x="1277817" y="292692"/>
                </a:lnTo>
                <a:lnTo>
                  <a:pt x="1302541" y="323988"/>
                </a:lnTo>
                <a:lnTo>
                  <a:pt x="1323257" y="356819"/>
                </a:lnTo>
                <a:lnTo>
                  <a:pt x="1351795" y="426516"/>
                </a:lnTo>
                <a:lnTo>
                  <a:pt x="1361694" y="500634"/>
                </a:lnTo>
                <a:lnTo>
                  <a:pt x="1361694" y="784833"/>
                </a:lnTo>
                <a:lnTo>
                  <a:pt x="1362838" y="783804"/>
                </a:lnTo>
                <a:lnTo>
                  <a:pt x="1392286" y="752827"/>
                </a:lnTo>
                <a:lnTo>
                  <a:pt x="1418348" y="720365"/>
                </a:lnTo>
                <a:lnTo>
                  <a:pt x="1440857" y="686528"/>
                </a:lnTo>
                <a:lnTo>
                  <a:pt x="1459646" y="651429"/>
                </a:lnTo>
                <a:lnTo>
                  <a:pt x="1474549" y="615178"/>
                </a:lnTo>
                <a:lnTo>
                  <a:pt x="1485401" y="577887"/>
                </a:lnTo>
                <a:lnTo>
                  <a:pt x="1492034" y="539669"/>
                </a:lnTo>
                <a:lnTo>
                  <a:pt x="1494282" y="500634"/>
                </a:lnTo>
                <a:close/>
              </a:path>
              <a:path w="1494790" h="1000759">
                <a:moveTo>
                  <a:pt x="1361694" y="784833"/>
                </a:moveTo>
                <a:lnTo>
                  <a:pt x="1361694" y="500634"/>
                </a:lnTo>
                <a:lnTo>
                  <a:pt x="1359183" y="538060"/>
                </a:lnTo>
                <a:lnTo>
                  <a:pt x="1351795" y="574551"/>
                </a:lnTo>
                <a:lnTo>
                  <a:pt x="1323257" y="644140"/>
                </a:lnTo>
                <a:lnTo>
                  <a:pt x="1302541" y="676948"/>
                </a:lnTo>
                <a:lnTo>
                  <a:pt x="1277817" y="708236"/>
                </a:lnTo>
                <a:lnTo>
                  <a:pt x="1249302" y="737859"/>
                </a:lnTo>
                <a:lnTo>
                  <a:pt x="1217212" y="765672"/>
                </a:lnTo>
                <a:lnTo>
                  <a:pt x="1181766" y="791527"/>
                </a:lnTo>
                <a:lnTo>
                  <a:pt x="1143180" y="815280"/>
                </a:lnTo>
                <a:lnTo>
                  <a:pt x="1101672" y="836784"/>
                </a:lnTo>
                <a:lnTo>
                  <a:pt x="1057458" y="855895"/>
                </a:lnTo>
                <a:lnTo>
                  <a:pt x="1010756" y="872465"/>
                </a:lnTo>
                <a:lnTo>
                  <a:pt x="961783" y="886350"/>
                </a:lnTo>
                <a:lnTo>
                  <a:pt x="910755" y="897403"/>
                </a:lnTo>
                <a:lnTo>
                  <a:pt x="857891" y="905478"/>
                </a:lnTo>
                <a:lnTo>
                  <a:pt x="803408" y="910430"/>
                </a:lnTo>
                <a:lnTo>
                  <a:pt x="747522" y="912114"/>
                </a:lnTo>
                <a:lnTo>
                  <a:pt x="691515" y="910430"/>
                </a:lnTo>
                <a:lnTo>
                  <a:pt x="636925" y="905478"/>
                </a:lnTo>
                <a:lnTo>
                  <a:pt x="583967" y="897403"/>
                </a:lnTo>
                <a:lnTo>
                  <a:pt x="532857" y="886350"/>
                </a:lnTo>
                <a:lnTo>
                  <a:pt x="483812" y="872465"/>
                </a:lnTo>
                <a:lnTo>
                  <a:pt x="437049" y="855895"/>
                </a:lnTo>
                <a:lnTo>
                  <a:pt x="392783" y="836784"/>
                </a:lnTo>
                <a:lnTo>
                  <a:pt x="351231" y="815280"/>
                </a:lnTo>
                <a:lnTo>
                  <a:pt x="312610" y="791527"/>
                </a:lnTo>
                <a:lnTo>
                  <a:pt x="277135" y="765672"/>
                </a:lnTo>
                <a:lnTo>
                  <a:pt x="245024" y="737859"/>
                </a:lnTo>
                <a:lnTo>
                  <a:pt x="216492" y="708236"/>
                </a:lnTo>
                <a:lnTo>
                  <a:pt x="191756" y="676948"/>
                </a:lnTo>
                <a:lnTo>
                  <a:pt x="171032" y="644140"/>
                </a:lnTo>
                <a:lnTo>
                  <a:pt x="142487" y="574551"/>
                </a:lnTo>
                <a:lnTo>
                  <a:pt x="132588" y="500634"/>
                </a:lnTo>
                <a:lnTo>
                  <a:pt x="132588" y="784794"/>
                </a:lnTo>
                <a:lnTo>
                  <a:pt x="164172" y="813182"/>
                </a:lnTo>
                <a:lnTo>
                  <a:pt x="199917" y="840852"/>
                </a:lnTo>
                <a:lnTo>
                  <a:pt x="238554" y="866701"/>
                </a:lnTo>
                <a:lnTo>
                  <a:pt x="279918" y="890618"/>
                </a:lnTo>
                <a:lnTo>
                  <a:pt x="323843" y="912490"/>
                </a:lnTo>
                <a:lnTo>
                  <a:pt x="370162" y="932208"/>
                </a:lnTo>
                <a:lnTo>
                  <a:pt x="418711" y="949658"/>
                </a:lnTo>
                <a:lnTo>
                  <a:pt x="469322" y="964730"/>
                </a:lnTo>
                <a:lnTo>
                  <a:pt x="521831" y="977312"/>
                </a:lnTo>
                <a:lnTo>
                  <a:pt x="576072" y="987292"/>
                </a:lnTo>
                <a:lnTo>
                  <a:pt x="631877" y="994558"/>
                </a:lnTo>
                <a:lnTo>
                  <a:pt x="689082" y="999000"/>
                </a:lnTo>
                <a:lnTo>
                  <a:pt x="747522" y="1000506"/>
                </a:lnTo>
                <a:lnTo>
                  <a:pt x="805857" y="999000"/>
                </a:lnTo>
                <a:lnTo>
                  <a:pt x="862968" y="994558"/>
                </a:lnTo>
                <a:lnTo>
                  <a:pt x="918689" y="987292"/>
                </a:lnTo>
                <a:lnTo>
                  <a:pt x="972854" y="977312"/>
                </a:lnTo>
                <a:lnTo>
                  <a:pt x="1025296" y="964730"/>
                </a:lnTo>
                <a:lnTo>
                  <a:pt x="1075848" y="949658"/>
                </a:lnTo>
                <a:lnTo>
                  <a:pt x="1124345" y="932208"/>
                </a:lnTo>
                <a:lnTo>
                  <a:pt x="1170619" y="912490"/>
                </a:lnTo>
                <a:lnTo>
                  <a:pt x="1214505" y="890618"/>
                </a:lnTo>
                <a:lnTo>
                  <a:pt x="1255837" y="866701"/>
                </a:lnTo>
                <a:lnTo>
                  <a:pt x="1294447" y="840852"/>
                </a:lnTo>
                <a:lnTo>
                  <a:pt x="1330169" y="813182"/>
                </a:lnTo>
                <a:lnTo>
                  <a:pt x="1361694" y="78483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11826" y="5646106"/>
            <a:ext cx="1065352" cy="715665"/>
          </a:xfrm>
          <a:custGeom>
            <a:avLst/>
            <a:gdLst/>
            <a:ahLst/>
            <a:cxnLst/>
            <a:rect l="l" t="t" r="r" b="b"/>
            <a:pathLst>
              <a:path w="1245870" h="836929">
                <a:moveTo>
                  <a:pt x="1245870" y="418338"/>
                </a:moveTo>
                <a:lnTo>
                  <a:pt x="1243324" y="380170"/>
                </a:lnTo>
                <a:lnTo>
                  <a:pt x="1223620" y="306916"/>
                </a:lnTo>
                <a:lnTo>
                  <a:pt x="1206902" y="272121"/>
                </a:lnTo>
                <a:lnTo>
                  <a:pt x="1185901" y="238742"/>
                </a:lnTo>
                <a:lnTo>
                  <a:pt x="1160836" y="206925"/>
                </a:lnTo>
                <a:lnTo>
                  <a:pt x="1131928" y="176815"/>
                </a:lnTo>
                <a:lnTo>
                  <a:pt x="1099398" y="148558"/>
                </a:lnTo>
                <a:lnTo>
                  <a:pt x="1063466" y="122300"/>
                </a:lnTo>
                <a:lnTo>
                  <a:pt x="1024351" y="98188"/>
                </a:lnTo>
                <a:lnTo>
                  <a:pt x="982275" y="76366"/>
                </a:lnTo>
                <a:lnTo>
                  <a:pt x="937457" y="56980"/>
                </a:lnTo>
                <a:lnTo>
                  <a:pt x="890118" y="40177"/>
                </a:lnTo>
                <a:lnTo>
                  <a:pt x="840478" y="26102"/>
                </a:lnTo>
                <a:lnTo>
                  <a:pt x="788758" y="14901"/>
                </a:lnTo>
                <a:lnTo>
                  <a:pt x="735177" y="6720"/>
                </a:lnTo>
                <a:lnTo>
                  <a:pt x="679956" y="1704"/>
                </a:lnTo>
                <a:lnTo>
                  <a:pt x="623315" y="0"/>
                </a:lnTo>
                <a:lnTo>
                  <a:pt x="566555" y="1704"/>
                </a:lnTo>
                <a:lnTo>
                  <a:pt x="511227" y="6720"/>
                </a:lnTo>
                <a:lnTo>
                  <a:pt x="457552" y="14901"/>
                </a:lnTo>
                <a:lnTo>
                  <a:pt x="405749" y="26102"/>
                </a:lnTo>
                <a:lnTo>
                  <a:pt x="356038" y="40177"/>
                </a:lnTo>
                <a:lnTo>
                  <a:pt x="308638" y="56980"/>
                </a:lnTo>
                <a:lnTo>
                  <a:pt x="263768" y="76366"/>
                </a:lnTo>
                <a:lnTo>
                  <a:pt x="221648" y="98188"/>
                </a:lnTo>
                <a:lnTo>
                  <a:pt x="182498" y="122301"/>
                </a:lnTo>
                <a:lnTo>
                  <a:pt x="146538" y="148558"/>
                </a:lnTo>
                <a:lnTo>
                  <a:pt x="113985" y="176815"/>
                </a:lnTo>
                <a:lnTo>
                  <a:pt x="85061" y="206925"/>
                </a:lnTo>
                <a:lnTo>
                  <a:pt x="59985" y="238742"/>
                </a:lnTo>
                <a:lnTo>
                  <a:pt x="38975" y="272121"/>
                </a:lnTo>
                <a:lnTo>
                  <a:pt x="22253" y="306916"/>
                </a:lnTo>
                <a:lnTo>
                  <a:pt x="2545" y="380170"/>
                </a:lnTo>
                <a:lnTo>
                  <a:pt x="0" y="418338"/>
                </a:lnTo>
                <a:lnTo>
                  <a:pt x="2545" y="456392"/>
                </a:lnTo>
                <a:lnTo>
                  <a:pt x="22253" y="529494"/>
                </a:lnTo>
                <a:lnTo>
                  <a:pt x="38975" y="564246"/>
                </a:lnTo>
                <a:lnTo>
                  <a:pt x="59985" y="597602"/>
                </a:lnTo>
                <a:lnTo>
                  <a:pt x="85061" y="629411"/>
                </a:lnTo>
                <a:lnTo>
                  <a:pt x="113985" y="659528"/>
                </a:lnTo>
                <a:lnTo>
                  <a:pt x="146538" y="687803"/>
                </a:lnTo>
                <a:lnTo>
                  <a:pt x="182498" y="714089"/>
                </a:lnTo>
                <a:lnTo>
                  <a:pt x="221648" y="738236"/>
                </a:lnTo>
                <a:lnTo>
                  <a:pt x="263768" y="760098"/>
                </a:lnTo>
                <a:lnTo>
                  <a:pt x="308638" y="779526"/>
                </a:lnTo>
                <a:lnTo>
                  <a:pt x="356038" y="796371"/>
                </a:lnTo>
                <a:lnTo>
                  <a:pt x="405749" y="810485"/>
                </a:lnTo>
                <a:lnTo>
                  <a:pt x="457552" y="821721"/>
                </a:lnTo>
                <a:lnTo>
                  <a:pt x="511227" y="829930"/>
                </a:lnTo>
                <a:lnTo>
                  <a:pt x="566555" y="834965"/>
                </a:lnTo>
                <a:lnTo>
                  <a:pt x="623315" y="836676"/>
                </a:lnTo>
                <a:lnTo>
                  <a:pt x="679956" y="834965"/>
                </a:lnTo>
                <a:lnTo>
                  <a:pt x="735177" y="829930"/>
                </a:lnTo>
                <a:lnTo>
                  <a:pt x="788758" y="821721"/>
                </a:lnTo>
                <a:lnTo>
                  <a:pt x="840478" y="810485"/>
                </a:lnTo>
                <a:lnTo>
                  <a:pt x="890118" y="796371"/>
                </a:lnTo>
                <a:lnTo>
                  <a:pt x="937457" y="779525"/>
                </a:lnTo>
                <a:lnTo>
                  <a:pt x="982275" y="760098"/>
                </a:lnTo>
                <a:lnTo>
                  <a:pt x="1024351" y="738236"/>
                </a:lnTo>
                <a:lnTo>
                  <a:pt x="1063466" y="714089"/>
                </a:lnTo>
                <a:lnTo>
                  <a:pt x="1099398" y="687803"/>
                </a:lnTo>
                <a:lnTo>
                  <a:pt x="1131928" y="659528"/>
                </a:lnTo>
                <a:lnTo>
                  <a:pt x="1160836" y="629411"/>
                </a:lnTo>
                <a:lnTo>
                  <a:pt x="1185901" y="597602"/>
                </a:lnTo>
                <a:lnTo>
                  <a:pt x="1206902" y="564246"/>
                </a:lnTo>
                <a:lnTo>
                  <a:pt x="1223620" y="529494"/>
                </a:lnTo>
                <a:lnTo>
                  <a:pt x="1243324" y="456392"/>
                </a:lnTo>
                <a:lnTo>
                  <a:pt x="1245870" y="41833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11826" y="5646106"/>
            <a:ext cx="1065352" cy="715665"/>
          </a:xfrm>
          <a:custGeom>
            <a:avLst/>
            <a:gdLst/>
            <a:ahLst/>
            <a:cxnLst/>
            <a:rect l="l" t="t" r="r" b="b"/>
            <a:pathLst>
              <a:path w="1245870" h="836929">
                <a:moveTo>
                  <a:pt x="623315" y="0"/>
                </a:moveTo>
                <a:lnTo>
                  <a:pt x="566555" y="1704"/>
                </a:lnTo>
                <a:lnTo>
                  <a:pt x="511227" y="6720"/>
                </a:lnTo>
                <a:lnTo>
                  <a:pt x="457552" y="14901"/>
                </a:lnTo>
                <a:lnTo>
                  <a:pt x="405749" y="26102"/>
                </a:lnTo>
                <a:lnTo>
                  <a:pt x="356038" y="40177"/>
                </a:lnTo>
                <a:lnTo>
                  <a:pt x="308638" y="56980"/>
                </a:lnTo>
                <a:lnTo>
                  <a:pt x="263768" y="76366"/>
                </a:lnTo>
                <a:lnTo>
                  <a:pt x="221648" y="98188"/>
                </a:lnTo>
                <a:lnTo>
                  <a:pt x="182498" y="122301"/>
                </a:lnTo>
                <a:lnTo>
                  <a:pt x="146538" y="148558"/>
                </a:lnTo>
                <a:lnTo>
                  <a:pt x="113985" y="176815"/>
                </a:lnTo>
                <a:lnTo>
                  <a:pt x="85061" y="206925"/>
                </a:lnTo>
                <a:lnTo>
                  <a:pt x="59985" y="238742"/>
                </a:lnTo>
                <a:lnTo>
                  <a:pt x="38975" y="272121"/>
                </a:lnTo>
                <a:lnTo>
                  <a:pt x="22253" y="306916"/>
                </a:lnTo>
                <a:lnTo>
                  <a:pt x="2545" y="380170"/>
                </a:lnTo>
                <a:lnTo>
                  <a:pt x="0" y="418338"/>
                </a:lnTo>
                <a:lnTo>
                  <a:pt x="2545" y="456392"/>
                </a:lnTo>
                <a:lnTo>
                  <a:pt x="22253" y="529494"/>
                </a:lnTo>
                <a:lnTo>
                  <a:pt x="38975" y="564246"/>
                </a:lnTo>
                <a:lnTo>
                  <a:pt x="59985" y="597602"/>
                </a:lnTo>
                <a:lnTo>
                  <a:pt x="85061" y="629411"/>
                </a:lnTo>
                <a:lnTo>
                  <a:pt x="113985" y="659528"/>
                </a:lnTo>
                <a:lnTo>
                  <a:pt x="146538" y="687803"/>
                </a:lnTo>
                <a:lnTo>
                  <a:pt x="182498" y="714089"/>
                </a:lnTo>
                <a:lnTo>
                  <a:pt x="221648" y="738236"/>
                </a:lnTo>
                <a:lnTo>
                  <a:pt x="263768" y="760098"/>
                </a:lnTo>
                <a:lnTo>
                  <a:pt x="308638" y="779526"/>
                </a:lnTo>
                <a:lnTo>
                  <a:pt x="356038" y="796371"/>
                </a:lnTo>
                <a:lnTo>
                  <a:pt x="405749" y="810485"/>
                </a:lnTo>
                <a:lnTo>
                  <a:pt x="457552" y="821721"/>
                </a:lnTo>
                <a:lnTo>
                  <a:pt x="511227" y="829930"/>
                </a:lnTo>
                <a:lnTo>
                  <a:pt x="566555" y="834965"/>
                </a:lnTo>
                <a:lnTo>
                  <a:pt x="623315" y="836676"/>
                </a:lnTo>
                <a:lnTo>
                  <a:pt x="679956" y="834965"/>
                </a:lnTo>
                <a:lnTo>
                  <a:pt x="735177" y="829930"/>
                </a:lnTo>
                <a:lnTo>
                  <a:pt x="788758" y="821721"/>
                </a:lnTo>
                <a:lnTo>
                  <a:pt x="840478" y="810485"/>
                </a:lnTo>
                <a:lnTo>
                  <a:pt x="890118" y="796371"/>
                </a:lnTo>
                <a:lnTo>
                  <a:pt x="937457" y="779525"/>
                </a:lnTo>
                <a:lnTo>
                  <a:pt x="982275" y="760098"/>
                </a:lnTo>
                <a:lnTo>
                  <a:pt x="1024351" y="738236"/>
                </a:lnTo>
                <a:lnTo>
                  <a:pt x="1063466" y="714089"/>
                </a:lnTo>
                <a:lnTo>
                  <a:pt x="1099398" y="687803"/>
                </a:lnTo>
                <a:lnTo>
                  <a:pt x="1131928" y="659528"/>
                </a:lnTo>
                <a:lnTo>
                  <a:pt x="1160836" y="629411"/>
                </a:lnTo>
                <a:lnTo>
                  <a:pt x="1185901" y="597602"/>
                </a:lnTo>
                <a:lnTo>
                  <a:pt x="1206902" y="564246"/>
                </a:lnTo>
                <a:lnTo>
                  <a:pt x="1223620" y="529494"/>
                </a:lnTo>
                <a:lnTo>
                  <a:pt x="1243324" y="456392"/>
                </a:lnTo>
                <a:lnTo>
                  <a:pt x="1245870" y="418338"/>
                </a:lnTo>
                <a:lnTo>
                  <a:pt x="1243324" y="380170"/>
                </a:lnTo>
                <a:lnTo>
                  <a:pt x="1223620" y="306916"/>
                </a:lnTo>
                <a:lnTo>
                  <a:pt x="1206902" y="272121"/>
                </a:lnTo>
                <a:lnTo>
                  <a:pt x="1185901" y="238742"/>
                </a:lnTo>
                <a:lnTo>
                  <a:pt x="1160836" y="206925"/>
                </a:lnTo>
                <a:lnTo>
                  <a:pt x="1131928" y="176815"/>
                </a:lnTo>
                <a:lnTo>
                  <a:pt x="1099398" y="148558"/>
                </a:lnTo>
                <a:lnTo>
                  <a:pt x="1063466" y="122300"/>
                </a:lnTo>
                <a:lnTo>
                  <a:pt x="1024351" y="98188"/>
                </a:lnTo>
                <a:lnTo>
                  <a:pt x="982275" y="76366"/>
                </a:lnTo>
                <a:lnTo>
                  <a:pt x="937457" y="56980"/>
                </a:lnTo>
                <a:lnTo>
                  <a:pt x="890118" y="40177"/>
                </a:lnTo>
                <a:lnTo>
                  <a:pt x="840478" y="26102"/>
                </a:lnTo>
                <a:lnTo>
                  <a:pt x="788758" y="14901"/>
                </a:lnTo>
                <a:lnTo>
                  <a:pt x="735177" y="6720"/>
                </a:lnTo>
                <a:lnTo>
                  <a:pt x="679956" y="1704"/>
                </a:lnTo>
                <a:lnTo>
                  <a:pt x="62331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08789" y="5576387"/>
            <a:ext cx="1278205" cy="855757"/>
          </a:xfrm>
          <a:custGeom>
            <a:avLst/>
            <a:gdLst/>
            <a:ahLst/>
            <a:cxnLst/>
            <a:rect l="l" t="t" r="r" b="b"/>
            <a:pathLst>
              <a:path w="1494790" h="1000759">
                <a:moveTo>
                  <a:pt x="1494282" y="500634"/>
                </a:moveTo>
                <a:lnTo>
                  <a:pt x="1492034" y="461495"/>
                </a:lnTo>
                <a:lnTo>
                  <a:pt x="1485401" y="423182"/>
                </a:lnTo>
                <a:lnTo>
                  <a:pt x="1474549" y="385807"/>
                </a:lnTo>
                <a:lnTo>
                  <a:pt x="1459646" y="349481"/>
                </a:lnTo>
                <a:lnTo>
                  <a:pt x="1440857" y="314314"/>
                </a:lnTo>
                <a:lnTo>
                  <a:pt x="1418348" y="280418"/>
                </a:lnTo>
                <a:lnTo>
                  <a:pt x="1392286" y="247904"/>
                </a:lnTo>
                <a:lnTo>
                  <a:pt x="1362838" y="216882"/>
                </a:lnTo>
                <a:lnTo>
                  <a:pt x="1330169" y="187465"/>
                </a:lnTo>
                <a:lnTo>
                  <a:pt x="1294447" y="159763"/>
                </a:lnTo>
                <a:lnTo>
                  <a:pt x="1255837" y="133886"/>
                </a:lnTo>
                <a:lnTo>
                  <a:pt x="1214505" y="109947"/>
                </a:lnTo>
                <a:lnTo>
                  <a:pt x="1170619" y="88057"/>
                </a:lnTo>
                <a:lnTo>
                  <a:pt x="1124345" y="68326"/>
                </a:lnTo>
                <a:lnTo>
                  <a:pt x="1075848" y="50865"/>
                </a:lnTo>
                <a:lnTo>
                  <a:pt x="1025296" y="35785"/>
                </a:lnTo>
                <a:lnTo>
                  <a:pt x="972854" y="23199"/>
                </a:lnTo>
                <a:lnTo>
                  <a:pt x="918689" y="13216"/>
                </a:lnTo>
                <a:lnTo>
                  <a:pt x="862968" y="5947"/>
                </a:lnTo>
                <a:lnTo>
                  <a:pt x="805857" y="1505"/>
                </a:lnTo>
                <a:lnTo>
                  <a:pt x="747522" y="0"/>
                </a:lnTo>
                <a:lnTo>
                  <a:pt x="691515" y="1387"/>
                </a:lnTo>
                <a:lnTo>
                  <a:pt x="636925" y="5437"/>
                </a:lnTo>
                <a:lnTo>
                  <a:pt x="583593" y="12062"/>
                </a:lnTo>
                <a:lnTo>
                  <a:pt x="531569" y="21187"/>
                </a:lnTo>
                <a:lnTo>
                  <a:pt x="481096" y="32702"/>
                </a:lnTo>
                <a:lnTo>
                  <a:pt x="432316" y="46511"/>
                </a:lnTo>
                <a:lnTo>
                  <a:pt x="385376" y="62518"/>
                </a:lnTo>
                <a:lnTo>
                  <a:pt x="340418" y="80626"/>
                </a:lnTo>
                <a:lnTo>
                  <a:pt x="297587" y="100738"/>
                </a:lnTo>
                <a:lnTo>
                  <a:pt x="257028" y="122758"/>
                </a:lnTo>
                <a:lnTo>
                  <a:pt x="218884" y="146589"/>
                </a:lnTo>
                <a:lnTo>
                  <a:pt x="183300" y="172135"/>
                </a:lnTo>
                <a:lnTo>
                  <a:pt x="150421" y="199298"/>
                </a:lnTo>
                <a:lnTo>
                  <a:pt x="120390" y="227983"/>
                </a:lnTo>
                <a:lnTo>
                  <a:pt x="93352" y="258092"/>
                </a:lnTo>
                <a:lnTo>
                  <a:pt x="69450" y="289530"/>
                </a:lnTo>
                <a:lnTo>
                  <a:pt x="48830" y="322199"/>
                </a:lnTo>
                <a:lnTo>
                  <a:pt x="18011" y="390844"/>
                </a:lnTo>
                <a:lnTo>
                  <a:pt x="2049" y="463256"/>
                </a:lnTo>
                <a:lnTo>
                  <a:pt x="0" y="500634"/>
                </a:lnTo>
                <a:lnTo>
                  <a:pt x="2247" y="539669"/>
                </a:lnTo>
                <a:lnTo>
                  <a:pt x="8881" y="577887"/>
                </a:lnTo>
                <a:lnTo>
                  <a:pt x="19734" y="615178"/>
                </a:lnTo>
                <a:lnTo>
                  <a:pt x="34640" y="651429"/>
                </a:lnTo>
                <a:lnTo>
                  <a:pt x="53435" y="686528"/>
                </a:lnTo>
                <a:lnTo>
                  <a:pt x="75951" y="720365"/>
                </a:lnTo>
                <a:lnTo>
                  <a:pt x="102023" y="752827"/>
                </a:lnTo>
                <a:lnTo>
                  <a:pt x="131485" y="783804"/>
                </a:lnTo>
                <a:lnTo>
                  <a:pt x="132588" y="784794"/>
                </a:lnTo>
                <a:lnTo>
                  <a:pt x="132588" y="500634"/>
                </a:lnTo>
                <a:lnTo>
                  <a:pt x="135098" y="463094"/>
                </a:lnTo>
                <a:lnTo>
                  <a:pt x="154537" y="391043"/>
                </a:lnTo>
                <a:lnTo>
                  <a:pt x="191756" y="323988"/>
                </a:lnTo>
                <a:lnTo>
                  <a:pt x="216492" y="292692"/>
                </a:lnTo>
                <a:lnTo>
                  <a:pt x="245024" y="263076"/>
                </a:lnTo>
                <a:lnTo>
                  <a:pt x="277135" y="235282"/>
                </a:lnTo>
                <a:lnTo>
                  <a:pt x="312610" y="209454"/>
                </a:lnTo>
                <a:lnTo>
                  <a:pt x="351231" y="185736"/>
                </a:lnTo>
                <a:lnTo>
                  <a:pt x="392783" y="164271"/>
                </a:lnTo>
                <a:lnTo>
                  <a:pt x="437049" y="145203"/>
                </a:lnTo>
                <a:lnTo>
                  <a:pt x="483812" y="128674"/>
                </a:lnTo>
                <a:lnTo>
                  <a:pt x="532857" y="114829"/>
                </a:lnTo>
                <a:lnTo>
                  <a:pt x="583967" y="103811"/>
                </a:lnTo>
                <a:lnTo>
                  <a:pt x="637022" y="95755"/>
                </a:lnTo>
                <a:lnTo>
                  <a:pt x="691713" y="90824"/>
                </a:lnTo>
                <a:lnTo>
                  <a:pt x="747522" y="89154"/>
                </a:lnTo>
                <a:lnTo>
                  <a:pt x="803408" y="90830"/>
                </a:lnTo>
                <a:lnTo>
                  <a:pt x="857891" y="95764"/>
                </a:lnTo>
                <a:lnTo>
                  <a:pt x="910755" y="103811"/>
                </a:lnTo>
                <a:lnTo>
                  <a:pt x="961783" y="114829"/>
                </a:lnTo>
                <a:lnTo>
                  <a:pt x="1010756" y="128674"/>
                </a:lnTo>
                <a:lnTo>
                  <a:pt x="1057458" y="145203"/>
                </a:lnTo>
                <a:lnTo>
                  <a:pt x="1101672" y="164271"/>
                </a:lnTo>
                <a:lnTo>
                  <a:pt x="1143180" y="185736"/>
                </a:lnTo>
                <a:lnTo>
                  <a:pt x="1181766" y="209454"/>
                </a:lnTo>
                <a:lnTo>
                  <a:pt x="1217212" y="235282"/>
                </a:lnTo>
                <a:lnTo>
                  <a:pt x="1249302" y="263076"/>
                </a:lnTo>
                <a:lnTo>
                  <a:pt x="1277817" y="292692"/>
                </a:lnTo>
                <a:lnTo>
                  <a:pt x="1302541" y="323988"/>
                </a:lnTo>
                <a:lnTo>
                  <a:pt x="1323257" y="356819"/>
                </a:lnTo>
                <a:lnTo>
                  <a:pt x="1351795" y="426516"/>
                </a:lnTo>
                <a:lnTo>
                  <a:pt x="1361694" y="500634"/>
                </a:lnTo>
                <a:lnTo>
                  <a:pt x="1361694" y="784833"/>
                </a:lnTo>
                <a:lnTo>
                  <a:pt x="1362838" y="783804"/>
                </a:lnTo>
                <a:lnTo>
                  <a:pt x="1392286" y="752827"/>
                </a:lnTo>
                <a:lnTo>
                  <a:pt x="1418348" y="720365"/>
                </a:lnTo>
                <a:lnTo>
                  <a:pt x="1440857" y="686528"/>
                </a:lnTo>
                <a:lnTo>
                  <a:pt x="1459646" y="651429"/>
                </a:lnTo>
                <a:lnTo>
                  <a:pt x="1474549" y="615178"/>
                </a:lnTo>
                <a:lnTo>
                  <a:pt x="1485401" y="577887"/>
                </a:lnTo>
                <a:lnTo>
                  <a:pt x="1492034" y="539669"/>
                </a:lnTo>
                <a:lnTo>
                  <a:pt x="1494282" y="500634"/>
                </a:lnTo>
                <a:close/>
              </a:path>
              <a:path w="1494790" h="1000759">
                <a:moveTo>
                  <a:pt x="1361694" y="784833"/>
                </a:moveTo>
                <a:lnTo>
                  <a:pt x="1361694" y="500634"/>
                </a:lnTo>
                <a:lnTo>
                  <a:pt x="1359183" y="538060"/>
                </a:lnTo>
                <a:lnTo>
                  <a:pt x="1351795" y="574551"/>
                </a:lnTo>
                <a:lnTo>
                  <a:pt x="1323257" y="644140"/>
                </a:lnTo>
                <a:lnTo>
                  <a:pt x="1302541" y="676948"/>
                </a:lnTo>
                <a:lnTo>
                  <a:pt x="1277817" y="708236"/>
                </a:lnTo>
                <a:lnTo>
                  <a:pt x="1249302" y="737859"/>
                </a:lnTo>
                <a:lnTo>
                  <a:pt x="1217212" y="765672"/>
                </a:lnTo>
                <a:lnTo>
                  <a:pt x="1181766" y="791527"/>
                </a:lnTo>
                <a:lnTo>
                  <a:pt x="1143180" y="815280"/>
                </a:lnTo>
                <a:lnTo>
                  <a:pt x="1101672" y="836784"/>
                </a:lnTo>
                <a:lnTo>
                  <a:pt x="1057458" y="855895"/>
                </a:lnTo>
                <a:lnTo>
                  <a:pt x="1010756" y="872465"/>
                </a:lnTo>
                <a:lnTo>
                  <a:pt x="961783" y="886350"/>
                </a:lnTo>
                <a:lnTo>
                  <a:pt x="910755" y="897403"/>
                </a:lnTo>
                <a:lnTo>
                  <a:pt x="857891" y="905478"/>
                </a:lnTo>
                <a:lnTo>
                  <a:pt x="803408" y="910430"/>
                </a:lnTo>
                <a:lnTo>
                  <a:pt x="747522" y="912114"/>
                </a:lnTo>
                <a:lnTo>
                  <a:pt x="691515" y="910430"/>
                </a:lnTo>
                <a:lnTo>
                  <a:pt x="636925" y="905478"/>
                </a:lnTo>
                <a:lnTo>
                  <a:pt x="583967" y="897403"/>
                </a:lnTo>
                <a:lnTo>
                  <a:pt x="532857" y="886350"/>
                </a:lnTo>
                <a:lnTo>
                  <a:pt x="483812" y="872465"/>
                </a:lnTo>
                <a:lnTo>
                  <a:pt x="437049" y="855895"/>
                </a:lnTo>
                <a:lnTo>
                  <a:pt x="392783" y="836784"/>
                </a:lnTo>
                <a:lnTo>
                  <a:pt x="351231" y="815280"/>
                </a:lnTo>
                <a:lnTo>
                  <a:pt x="312610" y="791527"/>
                </a:lnTo>
                <a:lnTo>
                  <a:pt x="277135" y="765672"/>
                </a:lnTo>
                <a:lnTo>
                  <a:pt x="245024" y="737859"/>
                </a:lnTo>
                <a:lnTo>
                  <a:pt x="216492" y="708236"/>
                </a:lnTo>
                <a:lnTo>
                  <a:pt x="191756" y="676948"/>
                </a:lnTo>
                <a:lnTo>
                  <a:pt x="171032" y="644140"/>
                </a:lnTo>
                <a:lnTo>
                  <a:pt x="142487" y="574551"/>
                </a:lnTo>
                <a:lnTo>
                  <a:pt x="132588" y="500634"/>
                </a:lnTo>
                <a:lnTo>
                  <a:pt x="132588" y="784794"/>
                </a:lnTo>
                <a:lnTo>
                  <a:pt x="164172" y="813182"/>
                </a:lnTo>
                <a:lnTo>
                  <a:pt x="199917" y="840852"/>
                </a:lnTo>
                <a:lnTo>
                  <a:pt x="238554" y="866701"/>
                </a:lnTo>
                <a:lnTo>
                  <a:pt x="279918" y="890618"/>
                </a:lnTo>
                <a:lnTo>
                  <a:pt x="323843" y="912490"/>
                </a:lnTo>
                <a:lnTo>
                  <a:pt x="370162" y="932208"/>
                </a:lnTo>
                <a:lnTo>
                  <a:pt x="418711" y="949658"/>
                </a:lnTo>
                <a:lnTo>
                  <a:pt x="469322" y="964730"/>
                </a:lnTo>
                <a:lnTo>
                  <a:pt x="521831" y="977312"/>
                </a:lnTo>
                <a:lnTo>
                  <a:pt x="576072" y="987292"/>
                </a:lnTo>
                <a:lnTo>
                  <a:pt x="631877" y="994558"/>
                </a:lnTo>
                <a:lnTo>
                  <a:pt x="689082" y="999000"/>
                </a:lnTo>
                <a:lnTo>
                  <a:pt x="747522" y="1000506"/>
                </a:lnTo>
                <a:lnTo>
                  <a:pt x="805857" y="999000"/>
                </a:lnTo>
                <a:lnTo>
                  <a:pt x="862968" y="994558"/>
                </a:lnTo>
                <a:lnTo>
                  <a:pt x="918689" y="987292"/>
                </a:lnTo>
                <a:lnTo>
                  <a:pt x="972854" y="977312"/>
                </a:lnTo>
                <a:lnTo>
                  <a:pt x="1025296" y="964730"/>
                </a:lnTo>
                <a:lnTo>
                  <a:pt x="1075848" y="949658"/>
                </a:lnTo>
                <a:lnTo>
                  <a:pt x="1124345" y="932208"/>
                </a:lnTo>
                <a:lnTo>
                  <a:pt x="1170619" y="912490"/>
                </a:lnTo>
                <a:lnTo>
                  <a:pt x="1214505" y="890618"/>
                </a:lnTo>
                <a:lnTo>
                  <a:pt x="1255837" y="866701"/>
                </a:lnTo>
                <a:lnTo>
                  <a:pt x="1294447" y="840852"/>
                </a:lnTo>
                <a:lnTo>
                  <a:pt x="1330169" y="813182"/>
                </a:lnTo>
                <a:lnTo>
                  <a:pt x="1361694" y="78483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15009" y="5646106"/>
            <a:ext cx="1065352" cy="715665"/>
          </a:xfrm>
          <a:custGeom>
            <a:avLst/>
            <a:gdLst/>
            <a:ahLst/>
            <a:cxnLst/>
            <a:rect l="l" t="t" r="r" b="b"/>
            <a:pathLst>
              <a:path w="1245870" h="836929">
                <a:moveTo>
                  <a:pt x="1245870" y="418338"/>
                </a:moveTo>
                <a:lnTo>
                  <a:pt x="1243324" y="380170"/>
                </a:lnTo>
                <a:lnTo>
                  <a:pt x="1223620" y="306916"/>
                </a:lnTo>
                <a:lnTo>
                  <a:pt x="1206902" y="272121"/>
                </a:lnTo>
                <a:lnTo>
                  <a:pt x="1185901" y="238742"/>
                </a:lnTo>
                <a:lnTo>
                  <a:pt x="1160836" y="206925"/>
                </a:lnTo>
                <a:lnTo>
                  <a:pt x="1131928" y="176815"/>
                </a:lnTo>
                <a:lnTo>
                  <a:pt x="1099398" y="148558"/>
                </a:lnTo>
                <a:lnTo>
                  <a:pt x="1063466" y="122300"/>
                </a:lnTo>
                <a:lnTo>
                  <a:pt x="1024351" y="98188"/>
                </a:lnTo>
                <a:lnTo>
                  <a:pt x="982275" y="76366"/>
                </a:lnTo>
                <a:lnTo>
                  <a:pt x="937457" y="56980"/>
                </a:lnTo>
                <a:lnTo>
                  <a:pt x="890118" y="40177"/>
                </a:lnTo>
                <a:lnTo>
                  <a:pt x="840478" y="26102"/>
                </a:lnTo>
                <a:lnTo>
                  <a:pt x="788758" y="14901"/>
                </a:lnTo>
                <a:lnTo>
                  <a:pt x="735177" y="6720"/>
                </a:lnTo>
                <a:lnTo>
                  <a:pt x="679956" y="1704"/>
                </a:lnTo>
                <a:lnTo>
                  <a:pt x="623316" y="0"/>
                </a:lnTo>
                <a:lnTo>
                  <a:pt x="566555" y="1704"/>
                </a:lnTo>
                <a:lnTo>
                  <a:pt x="511227" y="6720"/>
                </a:lnTo>
                <a:lnTo>
                  <a:pt x="457552" y="14901"/>
                </a:lnTo>
                <a:lnTo>
                  <a:pt x="405749" y="26102"/>
                </a:lnTo>
                <a:lnTo>
                  <a:pt x="356038" y="40177"/>
                </a:lnTo>
                <a:lnTo>
                  <a:pt x="308638" y="56980"/>
                </a:lnTo>
                <a:lnTo>
                  <a:pt x="263768" y="76366"/>
                </a:lnTo>
                <a:lnTo>
                  <a:pt x="221648" y="98188"/>
                </a:lnTo>
                <a:lnTo>
                  <a:pt x="182499" y="122301"/>
                </a:lnTo>
                <a:lnTo>
                  <a:pt x="146538" y="148558"/>
                </a:lnTo>
                <a:lnTo>
                  <a:pt x="113985" y="176815"/>
                </a:lnTo>
                <a:lnTo>
                  <a:pt x="85061" y="206925"/>
                </a:lnTo>
                <a:lnTo>
                  <a:pt x="59985" y="238742"/>
                </a:lnTo>
                <a:lnTo>
                  <a:pt x="38975" y="272121"/>
                </a:lnTo>
                <a:lnTo>
                  <a:pt x="22253" y="306916"/>
                </a:lnTo>
                <a:lnTo>
                  <a:pt x="2545" y="380170"/>
                </a:lnTo>
                <a:lnTo>
                  <a:pt x="0" y="418338"/>
                </a:lnTo>
                <a:lnTo>
                  <a:pt x="2545" y="456392"/>
                </a:lnTo>
                <a:lnTo>
                  <a:pt x="22253" y="529494"/>
                </a:lnTo>
                <a:lnTo>
                  <a:pt x="38975" y="564246"/>
                </a:lnTo>
                <a:lnTo>
                  <a:pt x="59985" y="597602"/>
                </a:lnTo>
                <a:lnTo>
                  <a:pt x="85061" y="629411"/>
                </a:lnTo>
                <a:lnTo>
                  <a:pt x="113985" y="659528"/>
                </a:lnTo>
                <a:lnTo>
                  <a:pt x="146538" y="687803"/>
                </a:lnTo>
                <a:lnTo>
                  <a:pt x="182499" y="714089"/>
                </a:lnTo>
                <a:lnTo>
                  <a:pt x="221648" y="738236"/>
                </a:lnTo>
                <a:lnTo>
                  <a:pt x="263768" y="760098"/>
                </a:lnTo>
                <a:lnTo>
                  <a:pt x="308638" y="779526"/>
                </a:lnTo>
                <a:lnTo>
                  <a:pt x="356038" y="796371"/>
                </a:lnTo>
                <a:lnTo>
                  <a:pt x="405749" y="810485"/>
                </a:lnTo>
                <a:lnTo>
                  <a:pt x="457552" y="821721"/>
                </a:lnTo>
                <a:lnTo>
                  <a:pt x="511227" y="829930"/>
                </a:lnTo>
                <a:lnTo>
                  <a:pt x="566555" y="834965"/>
                </a:lnTo>
                <a:lnTo>
                  <a:pt x="623316" y="836676"/>
                </a:lnTo>
                <a:lnTo>
                  <a:pt x="679956" y="834965"/>
                </a:lnTo>
                <a:lnTo>
                  <a:pt x="735177" y="829930"/>
                </a:lnTo>
                <a:lnTo>
                  <a:pt x="788758" y="821721"/>
                </a:lnTo>
                <a:lnTo>
                  <a:pt x="840478" y="810485"/>
                </a:lnTo>
                <a:lnTo>
                  <a:pt x="890118" y="796371"/>
                </a:lnTo>
                <a:lnTo>
                  <a:pt x="937457" y="779525"/>
                </a:lnTo>
                <a:lnTo>
                  <a:pt x="982275" y="760098"/>
                </a:lnTo>
                <a:lnTo>
                  <a:pt x="1024351" y="738236"/>
                </a:lnTo>
                <a:lnTo>
                  <a:pt x="1063466" y="714089"/>
                </a:lnTo>
                <a:lnTo>
                  <a:pt x="1099398" y="687803"/>
                </a:lnTo>
                <a:lnTo>
                  <a:pt x="1131928" y="659528"/>
                </a:lnTo>
                <a:lnTo>
                  <a:pt x="1160836" y="629411"/>
                </a:lnTo>
                <a:lnTo>
                  <a:pt x="1185901" y="597602"/>
                </a:lnTo>
                <a:lnTo>
                  <a:pt x="1206902" y="564246"/>
                </a:lnTo>
                <a:lnTo>
                  <a:pt x="1223620" y="529494"/>
                </a:lnTo>
                <a:lnTo>
                  <a:pt x="1243324" y="456392"/>
                </a:lnTo>
                <a:lnTo>
                  <a:pt x="1245870" y="41833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15009" y="5646106"/>
            <a:ext cx="1065352" cy="715665"/>
          </a:xfrm>
          <a:custGeom>
            <a:avLst/>
            <a:gdLst/>
            <a:ahLst/>
            <a:cxnLst/>
            <a:rect l="l" t="t" r="r" b="b"/>
            <a:pathLst>
              <a:path w="1245870" h="836929">
                <a:moveTo>
                  <a:pt x="623316" y="0"/>
                </a:moveTo>
                <a:lnTo>
                  <a:pt x="566555" y="1704"/>
                </a:lnTo>
                <a:lnTo>
                  <a:pt x="511227" y="6720"/>
                </a:lnTo>
                <a:lnTo>
                  <a:pt x="457552" y="14901"/>
                </a:lnTo>
                <a:lnTo>
                  <a:pt x="405749" y="26102"/>
                </a:lnTo>
                <a:lnTo>
                  <a:pt x="356038" y="40177"/>
                </a:lnTo>
                <a:lnTo>
                  <a:pt x="308638" y="56980"/>
                </a:lnTo>
                <a:lnTo>
                  <a:pt x="263768" y="76366"/>
                </a:lnTo>
                <a:lnTo>
                  <a:pt x="221648" y="98188"/>
                </a:lnTo>
                <a:lnTo>
                  <a:pt x="182499" y="122301"/>
                </a:lnTo>
                <a:lnTo>
                  <a:pt x="146538" y="148558"/>
                </a:lnTo>
                <a:lnTo>
                  <a:pt x="113985" y="176815"/>
                </a:lnTo>
                <a:lnTo>
                  <a:pt x="85061" y="206925"/>
                </a:lnTo>
                <a:lnTo>
                  <a:pt x="59985" y="238742"/>
                </a:lnTo>
                <a:lnTo>
                  <a:pt x="38975" y="272121"/>
                </a:lnTo>
                <a:lnTo>
                  <a:pt x="22253" y="306916"/>
                </a:lnTo>
                <a:lnTo>
                  <a:pt x="2545" y="380170"/>
                </a:lnTo>
                <a:lnTo>
                  <a:pt x="0" y="418338"/>
                </a:lnTo>
                <a:lnTo>
                  <a:pt x="2545" y="456392"/>
                </a:lnTo>
                <a:lnTo>
                  <a:pt x="22253" y="529494"/>
                </a:lnTo>
                <a:lnTo>
                  <a:pt x="38975" y="564246"/>
                </a:lnTo>
                <a:lnTo>
                  <a:pt x="59985" y="597602"/>
                </a:lnTo>
                <a:lnTo>
                  <a:pt x="85061" y="629411"/>
                </a:lnTo>
                <a:lnTo>
                  <a:pt x="113985" y="659528"/>
                </a:lnTo>
                <a:lnTo>
                  <a:pt x="146538" y="687803"/>
                </a:lnTo>
                <a:lnTo>
                  <a:pt x="182499" y="714089"/>
                </a:lnTo>
                <a:lnTo>
                  <a:pt x="221648" y="738236"/>
                </a:lnTo>
                <a:lnTo>
                  <a:pt x="263768" y="760098"/>
                </a:lnTo>
                <a:lnTo>
                  <a:pt x="308638" y="779526"/>
                </a:lnTo>
                <a:lnTo>
                  <a:pt x="356038" y="796371"/>
                </a:lnTo>
                <a:lnTo>
                  <a:pt x="405749" y="810485"/>
                </a:lnTo>
                <a:lnTo>
                  <a:pt x="457552" y="821721"/>
                </a:lnTo>
                <a:lnTo>
                  <a:pt x="511227" y="829930"/>
                </a:lnTo>
                <a:lnTo>
                  <a:pt x="566555" y="834965"/>
                </a:lnTo>
                <a:lnTo>
                  <a:pt x="623316" y="836676"/>
                </a:lnTo>
                <a:lnTo>
                  <a:pt x="679956" y="834965"/>
                </a:lnTo>
                <a:lnTo>
                  <a:pt x="735177" y="829930"/>
                </a:lnTo>
                <a:lnTo>
                  <a:pt x="788758" y="821721"/>
                </a:lnTo>
                <a:lnTo>
                  <a:pt x="840478" y="810485"/>
                </a:lnTo>
                <a:lnTo>
                  <a:pt x="890118" y="796371"/>
                </a:lnTo>
                <a:lnTo>
                  <a:pt x="937457" y="779525"/>
                </a:lnTo>
                <a:lnTo>
                  <a:pt x="982275" y="760098"/>
                </a:lnTo>
                <a:lnTo>
                  <a:pt x="1024351" y="738236"/>
                </a:lnTo>
                <a:lnTo>
                  <a:pt x="1063466" y="714089"/>
                </a:lnTo>
                <a:lnTo>
                  <a:pt x="1099398" y="687803"/>
                </a:lnTo>
                <a:lnTo>
                  <a:pt x="1131928" y="659528"/>
                </a:lnTo>
                <a:lnTo>
                  <a:pt x="1160836" y="629411"/>
                </a:lnTo>
                <a:lnTo>
                  <a:pt x="1185901" y="597602"/>
                </a:lnTo>
                <a:lnTo>
                  <a:pt x="1206902" y="564246"/>
                </a:lnTo>
                <a:lnTo>
                  <a:pt x="1223620" y="529494"/>
                </a:lnTo>
                <a:lnTo>
                  <a:pt x="1243324" y="456392"/>
                </a:lnTo>
                <a:lnTo>
                  <a:pt x="1245870" y="418338"/>
                </a:lnTo>
                <a:lnTo>
                  <a:pt x="1243324" y="380170"/>
                </a:lnTo>
                <a:lnTo>
                  <a:pt x="1223620" y="306916"/>
                </a:lnTo>
                <a:lnTo>
                  <a:pt x="1206902" y="272121"/>
                </a:lnTo>
                <a:lnTo>
                  <a:pt x="1185901" y="238742"/>
                </a:lnTo>
                <a:lnTo>
                  <a:pt x="1160836" y="206925"/>
                </a:lnTo>
                <a:lnTo>
                  <a:pt x="1131928" y="176815"/>
                </a:lnTo>
                <a:lnTo>
                  <a:pt x="1099398" y="148558"/>
                </a:lnTo>
                <a:lnTo>
                  <a:pt x="1063466" y="122300"/>
                </a:lnTo>
                <a:lnTo>
                  <a:pt x="1024351" y="98188"/>
                </a:lnTo>
                <a:lnTo>
                  <a:pt x="982275" y="76366"/>
                </a:lnTo>
                <a:lnTo>
                  <a:pt x="937457" y="56980"/>
                </a:lnTo>
                <a:lnTo>
                  <a:pt x="890118" y="40177"/>
                </a:lnTo>
                <a:lnTo>
                  <a:pt x="840478" y="26102"/>
                </a:lnTo>
                <a:lnTo>
                  <a:pt x="788758" y="14901"/>
                </a:lnTo>
                <a:lnTo>
                  <a:pt x="735177" y="6720"/>
                </a:lnTo>
                <a:lnTo>
                  <a:pt x="679956" y="1704"/>
                </a:lnTo>
                <a:lnTo>
                  <a:pt x="62331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99360" y="5725175"/>
            <a:ext cx="2199664" cy="536716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227512" marR="4344" indent="-217195">
              <a:spcBef>
                <a:spcPts val="81"/>
              </a:spcBef>
              <a:tabLst>
                <a:tab pos="1306973" algn="l"/>
                <a:tab pos="1422086" algn="l"/>
              </a:tabLst>
            </a:pP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理解查询	用</a:t>
            </a:r>
            <a:r>
              <a:rPr sz="1710" spc="-4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精 需求		确表达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54016" y="717689"/>
            <a:ext cx="3877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9" dirty="0">
                <a:solidFill>
                  <a:srgbClr val="FFFFFF"/>
                </a:solidFill>
                <a:latin typeface="Arial"/>
                <a:cs typeface="Arial"/>
              </a:rPr>
              <a:t>(2)SQL</a:t>
            </a:r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语言的功能概述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89629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99F6FBA-B88C-4208-B6D1-9287B3347D59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chemeClr val="accent3"/>
                </a:solidFill>
              </a:rPr>
              <a:t>二、选择表中的若干元组</a:t>
            </a:r>
            <a:r>
              <a:rPr lang="en-US" altLang="zh-CN" sz="3200" dirty="0">
                <a:solidFill>
                  <a:schemeClr val="accent3"/>
                </a:solidFill>
              </a:rPr>
              <a:t>(</a:t>
            </a:r>
            <a:r>
              <a:rPr lang="zh-CN" altLang="en-US" sz="3200" dirty="0">
                <a:solidFill>
                  <a:schemeClr val="accent3"/>
                </a:solidFill>
              </a:rPr>
              <a:t>例题</a:t>
            </a:r>
            <a:r>
              <a:rPr lang="en-US" altLang="zh-CN" sz="3200" dirty="0">
                <a:solidFill>
                  <a:schemeClr val="accent3"/>
                </a:solidFill>
              </a:rPr>
              <a:t>)</a:t>
            </a:r>
            <a:endParaRPr lang="zh-CN" altLang="en-US" sz="3200" dirty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640762" cy="51117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[</a:t>
            </a:r>
            <a:r>
              <a:rPr lang="zh-CN" altLang="en-US" sz="2000" dirty="0"/>
              <a:t>例</a:t>
            </a:r>
            <a:r>
              <a:rPr lang="en-US" altLang="zh-CN" sz="2000" dirty="0"/>
              <a:t>5] </a:t>
            </a:r>
            <a:r>
              <a:rPr lang="zh-CN" altLang="en-US" sz="2000" dirty="0"/>
              <a:t>查询年龄在</a:t>
            </a:r>
            <a:r>
              <a:rPr lang="en-US" altLang="zh-CN" sz="2000" dirty="0"/>
              <a:t>20~23</a:t>
            </a:r>
            <a:r>
              <a:rPr lang="zh-CN" altLang="en-US" sz="2000" dirty="0"/>
              <a:t>岁（包括</a:t>
            </a:r>
            <a:r>
              <a:rPr lang="en-US" altLang="zh-CN" sz="2000" dirty="0"/>
              <a:t>20</a:t>
            </a:r>
            <a:r>
              <a:rPr lang="zh-CN" altLang="en-US" sz="2000" dirty="0"/>
              <a:t>岁和</a:t>
            </a:r>
            <a:r>
              <a:rPr lang="en-US" altLang="zh-CN" sz="2000" dirty="0"/>
              <a:t>23</a:t>
            </a:r>
            <a:r>
              <a:rPr lang="zh-CN" altLang="en-US" sz="2000" dirty="0"/>
              <a:t>岁）之间的学生的姓名、系别和年龄。</a:t>
            </a: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Sdept</a:t>
            </a:r>
            <a:r>
              <a:rPr lang="zh-CN" altLang="en-US" sz="2000" dirty="0"/>
              <a:t>，</a:t>
            </a:r>
            <a:r>
              <a:rPr lang="en-US" altLang="zh-CN" sz="2000" dirty="0"/>
              <a:t>Sage</a:t>
            </a:r>
          </a:p>
          <a:p>
            <a:pPr lvl="2"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000" dirty="0"/>
              <a:t>FROM     Student</a:t>
            </a:r>
          </a:p>
          <a:p>
            <a:pPr lvl="2" eaLnBrk="1" hangingPunct="1">
              <a:lnSpc>
                <a:spcPct val="130000"/>
              </a:lnSpc>
              <a:buFontTx/>
              <a:buNone/>
            </a:pPr>
            <a:r>
              <a:rPr lang="en-US" altLang="zh-CN" sz="2000" dirty="0"/>
              <a:t>WHERE   Sage BETWEEN 20 AND 23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[</a:t>
            </a:r>
            <a:r>
              <a:rPr lang="zh-CN" altLang="en-US" sz="2000" dirty="0"/>
              <a:t>例</a:t>
            </a:r>
            <a:r>
              <a:rPr lang="en-US" altLang="zh-CN" sz="2000" dirty="0"/>
              <a:t>6]  </a:t>
            </a:r>
            <a:r>
              <a:rPr lang="zh-CN" altLang="en-US" sz="2000" dirty="0"/>
              <a:t>查询所有姓刘学生的姓名、学号和性别。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Ssex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FROM Student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WHERE 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3300"/>
                </a:solidFill>
              </a:rPr>
              <a:t>LIKE ‘</a:t>
            </a:r>
            <a:r>
              <a:rPr lang="zh-CN" altLang="en-US" sz="2000" dirty="0">
                <a:solidFill>
                  <a:srgbClr val="FF3300"/>
                </a:solidFill>
              </a:rPr>
              <a:t>刘</a:t>
            </a:r>
            <a:r>
              <a:rPr lang="en-US" altLang="zh-CN" sz="2000" dirty="0">
                <a:solidFill>
                  <a:srgbClr val="FF3300"/>
                </a:solidFill>
              </a:rPr>
              <a:t>%’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[</a:t>
            </a:r>
            <a:r>
              <a:rPr lang="zh-CN" altLang="en-US" sz="2000" dirty="0"/>
              <a:t>例</a:t>
            </a:r>
            <a:r>
              <a:rPr lang="en-US" altLang="zh-CN" sz="2000" dirty="0"/>
              <a:t>7]  </a:t>
            </a:r>
            <a:r>
              <a:rPr lang="zh-CN" altLang="en-US" sz="2000" dirty="0"/>
              <a:t>查询姓</a:t>
            </a:r>
            <a:r>
              <a:rPr lang="en-US" altLang="zh-CN" sz="2000" dirty="0"/>
              <a:t>"</a:t>
            </a:r>
            <a:r>
              <a:rPr lang="zh-CN" altLang="en-US" sz="2000" dirty="0"/>
              <a:t>欧阳</a:t>
            </a:r>
            <a:r>
              <a:rPr lang="en-US" altLang="zh-CN" sz="2000" dirty="0"/>
              <a:t>"</a:t>
            </a:r>
            <a:r>
              <a:rPr lang="zh-CN" altLang="en-US" sz="2000" dirty="0"/>
              <a:t>且全名为三个汉字的学生的姓名。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FROM   Student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WHERE 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3300"/>
                </a:solidFill>
              </a:rPr>
              <a:t>LIKE ‘</a:t>
            </a:r>
            <a:r>
              <a:rPr lang="zh-CN" altLang="en-US" sz="2000" dirty="0">
                <a:solidFill>
                  <a:srgbClr val="FF3300"/>
                </a:solidFill>
              </a:rPr>
              <a:t>欧阳</a:t>
            </a:r>
            <a:r>
              <a:rPr lang="en-US" altLang="zh-CN" sz="2000" dirty="0">
                <a:solidFill>
                  <a:srgbClr val="FF3300"/>
                </a:solidFill>
              </a:rPr>
              <a:t>__’</a:t>
            </a:r>
            <a:r>
              <a:rPr lang="zh-CN" altLang="en-US" sz="20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01859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27E28EA-A17B-42D1-BAD0-8C168951F330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chemeClr val="accent3"/>
                </a:solidFill>
              </a:rPr>
              <a:t>二、选择表中的若干元组</a:t>
            </a:r>
            <a:r>
              <a:rPr lang="en-US" altLang="zh-CN" sz="3200" dirty="0">
                <a:solidFill>
                  <a:schemeClr val="accent3"/>
                </a:solidFill>
              </a:rPr>
              <a:t>(</a:t>
            </a:r>
            <a:r>
              <a:rPr lang="zh-CN" altLang="en-US" sz="3200" dirty="0">
                <a:solidFill>
                  <a:schemeClr val="accent3"/>
                </a:solidFill>
              </a:rPr>
              <a:t>例题</a:t>
            </a:r>
            <a:r>
              <a:rPr lang="en-US" altLang="zh-CN" sz="3200" dirty="0">
                <a:solidFill>
                  <a:schemeClr val="accent3"/>
                </a:solidFill>
              </a:rPr>
              <a:t>)</a:t>
            </a:r>
            <a:endParaRPr lang="zh-CN" altLang="en-US" sz="3200" dirty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33131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8]  </a:t>
            </a:r>
            <a:r>
              <a:rPr lang="zh-CN" altLang="en-US" sz="2400" dirty="0"/>
              <a:t>查询</a:t>
            </a:r>
            <a:r>
              <a:rPr lang="en-US" altLang="zh-CN" sz="2400" dirty="0" err="1"/>
              <a:t>DB_Design</a:t>
            </a:r>
            <a:r>
              <a:rPr lang="zh-CN" altLang="en-US" sz="2400" dirty="0"/>
              <a:t>课程的课程号和学分。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Ccredit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FROM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WHERE </a:t>
            </a:r>
            <a:r>
              <a:rPr lang="en-US" altLang="zh-CN" sz="2400" dirty="0" err="1"/>
              <a:t>Cname</a:t>
            </a:r>
            <a:r>
              <a:rPr lang="en-US" altLang="zh-CN" sz="2400" dirty="0"/>
              <a:t> LIKE 'DB</a:t>
            </a:r>
            <a:r>
              <a:rPr lang="en-US" altLang="zh-CN" sz="2400" dirty="0">
                <a:solidFill>
                  <a:srgbClr val="852121"/>
                </a:solidFill>
              </a:rPr>
              <a:t>\</a:t>
            </a:r>
            <a:r>
              <a:rPr lang="en-US" altLang="zh-CN" sz="2400" dirty="0"/>
              <a:t>_Design' </a:t>
            </a:r>
            <a:r>
              <a:rPr lang="en-US" altLang="zh-CN" sz="2400" dirty="0">
                <a:solidFill>
                  <a:srgbClr val="FF3300"/>
                </a:solidFill>
              </a:rPr>
              <a:t>ESCAPE '\‘</a:t>
            </a:r>
            <a:r>
              <a:rPr lang="zh-CN" altLang="en-US" sz="2400" dirty="0">
                <a:solidFill>
                  <a:srgbClr val="FF3300"/>
                </a:solidFill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33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9]  </a:t>
            </a:r>
            <a:r>
              <a:rPr lang="zh-CN" altLang="en-US" sz="2400" dirty="0"/>
              <a:t>查询以</a:t>
            </a:r>
            <a:r>
              <a:rPr lang="en-US" altLang="zh-CN" sz="2400" dirty="0"/>
              <a:t>"DB_"</a:t>
            </a:r>
            <a:r>
              <a:rPr lang="zh-CN" altLang="en-US" sz="2400" dirty="0"/>
              <a:t>开头，且倒数第</a:t>
            </a:r>
            <a:r>
              <a:rPr lang="en-US" altLang="zh-CN" sz="2400" dirty="0"/>
              <a:t>3</a:t>
            </a:r>
            <a:r>
              <a:rPr lang="zh-CN" altLang="en-US" sz="2400" dirty="0"/>
              <a:t>个字符为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的课程的详细情况。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SELECT  *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FROM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WHERE  </a:t>
            </a:r>
            <a:r>
              <a:rPr lang="en-US" altLang="zh-CN" sz="2400" dirty="0" err="1"/>
              <a:t>Cname</a:t>
            </a:r>
            <a:r>
              <a:rPr lang="en-US" altLang="zh-CN" sz="2400" dirty="0"/>
              <a:t> LIKE  'DB</a:t>
            </a:r>
            <a:r>
              <a:rPr lang="en-US" altLang="zh-CN" sz="2400" dirty="0">
                <a:solidFill>
                  <a:srgbClr val="852121"/>
                </a:solidFill>
              </a:rPr>
              <a:t>\</a:t>
            </a:r>
            <a:r>
              <a:rPr lang="en-US" altLang="zh-CN" sz="2400" dirty="0"/>
              <a:t>_%</a:t>
            </a:r>
            <a:r>
              <a:rPr lang="en-US" altLang="zh-CN" sz="2400" dirty="0" err="1"/>
              <a:t>i</a:t>
            </a:r>
            <a:r>
              <a:rPr lang="en-US" altLang="zh-CN" sz="2400" dirty="0"/>
              <a:t>_ _' </a:t>
            </a:r>
            <a:r>
              <a:rPr lang="en-US" altLang="zh-CN" sz="2400" dirty="0">
                <a:solidFill>
                  <a:srgbClr val="FF3300"/>
                </a:solidFill>
              </a:rPr>
              <a:t>ESCAPE ' \ ‘</a:t>
            </a:r>
            <a:r>
              <a:rPr lang="zh-CN" altLang="en-US" sz="2400" dirty="0"/>
              <a:t>；</a:t>
            </a:r>
            <a:endParaRPr lang="zh-CN" altLang="en-US" sz="2400" dirty="0">
              <a:solidFill>
                <a:srgbClr val="8521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179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B3C4C7A-D46F-44F3-8F53-3F6AB44BA8CB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chemeClr val="accent3"/>
                </a:solidFill>
              </a:rPr>
              <a:t>二、选择表中的若干元组</a:t>
            </a:r>
            <a:r>
              <a:rPr lang="en-US" altLang="zh-CN" sz="3200" dirty="0">
                <a:solidFill>
                  <a:schemeClr val="accent3"/>
                </a:solidFill>
              </a:rPr>
              <a:t>(</a:t>
            </a:r>
            <a:r>
              <a:rPr lang="zh-CN" altLang="en-US" sz="3200" dirty="0">
                <a:solidFill>
                  <a:schemeClr val="accent3"/>
                </a:solidFill>
              </a:rPr>
              <a:t>例题</a:t>
            </a:r>
            <a:r>
              <a:rPr lang="en-US" altLang="zh-CN" sz="3200" dirty="0">
                <a:solidFill>
                  <a:schemeClr val="accent3"/>
                </a:solidFill>
              </a:rPr>
              <a:t>)</a:t>
            </a:r>
            <a:endParaRPr lang="zh-CN" altLang="en-US" sz="3200" dirty="0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507412" cy="48958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10]  </a:t>
            </a:r>
            <a:r>
              <a:rPr lang="zh-CN" altLang="en-US" sz="2400" dirty="0"/>
              <a:t>某些学生选修课程后没有参加考试，所以有选课记录，但没有考试成绩。查询缺少成绩的学生的学号和相应的课程号。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 </a:t>
            </a:r>
            <a:r>
              <a:rPr lang="en-US" altLang="zh-CN" dirty="0"/>
              <a:t>SELECT </a:t>
            </a:r>
            <a:r>
              <a:rPr lang="en-US" altLang="zh-CN" dirty="0" err="1"/>
              <a:t>Sno</a:t>
            </a:r>
            <a:r>
              <a:rPr lang="zh-CN" altLang="en-US" dirty="0"/>
              <a:t>，</a:t>
            </a:r>
            <a:r>
              <a:rPr lang="en-US" altLang="zh-CN" dirty="0" err="1"/>
              <a:t>Cno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FROM  SC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WHERE  Grade IS NULL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11]  </a:t>
            </a:r>
            <a:r>
              <a:rPr lang="zh-CN" altLang="en-US" dirty="0"/>
              <a:t>查所有有成绩的学生学号和课程号。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</a:t>
            </a:r>
            <a:r>
              <a:rPr lang="en-US" altLang="zh-CN" dirty="0"/>
              <a:t>SELECT </a:t>
            </a:r>
            <a:r>
              <a:rPr lang="en-US" altLang="zh-CN" dirty="0" err="1"/>
              <a:t>Sno</a:t>
            </a:r>
            <a:r>
              <a:rPr lang="zh-CN" altLang="en-US" dirty="0"/>
              <a:t>，</a:t>
            </a:r>
            <a:r>
              <a:rPr lang="en-US" altLang="zh-CN" dirty="0" err="1"/>
              <a:t>Cno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FROM  SC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WHERE  Grade IS NOT NULL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39375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C358402-F2AE-4A8C-9481-0E261700B05C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accent3"/>
                </a:solidFill>
                <a:latin typeface="楷体_GB2312"/>
              </a:rPr>
              <a:t> 3. </a:t>
            </a:r>
            <a:r>
              <a:rPr lang="zh-CN" altLang="en-US" dirty="0">
                <a:solidFill>
                  <a:schemeClr val="accent3"/>
                </a:solidFill>
                <a:latin typeface="楷体_GB2312"/>
              </a:rPr>
              <a:t>对查询结果排序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495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400" dirty="0"/>
              <a:t>ORDER BY</a:t>
            </a:r>
            <a:r>
              <a:rPr lang="zh-CN" altLang="en-US" sz="2400" dirty="0"/>
              <a:t>子句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可以按一个或多个属性列排序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升序：</a:t>
            </a:r>
            <a:r>
              <a:rPr lang="en-US" altLang="zh-CN" dirty="0"/>
              <a:t>ASC</a:t>
            </a:r>
            <a:r>
              <a:rPr lang="zh-CN" altLang="en-US" dirty="0"/>
              <a:t>；降序：</a:t>
            </a:r>
            <a:r>
              <a:rPr lang="en-US" altLang="zh-CN" dirty="0"/>
              <a:t>DESC</a:t>
            </a:r>
            <a:r>
              <a:rPr lang="zh-CN" altLang="en-US" dirty="0"/>
              <a:t>；缺省值为升序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当排序列含</a:t>
            </a:r>
            <a:r>
              <a:rPr lang="zh-CN" altLang="en-US" sz="2400" dirty="0">
                <a:solidFill>
                  <a:srgbClr val="FF0000"/>
                </a:solidFill>
              </a:rPr>
              <a:t>空值</a:t>
            </a:r>
            <a:r>
              <a:rPr lang="zh-CN" altLang="en-US" sz="2400" dirty="0"/>
              <a:t>时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ASC</a:t>
            </a:r>
            <a:r>
              <a:rPr lang="zh-CN" altLang="en-US" dirty="0"/>
              <a:t>：排序列为空值的元组最后显示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DESC</a:t>
            </a:r>
            <a:r>
              <a:rPr lang="zh-CN" altLang="en-US" dirty="0"/>
              <a:t>：排序列为空值的元组最先显示 </a:t>
            </a:r>
          </a:p>
        </p:txBody>
      </p:sp>
    </p:spTree>
    <p:extLst>
      <p:ext uri="{BB962C8B-B14F-4D97-AF65-F5344CB8AC3E}">
        <p14:creationId xmlns:p14="http://schemas.microsoft.com/office/powerpoint/2010/main" val="9313056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8" y="1773238"/>
            <a:ext cx="8672512" cy="30956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1】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查询</a:t>
            </a:r>
            <a:r>
              <a:rPr lang="zh-CN" altLang="en-US" b="1" dirty="0">
                <a:solidFill>
                  <a:srgbClr val="0000FF"/>
                </a:solidFill>
                <a:ea typeface="楷体_GB2312"/>
                <a:cs typeface="楷体_GB2312"/>
              </a:rPr>
              <a:t>“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护套绝缘电线</a:t>
            </a:r>
            <a:r>
              <a:rPr lang="zh-CN" altLang="en-US" b="1" dirty="0">
                <a:solidFill>
                  <a:srgbClr val="0000FF"/>
                </a:solidFill>
                <a:ea typeface="楷体_GB2312"/>
                <a:cs typeface="楷体_GB2312"/>
              </a:rPr>
              <a:t>”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的物资编号及其单价，查询结果按单价降序排列。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SELECT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mat_name,unit</a:t>
            </a:r>
            <a:endParaRPr lang="en-US" altLang="zh-CN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FROM stock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WHERE </a:t>
            </a:r>
            <a:r>
              <a:rPr lang="en-US" altLang="zh-CN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mat_name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='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护套绝缘电线</a:t>
            </a: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' 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ORDER BY unit DESC</a:t>
            </a:r>
          </a:p>
        </p:txBody>
      </p:sp>
      <p:sp>
        <p:nvSpPr>
          <p:cNvPr id="91139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649CF1D-1915-4EF4-ADF9-956576471680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4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179388" y="1484313"/>
            <a:ext cx="8964612" cy="288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2】</a:t>
            </a: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查询所有物资的信息，查询结果按所在仓库名降序排列，同一仓库的物资按库存量升序排列。</a:t>
            </a:r>
          </a:p>
          <a:p>
            <a:pPr eaLnBrk="1" hangingPunct="1">
              <a:buClrTx/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* </a:t>
            </a:r>
          </a:p>
          <a:p>
            <a:pPr eaLnBrk="1" hangingPunct="1">
              <a:buClrTx/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FROM stock</a:t>
            </a:r>
          </a:p>
          <a:p>
            <a:pPr eaLnBrk="1" hangingPunct="1">
              <a:buClrTx/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ORDER BY warehouse DESC , amount</a:t>
            </a:r>
          </a:p>
        </p:txBody>
      </p:sp>
      <p:sp>
        <p:nvSpPr>
          <p:cNvPr id="92163" name="Rectangle 8"/>
          <p:cNvSpPr>
            <a:spLocks noChangeArrowheads="1"/>
          </p:cNvSpPr>
          <p:nvPr/>
        </p:nvSpPr>
        <p:spPr bwMode="auto">
          <a:xfrm>
            <a:off x="0" y="2300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07963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ea typeface="楷体_GB2312"/>
              <a:cs typeface="楷体_GB2312"/>
            </a:endParaRPr>
          </a:p>
        </p:txBody>
      </p:sp>
      <p:pic>
        <p:nvPicPr>
          <p:cNvPr id="1751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97313"/>
            <a:ext cx="41052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57A9767-7469-4F0F-A1F1-ED1F9AE2C54B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32F82CD-7888-4620-BE50-A425F6B85A45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ORDER BY</a:t>
            </a:r>
            <a:r>
              <a:rPr lang="zh-CN" altLang="en-US"/>
              <a:t>子句 （续） 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29600" cy="4495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[</a:t>
            </a:r>
            <a:r>
              <a:rPr lang="zh-CN" altLang="en-US" sz="2200" dirty="0"/>
              <a:t>例</a:t>
            </a:r>
            <a:r>
              <a:rPr lang="en-US" altLang="zh-CN" sz="2200" dirty="0"/>
              <a:t>3]  </a:t>
            </a:r>
            <a:r>
              <a:rPr lang="zh-CN" altLang="en-US" sz="2200" dirty="0"/>
              <a:t>查询选修了</a:t>
            </a:r>
            <a:r>
              <a:rPr lang="en-US" altLang="zh-CN" sz="2200" dirty="0"/>
              <a:t>3</a:t>
            </a:r>
            <a:r>
              <a:rPr lang="zh-CN" altLang="en-US" sz="2200" dirty="0"/>
              <a:t>号课程的学生的学号及其成绩，查询结果按分数降序排列。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    </a:t>
            </a:r>
            <a:r>
              <a:rPr lang="en-US" altLang="zh-CN" sz="2200" dirty="0"/>
              <a:t>SELECT </a:t>
            </a:r>
            <a:r>
              <a:rPr lang="en-US" altLang="zh-CN" sz="2200" dirty="0" err="1"/>
              <a:t>Sno</a:t>
            </a:r>
            <a:r>
              <a:rPr lang="zh-CN" altLang="en-US" sz="2200" dirty="0"/>
              <a:t>，</a:t>
            </a:r>
            <a:r>
              <a:rPr lang="en-US" altLang="zh-CN" sz="2200" dirty="0"/>
              <a:t>Grade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       FROM  SC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       WHERE  </a:t>
            </a:r>
            <a:r>
              <a:rPr lang="en-US" altLang="zh-CN" sz="2200" dirty="0" err="1"/>
              <a:t>Cno</a:t>
            </a:r>
            <a:r>
              <a:rPr lang="en-US" altLang="zh-CN" sz="2200" dirty="0"/>
              <a:t>= ' 3 '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       ORDER BY Grade DESC</a:t>
            </a:r>
            <a:r>
              <a:rPr lang="zh-CN" altLang="en-US" sz="2200" dirty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［例</a:t>
            </a:r>
            <a:r>
              <a:rPr lang="en-US" altLang="zh-CN" sz="2200" dirty="0"/>
              <a:t>4</a:t>
            </a:r>
            <a:r>
              <a:rPr lang="zh-CN" altLang="en-US" sz="2200" dirty="0"/>
              <a:t>］  查询全体学生情况，查询结果按所在系的系号升序排列，同一系中的学生按年龄降序排列。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    </a:t>
            </a:r>
            <a:r>
              <a:rPr lang="en-US" altLang="zh-CN" sz="2200" dirty="0"/>
              <a:t>SELECT 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       ORDER BY </a:t>
            </a:r>
            <a:r>
              <a:rPr lang="en-US" altLang="zh-CN" sz="2200" dirty="0" err="1"/>
              <a:t>Sdept</a:t>
            </a:r>
            <a:r>
              <a:rPr lang="zh-CN" altLang="en-US" sz="2200" dirty="0"/>
              <a:t>，</a:t>
            </a:r>
            <a:r>
              <a:rPr lang="en-US" altLang="zh-CN" sz="2200" dirty="0"/>
              <a:t>Sage DESC</a:t>
            </a:r>
            <a:r>
              <a:rPr lang="zh-CN" altLang="en-US" sz="2200" dirty="0"/>
              <a:t>；  </a:t>
            </a:r>
          </a:p>
        </p:txBody>
      </p:sp>
    </p:spTree>
    <p:extLst>
      <p:ext uri="{BB962C8B-B14F-4D97-AF65-F5344CB8AC3E}">
        <p14:creationId xmlns:p14="http://schemas.microsoft.com/office/powerpoint/2010/main" val="31483764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484313"/>
            <a:ext cx="8604250" cy="45259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TOP n 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子句</a:t>
            </a: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：在查询结果中输出前面的</a:t>
            </a:r>
            <a:r>
              <a:rPr lang="en-US" altLang="zh-CN" b="1" dirty="0">
                <a:latin typeface="楷体_GB2312"/>
                <a:ea typeface="楷体_GB2312"/>
                <a:cs typeface="楷体_GB2312"/>
              </a:rPr>
              <a:t>n</a:t>
            </a: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条记录；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TOP n PERCENT</a:t>
            </a:r>
            <a:r>
              <a:rPr lang="zh-CN" altLang="en-US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子句</a:t>
            </a: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：在查询结果中输出前面占结果记录总数的</a:t>
            </a:r>
            <a:r>
              <a:rPr lang="en-US" altLang="zh-CN" b="1" dirty="0">
                <a:latin typeface="楷体_GB2312"/>
                <a:ea typeface="楷体_GB2312"/>
                <a:cs typeface="楷体_GB2312"/>
              </a:rPr>
              <a:t>n%</a:t>
            </a: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条记录。</a:t>
            </a:r>
          </a:p>
          <a:p>
            <a:pPr eaLnBrk="1" hangingPunct="1">
              <a:lnSpc>
                <a:spcPct val="90000"/>
              </a:lnSpc>
            </a:pPr>
            <a:endParaRPr lang="zh-CN" altLang="en-US" b="1" dirty="0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】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显示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stock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表中，库存量最大的两条记录。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TOP 2 *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FROM stock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ORDER BY amount DESC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55650" y="655638"/>
            <a:ext cx="70564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66"/>
              </a:buClr>
              <a:defRPr/>
            </a:pPr>
            <a:r>
              <a:rPr lang="en-US" altLang="zh-CN" sz="3200" dirty="0">
                <a:solidFill>
                  <a:schemeClr val="accent3"/>
                </a:solidFill>
                <a:latin typeface="楷体_GB2312"/>
              </a:rPr>
              <a:t>4. TOP</a:t>
            </a:r>
            <a:r>
              <a:rPr lang="zh-CN" altLang="en-US" sz="3200" dirty="0">
                <a:solidFill>
                  <a:schemeClr val="accent3"/>
                </a:solidFill>
                <a:latin typeface="楷体_GB2312"/>
              </a:rPr>
              <a:t>子句的用法</a:t>
            </a:r>
          </a:p>
        </p:txBody>
      </p:sp>
      <p:sp>
        <p:nvSpPr>
          <p:cNvPr id="94212" name="Rectangle 7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ea typeface="楷体_GB2312"/>
              <a:cs typeface="楷体_GB2312"/>
            </a:endParaRPr>
          </a:p>
        </p:txBody>
      </p:sp>
      <p:pic>
        <p:nvPicPr>
          <p:cNvPr id="1761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157788"/>
            <a:ext cx="6048375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AA6F19C-0F1D-44C0-9830-3E7B6A0DBECF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27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229600" cy="3886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】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显示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stock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表中占总数</a:t>
            </a:r>
            <a:r>
              <a:rPr lang="en-US" altLang="zh-CN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20%</a:t>
            </a:r>
            <a:r>
              <a:rPr lang="zh-CN" altLang="en-US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的记录。</a:t>
            </a:r>
          </a:p>
          <a:p>
            <a:pPr eaLnBrk="1" hangingPunct="1">
              <a:buFontTx/>
              <a:buNone/>
            </a:pPr>
            <a:endParaRPr lang="zh-CN" altLang="en-US" b="1" dirty="0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TOP 20 PERCENT *  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FROM stock</a:t>
            </a:r>
            <a:r>
              <a:rPr lang="en-US" altLang="zh-CN" b="1" dirty="0">
                <a:latin typeface="楷体_GB2312"/>
                <a:ea typeface="楷体_GB2312"/>
                <a:cs typeface="楷体_GB2312"/>
              </a:rPr>
              <a:t> </a:t>
            </a:r>
          </a:p>
          <a:p>
            <a:pPr eaLnBrk="1" hangingPunct="1">
              <a:buFontTx/>
              <a:buNone/>
            </a:pPr>
            <a:endParaRPr lang="en-US" altLang="zh-CN" b="1" dirty="0"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注意：</a:t>
            </a:r>
            <a:r>
              <a:rPr lang="en-US" altLang="zh-CN" b="1" dirty="0">
                <a:latin typeface="楷体_GB2312"/>
                <a:ea typeface="楷体_GB2312"/>
                <a:cs typeface="楷体_GB2312"/>
              </a:rPr>
              <a:t>top </a:t>
            </a: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子句不能和</a:t>
            </a:r>
            <a:r>
              <a:rPr lang="en-US" altLang="zh-CN" b="1" dirty="0">
                <a:latin typeface="楷体_GB2312"/>
                <a:ea typeface="楷体_GB2312"/>
                <a:cs typeface="楷体_GB2312"/>
              </a:rPr>
              <a:t>Distinct</a:t>
            </a: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关键字同时使用。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defRPr/>
            </a:pPr>
            <a:r>
              <a:rPr lang="en-US" altLang="zh-CN" sz="3200" dirty="0">
                <a:solidFill>
                  <a:schemeClr val="accent3"/>
                </a:solidFill>
                <a:latin typeface="楷体_GB2312"/>
              </a:rPr>
              <a:t>TOP</a:t>
            </a:r>
            <a:r>
              <a:rPr lang="zh-CN" altLang="en-US" sz="3200" dirty="0">
                <a:solidFill>
                  <a:schemeClr val="accent3"/>
                </a:solidFill>
                <a:latin typeface="楷体_GB2312"/>
              </a:rPr>
              <a:t>子句的用法（续）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9523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8B46CE4-4D66-401A-ADCD-0BDB0487AF1B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1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7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C520CC9-69C6-4874-A638-F26C3A7E7DAC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</a:t>
            </a:r>
            <a:r>
              <a:rPr lang="zh-CN" altLang="en-US"/>
              <a:t>、聚集函数 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895850"/>
          </a:xfrm>
        </p:spPr>
        <p:txBody>
          <a:bodyPr/>
          <a:lstStyle/>
          <a:p>
            <a:pPr algn="just" eaLnBrk="1" hangingPunct="1"/>
            <a:r>
              <a:rPr lang="zh-CN" altLang="en-US" sz="2400"/>
              <a:t>聚集函数：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200"/>
              <a:t>计数</a:t>
            </a:r>
          </a:p>
          <a:p>
            <a:pPr lvl="2" algn="just" eaLnBrk="1" hangingPunct="1">
              <a:lnSpc>
                <a:spcPct val="110000"/>
              </a:lnSpc>
              <a:buFontTx/>
              <a:buNone/>
            </a:pPr>
            <a:r>
              <a:rPr lang="en-US" altLang="zh-CN"/>
              <a:t>COUNT</a:t>
            </a:r>
            <a:r>
              <a:rPr lang="zh-CN" altLang="en-US"/>
              <a:t>（</a:t>
            </a:r>
            <a:r>
              <a:rPr lang="en-US" altLang="zh-CN"/>
              <a:t>[DISTINCT|</a:t>
            </a:r>
            <a:r>
              <a:rPr lang="en-US" altLang="zh-CN" u="sng"/>
              <a:t>ALL</a:t>
            </a:r>
            <a:r>
              <a:rPr lang="en-US" altLang="zh-CN"/>
              <a:t>] *</a:t>
            </a:r>
            <a:r>
              <a:rPr lang="zh-CN" altLang="en-US"/>
              <a:t>）</a:t>
            </a:r>
          </a:p>
          <a:p>
            <a:pPr lvl="2" algn="just" eaLnBrk="1" hangingPunct="1">
              <a:lnSpc>
                <a:spcPct val="110000"/>
              </a:lnSpc>
              <a:buFontTx/>
              <a:buNone/>
            </a:pPr>
            <a:r>
              <a:rPr lang="en-US" altLang="zh-CN"/>
              <a:t>COUNT</a:t>
            </a:r>
            <a:r>
              <a:rPr lang="zh-CN" altLang="en-US"/>
              <a:t>（</a:t>
            </a:r>
            <a:r>
              <a:rPr lang="en-US" altLang="zh-CN"/>
              <a:t>[DISTINCT|</a:t>
            </a:r>
            <a:r>
              <a:rPr lang="en-US" altLang="zh-CN" u="sng"/>
              <a:t>ALL</a:t>
            </a:r>
            <a:r>
              <a:rPr lang="en-US" altLang="zh-CN"/>
              <a:t>] &lt;</a:t>
            </a:r>
            <a:r>
              <a:rPr lang="zh-CN" altLang="en-US"/>
              <a:t>列名</a:t>
            </a:r>
            <a:r>
              <a:rPr lang="en-US" altLang="zh-CN"/>
              <a:t>&gt;</a:t>
            </a:r>
            <a:r>
              <a:rPr lang="zh-CN" altLang="en-US"/>
              <a:t>）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200"/>
              <a:t>计算总和</a:t>
            </a:r>
          </a:p>
          <a:p>
            <a:pPr lvl="2" algn="just" eaLnBrk="1" hangingPunct="1">
              <a:lnSpc>
                <a:spcPct val="110000"/>
              </a:lnSpc>
              <a:buFontTx/>
              <a:buNone/>
            </a:pPr>
            <a:r>
              <a:rPr lang="en-US" altLang="zh-CN"/>
              <a:t>SUM</a:t>
            </a:r>
            <a:r>
              <a:rPr lang="zh-CN" altLang="en-US"/>
              <a:t>（</a:t>
            </a:r>
            <a:r>
              <a:rPr lang="en-US" altLang="zh-CN"/>
              <a:t>[DISTINCT|</a:t>
            </a:r>
            <a:r>
              <a:rPr lang="en-US" altLang="zh-CN" u="sng"/>
              <a:t>ALL</a:t>
            </a:r>
            <a:r>
              <a:rPr lang="en-US" altLang="zh-CN"/>
              <a:t>] &lt;</a:t>
            </a:r>
            <a:r>
              <a:rPr lang="zh-CN" altLang="en-US"/>
              <a:t>列名</a:t>
            </a:r>
            <a:r>
              <a:rPr lang="en-US" altLang="zh-CN"/>
              <a:t>&gt;</a:t>
            </a:r>
            <a:r>
              <a:rPr lang="zh-CN" altLang="en-US"/>
              <a:t>）	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200"/>
              <a:t> 计算平均值</a:t>
            </a:r>
          </a:p>
          <a:p>
            <a:pPr lvl="2" algn="just" eaLnBrk="1" hangingPunct="1">
              <a:lnSpc>
                <a:spcPct val="110000"/>
              </a:lnSpc>
              <a:buFontTx/>
              <a:buNone/>
            </a:pPr>
            <a:r>
              <a:rPr lang="en-US" altLang="zh-CN"/>
              <a:t>AVG</a:t>
            </a:r>
            <a:r>
              <a:rPr lang="zh-CN" altLang="en-US"/>
              <a:t>（</a:t>
            </a:r>
            <a:r>
              <a:rPr lang="en-US" altLang="zh-CN"/>
              <a:t>[DISTINCT|</a:t>
            </a:r>
            <a:r>
              <a:rPr lang="en-US" altLang="zh-CN" u="sng"/>
              <a:t>ALL</a:t>
            </a:r>
            <a:r>
              <a:rPr lang="en-US" altLang="zh-CN"/>
              <a:t>] &lt;</a:t>
            </a:r>
            <a:r>
              <a:rPr lang="zh-CN" altLang="en-US"/>
              <a:t>列名</a:t>
            </a:r>
            <a:r>
              <a:rPr lang="en-US" altLang="zh-CN"/>
              <a:t>&gt;</a:t>
            </a:r>
            <a:r>
              <a:rPr lang="zh-CN" altLang="en-US"/>
              <a:t>）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200"/>
              <a:t>最大最小值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	 </a:t>
            </a:r>
            <a:r>
              <a:rPr lang="en-US" altLang="zh-CN" sz="2200"/>
              <a:t>MAX</a:t>
            </a:r>
            <a:r>
              <a:rPr lang="zh-CN" altLang="en-US" sz="2200"/>
              <a:t>（</a:t>
            </a:r>
            <a:r>
              <a:rPr lang="en-US" altLang="zh-CN" sz="2200"/>
              <a:t>[DISTINCT|</a:t>
            </a:r>
            <a:r>
              <a:rPr lang="en-US" altLang="zh-CN" sz="2200" u="sng"/>
              <a:t>ALL</a:t>
            </a:r>
            <a:r>
              <a:rPr lang="en-US" altLang="zh-CN" sz="2200"/>
              <a:t>] &lt;</a:t>
            </a:r>
            <a:r>
              <a:rPr lang="zh-CN" altLang="en-US" sz="2200"/>
              <a:t>列名</a:t>
            </a:r>
            <a:r>
              <a:rPr lang="en-US" altLang="zh-CN" sz="2200"/>
              <a:t>&gt;</a:t>
            </a:r>
            <a:r>
              <a:rPr lang="zh-CN" altLang="en-US" sz="2200"/>
              <a:t>）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	 </a:t>
            </a:r>
            <a:r>
              <a:rPr lang="en-US" altLang="zh-CN" sz="2200"/>
              <a:t>MIN</a:t>
            </a:r>
            <a:r>
              <a:rPr lang="zh-CN" altLang="en-US" sz="2200"/>
              <a:t>（</a:t>
            </a:r>
            <a:r>
              <a:rPr lang="en-US" altLang="zh-CN" sz="2200"/>
              <a:t>[DISTINCT|</a:t>
            </a:r>
            <a:r>
              <a:rPr lang="en-US" altLang="zh-CN" sz="2200" u="sng"/>
              <a:t>ALL</a:t>
            </a:r>
            <a:r>
              <a:rPr lang="en-US" altLang="zh-CN" sz="2200"/>
              <a:t>] &lt;</a:t>
            </a:r>
            <a:r>
              <a:rPr lang="zh-CN" altLang="en-US" sz="2200"/>
              <a:t>列名</a:t>
            </a:r>
            <a:r>
              <a:rPr lang="en-US" altLang="zh-CN" sz="2200"/>
              <a:t>&gt;</a:t>
            </a:r>
            <a:r>
              <a:rPr lang="zh-CN" altLang="en-US" sz="2200"/>
              <a:t>）</a:t>
            </a:r>
          </a:p>
        </p:txBody>
      </p:sp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6516688" y="2133600"/>
            <a:ext cx="2087562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说明：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如果指定</a:t>
            </a:r>
            <a:r>
              <a:rPr lang="en-US" altLang="zh-CN" sz="2000">
                <a:latin typeface="Times New Roman" panose="02020603050405020304" pitchFamily="18" charset="0"/>
              </a:rPr>
              <a:t>DISTINCT</a:t>
            </a:r>
            <a:r>
              <a:rPr lang="zh-CN" altLang="en-US" sz="2000">
                <a:latin typeface="Times New Roman" panose="02020603050405020304" pitchFamily="18" charset="0"/>
              </a:rPr>
              <a:t>，表示计算时要取消指定列中的重复值。</a:t>
            </a:r>
          </a:p>
        </p:txBody>
      </p:sp>
    </p:spTree>
    <p:extLst>
      <p:ext uri="{BB962C8B-B14F-4D97-AF65-F5344CB8AC3E}">
        <p14:creationId xmlns:p14="http://schemas.microsoft.com/office/powerpoint/2010/main" val="203444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60E1216-4F41-4FA9-861D-B6A1BFD4B500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025" y="664517"/>
            <a:ext cx="3626991" cy="563563"/>
          </a:xfrm>
        </p:spPr>
        <p:txBody>
          <a:bodyPr/>
          <a:lstStyle/>
          <a:p>
            <a:pPr algn="l" eaLnBrk="1" hangingPunct="1"/>
            <a:r>
              <a:rPr lang="en-US" altLang="zh-CN" sz="2800" dirty="0"/>
              <a:t>(3) SQL</a:t>
            </a:r>
            <a:r>
              <a:rPr lang="zh-CN" altLang="en-US" sz="2800" dirty="0"/>
              <a:t>的特点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6792"/>
            <a:ext cx="8229600" cy="4495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1.</a:t>
            </a:r>
            <a:r>
              <a:rPr lang="zh-CN" altLang="en-US" sz="3200" dirty="0">
                <a:solidFill>
                  <a:srgbClr val="0000FF"/>
                </a:solidFill>
              </a:rPr>
              <a:t>综合统一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/>
              <a:t>集数据定义语言（</a:t>
            </a:r>
            <a:r>
              <a:rPr lang="en-US" altLang="zh-CN" sz="2600" dirty="0"/>
              <a:t>DDL</a:t>
            </a:r>
            <a:r>
              <a:rPr lang="zh-CN" altLang="en-US" sz="2600" dirty="0"/>
              <a:t>），数据操纵语言（</a:t>
            </a:r>
            <a:r>
              <a:rPr lang="en-US" altLang="zh-CN" sz="2600" dirty="0"/>
              <a:t>DML</a:t>
            </a:r>
            <a:r>
              <a:rPr lang="zh-CN" altLang="en-US" sz="2600" dirty="0"/>
              <a:t>），数据控制语言（</a:t>
            </a:r>
            <a:r>
              <a:rPr lang="en-US" altLang="zh-CN" sz="2600" dirty="0"/>
              <a:t>DCL</a:t>
            </a:r>
            <a:r>
              <a:rPr lang="zh-CN" altLang="en-US" sz="2600" dirty="0"/>
              <a:t>）功能于一体。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/>
              <a:t>可以独立完成数据库生命周期中的全部活动：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 定义关系模式，插入数据，建立数据库；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 对数据库中的数据进行查询和更新；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 数据库重构和维护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 数据库安全性、完整性控制等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/>
              <a:t>用户数据库投入运行后，可根据需要随时逐步修改模式，不影响数据的运行。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/>
              <a:t>数据结构的单一性（关系）带来了数据操作符统一性。</a:t>
            </a:r>
          </a:p>
        </p:txBody>
      </p:sp>
    </p:spTree>
    <p:extLst>
      <p:ext uri="{BB962C8B-B14F-4D97-AF65-F5344CB8AC3E}">
        <p14:creationId xmlns:p14="http://schemas.microsoft.com/office/powerpoint/2010/main" val="30157247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6238" y="1412875"/>
            <a:ext cx="8785225" cy="38877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1】 </a:t>
            </a:r>
            <a:r>
              <a:rPr lang="zh-CN" altLang="en-US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统计领取了物资的抢修工程项目数。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COUNT (DISTINCT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prj_num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FROM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out_stock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;</a:t>
            </a:r>
            <a:endParaRPr lang="en-US" altLang="zh-CN" sz="2400" b="1" dirty="0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2】 </a:t>
            </a:r>
            <a:r>
              <a:rPr lang="zh-CN" altLang="en-US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查询使用</a:t>
            </a:r>
            <a:r>
              <a:rPr lang="en-US" altLang="zh-CN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m001</a:t>
            </a:r>
            <a:r>
              <a:rPr lang="zh-CN" altLang="en-US" sz="2400" b="1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号物资的抢修工程的最高领取数量、最低领取数量以及平均领取数量。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SELECT MAX(amount), MIN(amount), AVG(amount)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FROM 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out_stock</a:t>
            </a:r>
            <a:endParaRPr lang="en-US" altLang="zh-CN" sz="2400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WHERE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mat_num</a:t>
            </a:r>
            <a:r>
              <a:rPr lang="en-US" altLang="zh-CN" sz="2400" b="1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= 'm001';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注意：聚集函数中除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COUNT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外，其他函数在计算过程中均忽略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NULL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值；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WHERE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子句中是不能使用聚集函数作为条件表达式的。</a:t>
            </a:r>
          </a:p>
        </p:txBody>
      </p:sp>
      <p:sp>
        <p:nvSpPr>
          <p:cNvPr id="97283" name="Rectangle 5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ea typeface="楷体_GB2312"/>
              <a:cs typeface="楷体_GB2312"/>
            </a:endParaRPr>
          </a:p>
        </p:txBody>
      </p:sp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445125"/>
            <a:ext cx="28082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聚集函数 （续）</a:t>
            </a:r>
          </a:p>
        </p:txBody>
      </p:sp>
      <p:sp>
        <p:nvSpPr>
          <p:cNvPr id="97286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41B905C-4E26-40F0-A531-CAE91DD630A3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2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9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9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9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9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9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9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532412A-E4BA-4A7B-B3BF-D531281A4A6F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聚集函数 （例）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29600" cy="44958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[</a:t>
            </a:r>
            <a:r>
              <a:rPr lang="zh-CN" altLang="en-US" sz="2200"/>
              <a:t>例</a:t>
            </a:r>
            <a:r>
              <a:rPr lang="en-US" altLang="zh-CN" sz="2200"/>
              <a:t>1]  </a:t>
            </a:r>
            <a:r>
              <a:rPr lang="zh-CN" altLang="en-US" sz="2200"/>
              <a:t>查询学生总人数。</a:t>
            </a:r>
          </a:p>
          <a:p>
            <a:pPr lvl="2"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600"/>
              <a:t>    </a:t>
            </a:r>
            <a:r>
              <a:rPr lang="en-US" altLang="zh-CN" sz="2600"/>
              <a:t>SELECT COUNT(*)</a:t>
            </a:r>
          </a:p>
          <a:p>
            <a:pPr lvl="2"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600"/>
              <a:t>    FROM  Student</a:t>
            </a:r>
            <a:r>
              <a:rPr lang="zh-CN" altLang="en-US" sz="2600"/>
              <a:t>；</a:t>
            </a:r>
            <a:r>
              <a:rPr lang="zh-CN" altLang="en-US" sz="2600">
                <a:latin typeface="Courier New" panose="02070309020205020404" pitchFamily="49" charset="0"/>
              </a:rPr>
              <a:t> </a:t>
            </a:r>
            <a:endParaRPr lang="zh-CN" altLang="en-US" sz="2600"/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</a:t>
            </a:r>
            <a:r>
              <a:rPr lang="en-US" altLang="zh-CN" sz="2200"/>
              <a:t>[</a:t>
            </a:r>
            <a:r>
              <a:rPr lang="zh-CN" altLang="en-US" sz="2200"/>
              <a:t>例</a:t>
            </a:r>
            <a:r>
              <a:rPr lang="en-US" altLang="zh-CN" sz="2200"/>
              <a:t>2]  </a:t>
            </a:r>
            <a:r>
              <a:rPr lang="zh-CN" altLang="en-US" sz="2200"/>
              <a:t>查询选修了课程的学生人数。</a:t>
            </a:r>
          </a:p>
          <a:p>
            <a:pPr lvl="2"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600"/>
              <a:t>     </a:t>
            </a:r>
            <a:r>
              <a:rPr lang="en-US" altLang="zh-CN" sz="2600"/>
              <a:t>SELECT COUNT(</a:t>
            </a:r>
            <a:r>
              <a:rPr lang="en-US" altLang="zh-CN" sz="2600">
                <a:solidFill>
                  <a:srgbClr val="FF00FF"/>
                </a:solidFill>
              </a:rPr>
              <a:t>DISTINCT</a:t>
            </a:r>
            <a:r>
              <a:rPr lang="en-US" altLang="zh-CN" sz="2600"/>
              <a:t> Sno)</a:t>
            </a:r>
          </a:p>
          <a:p>
            <a:pPr lvl="2"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600"/>
              <a:t>     FROM SC</a:t>
            </a:r>
            <a:r>
              <a:rPr lang="zh-CN" altLang="en-US" sz="2600"/>
              <a:t>；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</a:t>
            </a:r>
            <a:r>
              <a:rPr lang="en-US" altLang="zh-CN" sz="2200"/>
              <a:t>[</a:t>
            </a:r>
            <a:r>
              <a:rPr lang="zh-CN" altLang="en-US" sz="2200"/>
              <a:t>例</a:t>
            </a:r>
            <a:r>
              <a:rPr lang="en-US" altLang="zh-CN" sz="2200"/>
              <a:t>3]  </a:t>
            </a:r>
            <a:r>
              <a:rPr lang="zh-CN" altLang="en-US" sz="2200"/>
              <a:t>计算</a:t>
            </a:r>
            <a:r>
              <a:rPr lang="en-US" altLang="zh-CN" sz="2200"/>
              <a:t>1</a:t>
            </a:r>
            <a:r>
              <a:rPr lang="zh-CN" altLang="en-US" sz="2200"/>
              <a:t>号课程的学生平均成绩。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   </a:t>
            </a:r>
            <a:r>
              <a:rPr lang="en-US" altLang="zh-CN" sz="2200"/>
              <a:t>SELECT AVG(Grade)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  FROM SC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  WHERE Cno= ' 1 '</a:t>
            </a:r>
            <a:r>
              <a:rPr lang="zh-CN" altLang="en-US" sz="220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3092556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01EAF98-7034-4005-94BC-66F452F8E2D8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聚集函数 （续）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393" y="1412776"/>
            <a:ext cx="8507413" cy="42640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[</a:t>
            </a:r>
            <a:r>
              <a:rPr lang="zh-CN" altLang="en-US" sz="2400" dirty="0"/>
              <a:t>例</a:t>
            </a:r>
            <a:r>
              <a:rPr lang="en-US" altLang="zh-CN" sz="2400" dirty="0"/>
              <a:t>4]  </a:t>
            </a:r>
            <a:r>
              <a:rPr lang="zh-CN" altLang="en-US" sz="2400" dirty="0"/>
              <a:t>查询选修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号课程的学生最高分数。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500" dirty="0"/>
              <a:t>   </a:t>
            </a:r>
            <a:r>
              <a:rPr lang="en-US" altLang="zh-CN" sz="2500" dirty="0"/>
              <a:t>SELECT MAX(Grade)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500" dirty="0"/>
              <a:t>   FROM SC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500" dirty="0"/>
              <a:t>   WHER </a:t>
            </a:r>
            <a:r>
              <a:rPr lang="en-US" altLang="zh-CN" sz="2500" dirty="0" err="1"/>
              <a:t>Cno</a:t>
            </a:r>
            <a:r>
              <a:rPr lang="en-US" altLang="zh-CN" sz="2500" dirty="0"/>
              <a:t>= </a:t>
            </a:r>
            <a:r>
              <a:rPr lang="en-US" altLang="zh-CN" sz="2500" dirty="0">
                <a:latin typeface="Courier New" panose="02070309020205020404" pitchFamily="49" charset="0"/>
              </a:rPr>
              <a:t>‘</a:t>
            </a:r>
            <a:r>
              <a:rPr lang="en-US" altLang="zh-CN" sz="2500" dirty="0"/>
              <a:t> 1 </a:t>
            </a:r>
            <a:r>
              <a:rPr lang="en-US" altLang="zh-CN" sz="2500" dirty="0">
                <a:latin typeface="Courier New" panose="02070309020205020404" pitchFamily="49" charset="0"/>
              </a:rPr>
              <a:t>’</a:t>
            </a:r>
            <a:r>
              <a:rPr lang="zh-CN" altLang="en-US" sz="2500" dirty="0"/>
              <a:t>；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buNone/>
            </a:pPr>
            <a:r>
              <a:rPr lang="zh-CN" altLang="en-US" sz="2400" dirty="0"/>
              <a:t> ［例</a:t>
            </a:r>
            <a:r>
              <a:rPr lang="en-US" altLang="zh-CN" sz="2400" dirty="0"/>
              <a:t>5</a:t>
            </a:r>
            <a:r>
              <a:rPr lang="zh-CN" altLang="en-US" sz="2400" dirty="0"/>
              <a:t>］求数据库课程的平均成绩。</a:t>
            </a:r>
          </a:p>
          <a:p>
            <a:pPr eaLnBrk="1" hangingPunct="1">
              <a:buNone/>
            </a:pPr>
            <a:r>
              <a:rPr lang="en-US" altLang="zh-CN" sz="2400" dirty="0"/>
              <a:t>         Select	AVG(Grade)	</a:t>
            </a:r>
          </a:p>
          <a:p>
            <a:pPr eaLnBrk="1" hangingPunct="1">
              <a:buNone/>
            </a:pPr>
            <a:r>
              <a:rPr lang="en-US" altLang="zh-CN" sz="2400" dirty="0"/>
              <a:t>          From	Course, SC  </a:t>
            </a:r>
          </a:p>
          <a:p>
            <a:pPr eaLnBrk="1" hangingPunct="1">
              <a:buNone/>
            </a:pPr>
            <a:r>
              <a:rPr lang="en-US" altLang="zh-CN" sz="2400" dirty="0"/>
              <a:t>          Where	 </a:t>
            </a:r>
            <a:r>
              <a:rPr lang="en-US" altLang="zh-CN" sz="2400" dirty="0" err="1"/>
              <a:t>Course.Cname</a:t>
            </a:r>
            <a:r>
              <a:rPr lang="en-US" altLang="zh-CN" sz="2400" dirty="0"/>
              <a:t> = ‘</a:t>
            </a:r>
            <a:r>
              <a:rPr lang="zh-CN" altLang="en-US" sz="2400" dirty="0"/>
              <a:t>数据库’</a:t>
            </a:r>
            <a:r>
              <a:rPr lang="en-US" altLang="zh-CN" sz="2400" dirty="0"/>
              <a:t>and      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 err="1"/>
              <a:t>Course.C</a:t>
            </a:r>
            <a:r>
              <a:rPr lang="en-US" altLang="zh-CN" sz="2400" dirty="0"/>
              <a:t># = SC.C#;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296857" y="5229200"/>
            <a:ext cx="2307590" cy="1273120"/>
            <a:chOff x="6156083" y="5630417"/>
            <a:chExt cx="2307590" cy="1273120"/>
          </a:xfrm>
        </p:grpSpPr>
        <p:sp>
          <p:nvSpPr>
            <p:cNvPr id="8" name="object 5"/>
            <p:cNvSpPr/>
            <p:nvPr/>
          </p:nvSpPr>
          <p:spPr>
            <a:xfrm>
              <a:off x="6156083" y="5630417"/>
              <a:ext cx="2307590" cy="1045210"/>
            </a:xfrm>
            <a:custGeom>
              <a:avLst/>
              <a:gdLst/>
              <a:ahLst/>
              <a:cxnLst/>
              <a:rect l="l" t="t" r="r" b="b"/>
              <a:pathLst>
                <a:path w="2307590" h="1045209">
                  <a:moveTo>
                    <a:pt x="2307336" y="870965"/>
                  </a:moveTo>
                  <a:lnTo>
                    <a:pt x="2307336" y="174497"/>
                  </a:lnTo>
                  <a:lnTo>
                    <a:pt x="2301077" y="128234"/>
                  </a:lnTo>
                  <a:lnTo>
                    <a:pt x="2283431" y="86585"/>
                  </a:lnTo>
                  <a:lnTo>
                    <a:pt x="2256091" y="51244"/>
                  </a:lnTo>
                  <a:lnTo>
                    <a:pt x="2220750" y="23904"/>
                  </a:lnTo>
                  <a:lnTo>
                    <a:pt x="2179101" y="6258"/>
                  </a:lnTo>
                  <a:lnTo>
                    <a:pt x="2132838" y="0"/>
                  </a:lnTo>
                  <a:lnTo>
                    <a:pt x="174498" y="0"/>
                  </a:lnTo>
                  <a:lnTo>
                    <a:pt x="128234" y="6258"/>
                  </a:lnTo>
                  <a:lnTo>
                    <a:pt x="86585" y="23904"/>
                  </a:lnTo>
                  <a:lnTo>
                    <a:pt x="51244" y="51244"/>
                  </a:lnTo>
                  <a:lnTo>
                    <a:pt x="23904" y="86585"/>
                  </a:lnTo>
                  <a:lnTo>
                    <a:pt x="6258" y="128234"/>
                  </a:lnTo>
                  <a:lnTo>
                    <a:pt x="0" y="174498"/>
                  </a:lnTo>
                  <a:lnTo>
                    <a:pt x="0" y="870966"/>
                  </a:lnTo>
                  <a:lnTo>
                    <a:pt x="6258" y="917172"/>
                  </a:lnTo>
                  <a:lnTo>
                    <a:pt x="23904" y="958680"/>
                  </a:lnTo>
                  <a:lnTo>
                    <a:pt x="51244" y="993838"/>
                  </a:lnTo>
                  <a:lnTo>
                    <a:pt x="86585" y="1020995"/>
                  </a:lnTo>
                  <a:lnTo>
                    <a:pt x="128234" y="1038500"/>
                  </a:lnTo>
                  <a:lnTo>
                    <a:pt x="174498" y="1044702"/>
                  </a:lnTo>
                  <a:lnTo>
                    <a:pt x="2132838" y="1044701"/>
                  </a:lnTo>
                  <a:lnTo>
                    <a:pt x="2179101" y="1038500"/>
                  </a:lnTo>
                  <a:lnTo>
                    <a:pt x="2220750" y="1020995"/>
                  </a:lnTo>
                  <a:lnTo>
                    <a:pt x="2256091" y="993838"/>
                  </a:lnTo>
                  <a:lnTo>
                    <a:pt x="2283431" y="958680"/>
                  </a:lnTo>
                  <a:lnTo>
                    <a:pt x="2301077" y="917172"/>
                  </a:lnTo>
                  <a:lnTo>
                    <a:pt x="2307336" y="870965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6240653" y="5716523"/>
              <a:ext cx="2138680" cy="873760"/>
            </a:xfrm>
            <a:custGeom>
              <a:avLst/>
              <a:gdLst/>
              <a:ahLst/>
              <a:cxnLst/>
              <a:rect l="l" t="t" r="r" b="b"/>
              <a:pathLst>
                <a:path w="2138679" h="873759">
                  <a:moveTo>
                    <a:pt x="2138172" y="727709"/>
                  </a:moveTo>
                  <a:lnTo>
                    <a:pt x="2138172" y="145541"/>
                  </a:lnTo>
                  <a:lnTo>
                    <a:pt x="2130789" y="99389"/>
                  </a:lnTo>
                  <a:lnTo>
                    <a:pt x="2110203" y="59417"/>
                  </a:lnTo>
                  <a:lnTo>
                    <a:pt x="2078754" y="27968"/>
                  </a:lnTo>
                  <a:lnTo>
                    <a:pt x="2038782" y="7382"/>
                  </a:lnTo>
                  <a:lnTo>
                    <a:pt x="1992629" y="0"/>
                  </a:lnTo>
                  <a:lnTo>
                    <a:pt x="145541" y="0"/>
                  </a:lnTo>
                  <a:lnTo>
                    <a:pt x="99389" y="7382"/>
                  </a:lnTo>
                  <a:lnTo>
                    <a:pt x="59417" y="27968"/>
                  </a:lnTo>
                  <a:lnTo>
                    <a:pt x="27968" y="59417"/>
                  </a:lnTo>
                  <a:lnTo>
                    <a:pt x="7382" y="99389"/>
                  </a:lnTo>
                  <a:lnTo>
                    <a:pt x="0" y="145542"/>
                  </a:lnTo>
                  <a:lnTo>
                    <a:pt x="0" y="727710"/>
                  </a:lnTo>
                  <a:lnTo>
                    <a:pt x="7382" y="773570"/>
                  </a:lnTo>
                  <a:lnTo>
                    <a:pt x="27968" y="813505"/>
                  </a:lnTo>
                  <a:lnTo>
                    <a:pt x="59417" y="845064"/>
                  </a:lnTo>
                  <a:lnTo>
                    <a:pt x="99389" y="865796"/>
                  </a:lnTo>
                  <a:lnTo>
                    <a:pt x="145541" y="873252"/>
                  </a:lnTo>
                  <a:lnTo>
                    <a:pt x="1992629" y="873251"/>
                  </a:lnTo>
                  <a:lnTo>
                    <a:pt x="2038782" y="865796"/>
                  </a:lnTo>
                  <a:lnTo>
                    <a:pt x="2078754" y="845064"/>
                  </a:lnTo>
                  <a:lnTo>
                    <a:pt x="2110203" y="813505"/>
                  </a:lnTo>
                  <a:lnTo>
                    <a:pt x="2130789" y="773570"/>
                  </a:lnTo>
                  <a:lnTo>
                    <a:pt x="2138172" y="727709"/>
                  </a:lnTo>
                  <a:close/>
                </a:path>
              </a:pathLst>
            </a:custGeom>
            <a:solidFill>
              <a:srgbClr val="66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6240653" y="5716523"/>
              <a:ext cx="2138680" cy="873760"/>
            </a:xfrm>
            <a:custGeom>
              <a:avLst/>
              <a:gdLst/>
              <a:ahLst/>
              <a:cxnLst/>
              <a:rect l="l" t="t" r="r" b="b"/>
              <a:pathLst>
                <a:path w="2138679" h="873759">
                  <a:moveTo>
                    <a:pt x="145541" y="0"/>
                  </a:moveTo>
                  <a:lnTo>
                    <a:pt x="99389" y="7382"/>
                  </a:lnTo>
                  <a:lnTo>
                    <a:pt x="59417" y="27968"/>
                  </a:lnTo>
                  <a:lnTo>
                    <a:pt x="27968" y="59417"/>
                  </a:lnTo>
                  <a:lnTo>
                    <a:pt x="7382" y="99389"/>
                  </a:lnTo>
                  <a:lnTo>
                    <a:pt x="0" y="145542"/>
                  </a:lnTo>
                  <a:lnTo>
                    <a:pt x="0" y="727710"/>
                  </a:lnTo>
                  <a:lnTo>
                    <a:pt x="7382" y="773570"/>
                  </a:lnTo>
                  <a:lnTo>
                    <a:pt x="27968" y="813505"/>
                  </a:lnTo>
                  <a:lnTo>
                    <a:pt x="59417" y="845064"/>
                  </a:lnTo>
                  <a:lnTo>
                    <a:pt x="99389" y="865796"/>
                  </a:lnTo>
                  <a:lnTo>
                    <a:pt x="145541" y="873252"/>
                  </a:lnTo>
                  <a:lnTo>
                    <a:pt x="1992629" y="873251"/>
                  </a:lnTo>
                  <a:lnTo>
                    <a:pt x="2038782" y="865796"/>
                  </a:lnTo>
                  <a:lnTo>
                    <a:pt x="2078754" y="845064"/>
                  </a:lnTo>
                  <a:lnTo>
                    <a:pt x="2110203" y="813505"/>
                  </a:lnTo>
                  <a:lnTo>
                    <a:pt x="2130789" y="773570"/>
                  </a:lnTo>
                  <a:lnTo>
                    <a:pt x="2138172" y="727709"/>
                  </a:lnTo>
                  <a:lnTo>
                    <a:pt x="2138172" y="145541"/>
                  </a:lnTo>
                  <a:lnTo>
                    <a:pt x="2130789" y="99389"/>
                  </a:lnTo>
                  <a:lnTo>
                    <a:pt x="2110203" y="59417"/>
                  </a:lnTo>
                  <a:lnTo>
                    <a:pt x="2078754" y="27968"/>
                  </a:lnTo>
                  <a:lnTo>
                    <a:pt x="2038782" y="7382"/>
                  </a:lnTo>
                  <a:lnTo>
                    <a:pt x="1992629" y="0"/>
                  </a:lnTo>
                  <a:lnTo>
                    <a:pt x="145541" y="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343936" y="5764764"/>
              <a:ext cx="193188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700" spc="-5" dirty="0">
                  <a:solidFill>
                    <a:srgbClr val="FFFFFF"/>
                  </a:solidFill>
                  <a:latin typeface="STZhongsong"/>
                  <a:cs typeface="STZhongsong"/>
                </a:rPr>
                <a:t>怎样表达求每门课 程</a:t>
              </a:r>
              <a:r>
                <a:rPr lang="en-US" altLang="zh-CN" sz="1700" spc="-5" dirty="0">
                  <a:solidFill>
                    <a:srgbClr val="FFFFFF"/>
                  </a:solidFill>
                  <a:latin typeface="STZhongsong"/>
                  <a:cs typeface="STZhongsong"/>
                </a:rPr>
                <a:t>/</a:t>
              </a:r>
              <a:r>
                <a:rPr lang="zh-CN" altLang="en-US" sz="1700" spc="-5" dirty="0">
                  <a:solidFill>
                    <a:srgbClr val="FFFFFF"/>
                  </a:solidFill>
                  <a:latin typeface="STZhongsong"/>
                  <a:cs typeface="STZhongsong"/>
                </a:rPr>
                <a:t>每个学生的平均成绩</a:t>
              </a:r>
              <a:r>
                <a:rPr lang="en-US" altLang="zh-CN" sz="1700" dirty="0">
                  <a:solidFill>
                    <a:srgbClr val="FFFFFF"/>
                  </a:solidFill>
                  <a:latin typeface="Arial"/>
                  <a:cs typeface="Arial"/>
                </a:rPr>
                <a:t>?</a:t>
              </a:r>
              <a:endParaRPr lang="zh-CN" altLang="en-US" sz="1700" dirty="0">
                <a:latin typeface="Arial"/>
                <a:cs typeface="Arial"/>
              </a:endParaRPr>
            </a:p>
            <a:p>
              <a:endParaRPr lang="zh-CN" altLang="en-US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0022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11560" y="1425380"/>
            <a:ext cx="8280920" cy="1121574"/>
          </a:xfrm>
          <a:prstGeom prst="rect">
            <a:avLst/>
          </a:prstGeom>
        </p:spPr>
        <p:txBody>
          <a:bodyPr vert="horz" wrap="square" lIns="0" tIns="135748" rIns="0" bIns="0" rtlCol="0">
            <a:spAutoFit/>
          </a:bodyPr>
          <a:lstStyle/>
          <a:p>
            <a:pPr marL="95566" algn="l">
              <a:spcBef>
                <a:spcPts val="1069"/>
              </a:spcBef>
            </a:pPr>
            <a:r>
              <a:rPr sz="2394" spc="-9" dirty="0">
                <a:latin typeface="Microsoft YaHei"/>
                <a:cs typeface="Microsoft YaHei"/>
              </a:rPr>
              <a:t>分</a:t>
            </a:r>
            <a:r>
              <a:rPr sz="2394" spc="-4" dirty="0">
                <a:latin typeface="Microsoft YaHei"/>
                <a:cs typeface="Microsoft YaHei"/>
              </a:rPr>
              <a:t>组</a:t>
            </a:r>
            <a:r>
              <a:rPr sz="1710" spc="-4" dirty="0">
                <a:latin typeface="Microsoft YaHei"/>
                <a:cs typeface="Microsoft YaHei"/>
              </a:rPr>
              <a:t>：SQL可以将检索到的元组按照某一条件进行分类，具有相同条件值的元组划到一个组或一个集合中，同时处理多个组或集合的聚集运算。</a:t>
            </a:r>
            <a:endParaRPr sz="1710" dirty="0">
              <a:latin typeface="Microsoft YaHei"/>
              <a:cs typeface="Microsoft YaHei"/>
            </a:endParaRPr>
          </a:p>
          <a:p>
            <a:pPr marL="243259" indent="-232399" algn="l">
              <a:spcBef>
                <a:spcPts val="650"/>
              </a:spcBef>
              <a:buFont typeface="Wingdings"/>
              <a:buChar char=""/>
              <a:tabLst>
                <a:tab pos="243802" algn="l"/>
              </a:tabLst>
            </a:pPr>
            <a:r>
              <a:rPr sz="1710" spc="-9" dirty="0">
                <a:latin typeface="NSimSun"/>
                <a:cs typeface="NSimSun"/>
              </a:rPr>
              <a:t>分组的基本语法：</a:t>
            </a:r>
            <a:endParaRPr sz="1710" dirty="0">
              <a:latin typeface="NSimSun"/>
              <a:cs typeface="N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2940" y="2709748"/>
            <a:ext cx="816118" cy="107433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91132" marR="75475" indent="-120000">
              <a:lnSpc>
                <a:spcPct val="135000"/>
              </a:lnSpc>
              <a:spcBef>
                <a:spcPts val="86"/>
              </a:spcBef>
            </a:pPr>
            <a:r>
              <a:rPr sz="1710" i="1" spc="-9" dirty="0">
                <a:solidFill>
                  <a:srgbClr val="FF3300"/>
                </a:solidFill>
                <a:latin typeface="Arial"/>
                <a:cs typeface="Arial"/>
              </a:rPr>
              <a:t>Select  </a:t>
            </a:r>
            <a:r>
              <a:rPr sz="1710" i="1" spc="-13" dirty="0">
                <a:solidFill>
                  <a:srgbClr val="FF3300"/>
                </a:solidFill>
                <a:latin typeface="Arial"/>
                <a:cs typeface="Arial"/>
              </a:rPr>
              <a:t>F</a:t>
            </a:r>
            <a:r>
              <a:rPr sz="1710" i="1" spc="-4" dirty="0">
                <a:solidFill>
                  <a:srgbClr val="FF3300"/>
                </a:solidFill>
                <a:latin typeface="Arial"/>
                <a:cs typeface="Arial"/>
              </a:rPr>
              <a:t>rom</a:t>
            </a:r>
            <a:endParaRPr sz="1710">
              <a:latin typeface="Arial"/>
              <a:cs typeface="Arial"/>
            </a:endParaRPr>
          </a:p>
          <a:p>
            <a:pPr marL="10860">
              <a:spcBef>
                <a:spcPts val="714"/>
              </a:spcBef>
            </a:pPr>
            <a:r>
              <a:rPr sz="1710" spc="-4" dirty="0">
                <a:latin typeface="Arial"/>
                <a:cs typeface="Arial"/>
              </a:rPr>
              <a:t>[</a:t>
            </a:r>
            <a:r>
              <a:rPr sz="1710" spc="-60" dirty="0">
                <a:latin typeface="Arial"/>
                <a:cs typeface="Arial"/>
              </a:rPr>
              <a:t> </a:t>
            </a:r>
            <a:r>
              <a:rPr sz="1710" i="1" spc="-9" dirty="0">
                <a:solidFill>
                  <a:srgbClr val="FF3300"/>
                </a:solidFill>
                <a:latin typeface="Arial"/>
                <a:cs typeface="Arial"/>
              </a:rPr>
              <a:t>Where</a:t>
            </a:r>
            <a:endParaRPr sz="171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1904" y="2709748"/>
            <a:ext cx="6035908" cy="1072063"/>
          </a:xfrm>
          <a:prstGeom prst="rect">
            <a:avLst/>
          </a:prstGeom>
        </p:spPr>
        <p:txBody>
          <a:bodyPr vert="horz" wrap="square" lIns="0" tIns="102083" rIns="0" bIns="0" rtlCol="0">
            <a:spAutoFit/>
          </a:bodyPr>
          <a:lstStyle/>
          <a:p>
            <a:pPr marL="10860">
              <a:spcBef>
                <a:spcPts val="804"/>
              </a:spcBef>
              <a:tabLst>
                <a:tab pos="2674761" algn="l"/>
              </a:tabLst>
            </a:pPr>
            <a:r>
              <a:rPr sz="1710" spc="-9" dirty="0">
                <a:latin typeface="NSimSun"/>
                <a:cs typeface="NSimSun"/>
              </a:rPr>
              <a:t>列名</a:t>
            </a:r>
            <a:r>
              <a:rPr sz="1710" spc="-376" dirty="0">
                <a:latin typeface="NSimSun"/>
                <a:cs typeface="NSimSun"/>
              </a:rPr>
              <a:t> </a:t>
            </a:r>
            <a:r>
              <a:rPr sz="1710" spc="-4" dirty="0">
                <a:latin typeface="Arial"/>
                <a:cs typeface="Arial"/>
              </a:rPr>
              <a:t>|</a:t>
            </a:r>
            <a:r>
              <a:rPr sz="1710" spc="4" dirty="0">
                <a:latin typeface="Arial"/>
                <a:cs typeface="Arial"/>
              </a:rPr>
              <a:t> </a:t>
            </a:r>
            <a:r>
              <a:rPr sz="1710" spc="-4" dirty="0">
                <a:solidFill>
                  <a:srgbClr val="FF0065"/>
                </a:solidFill>
                <a:latin typeface="Arial"/>
                <a:cs typeface="Arial"/>
              </a:rPr>
              <a:t>expr</a:t>
            </a:r>
            <a:r>
              <a:rPr sz="1710" spc="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710" spc="-4" dirty="0">
                <a:latin typeface="Arial"/>
                <a:cs typeface="Arial"/>
              </a:rPr>
              <a:t>|</a:t>
            </a:r>
            <a:r>
              <a:rPr sz="1710" spc="4" dirty="0">
                <a:latin typeface="Arial"/>
                <a:cs typeface="Arial"/>
              </a:rPr>
              <a:t> </a:t>
            </a:r>
            <a:r>
              <a:rPr sz="1710" spc="-4" dirty="0">
                <a:solidFill>
                  <a:srgbClr val="FF0065"/>
                </a:solidFill>
                <a:latin typeface="Arial"/>
                <a:cs typeface="Arial"/>
              </a:rPr>
              <a:t>agfunc(</a:t>
            </a:r>
            <a:r>
              <a:rPr sz="1710" spc="-4" dirty="0">
                <a:solidFill>
                  <a:srgbClr val="FF0065"/>
                </a:solidFill>
                <a:latin typeface="NSimSun"/>
                <a:cs typeface="NSimSun"/>
              </a:rPr>
              <a:t>列名</a:t>
            </a:r>
            <a:r>
              <a:rPr sz="1710" spc="-4" dirty="0">
                <a:solidFill>
                  <a:srgbClr val="FF0065"/>
                </a:solidFill>
                <a:latin typeface="Arial"/>
                <a:cs typeface="Arial"/>
              </a:rPr>
              <a:t>)	</a:t>
            </a:r>
            <a:r>
              <a:rPr sz="1710" spc="-4" dirty="0">
                <a:latin typeface="Arial"/>
                <a:cs typeface="Arial"/>
              </a:rPr>
              <a:t>[[,</a:t>
            </a:r>
            <a:r>
              <a:rPr sz="1710" spc="-13" dirty="0">
                <a:latin typeface="Arial"/>
                <a:cs typeface="Arial"/>
              </a:rPr>
              <a:t> </a:t>
            </a:r>
            <a:r>
              <a:rPr sz="1710" spc="-9" dirty="0">
                <a:latin typeface="NSimSun"/>
                <a:cs typeface="NSimSun"/>
              </a:rPr>
              <a:t>列名</a:t>
            </a:r>
            <a:r>
              <a:rPr sz="1710" spc="-385" dirty="0">
                <a:latin typeface="NSimSun"/>
                <a:cs typeface="NSimSun"/>
              </a:rPr>
              <a:t> </a:t>
            </a:r>
            <a:r>
              <a:rPr sz="1710" spc="-4" dirty="0">
                <a:latin typeface="Arial"/>
                <a:cs typeface="Arial"/>
              </a:rPr>
              <a:t>|</a:t>
            </a:r>
            <a:r>
              <a:rPr sz="1710" spc="-9" dirty="0">
                <a:latin typeface="Arial"/>
                <a:cs typeface="Arial"/>
              </a:rPr>
              <a:t> </a:t>
            </a:r>
            <a:r>
              <a:rPr sz="1710" spc="-4" dirty="0">
                <a:solidFill>
                  <a:srgbClr val="FF0065"/>
                </a:solidFill>
                <a:latin typeface="Arial"/>
                <a:cs typeface="Arial"/>
              </a:rPr>
              <a:t>expr </a:t>
            </a:r>
            <a:r>
              <a:rPr sz="1710" spc="-4" dirty="0">
                <a:latin typeface="Arial"/>
                <a:cs typeface="Arial"/>
              </a:rPr>
              <a:t>|</a:t>
            </a:r>
            <a:r>
              <a:rPr sz="1710" spc="-9" dirty="0">
                <a:latin typeface="Arial"/>
                <a:cs typeface="Arial"/>
              </a:rPr>
              <a:t> </a:t>
            </a:r>
            <a:r>
              <a:rPr sz="1710" spc="-4" dirty="0">
                <a:solidFill>
                  <a:srgbClr val="FF0065"/>
                </a:solidFill>
                <a:latin typeface="Arial"/>
                <a:cs typeface="Arial"/>
              </a:rPr>
              <a:t>agfunc(</a:t>
            </a:r>
            <a:r>
              <a:rPr sz="1710" spc="-4" dirty="0">
                <a:solidFill>
                  <a:srgbClr val="FF0065"/>
                </a:solidFill>
                <a:latin typeface="NSimSun"/>
                <a:cs typeface="NSimSun"/>
              </a:rPr>
              <a:t>列名</a:t>
            </a:r>
            <a:r>
              <a:rPr sz="1710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1710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710" spc="-4" dirty="0">
                <a:latin typeface="Arial"/>
                <a:cs typeface="Arial"/>
              </a:rPr>
              <a:t>]</a:t>
            </a:r>
            <a:r>
              <a:rPr sz="1710" spc="-13" dirty="0">
                <a:latin typeface="Arial"/>
                <a:cs typeface="Arial"/>
              </a:rPr>
              <a:t> </a:t>
            </a:r>
            <a:r>
              <a:rPr sz="1710" spc="-4" dirty="0">
                <a:latin typeface="Arial"/>
                <a:cs typeface="Arial"/>
              </a:rPr>
              <a:t>…</a:t>
            </a:r>
            <a:r>
              <a:rPr sz="1710" spc="-13" dirty="0">
                <a:latin typeface="Arial"/>
                <a:cs typeface="Arial"/>
              </a:rPr>
              <a:t> </a:t>
            </a:r>
            <a:r>
              <a:rPr sz="1710" spc="-4" dirty="0">
                <a:latin typeface="Arial"/>
                <a:cs typeface="Arial"/>
              </a:rPr>
              <a:t>]</a:t>
            </a:r>
            <a:endParaRPr sz="1710" dirty="0">
              <a:latin typeface="Arial"/>
              <a:cs typeface="Arial"/>
            </a:endParaRPr>
          </a:p>
          <a:p>
            <a:pPr marL="33665" algn="l">
              <a:spcBef>
                <a:spcPts val="718"/>
              </a:spcBef>
            </a:pPr>
            <a:r>
              <a:rPr sz="1710" spc="-9" dirty="0">
                <a:latin typeface="NSimSun"/>
                <a:cs typeface="NSimSun"/>
              </a:rPr>
              <a:t>表</a:t>
            </a:r>
            <a:r>
              <a:rPr sz="1710" dirty="0">
                <a:latin typeface="NSimSun"/>
                <a:cs typeface="NSimSun"/>
              </a:rPr>
              <a:t>名</a:t>
            </a:r>
            <a:r>
              <a:rPr sz="1710" spc="-4" dirty="0">
                <a:latin typeface="Arial"/>
                <a:cs typeface="Arial"/>
              </a:rPr>
              <a:t>1</a:t>
            </a:r>
            <a:r>
              <a:rPr sz="1710" spc="-13" dirty="0">
                <a:latin typeface="Arial"/>
                <a:cs typeface="Arial"/>
              </a:rPr>
              <a:t> </a:t>
            </a:r>
            <a:r>
              <a:rPr sz="1710" spc="-9" dirty="0">
                <a:latin typeface="Arial"/>
                <a:cs typeface="Arial"/>
              </a:rPr>
              <a:t>[,</a:t>
            </a:r>
            <a:r>
              <a:rPr sz="1710" spc="-13" dirty="0">
                <a:latin typeface="Arial"/>
                <a:cs typeface="Arial"/>
              </a:rPr>
              <a:t> </a:t>
            </a:r>
            <a:r>
              <a:rPr sz="1710" spc="-4" dirty="0">
                <a:latin typeface="NSimSun"/>
                <a:cs typeface="NSimSun"/>
              </a:rPr>
              <a:t>表名</a:t>
            </a:r>
            <a:r>
              <a:rPr sz="1710" spc="-4" dirty="0">
                <a:latin typeface="Arial"/>
                <a:cs typeface="Arial"/>
              </a:rPr>
              <a:t>2</a:t>
            </a:r>
            <a:r>
              <a:rPr sz="1710" spc="-13" dirty="0">
                <a:latin typeface="Arial"/>
                <a:cs typeface="Arial"/>
              </a:rPr>
              <a:t> </a:t>
            </a:r>
            <a:r>
              <a:rPr sz="1710" spc="-4" dirty="0">
                <a:latin typeface="Arial"/>
                <a:cs typeface="Arial"/>
              </a:rPr>
              <a:t>… ]</a:t>
            </a:r>
            <a:endParaRPr sz="1710" dirty="0">
              <a:latin typeface="Arial"/>
              <a:cs typeface="Arial"/>
            </a:endParaRPr>
          </a:p>
          <a:p>
            <a:pPr marL="106426" algn="l">
              <a:spcBef>
                <a:spcPts val="714"/>
              </a:spcBef>
            </a:pPr>
            <a:r>
              <a:rPr sz="1710" spc="-9" dirty="0">
                <a:latin typeface="NSimSun"/>
                <a:cs typeface="NSimSun"/>
              </a:rPr>
              <a:t>检索条件</a:t>
            </a:r>
            <a:r>
              <a:rPr sz="1710" spc="-392" dirty="0">
                <a:latin typeface="NSimSun"/>
                <a:cs typeface="NSimSun"/>
              </a:rPr>
              <a:t> </a:t>
            </a:r>
            <a:r>
              <a:rPr sz="1710" spc="-4" dirty="0">
                <a:latin typeface="Arial"/>
                <a:cs typeface="Arial"/>
              </a:rPr>
              <a:t>]</a:t>
            </a:r>
            <a:endParaRPr sz="171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007" y="3764704"/>
            <a:ext cx="2880577" cy="1076680"/>
          </a:xfrm>
          <a:prstGeom prst="rect">
            <a:avLst/>
          </a:prstGeom>
        </p:spPr>
        <p:txBody>
          <a:bodyPr vert="horz" wrap="square" lIns="0" tIns="102083" rIns="0" bIns="0" rtlCol="0">
            <a:spAutoFit/>
          </a:bodyPr>
          <a:lstStyle/>
          <a:p>
            <a:pPr marL="401269">
              <a:spcBef>
                <a:spcPts val="804"/>
              </a:spcBef>
              <a:tabLst>
                <a:tab pos="1304258" algn="l"/>
                <a:tab pos="1737019" algn="l"/>
              </a:tabLst>
            </a:pPr>
            <a:r>
              <a:rPr sz="1710" spc="-4" dirty="0">
                <a:latin typeface="Arial"/>
                <a:cs typeface="Arial"/>
              </a:rPr>
              <a:t>[</a:t>
            </a:r>
            <a:r>
              <a:rPr sz="1710" spc="-9" dirty="0">
                <a:latin typeface="Arial"/>
                <a:cs typeface="Arial"/>
              </a:rPr>
              <a:t> </a:t>
            </a:r>
            <a:r>
              <a:rPr sz="1710" i="1" spc="-4" dirty="0">
                <a:solidFill>
                  <a:srgbClr val="FF3300"/>
                </a:solidFill>
                <a:latin typeface="Arial"/>
                <a:cs typeface="Arial"/>
              </a:rPr>
              <a:t>Group	by	</a:t>
            </a:r>
            <a:r>
              <a:rPr sz="1710" spc="-9" dirty="0">
                <a:latin typeface="NSimSun"/>
                <a:cs typeface="NSimSun"/>
              </a:rPr>
              <a:t>分组条件</a:t>
            </a:r>
            <a:r>
              <a:rPr sz="1710" spc="-428" dirty="0">
                <a:latin typeface="NSimSun"/>
                <a:cs typeface="NSimSun"/>
              </a:rPr>
              <a:t> </a:t>
            </a:r>
            <a:r>
              <a:rPr sz="1710" spc="-4" dirty="0">
                <a:latin typeface="Arial"/>
                <a:cs typeface="Arial"/>
              </a:rPr>
              <a:t>]</a:t>
            </a:r>
            <a:r>
              <a:rPr sz="1710" spc="-51" dirty="0">
                <a:latin typeface="Arial"/>
                <a:cs typeface="Arial"/>
              </a:rPr>
              <a:t> </a:t>
            </a:r>
            <a:r>
              <a:rPr sz="1710" spc="-4" dirty="0">
                <a:latin typeface="Arial"/>
                <a:cs typeface="Arial"/>
              </a:rPr>
              <a:t>;</a:t>
            </a:r>
            <a:endParaRPr sz="1710" dirty="0">
              <a:latin typeface="Arial"/>
              <a:cs typeface="Arial"/>
            </a:endParaRPr>
          </a:p>
          <a:p>
            <a:pPr marL="243802" marR="844347" indent="-243802">
              <a:lnSpc>
                <a:spcPct val="134700"/>
              </a:lnSpc>
              <a:spcBef>
                <a:spcPts val="4"/>
              </a:spcBef>
              <a:buFont typeface="Wingdings"/>
              <a:buChar char=""/>
              <a:tabLst>
                <a:tab pos="243802" algn="l"/>
              </a:tabLst>
            </a:pPr>
            <a:r>
              <a:rPr sz="1710" spc="-9" dirty="0">
                <a:latin typeface="NSimSun"/>
                <a:cs typeface="NSimSun"/>
              </a:rPr>
              <a:t>分组条件可以是 </a:t>
            </a:r>
            <a:r>
              <a:rPr sz="1710" spc="-9" dirty="0">
                <a:solidFill>
                  <a:srgbClr val="FF0065"/>
                </a:solidFill>
                <a:latin typeface="NSimSun"/>
                <a:cs typeface="NSimSun"/>
              </a:rPr>
              <a:t>列</a:t>
            </a:r>
            <a:r>
              <a:rPr sz="1710" dirty="0">
                <a:solidFill>
                  <a:srgbClr val="FF0065"/>
                </a:solidFill>
                <a:latin typeface="NSimSun"/>
                <a:cs typeface="NSimSun"/>
              </a:rPr>
              <a:t>名</a:t>
            </a:r>
            <a:r>
              <a:rPr sz="1710" spc="-9" dirty="0">
                <a:solidFill>
                  <a:srgbClr val="FF0065"/>
                </a:solidFill>
                <a:latin typeface="Arial"/>
                <a:cs typeface="Arial"/>
              </a:rPr>
              <a:t>1,</a:t>
            </a:r>
            <a:r>
              <a:rPr sz="1710" spc="-47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710" spc="-9" dirty="0">
                <a:solidFill>
                  <a:srgbClr val="FF0065"/>
                </a:solidFill>
                <a:latin typeface="NSimSun"/>
                <a:cs typeface="NSimSun"/>
              </a:rPr>
              <a:t>列名</a:t>
            </a:r>
            <a:r>
              <a:rPr sz="1710" spc="-4" dirty="0">
                <a:solidFill>
                  <a:srgbClr val="FF0065"/>
                </a:solidFill>
                <a:latin typeface="Arial"/>
                <a:cs typeface="Arial"/>
              </a:rPr>
              <a:t>2,</a:t>
            </a:r>
            <a:r>
              <a:rPr sz="1710" spc="-3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srgbClr val="FF0065"/>
                </a:solidFill>
                <a:latin typeface="Arial"/>
                <a:cs typeface="Arial"/>
              </a:rPr>
              <a:t>…</a:t>
            </a:r>
            <a:endParaRPr sz="171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15394" y="3994731"/>
            <a:ext cx="1392777" cy="946437"/>
          </a:xfrm>
          <a:custGeom>
            <a:avLst/>
            <a:gdLst/>
            <a:ahLst/>
            <a:cxnLst/>
            <a:rect l="l" t="t" r="r" b="b"/>
            <a:pathLst>
              <a:path w="1628775" h="1106804">
                <a:moveTo>
                  <a:pt x="1628394" y="553211"/>
                </a:moveTo>
                <a:lnTo>
                  <a:pt x="1620966" y="478137"/>
                </a:lnTo>
                <a:lnTo>
                  <a:pt x="1599328" y="406135"/>
                </a:lnTo>
                <a:lnTo>
                  <a:pt x="1564445" y="337863"/>
                </a:lnTo>
                <a:lnTo>
                  <a:pt x="1542338" y="305332"/>
                </a:lnTo>
                <a:lnTo>
                  <a:pt x="1517283" y="273981"/>
                </a:lnTo>
                <a:lnTo>
                  <a:pt x="1489398" y="243892"/>
                </a:lnTo>
                <a:lnTo>
                  <a:pt x="1458807" y="215147"/>
                </a:lnTo>
                <a:lnTo>
                  <a:pt x="1425628" y="187829"/>
                </a:lnTo>
                <a:lnTo>
                  <a:pt x="1389983" y="162020"/>
                </a:lnTo>
                <a:lnTo>
                  <a:pt x="1351992" y="137802"/>
                </a:lnTo>
                <a:lnTo>
                  <a:pt x="1311777" y="115259"/>
                </a:lnTo>
                <a:lnTo>
                  <a:pt x="1269457" y="94471"/>
                </a:lnTo>
                <a:lnTo>
                  <a:pt x="1225154" y="75522"/>
                </a:lnTo>
                <a:lnTo>
                  <a:pt x="1178989" y="58494"/>
                </a:lnTo>
                <a:lnTo>
                  <a:pt x="1131081" y="43469"/>
                </a:lnTo>
                <a:lnTo>
                  <a:pt x="1081553" y="30530"/>
                </a:lnTo>
                <a:lnTo>
                  <a:pt x="1030523" y="19759"/>
                </a:lnTo>
                <a:lnTo>
                  <a:pt x="978114" y="11238"/>
                </a:lnTo>
                <a:lnTo>
                  <a:pt x="924446" y="5049"/>
                </a:lnTo>
                <a:lnTo>
                  <a:pt x="869640" y="1276"/>
                </a:lnTo>
                <a:lnTo>
                  <a:pt x="813816" y="0"/>
                </a:lnTo>
                <a:lnTo>
                  <a:pt x="758083" y="1276"/>
                </a:lnTo>
                <a:lnTo>
                  <a:pt x="703360" y="5049"/>
                </a:lnTo>
                <a:lnTo>
                  <a:pt x="649768" y="11238"/>
                </a:lnTo>
                <a:lnTo>
                  <a:pt x="597429" y="19759"/>
                </a:lnTo>
                <a:lnTo>
                  <a:pt x="546462" y="30530"/>
                </a:lnTo>
                <a:lnTo>
                  <a:pt x="496990" y="43469"/>
                </a:lnTo>
                <a:lnTo>
                  <a:pt x="449133" y="58494"/>
                </a:lnTo>
                <a:lnTo>
                  <a:pt x="403013" y="75522"/>
                </a:lnTo>
                <a:lnTo>
                  <a:pt x="358750" y="94471"/>
                </a:lnTo>
                <a:lnTo>
                  <a:pt x="316465" y="115259"/>
                </a:lnTo>
                <a:lnTo>
                  <a:pt x="276280" y="137802"/>
                </a:lnTo>
                <a:lnTo>
                  <a:pt x="238315" y="162020"/>
                </a:lnTo>
                <a:lnTo>
                  <a:pt x="202692" y="187829"/>
                </a:lnTo>
                <a:lnTo>
                  <a:pt x="169531" y="215147"/>
                </a:lnTo>
                <a:lnTo>
                  <a:pt x="138954" y="243892"/>
                </a:lnTo>
                <a:lnTo>
                  <a:pt x="111082" y="273981"/>
                </a:lnTo>
                <a:lnTo>
                  <a:pt x="86036" y="305332"/>
                </a:lnTo>
                <a:lnTo>
                  <a:pt x="63936" y="337863"/>
                </a:lnTo>
                <a:lnTo>
                  <a:pt x="44904" y="371492"/>
                </a:lnTo>
                <a:lnTo>
                  <a:pt x="16528" y="441711"/>
                </a:lnTo>
                <a:lnTo>
                  <a:pt x="1876" y="515332"/>
                </a:lnTo>
                <a:lnTo>
                  <a:pt x="0" y="553212"/>
                </a:lnTo>
                <a:lnTo>
                  <a:pt x="1876" y="591091"/>
                </a:lnTo>
                <a:lnTo>
                  <a:pt x="16528" y="664712"/>
                </a:lnTo>
                <a:lnTo>
                  <a:pt x="44904" y="734931"/>
                </a:lnTo>
                <a:lnTo>
                  <a:pt x="63936" y="768560"/>
                </a:lnTo>
                <a:lnTo>
                  <a:pt x="86036" y="801091"/>
                </a:lnTo>
                <a:lnTo>
                  <a:pt x="111082" y="832442"/>
                </a:lnTo>
                <a:lnTo>
                  <a:pt x="138954" y="862531"/>
                </a:lnTo>
                <a:lnTo>
                  <a:pt x="144018" y="867291"/>
                </a:lnTo>
                <a:lnTo>
                  <a:pt x="144018" y="553212"/>
                </a:lnTo>
                <a:lnTo>
                  <a:pt x="146479" y="513929"/>
                </a:lnTo>
                <a:lnTo>
                  <a:pt x="153728" y="475580"/>
                </a:lnTo>
                <a:lnTo>
                  <a:pt x="165563" y="438301"/>
                </a:lnTo>
                <a:lnTo>
                  <a:pt x="181783" y="402228"/>
                </a:lnTo>
                <a:lnTo>
                  <a:pt x="202184" y="367497"/>
                </a:lnTo>
                <a:lnTo>
                  <a:pt x="226565" y="334243"/>
                </a:lnTo>
                <a:lnTo>
                  <a:pt x="254725" y="302604"/>
                </a:lnTo>
                <a:lnTo>
                  <a:pt x="286461" y="272714"/>
                </a:lnTo>
                <a:lnTo>
                  <a:pt x="321571" y="244709"/>
                </a:lnTo>
                <a:lnTo>
                  <a:pt x="359853" y="218727"/>
                </a:lnTo>
                <a:lnTo>
                  <a:pt x="401105" y="194902"/>
                </a:lnTo>
                <a:lnTo>
                  <a:pt x="445126" y="173371"/>
                </a:lnTo>
                <a:lnTo>
                  <a:pt x="491712" y="154269"/>
                </a:lnTo>
                <a:lnTo>
                  <a:pt x="540664" y="137733"/>
                </a:lnTo>
                <a:lnTo>
                  <a:pt x="591777" y="123899"/>
                </a:lnTo>
                <a:lnTo>
                  <a:pt x="644851" y="112902"/>
                </a:lnTo>
                <a:lnTo>
                  <a:pt x="699683" y="104879"/>
                </a:lnTo>
                <a:lnTo>
                  <a:pt x="756072" y="99966"/>
                </a:lnTo>
                <a:lnTo>
                  <a:pt x="813816" y="98297"/>
                </a:lnTo>
                <a:lnTo>
                  <a:pt x="871673" y="99966"/>
                </a:lnTo>
                <a:lnTo>
                  <a:pt x="928164" y="104879"/>
                </a:lnTo>
                <a:lnTo>
                  <a:pt x="983087" y="112902"/>
                </a:lnTo>
                <a:lnTo>
                  <a:pt x="1036241" y="123899"/>
                </a:lnTo>
                <a:lnTo>
                  <a:pt x="1087424" y="137733"/>
                </a:lnTo>
                <a:lnTo>
                  <a:pt x="1136436" y="154269"/>
                </a:lnTo>
                <a:lnTo>
                  <a:pt x="1183075" y="173371"/>
                </a:lnTo>
                <a:lnTo>
                  <a:pt x="1227140" y="194902"/>
                </a:lnTo>
                <a:lnTo>
                  <a:pt x="1268429" y="218727"/>
                </a:lnTo>
                <a:lnTo>
                  <a:pt x="1306741" y="244709"/>
                </a:lnTo>
                <a:lnTo>
                  <a:pt x="1341875" y="272714"/>
                </a:lnTo>
                <a:lnTo>
                  <a:pt x="1373630" y="302604"/>
                </a:lnTo>
                <a:lnTo>
                  <a:pt x="1401804" y="334243"/>
                </a:lnTo>
                <a:lnTo>
                  <a:pt x="1426195" y="367497"/>
                </a:lnTo>
                <a:lnTo>
                  <a:pt x="1446603" y="402228"/>
                </a:lnTo>
                <a:lnTo>
                  <a:pt x="1462827" y="438301"/>
                </a:lnTo>
                <a:lnTo>
                  <a:pt x="1474664" y="475580"/>
                </a:lnTo>
                <a:lnTo>
                  <a:pt x="1481914" y="513929"/>
                </a:lnTo>
                <a:lnTo>
                  <a:pt x="1484376" y="553211"/>
                </a:lnTo>
                <a:lnTo>
                  <a:pt x="1484376" y="867251"/>
                </a:lnTo>
                <a:lnTo>
                  <a:pt x="1489398" y="862531"/>
                </a:lnTo>
                <a:lnTo>
                  <a:pt x="1517283" y="832442"/>
                </a:lnTo>
                <a:lnTo>
                  <a:pt x="1542338" y="801091"/>
                </a:lnTo>
                <a:lnTo>
                  <a:pt x="1564445" y="768560"/>
                </a:lnTo>
                <a:lnTo>
                  <a:pt x="1583482" y="734931"/>
                </a:lnTo>
                <a:lnTo>
                  <a:pt x="1611863" y="664712"/>
                </a:lnTo>
                <a:lnTo>
                  <a:pt x="1626517" y="591091"/>
                </a:lnTo>
                <a:lnTo>
                  <a:pt x="1628394" y="553211"/>
                </a:lnTo>
                <a:close/>
              </a:path>
              <a:path w="1628775" h="1106804">
                <a:moveTo>
                  <a:pt x="1484376" y="867251"/>
                </a:moveTo>
                <a:lnTo>
                  <a:pt x="1484376" y="553211"/>
                </a:lnTo>
                <a:lnTo>
                  <a:pt x="1481914" y="592494"/>
                </a:lnTo>
                <a:lnTo>
                  <a:pt x="1474664" y="630843"/>
                </a:lnTo>
                <a:lnTo>
                  <a:pt x="1462827" y="668122"/>
                </a:lnTo>
                <a:lnTo>
                  <a:pt x="1446603" y="704195"/>
                </a:lnTo>
                <a:lnTo>
                  <a:pt x="1426195" y="738926"/>
                </a:lnTo>
                <a:lnTo>
                  <a:pt x="1401804" y="772180"/>
                </a:lnTo>
                <a:lnTo>
                  <a:pt x="1373630" y="803819"/>
                </a:lnTo>
                <a:lnTo>
                  <a:pt x="1341875" y="833709"/>
                </a:lnTo>
                <a:lnTo>
                  <a:pt x="1306741" y="861714"/>
                </a:lnTo>
                <a:lnTo>
                  <a:pt x="1268429" y="887696"/>
                </a:lnTo>
                <a:lnTo>
                  <a:pt x="1227140" y="911521"/>
                </a:lnTo>
                <a:lnTo>
                  <a:pt x="1183075" y="933052"/>
                </a:lnTo>
                <a:lnTo>
                  <a:pt x="1136436" y="952154"/>
                </a:lnTo>
                <a:lnTo>
                  <a:pt x="1087424" y="968690"/>
                </a:lnTo>
                <a:lnTo>
                  <a:pt x="1036241" y="982524"/>
                </a:lnTo>
                <a:lnTo>
                  <a:pt x="983087" y="993521"/>
                </a:lnTo>
                <a:lnTo>
                  <a:pt x="928164" y="1001544"/>
                </a:lnTo>
                <a:lnTo>
                  <a:pt x="871673" y="1006457"/>
                </a:lnTo>
                <a:lnTo>
                  <a:pt x="813816" y="1008126"/>
                </a:lnTo>
                <a:lnTo>
                  <a:pt x="756072" y="1006457"/>
                </a:lnTo>
                <a:lnTo>
                  <a:pt x="699683" y="1001544"/>
                </a:lnTo>
                <a:lnTo>
                  <a:pt x="644851" y="993521"/>
                </a:lnTo>
                <a:lnTo>
                  <a:pt x="591777" y="982524"/>
                </a:lnTo>
                <a:lnTo>
                  <a:pt x="540664" y="968690"/>
                </a:lnTo>
                <a:lnTo>
                  <a:pt x="491712" y="952154"/>
                </a:lnTo>
                <a:lnTo>
                  <a:pt x="445126" y="933052"/>
                </a:lnTo>
                <a:lnTo>
                  <a:pt x="401105" y="911521"/>
                </a:lnTo>
                <a:lnTo>
                  <a:pt x="359853" y="887696"/>
                </a:lnTo>
                <a:lnTo>
                  <a:pt x="321571" y="861714"/>
                </a:lnTo>
                <a:lnTo>
                  <a:pt x="286461" y="833709"/>
                </a:lnTo>
                <a:lnTo>
                  <a:pt x="254725" y="803819"/>
                </a:lnTo>
                <a:lnTo>
                  <a:pt x="226565" y="772180"/>
                </a:lnTo>
                <a:lnTo>
                  <a:pt x="202184" y="738926"/>
                </a:lnTo>
                <a:lnTo>
                  <a:pt x="181783" y="704195"/>
                </a:lnTo>
                <a:lnTo>
                  <a:pt x="165563" y="668122"/>
                </a:lnTo>
                <a:lnTo>
                  <a:pt x="153728" y="630843"/>
                </a:lnTo>
                <a:lnTo>
                  <a:pt x="146479" y="592494"/>
                </a:lnTo>
                <a:lnTo>
                  <a:pt x="144018" y="553212"/>
                </a:lnTo>
                <a:lnTo>
                  <a:pt x="144018" y="867291"/>
                </a:lnTo>
                <a:lnTo>
                  <a:pt x="202692" y="918594"/>
                </a:lnTo>
                <a:lnTo>
                  <a:pt x="238315" y="944403"/>
                </a:lnTo>
                <a:lnTo>
                  <a:pt x="276280" y="968621"/>
                </a:lnTo>
                <a:lnTo>
                  <a:pt x="316465" y="991164"/>
                </a:lnTo>
                <a:lnTo>
                  <a:pt x="358750" y="1011952"/>
                </a:lnTo>
                <a:lnTo>
                  <a:pt x="403013" y="1030901"/>
                </a:lnTo>
                <a:lnTo>
                  <a:pt x="449133" y="1047929"/>
                </a:lnTo>
                <a:lnTo>
                  <a:pt x="496990" y="1062954"/>
                </a:lnTo>
                <a:lnTo>
                  <a:pt x="546462" y="1075893"/>
                </a:lnTo>
                <a:lnTo>
                  <a:pt x="597429" y="1086664"/>
                </a:lnTo>
                <a:lnTo>
                  <a:pt x="649768" y="1095185"/>
                </a:lnTo>
                <a:lnTo>
                  <a:pt x="703360" y="1101374"/>
                </a:lnTo>
                <a:lnTo>
                  <a:pt x="758083" y="1105147"/>
                </a:lnTo>
                <a:lnTo>
                  <a:pt x="813816" y="1106424"/>
                </a:lnTo>
                <a:lnTo>
                  <a:pt x="869640" y="1105147"/>
                </a:lnTo>
                <a:lnTo>
                  <a:pt x="924446" y="1101374"/>
                </a:lnTo>
                <a:lnTo>
                  <a:pt x="978114" y="1095185"/>
                </a:lnTo>
                <a:lnTo>
                  <a:pt x="1030523" y="1086664"/>
                </a:lnTo>
                <a:lnTo>
                  <a:pt x="1081553" y="1075893"/>
                </a:lnTo>
                <a:lnTo>
                  <a:pt x="1131081" y="1062954"/>
                </a:lnTo>
                <a:lnTo>
                  <a:pt x="1178989" y="1047929"/>
                </a:lnTo>
                <a:lnTo>
                  <a:pt x="1225154" y="1030901"/>
                </a:lnTo>
                <a:lnTo>
                  <a:pt x="1269457" y="1011952"/>
                </a:lnTo>
                <a:lnTo>
                  <a:pt x="1311777" y="991164"/>
                </a:lnTo>
                <a:lnTo>
                  <a:pt x="1351992" y="968621"/>
                </a:lnTo>
                <a:lnTo>
                  <a:pt x="1389983" y="944403"/>
                </a:lnTo>
                <a:lnTo>
                  <a:pt x="1425628" y="918594"/>
                </a:lnTo>
                <a:lnTo>
                  <a:pt x="1458807" y="891276"/>
                </a:lnTo>
                <a:lnTo>
                  <a:pt x="1484376" y="86725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30715" y="4073573"/>
            <a:ext cx="1162005" cy="791140"/>
          </a:xfrm>
          <a:custGeom>
            <a:avLst/>
            <a:gdLst/>
            <a:ahLst/>
            <a:cxnLst/>
            <a:rect l="l" t="t" r="r" b="b"/>
            <a:pathLst>
              <a:path w="1358900" h="925195">
                <a:moveTo>
                  <a:pt x="1358646" y="462534"/>
                </a:moveTo>
                <a:lnTo>
                  <a:pt x="1349757" y="387552"/>
                </a:lnTo>
                <a:lnTo>
                  <a:pt x="1324020" y="316406"/>
                </a:lnTo>
                <a:lnTo>
                  <a:pt x="1305270" y="282571"/>
                </a:lnTo>
                <a:lnTo>
                  <a:pt x="1282830" y="250052"/>
                </a:lnTo>
                <a:lnTo>
                  <a:pt x="1256876" y="218970"/>
                </a:lnTo>
                <a:lnTo>
                  <a:pt x="1227582" y="189445"/>
                </a:lnTo>
                <a:lnTo>
                  <a:pt x="1195121" y="161595"/>
                </a:lnTo>
                <a:lnTo>
                  <a:pt x="1159668" y="135540"/>
                </a:lnTo>
                <a:lnTo>
                  <a:pt x="1121398" y="111400"/>
                </a:lnTo>
                <a:lnTo>
                  <a:pt x="1080485" y="89294"/>
                </a:lnTo>
                <a:lnTo>
                  <a:pt x="1037103" y="69341"/>
                </a:lnTo>
                <a:lnTo>
                  <a:pt x="991426" y="51661"/>
                </a:lnTo>
                <a:lnTo>
                  <a:pt x="943629" y="36373"/>
                </a:lnTo>
                <a:lnTo>
                  <a:pt x="893886" y="23597"/>
                </a:lnTo>
                <a:lnTo>
                  <a:pt x="842372" y="13452"/>
                </a:lnTo>
                <a:lnTo>
                  <a:pt x="789260" y="6058"/>
                </a:lnTo>
                <a:lnTo>
                  <a:pt x="734725" y="1534"/>
                </a:lnTo>
                <a:lnTo>
                  <a:pt x="678942" y="0"/>
                </a:lnTo>
                <a:lnTo>
                  <a:pt x="623267" y="1534"/>
                </a:lnTo>
                <a:lnTo>
                  <a:pt x="568829" y="6058"/>
                </a:lnTo>
                <a:lnTo>
                  <a:pt x="515805" y="13452"/>
                </a:lnTo>
                <a:lnTo>
                  <a:pt x="464368" y="23597"/>
                </a:lnTo>
                <a:lnTo>
                  <a:pt x="414694" y="36373"/>
                </a:lnTo>
                <a:lnTo>
                  <a:pt x="366957" y="51661"/>
                </a:lnTo>
                <a:lnTo>
                  <a:pt x="321333" y="69341"/>
                </a:lnTo>
                <a:lnTo>
                  <a:pt x="277995" y="89294"/>
                </a:lnTo>
                <a:lnTo>
                  <a:pt x="237120" y="111400"/>
                </a:lnTo>
                <a:lnTo>
                  <a:pt x="198882" y="135540"/>
                </a:lnTo>
                <a:lnTo>
                  <a:pt x="163455" y="161595"/>
                </a:lnTo>
                <a:lnTo>
                  <a:pt x="131015" y="189445"/>
                </a:lnTo>
                <a:lnTo>
                  <a:pt x="101736" y="218970"/>
                </a:lnTo>
                <a:lnTo>
                  <a:pt x="75794" y="250052"/>
                </a:lnTo>
                <a:lnTo>
                  <a:pt x="53363" y="282571"/>
                </a:lnTo>
                <a:lnTo>
                  <a:pt x="34619" y="316406"/>
                </a:lnTo>
                <a:lnTo>
                  <a:pt x="8887" y="387552"/>
                </a:lnTo>
                <a:lnTo>
                  <a:pt x="0" y="462534"/>
                </a:lnTo>
                <a:lnTo>
                  <a:pt x="2251" y="500547"/>
                </a:lnTo>
                <a:lnTo>
                  <a:pt x="19735" y="573875"/>
                </a:lnTo>
                <a:lnTo>
                  <a:pt x="34619" y="608953"/>
                </a:lnTo>
                <a:lnTo>
                  <a:pt x="53363" y="642818"/>
                </a:lnTo>
                <a:lnTo>
                  <a:pt x="75794" y="675351"/>
                </a:lnTo>
                <a:lnTo>
                  <a:pt x="101736" y="706435"/>
                </a:lnTo>
                <a:lnTo>
                  <a:pt x="131015" y="735951"/>
                </a:lnTo>
                <a:lnTo>
                  <a:pt x="163455" y="763783"/>
                </a:lnTo>
                <a:lnTo>
                  <a:pt x="198882" y="789813"/>
                </a:lnTo>
                <a:lnTo>
                  <a:pt x="237120" y="813922"/>
                </a:lnTo>
                <a:lnTo>
                  <a:pt x="277995" y="835993"/>
                </a:lnTo>
                <a:lnTo>
                  <a:pt x="321333" y="855908"/>
                </a:lnTo>
                <a:lnTo>
                  <a:pt x="366957" y="873550"/>
                </a:lnTo>
                <a:lnTo>
                  <a:pt x="414694" y="888801"/>
                </a:lnTo>
                <a:lnTo>
                  <a:pt x="464368" y="901543"/>
                </a:lnTo>
                <a:lnTo>
                  <a:pt x="515805" y="911658"/>
                </a:lnTo>
                <a:lnTo>
                  <a:pt x="568829" y="919029"/>
                </a:lnTo>
                <a:lnTo>
                  <a:pt x="623267" y="923538"/>
                </a:lnTo>
                <a:lnTo>
                  <a:pt x="678942" y="925068"/>
                </a:lnTo>
                <a:lnTo>
                  <a:pt x="734725" y="923538"/>
                </a:lnTo>
                <a:lnTo>
                  <a:pt x="789260" y="919029"/>
                </a:lnTo>
                <a:lnTo>
                  <a:pt x="842372" y="911658"/>
                </a:lnTo>
                <a:lnTo>
                  <a:pt x="893886" y="901543"/>
                </a:lnTo>
                <a:lnTo>
                  <a:pt x="943629" y="888801"/>
                </a:lnTo>
                <a:lnTo>
                  <a:pt x="991426" y="873550"/>
                </a:lnTo>
                <a:lnTo>
                  <a:pt x="1037103" y="855908"/>
                </a:lnTo>
                <a:lnTo>
                  <a:pt x="1080485" y="835993"/>
                </a:lnTo>
                <a:lnTo>
                  <a:pt x="1121398" y="813922"/>
                </a:lnTo>
                <a:lnTo>
                  <a:pt x="1159668" y="789812"/>
                </a:lnTo>
                <a:lnTo>
                  <a:pt x="1195121" y="763783"/>
                </a:lnTo>
                <a:lnTo>
                  <a:pt x="1227582" y="735951"/>
                </a:lnTo>
                <a:lnTo>
                  <a:pt x="1256876" y="706435"/>
                </a:lnTo>
                <a:lnTo>
                  <a:pt x="1282830" y="675351"/>
                </a:lnTo>
                <a:lnTo>
                  <a:pt x="1305270" y="642818"/>
                </a:lnTo>
                <a:lnTo>
                  <a:pt x="1324020" y="608953"/>
                </a:lnTo>
                <a:lnTo>
                  <a:pt x="1338907" y="573875"/>
                </a:lnTo>
                <a:lnTo>
                  <a:pt x="1356394" y="500547"/>
                </a:lnTo>
                <a:lnTo>
                  <a:pt x="1358646" y="46253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30715" y="4073573"/>
            <a:ext cx="1162005" cy="791140"/>
          </a:xfrm>
          <a:custGeom>
            <a:avLst/>
            <a:gdLst/>
            <a:ahLst/>
            <a:cxnLst/>
            <a:rect l="l" t="t" r="r" b="b"/>
            <a:pathLst>
              <a:path w="1358900" h="925195">
                <a:moveTo>
                  <a:pt x="678942" y="0"/>
                </a:moveTo>
                <a:lnTo>
                  <a:pt x="623267" y="1534"/>
                </a:lnTo>
                <a:lnTo>
                  <a:pt x="568829" y="6058"/>
                </a:lnTo>
                <a:lnTo>
                  <a:pt x="515805" y="13452"/>
                </a:lnTo>
                <a:lnTo>
                  <a:pt x="464368" y="23597"/>
                </a:lnTo>
                <a:lnTo>
                  <a:pt x="414694" y="36373"/>
                </a:lnTo>
                <a:lnTo>
                  <a:pt x="366957" y="51661"/>
                </a:lnTo>
                <a:lnTo>
                  <a:pt x="321333" y="69341"/>
                </a:lnTo>
                <a:lnTo>
                  <a:pt x="277995" y="89294"/>
                </a:lnTo>
                <a:lnTo>
                  <a:pt x="237120" y="111400"/>
                </a:lnTo>
                <a:lnTo>
                  <a:pt x="198882" y="135540"/>
                </a:lnTo>
                <a:lnTo>
                  <a:pt x="163455" y="161595"/>
                </a:lnTo>
                <a:lnTo>
                  <a:pt x="131015" y="189445"/>
                </a:lnTo>
                <a:lnTo>
                  <a:pt x="101736" y="218970"/>
                </a:lnTo>
                <a:lnTo>
                  <a:pt x="75794" y="250052"/>
                </a:lnTo>
                <a:lnTo>
                  <a:pt x="53363" y="282571"/>
                </a:lnTo>
                <a:lnTo>
                  <a:pt x="34619" y="316406"/>
                </a:lnTo>
                <a:lnTo>
                  <a:pt x="8887" y="387552"/>
                </a:lnTo>
                <a:lnTo>
                  <a:pt x="0" y="462534"/>
                </a:lnTo>
                <a:lnTo>
                  <a:pt x="2251" y="500547"/>
                </a:lnTo>
                <a:lnTo>
                  <a:pt x="19735" y="573875"/>
                </a:lnTo>
                <a:lnTo>
                  <a:pt x="34619" y="608953"/>
                </a:lnTo>
                <a:lnTo>
                  <a:pt x="53363" y="642818"/>
                </a:lnTo>
                <a:lnTo>
                  <a:pt x="75794" y="675351"/>
                </a:lnTo>
                <a:lnTo>
                  <a:pt x="101736" y="706435"/>
                </a:lnTo>
                <a:lnTo>
                  <a:pt x="131015" y="735951"/>
                </a:lnTo>
                <a:lnTo>
                  <a:pt x="163455" y="763783"/>
                </a:lnTo>
                <a:lnTo>
                  <a:pt x="198882" y="789813"/>
                </a:lnTo>
                <a:lnTo>
                  <a:pt x="237120" y="813922"/>
                </a:lnTo>
                <a:lnTo>
                  <a:pt x="277995" y="835993"/>
                </a:lnTo>
                <a:lnTo>
                  <a:pt x="321333" y="855908"/>
                </a:lnTo>
                <a:lnTo>
                  <a:pt x="366957" y="873550"/>
                </a:lnTo>
                <a:lnTo>
                  <a:pt x="414694" y="888801"/>
                </a:lnTo>
                <a:lnTo>
                  <a:pt x="464368" y="901543"/>
                </a:lnTo>
                <a:lnTo>
                  <a:pt x="515805" y="911658"/>
                </a:lnTo>
                <a:lnTo>
                  <a:pt x="568829" y="919029"/>
                </a:lnTo>
                <a:lnTo>
                  <a:pt x="623267" y="923538"/>
                </a:lnTo>
                <a:lnTo>
                  <a:pt x="678942" y="925068"/>
                </a:lnTo>
                <a:lnTo>
                  <a:pt x="734725" y="923538"/>
                </a:lnTo>
                <a:lnTo>
                  <a:pt x="789260" y="919029"/>
                </a:lnTo>
                <a:lnTo>
                  <a:pt x="842372" y="911658"/>
                </a:lnTo>
                <a:lnTo>
                  <a:pt x="893886" y="901543"/>
                </a:lnTo>
                <a:lnTo>
                  <a:pt x="943629" y="888801"/>
                </a:lnTo>
                <a:lnTo>
                  <a:pt x="991426" y="873550"/>
                </a:lnTo>
                <a:lnTo>
                  <a:pt x="1037103" y="855908"/>
                </a:lnTo>
                <a:lnTo>
                  <a:pt x="1080485" y="835993"/>
                </a:lnTo>
                <a:lnTo>
                  <a:pt x="1121398" y="813922"/>
                </a:lnTo>
                <a:lnTo>
                  <a:pt x="1159668" y="789812"/>
                </a:lnTo>
                <a:lnTo>
                  <a:pt x="1195121" y="763783"/>
                </a:lnTo>
                <a:lnTo>
                  <a:pt x="1227582" y="735951"/>
                </a:lnTo>
                <a:lnTo>
                  <a:pt x="1256876" y="706435"/>
                </a:lnTo>
                <a:lnTo>
                  <a:pt x="1282830" y="675351"/>
                </a:lnTo>
                <a:lnTo>
                  <a:pt x="1305270" y="642818"/>
                </a:lnTo>
                <a:lnTo>
                  <a:pt x="1324020" y="608953"/>
                </a:lnTo>
                <a:lnTo>
                  <a:pt x="1338907" y="573875"/>
                </a:lnTo>
                <a:lnTo>
                  <a:pt x="1356394" y="500547"/>
                </a:lnTo>
                <a:lnTo>
                  <a:pt x="1358646" y="462534"/>
                </a:lnTo>
                <a:lnTo>
                  <a:pt x="1356394" y="424623"/>
                </a:lnTo>
                <a:lnTo>
                  <a:pt x="1338907" y="351440"/>
                </a:lnTo>
                <a:lnTo>
                  <a:pt x="1305270" y="282571"/>
                </a:lnTo>
                <a:lnTo>
                  <a:pt x="1282830" y="250052"/>
                </a:lnTo>
                <a:lnTo>
                  <a:pt x="1256876" y="218970"/>
                </a:lnTo>
                <a:lnTo>
                  <a:pt x="1227582" y="189445"/>
                </a:lnTo>
                <a:lnTo>
                  <a:pt x="1195121" y="161595"/>
                </a:lnTo>
                <a:lnTo>
                  <a:pt x="1159668" y="135540"/>
                </a:lnTo>
                <a:lnTo>
                  <a:pt x="1121398" y="111400"/>
                </a:lnTo>
                <a:lnTo>
                  <a:pt x="1080485" y="89294"/>
                </a:lnTo>
                <a:lnTo>
                  <a:pt x="1037103" y="69341"/>
                </a:lnTo>
                <a:lnTo>
                  <a:pt x="991426" y="51661"/>
                </a:lnTo>
                <a:lnTo>
                  <a:pt x="943629" y="36373"/>
                </a:lnTo>
                <a:lnTo>
                  <a:pt x="893886" y="23597"/>
                </a:lnTo>
                <a:lnTo>
                  <a:pt x="842372" y="13452"/>
                </a:lnTo>
                <a:lnTo>
                  <a:pt x="789260" y="6058"/>
                </a:lnTo>
                <a:lnTo>
                  <a:pt x="734725" y="1534"/>
                </a:lnTo>
                <a:lnTo>
                  <a:pt x="67894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30715" y="4146593"/>
            <a:ext cx="1014410" cy="749082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7376" marR="4344" indent="-7059">
              <a:spcBef>
                <a:spcPts val="81"/>
              </a:spcBef>
            </a:pPr>
            <a:r>
              <a:rPr sz="1600" spc="-4" dirty="0">
                <a:solidFill>
                  <a:srgbClr val="3333CC"/>
                </a:solidFill>
                <a:latin typeface="Microsoft YaHei"/>
                <a:cs typeface="Microsoft YaHei"/>
              </a:rPr>
              <a:t>这</a:t>
            </a:r>
            <a:r>
              <a:rPr sz="1600" dirty="0">
                <a:solidFill>
                  <a:srgbClr val="3333CC"/>
                </a:solidFill>
                <a:latin typeface="Microsoft YaHei"/>
                <a:cs typeface="Microsoft YaHei"/>
              </a:rPr>
              <a:t>是</a:t>
            </a:r>
            <a:r>
              <a:rPr sz="1600" spc="-4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600" spc="-1736" dirty="0">
                <a:solidFill>
                  <a:srgbClr val="3333CC"/>
                </a:solidFill>
                <a:latin typeface="Microsoft YaHei"/>
                <a:cs typeface="Microsoft YaHei"/>
              </a:rPr>
              <a:t>语 </a:t>
            </a:r>
            <a:r>
              <a:rPr sz="1600" spc="-4" dirty="0">
                <a:solidFill>
                  <a:srgbClr val="3333CC"/>
                </a:solidFill>
                <a:latin typeface="Microsoft YaHei"/>
                <a:cs typeface="Microsoft YaHei"/>
              </a:rPr>
              <a:t>言的亮点 之一</a:t>
            </a:r>
            <a:endParaRPr sz="1600" dirty="0">
              <a:latin typeface="Microsoft YaHei"/>
              <a:cs typeface="Microsoft YaHei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6. </a:t>
            </a:r>
            <a:r>
              <a:rPr lang="zh-CN" altLang="en-US" dirty="0"/>
              <a:t>对查询结果分组</a:t>
            </a:r>
          </a:p>
        </p:txBody>
      </p:sp>
    </p:spTree>
    <p:extLst>
      <p:ext uri="{BB962C8B-B14F-4D97-AF65-F5344CB8AC3E}">
        <p14:creationId xmlns:p14="http://schemas.microsoft.com/office/powerpoint/2010/main" val="10345536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B2BC65D-BFFE-44EF-A8DA-EEC27E74A2B9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对查询结果分组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367347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 sz="2400" dirty="0"/>
              <a:t>GROUP BY</a:t>
            </a:r>
            <a:r>
              <a:rPr lang="zh-CN" altLang="en-US" sz="2400" dirty="0"/>
              <a:t>子句分组：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细化聚集函数的作用对象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未对查询结果分组，聚集函数将作用于整个查询结果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 对查询结果分组后，聚集函数将分别作用于每个组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作用对象是查询的中间结果表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按指定的一列或多列值分组，值相等的为一组</a:t>
            </a:r>
          </a:p>
        </p:txBody>
      </p:sp>
    </p:spTree>
    <p:extLst>
      <p:ext uri="{BB962C8B-B14F-4D97-AF65-F5344CB8AC3E}">
        <p14:creationId xmlns:p14="http://schemas.microsoft.com/office/powerpoint/2010/main" val="35770180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3614" y="1480632"/>
            <a:ext cx="4718613" cy="38029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400" dirty="0">
                <a:latin typeface="Microsoft YaHei"/>
                <a:cs typeface="Microsoft YaHei"/>
              </a:rPr>
              <a:t>示例：</a:t>
            </a:r>
            <a:r>
              <a:rPr sz="2400" spc="-81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求每一个学生的平均成绩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85829" y="1480632"/>
            <a:ext cx="379009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  <a:tabLst>
                <a:tab pos="367603" algn="l"/>
              </a:tabLst>
            </a:pPr>
            <a:r>
              <a:rPr sz="2052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05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1919" y="2218242"/>
            <a:ext cx="380095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  <a:tabLst>
                <a:tab pos="368689" algn="l"/>
              </a:tabLst>
            </a:pPr>
            <a:r>
              <a:rPr sz="1710" u="sng" spc="-4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71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826" y="1931617"/>
            <a:ext cx="4840104" cy="1584217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401269" marR="188417" algn="l">
              <a:lnSpc>
                <a:spcPct val="130300"/>
              </a:lnSpc>
              <a:spcBef>
                <a:spcPts val="86"/>
              </a:spcBef>
              <a:tabLst>
                <a:tab pos="1173398" algn="l"/>
                <a:tab pos="1221181" algn="l"/>
                <a:tab pos="1546973" algn="l"/>
                <a:tab pos="2944626" algn="l"/>
                <a:tab pos="3607073" algn="l"/>
              </a:tabLst>
            </a:pP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Selec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		</a:t>
            </a:r>
            <a:r>
              <a:rPr sz="2000" spc="-9" dirty="0">
                <a:solidFill>
                  <a:srgbClr val="FF0065"/>
                </a:solidFill>
                <a:latin typeface="Arial"/>
                <a:cs typeface="Arial"/>
              </a:rPr>
              <a:t>S#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,</a:t>
            </a:r>
            <a:r>
              <a:rPr sz="2000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AVG(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Scor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lang="en-US" sz="2000" dirty="0">
                <a:solidFill>
                  <a:srgbClr val="3333CC"/>
                </a:solidFill>
                <a:latin typeface="Arial"/>
                <a:cs typeface="Arial"/>
              </a:rPr>
              <a:t>    </a:t>
            </a: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Fro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lang="en-US" sz="2000" spc="-4" dirty="0">
                <a:solidFill>
                  <a:srgbClr val="3333CC"/>
                </a:solidFill>
                <a:latin typeface="Arial"/>
                <a:cs typeface="Arial"/>
              </a:rPr>
              <a:t>  </a:t>
            </a:r>
            <a:r>
              <a:rPr sz="2000" spc="-9" dirty="0">
                <a:solidFill>
                  <a:srgbClr val="FF0065"/>
                </a:solidFill>
                <a:latin typeface="Arial"/>
                <a:cs typeface="Arial"/>
              </a:rPr>
              <a:t>SC  </a:t>
            </a:r>
            <a:r>
              <a:rPr lang="en-US" sz="2000" spc="-9" dirty="0">
                <a:solidFill>
                  <a:srgbClr val="FF0065"/>
                </a:solidFill>
                <a:latin typeface="Arial"/>
                <a:cs typeface="Arial"/>
              </a:rPr>
              <a:t>  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Group</a:t>
            </a:r>
            <a:r>
              <a:rPr lang="en-US" sz="2000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	by	</a:t>
            </a:r>
            <a:r>
              <a:rPr sz="2000" spc="-9" dirty="0">
                <a:solidFill>
                  <a:srgbClr val="FF0065"/>
                </a:solidFill>
                <a:latin typeface="Arial"/>
                <a:cs typeface="Arial"/>
              </a:rPr>
              <a:t>S#</a:t>
            </a: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10860" marR="4344" algn="l">
              <a:lnSpc>
                <a:spcPct val="130000"/>
              </a:lnSpc>
              <a:spcBef>
                <a:spcPts val="133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1900" spc="-9" dirty="0">
                <a:latin typeface="NSimSun"/>
                <a:cs typeface="NSimSun"/>
              </a:rPr>
              <a:t>上例是按学号进行分组，即学号相同的元 组划到一个组中并求平均值</a:t>
            </a:r>
            <a:endParaRPr sz="1900" dirty="0">
              <a:latin typeface="NSimSun"/>
              <a:cs typeface="N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825" y="3900719"/>
            <a:ext cx="5164767" cy="2027331"/>
          </a:xfrm>
          <a:prstGeom prst="rect">
            <a:avLst/>
          </a:prstGeom>
        </p:spPr>
        <p:txBody>
          <a:bodyPr vert="horz" wrap="square" lIns="0" tIns="23349" rIns="0" bIns="0" rtlCol="0">
            <a:spAutoFit/>
          </a:bodyPr>
          <a:lstStyle/>
          <a:p>
            <a:pPr marL="401269" marR="176471" indent="-390952" algn="l">
              <a:lnSpc>
                <a:spcPct val="128699"/>
              </a:lnSpc>
              <a:spcBef>
                <a:spcPts val="184"/>
              </a:spcBef>
              <a:tabLst>
                <a:tab pos="1173398" algn="l"/>
                <a:tab pos="1221181" algn="l"/>
                <a:tab pos="1546973" algn="l"/>
                <a:tab pos="2956572" algn="l"/>
                <a:tab pos="3619018" algn="l"/>
              </a:tabLst>
            </a:pPr>
            <a:r>
              <a:rPr sz="2400" dirty="0">
                <a:latin typeface="Microsoft YaHei"/>
                <a:cs typeface="Microsoft YaHei"/>
              </a:rPr>
              <a:t>示例：求每一门课程的平均成绩 </a:t>
            </a:r>
            <a:r>
              <a:rPr sz="1900" spc="-9" dirty="0">
                <a:solidFill>
                  <a:srgbClr val="3333CC"/>
                </a:solidFill>
                <a:latin typeface="Arial"/>
                <a:cs typeface="Arial"/>
              </a:rPr>
              <a:t>Selec</a:t>
            </a:r>
            <a:r>
              <a:rPr sz="1900" spc="-4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1900" dirty="0">
                <a:solidFill>
                  <a:srgbClr val="3333CC"/>
                </a:solidFill>
                <a:latin typeface="Arial"/>
                <a:cs typeface="Arial"/>
              </a:rPr>
              <a:t>		</a:t>
            </a:r>
            <a:r>
              <a:rPr sz="1900" spc="-9" dirty="0">
                <a:solidFill>
                  <a:srgbClr val="FF0065"/>
                </a:solidFill>
                <a:latin typeface="Arial"/>
                <a:cs typeface="Arial"/>
              </a:rPr>
              <a:t>C#</a:t>
            </a:r>
            <a:r>
              <a:rPr sz="1900" spc="-4" dirty="0">
                <a:solidFill>
                  <a:srgbClr val="FF0065"/>
                </a:solidFill>
                <a:latin typeface="Arial"/>
                <a:cs typeface="Arial"/>
              </a:rPr>
              <a:t>,</a:t>
            </a:r>
            <a:r>
              <a:rPr sz="1900" spc="-13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900" spc="-4" dirty="0">
                <a:solidFill>
                  <a:srgbClr val="3333CC"/>
                </a:solidFill>
                <a:latin typeface="Arial"/>
                <a:cs typeface="Arial"/>
              </a:rPr>
              <a:t>AVG(</a:t>
            </a:r>
            <a:r>
              <a:rPr sz="1900" spc="-4" dirty="0">
                <a:solidFill>
                  <a:srgbClr val="FF0065"/>
                </a:solidFill>
                <a:latin typeface="Arial"/>
                <a:cs typeface="Arial"/>
              </a:rPr>
              <a:t>Scor</a:t>
            </a:r>
            <a:r>
              <a:rPr sz="1900" dirty="0">
                <a:solidFill>
                  <a:srgbClr val="FF0065"/>
                </a:solidFill>
                <a:latin typeface="Arial"/>
                <a:cs typeface="Arial"/>
              </a:rPr>
              <a:t>e</a:t>
            </a:r>
            <a:r>
              <a:rPr sz="1900" spc="-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19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1900" spc="-9" dirty="0">
                <a:solidFill>
                  <a:srgbClr val="3333CC"/>
                </a:solidFill>
                <a:latin typeface="Arial"/>
                <a:cs typeface="Arial"/>
              </a:rPr>
              <a:t>Fro</a:t>
            </a:r>
            <a:r>
              <a:rPr sz="1900" spc="-4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19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1900" spc="-9" dirty="0">
                <a:solidFill>
                  <a:srgbClr val="FF0065"/>
                </a:solidFill>
                <a:latin typeface="Arial"/>
                <a:cs typeface="Arial"/>
              </a:rPr>
              <a:t>SC  </a:t>
            </a:r>
            <a:r>
              <a:rPr sz="1900" spc="-4" dirty="0">
                <a:solidFill>
                  <a:srgbClr val="3333CC"/>
                </a:solidFill>
                <a:latin typeface="Arial"/>
                <a:cs typeface="Arial"/>
              </a:rPr>
              <a:t>Group	by	</a:t>
            </a:r>
            <a:r>
              <a:rPr sz="1900" spc="-4" dirty="0">
                <a:solidFill>
                  <a:srgbClr val="FF0065"/>
                </a:solidFill>
                <a:latin typeface="Arial"/>
                <a:cs typeface="Arial"/>
              </a:rPr>
              <a:t>C#</a:t>
            </a:r>
            <a:r>
              <a:rPr sz="1900" spc="-4" dirty="0">
                <a:solidFill>
                  <a:srgbClr val="3333CC"/>
                </a:solidFill>
                <a:latin typeface="Arial"/>
                <a:cs typeface="Arial"/>
              </a:rPr>
              <a:t>;</a:t>
            </a:r>
            <a:endParaRPr sz="1900" dirty="0">
              <a:latin typeface="Arial"/>
              <a:cs typeface="Arial"/>
            </a:endParaRPr>
          </a:p>
          <a:p>
            <a:pPr marL="10860" marR="4344" algn="l">
              <a:lnSpc>
                <a:spcPct val="130300"/>
              </a:lnSpc>
              <a:spcBef>
                <a:spcPts val="128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1900" spc="-9" dirty="0">
                <a:latin typeface="NSimSun"/>
                <a:cs typeface="NSimSun"/>
              </a:rPr>
              <a:t>上例是按课号进行分组，即课号相同的元 组划到一个组中并求平均值</a:t>
            </a:r>
            <a:endParaRPr sz="1900" dirty="0">
              <a:latin typeface="NSimSun"/>
              <a:cs typeface="N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41190" y="4170185"/>
            <a:ext cx="370321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7706" y="4348070"/>
            <a:ext cx="372492" cy="0"/>
          </a:xfrm>
          <a:custGeom>
            <a:avLst/>
            <a:gdLst/>
            <a:ahLst/>
            <a:cxnLst/>
            <a:rect l="l" t="t" r="r" b="b"/>
            <a:pathLst>
              <a:path w="435609">
                <a:moveTo>
                  <a:pt x="0" y="0"/>
                </a:moveTo>
                <a:lnTo>
                  <a:pt x="43510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65299" y="4563746"/>
            <a:ext cx="372492" cy="0"/>
          </a:xfrm>
          <a:custGeom>
            <a:avLst/>
            <a:gdLst/>
            <a:ahLst/>
            <a:cxnLst/>
            <a:rect l="l" t="t" r="r" b="b"/>
            <a:pathLst>
              <a:path w="435609">
                <a:moveTo>
                  <a:pt x="0" y="0"/>
                </a:moveTo>
                <a:lnTo>
                  <a:pt x="43510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94811" y="4005984"/>
            <a:ext cx="2447377" cy="2262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74805" y="4266621"/>
            <a:ext cx="142807" cy="461544"/>
          </a:xfrm>
          <a:custGeom>
            <a:avLst/>
            <a:gdLst/>
            <a:ahLst/>
            <a:cxnLst/>
            <a:rect l="l" t="t" r="r" b="b"/>
            <a:pathLst>
              <a:path w="167004" h="539750">
                <a:moveTo>
                  <a:pt x="166877" y="0"/>
                </a:moveTo>
                <a:lnTo>
                  <a:pt x="134171" y="3488"/>
                </a:lnTo>
                <a:lnTo>
                  <a:pt x="107537" y="13049"/>
                </a:lnTo>
                <a:lnTo>
                  <a:pt x="89618" y="27324"/>
                </a:lnTo>
                <a:lnTo>
                  <a:pt x="83057" y="44958"/>
                </a:lnTo>
                <a:lnTo>
                  <a:pt x="83057" y="224790"/>
                </a:lnTo>
                <a:lnTo>
                  <a:pt x="76509" y="242101"/>
                </a:lnTo>
                <a:lnTo>
                  <a:pt x="58673" y="256412"/>
                </a:lnTo>
                <a:lnTo>
                  <a:pt x="32265" y="266152"/>
                </a:lnTo>
                <a:lnTo>
                  <a:pt x="0" y="269748"/>
                </a:lnTo>
                <a:lnTo>
                  <a:pt x="32265" y="273236"/>
                </a:lnTo>
                <a:lnTo>
                  <a:pt x="58673" y="282797"/>
                </a:lnTo>
                <a:lnTo>
                  <a:pt x="76509" y="297072"/>
                </a:lnTo>
                <a:lnTo>
                  <a:pt x="83057" y="314706"/>
                </a:lnTo>
                <a:lnTo>
                  <a:pt x="83057" y="494538"/>
                </a:lnTo>
                <a:lnTo>
                  <a:pt x="89618" y="511849"/>
                </a:lnTo>
                <a:lnTo>
                  <a:pt x="107537" y="526161"/>
                </a:lnTo>
                <a:lnTo>
                  <a:pt x="134171" y="535900"/>
                </a:lnTo>
                <a:lnTo>
                  <a:pt x="166877" y="539496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70895" y="4843279"/>
            <a:ext cx="142807" cy="552767"/>
          </a:xfrm>
          <a:custGeom>
            <a:avLst/>
            <a:gdLst/>
            <a:ahLst/>
            <a:cxnLst/>
            <a:rect l="l" t="t" r="r" b="b"/>
            <a:pathLst>
              <a:path w="167004" h="646429">
                <a:moveTo>
                  <a:pt x="166877" y="0"/>
                </a:moveTo>
                <a:lnTo>
                  <a:pt x="134171" y="4274"/>
                </a:lnTo>
                <a:lnTo>
                  <a:pt x="107537" y="15906"/>
                </a:lnTo>
                <a:lnTo>
                  <a:pt x="89618" y="33111"/>
                </a:lnTo>
                <a:lnTo>
                  <a:pt x="83057" y="54102"/>
                </a:lnTo>
                <a:lnTo>
                  <a:pt x="83057" y="268986"/>
                </a:lnTo>
                <a:lnTo>
                  <a:pt x="76509" y="289976"/>
                </a:lnTo>
                <a:lnTo>
                  <a:pt x="58673" y="307181"/>
                </a:lnTo>
                <a:lnTo>
                  <a:pt x="32265" y="318813"/>
                </a:lnTo>
                <a:lnTo>
                  <a:pt x="0" y="323088"/>
                </a:lnTo>
                <a:lnTo>
                  <a:pt x="32265" y="327362"/>
                </a:lnTo>
                <a:lnTo>
                  <a:pt x="58673" y="338994"/>
                </a:lnTo>
                <a:lnTo>
                  <a:pt x="76509" y="356199"/>
                </a:lnTo>
                <a:lnTo>
                  <a:pt x="83057" y="377190"/>
                </a:lnTo>
                <a:lnTo>
                  <a:pt x="83057" y="592074"/>
                </a:lnTo>
                <a:lnTo>
                  <a:pt x="89618" y="613064"/>
                </a:lnTo>
                <a:lnTo>
                  <a:pt x="107537" y="630269"/>
                </a:lnTo>
                <a:lnTo>
                  <a:pt x="134171" y="641901"/>
                </a:lnTo>
                <a:lnTo>
                  <a:pt x="166877" y="646176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43528" y="5485097"/>
            <a:ext cx="162898" cy="662994"/>
          </a:xfrm>
          <a:custGeom>
            <a:avLst/>
            <a:gdLst/>
            <a:ahLst/>
            <a:cxnLst/>
            <a:rect l="l" t="t" r="r" b="b"/>
            <a:pathLst>
              <a:path w="190500" h="775334">
                <a:moveTo>
                  <a:pt x="190500" y="0"/>
                </a:moveTo>
                <a:lnTo>
                  <a:pt x="153435" y="5083"/>
                </a:lnTo>
                <a:lnTo>
                  <a:pt x="123158" y="18954"/>
                </a:lnTo>
                <a:lnTo>
                  <a:pt x="102739" y="39540"/>
                </a:lnTo>
                <a:lnTo>
                  <a:pt x="95250" y="64770"/>
                </a:lnTo>
                <a:lnTo>
                  <a:pt x="95250" y="323088"/>
                </a:lnTo>
                <a:lnTo>
                  <a:pt x="87760" y="348317"/>
                </a:lnTo>
                <a:lnTo>
                  <a:pt x="67341" y="368903"/>
                </a:lnTo>
                <a:lnTo>
                  <a:pt x="37064" y="382774"/>
                </a:lnTo>
                <a:lnTo>
                  <a:pt x="0" y="387858"/>
                </a:lnTo>
                <a:lnTo>
                  <a:pt x="37064" y="392930"/>
                </a:lnTo>
                <a:lnTo>
                  <a:pt x="67341" y="406717"/>
                </a:lnTo>
                <a:lnTo>
                  <a:pt x="87760" y="427077"/>
                </a:lnTo>
                <a:lnTo>
                  <a:pt x="95250" y="451866"/>
                </a:lnTo>
                <a:lnTo>
                  <a:pt x="95250" y="710184"/>
                </a:lnTo>
                <a:lnTo>
                  <a:pt x="102739" y="735413"/>
                </a:lnTo>
                <a:lnTo>
                  <a:pt x="123158" y="755999"/>
                </a:lnTo>
                <a:lnTo>
                  <a:pt x="153435" y="769870"/>
                </a:lnTo>
                <a:lnTo>
                  <a:pt x="190500" y="774954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24735" y="4498587"/>
            <a:ext cx="1252142" cy="0"/>
          </a:xfrm>
          <a:custGeom>
            <a:avLst/>
            <a:gdLst/>
            <a:ahLst/>
            <a:cxnLst/>
            <a:rect l="l" t="t" r="r" b="b"/>
            <a:pathLst>
              <a:path w="1464309">
                <a:moveTo>
                  <a:pt x="0" y="0"/>
                </a:moveTo>
                <a:lnTo>
                  <a:pt x="1463802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13006" y="5132585"/>
            <a:ext cx="1252142" cy="0"/>
          </a:xfrm>
          <a:custGeom>
            <a:avLst/>
            <a:gdLst/>
            <a:ahLst/>
            <a:cxnLst/>
            <a:rect l="l" t="t" r="r" b="b"/>
            <a:pathLst>
              <a:path w="1464309">
                <a:moveTo>
                  <a:pt x="0" y="0"/>
                </a:moveTo>
                <a:lnTo>
                  <a:pt x="1463802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24735" y="5819362"/>
            <a:ext cx="1252142" cy="0"/>
          </a:xfrm>
          <a:custGeom>
            <a:avLst/>
            <a:gdLst/>
            <a:ahLst/>
            <a:cxnLst/>
            <a:rect l="l" t="t" r="r" b="b"/>
            <a:pathLst>
              <a:path w="1464309">
                <a:moveTo>
                  <a:pt x="0" y="0"/>
                </a:moveTo>
                <a:lnTo>
                  <a:pt x="1463802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00012" y="1232160"/>
            <a:ext cx="2414798" cy="25021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54719" y="1547530"/>
            <a:ext cx="140092" cy="509327"/>
          </a:xfrm>
          <a:custGeom>
            <a:avLst/>
            <a:gdLst/>
            <a:ahLst/>
            <a:cxnLst/>
            <a:rect l="l" t="t" r="r" b="b"/>
            <a:pathLst>
              <a:path w="163829" h="595630">
                <a:moveTo>
                  <a:pt x="163829" y="0"/>
                </a:moveTo>
                <a:lnTo>
                  <a:pt x="132123" y="3881"/>
                </a:lnTo>
                <a:lnTo>
                  <a:pt x="106203" y="14478"/>
                </a:lnTo>
                <a:lnTo>
                  <a:pt x="88713" y="30218"/>
                </a:lnTo>
                <a:lnTo>
                  <a:pt x="82295" y="49530"/>
                </a:lnTo>
                <a:lnTo>
                  <a:pt x="82295" y="247650"/>
                </a:lnTo>
                <a:lnTo>
                  <a:pt x="75866" y="266961"/>
                </a:lnTo>
                <a:lnTo>
                  <a:pt x="58292" y="282702"/>
                </a:lnTo>
                <a:lnTo>
                  <a:pt x="32146" y="293298"/>
                </a:lnTo>
                <a:lnTo>
                  <a:pt x="0" y="297180"/>
                </a:lnTo>
                <a:lnTo>
                  <a:pt x="32146" y="301061"/>
                </a:lnTo>
                <a:lnTo>
                  <a:pt x="58292" y="311658"/>
                </a:lnTo>
                <a:lnTo>
                  <a:pt x="75866" y="327398"/>
                </a:lnTo>
                <a:lnTo>
                  <a:pt x="82295" y="346710"/>
                </a:lnTo>
                <a:lnTo>
                  <a:pt x="82295" y="545592"/>
                </a:lnTo>
                <a:lnTo>
                  <a:pt x="88713" y="564903"/>
                </a:lnTo>
                <a:lnTo>
                  <a:pt x="106203" y="580644"/>
                </a:lnTo>
                <a:lnTo>
                  <a:pt x="132123" y="591240"/>
                </a:lnTo>
                <a:lnTo>
                  <a:pt x="163829" y="59512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50809" y="2184134"/>
            <a:ext cx="140092" cy="609238"/>
          </a:xfrm>
          <a:custGeom>
            <a:avLst/>
            <a:gdLst/>
            <a:ahLst/>
            <a:cxnLst/>
            <a:rect l="l" t="t" r="r" b="b"/>
            <a:pathLst>
              <a:path w="163829" h="712469">
                <a:moveTo>
                  <a:pt x="163829" y="0"/>
                </a:moveTo>
                <a:lnTo>
                  <a:pt x="131683" y="4679"/>
                </a:lnTo>
                <a:lnTo>
                  <a:pt x="105536" y="17430"/>
                </a:lnTo>
                <a:lnTo>
                  <a:pt x="87963" y="36325"/>
                </a:lnTo>
                <a:lnTo>
                  <a:pt x="81533" y="59436"/>
                </a:lnTo>
                <a:lnTo>
                  <a:pt x="81533" y="296418"/>
                </a:lnTo>
                <a:lnTo>
                  <a:pt x="75116" y="319849"/>
                </a:lnTo>
                <a:lnTo>
                  <a:pt x="57626" y="338709"/>
                </a:lnTo>
                <a:lnTo>
                  <a:pt x="31706" y="351281"/>
                </a:lnTo>
                <a:lnTo>
                  <a:pt x="0" y="355854"/>
                </a:lnTo>
                <a:lnTo>
                  <a:pt x="31706" y="360533"/>
                </a:lnTo>
                <a:lnTo>
                  <a:pt x="57626" y="373284"/>
                </a:lnTo>
                <a:lnTo>
                  <a:pt x="75116" y="392179"/>
                </a:lnTo>
                <a:lnTo>
                  <a:pt x="81533" y="415290"/>
                </a:lnTo>
                <a:lnTo>
                  <a:pt x="81533" y="653034"/>
                </a:lnTo>
                <a:lnTo>
                  <a:pt x="87963" y="676144"/>
                </a:lnTo>
                <a:lnTo>
                  <a:pt x="105536" y="695039"/>
                </a:lnTo>
                <a:lnTo>
                  <a:pt x="131683" y="707790"/>
                </a:lnTo>
                <a:lnTo>
                  <a:pt x="163829" y="71247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46900" y="2827255"/>
            <a:ext cx="141178" cy="217740"/>
          </a:xfrm>
          <a:custGeom>
            <a:avLst/>
            <a:gdLst/>
            <a:ahLst/>
            <a:cxnLst/>
            <a:rect l="l" t="t" r="r" b="b"/>
            <a:pathLst>
              <a:path w="165100" h="254635">
                <a:moveTo>
                  <a:pt x="164591" y="0"/>
                </a:moveTo>
                <a:lnTo>
                  <a:pt x="132766" y="1726"/>
                </a:lnTo>
                <a:lnTo>
                  <a:pt x="106584" y="6381"/>
                </a:lnTo>
                <a:lnTo>
                  <a:pt x="88832" y="13180"/>
                </a:lnTo>
                <a:lnTo>
                  <a:pt x="82295" y="21336"/>
                </a:lnTo>
                <a:lnTo>
                  <a:pt x="82295" y="105918"/>
                </a:lnTo>
                <a:lnTo>
                  <a:pt x="75866" y="114073"/>
                </a:lnTo>
                <a:lnTo>
                  <a:pt x="58292" y="120872"/>
                </a:lnTo>
                <a:lnTo>
                  <a:pt x="32146" y="125527"/>
                </a:lnTo>
                <a:lnTo>
                  <a:pt x="0" y="127254"/>
                </a:lnTo>
                <a:lnTo>
                  <a:pt x="32146" y="128873"/>
                </a:lnTo>
                <a:lnTo>
                  <a:pt x="58292" y="133350"/>
                </a:lnTo>
                <a:lnTo>
                  <a:pt x="75866" y="140112"/>
                </a:lnTo>
                <a:lnTo>
                  <a:pt x="82295" y="148590"/>
                </a:lnTo>
                <a:lnTo>
                  <a:pt x="82295" y="233172"/>
                </a:lnTo>
                <a:lnTo>
                  <a:pt x="88832" y="241327"/>
                </a:lnTo>
                <a:lnTo>
                  <a:pt x="106584" y="248126"/>
                </a:lnTo>
                <a:lnTo>
                  <a:pt x="132766" y="252781"/>
                </a:lnTo>
                <a:lnTo>
                  <a:pt x="164591" y="25450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44294" y="3110047"/>
            <a:ext cx="139549" cy="513128"/>
          </a:xfrm>
          <a:custGeom>
            <a:avLst/>
            <a:gdLst/>
            <a:ahLst/>
            <a:cxnLst/>
            <a:rect l="l" t="t" r="r" b="b"/>
            <a:pathLst>
              <a:path w="163195" h="600075">
                <a:moveTo>
                  <a:pt x="163067" y="0"/>
                </a:moveTo>
                <a:lnTo>
                  <a:pt x="131361" y="3881"/>
                </a:lnTo>
                <a:lnTo>
                  <a:pt x="105441" y="14478"/>
                </a:lnTo>
                <a:lnTo>
                  <a:pt x="87951" y="30218"/>
                </a:lnTo>
                <a:lnTo>
                  <a:pt x="81533" y="49530"/>
                </a:lnTo>
                <a:lnTo>
                  <a:pt x="81533" y="249936"/>
                </a:lnTo>
                <a:lnTo>
                  <a:pt x="75116" y="269247"/>
                </a:lnTo>
                <a:lnTo>
                  <a:pt x="57626" y="284988"/>
                </a:lnTo>
                <a:lnTo>
                  <a:pt x="31706" y="295584"/>
                </a:lnTo>
                <a:lnTo>
                  <a:pt x="0" y="299466"/>
                </a:lnTo>
                <a:lnTo>
                  <a:pt x="31706" y="303466"/>
                </a:lnTo>
                <a:lnTo>
                  <a:pt x="57626" y="314325"/>
                </a:lnTo>
                <a:lnTo>
                  <a:pt x="75116" y="330327"/>
                </a:lnTo>
                <a:lnTo>
                  <a:pt x="81533" y="349758"/>
                </a:lnTo>
                <a:lnTo>
                  <a:pt x="81533" y="549402"/>
                </a:lnTo>
                <a:lnTo>
                  <a:pt x="87951" y="569154"/>
                </a:lnTo>
                <a:lnTo>
                  <a:pt x="105441" y="585120"/>
                </a:lnTo>
                <a:lnTo>
                  <a:pt x="131361" y="595800"/>
                </a:lnTo>
                <a:lnTo>
                  <a:pt x="163067" y="59969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01250" y="2938677"/>
            <a:ext cx="357289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96689" y="3364817"/>
            <a:ext cx="357289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4" dirty="0">
                <a:solidFill>
                  <a:srgbClr val="FFFFFF"/>
                </a:solidFill>
                <a:latin typeface="STZhongsong"/>
                <a:cs typeface="STZhongsong"/>
              </a:rPr>
              <a:t>分组查询示例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1767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38968" y="1521454"/>
            <a:ext cx="7128792" cy="38029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400" dirty="0">
                <a:latin typeface="Microsoft YaHei"/>
                <a:cs typeface="Microsoft YaHei"/>
              </a:rPr>
              <a:t>示例：求不及格课程超过两门的同学的学号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1" y="2098993"/>
            <a:ext cx="4709600" cy="1606674"/>
          </a:xfrm>
          <a:prstGeom prst="rect">
            <a:avLst/>
          </a:prstGeom>
        </p:spPr>
        <p:txBody>
          <a:bodyPr vert="horz" wrap="square" lIns="0" tIns="103712" rIns="0" bIns="0" rtlCol="0">
            <a:spAutoFit/>
          </a:bodyPr>
          <a:lstStyle/>
          <a:p>
            <a:pPr marL="10860" algn="l">
              <a:spcBef>
                <a:spcPts val="817"/>
              </a:spcBef>
              <a:tabLst>
                <a:tab pos="995298" algn="l"/>
                <a:tab pos="1457924" algn="l"/>
                <a:tab pos="2253402" algn="l"/>
              </a:tabLst>
            </a:pPr>
            <a:r>
              <a:rPr sz="2100" spc="-4" dirty="0">
                <a:solidFill>
                  <a:srgbClr val="3333CC"/>
                </a:solidFill>
                <a:latin typeface="Arial"/>
                <a:cs typeface="Arial"/>
              </a:rPr>
              <a:t>Select	</a:t>
            </a:r>
            <a:r>
              <a:rPr sz="2100" spc="-4" dirty="0">
                <a:solidFill>
                  <a:srgbClr val="FF0065"/>
                </a:solidFill>
                <a:latin typeface="Arial"/>
                <a:cs typeface="Arial"/>
              </a:rPr>
              <a:t>S#	</a:t>
            </a:r>
            <a:r>
              <a:rPr sz="2100" spc="-4" dirty="0">
                <a:solidFill>
                  <a:srgbClr val="3333CC"/>
                </a:solidFill>
                <a:latin typeface="Arial"/>
                <a:cs typeface="Arial"/>
              </a:rPr>
              <a:t>From	</a:t>
            </a:r>
            <a:r>
              <a:rPr sz="2100" spc="-4" dirty="0">
                <a:solidFill>
                  <a:srgbClr val="FF0065"/>
                </a:solidFill>
                <a:latin typeface="Arial"/>
                <a:cs typeface="Arial"/>
              </a:rPr>
              <a:t>SC</a:t>
            </a:r>
            <a:endParaRPr sz="2100" dirty="0">
              <a:latin typeface="Arial"/>
              <a:cs typeface="Arial"/>
            </a:endParaRPr>
          </a:p>
          <a:p>
            <a:pPr marL="10860" marR="4344" algn="l">
              <a:lnSpc>
                <a:spcPct val="129800"/>
              </a:lnSpc>
              <a:tabLst>
                <a:tab pos="951316" algn="l"/>
                <a:tab pos="1311317" algn="l"/>
                <a:tab pos="2406525" algn="l"/>
                <a:tab pos="3013586" algn="l"/>
              </a:tabLst>
            </a:pPr>
            <a:r>
              <a:rPr sz="2100" spc="-9" dirty="0">
                <a:solidFill>
                  <a:srgbClr val="3333CC"/>
                </a:solidFill>
                <a:latin typeface="Arial"/>
                <a:cs typeface="Arial"/>
              </a:rPr>
              <a:t>Wher</a:t>
            </a:r>
            <a:r>
              <a:rPr sz="2100" spc="-4" dirty="0">
                <a:solidFill>
                  <a:srgbClr val="3333CC"/>
                </a:solidFill>
                <a:latin typeface="Arial"/>
                <a:cs typeface="Arial"/>
              </a:rPr>
              <a:t>e	</a:t>
            </a:r>
            <a:r>
              <a:rPr sz="2100" spc="-9" dirty="0">
                <a:solidFill>
                  <a:srgbClr val="FF0065"/>
                </a:solidFill>
                <a:latin typeface="Arial"/>
                <a:cs typeface="Arial"/>
              </a:rPr>
              <a:t>Scor</a:t>
            </a:r>
            <a:r>
              <a:rPr sz="2100" spc="-4" dirty="0">
                <a:solidFill>
                  <a:srgbClr val="FF0065"/>
                </a:solidFill>
                <a:latin typeface="Arial"/>
                <a:cs typeface="Arial"/>
              </a:rPr>
              <a:t>e &lt; </a:t>
            </a:r>
            <a:r>
              <a:rPr sz="2100" spc="-9" dirty="0">
                <a:solidFill>
                  <a:srgbClr val="FF0065"/>
                </a:solidFill>
                <a:latin typeface="Arial"/>
                <a:cs typeface="Arial"/>
              </a:rPr>
              <a:t>6</a:t>
            </a:r>
            <a:r>
              <a:rPr sz="2100" spc="-4" dirty="0">
                <a:solidFill>
                  <a:srgbClr val="FF0065"/>
                </a:solidFill>
                <a:latin typeface="Arial"/>
                <a:cs typeface="Arial"/>
              </a:rPr>
              <a:t>0</a:t>
            </a:r>
            <a:r>
              <a:rPr sz="2100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sz="2100" spc="-4" dirty="0">
                <a:solidFill>
                  <a:srgbClr val="3333CC"/>
                </a:solidFill>
                <a:latin typeface="Arial"/>
                <a:cs typeface="Arial"/>
              </a:rPr>
              <a:t>an</a:t>
            </a:r>
            <a:r>
              <a:rPr sz="2100" dirty="0">
                <a:solidFill>
                  <a:srgbClr val="3333CC"/>
                </a:solidFill>
                <a:latin typeface="Arial"/>
                <a:cs typeface="Arial"/>
              </a:rPr>
              <a:t>d	</a:t>
            </a:r>
            <a:r>
              <a:rPr sz="2100" u="heavy" spc="-4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Count(*)&gt;2 </a:t>
            </a:r>
            <a:r>
              <a:rPr sz="2100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100" spc="-4" dirty="0">
                <a:solidFill>
                  <a:srgbClr val="3333CC"/>
                </a:solidFill>
                <a:latin typeface="Arial"/>
                <a:cs typeface="Arial"/>
              </a:rPr>
              <a:t>Group</a:t>
            </a:r>
            <a:r>
              <a:rPr sz="2100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100" spc="-4" dirty="0">
                <a:solidFill>
                  <a:srgbClr val="3333CC"/>
                </a:solidFill>
                <a:latin typeface="Arial"/>
                <a:cs typeface="Arial"/>
              </a:rPr>
              <a:t>by	</a:t>
            </a:r>
            <a:r>
              <a:rPr sz="2100" spc="-4" dirty="0">
                <a:solidFill>
                  <a:srgbClr val="FF0065"/>
                </a:solidFill>
                <a:latin typeface="Arial"/>
                <a:cs typeface="Arial"/>
              </a:rPr>
              <a:t>S#</a:t>
            </a:r>
            <a:r>
              <a:rPr sz="2100" spc="-4" dirty="0">
                <a:solidFill>
                  <a:srgbClr val="3333CC"/>
                </a:solidFill>
                <a:latin typeface="Arial"/>
                <a:cs typeface="Arial"/>
              </a:rPr>
              <a:t>;</a:t>
            </a:r>
            <a:endParaRPr sz="2100" dirty="0">
              <a:latin typeface="Arial"/>
              <a:cs typeface="Arial"/>
            </a:endParaRPr>
          </a:p>
          <a:p>
            <a:pPr marL="59729">
              <a:spcBef>
                <a:spcPts val="573"/>
              </a:spcBef>
            </a:pPr>
            <a:r>
              <a:rPr sz="1700" dirty="0">
                <a:latin typeface="Arial"/>
                <a:cs typeface="Arial"/>
              </a:rPr>
              <a:t>//</a:t>
            </a:r>
            <a:r>
              <a:rPr sz="1700" dirty="0">
                <a:latin typeface="NSimSun"/>
                <a:cs typeface="NSimSun"/>
              </a:rPr>
              <a:t>正确的</a:t>
            </a:r>
            <a:r>
              <a:rPr sz="1700" spc="-9" dirty="0">
                <a:latin typeface="Arial"/>
                <a:cs typeface="Arial"/>
              </a:rPr>
              <a:t>SQL</a:t>
            </a:r>
            <a:r>
              <a:rPr sz="1700" spc="-4" dirty="0">
                <a:latin typeface="NSimSun"/>
                <a:cs typeface="NSimSun"/>
              </a:rPr>
              <a:t>语句在讲义后面的示例中讲解</a:t>
            </a:r>
            <a:endParaRPr sz="1700" dirty="0">
              <a:latin typeface="NSimSun"/>
              <a:cs typeface="N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85026" y="2885899"/>
            <a:ext cx="1682734" cy="806344"/>
          </a:xfrm>
          <a:custGeom>
            <a:avLst/>
            <a:gdLst/>
            <a:ahLst/>
            <a:cxnLst/>
            <a:rect l="l" t="t" r="r" b="b"/>
            <a:pathLst>
              <a:path w="1967865" h="942975">
                <a:moveTo>
                  <a:pt x="1967483" y="471677"/>
                </a:moveTo>
                <a:lnTo>
                  <a:pt x="1959200" y="410166"/>
                </a:lnTo>
                <a:lnTo>
                  <a:pt x="1935041" y="351053"/>
                </a:lnTo>
                <a:lnTo>
                  <a:pt x="1896043" y="294835"/>
                </a:lnTo>
                <a:lnTo>
                  <a:pt x="1843243" y="242007"/>
                </a:lnTo>
                <a:lnTo>
                  <a:pt x="1811991" y="217019"/>
                </a:lnTo>
                <a:lnTo>
                  <a:pt x="1777678" y="193066"/>
                </a:lnTo>
                <a:lnTo>
                  <a:pt x="1740433" y="170208"/>
                </a:lnTo>
                <a:lnTo>
                  <a:pt x="1700386" y="148508"/>
                </a:lnTo>
                <a:lnTo>
                  <a:pt x="1657666" y="128028"/>
                </a:lnTo>
                <a:lnTo>
                  <a:pt x="1612403" y="108830"/>
                </a:lnTo>
                <a:lnTo>
                  <a:pt x="1564727" y="90976"/>
                </a:lnTo>
                <a:lnTo>
                  <a:pt x="1514767" y="74528"/>
                </a:lnTo>
                <a:lnTo>
                  <a:pt x="1462652" y="59548"/>
                </a:lnTo>
                <a:lnTo>
                  <a:pt x="1408513" y="46098"/>
                </a:lnTo>
                <a:lnTo>
                  <a:pt x="1352479" y="34240"/>
                </a:lnTo>
                <a:lnTo>
                  <a:pt x="1294680" y="24036"/>
                </a:lnTo>
                <a:lnTo>
                  <a:pt x="1235245" y="15548"/>
                </a:lnTo>
                <a:lnTo>
                  <a:pt x="1174304" y="8839"/>
                </a:lnTo>
                <a:lnTo>
                  <a:pt x="1111987" y="3969"/>
                </a:lnTo>
                <a:lnTo>
                  <a:pt x="1048423" y="1002"/>
                </a:lnTo>
                <a:lnTo>
                  <a:pt x="983741" y="0"/>
                </a:lnTo>
                <a:lnTo>
                  <a:pt x="919060" y="1002"/>
                </a:lnTo>
                <a:lnTo>
                  <a:pt x="855496" y="3969"/>
                </a:lnTo>
                <a:lnTo>
                  <a:pt x="793179" y="8839"/>
                </a:lnTo>
                <a:lnTo>
                  <a:pt x="732238" y="15548"/>
                </a:lnTo>
                <a:lnTo>
                  <a:pt x="672803" y="24036"/>
                </a:lnTo>
                <a:lnTo>
                  <a:pt x="615004" y="34240"/>
                </a:lnTo>
                <a:lnTo>
                  <a:pt x="558970" y="46098"/>
                </a:lnTo>
                <a:lnTo>
                  <a:pt x="504831" y="59548"/>
                </a:lnTo>
                <a:lnTo>
                  <a:pt x="452716" y="74528"/>
                </a:lnTo>
                <a:lnTo>
                  <a:pt x="402756" y="90976"/>
                </a:lnTo>
                <a:lnTo>
                  <a:pt x="355080" y="108830"/>
                </a:lnTo>
                <a:lnTo>
                  <a:pt x="309817" y="128028"/>
                </a:lnTo>
                <a:lnTo>
                  <a:pt x="267097" y="148508"/>
                </a:lnTo>
                <a:lnTo>
                  <a:pt x="227050" y="170208"/>
                </a:lnTo>
                <a:lnTo>
                  <a:pt x="189805" y="193066"/>
                </a:lnTo>
                <a:lnTo>
                  <a:pt x="155492" y="217019"/>
                </a:lnTo>
                <a:lnTo>
                  <a:pt x="124240" y="242007"/>
                </a:lnTo>
                <a:lnTo>
                  <a:pt x="96180" y="267966"/>
                </a:lnTo>
                <a:lnTo>
                  <a:pt x="50151" y="322551"/>
                </a:lnTo>
                <a:lnTo>
                  <a:pt x="18443" y="380279"/>
                </a:lnTo>
                <a:lnTo>
                  <a:pt x="2092" y="440653"/>
                </a:lnTo>
                <a:lnTo>
                  <a:pt x="0" y="471677"/>
                </a:lnTo>
                <a:lnTo>
                  <a:pt x="2092" y="502614"/>
                </a:lnTo>
                <a:lnTo>
                  <a:pt x="18443" y="562833"/>
                </a:lnTo>
                <a:lnTo>
                  <a:pt x="50151" y="620432"/>
                </a:lnTo>
                <a:lnTo>
                  <a:pt x="96180" y="674912"/>
                </a:lnTo>
                <a:lnTo>
                  <a:pt x="124240" y="700826"/>
                </a:lnTo>
                <a:lnTo>
                  <a:pt x="155492" y="725773"/>
                </a:lnTo>
                <a:lnTo>
                  <a:pt x="174498" y="739022"/>
                </a:lnTo>
                <a:lnTo>
                  <a:pt x="174498" y="471677"/>
                </a:lnTo>
                <a:lnTo>
                  <a:pt x="176930" y="441274"/>
                </a:lnTo>
                <a:lnTo>
                  <a:pt x="195851" y="382490"/>
                </a:lnTo>
                <a:lnTo>
                  <a:pt x="232320" y="326976"/>
                </a:lnTo>
                <a:lnTo>
                  <a:pt x="284903" y="275420"/>
                </a:lnTo>
                <a:lnTo>
                  <a:pt x="316789" y="251341"/>
                </a:lnTo>
                <a:lnTo>
                  <a:pt x="352166" y="228508"/>
                </a:lnTo>
                <a:lnTo>
                  <a:pt x="390854" y="207009"/>
                </a:lnTo>
                <a:lnTo>
                  <a:pt x="432675" y="186928"/>
                </a:lnTo>
                <a:lnTo>
                  <a:pt x="477449" y="168353"/>
                </a:lnTo>
                <a:lnTo>
                  <a:pt x="524997" y="151367"/>
                </a:lnTo>
                <a:lnTo>
                  <a:pt x="575140" y="136059"/>
                </a:lnTo>
                <a:lnTo>
                  <a:pt x="627699" y="122513"/>
                </a:lnTo>
                <a:lnTo>
                  <a:pt x="682494" y="110815"/>
                </a:lnTo>
                <a:lnTo>
                  <a:pt x="739346" y="101051"/>
                </a:lnTo>
                <a:lnTo>
                  <a:pt x="798076" y="93308"/>
                </a:lnTo>
                <a:lnTo>
                  <a:pt x="858504" y="87670"/>
                </a:lnTo>
                <a:lnTo>
                  <a:pt x="920453" y="84225"/>
                </a:lnTo>
                <a:lnTo>
                  <a:pt x="983741" y="83057"/>
                </a:lnTo>
                <a:lnTo>
                  <a:pt x="1046931" y="84225"/>
                </a:lnTo>
                <a:lnTo>
                  <a:pt x="1108800" y="87670"/>
                </a:lnTo>
                <a:lnTo>
                  <a:pt x="1169167" y="93308"/>
                </a:lnTo>
                <a:lnTo>
                  <a:pt x="1227852" y="101051"/>
                </a:lnTo>
                <a:lnTo>
                  <a:pt x="1284673" y="110815"/>
                </a:lnTo>
                <a:lnTo>
                  <a:pt x="1339451" y="122513"/>
                </a:lnTo>
                <a:lnTo>
                  <a:pt x="1392004" y="136059"/>
                </a:lnTo>
                <a:lnTo>
                  <a:pt x="1442152" y="151367"/>
                </a:lnTo>
                <a:lnTo>
                  <a:pt x="1489714" y="168353"/>
                </a:lnTo>
                <a:lnTo>
                  <a:pt x="1534509" y="186928"/>
                </a:lnTo>
                <a:lnTo>
                  <a:pt x="1576357" y="207009"/>
                </a:lnTo>
                <a:lnTo>
                  <a:pt x="1615077" y="228508"/>
                </a:lnTo>
                <a:lnTo>
                  <a:pt x="1650489" y="251341"/>
                </a:lnTo>
                <a:lnTo>
                  <a:pt x="1682411" y="275420"/>
                </a:lnTo>
                <a:lnTo>
                  <a:pt x="1735064" y="326976"/>
                </a:lnTo>
                <a:lnTo>
                  <a:pt x="1771592" y="382490"/>
                </a:lnTo>
                <a:lnTo>
                  <a:pt x="1790548" y="441274"/>
                </a:lnTo>
                <a:lnTo>
                  <a:pt x="1792986" y="471677"/>
                </a:lnTo>
                <a:lnTo>
                  <a:pt x="1792986" y="739022"/>
                </a:lnTo>
                <a:lnTo>
                  <a:pt x="1811991" y="725773"/>
                </a:lnTo>
                <a:lnTo>
                  <a:pt x="1843243" y="700826"/>
                </a:lnTo>
                <a:lnTo>
                  <a:pt x="1871303" y="674912"/>
                </a:lnTo>
                <a:lnTo>
                  <a:pt x="1917332" y="620432"/>
                </a:lnTo>
                <a:lnTo>
                  <a:pt x="1949040" y="562833"/>
                </a:lnTo>
                <a:lnTo>
                  <a:pt x="1965391" y="502614"/>
                </a:lnTo>
                <a:lnTo>
                  <a:pt x="1967483" y="471677"/>
                </a:lnTo>
                <a:close/>
              </a:path>
              <a:path w="1967865" h="942975">
                <a:moveTo>
                  <a:pt x="1792986" y="739022"/>
                </a:moveTo>
                <a:lnTo>
                  <a:pt x="1792986" y="471677"/>
                </a:lnTo>
                <a:lnTo>
                  <a:pt x="1790548" y="501977"/>
                </a:lnTo>
                <a:lnTo>
                  <a:pt x="1783357" y="531641"/>
                </a:lnTo>
                <a:lnTo>
                  <a:pt x="1755434" y="588716"/>
                </a:lnTo>
                <a:lnTo>
                  <a:pt x="1710663" y="642210"/>
                </a:lnTo>
                <a:lnTo>
                  <a:pt x="1650489" y="691433"/>
                </a:lnTo>
                <a:lnTo>
                  <a:pt x="1615077" y="714227"/>
                </a:lnTo>
                <a:lnTo>
                  <a:pt x="1576357" y="735694"/>
                </a:lnTo>
                <a:lnTo>
                  <a:pt x="1534509" y="755747"/>
                </a:lnTo>
                <a:lnTo>
                  <a:pt x="1489714" y="774300"/>
                </a:lnTo>
                <a:lnTo>
                  <a:pt x="1442152" y="791268"/>
                </a:lnTo>
                <a:lnTo>
                  <a:pt x="1392004" y="806562"/>
                </a:lnTo>
                <a:lnTo>
                  <a:pt x="1339451" y="820098"/>
                </a:lnTo>
                <a:lnTo>
                  <a:pt x="1284673" y="831788"/>
                </a:lnTo>
                <a:lnTo>
                  <a:pt x="1227852" y="841547"/>
                </a:lnTo>
                <a:lnTo>
                  <a:pt x="1169167" y="849287"/>
                </a:lnTo>
                <a:lnTo>
                  <a:pt x="1108800" y="854923"/>
                </a:lnTo>
                <a:lnTo>
                  <a:pt x="1046931" y="858368"/>
                </a:lnTo>
                <a:lnTo>
                  <a:pt x="983741" y="859535"/>
                </a:lnTo>
                <a:lnTo>
                  <a:pt x="920453" y="858368"/>
                </a:lnTo>
                <a:lnTo>
                  <a:pt x="858504" y="854923"/>
                </a:lnTo>
                <a:lnTo>
                  <a:pt x="798076" y="849287"/>
                </a:lnTo>
                <a:lnTo>
                  <a:pt x="739346" y="841547"/>
                </a:lnTo>
                <a:lnTo>
                  <a:pt x="682494" y="831788"/>
                </a:lnTo>
                <a:lnTo>
                  <a:pt x="627699" y="820098"/>
                </a:lnTo>
                <a:lnTo>
                  <a:pt x="575140" y="806562"/>
                </a:lnTo>
                <a:lnTo>
                  <a:pt x="524997" y="791268"/>
                </a:lnTo>
                <a:lnTo>
                  <a:pt x="477449" y="774300"/>
                </a:lnTo>
                <a:lnTo>
                  <a:pt x="432675" y="755747"/>
                </a:lnTo>
                <a:lnTo>
                  <a:pt x="390854" y="735694"/>
                </a:lnTo>
                <a:lnTo>
                  <a:pt x="352166" y="714227"/>
                </a:lnTo>
                <a:lnTo>
                  <a:pt x="316789" y="691433"/>
                </a:lnTo>
                <a:lnTo>
                  <a:pt x="284903" y="667399"/>
                </a:lnTo>
                <a:lnTo>
                  <a:pt x="232320" y="615954"/>
                </a:lnTo>
                <a:lnTo>
                  <a:pt x="195851" y="560583"/>
                </a:lnTo>
                <a:lnTo>
                  <a:pt x="176930" y="501977"/>
                </a:lnTo>
                <a:lnTo>
                  <a:pt x="174498" y="471677"/>
                </a:lnTo>
                <a:lnTo>
                  <a:pt x="174498" y="739022"/>
                </a:lnTo>
                <a:lnTo>
                  <a:pt x="227050" y="772519"/>
                </a:lnTo>
                <a:lnTo>
                  <a:pt x="267097" y="794192"/>
                </a:lnTo>
                <a:lnTo>
                  <a:pt x="309817" y="814649"/>
                </a:lnTo>
                <a:lnTo>
                  <a:pt x="355080" y="833828"/>
                </a:lnTo>
                <a:lnTo>
                  <a:pt x="402756" y="851666"/>
                </a:lnTo>
                <a:lnTo>
                  <a:pt x="452716" y="868100"/>
                </a:lnTo>
                <a:lnTo>
                  <a:pt x="504831" y="883070"/>
                </a:lnTo>
                <a:lnTo>
                  <a:pt x="558970" y="896512"/>
                </a:lnTo>
                <a:lnTo>
                  <a:pt x="615004" y="908364"/>
                </a:lnTo>
                <a:lnTo>
                  <a:pt x="672803" y="918563"/>
                </a:lnTo>
                <a:lnTo>
                  <a:pt x="732238" y="927048"/>
                </a:lnTo>
                <a:lnTo>
                  <a:pt x="793179" y="933756"/>
                </a:lnTo>
                <a:lnTo>
                  <a:pt x="855496" y="938624"/>
                </a:lnTo>
                <a:lnTo>
                  <a:pt x="919060" y="941591"/>
                </a:lnTo>
                <a:lnTo>
                  <a:pt x="983741" y="942593"/>
                </a:lnTo>
                <a:lnTo>
                  <a:pt x="1048423" y="941591"/>
                </a:lnTo>
                <a:lnTo>
                  <a:pt x="1111987" y="938624"/>
                </a:lnTo>
                <a:lnTo>
                  <a:pt x="1174304" y="933756"/>
                </a:lnTo>
                <a:lnTo>
                  <a:pt x="1235245" y="927048"/>
                </a:lnTo>
                <a:lnTo>
                  <a:pt x="1294680" y="918563"/>
                </a:lnTo>
                <a:lnTo>
                  <a:pt x="1352479" y="908364"/>
                </a:lnTo>
                <a:lnTo>
                  <a:pt x="1408513" y="896512"/>
                </a:lnTo>
                <a:lnTo>
                  <a:pt x="1462652" y="883070"/>
                </a:lnTo>
                <a:lnTo>
                  <a:pt x="1514767" y="868100"/>
                </a:lnTo>
                <a:lnTo>
                  <a:pt x="1564727" y="851666"/>
                </a:lnTo>
                <a:lnTo>
                  <a:pt x="1612403" y="833828"/>
                </a:lnTo>
                <a:lnTo>
                  <a:pt x="1657666" y="814649"/>
                </a:lnTo>
                <a:lnTo>
                  <a:pt x="1700386" y="794192"/>
                </a:lnTo>
                <a:lnTo>
                  <a:pt x="1740433" y="772519"/>
                </a:lnTo>
                <a:lnTo>
                  <a:pt x="1777678" y="749692"/>
                </a:lnTo>
                <a:lnTo>
                  <a:pt x="1792986" y="7390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5129" y="2952361"/>
            <a:ext cx="1402551" cy="673311"/>
          </a:xfrm>
          <a:custGeom>
            <a:avLst/>
            <a:gdLst/>
            <a:ahLst/>
            <a:cxnLst/>
            <a:rect l="l" t="t" r="r" b="b"/>
            <a:pathLst>
              <a:path w="1640204" h="787400">
                <a:moveTo>
                  <a:pt x="1639823" y="393953"/>
                </a:moveTo>
                <a:lnTo>
                  <a:pt x="1630073" y="332943"/>
                </a:lnTo>
                <a:lnTo>
                  <a:pt x="1601795" y="274909"/>
                </a:lnTo>
                <a:lnTo>
                  <a:pt x="1556452" y="220546"/>
                </a:lnTo>
                <a:lnTo>
                  <a:pt x="1527838" y="194959"/>
                </a:lnTo>
                <a:lnTo>
                  <a:pt x="1495505" y="170549"/>
                </a:lnTo>
                <a:lnTo>
                  <a:pt x="1459636" y="147405"/>
                </a:lnTo>
                <a:lnTo>
                  <a:pt x="1420414" y="125614"/>
                </a:lnTo>
                <a:lnTo>
                  <a:pt x="1378022" y="105261"/>
                </a:lnTo>
                <a:lnTo>
                  <a:pt x="1332642" y="86434"/>
                </a:lnTo>
                <a:lnTo>
                  <a:pt x="1284457" y="69220"/>
                </a:lnTo>
                <a:lnTo>
                  <a:pt x="1233649" y="53706"/>
                </a:lnTo>
                <a:lnTo>
                  <a:pt x="1180402" y="39979"/>
                </a:lnTo>
                <a:lnTo>
                  <a:pt x="1124897" y="28125"/>
                </a:lnTo>
                <a:lnTo>
                  <a:pt x="1067319" y="18232"/>
                </a:lnTo>
                <a:lnTo>
                  <a:pt x="1007848" y="10385"/>
                </a:lnTo>
                <a:lnTo>
                  <a:pt x="946668" y="4673"/>
                </a:lnTo>
                <a:lnTo>
                  <a:pt x="883962" y="1182"/>
                </a:lnTo>
                <a:lnTo>
                  <a:pt x="819911" y="0"/>
                </a:lnTo>
                <a:lnTo>
                  <a:pt x="755861" y="1182"/>
                </a:lnTo>
                <a:lnTo>
                  <a:pt x="693155" y="4673"/>
                </a:lnTo>
                <a:lnTo>
                  <a:pt x="631975" y="10385"/>
                </a:lnTo>
                <a:lnTo>
                  <a:pt x="572504" y="18232"/>
                </a:lnTo>
                <a:lnTo>
                  <a:pt x="514926" y="28125"/>
                </a:lnTo>
                <a:lnTo>
                  <a:pt x="459421" y="39979"/>
                </a:lnTo>
                <a:lnTo>
                  <a:pt x="406174" y="53706"/>
                </a:lnTo>
                <a:lnTo>
                  <a:pt x="355366" y="69220"/>
                </a:lnTo>
                <a:lnTo>
                  <a:pt x="307181" y="86434"/>
                </a:lnTo>
                <a:lnTo>
                  <a:pt x="261801" y="105261"/>
                </a:lnTo>
                <a:lnTo>
                  <a:pt x="219409" y="125614"/>
                </a:lnTo>
                <a:lnTo>
                  <a:pt x="180187" y="147405"/>
                </a:lnTo>
                <a:lnTo>
                  <a:pt x="144318" y="170549"/>
                </a:lnTo>
                <a:lnTo>
                  <a:pt x="111985" y="194959"/>
                </a:lnTo>
                <a:lnTo>
                  <a:pt x="83371" y="220546"/>
                </a:lnTo>
                <a:lnTo>
                  <a:pt x="38028" y="274909"/>
                </a:lnTo>
                <a:lnTo>
                  <a:pt x="9750" y="332943"/>
                </a:lnTo>
                <a:lnTo>
                  <a:pt x="0" y="393954"/>
                </a:lnTo>
                <a:lnTo>
                  <a:pt x="2468" y="424683"/>
                </a:lnTo>
                <a:lnTo>
                  <a:pt x="21664" y="484114"/>
                </a:lnTo>
                <a:lnTo>
                  <a:pt x="58657" y="540257"/>
                </a:lnTo>
                <a:lnTo>
                  <a:pt x="111985" y="592412"/>
                </a:lnTo>
                <a:lnTo>
                  <a:pt x="144318" y="616776"/>
                </a:lnTo>
                <a:lnTo>
                  <a:pt x="180187" y="639882"/>
                </a:lnTo>
                <a:lnTo>
                  <a:pt x="219409" y="661641"/>
                </a:lnTo>
                <a:lnTo>
                  <a:pt x="261801" y="681966"/>
                </a:lnTo>
                <a:lnTo>
                  <a:pt x="307181" y="700771"/>
                </a:lnTo>
                <a:lnTo>
                  <a:pt x="355366" y="717967"/>
                </a:lnTo>
                <a:lnTo>
                  <a:pt x="406174" y="733467"/>
                </a:lnTo>
                <a:lnTo>
                  <a:pt x="459421" y="747184"/>
                </a:lnTo>
                <a:lnTo>
                  <a:pt x="514926" y="759030"/>
                </a:lnTo>
                <a:lnTo>
                  <a:pt x="572504" y="768919"/>
                </a:lnTo>
                <a:lnTo>
                  <a:pt x="631975" y="776762"/>
                </a:lnTo>
                <a:lnTo>
                  <a:pt x="693155" y="782472"/>
                </a:lnTo>
                <a:lnTo>
                  <a:pt x="755861" y="785963"/>
                </a:lnTo>
                <a:lnTo>
                  <a:pt x="819911" y="787146"/>
                </a:lnTo>
                <a:lnTo>
                  <a:pt x="883962" y="785963"/>
                </a:lnTo>
                <a:lnTo>
                  <a:pt x="946668" y="782472"/>
                </a:lnTo>
                <a:lnTo>
                  <a:pt x="1007848" y="776762"/>
                </a:lnTo>
                <a:lnTo>
                  <a:pt x="1067319" y="768919"/>
                </a:lnTo>
                <a:lnTo>
                  <a:pt x="1124897" y="759030"/>
                </a:lnTo>
                <a:lnTo>
                  <a:pt x="1180402" y="747184"/>
                </a:lnTo>
                <a:lnTo>
                  <a:pt x="1233649" y="733467"/>
                </a:lnTo>
                <a:lnTo>
                  <a:pt x="1284457" y="717967"/>
                </a:lnTo>
                <a:lnTo>
                  <a:pt x="1332642" y="700771"/>
                </a:lnTo>
                <a:lnTo>
                  <a:pt x="1378022" y="681966"/>
                </a:lnTo>
                <a:lnTo>
                  <a:pt x="1420414" y="661641"/>
                </a:lnTo>
                <a:lnTo>
                  <a:pt x="1459636" y="639882"/>
                </a:lnTo>
                <a:lnTo>
                  <a:pt x="1495505" y="616776"/>
                </a:lnTo>
                <a:lnTo>
                  <a:pt x="1527838" y="592412"/>
                </a:lnTo>
                <a:lnTo>
                  <a:pt x="1556452" y="566876"/>
                </a:lnTo>
                <a:lnTo>
                  <a:pt x="1601795" y="512640"/>
                </a:lnTo>
                <a:lnTo>
                  <a:pt x="1630073" y="454766"/>
                </a:lnTo>
                <a:lnTo>
                  <a:pt x="1639823" y="39395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25129" y="2952361"/>
            <a:ext cx="1402551" cy="673311"/>
          </a:xfrm>
          <a:custGeom>
            <a:avLst/>
            <a:gdLst/>
            <a:ahLst/>
            <a:cxnLst/>
            <a:rect l="l" t="t" r="r" b="b"/>
            <a:pathLst>
              <a:path w="1640204" h="787400">
                <a:moveTo>
                  <a:pt x="819911" y="0"/>
                </a:moveTo>
                <a:lnTo>
                  <a:pt x="755861" y="1182"/>
                </a:lnTo>
                <a:lnTo>
                  <a:pt x="693155" y="4673"/>
                </a:lnTo>
                <a:lnTo>
                  <a:pt x="631975" y="10385"/>
                </a:lnTo>
                <a:lnTo>
                  <a:pt x="572504" y="18232"/>
                </a:lnTo>
                <a:lnTo>
                  <a:pt x="514926" y="28125"/>
                </a:lnTo>
                <a:lnTo>
                  <a:pt x="459421" y="39979"/>
                </a:lnTo>
                <a:lnTo>
                  <a:pt x="406174" y="53706"/>
                </a:lnTo>
                <a:lnTo>
                  <a:pt x="355366" y="69220"/>
                </a:lnTo>
                <a:lnTo>
                  <a:pt x="307181" y="86434"/>
                </a:lnTo>
                <a:lnTo>
                  <a:pt x="261801" y="105261"/>
                </a:lnTo>
                <a:lnTo>
                  <a:pt x="219409" y="125614"/>
                </a:lnTo>
                <a:lnTo>
                  <a:pt x="180187" y="147405"/>
                </a:lnTo>
                <a:lnTo>
                  <a:pt x="144318" y="170549"/>
                </a:lnTo>
                <a:lnTo>
                  <a:pt x="111985" y="194959"/>
                </a:lnTo>
                <a:lnTo>
                  <a:pt x="83371" y="220546"/>
                </a:lnTo>
                <a:lnTo>
                  <a:pt x="38028" y="274909"/>
                </a:lnTo>
                <a:lnTo>
                  <a:pt x="9750" y="332943"/>
                </a:lnTo>
                <a:lnTo>
                  <a:pt x="0" y="393954"/>
                </a:lnTo>
                <a:lnTo>
                  <a:pt x="2468" y="424683"/>
                </a:lnTo>
                <a:lnTo>
                  <a:pt x="21664" y="484114"/>
                </a:lnTo>
                <a:lnTo>
                  <a:pt x="58657" y="540257"/>
                </a:lnTo>
                <a:lnTo>
                  <a:pt x="111985" y="592412"/>
                </a:lnTo>
                <a:lnTo>
                  <a:pt x="144318" y="616776"/>
                </a:lnTo>
                <a:lnTo>
                  <a:pt x="180187" y="639882"/>
                </a:lnTo>
                <a:lnTo>
                  <a:pt x="219409" y="661641"/>
                </a:lnTo>
                <a:lnTo>
                  <a:pt x="261801" y="681966"/>
                </a:lnTo>
                <a:lnTo>
                  <a:pt x="307181" y="700771"/>
                </a:lnTo>
                <a:lnTo>
                  <a:pt x="355366" y="717967"/>
                </a:lnTo>
                <a:lnTo>
                  <a:pt x="406174" y="733467"/>
                </a:lnTo>
                <a:lnTo>
                  <a:pt x="459421" y="747184"/>
                </a:lnTo>
                <a:lnTo>
                  <a:pt x="514926" y="759030"/>
                </a:lnTo>
                <a:lnTo>
                  <a:pt x="572504" y="768919"/>
                </a:lnTo>
                <a:lnTo>
                  <a:pt x="631975" y="776762"/>
                </a:lnTo>
                <a:lnTo>
                  <a:pt x="693155" y="782472"/>
                </a:lnTo>
                <a:lnTo>
                  <a:pt x="755861" y="785963"/>
                </a:lnTo>
                <a:lnTo>
                  <a:pt x="819911" y="787146"/>
                </a:lnTo>
                <a:lnTo>
                  <a:pt x="883962" y="785963"/>
                </a:lnTo>
                <a:lnTo>
                  <a:pt x="946668" y="782472"/>
                </a:lnTo>
                <a:lnTo>
                  <a:pt x="1007848" y="776762"/>
                </a:lnTo>
                <a:lnTo>
                  <a:pt x="1067319" y="768919"/>
                </a:lnTo>
                <a:lnTo>
                  <a:pt x="1124897" y="759030"/>
                </a:lnTo>
                <a:lnTo>
                  <a:pt x="1180402" y="747184"/>
                </a:lnTo>
                <a:lnTo>
                  <a:pt x="1233649" y="733467"/>
                </a:lnTo>
                <a:lnTo>
                  <a:pt x="1284457" y="717967"/>
                </a:lnTo>
                <a:lnTo>
                  <a:pt x="1332642" y="700771"/>
                </a:lnTo>
                <a:lnTo>
                  <a:pt x="1378022" y="681966"/>
                </a:lnTo>
                <a:lnTo>
                  <a:pt x="1420414" y="661641"/>
                </a:lnTo>
                <a:lnTo>
                  <a:pt x="1459636" y="639882"/>
                </a:lnTo>
                <a:lnTo>
                  <a:pt x="1495505" y="616776"/>
                </a:lnTo>
                <a:lnTo>
                  <a:pt x="1527838" y="592412"/>
                </a:lnTo>
                <a:lnTo>
                  <a:pt x="1556452" y="566876"/>
                </a:lnTo>
                <a:lnTo>
                  <a:pt x="1601795" y="512640"/>
                </a:lnTo>
                <a:lnTo>
                  <a:pt x="1630073" y="454766"/>
                </a:lnTo>
                <a:lnTo>
                  <a:pt x="1639823" y="393953"/>
                </a:lnTo>
                <a:lnTo>
                  <a:pt x="1637355" y="363120"/>
                </a:lnTo>
                <a:lnTo>
                  <a:pt x="1618159" y="303511"/>
                </a:lnTo>
                <a:lnTo>
                  <a:pt x="1581166" y="247226"/>
                </a:lnTo>
                <a:lnTo>
                  <a:pt x="1527838" y="194959"/>
                </a:lnTo>
                <a:lnTo>
                  <a:pt x="1495505" y="170549"/>
                </a:lnTo>
                <a:lnTo>
                  <a:pt x="1459636" y="147405"/>
                </a:lnTo>
                <a:lnTo>
                  <a:pt x="1420414" y="125614"/>
                </a:lnTo>
                <a:lnTo>
                  <a:pt x="1378022" y="105261"/>
                </a:lnTo>
                <a:lnTo>
                  <a:pt x="1332642" y="86434"/>
                </a:lnTo>
                <a:lnTo>
                  <a:pt x="1284457" y="69220"/>
                </a:lnTo>
                <a:lnTo>
                  <a:pt x="1233649" y="53706"/>
                </a:lnTo>
                <a:lnTo>
                  <a:pt x="1180402" y="39979"/>
                </a:lnTo>
                <a:lnTo>
                  <a:pt x="1124897" y="28125"/>
                </a:lnTo>
                <a:lnTo>
                  <a:pt x="1067319" y="18232"/>
                </a:lnTo>
                <a:lnTo>
                  <a:pt x="1007848" y="10385"/>
                </a:lnTo>
                <a:lnTo>
                  <a:pt x="946668" y="4673"/>
                </a:lnTo>
                <a:lnTo>
                  <a:pt x="883962" y="1182"/>
                </a:lnTo>
                <a:lnTo>
                  <a:pt x="81991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22468" y="3005356"/>
            <a:ext cx="806344" cy="536716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 indent="66245">
              <a:spcBef>
                <a:spcPts val="81"/>
              </a:spcBef>
            </a:pPr>
            <a:r>
              <a:rPr sz="1710" spc="-4" dirty="0">
                <a:solidFill>
                  <a:srgbClr val="FFFFFF"/>
                </a:solidFill>
                <a:latin typeface="STZhongsong"/>
                <a:cs typeface="STZhongsong"/>
              </a:rPr>
              <a:t>为什么 不正确</a:t>
            </a:r>
            <a:r>
              <a:rPr sz="1710" spc="-4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710">
              <a:latin typeface="Arial"/>
              <a:cs typeface="Arial"/>
            </a:endParaRPr>
          </a:p>
        </p:txBody>
      </p:sp>
      <p:sp>
        <p:nvSpPr>
          <p:cNvPr id="14" name="标题 28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pc="-4" dirty="0">
                <a:solidFill>
                  <a:srgbClr val="FFFFFF"/>
                </a:solidFill>
                <a:latin typeface="STZhongsong"/>
                <a:cs typeface="STZhongsong"/>
              </a:rPr>
              <a:t>分组查询示例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8855" y="4293096"/>
            <a:ext cx="7702489" cy="153272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10860" marR="128145" algn="l">
              <a:lnSpc>
                <a:spcPct val="130300"/>
              </a:lnSpc>
              <a:spcBef>
                <a:spcPts val="86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lang="zh-CN" altLang="en-US" sz="2400" spc="-4" dirty="0">
                <a:latin typeface="Microsoft YaHei"/>
                <a:cs typeface="Microsoft YaHei"/>
              </a:rPr>
              <a:t>聚集函数是不允许用于</a:t>
            </a:r>
            <a:r>
              <a:rPr lang="en-US" altLang="zh-CN" sz="2400" spc="-4" dirty="0">
                <a:latin typeface="Microsoft YaHei"/>
                <a:cs typeface="Microsoft YaHei"/>
              </a:rPr>
              <a:t>Where</a:t>
            </a:r>
            <a:r>
              <a:rPr lang="zh-CN" altLang="en-US" sz="2400" spc="-4" dirty="0">
                <a:latin typeface="Microsoft YaHei"/>
                <a:cs typeface="Microsoft YaHei"/>
              </a:rPr>
              <a:t>子句中</a:t>
            </a:r>
            <a:r>
              <a:rPr lang="zh-CN" altLang="en-US" sz="2400" dirty="0">
                <a:latin typeface="Microsoft YaHei"/>
                <a:cs typeface="Microsoft YaHei"/>
              </a:rPr>
              <a:t>的</a:t>
            </a:r>
            <a:r>
              <a:rPr lang="zh-CN" altLang="en-US" sz="2400" spc="-4" dirty="0">
                <a:latin typeface="Microsoft YaHei"/>
                <a:cs typeface="Microsoft YaHei"/>
              </a:rPr>
              <a:t>：</a:t>
            </a:r>
            <a:r>
              <a:rPr lang="en-US" altLang="zh-CN" sz="2400" spc="-4" dirty="0">
                <a:latin typeface="Microsoft YaHei"/>
                <a:cs typeface="Microsoft YaHei"/>
              </a:rPr>
              <a:t>Where</a:t>
            </a:r>
            <a:r>
              <a:rPr lang="zh-CN" altLang="en-US" sz="2400" spc="-4" dirty="0">
                <a:latin typeface="Microsoft YaHei"/>
                <a:cs typeface="Microsoft YaHei"/>
              </a:rPr>
              <a:t>子句是对每一元组进行条 件过滤，而不是对集合进行条件过滤</a:t>
            </a:r>
            <a:endParaRPr lang="zh-CN" altLang="en-US" sz="2400" dirty="0">
              <a:latin typeface="Microsoft YaHei"/>
              <a:cs typeface="Microsoft YaHei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2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77652" y="1595078"/>
            <a:ext cx="8242820" cy="1914051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algn="l">
              <a:spcBef>
                <a:spcPts val="786"/>
              </a:spcBef>
            </a:pPr>
            <a:r>
              <a:rPr sz="2600" spc="-4" dirty="0" err="1">
                <a:latin typeface="Microsoft YaHei"/>
                <a:cs typeface="Microsoft YaHei"/>
              </a:rPr>
              <a:t>分组过</a:t>
            </a:r>
            <a:r>
              <a:rPr sz="2600" spc="-9" dirty="0" err="1">
                <a:latin typeface="Microsoft YaHei"/>
                <a:cs typeface="Microsoft YaHei"/>
              </a:rPr>
              <a:t>滤</a:t>
            </a:r>
            <a:r>
              <a:rPr sz="2400" spc="-4" dirty="0">
                <a:latin typeface="Microsoft YaHei"/>
                <a:cs typeface="Microsoft YaHei"/>
              </a:rPr>
              <a:t>：</a:t>
            </a:r>
            <a:r>
              <a:rPr lang="en-US" sz="2400" spc="-4" dirty="0">
                <a:latin typeface="Microsoft YaHei"/>
                <a:cs typeface="Microsoft YaHei"/>
              </a:rPr>
              <a:t> </a:t>
            </a:r>
            <a:r>
              <a:rPr sz="2400" spc="-4" dirty="0" err="1">
                <a:latin typeface="Microsoft YaHei"/>
                <a:cs typeface="Microsoft YaHei"/>
              </a:rPr>
              <a:t>若要对集合</a:t>
            </a:r>
            <a:r>
              <a:rPr sz="2400" spc="-4" dirty="0">
                <a:latin typeface="Microsoft YaHei"/>
                <a:cs typeface="Microsoft YaHei"/>
              </a:rPr>
              <a:t>(即分组)进行条件过滤，即满足条件的集合/</a:t>
            </a:r>
            <a:r>
              <a:rPr sz="2400" spc="-4" dirty="0" err="1">
                <a:latin typeface="Microsoft YaHei"/>
                <a:cs typeface="Microsoft YaHei"/>
              </a:rPr>
              <a:t>分组留下，不满足条件的集合</a:t>
            </a:r>
            <a:r>
              <a:rPr sz="2400" spc="-4" dirty="0">
                <a:latin typeface="Microsoft YaHei"/>
                <a:cs typeface="Microsoft YaHei"/>
              </a:rPr>
              <a:t>/分组剔除。</a:t>
            </a:r>
            <a:endParaRPr sz="2400" dirty="0">
              <a:latin typeface="Microsoft YaHei"/>
              <a:cs typeface="Microsoft YaHei"/>
            </a:endParaRPr>
          </a:p>
          <a:p>
            <a:pPr marL="10860" marR="399097" algn="l">
              <a:spcBef>
                <a:spcPts val="188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400" spc="-4" dirty="0">
                <a:latin typeface="Microsoft YaHei"/>
                <a:cs typeface="Microsoft YaHei"/>
              </a:rPr>
              <a:t>Having子句，又称分组过滤子</a:t>
            </a:r>
            <a:r>
              <a:rPr sz="2400" spc="9" dirty="0">
                <a:latin typeface="Microsoft YaHei"/>
                <a:cs typeface="Microsoft YaHei"/>
              </a:rPr>
              <a:t>句</a:t>
            </a:r>
            <a:r>
              <a:rPr sz="2400" spc="-4" dirty="0">
                <a:latin typeface="Microsoft YaHei"/>
                <a:cs typeface="Microsoft YaHei"/>
              </a:rPr>
              <a:t>。需要有Group</a:t>
            </a:r>
            <a:r>
              <a:rPr sz="2400" spc="13" dirty="0">
                <a:latin typeface="Microsoft YaHei"/>
                <a:cs typeface="Microsoft YaHei"/>
              </a:rPr>
              <a:t> </a:t>
            </a:r>
            <a:r>
              <a:rPr sz="2400" spc="-4" dirty="0">
                <a:latin typeface="Microsoft YaHei"/>
                <a:cs typeface="Microsoft YaHei"/>
              </a:rPr>
              <a:t>by子句支持，换句话 说，没有Group by子句，便不能有Having子句。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544" y="3660173"/>
            <a:ext cx="1449322" cy="123950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91132" marR="75475" indent="-120000">
              <a:lnSpc>
                <a:spcPct val="135000"/>
              </a:lnSpc>
              <a:spcBef>
                <a:spcPts val="86"/>
              </a:spcBef>
            </a:pPr>
            <a:r>
              <a:rPr sz="2000" i="1" spc="-9" dirty="0">
                <a:solidFill>
                  <a:srgbClr val="FF3300"/>
                </a:solidFill>
                <a:latin typeface="Arial"/>
                <a:cs typeface="Arial"/>
              </a:rPr>
              <a:t>Select  </a:t>
            </a:r>
            <a:r>
              <a:rPr sz="2000" i="1" spc="-13" dirty="0">
                <a:solidFill>
                  <a:srgbClr val="FF3300"/>
                </a:solidFill>
                <a:latin typeface="Arial"/>
                <a:cs typeface="Arial"/>
              </a:rPr>
              <a:t>F</a:t>
            </a:r>
            <a:r>
              <a:rPr sz="2000" i="1" spc="-4" dirty="0">
                <a:solidFill>
                  <a:srgbClr val="FF3300"/>
                </a:solidFill>
                <a:latin typeface="Arial"/>
                <a:cs typeface="Arial"/>
              </a:rPr>
              <a:t>rom</a:t>
            </a:r>
            <a:endParaRPr sz="2000" dirty="0">
              <a:latin typeface="Arial"/>
              <a:cs typeface="Arial"/>
            </a:endParaRPr>
          </a:p>
          <a:p>
            <a:pPr marL="10860">
              <a:spcBef>
                <a:spcPts val="718"/>
              </a:spcBef>
            </a:pPr>
            <a:r>
              <a:rPr sz="2000" spc="-4" dirty="0">
                <a:latin typeface="Arial"/>
                <a:cs typeface="Arial"/>
              </a:rPr>
              <a:t>[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i="1" spc="-9" dirty="0">
                <a:solidFill>
                  <a:srgbClr val="FF3300"/>
                </a:solidFill>
                <a:latin typeface="Arial"/>
                <a:cs typeface="Arial"/>
              </a:rPr>
              <a:t>Where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8187" y="3651703"/>
            <a:ext cx="7272808" cy="1205946"/>
          </a:xfrm>
          <a:prstGeom prst="rect">
            <a:avLst/>
          </a:prstGeom>
        </p:spPr>
        <p:txBody>
          <a:bodyPr vert="horz" wrap="square" lIns="0" tIns="102083" rIns="0" bIns="0" rtlCol="0">
            <a:spAutoFit/>
          </a:bodyPr>
          <a:lstStyle/>
          <a:p>
            <a:pPr marL="10860" algn="l">
              <a:spcBef>
                <a:spcPts val="804"/>
              </a:spcBef>
              <a:tabLst>
                <a:tab pos="2674761" algn="l"/>
              </a:tabLst>
            </a:pPr>
            <a:r>
              <a:rPr sz="2000" spc="-9" dirty="0">
                <a:latin typeface="NSimSun"/>
                <a:cs typeface="NSimSun"/>
              </a:rPr>
              <a:t>列名</a:t>
            </a:r>
            <a:r>
              <a:rPr sz="2000" spc="-376" dirty="0">
                <a:latin typeface="NSimSun"/>
                <a:cs typeface="NSimSun"/>
              </a:rPr>
              <a:t> </a:t>
            </a:r>
            <a:r>
              <a:rPr sz="2000" spc="-4" dirty="0">
                <a:latin typeface="Arial"/>
                <a:cs typeface="Arial"/>
              </a:rPr>
              <a:t>|</a:t>
            </a:r>
            <a:r>
              <a:rPr sz="2000" spc="4" dirty="0"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expr</a:t>
            </a:r>
            <a:r>
              <a:rPr sz="2000" spc="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|</a:t>
            </a:r>
            <a:r>
              <a:rPr sz="2000" spc="4" dirty="0"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agfunc(</a:t>
            </a:r>
            <a:r>
              <a:rPr sz="2000" spc="-4" dirty="0" err="1">
                <a:solidFill>
                  <a:srgbClr val="FF0065"/>
                </a:solidFill>
                <a:latin typeface="NSimSun"/>
                <a:cs typeface="NSimSun"/>
              </a:rPr>
              <a:t>列名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lang="en-US" sz="2000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[[,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spc="-9" dirty="0">
                <a:latin typeface="NSimSun"/>
                <a:cs typeface="NSimSun"/>
              </a:rPr>
              <a:t>列名</a:t>
            </a:r>
            <a:r>
              <a:rPr sz="2000" spc="-385" dirty="0">
                <a:latin typeface="NSimSun"/>
                <a:cs typeface="NSimSun"/>
              </a:rPr>
              <a:t> </a:t>
            </a:r>
            <a:r>
              <a:rPr sz="2000" spc="-4" dirty="0">
                <a:latin typeface="Arial"/>
                <a:cs typeface="Arial"/>
              </a:rPr>
              <a:t>|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expr </a:t>
            </a:r>
            <a:r>
              <a:rPr sz="2000" spc="-4" dirty="0">
                <a:latin typeface="Arial"/>
                <a:cs typeface="Arial"/>
              </a:rPr>
              <a:t>|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agfunc(</a:t>
            </a:r>
            <a:r>
              <a:rPr sz="2000" spc="-4" dirty="0">
                <a:solidFill>
                  <a:srgbClr val="FF0065"/>
                </a:solidFill>
                <a:latin typeface="NSimSun"/>
                <a:cs typeface="NSimSun"/>
              </a:rPr>
              <a:t>列名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r>
              <a:rPr sz="2000" spc="-9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]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…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  <a:p>
            <a:pPr marL="33665" algn="l">
              <a:spcBef>
                <a:spcPts val="718"/>
              </a:spcBef>
            </a:pPr>
            <a:r>
              <a:rPr sz="2000" spc="-9" dirty="0">
                <a:latin typeface="NSimSun"/>
                <a:cs typeface="NSimSun"/>
              </a:rPr>
              <a:t>表</a:t>
            </a:r>
            <a:r>
              <a:rPr sz="2000" dirty="0">
                <a:latin typeface="NSimSun"/>
                <a:cs typeface="NSimSun"/>
              </a:rPr>
              <a:t>名</a:t>
            </a:r>
            <a:r>
              <a:rPr sz="2000" spc="-4" dirty="0">
                <a:latin typeface="Arial"/>
                <a:cs typeface="Arial"/>
              </a:rPr>
              <a:t>1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[,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spc="-4" dirty="0">
                <a:latin typeface="NSimSun"/>
                <a:cs typeface="NSimSun"/>
              </a:rPr>
              <a:t>表名</a:t>
            </a:r>
            <a:r>
              <a:rPr sz="2000" spc="-4" dirty="0">
                <a:latin typeface="Arial"/>
                <a:cs typeface="Arial"/>
              </a:rPr>
              <a:t>2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… ]</a:t>
            </a:r>
            <a:endParaRPr sz="2000" dirty="0">
              <a:latin typeface="Arial"/>
              <a:cs typeface="Arial"/>
            </a:endParaRPr>
          </a:p>
          <a:p>
            <a:pPr marL="106426" algn="l">
              <a:spcBef>
                <a:spcPts val="718"/>
              </a:spcBef>
            </a:pPr>
            <a:r>
              <a:rPr sz="2000" spc="-9" dirty="0">
                <a:latin typeface="NSimSun"/>
                <a:cs typeface="NSimSun"/>
              </a:rPr>
              <a:t>检索条件</a:t>
            </a:r>
            <a:r>
              <a:rPr sz="2000" spc="-392" dirty="0">
                <a:latin typeface="NSimSun"/>
                <a:cs typeface="NSimSun"/>
              </a:rPr>
              <a:t> </a:t>
            </a:r>
            <a:r>
              <a:rPr sz="2000" spc="-4" dirty="0"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 flipV="1">
            <a:off x="1052078" y="5471513"/>
            <a:ext cx="1423641" cy="45719"/>
          </a:xfrm>
          <a:custGeom>
            <a:avLst/>
            <a:gdLst/>
            <a:ahLst/>
            <a:cxnLst/>
            <a:rect l="l" t="t" r="r" b="b"/>
            <a:pathLst>
              <a:path w="988060">
                <a:moveTo>
                  <a:pt x="0" y="0"/>
                </a:moveTo>
                <a:lnTo>
                  <a:pt x="987551" y="0"/>
                </a:lnTo>
              </a:path>
            </a:pathLst>
          </a:custGeom>
          <a:ln w="1143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1043608" y="5493862"/>
            <a:ext cx="1423641" cy="95378"/>
          </a:xfrm>
          <a:custGeom>
            <a:avLst/>
            <a:gdLst/>
            <a:ahLst/>
            <a:cxnLst/>
            <a:rect l="l" t="t" r="r" b="b"/>
            <a:pathLst>
              <a:path w="988060">
                <a:moveTo>
                  <a:pt x="0" y="0"/>
                </a:moveTo>
                <a:lnTo>
                  <a:pt x="987551" y="0"/>
                </a:lnTo>
              </a:path>
            </a:pathLst>
          </a:custGeom>
          <a:ln w="11429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 flipV="1">
            <a:off x="2172381" y="5463042"/>
            <a:ext cx="2318449" cy="45719"/>
          </a:xfrm>
          <a:custGeom>
            <a:avLst/>
            <a:gdLst/>
            <a:ahLst/>
            <a:cxnLst/>
            <a:rect l="l" t="t" r="r" b="b"/>
            <a:pathLst>
              <a:path w="1609090">
                <a:moveTo>
                  <a:pt x="0" y="0"/>
                </a:moveTo>
                <a:lnTo>
                  <a:pt x="1608582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6" name="object 16"/>
          <p:cNvSpPr txBox="1"/>
          <p:nvPr/>
        </p:nvSpPr>
        <p:spPr>
          <a:xfrm>
            <a:off x="816968" y="5043373"/>
            <a:ext cx="7488832" cy="387828"/>
          </a:xfrm>
          <a:prstGeom prst="rect">
            <a:avLst/>
          </a:prstGeom>
        </p:spPr>
        <p:txBody>
          <a:bodyPr vert="horz" wrap="square" lIns="0" tIns="79277" rIns="0" bIns="0" rtlCol="0">
            <a:spAutoFit/>
          </a:bodyPr>
          <a:lstStyle/>
          <a:p>
            <a:pPr marL="10860" algn="l">
              <a:spcBef>
                <a:spcPts val="624"/>
              </a:spcBef>
              <a:tabLst>
                <a:tab pos="913307" algn="l"/>
                <a:tab pos="1346068" algn="l"/>
                <a:tab pos="3250329" algn="l"/>
              </a:tabLst>
            </a:pPr>
            <a:r>
              <a:rPr sz="2000" spc="-4" dirty="0">
                <a:latin typeface="Arial"/>
                <a:cs typeface="Arial"/>
              </a:rPr>
              <a:t>[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i="1" spc="-4" dirty="0">
                <a:solidFill>
                  <a:srgbClr val="FF3300"/>
                </a:solidFill>
                <a:latin typeface="Arial"/>
                <a:cs typeface="Arial"/>
              </a:rPr>
              <a:t>Group	by</a:t>
            </a:r>
            <a:r>
              <a:rPr lang="en-US" sz="2000" i="1" spc="-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000" spc="-9" dirty="0" err="1">
                <a:latin typeface="NSimSun"/>
                <a:cs typeface="NSimSun"/>
              </a:rPr>
              <a:t>分组条件</a:t>
            </a:r>
            <a:r>
              <a:rPr sz="2000" spc="-389" dirty="0">
                <a:latin typeface="NSimSun"/>
                <a:cs typeface="NSimSun"/>
              </a:rPr>
              <a:t> </a:t>
            </a:r>
            <a:r>
              <a:rPr sz="2000" u="sng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[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i="1" spc="-4" dirty="0">
                <a:solidFill>
                  <a:srgbClr val="FF3300"/>
                </a:solidFill>
                <a:latin typeface="Arial"/>
                <a:cs typeface="Arial"/>
              </a:rPr>
              <a:t>Having</a:t>
            </a:r>
            <a:r>
              <a:rPr lang="en-US" sz="2000" i="1" spc="-4" dirty="0">
                <a:solidFill>
                  <a:srgbClr val="FF3300"/>
                </a:solidFill>
                <a:latin typeface="Arial"/>
                <a:cs typeface="Arial"/>
              </a:rPr>
              <a:t>  </a:t>
            </a:r>
            <a:r>
              <a:rPr sz="2000" spc="-9" dirty="0" err="1">
                <a:latin typeface="NSimSun"/>
                <a:cs typeface="NSimSun"/>
              </a:rPr>
              <a:t>分组过滤条</a:t>
            </a:r>
            <a:r>
              <a:rPr sz="2000" spc="-4" dirty="0" err="1">
                <a:latin typeface="NSimSun"/>
                <a:cs typeface="NSimSun"/>
              </a:rPr>
              <a:t>件</a:t>
            </a:r>
            <a:r>
              <a:rPr sz="2000" spc="-4" dirty="0">
                <a:latin typeface="Arial"/>
                <a:cs typeface="Arial"/>
              </a:rPr>
              <a:t>]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]</a:t>
            </a:r>
            <a:r>
              <a:rPr sz="2000" spc="-1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分组过滤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9898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5536" y="1412776"/>
            <a:ext cx="6119007" cy="1668866"/>
          </a:xfrm>
          <a:prstGeom prst="rect">
            <a:avLst/>
          </a:prstGeom>
        </p:spPr>
        <p:txBody>
          <a:bodyPr vert="horz" wrap="square" lIns="0" tIns="113486" rIns="0" bIns="0" rtlCol="0">
            <a:spAutoFit/>
          </a:bodyPr>
          <a:lstStyle/>
          <a:p>
            <a:pPr marL="10860">
              <a:spcBef>
                <a:spcPts val="894"/>
              </a:spcBef>
            </a:pPr>
            <a:r>
              <a:rPr sz="2400" dirty="0">
                <a:latin typeface="Microsoft YaHei"/>
                <a:cs typeface="Microsoft YaHei"/>
              </a:rPr>
              <a:t>示例：求不及格课程超过两门的同学的学号</a:t>
            </a:r>
          </a:p>
          <a:p>
            <a:pPr marL="401811" marR="2395665" indent="-543" algn="l">
              <a:lnSpc>
                <a:spcPct val="130300"/>
              </a:lnSpc>
              <a:spcBef>
                <a:spcPts val="47"/>
              </a:spcBef>
              <a:tabLst>
                <a:tab pos="1185887" algn="l"/>
                <a:tab pos="1221181" algn="l"/>
                <a:tab pos="1605617" algn="l"/>
                <a:tab pos="2268063" algn="l"/>
              </a:tabLst>
            </a:pP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Selec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		</a:t>
            </a:r>
            <a:r>
              <a:rPr sz="2000" spc="-9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#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lang="en-US" sz="2000" dirty="0">
                <a:solidFill>
                  <a:srgbClr val="FF0065"/>
                </a:solidFill>
                <a:latin typeface="Arial"/>
                <a:cs typeface="Arial"/>
              </a:rPr>
              <a:t>    </a:t>
            </a: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SC  </a:t>
            </a:r>
            <a:br>
              <a:rPr lang="en-US" sz="2000" dirty="0">
                <a:solidFill>
                  <a:srgbClr val="FF0065"/>
                </a:solidFill>
                <a:latin typeface="Arial"/>
                <a:cs typeface="Arial"/>
              </a:rPr>
            </a:br>
            <a:r>
              <a:rPr lang="en-US" sz="200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Where	</a:t>
            </a:r>
            <a:r>
              <a:rPr sz="2000" spc="-9" dirty="0">
                <a:solidFill>
                  <a:srgbClr val="FF0065"/>
                </a:solidFill>
                <a:latin typeface="Arial"/>
                <a:cs typeface="Arial"/>
              </a:rPr>
              <a:t>Score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&lt;</a:t>
            </a:r>
            <a:r>
              <a:rPr sz="2000" spc="-9" dirty="0">
                <a:solidFill>
                  <a:srgbClr val="FF0065"/>
                </a:solidFill>
                <a:latin typeface="Arial"/>
                <a:cs typeface="Arial"/>
              </a:rPr>
              <a:t> 60</a:t>
            </a:r>
            <a:endParaRPr sz="2000" dirty="0">
              <a:latin typeface="Arial"/>
              <a:cs typeface="Arial"/>
            </a:endParaRPr>
          </a:p>
          <a:p>
            <a:pPr marL="401811" algn="l">
              <a:spcBef>
                <a:spcPts val="620"/>
              </a:spcBef>
              <a:tabLst>
                <a:tab pos="1546973" algn="l"/>
                <a:tab pos="1992225" algn="l"/>
                <a:tab pos="2836028" algn="l"/>
              </a:tabLst>
            </a:pPr>
            <a:r>
              <a:rPr lang="en-US" sz="2000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Group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by</a:t>
            </a:r>
            <a:r>
              <a:rPr lang="en-US" sz="2000" spc="-4" dirty="0">
                <a:solidFill>
                  <a:srgbClr val="3333CC"/>
                </a:solidFill>
                <a:latin typeface="Arial"/>
                <a:cs typeface="Arial"/>
              </a:rPr>
              <a:t> 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S#	</a:t>
            </a: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Having</a:t>
            </a:r>
            <a:r>
              <a:rPr lang="en-US" sz="2000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Count(*)&gt;2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264" y="3416929"/>
            <a:ext cx="6695071" cy="1779665"/>
          </a:xfrm>
          <a:prstGeom prst="rect">
            <a:avLst/>
          </a:prstGeom>
        </p:spPr>
        <p:txBody>
          <a:bodyPr vert="horz" wrap="square" lIns="0" tIns="113486" rIns="0" bIns="0" rtlCol="0">
            <a:spAutoFit/>
          </a:bodyPr>
          <a:lstStyle/>
          <a:p>
            <a:pPr marL="10860" algn="l">
              <a:spcBef>
                <a:spcPts val="894"/>
              </a:spcBef>
            </a:pPr>
            <a:r>
              <a:rPr sz="2400" dirty="0">
                <a:latin typeface="Microsoft YaHei"/>
                <a:cs typeface="Microsoft YaHei"/>
              </a:rPr>
              <a:t>示例：求有10人以上不及格的课程号</a:t>
            </a:r>
          </a:p>
          <a:p>
            <a:pPr marL="401269" marR="1664803" algn="l">
              <a:lnSpc>
                <a:spcPct val="130300"/>
              </a:lnSpc>
              <a:spcBef>
                <a:spcPts val="47"/>
              </a:spcBef>
              <a:tabLst>
                <a:tab pos="1185887" algn="l"/>
                <a:tab pos="1221181" algn="l"/>
                <a:tab pos="1617562" algn="l"/>
                <a:tab pos="2280009" algn="l"/>
              </a:tabLst>
            </a:pPr>
            <a:r>
              <a:rPr sz="2200" spc="-9" dirty="0">
                <a:solidFill>
                  <a:srgbClr val="3333CC"/>
                </a:solidFill>
                <a:latin typeface="Arial"/>
                <a:cs typeface="Arial"/>
              </a:rPr>
              <a:t>Selec</a:t>
            </a:r>
            <a:r>
              <a:rPr sz="2200" spc="-4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		</a:t>
            </a:r>
            <a:r>
              <a:rPr sz="2200" spc="-9" dirty="0">
                <a:solidFill>
                  <a:srgbClr val="FF0065"/>
                </a:solidFill>
                <a:latin typeface="Arial"/>
                <a:cs typeface="Arial"/>
              </a:rPr>
              <a:t>C</a:t>
            </a:r>
            <a:r>
              <a:rPr sz="2200" spc="-4" dirty="0">
                <a:solidFill>
                  <a:srgbClr val="FF0065"/>
                </a:solidFill>
                <a:latin typeface="Arial"/>
                <a:cs typeface="Arial"/>
              </a:rPr>
              <a:t>#</a:t>
            </a:r>
            <a:r>
              <a:rPr sz="2200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sz="2200" spc="-9" dirty="0">
                <a:solidFill>
                  <a:srgbClr val="3333CC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200" spc="-9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2200" spc="-4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2200" dirty="0">
                <a:solidFill>
                  <a:srgbClr val="FF0065"/>
                </a:solidFill>
                <a:latin typeface="Arial"/>
                <a:cs typeface="Arial"/>
              </a:rPr>
              <a:t>SC  </a:t>
            </a:r>
            <a:r>
              <a:rPr sz="2200" spc="-4" dirty="0">
                <a:solidFill>
                  <a:srgbClr val="3333CC"/>
                </a:solidFill>
                <a:latin typeface="Arial"/>
                <a:cs typeface="Arial"/>
              </a:rPr>
              <a:t>Where	</a:t>
            </a:r>
            <a:r>
              <a:rPr sz="2200" spc="-9" dirty="0">
                <a:solidFill>
                  <a:srgbClr val="FF0065"/>
                </a:solidFill>
                <a:latin typeface="Arial"/>
                <a:cs typeface="Arial"/>
              </a:rPr>
              <a:t>Score </a:t>
            </a:r>
            <a:r>
              <a:rPr sz="2200" spc="-4" dirty="0">
                <a:solidFill>
                  <a:srgbClr val="FF0065"/>
                </a:solidFill>
                <a:latin typeface="Arial"/>
                <a:cs typeface="Arial"/>
              </a:rPr>
              <a:t>&lt;</a:t>
            </a:r>
            <a:r>
              <a:rPr sz="2200" spc="-9" dirty="0">
                <a:solidFill>
                  <a:srgbClr val="FF0065"/>
                </a:solidFill>
                <a:latin typeface="Arial"/>
                <a:cs typeface="Arial"/>
              </a:rPr>
              <a:t> 60</a:t>
            </a:r>
            <a:endParaRPr sz="2200" dirty="0">
              <a:latin typeface="Arial"/>
              <a:cs typeface="Arial"/>
            </a:endParaRPr>
          </a:p>
          <a:p>
            <a:pPr marL="401269" algn="l">
              <a:spcBef>
                <a:spcPts val="620"/>
              </a:spcBef>
              <a:tabLst>
                <a:tab pos="1546973" algn="l"/>
                <a:tab pos="2004171" algn="l"/>
                <a:tab pos="2847975" algn="l"/>
              </a:tabLst>
            </a:pPr>
            <a:r>
              <a:rPr sz="2200" spc="-4" dirty="0">
                <a:solidFill>
                  <a:srgbClr val="3333CC"/>
                </a:solidFill>
                <a:latin typeface="Arial"/>
                <a:cs typeface="Arial"/>
              </a:rPr>
              <a:t>Group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3333CC"/>
                </a:solidFill>
                <a:latin typeface="Arial"/>
                <a:cs typeface="Arial"/>
              </a:rPr>
              <a:t>by	</a:t>
            </a:r>
            <a:r>
              <a:rPr sz="2200" spc="-4" dirty="0">
                <a:solidFill>
                  <a:srgbClr val="FF0065"/>
                </a:solidFill>
                <a:latin typeface="Arial"/>
                <a:cs typeface="Arial"/>
              </a:rPr>
              <a:t>C#	</a:t>
            </a:r>
            <a:r>
              <a:rPr sz="2200" spc="-9" dirty="0">
                <a:solidFill>
                  <a:srgbClr val="3333CC"/>
                </a:solidFill>
                <a:latin typeface="Arial"/>
                <a:cs typeface="Arial"/>
              </a:rPr>
              <a:t>Having	</a:t>
            </a:r>
            <a:r>
              <a:rPr sz="2200" spc="-4" dirty="0">
                <a:solidFill>
                  <a:srgbClr val="FF0065"/>
                </a:solidFill>
                <a:latin typeface="Arial"/>
                <a:cs typeface="Arial"/>
              </a:rPr>
              <a:t>Count(*)&gt;10</a:t>
            </a:r>
            <a:r>
              <a:rPr sz="2200" spc="-4" dirty="0">
                <a:solidFill>
                  <a:srgbClr val="3333CC"/>
                </a:solidFill>
                <a:latin typeface="Arial"/>
                <a:cs typeface="Arial"/>
              </a:rPr>
              <a:t>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0" name="标题 16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分组过滤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3205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9551" y="2652846"/>
            <a:ext cx="1961305" cy="278040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 algn="just">
              <a:spcBef>
                <a:spcPts val="81"/>
              </a:spcBef>
            </a:pPr>
            <a:r>
              <a:rPr sz="2000" spc="154" dirty="0">
                <a:solidFill>
                  <a:srgbClr val="3333CC"/>
                </a:solidFill>
                <a:latin typeface="Microsoft YaHei"/>
                <a:cs typeface="Microsoft YaHei"/>
              </a:rPr>
              <a:t>每一分组检查满 足与否的条件要 </a:t>
            </a:r>
            <a:r>
              <a:rPr sz="2000" spc="-4" dirty="0">
                <a:solidFill>
                  <a:srgbClr val="3333CC"/>
                </a:solidFill>
                <a:latin typeface="Microsoft YaHei"/>
                <a:cs typeface="Microsoft YaHei"/>
              </a:rPr>
              <a:t>用 Having 子</a:t>
            </a:r>
            <a:r>
              <a:rPr sz="2000" spc="77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3333CC"/>
                </a:solidFill>
                <a:latin typeface="Microsoft YaHei"/>
                <a:cs typeface="Microsoft YaHei"/>
              </a:rPr>
              <a:t>句 表达。</a:t>
            </a:r>
            <a:endParaRPr sz="2000" dirty="0">
              <a:latin typeface="Microsoft YaHei"/>
              <a:cs typeface="Microsoft YaHei"/>
            </a:endParaRPr>
          </a:p>
          <a:p>
            <a:pPr marL="10860" marR="4344"/>
            <a:r>
              <a:rPr sz="2000" spc="-4" dirty="0">
                <a:solidFill>
                  <a:srgbClr val="3333CC"/>
                </a:solidFill>
                <a:latin typeface="Microsoft YaHei"/>
                <a:cs typeface="Microsoft YaHei"/>
              </a:rPr>
              <a:t>注意:不是每一行 </a:t>
            </a:r>
            <a:r>
              <a:rPr sz="2000" spc="154" dirty="0">
                <a:solidFill>
                  <a:srgbClr val="3333CC"/>
                </a:solidFill>
                <a:latin typeface="Microsoft YaHei"/>
                <a:cs typeface="Microsoft YaHei"/>
              </a:rPr>
              <a:t>都检查，所以使 </a:t>
            </a:r>
            <a:r>
              <a:rPr sz="2000" spc="81" dirty="0">
                <a:solidFill>
                  <a:srgbClr val="3333CC"/>
                </a:solidFill>
                <a:latin typeface="Microsoft YaHei"/>
                <a:cs typeface="Microsoft YaHei"/>
              </a:rPr>
              <a:t>用</a:t>
            </a:r>
            <a:r>
              <a:rPr sz="2000" spc="9" dirty="0">
                <a:solidFill>
                  <a:srgbClr val="3333CC"/>
                </a:solidFill>
                <a:latin typeface="Microsoft YaHei"/>
                <a:cs typeface="Microsoft YaHei"/>
              </a:rPr>
              <a:t>Having</a:t>
            </a:r>
            <a:r>
              <a:rPr sz="2000" spc="73" dirty="0">
                <a:solidFill>
                  <a:srgbClr val="3333CC"/>
                </a:solidFill>
                <a:latin typeface="Microsoft YaHei"/>
                <a:cs typeface="Microsoft YaHei"/>
              </a:rPr>
              <a:t>子句一 </a:t>
            </a:r>
            <a:r>
              <a:rPr sz="2000" spc="-4" dirty="0">
                <a:solidFill>
                  <a:srgbClr val="3333CC"/>
                </a:solidFill>
                <a:latin typeface="Microsoft YaHei"/>
                <a:cs typeface="Microsoft YaHei"/>
              </a:rPr>
              <a:t>定要有Group</a:t>
            </a:r>
            <a:r>
              <a:rPr sz="2000" spc="81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spc="-4" dirty="0">
                <a:solidFill>
                  <a:srgbClr val="3333CC"/>
                </a:solidFill>
                <a:latin typeface="Microsoft YaHei"/>
                <a:cs typeface="Microsoft YaHei"/>
              </a:rPr>
              <a:t>by  子句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87487" y="2413495"/>
            <a:ext cx="2752974" cy="2915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1983" y="2780992"/>
            <a:ext cx="160726" cy="594034"/>
          </a:xfrm>
          <a:custGeom>
            <a:avLst/>
            <a:gdLst/>
            <a:ahLst/>
            <a:cxnLst/>
            <a:rect l="l" t="t" r="r" b="b"/>
            <a:pathLst>
              <a:path w="187960" h="694689">
                <a:moveTo>
                  <a:pt x="187451" y="0"/>
                </a:moveTo>
                <a:lnTo>
                  <a:pt x="150947" y="4548"/>
                </a:lnTo>
                <a:lnTo>
                  <a:pt x="121157" y="16954"/>
                </a:lnTo>
                <a:lnTo>
                  <a:pt x="101084" y="35361"/>
                </a:lnTo>
                <a:lnTo>
                  <a:pt x="93725" y="57912"/>
                </a:lnTo>
                <a:lnTo>
                  <a:pt x="93725" y="289560"/>
                </a:lnTo>
                <a:lnTo>
                  <a:pt x="86367" y="312110"/>
                </a:lnTo>
                <a:lnTo>
                  <a:pt x="66293" y="330517"/>
                </a:lnTo>
                <a:lnTo>
                  <a:pt x="36504" y="342923"/>
                </a:lnTo>
                <a:lnTo>
                  <a:pt x="0" y="347472"/>
                </a:lnTo>
                <a:lnTo>
                  <a:pt x="36504" y="352008"/>
                </a:lnTo>
                <a:lnTo>
                  <a:pt x="66293" y="364331"/>
                </a:lnTo>
                <a:lnTo>
                  <a:pt x="86367" y="382512"/>
                </a:lnTo>
                <a:lnTo>
                  <a:pt x="93725" y="404622"/>
                </a:lnTo>
                <a:lnTo>
                  <a:pt x="93725" y="636270"/>
                </a:lnTo>
                <a:lnTo>
                  <a:pt x="101084" y="658820"/>
                </a:lnTo>
                <a:lnTo>
                  <a:pt x="121157" y="677227"/>
                </a:lnTo>
                <a:lnTo>
                  <a:pt x="150947" y="689633"/>
                </a:lnTo>
                <a:lnTo>
                  <a:pt x="187451" y="69418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18073" y="3522502"/>
            <a:ext cx="159640" cy="709691"/>
          </a:xfrm>
          <a:custGeom>
            <a:avLst/>
            <a:gdLst/>
            <a:ahLst/>
            <a:cxnLst/>
            <a:rect l="l" t="t" r="r" b="b"/>
            <a:pathLst>
              <a:path w="186689" h="829945">
                <a:moveTo>
                  <a:pt x="186689" y="0"/>
                </a:moveTo>
                <a:lnTo>
                  <a:pt x="150185" y="5476"/>
                </a:lnTo>
                <a:lnTo>
                  <a:pt x="120395" y="20383"/>
                </a:lnTo>
                <a:lnTo>
                  <a:pt x="100322" y="42433"/>
                </a:lnTo>
                <a:lnTo>
                  <a:pt x="92963" y="69342"/>
                </a:lnTo>
                <a:lnTo>
                  <a:pt x="92963" y="345948"/>
                </a:lnTo>
                <a:lnTo>
                  <a:pt x="85617" y="372856"/>
                </a:lnTo>
                <a:lnTo>
                  <a:pt x="65627" y="394906"/>
                </a:lnTo>
                <a:lnTo>
                  <a:pt x="36064" y="409813"/>
                </a:lnTo>
                <a:lnTo>
                  <a:pt x="0" y="415290"/>
                </a:lnTo>
                <a:lnTo>
                  <a:pt x="36064" y="420647"/>
                </a:lnTo>
                <a:lnTo>
                  <a:pt x="65627" y="435292"/>
                </a:lnTo>
                <a:lnTo>
                  <a:pt x="85617" y="457080"/>
                </a:lnTo>
                <a:lnTo>
                  <a:pt x="92963" y="483870"/>
                </a:lnTo>
                <a:lnTo>
                  <a:pt x="92963" y="761238"/>
                </a:lnTo>
                <a:lnTo>
                  <a:pt x="100322" y="788027"/>
                </a:lnTo>
                <a:lnTo>
                  <a:pt x="120395" y="809815"/>
                </a:lnTo>
                <a:lnTo>
                  <a:pt x="150185" y="824460"/>
                </a:lnTo>
                <a:lnTo>
                  <a:pt x="186689" y="82981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3512" y="4273137"/>
            <a:ext cx="160726" cy="252492"/>
          </a:xfrm>
          <a:custGeom>
            <a:avLst/>
            <a:gdLst/>
            <a:ahLst/>
            <a:cxnLst/>
            <a:rect l="l" t="t" r="r" b="b"/>
            <a:pathLst>
              <a:path w="187960" h="295275">
                <a:moveTo>
                  <a:pt x="187451" y="0"/>
                </a:moveTo>
                <a:lnTo>
                  <a:pt x="150947" y="1881"/>
                </a:lnTo>
                <a:lnTo>
                  <a:pt x="121157" y="7048"/>
                </a:lnTo>
                <a:lnTo>
                  <a:pt x="101084" y="14787"/>
                </a:lnTo>
                <a:lnTo>
                  <a:pt x="93725" y="24384"/>
                </a:lnTo>
                <a:lnTo>
                  <a:pt x="93725" y="122682"/>
                </a:lnTo>
                <a:lnTo>
                  <a:pt x="86367" y="132397"/>
                </a:lnTo>
                <a:lnTo>
                  <a:pt x="66293" y="140398"/>
                </a:lnTo>
                <a:lnTo>
                  <a:pt x="36504" y="145827"/>
                </a:lnTo>
                <a:lnTo>
                  <a:pt x="0" y="147828"/>
                </a:lnTo>
                <a:lnTo>
                  <a:pt x="36504" y="149709"/>
                </a:lnTo>
                <a:lnTo>
                  <a:pt x="66293" y="154876"/>
                </a:lnTo>
                <a:lnTo>
                  <a:pt x="86367" y="162615"/>
                </a:lnTo>
                <a:lnTo>
                  <a:pt x="93725" y="172212"/>
                </a:lnTo>
                <a:lnTo>
                  <a:pt x="93725" y="270510"/>
                </a:lnTo>
                <a:lnTo>
                  <a:pt x="101084" y="280106"/>
                </a:lnTo>
                <a:lnTo>
                  <a:pt x="121157" y="287845"/>
                </a:lnTo>
                <a:lnTo>
                  <a:pt x="150947" y="293012"/>
                </a:lnTo>
                <a:lnTo>
                  <a:pt x="187451" y="29489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09603" y="4601539"/>
            <a:ext cx="160726" cy="597835"/>
          </a:xfrm>
          <a:custGeom>
            <a:avLst/>
            <a:gdLst/>
            <a:ahLst/>
            <a:cxnLst/>
            <a:rect l="l" t="t" r="r" b="b"/>
            <a:pathLst>
              <a:path w="187960" h="699135">
                <a:moveTo>
                  <a:pt x="187451" y="0"/>
                </a:moveTo>
                <a:lnTo>
                  <a:pt x="150947" y="4560"/>
                </a:lnTo>
                <a:lnTo>
                  <a:pt x="121157" y="17049"/>
                </a:lnTo>
                <a:lnTo>
                  <a:pt x="101084" y="35683"/>
                </a:lnTo>
                <a:lnTo>
                  <a:pt x="93725" y="58674"/>
                </a:lnTo>
                <a:lnTo>
                  <a:pt x="93725" y="291084"/>
                </a:lnTo>
                <a:lnTo>
                  <a:pt x="86367" y="313634"/>
                </a:lnTo>
                <a:lnTo>
                  <a:pt x="66293" y="332041"/>
                </a:lnTo>
                <a:lnTo>
                  <a:pt x="36504" y="344447"/>
                </a:lnTo>
                <a:lnTo>
                  <a:pt x="0" y="348996"/>
                </a:lnTo>
                <a:lnTo>
                  <a:pt x="36504" y="353663"/>
                </a:lnTo>
                <a:lnTo>
                  <a:pt x="66293" y="366331"/>
                </a:lnTo>
                <a:lnTo>
                  <a:pt x="86367" y="385000"/>
                </a:lnTo>
                <a:lnTo>
                  <a:pt x="93725" y="407670"/>
                </a:lnTo>
                <a:lnTo>
                  <a:pt x="93725" y="640080"/>
                </a:lnTo>
                <a:lnTo>
                  <a:pt x="101084" y="663070"/>
                </a:lnTo>
                <a:lnTo>
                  <a:pt x="121157" y="681704"/>
                </a:lnTo>
                <a:lnTo>
                  <a:pt x="150947" y="694193"/>
                </a:lnTo>
                <a:lnTo>
                  <a:pt x="187451" y="69875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8766" y="3078770"/>
            <a:ext cx="407245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4857" y="3868498"/>
            <a:ext cx="407245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32676" y="4402151"/>
            <a:ext cx="407245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28766" y="4898664"/>
            <a:ext cx="407245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62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43608" y="1783015"/>
            <a:ext cx="6767079" cy="38029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400" dirty="0">
                <a:latin typeface="Microsoft YaHei"/>
                <a:cs typeface="Microsoft YaHei"/>
              </a:rPr>
              <a:t>HAVING子句与WHERE子句表达条件的区别</a:t>
            </a:r>
          </a:p>
        </p:txBody>
      </p:sp>
      <p:sp>
        <p:nvSpPr>
          <p:cNvPr id="18" name="object 18"/>
          <p:cNvSpPr/>
          <p:nvPr/>
        </p:nvSpPr>
        <p:spPr>
          <a:xfrm>
            <a:off x="5735198" y="2819435"/>
            <a:ext cx="418647" cy="0"/>
          </a:xfrm>
          <a:custGeom>
            <a:avLst/>
            <a:gdLst/>
            <a:ahLst/>
            <a:cxnLst/>
            <a:rect l="l" t="t" r="r" b="b"/>
            <a:pathLst>
              <a:path w="489584">
                <a:moveTo>
                  <a:pt x="0" y="0"/>
                </a:moveTo>
                <a:lnTo>
                  <a:pt x="489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05221" y="2652846"/>
            <a:ext cx="1967180" cy="1241524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>
              <a:spcBef>
                <a:spcPts val="81"/>
              </a:spcBef>
            </a:pPr>
            <a:r>
              <a:rPr sz="2000" spc="-4" dirty="0">
                <a:solidFill>
                  <a:srgbClr val="FF0065"/>
                </a:solidFill>
                <a:latin typeface="Microsoft YaHei"/>
                <a:cs typeface="Microsoft YaHei"/>
              </a:rPr>
              <a:t>每一行都要检查满足 与否的条件要用 WHERE子句表达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35198" y="3047492"/>
            <a:ext cx="418647" cy="0"/>
          </a:xfrm>
          <a:custGeom>
            <a:avLst/>
            <a:gdLst/>
            <a:ahLst/>
            <a:cxnLst/>
            <a:rect l="l" t="t" r="r" b="b"/>
            <a:pathLst>
              <a:path w="489584">
                <a:moveTo>
                  <a:pt x="0" y="0"/>
                </a:moveTo>
                <a:lnTo>
                  <a:pt x="489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35198" y="3324419"/>
            <a:ext cx="418647" cy="0"/>
          </a:xfrm>
          <a:custGeom>
            <a:avLst/>
            <a:gdLst/>
            <a:ahLst/>
            <a:cxnLst/>
            <a:rect l="l" t="t" r="r" b="b"/>
            <a:pathLst>
              <a:path w="489584">
                <a:moveTo>
                  <a:pt x="0" y="0"/>
                </a:moveTo>
                <a:lnTo>
                  <a:pt x="4892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00" spc="-4" dirty="0">
                <a:solidFill>
                  <a:srgbClr val="FFFFFF"/>
                </a:solidFill>
                <a:latin typeface="STZhongsong"/>
                <a:cs typeface="STZhongsong"/>
              </a:rPr>
              <a:t>分组过滤条件与</a:t>
            </a:r>
            <a:r>
              <a:rPr lang="en-US" altLang="zh-CN" sz="2700" dirty="0">
                <a:solidFill>
                  <a:srgbClr val="FFFFFF"/>
                </a:solidFill>
                <a:cs typeface="Arial"/>
              </a:rPr>
              <a:t>WHERE</a:t>
            </a:r>
            <a:r>
              <a:rPr lang="zh-CN" altLang="en-US" sz="2700" spc="-4" dirty="0">
                <a:solidFill>
                  <a:srgbClr val="FFFFFF"/>
                </a:solidFill>
                <a:latin typeface="STZhongsong"/>
                <a:cs typeface="STZhongsong"/>
              </a:rPr>
              <a:t>条件之对比</a:t>
            </a:r>
            <a:endParaRPr lang="zh-CN" altLang="en-US" sz="27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91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A60D2BB-6235-48BC-9B63-72C420245947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</a:t>
            </a:r>
            <a:r>
              <a:rPr lang="zh-CN" altLang="en-US"/>
              <a:t>高度非过程化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4958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/>
              <a:t>非关系数据模型的数据操纵语言</a:t>
            </a:r>
            <a:r>
              <a:rPr lang="zh-CN" altLang="en-US">
                <a:latin typeface="Tahoma" panose="020B0604030504040204" pitchFamily="34" charset="0"/>
              </a:rPr>
              <a:t>“</a:t>
            </a:r>
            <a:r>
              <a:rPr lang="zh-CN" altLang="en-US" b="1">
                <a:solidFill>
                  <a:srgbClr val="FF00FF"/>
                </a:solidFill>
              </a:rPr>
              <a:t>面向过程</a:t>
            </a:r>
            <a:r>
              <a:rPr lang="zh-CN" altLang="en-US">
                <a:latin typeface="Tahoma" panose="020B0604030504040204" pitchFamily="34" charset="0"/>
              </a:rPr>
              <a:t>”</a:t>
            </a:r>
            <a:r>
              <a:rPr lang="zh-CN" altLang="en-US"/>
              <a:t>，必须制定存取路径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/>
              <a:t>SQL</a:t>
            </a:r>
            <a:r>
              <a:rPr lang="zh-CN" altLang="en-US"/>
              <a:t>只要提出“做什么”，无须了解存取路径。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/>
              <a:t> 存取路径的选择以及</a:t>
            </a:r>
            <a:r>
              <a:rPr lang="en-US" altLang="zh-CN"/>
              <a:t>SQL</a:t>
            </a:r>
            <a:r>
              <a:rPr lang="zh-CN" altLang="en-US"/>
              <a:t>的操作过程由系统自动完成。</a:t>
            </a:r>
          </a:p>
        </p:txBody>
      </p:sp>
    </p:spTree>
    <p:extLst>
      <p:ext uri="{BB962C8B-B14F-4D97-AF65-F5344CB8AC3E}">
        <p14:creationId xmlns:p14="http://schemas.microsoft.com/office/powerpoint/2010/main" val="31750219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3528" y="1530205"/>
            <a:ext cx="8352928" cy="1795304"/>
          </a:xfrm>
          <a:prstGeom prst="rect">
            <a:avLst/>
          </a:prstGeom>
        </p:spPr>
        <p:txBody>
          <a:bodyPr vert="horz" wrap="square" lIns="0" tIns="85793" rIns="0" bIns="0" rtlCol="0">
            <a:spAutoFit/>
          </a:bodyPr>
          <a:lstStyle/>
          <a:p>
            <a:pPr marL="183529" indent="-172670" algn="l">
              <a:spcBef>
                <a:spcPts val="676"/>
              </a:spcBef>
              <a:buSzPct val="95000"/>
              <a:buFont typeface="Wingdings"/>
              <a:buChar char=""/>
              <a:tabLst>
                <a:tab pos="184073" algn="l"/>
              </a:tabLst>
            </a:pPr>
            <a:r>
              <a:rPr sz="2400" spc="-4" dirty="0">
                <a:latin typeface="Microsoft YaHei"/>
                <a:cs typeface="Microsoft YaHei"/>
              </a:rPr>
              <a:t>分组查询仍需要注意语义问题</a:t>
            </a:r>
            <a:endParaRPr sz="2400" dirty="0">
              <a:latin typeface="Microsoft YaHei"/>
              <a:cs typeface="Microsoft YaHei"/>
            </a:endParaRPr>
          </a:p>
          <a:p>
            <a:pPr marL="10860">
              <a:spcBef>
                <a:spcPts val="710"/>
              </a:spcBef>
            </a:pPr>
            <a:r>
              <a:rPr sz="2400" dirty="0">
                <a:latin typeface="Microsoft YaHei"/>
                <a:cs typeface="Microsoft YaHei"/>
              </a:rPr>
              <a:t>示例：求有两门以上不及格课程同学的学号及其平均成绩</a:t>
            </a:r>
          </a:p>
          <a:p>
            <a:pPr marL="401811" marR="2680734" indent="-543" algn="l">
              <a:lnSpc>
                <a:spcPct val="130300"/>
              </a:lnSpc>
              <a:spcBef>
                <a:spcPts val="47"/>
              </a:spcBef>
              <a:tabLst>
                <a:tab pos="1185887" algn="l"/>
                <a:tab pos="1221181" algn="l"/>
                <a:tab pos="2884897" algn="l"/>
                <a:tab pos="3547343" algn="l"/>
              </a:tabLst>
            </a:pPr>
            <a:r>
              <a:rPr sz="2200" spc="-9" dirty="0">
                <a:solidFill>
                  <a:srgbClr val="3333CC"/>
                </a:solidFill>
                <a:latin typeface="Arial"/>
                <a:cs typeface="Arial"/>
              </a:rPr>
              <a:t>Selec</a:t>
            </a:r>
            <a:r>
              <a:rPr sz="2200" spc="-4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lang="en-US"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FF0065"/>
                </a:solidFill>
                <a:latin typeface="Arial"/>
                <a:cs typeface="Arial"/>
              </a:rPr>
              <a:t>S#, </a:t>
            </a:r>
            <a:r>
              <a:rPr lang="en-US" sz="2200" spc="-4" dirty="0">
                <a:solidFill>
                  <a:srgbClr val="FF0065"/>
                </a:solidFill>
                <a:latin typeface="Arial"/>
                <a:cs typeface="Arial"/>
              </a:rPr>
              <a:t>  </a:t>
            </a:r>
            <a:r>
              <a:rPr sz="2200" spc="-4" dirty="0" err="1">
                <a:solidFill>
                  <a:srgbClr val="FF0065"/>
                </a:solidFill>
                <a:latin typeface="Arial"/>
                <a:cs typeface="Arial"/>
              </a:rPr>
              <a:t>Avg</a:t>
            </a:r>
            <a:r>
              <a:rPr sz="2200" spc="-4" dirty="0">
                <a:solidFill>
                  <a:srgbClr val="FF0065"/>
                </a:solidFill>
                <a:latin typeface="Arial"/>
                <a:cs typeface="Arial"/>
              </a:rPr>
              <a:t>(Score)</a:t>
            </a:r>
            <a:r>
              <a:rPr sz="2200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lang="en-US" sz="2200" dirty="0">
                <a:solidFill>
                  <a:srgbClr val="FF0065"/>
                </a:solidFill>
                <a:latin typeface="Arial"/>
                <a:cs typeface="Arial"/>
              </a:rPr>
              <a:t>  </a:t>
            </a:r>
            <a:r>
              <a:rPr sz="2200" spc="-9" dirty="0">
                <a:solidFill>
                  <a:srgbClr val="3333CC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200" spc="-9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2200" spc="-4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lang="en-US"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65"/>
                </a:solidFill>
                <a:latin typeface="Arial"/>
                <a:cs typeface="Arial"/>
              </a:rPr>
              <a:t>SC  </a:t>
            </a:r>
            <a:r>
              <a:rPr sz="2200" spc="-4" dirty="0">
                <a:solidFill>
                  <a:srgbClr val="3333CC"/>
                </a:solidFill>
                <a:latin typeface="Arial"/>
                <a:cs typeface="Arial"/>
              </a:rPr>
              <a:t>Where</a:t>
            </a:r>
            <a:r>
              <a:rPr lang="en-US" sz="2200" spc="-4" dirty="0">
                <a:solidFill>
                  <a:srgbClr val="3333CC"/>
                </a:solidFill>
                <a:latin typeface="Arial"/>
                <a:cs typeface="Arial"/>
              </a:rPr>
              <a:t>  </a:t>
            </a:r>
            <a:r>
              <a:rPr sz="2200" spc="-9" dirty="0">
                <a:solidFill>
                  <a:srgbClr val="FF0065"/>
                </a:solidFill>
                <a:latin typeface="Arial"/>
                <a:cs typeface="Arial"/>
              </a:rPr>
              <a:t>Score </a:t>
            </a:r>
            <a:r>
              <a:rPr sz="2200" spc="-4" dirty="0">
                <a:solidFill>
                  <a:srgbClr val="FF0065"/>
                </a:solidFill>
                <a:latin typeface="Arial"/>
                <a:cs typeface="Arial"/>
              </a:rPr>
              <a:t>&lt;</a:t>
            </a:r>
            <a:r>
              <a:rPr sz="2200" spc="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200" spc="-9" dirty="0">
                <a:solidFill>
                  <a:srgbClr val="FF0065"/>
                </a:solidFill>
                <a:latin typeface="Arial"/>
                <a:cs typeface="Arial"/>
              </a:rPr>
              <a:t>60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417" y="3344346"/>
            <a:ext cx="6117476" cy="450443"/>
          </a:xfrm>
          <a:prstGeom prst="rect">
            <a:avLst/>
          </a:prstGeom>
        </p:spPr>
        <p:txBody>
          <a:bodyPr vert="horz" wrap="square" lIns="0" tIns="95567" rIns="0" bIns="0" rtlCol="0">
            <a:spAutoFit/>
          </a:bodyPr>
          <a:lstStyle/>
          <a:p>
            <a:pPr marL="10860" algn="l">
              <a:spcBef>
                <a:spcPts val="752"/>
              </a:spcBef>
              <a:tabLst>
                <a:tab pos="1156023" algn="l"/>
                <a:tab pos="1601272" algn="l"/>
                <a:tab pos="2445077" algn="l"/>
              </a:tabLst>
            </a:pPr>
            <a:r>
              <a:rPr sz="2300" spc="-4" dirty="0">
                <a:solidFill>
                  <a:srgbClr val="3333CC"/>
                </a:solidFill>
                <a:latin typeface="Arial"/>
                <a:cs typeface="Arial"/>
              </a:rPr>
              <a:t>Group</a:t>
            </a:r>
            <a:r>
              <a:rPr sz="23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3333CC"/>
                </a:solidFill>
                <a:latin typeface="Arial"/>
                <a:cs typeface="Arial"/>
              </a:rPr>
              <a:t>by	</a:t>
            </a:r>
            <a:r>
              <a:rPr sz="2300" spc="-4" dirty="0">
                <a:solidFill>
                  <a:srgbClr val="FF0065"/>
                </a:solidFill>
                <a:latin typeface="Arial"/>
                <a:cs typeface="Arial"/>
              </a:rPr>
              <a:t>S#	</a:t>
            </a:r>
            <a:r>
              <a:rPr sz="2300" spc="-9" dirty="0">
                <a:solidFill>
                  <a:srgbClr val="3333CC"/>
                </a:solidFill>
                <a:latin typeface="Arial"/>
                <a:cs typeface="Arial"/>
              </a:rPr>
              <a:t>Having	</a:t>
            </a:r>
            <a:r>
              <a:rPr sz="2300" spc="-4" dirty="0">
                <a:solidFill>
                  <a:srgbClr val="FF0065"/>
                </a:solidFill>
                <a:latin typeface="Arial"/>
                <a:cs typeface="Arial"/>
              </a:rPr>
              <a:t>Count(*)&gt;2</a:t>
            </a:r>
            <a:r>
              <a:rPr sz="2300" spc="-4" dirty="0">
                <a:solidFill>
                  <a:srgbClr val="3333CC"/>
                </a:solidFill>
                <a:latin typeface="Arial"/>
                <a:cs typeface="Arial"/>
              </a:rPr>
              <a:t>;</a:t>
            </a:r>
          </a:p>
        </p:txBody>
      </p:sp>
      <p:sp>
        <p:nvSpPr>
          <p:cNvPr id="9" name="object 9"/>
          <p:cNvSpPr/>
          <p:nvPr/>
        </p:nvSpPr>
        <p:spPr>
          <a:xfrm>
            <a:off x="6993722" y="3765871"/>
            <a:ext cx="1682734" cy="806344"/>
          </a:xfrm>
          <a:custGeom>
            <a:avLst/>
            <a:gdLst/>
            <a:ahLst/>
            <a:cxnLst/>
            <a:rect l="l" t="t" r="r" b="b"/>
            <a:pathLst>
              <a:path w="1967865" h="942975">
                <a:moveTo>
                  <a:pt x="1967483" y="471677"/>
                </a:moveTo>
                <a:lnTo>
                  <a:pt x="1959200" y="410166"/>
                </a:lnTo>
                <a:lnTo>
                  <a:pt x="1935041" y="351053"/>
                </a:lnTo>
                <a:lnTo>
                  <a:pt x="1896043" y="294835"/>
                </a:lnTo>
                <a:lnTo>
                  <a:pt x="1843243" y="242007"/>
                </a:lnTo>
                <a:lnTo>
                  <a:pt x="1811991" y="217019"/>
                </a:lnTo>
                <a:lnTo>
                  <a:pt x="1777678" y="193066"/>
                </a:lnTo>
                <a:lnTo>
                  <a:pt x="1740433" y="170208"/>
                </a:lnTo>
                <a:lnTo>
                  <a:pt x="1700386" y="148508"/>
                </a:lnTo>
                <a:lnTo>
                  <a:pt x="1657666" y="128028"/>
                </a:lnTo>
                <a:lnTo>
                  <a:pt x="1612403" y="108830"/>
                </a:lnTo>
                <a:lnTo>
                  <a:pt x="1564727" y="90976"/>
                </a:lnTo>
                <a:lnTo>
                  <a:pt x="1514767" y="74528"/>
                </a:lnTo>
                <a:lnTo>
                  <a:pt x="1462652" y="59548"/>
                </a:lnTo>
                <a:lnTo>
                  <a:pt x="1408513" y="46098"/>
                </a:lnTo>
                <a:lnTo>
                  <a:pt x="1352479" y="34240"/>
                </a:lnTo>
                <a:lnTo>
                  <a:pt x="1294680" y="24036"/>
                </a:lnTo>
                <a:lnTo>
                  <a:pt x="1235245" y="15548"/>
                </a:lnTo>
                <a:lnTo>
                  <a:pt x="1174304" y="8839"/>
                </a:lnTo>
                <a:lnTo>
                  <a:pt x="1111987" y="3969"/>
                </a:lnTo>
                <a:lnTo>
                  <a:pt x="1048423" y="1002"/>
                </a:lnTo>
                <a:lnTo>
                  <a:pt x="983741" y="0"/>
                </a:lnTo>
                <a:lnTo>
                  <a:pt x="919060" y="1002"/>
                </a:lnTo>
                <a:lnTo>
                  <a:pt x="855496" y="3969"/>
                </a:lnTo>
                <a:lnTo>
                  <a:pt x="793179" y="8839"/>
                </a:lnTo>
                <a:lnTo>
                  <a:pt x="732238" y="15548"/>
                </a:lnTo>
                <a:lnTo>
                  <a:pt x="672803" y="24036"/>
                </a:lnTo>
                <a:lnTo>
                  <a:pt x="615004" y="34240"/>
                </a:lnTo>
                <a:lnTo>
                  <a:pt x="558970" y="46098"/>
                </a:lnTo>
                <a:lnTo>
                  <a:pt x="504831" y="59548"/>
                </a:lnTo>
                <a:lnTo>
                  <a:pt x="452716" y="74528"/>
                </a:lnTo>
                <a:lnTo>
                  <a:pt x="402756" y="90976"/>
                </a:lnTo>
                <a:lnTo>
                  <a:pt x="355080" y="108830"/>
                </a:lnTo>
                <a:lnTo>
                  <a:pt x="309817" y="128028"/>
                </a:lnTo>
                <a:lnTo>
                  <a:pt x="267097" y="148508"/>
                </a:lnTo>
                <a:lnTo>
                  <a:pt x="227050" y="170208"/>
                </a:lnTo>
                <a:lnTo>
                  <a:pt x="189805" y="193066"/>
                </a:lnTo>
                <a:lnTo>
                  <a:pt x="155492" y="217019"/>
                </a:lnTo>
                <a:lnTo>
                  <a:pt x="124240" y="242007"/>
                </a:lnTo>
                <a:lnTo>
                  <a:pt x="96180" y="267966"/>
                </a:lnTo>
                <a:lnTo>
                  <a:pt x="50151" y="322551"/>
                </a:lnTo>
                <a:lnTo>
                  <a:pt x="18443" y="380279"/>
                </a:lnTo>
                <a:lnTo>
                  <a:pt x="2092" y="440653"/>
                </a:lnTo>
                <a:lnTo>
                  <a:pt x="0" y="471677"/>
                </a:lnTo>
                <a:lnTo>
                  <a:pt x="2092" y="502614"/>
                </a:lnTo>
                <a:lnTo>
                  <a:pt x="18443" y="562833"/>
                </a:lnTo>
                <a:lnTo>
                  <a:pt x="50151" y="620432"/>
                </a:lnTo>
                <a:lnTo>
                  <a:pt x="96180" y="674912"/>
                </a:lnTo>
                <a:lnTo>
                  <a:pt x="124240" y="700826"/>
                </a:lnTo>
                <a:lnTo>
                  <a:pt x="155492" y="725773"/>
                </a:lnTo>
                <a:lnTo>
                  <a:pt x="174498" y="739022"/>
                </a:lnTo>
                <a:lnTo>
                  <a:pt x="174498" y="471677"/>
                </a:lnTo>
                <a:lnTo>
                  <a:pt x="176930" y="441279"/>
                </a:lnTo>
                <a:lnTo>
                  <a:pt x="195851" y="382532"/>
                </a:lnTo>
                <a:lnTo>
                  <a:pt x="232320" y="327086"/>
                </a:lnTo>
                <a:lnTo>
                  <a:pt x="284903" y="275618"/>
                </a:lnTo>
                <a:lnTo>
                  <a:pt x="316789" y="251588"/>
                </a:lnTo>
                <a:lnTo>
                  <a:pt x="352166" y="228808"/>
                </a:lnTo>
                <a:lnTo>
                  <a:pt x="390854" y="207363"/>
                </a:lnTo>
                <a:lnTo>
                  <a:pt x="432675" y="187337"/>
                </a:lnTo>
                <a:lnTo>
                  <a:pt x="477449" y="168815"/>
                </a:lnTo>
                <a:lnTo>
                  <a:pt x="524997" y="151882"/>
                </a:lnTo>
                <a:lnTo>
                  <a:pt x="575140" y="136623"/>
                </a:lnTo>
                <a:lnTo>
                  <a:pt x="627699" y="123124"/>
                </a:lnTo>
                <a:lnTo>
                  <a:pt x="682494" y="111468"/>
                </a:lnTo>
                <a:lnTo>
                  <a:pt x="739346" y="101741"/>
                </a:lnTo>
                <a:lnTo>
                  <a:pt x="798076" y="94028"/>
                </a:lnTo>
                <a:lnTo>
                  <a:pt x="858504" y="88413"/>
                </a:lnTo>
                <a:lnTo>
                  <a:pt x="920453" y="84982"/>
                </a:lnTo>
                <a:lnTo>
                  <a:pt x="983741" y="83819"/>
                </a:lnTo>
                <a:lnTo>
                  <a:pt x="1047030" y="84982"/>
                </a:lnTo>
                <a:lnTo>
                  <a:pt x="1108979" y="88413"/>
                </a:lnTo>
                <a:lnTo>
                  <a:pt x="1169407" y="94028"/>
                </a:lnTo>
                <a:lnTo>
                  <a:pt x="1228137" y="101741"/>
                </a:lnTo>
                <a:lnTo>
                  <a:pt x="1284989" y="111468"/>
                </a:lnTo>
                <a:lnTo>
                  <a:pt x="1339784" y="123124"/>
                </a:lnTo>
                <a:lnTo>
                  <a:pt x="1392343" y="136623"/>
                </a:lnTo>
                <a:lnTo>
                  <a:pt x="1442486" y="151882"/>
                </a:lnTo>
                <a:lnTo>
                  <a:pt x="1490034" y="168815"/>
                </a:lnTo>
                <a:lnTo>
                  <a:pt x="1534808" y="187337"/>
                </a:lnTo>
                <a:lnTo>
                  <a:pt x="1576629" y="207363"/>
                </a:lnTo>
                <a:lnTo>
                  <a:pt x="1615317" y="228808"/>
                </a:lnTo>
                <a:lnTo>
                  <a:pt x="1650694" y="251588"/>
                </a:lnTo>
                <a:lnTo>
                  <a:pt x="1682580" y="275618"/>
                </a:lnTo>
                <a:lnTo>
                  <a:pt x="1735163" y="327086"/>
                </a:lnTo>
                <a:lnTo>
                  <a:pt x="1771632" y="382532"/>
                </a:lnTo>
                <a:lnTo>
                  <a:pt x="1790553" y="441279"/>
                </a:lnTo>
                <a:lnTo>
                  <a:pt x="1792986" y="471677"/>
                </a:lnTo>
                <a:lnTo>
                  <a:pt x="1792986" y="739022"/>
                </a:lnTo>
                <a:lnTo>
                  <a:pt x="1811991" y="725773"/>
                </a:lnTo>
                <a:lnTo>
                  <a:pt x="1843243" y="700826"/>
                </a:lnTo>
                <a:lnTo>
                  <a:pt x="1871303" y="674912"/>
                </a:lnTo>
                <a:lnTo>
                  <a:pt x="1917332" y="620432"/>
                </a:lnTo>
                <a:lnTo>
                  <a:pt x="1949040" y="562833"/>
                </a:lnTo>
                <a:lnTo>
                  <a:pt x="1965391" y="502614"/>
                </a:lnTo>
                <a:lnTo>
                  <a:pt x="1967483" y="471677"/>
                </a:lnTo>
                <a:close/>
              </a:path>
              <a:path w="1967865" h="942975">
                <a:moveTo>
                  <a:pt x="1792986" y="739022"/>
                </a:moveTo>
                <a:lnTo>
                  <a:pt x="1792986" y="471677"/>
                </a:lnTo>
                <a:lnTo>
                  <a:pt x="1790553" y="501977"/>
                </a:lnTo>
                <a:lnTo>
                  <a:pt x="1783375" y="531641"/>
                </a:lnTo>
                <a:lnTo>
                  <a:pt x="1755501" y="588716"/>
                </a:lnTo>
                <a:lnTo>
                  <a:pt x="1710796" y="642210"/>
                </a:lnTo>
                <a:lnTo>
                  <a:pt x="1650694" y="691433"/>
                </a:lnTo>
                <a:lnTo>
                  <a:pt x="1615317" y="714227"/>
                </a:lnTo>
                <a:lnTo>
                  <a:pt x="1576629" y="735694"/>
                </a:lnTo>
                <a:lnTo>
                  <a:pt x="1534808" y="755747"/>
                </a:lnTo>
                <a:lnTo>
                  <a:pt x="1490034" y="774300"/>
                </a:lnTo>
                <a:lnTo>
                  <a:pt x="1442486" y="791268"/>
                </a:lnTo>
                <a:lnTo>
                  <a:pt x="1392343" y="806562"/>
                </a:lnTo>
                <a:lnTo>
                  <a:pt x="1339784" y="820098"/>
                </a:lnTo>
                <a:lnTo>
                  <a:pt x="1284989" y="831788"/>
                </a:lnTo>
                <a:lnTo>
                  <a:pt x="1228137" y="841547"/>
                </a:lnTo>
                <a:lnTo>
                  <a:pt x="1169407" y="849287"/>
                </a:lnTo>
                <a:lnTo>
                  <a:pt x="1108979" y="854923"/>
                </a:lnTo>
                <a:lnTo>
                  <a:pt x="1047030" y="858368"/>
                </a:lnTo>
                <a:lnTo>
                  <a:pt x="983741" y="859535"/>
                </a:lnTo>
                <a:lnTo>
                  <a:pt x="920453" y="858368"/>
                </a:lnTo>
                <a:lnTo>
                  <a:pt x="858504" y="854923"/>
                </a:lnTo>
                <a:lnTo>
                  <a:pt x="798076" y="849287"/>
                </a:lnTo>
                <a:lnTo>
                  <a:pt x="739346" y="841547"/>
                </a:lnTo>
                <a:lnTo>
                  <a:pt x="682494" y="831788"/>
                </a:lnTo>
                <a:lnTo>
                  <a:pt x="627699" y="820098"/>
                </a:lnTo>
                <a:lnTo>
                  <a:pt x="575140" y="806562"/>
                </a:lnTo>
                <a:lnTo>
                  <a:pt x="524997" y="791268"/>
                </a:lnTo>
                <a:lnTo>
                  <a:pt x="477449" y="774300"/>
                </a:lnTo>
                <a:lnTo>
                  <a:pt x="432675" y="755747"/>
                </a:lnTo>
                <a:lnTo>
                  <a:pt x="390854" y="735694"/>
                </a:lnTo>
                <a:lnTo>
                  <a:pt x="352166" y="714227"/>
                </a:lnTo>
                <a:lnTo>
                  <a:pt x="316789" y="691433"/>
                </a:lnTo>
                <a:lnTo>
                  <a:pt x="284903" y="667399"/>
                </a:lnTo>
                <a:lnTo>
                  <a:pt x="232320" y="615954"/>
                </a:lnTo>
                <a:lnTo>
                  <a:pt x="195851" y="560583"/>
                </a:lnTo>
                <a:lnTo>
                  <a:pt x="176930" y="501977"/>
                </a:lnTo>
                <a:lnTo>
                  <a:pt x="174498" y="471677"/>
                </a:lnTo>
                <a:lnTo>
                  <a:pt x="174498" y="739022"/>
                </a:lnTo>
                <a:lnTo>
                  <a:pt x="227050" y="772519"/>
                </a:lnTo>
                <a:lnTo>
                  <a:pt x="267097" y="794192"/>
                </a:lnTo>
                <a:lnTo>
                  <a:pt x="309817" y="814649"/>
                </a:lnTo>
                <a:lnTo>
                  <a:pt x="355080" y="833828"/>
                </a:lnTo>
                <a:lnTo>
                  <a:pt x="402756" y="851666"/>
                </a:lnTo>
                <a:lnTo>
                  <a:pt x="452716" y="868100"/>
                </a:lnTo>
                <a:lnTo>
                  <a:pt x="504831" y="883070"/>
                </a:lnTo>
                <a:lnTo>
                  <a:pt x="558970" y="896512"/>
                </a:lnTo>
                <a:lnTo>
                  <a:pt x="615004" y="908364"/>
                </a:lnTo>
                <a:lnTo>
                  <a:pt x="672803" y="918563"/>
                </a:lnTo>
                <a:lnTo>
                  <a:pt x="732238" y="927048"/>
                </a:lnTo>
                <a:lnTo>
                  <a:pt x="793179" y="933756"/>
                </a:lnTo>
                <a:lnTo>
                  <a:pt x="855496" y="938624"/>
                </a:lnTo>
                <a:lnTo>
                  <a:pt x="919060" y="941591"/>
                </a:lnTo>
                <a:lnTo>
                  <a:pt x="983741" y="942593"/>
                </a:lnTo>
                <a:lnTo>
                  <a:pt x="1048423" y="941591"/>
                </a:lnTo>
                <a:lnTo>
                  <a:pt x="1111987" y="938624"/>
                </a:lnTo>
                <a:lnTo>
                  <a:pt x="1174304" y="933756"/>
                </a:lnTo>
                <a:lnTo>
                  <a:pt x="1235245" y="927048"/>
                </a:lnTo>
                <a:lnTo>
                  <a:pt x="1294680" y="918563"/>
                </a:lnTo>
                <a:lnTo>
                  <a:pt x="1352479" y="908364"/>
                </a:lnTo>
                <a:lnTo>
                  <a:pt x="1408513" y="896512"/>
                </a:lnTo>
                <a:lnTo>
                  <a:pt x="1462652" y="883070"/>
                </a:lnTo>
                <a:lnTo>
                  <a:pt x="1514767" y="868100"/>
                </a:lnTo>
                <a:lnTo>
                  <a:pt x="1564727" y="851666"/>
                </a:lnTo>
                <a:lnTo>
                  <a:pt x="1612403" y="833828"/>
                </a:lnTo>
                <a:lnTo>
                  <a:pt x="1657666" y="814649"/>
                </a:lnTo>
                <a:lnTo>
                  <a:pt x="1700386" y="794192"/>
                </a:lnTo>
                <a:lnTo>
                  <a:pt x="1740433" y="772519"/>
                </a:lnTo>
                <a:lnTo>
                  <a:pt x="1777678" y="749692"/>
                </a:lnTo>
                <a:lnTo>
                  <a:pt x="1792986" y="73902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33815" y="3832333"/>
            <a:ext cx="1402551" cy="673311"/>
          </a:xfrm>
          <a:custGeom>
            <a:avLst/>
            <a:gdLst/>
            <a:ahLst/>
            <a:cxnLst/>
            <a:rect l="l" t="t" r="r" b="b"/>
            <a:pathLst>
              <a:path w="1640204" h="787400">
                <a:moveTo>
                  <a:pt x="1639824" y="393953"/>
                </a:moveTo>
                <a:lnTo>
                  <a:pt x="1630073" y="332943"/>
                </a:lnTo>
                <a:lnTo>
                  <a:pt x="1601795" y="274909"/>
                </a:lnTo>
                <a:lnTo>
                  <a:pt x="1556452" y="220546"/>
                </a:lnTo>
                <a:lnTo>
                  <a:pt x="1527838" y="194959"/>
                </a:lnTo>
                <a:lnTo>
                  <a:pt x="1495505" y="170549"/>
                </a:lnTo>
                <a:lnTo>
                  <a:pt x="1459636" y="147405"/>
                </a:lnTo>
                <a:lnTo>
                  <a:pt x="1420414" y="125614"/>
                </a:lnTo>
                <a:lnTo>
                  <a:pt x="1378022" y="105261"/>
                </a:lnTo>
                <a:lnTo>
                  <a:pt x="1332642" y="86434"/>
                </a:lnTo>
                <a:lnTo>
                  <a:pt x="1284457" y="69220"/>
                </a:lnTo>
                <a:lnTo>
                  <a:pt x="1233649" y="53706"/>
                </a:lnTo>
                <a:lnTo>
                  <a:pt x="1180402" y="39979"/>
                </a:lnTo>
                <a:lnTo>
                  <a:pt x="1124897" y="28125"/>
                </a:lnTo>
                <a:lnTo>
                  <a:pt x="1067319" y="18232"/>
                </a:lnTo>
                <a:lnTo>
                  <a:pt x="1007848" y="10385"/>
                </a:lnTo>
                <a:lnTo>
                  <a:pt x="946668" y="4673"/>
                </a:lnTo>
                <a:lnTo>
                  <a:pt x="883962" y="1182"/>
                </a:lnTo>
                <a:lnTo>
                  <a:pt x="819912" y="0"/>
                </a:lnTo>
                <a:lnTo>
                  <a:pt x="755861" y="1182"/>
                </a:lnTo>
                <a:lnTo>
                  <a:pt x="693155" y="4673"/>
                </a:lnTo>
                <a:lnTo>
                  <a:pt x="631975" y="10385"/>
                </a:lnTo>
                <a:lnTo>
                  <a:pt x="572504" y="18232"/>
                </a:lnTo>
                <a:lnTo>
                  <a:pt x="514926" y="28125"/>
                </a:lnTo>
                <a:lnTo>
                  <a:pt x="459421" y="39979"/>
                </a:lnTo>
                <a:lnTo>
                  <a:pt x="406174" y="53706"/>
                </a:lnTo>
                <a:lnTo>
                  <a:pt x="355366" y="69220"/>
                </a:lnTo>
                <a:lnTo>
                  <a:pt x="307181" y="86434"/>
                </a:lnTo>
                <a:lnTo>
                  <a:pt x="261801" y="105261"/>
                </a:lnTo>
                <a:lnTo>
                  <a:pt x="219409" y="125614"/>
                </a:lnTo>
                <a:lnTo>
                  <a:pt x="180187" y="147405"/>
                </a:lnTo>
                <a:lnTo>
                  <a:pt x="144318" y="170549"/>
                </a:lnTo>
                <a:lnTo>
                  <a:pt x="111985" y="194959"/>
                </a:lnTo>
                <a:lnTo>
                  <a:pt x="83371" y="220546"/>
                </a:lnTo>
                <a:lnTo>
                  <a:pt x="38028" y="274909"/>
                </a:lnTo>
                <a:lnTo>
                  <a:pt x="9750" y="332943"/>
                </a:lnTo>
                <a:lnTo>
                  <a:pt x="0" y="393954"/>
                </a:lnTo>
                <a:lnTo>
                  <a:pt x="2468" y="424683"/>
                </a:lnTo>
                <a:lnTo>
                  <a:pt x="21664" y="484114"/>
                </a:lnTo>
                <a:lnTo>
                  <a:pt x="58657" y="540257"/>
                </a:lnTo>
                <a:lnTo>
                  <a:pt x="111985" y="592412"/>
                </a:lnTo>
                <a:lnTo>
                  <a:pt x="144318" y="616776"/>
                </a:lnTo>
                <a:lnTo>
                  <a:pt x="180187" y="639882"/>
                </a:lnTo>
                <a:lnTo>
                  <a:pt x="219409" y="661641"/>
                </a:lnTo>
                <a:lnTo>
                  <a:pt x="261801" y="681966"/>
                </a:lnTo>
                <a:lnTo>
                  <a:pt x="307181" y="700771"/>
                </a:lnTo>
                <a:lnTo>
                  <a:pt x="355366" y="717967"/>
                </a:lnTo>
                <a:lnTo>
                  <a:pt x="406174" y="733467"/>
                </a:lnTo>
                <a:lnTo>
                  <a:pt x="459421" y="747184"/>
                </a:lnTo>
                <a:lnTo>
                  <a:pt x="514926" y="759030"/>
                </a:lnTo>
                <a:lnTo>
                  <a:pt x="572504" y="768919"/>
                </a:lnTo>
                <a:lnTo>
                  <a:pt x="631975" y="776762"/>
                </a:lnTo>
                <a:lnTo>
                  <a:pt x="693155" y="782472"/>
                </a:lnTo>
                <a:lnTo>
                  <a:pt x="755861" y="785963"/>
                </a:lnTo>
                <a:lnTo>
                  <a:pt x="819912" y="787146"/>
                </a:lnTo>
                <a:lnTo>
                  <a:pt x="883962" y="785963"/>
                </a:lnTo>
                <a:lnTo>
                  <a:pt x="946668" y="782472"/>
                </a:lnTo>
                <a:lnTo>
                  <a:pt x="1007848" y="776762"/>
                </a:lnTo>
                <a:lnTo>
                  <a:pt x="1067319" y="768919"/>
                </a:lnTo>
                <a:lnTo>
                  <a:pt x="1124897" y="759030"/>
                </a:lnTo>
                <a:lnTo>
                  <a:pt x="1180402" y="747184"/>
                </a:lnTo>
                <a:lnTo>
                  <a:pt x="1233649" y="733467"/>
                </a:lnTo>
                <a:lnTo>
                  <a:pt x="1284457" y="717967"/>
                </a:lnTo>
                <a:lnTo>
                  <a:pt x="1332642" y="700771"/>
                </a:lnTo>
                <a:lnTo>
                  <a:pt x="1378022" y="681966"/>
                </a:lnTo>
                <a:lnTo>
                  <a:pt x="1420414" y="661641"/>
                </a:lnTo>
                <a:lnTo>
                  <a:pt x="1459636" y="639882"/>
                </a:lnTo>
                <a:lnTo>
                  <a:pt x="1495505" y="616776"/>
                </a:lnTo>
                <a:lnTo>
                  <a:pt x="1527838" y="592412"/>
                </a:lnTo>
                <a:lnTo>
                  <a:pt x="1556452" y="566876"/>
                </a:lnTo>
                <a:lnTo>
                  <a:pt x="1601795" y="512640"/>
                </a:lnTo>
                <a:lnTo>
                  <a:pt x="1630073" y="454766"/>
                </a:lnTo>
                <a:lnTo>
                  <a:pt x="1639824" y="393953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33815" y="3832333"/>
            <a:ext cx="1402551" cy="673311"/>
          </a:xfrm>
          <a:custGeom>
            <a:avLst/>
            <a:gdLst/>
            <a:ahLst/>
            <a:cxnLst/>
            <a:rect l="l" t="t" r="r" b="b"/>
            <a:pathLst>
              <a:path w="1640204" h="787400">
                <a:moveTo>
                  <a:pt x="819912" y="0"/>
                </a:moveTo>
                <a:lnTo>
                  <a:pt x="755861" y="1182"/>
                </a:lnTo>
                <a:lnTo>
                  <a:pt x="693155" y="4673"/>
                </a:lnTo>
                <a:lnTo>
                  <a:pt x="631975" y="10385"/>
                </a:lnTo>
                <a:lnTo>
                  <a:pt x="572504" y="18232"/>
                </a:lnTo>
                <a:lnTo>
                  <a:pt x="514926" y="28125"/>
                </a:lnTo>
                <a:lnTo>
                  <a:pt x="459421" y="39979"/>
                </a:lnTo>
                <a:lnTo>
                  <a:pt x="406174" y="53706"/>
                </a:lnTo>
                <a:lnTo>
                  <a:pt x="355366" y="69220"/>
                </a:lnTo>
                <a:lnTo>
                  <a:pt x="307181" y="86434"/>
                </a:lnTo>
                <a:lnTo>
                  <a:pt x="261801" y="105261"/>
                </a:lnTo>
                <a:lnTo>
                  <a:pt x="219409" y="125614"/>
                </a:lnTo>
                <a:lnTo>
                  <a:pt x="180187" y="147405"/>
                </a:lnTo>
                <a:lnTo>
                  <a:pt x="144318" y="170549"/>
                </a:lnTo>
                <a:lnTo>
                  <a:pt x="111985" y="194959"/>
                </a:lnTo>
                <a:lnTo>
                  <a:pt x="83371" y="220546"/>
                </a:lnTo>
                <a:lnTo>
                  <a:pt x="38028" y="274909"/>
                </a:lnTo>
                <a:lnTo>
                  <a:pt x="9750" y="332943"/>
                </a:lnTo>
                <a:lnTo>
                  <a:pt x="0" y="393954"/>
                </a:lnTo>
                <a:lnTo>
                  <a:pt x="2468" y="424683"/>
                </a:lnTo>
                <a:lnTo>
                  <a:pt x="21664" y="484114"/>
                </a:lnTo>
                <a:lnTo>
                  <a:pt x="58657" y="540257"/>
                </a:lnTo>
                <a:lnTo>
                  <a:pt x="111985" y="592412"/>
                </a:lnTo>
                <a:lnTo>
                  <a:pt x="144318" y="616776"/>
                </a:lnTo>
                <a:lnTo>
                  <a:pt x="180187" y="639882"/>
                </a:lnTo>
                <a:lnTo>
                  <a:pt x="219409" y="661641"/>
                </a:lnTo>
                <a:lnTo>
                  <a:pt x="261801" y="681966"/>
                </a:lnTo>
                <a:lnTo>
                  <a:pt x="307181" y="700771"/>
                </a:lnTo>
                <a:lnTo>
                  <a:pt x="355366" y="717967"/>
                </a:lnTo>
                <a:lnTo>
                  <a:pt x="406174" y="733467"/>
                </a:lnTo>
                <a:lnTo>
                  <a:pt x="459421" y="747184"/>
                </a:lnTo>
                <a:lnTo>
                  <a:pt x="514926" y="759030"/>
                </a:lnTo>
                <a:lnTo>
                  <a:pt x="572504" y="768919"/>
                </a:lnTo>
                <a:lnTo>
                  <a:pt x="631975" y="776762"/>
                </a:lnTo>
                <a:lnTo>
                  <a:pt x="693155" y="782472"/>
                </a:lnTo>
                <a:lnTo>
                  <a:pt x="755861" y="785963"/>
                </a:lnTo>
                <a:lnTo>
                  <a:pt x="819912" y="787146"/>
                </a:lnTo>
                <a:lnTo>
                  <a:pt x="883962" y="785963"/>
                </a:lnTo>
                <a:lnTo>
                  <a:pt x="946668" y="782472"/>
                </a:lnTo>
                <a:lnTo>
                  <a:pt x="1007848" y="776762"/>
                </a:lnTo>
                <a:lnTo>
                  <a:pt x="1067319" y="768919"/>
                </a:lnTo>
                <a:lnTo>
                  <a:pt x="1124897" y="759030"/>
                </a:lnTo>
                <a:lnTo>
                  <a:pt x="1180402" y="747184"/>
                </a:lnTo>
                <a:lnTo>
                  <a:pt x="1233649" y="733467"/>
                </a:lnTo>
                <a:lnTo>
                  <a:pt x="1284457" y="717967"/>
                </a:lnTo>
                <a:lnTo>
                  <a:pt x="1332642" y="700771"/>
                </a:lnTo>
                <a:lnTo>
                  <a:pt x="1378022" y="681966"/>
                </a:lnTo>
                <a:lnTo>
                  <a:pt x="1420414" y="661641"/>
                </a:lnTo>
                <a:lnTo>
                  <a:pt x="1459636" y="639882"/>
                </a:lnTo>
                <a:lnTo>
                  <a:pt x="1495505" y="616776"/>
                </a:lnTo>
                <a:lnTo>
                  <a:pt x="1527838" y="592412"/>
                </a:lnTo>
                <a:lnTo>
                  <a:pt x="1556452" y="566876"/>
                </a:lnTo>
                <a:lnTo>
                  <a:pt x="1601795" y="512640"/>
                </a:lnTo>
                <a:lnTo>
                  <a:pt x="1630073" y="454766"/>
                </a:lnTo>
                <a:lnTo>
                  <a:pt x="1639824" y="393953"/>
                </a:lnTo>
                <a:lnTo>
                  <a:pt x="1637355" y="363120"/>
                </a:lnTo>
                <a:lnTo>
                  <a:pt x="1618159" y="303511"/>
                </a:lnTo>
                <a:lnTo>
                  <a:pt x="1581166" y="247226"/>
                </a:lnTo>
                <a:lnTo>
                  <a:pt x="1527838" y="194959"/>
                </a:lnTo>
                <a:lnTo>
                  <a:pt x="1495505" y="170549"/>
                </a:lnTo>
                <a:lnTo>
                  <a:pt x="1459636" y="147405"/>
                </a:lnTo>
                <a:lnTo>
                  <a:pt x="1420414" y="125614"/>
                </a:lnTo>
                <a:lnTo>
                  <a:pt x="1378022" y="105261"/>
                </a:lnTo>
                <a:lnTo>
                  <a:pt x="1332642" y="86434"/>
                </a:lnTo>
                <a:lnTo>
                  <a:pt x="1284457" y="69220"/>
                </a:lnTo>
                <a:lnTo>
                  <a:pt x="1233649" y="53706"/>
                </a:lnTo>
                <a:lnTo>
                  <a:pt x="1180402" y="39979"/>
                </a:lnTo>
                <a:lnTo>
                  <a:pt x="1124897" y="28125"/>
                </a:lnTo>
                <a:lnTo>
                  <a:pt x="1067319" y="18232"/>
                </a:lnTo>
                <a:lnTo>
                  <a:pt x="1007848" y="10385"/>
                </a:lnTo>
                <a:lnTo>
                  <a:pt x="946668" y="4673"/>
                </a:lnTo>
                <a:lnTo>
                  <a:pt x="883962" y="1182"/>
                </a:lnTo>
                <a:lnTo>
                  <a:pt x="81991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31815" y="3886633"/>
            <a:ext cx="80362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48869" marR="4344" indent="-38552">
              <a:spcBef>
                <a:spcPts val="86"/>
              </a:spcBef>
            </a:pPr>
            <a:r>
              <a:rPr sz="1539" spc="-4" dirty="0">
                <a:solidFill>
                  <a:srgbClr val="FFFFFF"/>
                </a:solidFill>
                <a:latin typeface="STZhongsong"/>
                <a:cs typeface="STZhongsong"/>
              </a:rPr>
              <a:t>为什么不 正确呢</a:t>
            </a:r>
            <a:r>
              <a:rPr sz="1539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539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86411" y="4629229"/>
            <a:ext cx="1585539" cy="960011"/>
          </a:xfrm>
          <a:custGeom>
            <a:avLst/>
            <a:gdLst/>
            <a:ahLst/>
            <a:cxnLst/>
            <a:rect l="l" t="t" r="r" b="b"/>
            <a:pathLst>
              <a:path w="1854200" h="1122679">
                <a:moveTo>
                  <a:pt x="1853945" y="560832"/>
                </a:moveTo>
                <a:lnTo>
                  <a:pt x="1846718" y="490554"/>
                </a:lnTo>
                <a:lnTo>
                  <a:pt x="1825617" y="422861"/>
                </a:lnTo>
                <a:lnTo>
                  <a:pt x="1791512" y="358282"/>
                </a:lnTo>
                <a:lnTo>
                  <a:pt x="1745272" y="297344"/>
                </a:lnTo>
                <a:lnTo>
                  <a:pt x="1717873" y="268406"/>
                </a:lnTo>
                <a:lnTo>
                  <a:pt x="1687767" y="240576"/>
                </a:lnTo>
                <a:lnTo>
                  <a:pt x="1655063" y="213922"/>
                </a:lnTo>
                <a:lnTo>
                  <a:pt x="1619868" y="188508"/>
                </a:lnTo>
                <a:lnTo>
                  <a:pt x="1582292" y="164401"/>
                </a:lnTo>
                <a:lnTo>
                  <a:pt x="1542444" y="141667"/>
                </a:lnTo>
                <a:lnTo>
                  <a:pt x="1500432" y="120372"/>
                </a:lnTo>
                <a:lnTo>
                  <a:pt x="1456365" y="100582"/>
                </a:lnTo>
                <a:lnTo>
                  <a:pt x="1410352" y="82363"/>
                </a:lnTo>
                <a:lnTo>
                  <a:pt x="1362501" y="65782"/>
                </a:lnTo>
                <a:lnTo>
                  <a:pt x="1312922" y="50904"/>
                </a:lnTo>
                <a:lnTo>
                  <a:pt x="1261722" y="37795"/>
                </a:lnTo>
                <a:lnTo>
                  <a:pt x="1209011" y="26522"/>
                </a:lnTo>
                <a:lnTo>
                  <a:pt x="1154897" y="17150"/>
                </a:lnTo>
                <a:lnTo>
                  <a:pt x="1099490" y="9746"/>
                </a:lnTo>
                <a:lnTo>
                  <a:pt x="1042897" y="4375"/>
                </a:lnTo>
                <a:lnTo>
                  <a:pt x="985228" y="1104"/>
                </a:lnTo>
                <a:lnTo>
                  <a:pt x="926591" y="0"/>
                </a:lnTo>
                <a:lnTo>
                  <a:pt x="867958" y="1104"/>
                </a:lnTo>
                <a:lnTo>
                  <a:pt x="810299" y="4375"/>
                </a:lnTo>
                <a:lnTo>
                  <a:pt x="753721" y="9746"/>
                </a:lnTo>
                <a:lnTo>
                  <a:pt x="698334" y="17150"/>
                </a:lnTo>
                <a:lnTo>
                  <a:pt x="644246" y="26522"/>
                </a:lnTo>
                <a:lnTo>
                  <a:pt x="591427" y="37830"/>
                </a:lnTo>
                <a:lnTo>
                  <a:pt x="540397" y="50904"/>
                </a:lnTo>
                <a:lnTo>
                  <a:pt x="490854" y="65782"/>
                </a:lnTo>
                <a:lnTo>
                  <a:pt x="443042" y="82363"/>
                </a:lnTo>
                <a:lnTo>
                  <a:pt x="397069" y="100582"/>
                </a:lnTo>
                <a:lnTo>
                  <a:pt x="353044" y="120372"/>
                </a:lnTo>
                <a:lnTo>
                  <a:pt x="311076" y="141667"/>
                </a:lnTo>
                <a:lnTo>
                  <a:pt x="271271" y="164401"/>
                </a:lnTo>
                <a:lnTo>
                  <a:pt x="233740" y="188508"/>
                </a:lnTo>
                <a:lnTo>
                  <a:pt x="198588" y="213922"/>
                </a:lnTo>
                <a:lnTo>
                  <a:pt x="165926" y="240576"/>
                </a:lnTo>
                <a:lnTo>
                  <a:pt x="135861" y="268406"/>
                </a:lnTo>
                <a:lnTo>
                  <a:pt x="108501" y="297344"/>
                </a:lnTo>
                <a:lnTo>
                  <a:pt x="83955" y="327325"/>
                </a:lnTo>
                <a:lnTo>
                  <a:pt x="43736" y="390149"/>
                </a:lnTo>
                <a:lnTo>
                  <a:pt x="16069" y="456352"/>
                </a:lnTo>
                <a:lnTo>
                  <a:pt x="1821" y="525403"/>
                </a:lnTo>
                <a:lnTo>
                  <a:pt x="0" y="560832"/>
                </a:lnTo>
                <a:lnTo>
                  <a:pt x="1821" y="596345"/>
                </a:lnTo>
                <a:lnTo>
                  <a:pt x="16069" y="665546"/>
                </a:lnTo>
                <a:lnTo>
                  <a:pt x="43736" y="731874"/>
                </a:lnTo>
                <a:lnTo>
                  <a:pt x="83955" y="794803"/>
                </a:lnTo>
                <a:lnTo>
                  <a:pt x="108501" y="824828"/>
                </a:lnTo>
                <a:lnTo>
                  <a:pt x="135861" y="853806"/>
                </a:lnTo>
                <a:lnTo>
                  <a:pt x="163830" y="879728"/>
                </a:lnTo>
                <a:lnTo>
                  <a:pt x="163830" y="560832"/>
                </a:lnTo>
                <a:lnTo>
                  <a:pt x="166129" y="524812"/>
                </a:lnTo>
                <a:lnTo>
                  <a:pt x="184008" y="455116"/>
                </a:lnTo>
                <a:lnTo>
                  <a:pt x="218458" y="389235"/>
                </a:lnTo>
                <a:lnTo>
                  <a:pt x="241469" y="357984"/>
                </a:lnTo>
                <a:lnTo>
                  <a:pt x="268111" y="327998"/>
                </a:lnTo>
                <a:lnTo>
                  <a:pt x="298211" y="299381"/>
                </a:lnTo>
                <a:lnTo>
                  <a:pt x="331601" y="272236"/>
                </a:lnTo>
                <a:lnTo>
                  <a:pt x="368107" y="246666"/>
                </a:lnTo>
                <a:lnTo>
                  <a:pt x="407561" y="222777"/>
                </a:lnTo>
                <a:lnTo>
                  <a:pt x="449791" y="200670"/>
                </a:lnTo>
                <a:lnTo>
                  <a:pt x="494625" y="180450"/>
                </a:lnTo>
                <a:lnTo>
                  <a:pt x="541894" y="162221"/>
                </a:lnTo>
                <a:lnTo>
                  <a:pt x="591564" y="146049"/>
                </a:lnTo>
                <a:lnTo>
                  <a:pt x="643052" y="132149"/>
                </a:lnTo>
                <a:lnTo>
                  <a:pt x="696600" y="120513"/>
                </a:lnTo>
                <a:lnTo>
                  <a:pt x="751898" y="111283"/>
                </a:lnTo>
                <a:lnTo>
                  <a:pt x="808777" y="104561"/>
                </a:lnTo>
                <a:lnTo>
                  <a:pt x="867065" y="100452"/>
                </a:lnTo>
                <a:lnTo>
                  <a:pt x="926591" y="99060"/>
                </a:lnTo>
                <a:lnTo>
                  <a:pt x="986222" y="100452"/>
                </a:lnTo>
                <a:lnTo>
                  <a:pt x="1044604" y="104561"/>
                </a:lnTo>
                <a:lnTo>
                  <a:pt x="1101567" y="111283"/>
                </a:lnTo>
                <a:lnTo>
                  <a:pt x="1156941" y="120513"/>
                </a:lnTo>
                <a:lnTo>
                  <a:pt x="1210556" y="132149"/>
                </a:lnTo>
                <a:lnTo>
                  <a:pt x="1262240" y="146086"/>
                </a:lnTo>
                <a:lnTo>
                  <a:pt x="1311825" y="162221"/>
                </a:lnTo>
                <a:lnTo>
                  <a:pt x="1359139" y="180450"/>
                </a:lnTo>
                <a:lnTo>
                  <a:pt x="1404012" y="200670"/>
                </a:lnTo>
                <a:lnTo>
                  <a:pt x="1446275" y="222777"/>
                </a:lnTo>
                <a:lnTo>
                  <a:pt x="1485755" y="246666"/>
                </a:lnTo>
                <a:lnTo>
                  <a:pt x="1522284" y="272236"/>
                </a:lnTo>
                <a:lnTo>
                  <a:pt x="1555691" y="299381"/>
                </a:lnTo>
                <a:lnTo>
                  <a:pt x="1585806" y="327998"/>
                </a:lnTo>
                <a:lnTo>
                  <a:pt x="1612458" y="357984"/>
                </a:lnTo>
                <a:lnTo>
                  <a:pt x="1635477" y="389235"/>
                </a:lnTo>
                <a:lnTo>
                  <a:pt x="1669935" y="455116"/>
                </a:lnTo>
                <a:lnTo>
                  <a:pt x="1687816" y="524812"/>
                </a:lnTo>
                <a:lnTo>
                  <a:pt x="1690116" y="560832"/>
                </a:lnTo>
                <a:lnTo>
                  <a:pt x="1690116" y="879498"/>
                </a:lnTo>
                <a:lnTo>
                  <a:pt x="1717873" y="853806"/>
                </a:lnTo>
                <a:lnTo>
                  <a:pt x="1745272" y="824828"/>
                </a:lnTo>
                <a:lnTo>
                  <a:pt x="1769854" y="794803"/>
                </a:lnTo>
                <a:lnTo>
                  <a:pt x="1810136" y="731874"/>
                </a:lnTo>
                <a:lnTo>
                  <a:pt x="1837848" y="665546"/>
                </a:lnTo>
                <a:lnTo>
                  <a:pt x="1852121" y="596345"/>
                </a:lnTo>
                <a:lnTo>
                  <a:pt x="1853945" y="560832"/>
                </a:lnTo>
                <a:close/>
              </a:path>
              <a:path w="1854200" h="1122679">
                <a:moveTo>
                  <a:pt x="1690116" y="879498"/>
                </a:moveTo>
                <a:lnTo>
                  <a:pt x="1690116" y="560832"/>
                </a:lnTo>
                <a:lnTo>
                  <a:pt x="1687816" y="596950"/>
                </a:lnTo>
                <a:lnTo>
                  <a:pt x="1681033" y="632303"/>
                </a:lnTo>
                <a:lnTo>
                  <a:pt x="1654693" y="700302"/>
                </a:lnTo>
                <a:lnTo>
                  <a:pt x="1612458" y="764012"/>
                </a:lnTo>
                <a:lnTo>
                  <a:pt x="1585806" y="794004"/>
                </a:lnTo>
                <a:lnTo>
                  <a:pt x="1555691" y="822616"/>
                </a:lnTo>
                <a:lnTo>
                  <a:pt x="1522284" y="849747"/>
                </a:lnTo>
                <a:lnTo>
                  <a:pt x="1485755" y="875295"/>
                </a:lnTo>
                <a:lnTo>
                  <a:pt x="1446275" y="899158"/>
                </a:lnTo>
                <a:lnTo>
                  <a:pt x="1404012" y="921233"/>
                </a:lnTo>
                <a:lnTo>
                  <a:pt x="1359139" y="941418"/>
                </a:lnTo>
                <a:lnTo>
                  <a:pt x="1311825" y="959612"/>
                </a:lnTo>
                <a:lnTo>
                  <a:pt x="1262240" y="975711"/>
                </a:lnTo>
                <a:lnTo>
                  <a:pt x="1210556" y="989613"/>
                </a:lnTo>
                <a:lnTo>
                  <a:pt x="1156941" y="1001217"/>
                </a:lnTo>
                <a:lnTo>
                  <a:pt x="1101567" y="1010420"/>
                </a:lnTo>
                <a:lnTo>
                  <a:pt x="1044604" y="1017121"/>
                </a:lnTo>
                <a:lnTo>
                  <a:pt x="986222" y="1021216"/>
                </a:lnTo>
                <a:lnTo>
                  <a:pt x="926591" y="1022604"/>
                </a:lnTo>
                <a:lnTo>
                  <a:pt x="867065" y="1021216"/>
                </a:lnTo>
                <a:lnTo>
                  <a:pt x="808777" y="1017121"/>
                </a:lnTo>
                <a:lnTo>
                  <a:pt x="751898" y="1010420"/>
                </a:lnTo>
                <a:lnTo>
                  <a:pt x="696600" y="1001217"/>
                </a:lnTo>
                <a:lnTo>
                  <a:pt x="643052" y="989613"/>
                </a:lnTo>
                <a:lnTo>
                  <a:pt x="591427" y="975711"/>
                </a:lnTo>
                <a:lnTo>
                  <a:pt x="541894" y="959612"/>
                </a:lnTo>
                <a:lnTo>
                  <a:pt x="494625" y="941418"/>
                </a:lnTo>
                <a:lnTo>
                  <a:pt x="449791" y="921233"/>
                </a:lnTo>
                <a:lnTo>
                  <a:pt x="407561" y="899158"/>
                </a:lnTo>
                <a:lnTo>
                  <a:pt x="368107" y="875295"/>
                </a:lnTo>
                <a:lnTo>
                  <a:pt x="331601" y="849747"/>
                </a:lnTo>
                <a:lnTo>
                  <a:pt x="298211" y="822616"/>
                </a:lnTo>
                <a:lnTo>
                  <a:pt x="268111" y="794004"/>
                </a:lnTo>
                <a:lnTo>
                  <a:pt x="241469" y="764012"/>
                </a:lnTo>
                <a:lnTo>
                  <a:pt x="218458" y="732744"/>
                </a:lnTo>
                <a:lnTo>
                  <a:pt x="184008" y="666787"/>
                </a:lnTo>
                <a:lnTo>
                  <a:pt x="166129" y="596950"/>
                </a:lnTo>
                <a:lnTo>
                  <a:pt x="163830" y="560832"/>
                </a:lnTo>
                <a:lnTo>
                  <a:pt x="163830" y="879728"/>
                </a:lnTo>
                <a:lnTo>
                  <a:pt x="198588" y="908357"/>
                </a:lnTo>
                <a:lnTo>
                  <a:pt x="233740" y="933798"/>
                </a:lnTo>
                <a:lnTo>
                  <a:pt x="271271" y="957929"/>
                </a:lnTo>
                <a:lnTo>
                  <a:pt x="311076" y="980683"/>
                </a:lnTo>
                <a:lnTo>
                  <a:pt x="353044" y="1001995"/>
                </a:lnTo>
                <a:lnTo>
                  <a:pt x="397069" y="1021800"/>
                </a:lnTo>
                <a:lnTo>
                  <a:pt x="443042" y="1040030"/>
                </a:lnTo>
                <a:lnTo>
                  <a:pt x="490854" y="1056621"/>
                </a:lnTo>
                <a:lnTo>
                  <a:pt x="540397" y="1071506"/>
                </a:lnTo>
                <a:lnTo>
                  <a:pt x="591564" y="1084621"/>
                </a:lnTo>
                <a:lnTo>
                  <a:pt x="644246" y="1095898"/>
                </a:lnTo>
                <a:lnTo>
                  <a:pt x="698334" y="1105272"/>
                </a:lnTo>
                <a:lnTo>
                  <a:pt x="753721" y="1112678"/>
                </a:lnTo>
                <a:lnTo>
                  <a:pt x="810299" y="1118049"/>
                </a:lnTo>
                <a:lnTo>
                  <a:pt x="867958" y="1121321"/>
                </a:lnTo>
                <a:lnTo>
                  <a:pt x="926591" y="1122426"/>
                </a:lnTo>
                <a:lnTo>
                  <a:pt x="985228" y="1121321"/>
                </a:lnTo>
                <a:lnTo>
                  <a:pt x="1042897" y="1118049"/>
                </a:lnTo>
                <a:lnTo>
                  <a:pt x="1099490" y="1112678"/>
                </a:lnTo>
                <a:lnTo>
                  <a:pt x="1154897" y="1105272"/>
                </a:lnTo>
                <a:lnTo>
                  <a:pt x="1209011" y="1095898"/>
                </a:lnTo>
                <a:lnTo>
                  <a:pt x="1261722" y="1084621"/>
                </a:lnTo>
                <a:lnTo>
                  <a:pt x="1312922" y="1071506"/>
                </a:lnTo>
                <a:lnTo>
                  <a:pt x="1362501" y="1056621"/>
                </a:lnTo>
                <a:lnTo>
                  <a:pt x="1410352" y="1040030"/>
                </a:lnTo>
                <a:lnTo>
                  <a:pt x="1456365" y="1021800"/>
                </a:lnTo>
                <a:lnTo>
                  <a:pt x="1500432" y="1001995"/>
                </a:lnTo>
                <a:lnTo>
                  <a:pt x="1542444" y="980683"/>
                </a:lnTo>
                <a:lnTo>
                  <a:pt x="1582292" y="957929"/>
                </a:lnTo>
                <a:lnTo>
                  <a:pt x="1619868" y="933798"/>
                </a:lnTo>
                <a:lnTo>
                  <a:pt x="1655063" y="908357"/>
                </a:lnTo>
                <a:lnTo>
                  <a:pt x="1687816" y="881626"/>
                </a:lnTo>
                <a:lnTo>
                  <a:pt x="1690116" y="87949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18023" y="4708071"/>
            <a:ext cx="1322188" cy="802543"/>
          </a:xfrm>
          <a:custGeom>
            <a:avLst/>
            <a:gdLst/>
            <a:ahLst/>
            <a:cxnLst/>
            <a:rect l="l" t="t" r="r" b="b"/>
            <a:pathLst>
              <a:path w="1546225" h="938529">
                <a:moveTo>
                  <a:pt x="1546098" y="468629"/>
                </a:moveTo>
                <a:lnTo>
                  <a:pt x="1536912" y="396093"/>
                </a:lnTo>
                <a:lnTo>
                  <a:pt x="1510271" y="327081"/>
                </a:lnTo>
                <a:lnTo>
                  <a:pt x="1490832" y="294156"/>
                </a:lnTo>
                <a:lnTo>
                  <a:pt x="1467543" y="262423"/>
                </a:lnTo>
                <a:lnTo>
                  <a:pt x="1440575" y="231986"/>
                </a:lnTo>
                <a:lnTo>
                  <a:pt x="1410099" y="202949"/>
                </a:lnTo>
                <a:lnTo>
                  <a:pt x="1376287" y="175415"/>
                </a:lnTo>
                <a:lnTo>
                  <a:pt x="1339310" y="149488"/>
                </a:lnTo>
                <a:lnTo>
                  <a:pt x="1299339" y="125272"/>
                </a:lnTo>
                <a:lnTo>
                  <a:pt x="1256546" y="102869"/>
                </a:lnTo>
                <a:lnTo>
                  <a:pt x="1211102" y="82385"/>
                </a:lnTo>
                <a:lnTo>
                  <a:pt x="1163178" y="63923"/>
                </a:lnTo>
                <a:lnTo>
                  <a:pt x="1112946" y="47586"/>
                </a:lnTo>
                <a:lnTo>
                  <a:pt x="1060577" y="33477"/>
                </a:lnTo>
                <a:lnTo>
                  <a:pt x="1006241" y="21702"/>
                </a:lnTo>
                <a:lnTo>
                  <a:pt x="950111" y="12363"/>
                </a:lnTo>
                <a:lnTo>
                  <a:pt x="892358" y="5563"/>
                </a:lnTo>
                <a:lnTo>
                  <a:pt x="833153" y="1408"/>
                </a:lnTo>
                <a:lnTo>
                  <a:pt x="772668" y="0"/>
                </a:lnTo>
                <a:lnTo>
                  <a:pt x="712286" y="1408"/>
                </a:lnTo>
                <a:lnTo>
                  <a:pt x="653174" y="5563"/>
                </a:lnTo>
                <a:lnTo>
                  <a:pt x="595506" y="12363"/>
                </a:lnTo>
                <a:lnTo>
                  <a:pt x="539452" y="21702"/>
                </a:lnTo>
                <a:lnTo>
                  <a:pt x="485183" y="33477"/>
                </a:lnTo>
                <a:lnTo>
                  <a:pt x="432873" y="47586"/>
                </a:lnTo>
                <a:lnTo>
                  <a:pt x="382693" y="63923"/>
                </a:lnTo>
                <a:lnTo>
                  <a:pt x="334814" y="82385"/>
                </a:lnTo>
                <a:lnTo>
                  <a:pt x="289408" y="102870"/>
                </a:lnTo>
                <a:lnTo>
                  <a:pt x="246648" y="125272"/>
                </a:lnTo>
                <a:lnTo>
                  <a:pt x="206705" y="149488"/>
                </a:lnTo>
                <a:lnTo>
                  <a:pt x="169750" y="175415"/>
                </a:lnTo>
                <a:lnTo>
                  <a:pt x="135956" y="202949"/>
                </a:lnTo>
                <a:lnTo>
                  <a:pt x="105494" y="231986"/>
                </a:lnTo>
                <a:lnTo>
                  <a:pt x="78537" y="262423"/>
                </a:lnTo>
                <a:lnTo>
                  <a:pt x="55255" y="294156"/>
                </a:lnTo>
                <a:lnTo>
                  <a:pt x="35821" y="327081"/>
                </a:lnTo>
                <a:lnTo>
                  <a:pt x="9184" y="396093"/>
                </a:lnTo>
                <a:lnTo>
                  <a:pt x="0" y="468630"/>
                </a:lnTo>
                <a:lnTo>
                  <a:pt x="2324" y="505292"/>
                </a:lnTo>
                <a:lnTo>
                  <a:pt x="20407" y="576207"/>
                </a:lnTo>
                <a:lnTo>
                  <a:pt x="55255" y="643212"/>
                </a:lnTo>
                <a:lnTo>
                  <a:pt x="78537" y="674987"/>
                </a:lnTo>
                <a:lnTo>
                  <a:pt x="105494" y="705470"/>
                </a:lnTo>
                <a:lnTo>
                  <a:pt x="135956" y="734558"/>
                </a:lnTo>
                <a:lnTo>
                  <a:pt x="169750" y="762144"/>
                </a:lnTo>
                <a:lnTo>
                  <a:pt x="206705" y="788125"/>
                </a:lnTo>
                <a:lnTo>
                  <a:pt x="246648" y="812396"/>
                </a:lnTo>
                <a:lnTo>
                  <a:pt x="289408" y="834852"/>
                </a:lnTo>
                <a:lnTo>
                  <a:pt x="334814" y="855388"/>
                </a:lnTo>
                <a:lnTo>
                  <a:pt x="382693" y="873901"/>
                </a:lnTo>
                <a:lnTo>
                  <a:pt x="432873" y="890284"/>
                </a:lnTo>
                <a:lnTo>
                  <a:pt x="485183" y="904435"/>
                </a:lnTo>
                <a:lnTo>
                  <a:pt x="539452" y="916247"/>
                </a:lnTo>
                <a:lnTo>
                  <a:pt x="595506" y="925616"/>
                </a:lnTo>
                <a:lnTo>
                  <a:pt x="653174" y="932438"/>
                </a:lnTo>
                <a:lnTo>
                  <a:pt x="712286" y="936608"/>
                </a:lnTo>
                <a:lnTo>
                  <a:pt x="772668" y="938022"/>
                </a:lnTo>
                <a:lnTo>
                  <a:pt x="833153" y="936608"/>
                </a:lnTo>
                <a:lnTo>
                  <a:pt x="892358" y="932438"/>
                </a:lnTo>
                <a:lnTo>
                  <a:pt x="950111" y="925616"/>
                </a:lnTo>
                <a:lnTo>
                  <a:pt x="1006241" y="916247"/>
                </a:lnTo>
                <a:lnTo>
                  <a:pt x="1060577" y="904435"/>
                </a:lnTo>
                <a:lnTo>
                  <a:pt x="1112946" y="890284"/>
                </a:lnTo>
                <a:lnTo>
                  <a:pt x="1163178" y="873901"/>
                </a:lnTo>
                <a:lnTo>
                  <a:pt x="1211102" y="855388"/>
                </a:lnTo>
                <a:lnTo>
                  <a:pt x="1256546" y="834852"/>
                </a:lnTo>
                <a:lnTo>
                  <a:pt x="1299339" y="812396"/>
                </a:lnTo>
                <a:lnTo>
                  <a:pt x="1339310" y="788125"/>
                </a:lnTo>
                <a:lnTo>
                  <a:pt x="1376287" y="762144"/>
                </a:lnTo>
                <a:lnTo>
                  <a:pt x="1410099" y="734558"/>
                </a:lnTo>
                <a:lnTo>
                  <a:pt x="1440575" y="705470"/>
                </a:lnTo>
                <a:lnTo>
                  <a:pt x="1467543" y="674987"/>
                </a:lnTo>
                <a:lnTo>
                  <a:pt x="1490832" y="643212"/>
                </a:lnTo>
                <a:lnTo>
                  <a:pt x="1510271" y="610251"/>
                </a:lnTo>
                <a:lnTo>
                  <a:pt x="1536912" y="541186"/>
                </a:lnTo>
                <a:lnTo>
                  <a:pt x="1546098" y="46862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18023" y="4708071"/>
            <a:ext cx="1322188" cy="802543"/>
          </a:xfrm>
          <a:custGeom>
            <a:avLst/>
            <a:gdLst/>
            <a:ahLst/>
            <a:cxnLst/>
            <a:rect l="l" t="t" r="r" b="b"/>
            <a:pathLst>
              <a:path w="1546225" h="938529">
                <a:moveTo>
                  <a:pt x="772668" y="0"/>
                </a:moveTo>
                <a:lnTo>
                  <a:pt x="712286" y="1408"/>
                </a:lnTo>
                <a:lnTo>
                  <a:pt x="653174" y="5563"/>
                </a:lnTo>
                <a:lnTo>
                  <a:pt x="595506" y="12363"/>
                </a:lnTo>
                <a:lnTo>
                  <a:pt x="539452" y="21702"/>
                </a:lnTo>
                <a:lnTo>
                  <a:pt x="485183" y="33477"/>
                </a:lnTo>
                <a:lnTo>
                  <a:pt x="432873" y="47586"/>
                </a:lnTo>
                <a:lnTo>
                  <a:pt x="382693" y="63923"/>
                </a:lnTo>
                <a:lnTo>
                  <a:pt x="334814" y="82385"/>
                </a:lnTo>
                <a:lnTo>
                  <a:pt x="289408" y="102870"/>
                </a:lnTo>
                <a:lnTo>
                  <a:pt x="246648" y="125272"/>
                </a:lnTo>
                <a:lnTo>
                  <a:pt x="206705" y="149488"/>
                </a:lnTo>
                <a:lnTo>
                  <a:pt x="169750" y="175415"/>
                </a:lnTo>
                <a:lnTo>
                  <a:pt x="135956" y="202949"/>
                </a:lnTo>
                <a:lnTo>
                  <a:pt x="105494" y="231986"/>
                </a:lnTo>
                <a:lnTo>
                  <a:pt x="78537" y="262423"/>
                </a:lnTo>
                <a:lnTo>
                  <a:pt x="55255" y="294156"/>
                </a:lnTo>
                <a:lnTo>
                  <a:pt x="35821" y="327081"/>
                </a:lnTo>
                <a:lnTo>
                  <a:pt x="9184" y="396093"/>
                </a:lnTo>
                <a:lnTo>
                  <a:pt x="0" y="468630"/>
                </a:lnTo>
                <a:lnTo>
                  <a:pt x="2324" y="505292"/>
                </a:lnTo>
                <a:lnTo>
                  <a:pt x="20407" y="576207"/>
                </a:lnTo>
                <a:lnTo>
                  <a:pt x="55255" y="643212"/>
                </a:lnTo>
                <a:lnTo>
                  <a:pt x="78537" y="674987"/>
                </a:lnTo>
                <a:lnTo>
                  <a:pt x="105494" y="705470"/>
                </a:lnTo>
                <a:lnTo>
                  <a:pt x="135956" y="734558"/>
                </a:lnTo>
                <a:lnTo>
                  <a:pt x="169750" y="762144"/>
                </a:lnTo>
                <a:lnTo>
                  <a:pt x="206705" y="788125"/>
                </a:lnTo>
                <a:lnTo>
                  <a:pt x="246648" y="812396"/>
                </a:lnTo>
                <a:lnTo>
                  <a:pt x="289408" y="834852"/>
                </a:lnTo>
                <a:lnTo>
                  <a:pt x="334814" y="855388"/>
                </a:lnTo>
                <a:lnTo>
                  <a:pt x="382693" y="873901"/>
                </a:lnTo>
                <a:lnTo>
                  <a:pt x="432873" y="890284"/>
                </a:lnTo>
                <a:lnTo>
                  <a:pt x="485183" y="904435"/>
                </a:lnTo>
                <a:lnTo>
                  <a:pt x="539452" y="916247"/>
                </a:lnTo>
                <a:lnTo>
                  <a:pt x="595506" y="925616"/>
                </a:lnTo>
                <a:lnTo>
                  <a:pt x="653174" y="932438"/>
                </a:lnTo>
                <a:lnTo>
                  <a:pt x="712286" y="936608"/>
                </a:lnTo>
                <a:lnTo>
                  <a:pt x="772668" y="938022"/>
                </a:lnTo>
                <a:lnTo>
                  <a:pt x="833153" y="936608"/>
                </a:lnTo>
                <a:lnTo>
                  <a:pt x="892358" y="932438"/>
                </a:lnTo>
                <a:lnTo>
                  <a:pt x="950111" y="925616"/>
                </a:lnTo>
                <a:lnTo>
                  <a:pt x="1006241" y="916247"/>
                </a:lnTo>
                <a:lnTo>
                  <a:pt x="1060577" y="904435"/>
                </a:lnTo>
                <a:lnTo>
                  <a:pt x="1112946" y="890284"/>
                </a:lnTo>
                <a:lnTo>
                  <a:pt x="1163178" y="873901"/>
                </a:lnTo>
                <a:lnTo>
                  <a:pt x="1211102" y="855388"/>
                </a:lnTo>
                <a:lnTo>
                  <a:pt x="1256546" y="834852"/>
                </a:lnTo>
                <a:lnTo>
                  <a:pt x="1299339" y="812396"/>
                </a:lnTo>
                <a:lnTo>
                  <a:pt x="1339310" y="788125"/>
                </a:lnTo>
                <a:lnTo>
                  <a:pt x="1376287" y="762144"/>
                </a:lnTo>
                <a:lnTo>
                  <a:pt x="1410099" y="734558"/>
                </a:lnTo>
                <a:lnTo>
                  <a:pt x="1440575" y="705470"/>
                </a:lnTo>
                <a:lnTo>
                  <a:pt x="1467543" y="674987"/>
                </a:lnTo>
                <a:lnTo>
                  <a:pt x="1490832" y="643212"/>
                </a:lnTo>
                <a:lnTo>
                  <a:pt x="1510271" y="610251"/>
                </a:lnTo>
                <a:lnTo>
                  <a:pt x="1536912" y="541186"/>
                </a:lnTo>
                <a:lnTo>
                  <a:pt x="1546098" y="468629"/>
                </a:lnTo>
                <a:lnTo>
                  <a:pt x="1543773" y="431972"/>
                </a:lnTo>
                <a:lnTo>
                  <a:pt x="1525688" y="361094"/>
                </a:lnTo>
                <a:lnTo>
                  <a:pt x="1490832" y="294156"/>
                </a:lnTo>
                <a:lnTo>
                  <a:pt x="1467543" y="262423"/>
                </a:lnTo>
                <a:lnTo>
                  <a:pt x="1440575" y="231986"/>
                </a:lnTo>
                <a:lnTo>
                  <a:pt x="1410099" y="202949"/>
                </a:lnTo>
                <a:lnTo>
                  <a:pt x="1376287" y="175415"/>
                </a:lnTo>
                <a:lnTo>
                  <a:pt x="1339310" y="149488"/>
                </a:lnTo>
                <a:lnTo>
                  <a:pt x="1299339" y="125272"/>
                </a:lnTo>
                <a:lnTo>
                  <a:pt x="1256546" y="102869"/>
                </a:lnTo>
                <a:lnTo>
                  <a:pt x="1211102" y="82385"/>
                </a:lnTo>
                <a:lnTo>
                  <a:pt x="1163178" y="63923"/>
                </a:lnTo>
                <a:lnTo>
                  <a:pt x="1112946" y="47586"/>
                </a:lnTo>
                <a:lnTo>
                  <a:pt x="1060577" y="33477"/>
                </a:lnTo>
                <a:lnTo>
                  <a:pt x="1006241" y="21702"/>
                </a:lnTo>
                <a:lnTo>
                  <a:pt x="950111" y="12363"/>
                </a:lnTo>
                <a:lnTo>
                  <a:pt x="892358" y="5563"/>
                </a:lnTo>
                <a:lnTo>
                  <a:pt x="833153" y="1408"/>
                </a:lnTo>
                <a:lnTo>
                  <a:pt x="77266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25115" y="4824932"/>
            <a:ext cx="1107705" cy="536716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23258" marR="4344" indent="-112942">
              <a:spcBef>
                <a:spcPts val="81"/>
              </a:spcBef>
            </a:pP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它的结果是 什么</a:t>
            </a:r>
            <a:r>
              <a:rPr sz="1710" dirty="0">
                <a:solidFill>
                  <a:srgbClr val="3333CC"/>
                </a:solidFill>
                <a:latin typeface="Microsoft YaHei"/>
                <a:cs typeface="Microsoft YaHei"/>
              </a:rPr>
              <a:t>呢</a:t>
            </a:r>
            <a:r>
              <a:rPr sz="1710" spc="-4" dirty="0">
                <a:solidFill>
                  <a:srgbClr val="3333CC"/>
                </a:solidFill>
                <a:latin typeface="Microsoft YaHei"/>
                <a:cs typeface="Microsoft YaHei"/>
              </a:rPr>
              <a:t>…</a:t>
            </a:r>
            <a:endParaRPr sz="1710">
              <a:latin typeface="Microsoft YaHei"/>
              <a:cs typeface="Microsoft YaHei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分组过滤示例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468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50825" y="1700808"/>
            <a:ext cx="8860309" cy="3036156"/>
          </a:xfrm>
          <a:prstGeom prst="rect">
            <a:avLst/>
          </a:prstGeom>
        </p:spPr>
        <p:txBody>
          <a:bodyPr vert="horz" wrap="square" lIns="0" tIns="85793" rIns="0" bIns="0" rtlCol="0">
            <a:spAutoFit/>
          </a:bodyPr>
          <a:lstStyle/>
          <a:p>
            <a:pPr marL="203621" indent="-172670" algn="l">
              <a:spcBef>
                <a:spcPts val="1073"/>
              </a:spcBef>
              <a:buSzPct val="95000"/>
              <a:buFont typeface="Wingdings"/>
              <a:buChar char=""/>
              <a:tabLst>
                <a:tab pos="204164" algn="l"/>
              </a:tabLst>
            </a:pPr>
            <a:r>
              <a:rPr sz="2400" spc="-4" dirty="0">
                <a:latin typeface="Microsoft YaHei"/>
                <a:cs typeface="Microsoft YaHei"/>
              </a:rPr>
              <a:t>上例SQL语句求出的是“该同学那几门不及格课程的平均成绩”，</a:t>
            </a:r>
            <a:r>
              <a:rPr sz="2400" spc="-4" dirty="0" err="1">
                <a:latin typeface="Microsoft YaHei"/>
                <a:cs typeface="Microsoft YaHei"/>
              </a:rPr>
              <a:t>而不是“该同学所有课程的平均成绩</a:t>
            </a:r>
            <a:r>
              <a:rPr sz="2400" spc="-4" dirty="0">
                <a:latin typeface="Microsoft YaHei"/>
                <a:cs typeface="Microsoft YaHei"/>
              </a:rPr>
              <a:t>” 。因此正确写法为：</a:t>
            </a:r>
            <a:endParaRPr sz="2400" dirty="0">
              <a:latin typeface="Microsoft YaHei"/>
              <a:cs typeface="Microsoft YaHei"/>
            </a:endParaRPr>
          </a:p>
          <a:p>
            <a:pPr marL="421902" marR="3264989" indent="-543" algn="l">
              <a:lnSpc>
                <a:spcPct val="130300"/>
              </a:lnSpc>
              <a:spcBef>
                <a:spcPts val="30"/>
              </a:spcBef>
              <a:tabLst>
                <a:tab pos="1205977" algn="l"/>
                <a:tab pos="1241272" algn="l"/>
                <a:tab pos="1590956" algn="l"/>
                <a:tab pos="2904988" algn="l"/>
                <a:tab pos="3567434" algn="l"/>
              </a:tabLst>
            </a:pP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Selec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		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S#, Avg(Score)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SC 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Where	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S#	</a:t>
            </a:r>
            <a:r>
              <a:rPr sz="2000" spc="-9" dirty="0">
                <a:solidFill>
                  <a:srgbClr val="FF0065"/>
                </a:solidFill>
                <a:latin typeface="Arial"/>
                <a:cs typeface="Arial"/>
              </a:rPr>
              <a:t>in</a:t>
            </a:r>
            <a:endParaRPr sz="2000" dirty="0">
              <a:latin typeface="Arial"/>
              <a:cs typeface="Arial"/>
            </a:endParaRPr>
          </a:p>
          <a:p>
            <a:pPr marL="1350412" marR="3603272" indent="-178643" algn="l">
              <a:lnSpc>
                <a:spcPts val="2676"/>
              </a:lnSpc>
              <a:spcBef>
                <a:spcPts val="188"/>
              </a:spcBef>
              <a:tabLst>
                <a:tab pos="1362358" algn="l"/>
                <a:tab pos="2134488" algn="l"/>
                <a:tab pos="2182271" algn="l"/>
                <a:tab pos="2566707" algn="l"/>
                <a:tab pos="3229153" algn="l"/>
              </a:tabLst>
            </a:pP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(		</a:t>
            </a: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Selec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		</a:t>
            </a:r>
            <a:r>
              <a:rPr sz="2000" spc="-9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#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FF0065"/>
                </a:solidFill>
                <a:latin typeface="Arial"/>
                <a:cs typeface="Arial"/>
              </a:rPr>
              <a:t>SC 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Where	</a:t>
            </a:r>
            <a:r>
              <a:rPr sz="2000" spc="-9" dirty="0">
                <a:solidFill>
                  <a:srgbClr val="FF0065"/>
                </a:solidFill>
                <a:latin typeface="Arial"/>
                <a:cs typeface="Arial"/>
              </a:rPr>
              <a:t>Score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&lt;</a:t>
            </a:r>
            <a:r>
              <a:rPr sz="2000" spc="-9" dirty="0">
                <a:solidFill>
                  <a:srgbClr val="FF0065"/>
                </a:solidFill>
                <a:latin typeface="Arial"/>
                <a:cs typeface="Arial"/>
              </a:rPr>
              <a:t> 60</a:t>
            </a:r>
            <a:endParaRPr sz="2000" dirty="0">
              <a:latin typeface="Arial"/>
              <a:cs typeface="Arial"/>
            </a:endParaRPr>
          </a:p>
          <a:p>
            <a:pPr marL="421902" marR="2114397" indent="927967" algn="l">
              <a:lnSpc>
                <a:spcPts val="2668"/>
              </a:lnSpc>
              <a:tabLst>
                <a:tab pos="1832586" algn="l"/>
                <a:tab pos="2495575" algn="l"/>
                <a:tab pos="2940826" algn="l"/>
                <a:tab pos="3784630" algn="l"/>
              </a:tabLst>
            </a:pP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Group</a:t>
            </a:r>
            <a:r>
              <a:rPr sz="2000" spc="1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by	</a:t>
            </a:r>
            <a:r>
              <a:rPr lang="en-US" sz="2000" spc="-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S#	</a:t>
            </a:r>
            <a:r>
              <a:rPr lang="en-US" sz="2000" spc="-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9" dirty="0">
                <a:solidFill>
                  <a:srgbClr val="3333CC"/>
                </a:solidFill>
                <a:latin typeface="Arial"/>
                <a:cs typeface="Arial"/>
              </a:rPr>
              <a:t>Having	</a:t>
            </a:r>
            <a:r>
              <a:rPr lang="en-US" sz="2000" spc="-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Count(*)&gt;2</a:t>
            </a:r>
            <a:r>
              <a:rPr sz="2000" spc="-56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)  </a:t>
            </a:r>
            <a:br>
              <a:rPr lang="en-US" sz="2000" spc="-4" dirty="0">
                <a:solidFill>
                  <a:srgbClr val="FF0065"/>
                </a:solidFill>
                <a:latin typeface="Arial"/>
                <a:cs typeface="Arial"/>
              </a:rPr>
            </a:b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Group</a:t>
            </a:r>
            <a:r>
              <a:rPr sz="2000" spc="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333CC"/>
                </a:solidFill>
                <a:latin typeface="Arial"/>
                <a:cs typeface="Arial"/>
              </a:rPr>
              <a:t>by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0065"/>
                </a:solidFill>
                <a:latin typeface="Arial"/>
                <a:cs typeface="Arial"/>
              </a:rPr>
              <a:t>S#</a:t>
            </a:r>
            <a:r>
              <a:rPr sz="1710" spc="-4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sz="1710" spc="-4" dirty="0">
                <a:solidFill>
                  <a:srgbClr val="3333CC"/>
                </a:solidFill>
                <a:latin typeface="Arial"/>
                <a:cs typeface="Arial"/>
              </a:rPr>
              <a:t>;</a:t>
            </a:r>
            <a:endParaRPr sz="1710" dirty="0">
              <a:latin typeface="Arial"/>
              <a:cs typeface="Arial"/>
            </a:endParaRPr>
          </a:p>
        </p:txBody>
      </p:sp>
      <p:sp>
        <p:nvSpPr>
          <p:cNvPr id="9" name="标题 16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z="2800" spc="-4" dirty="0">
                <a:solidFill>
                  <a:srgbClr val="FFFFFF"/>
                </a:solidFill>
                <a:latin typeface="STZhongsong"/>
                <a:cs typeface="STZhongsong"/>
              </a:rPr>
              <a:t>分组过滤示例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292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7757E9C-3BF1-4BED-9467-862368E13ABB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600" dirty="0"/>
              <a:t>GROUP BY</a:t>
            </a:r>
            <a:r>
              <a:rPr lang="zh-CN" altLang="en-US" sz="2600" dirty="0"/>
              <a:t>子句（例）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28775"/>
            <a:ext cx="77724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/>
              <a:t>1]  </a:t>
            </a:r>
            <a:r>
              <a:rPr lang="zh-CN" altLang="en-US" sz="2400" dirty="0"/>
              <a:t>求各个课程号及相应的选课人数。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852121"/>
                </a:solidFill>
              </a:rPr>
              <a:t>COUNT(</a:t>
            </a:r>
            <a:r>
              <a:rPr lang="en-US" altLang="zh-CN" sz="2400" dirty="0" err="1">
                <a:solidFill>
                  <a:srgbClr val="852121"/>
                </a:solidFill>
              </a:rPr>
              <a:t>Sno</a:t>
            </a:r>
            <a:r>
              <a:rPr lang="en-US" altLang="zh-CN" sz="2400" dirty="0">
                <a:solidFill>
                  <a:srgbClr val="852121"/>
                </a:solidFill>
              </a:rPr>
              <a:t>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FROM    SC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GROUP BY 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；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查询结果：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        COUNT(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			</a:t>
            </a:r>
            <a:r>
              <a:rPr lang="en-US" altLang="zh-CN" sz="2000" dirty="0"/>
              <a:t>1             22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400" dirty="0"/>
              <a:t>			</a:t>
            </a:r>
            <a:r>
              <a:rPr lang="en-US" altLang="zh-CN" sz="2000" dirty="0"/>
              <a:t>2             34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		3             44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			4             33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		5             48</a:t>
            </a:r>
          </a:p>
        </p:txBody>
      </p:sp>
    </p:spTree>
    <p:extLst>
      <p:ext uri="{BB962C8B-B14F-4D97-AF65-F5344CB8AC3E}">
        <p14:creationId xmlns:p14="http://schemas.microsoft.com/office/powerpoint/2010/main" val="35982073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9202462-267C-4D4A-8A90-78C9879866DE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600" dirty="0"/>
              <a:t>GROUP BY</a:t>
            </a:r>
            <a:r>
              <a:rPr lang="zh-CN" altLang="en-US" sz="2600" dirty="0"/>
              <a:t>子句（例）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26797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/>
              <a:t>2]  </a:t>
            </a:r>
            <a:r>
              <a:rPr lang="zh-CN" altLang="en-US" sz="2400" dirty="0"/>
              <a:t>查询选修了</a:t>
            </a:r>
            <a:r>
              <a:rPr lang="en-US" altLang="zh-CN" sz="2400" dirty="0"/>
              <a:t>3</a:t>
            </a:r>
            <a:r>
              <a:rPr lang="zh-CN" altLang="en-US" sz="2400" dirty="0"/>
              <a:t>门以上课程的学生学号。</a:t>
            </a:r>
          </a:p>
          <a:p>
            <a:pPr lvl="1"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en-US" altLang="zh-CN" dirty="0"/>
              <a:t>SELECT </a:t>
            </a:r>
            <a:r>
              <a:rPr lang="en-US" altLang="zh-CN" dirty="0" err="1"/>
              <a:t>Sno</a:t>
            </a:r>
            <a:endParaRPr lang="en-US" altLang="zh-CN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FROM  SC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GROUP BY </a:t>
            </a:r>
            <a:r>
              <a:rPr lang="en-US" altLang="zh-CN" dirty="0" err="1"/>
              <a:t>Sno</a:t>
            </a:r>
            <a:endParaRPr lang="en-US" altLang="zh-CN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HAVING  COUNT(*) &gt;3</a:t>
            </a:r>
            <a:r>
              <a:rPr lang="zh-CN" altLang="en-US" dirty="0"/>
              <a:t>；       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212349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4224" y="744804"/>
            <a:ext cx="7652192" cy="502860"/>
          </a:xfrm>
          <a:prstGeom prst="rect">
            <a:avLst/>
          </a:prstGeom>
        </p:spPr>
        <p:txBody>
          <a:bodyPr vert="horz" wrap="square" lIns="0" tIns="1031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0860">
              <a:spcBef>
                <a:spcPts val="81"/>
              </a:spcBef>
            </a:pPr>
            <a:r>
              <a:rPr sz="3200" dirty="0" err="1">
                <a:solidFill>
                  <a:srgbClr val="FFFFFF"/>
                </a:solidFill>
                <a:latin typeface="STZhongsong"/>
                <a:cs typeface="STZhongsong"/>
              </a:rPr>
              <a:t>利用</a:t>
            </a:r>
            <a:r>
              <a:rPr sz="3200" spc="-9" dirty="0" err="1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3200" spc="-4" dirty="0" err="1">
                <a:solidFill>
                  <a:srgbClr val="FFFFFF"/>
                </a:solidFill>
                <a:latin typeface="STZhongsong"/>
                <a:cs typeface="STZhongsong"/>
              </a:rPr>
              <a:t>语言撤销数据库</a:t>
            </a:r>
            <a:endParaRPr sz="3200" dirty="0">
              <a:latin typeface="STZhongsong"/>
              <a:cs typeface="STZhongsong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719" y="1628800"/>
            <a:ext cx="8204745" cy="4409548"/>
          </a:xfrm>
          <a:prstGeom prst="rect">
            <a:avLst/>
          </a:prstGeom>
        </p:spPr>
        <p:txBody>
          <a:bodyPr vert="horz" wrap="square" lIns="0" tIns="80906" rIns="0" bIns="0" rtlCol="0">
            <a:spAutoFit/>
          </a:bodyPr>
          <a:lstStyle/>
          <a:p>
            <a:pPr marL="10860" algn="l">
              <a:spcBef>
                <a:spcPts val="637"/>
              </a:spcBef>
            </a:pPr>
            <a:r>
              <a:rPr sz="2600" dirty="0">
                <a:latin typeface="Microsoft YaHei"/>
                <a:cs typeface="Microsoft YaHei"/>
              </a:rPr>
              <a:t>撤消基本表</a:t>
            </a:r>
          </a:p>
          <a:p>
            <a:pPr marL="792220" algn="l">
              <a:spcBef>
                <a:spcPts val="462"/>
              </a:spcBef>
              <a:tabLst>
                <a:tab pos="1455209" algn="l"/>
                <a:tab pos="2140461" algn="l"/>
              </a:tabLst>
            </a:pPr>
            <a:r>
              <a:rPr sz="2600" spc="-4" dirty="0">
                <a:solidFill>
                  <a:srgbClr val="FF3300"/>
                </a:solidFill>
                <a:latin typeface="Arial"/>
                <a:cs typeface="Arial"/>
              </a:rPr>
              <a:t>drop	table	</a:t>
            </a:r>
            <a:r>
              <a:rPr sz="2600" spc="-9" dirty="0">
                <a:latin typeface="NSimSun"/>
                <a:cs typeface="NSimSun"/>
              </a:rPr>
              <a:t>表名</a:t>
            </a:r>
            <a:endParaRPr sz="2600" dirty="0">
              <a:latin typeface="NSimSun"/>
              <a:cs typeface="NSimSun"/>
            </a:endParaRPr>
          </a:p>
          <a:p>
            <a:pPr algn="l">
              <a:spcBef>
                <a:spcPts val="38"/>
              </a:spcBef>
            </a:pPr>
            <a:endParaRPr sz="2437" dirty="0">
              <a:latin typeface="Times New Roman"/>
              <a:cs typeface="Times New Roman"/>
            </a:endParaRPr>
          </a:p>
          <a:p>
            <a:pPr marL="10860" algn="l"/>
            <a:r>
              <a:rPr sz="2100" spc="-4" dirty="0" err="1">
                <a:latin typeface="Microsoft YaHei"/>
                <a:cs typeface="Microsoft YaHei"/>
              </a:rPr>
              <a:t>示例：撤消学生表Student</a:t>
            </a:r>
            <a:endParaRPr sz="2100" dirty="0">
              <a:latin typeface="Microsoft YaHei"/>
              <a:cs typeface="Microsoft YaHei"/>
            </a:endParaRPr>
          </a:p>
          <a:p>
            <a:pPr marL="792763" algn="l">
              <a:spcBef>
                <a:spcPts val="398"/>
              </a:spcBef>
              <a:tabLst>
                <a:tab pos="1411226" algn="l"/>
                <a:tab pos="2084533" algn="l"/>
              </a:tabLst>
            </a:pPr>
            <a:r>
              <a:rPr sz="2100" dirty="0">
                <a:solidFill>
                  <a:srgbClr val="3333CC"/>
                </a:solidFill>
                <a:latin typeface="Arial"/>
                <a:cs typeface="Arial"/>
              </a:rPr>
              <a:t>Drop	Table	</a:t>
            </a:r>
            <a:r>
              <a:rPr sz="2100" dirty="0">
                <a:solidFill>
                  <a:srgbClr val="FF0065"/>
                </a:solidFill>
                <a:latin typeface="Arial"/>
                <a:cs typeface="Arial"/>
              </a:rPr>
              <a:t>Student</a:t>
            </a:r>
            <a:r>
              <a:rPr sz="2100" dirty="0">
                <a:solidFill>
                  <a:srgbClr val="3333CC"/>
                </a:solidFill>
                <a:latin typeface="Arial"/>
                <a:cs typeface="Arial"/>
              </a:rPr>
              <a:t>;</a:t>
            </a:r>
            <a:endParaRPr sz="2100" dirty="0">
              <a:latin typeface="Arial"/>
              <a:cs typeface="Arial"/>
            </a:endParaRPr>
          </a:p>
          <a:p>
            <a:pPr algn="l">
              <a:spcBef>
                <a:spcPts val="4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0860" algn="l"/>
            <a:r>
              <a:rPr sz="2100" spc="-4" dirty="0" err="1">
                <a:latin typeface="Microsoft YaHei"/>
                <a:cs typeface="Microsoft YaHei"/>
              </a:rPr>
              <a:t>示例：撤消教师表Teacher</a:t>
            </a:r>
            <a:endParaRPr sz="2100" dirty="0">
              <a:latin typeface="Microsoft YaHei"/>
              <a:cs typeface="Microsoft YaHei"/>
            </a:endParaRPr>
          </a:p>
          <a:p>
            <a:pPr marL="792763" algn="l">
              <a:spcBef>
                <a:spcPts val="398"/>
              </a:spcBef>
              <a:tabLst>
                <a:tab pos="1411226" algn="l"/>
                <a:tab pos="2084533" algn="l"/>
              </a:tabLst>
            </a:pPr>
            <a:r>
              <a:rPr sz="2100" dirty="0">
                <a:solidFill>
                  <a:srgbClr val="3333CC"/>
                </a:solidFill>
                <a:latin typeface="Arial"/>
                <a:cs typeface="Arial"/>
              </a:rPr>
              <a:t>Drop	Table	</a:t>
            </a:r>
            <a:r>
              <a:rPr sz="2100" spc="-4" dirty="0">
                <a:solidFill>
                  <a:srgbClr val="FF0065"/>
                </a:solidFill>
                <a:latin typeface="Arial"/>
                <a:cs typeface="Arial"/>
              </a:rPr>
              <a:t>Teacher</a:t>
            </a:r>
            <a:r>
              <a:rPr sz="2100" spc="-4" dirty="0">
                <a:solidFill>
                  <a:srgbClr val="3333CC"/>
                </a:solidFill>
                <a:latin typeface="Arial"/>
                <a:cs typeface="Arial"/>
              </a:rPr>
              <a:t>;</a:t>
            </a:r>
            <a:endParaRPr sz="2100" dirty="0">
              <a:latin typeface="Arial"/>
              <a:cs typeface="Arial"/>
            </a:endParaRPr>
          </a:p>
          <a:p>
            <a:pPr algn="l">
              <a:spcBef>
                <a:spcPts val="43"/>
              </a:spcBef>
            </a:pPr>
            <a:endParaRPr sz="1753" dirty="0">
              <a:latin typeface="Times New Roman"/>
              <a:cs typeface="Times New Roman"/>
            </a:endParaRPr>
          </a:p>
          <a:p>
            <a:pPr marL="40724" marR="4344" algn="l">
              <a:lnSpc>
                <a:spcPts val="2676"/>
              </a:lnSpc>
              <a:buSzPct val="95000"/>
              <a:buFont typeface="Wingdings"/>
              <a:buChar char=""/>
              <a:tabLst>
                <a:tab pos="213937" algn="l"/>
              </a:tabLst>
            </a:pPr>
            <a:r>
              <a:rPr sz="2200" spc="-4" dirty="0">
                <a:latin typeface="Microsoft YaHei"/>
                <a:cs typeface="Microsoft YaHei"/>
              </a:rPr>
              <a:t>注意，SQL-delete语句只是删除表中的元</a:t>
            </a:r>
            <a:r>
              <a:rPr sz="2200" dirty="0">
                <a:latin typeface="Microsoft YaHei"/>
                <a:cs typeface="Microsoft YaHei"/>
              </a:rPr>
              <a:t>组</a:t>
            </a:r>
            <a:r>
              <a:rPr sz="2200" spc="-4" dirty="0">
                <a:latin typeface="Microsoft YaHei"/>
                <a:cs typeface="Microsoft YaHei"/>
              </a:rPr>
              <a:t>,</a:t>
            </a:r>
            <a:r>
              <a:rPr sz="2200" spc="9" dirty="0">
                <a:latin typeface="Microsoft YaHei"/>
                <a:cs typeface="Microsoft YaHei"/>
              </a:rPr>
              <a:t> </a:t>
            </a:r>
            <a:r>
              <a:rPr sz="2200" spc="-4" dirty="0">
                <a:latin typeface="Microsoft YaHei"/>
                <a:cs typeface="Microsoft YaHei"/>
              </a:rPr>
              <a:t>而撤消基本表drop</a:t>
            </a:r>
            <a:r>
              <a:rPr sz="2200" spc="13" dirty="0">
                <a:latin typeface="Microsoft YaHei"/>
                <a:cs typeface="Microsoft YaHei"/>
              </a:rPr>
              <a:t> </a:t>
            </a:r>
            <a:r>
              <a:rPr sz="2200" spc="-4" dirty="0">
                <a:latin typeface="Microsoft YaHei"/>
                <a:cs typeface="Microsoft YaHei"/>
              </a:rPr>
              <a:t>table的 操作是撤消包含表格式、表中所有元组</a:t>
            </a:r>
            <a:r>
              <a:rPr sz="2200" dirty="0">
                <a:latin typeface="Microsoft YaHei"/>
                <a:cs typeface="Microsoft YaHei"/>
              </a:rPr>
              <a:t>、</a:t>
            </a:r>
            <a:r>
              <a:rPr sz="2200" spc="-4" dirty="0">
                <a:latin typeface="Microsoft YaHei"/>
                <a:cs typeface="Microsoft YaHei"/>
              </a:rPr>
              <a:t>由该表导出的视图等相关的所有内 </a:t>
            </a:r>
            <a:r>
              <a:rPr sz="2200" spc="-4" dirty="0" err="1">
                <a:latin typeface="Microsoft YaHei"/>
                <a:cs typeface="Microsoft YaHei"/>
              </a:rPr>
              <a:t>容，所以使用要特别注意</a:t>
            </a:r>
            <a:r>
              <a:rPr sz="2200" spc="-4" dirty="0">
                <a:latin typeface="Microsoft YaHei"/>
                <a:cs typeface="Microsoft YaHei"/>
              </a:rPr>
              <a:t>。</a:t>
            </a:r>
            <a:endParaRPr sz="2200" dirty="0">
              <a:latin typeface="Microsoft YaHei"/>
              <a:cs typeface="Microsoft YaHei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8830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5350" y="1700808"/>
            <a:ext cx="7068978" cy="2155576"/>
          </a:xfrm>
          <a:prstGeom prst="rect">
            <a:avLst/>
          </a:prstGeom>
        </p:spPr>
        <p:txBody>
          <a:bodyPr vert="horz" wrap="square" lIns="0" tIns="66788" rIns="0" bIns="0" rtlCol="0">
            <a:spAutoFit/>
          </a:bodyPr>
          <a:lstStyle/>
          <a:p>
            <a:pPr marL="10860" algn="l">
              <a:spcBef>
                <a:spcPts val="526"/>
              </a:spcBef>
            </a:pPr>
            <a:r>
              <a:rPr sz="2800" dirty="0">
                <a:latin typeface="Microsoft YaHei"/>
                <a:cs typeface="Microsoft YaHei"/>
              </a:rPr>
              <a:t>撤消数据库</a:t>
            </a:r>
          </a:p>
          <a:p>
            <a:pPr marL="787876" algn="l">
              <a:spcBef>
                <a:spcPts val="368"/>
              </a:spcBef>
              <a:tabLst>
                <a:tab pos="1450865" algn="l"/>
                <a:tab pos="2571051" algn="l"/>
              </a:tabLst>
            </a:pPr>
            <a:r>
              <a:rPr lang="en-US" sz="2800" spc="-9" dirty="0">
                <a:solidFill>
                  <a:srgbClr val="FF3300"/>
                </a:solidFill>
                <a:latin typeface="Arial"/>
                <a:cs typeface="Arial"/>
              </a:rPr>
              <a:t>D</a:t>
            </a:r>
            <a:r>
              <a:rPr sz="2800" spc="-9" dirty="0">
                <a:solidFill>
                  <a:srgbClr val="FF3300"/>
                </a:solidFill>
                <a:latin typeface="Arial"/>
                <a:cs typeface="Arial"/>
              </a:rPr>
              <a:t>ro</a:t>
            </a:r>
            <a:r>
              <a:rPr sz="2800" spc="-4" dirty="0">
                <a:solidFill>
                  <a:srgbClr val="FF3300"/>
                </a:solidFill>
                <a:latin typeface="Arial"/>
                <a:cs typeface="Arial"/>
              </a:rPr>
              <a:t>p</a:t>
            </a:r>
            <a:r>
              <a:rPr lang="en-US" sz="2800" dirty="0">
                <a:solidFill>
                  <a:srgbClr val="FF3300"/>
                </a:solidFill>
                <a:latin typeface="Arial"/>
                <a:cs typeface="Arial"/>
              </a:rPr>
              <a:t>  </a:t>
            </a:r>
            <a:r>
              <a:rPr sz="2800" spc="-9" dirty="0">
                <a:solidFill>
                  <a:srgbClr val="FF3300"/>
                </a:solidFill>
                <a:latin typeface="Arial"/>
                <a:cs typeface="Arial"/>
              </a:rPr>
              <a:t>databas</a:t>
            </a:r>
            <a:r>
              <a:rPr sz="2800" spc="-4" dirty="0">
                <a:solidFill>
                  <a:srgbClr val="FF330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2800" spc="-9" dirty="0">
                <a:latin typeface="NSimSun"/>
                <a:cs typeface="NSimSun"/>
              </a:rPr>
              <a:t>数据库</a:t>
            </a:r>
            <a:r>
              <a:rPr sz="2800" spc="-4" dirty="0">
                <a:latin typeface="NSimSun"/>
                <a:cs typeface="NSimSun"/>
              </a:rPr>
              <a:t>名</a:t>
            </a:r>
            <a:r>
              <a:rPr sz="2800" spc="-4" dirty="0"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 algn="l">
              <a:lnSpc>
                <a:spcPct val="100000"/>
              </a:lnSpc>
            </a:pPr>
            <a:endParaRPr sz="2736" dirty="0">
              <a:latin typeface="Times New Roman"/>
              <a:cs typeface="Times New Roman"/>
            </a:endParaRPr>
          </a:p>
          <a:p>
            <a:pPr marL="10860" algn="l"/>
            <a:r>
              <a:rPr sz="2200" spc="-4" dirty="0">
                <a:latin typeface="Microsoft YaHei"/>
                <a:cs typeface="Microsoft YaHei"/>
              </a:rPr>
              <a:t>示例：撤消SCT数据库</a:t>
            </a:r>
            <a:endParaRPr sz="2200" dirty="0">
              <a:latin typeface="Microsoft YaHei"/>
              <a:cs typeface="Microsoft YaHei"/>
            </a:endParaRPr>
          </a:p>
          <a:p>
            <a:pPr marL="389866" algn="l">
              <a:spcBef>
                <a:spcPts val="599"/>
              </a:spcBef>
              <a:tabLst>
                <a:tab pos="1008873" algn="l"/>
                <a:tab pos="2019374" algn="l"/>
              </a:tabLst>
            </a:pPr>
            <a:r>
              <a:rPr lang="en-US" sz="2200" dirty="0">
                <a:solidFill>
                  <a:srgbClr val="3333CC"/>
                </a:solidFill>
                <a:latin typeface="Arial"/>
                <a:cs typeface="Arial"/>
              </a:rPr>
              <a:t>       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Drop	</a:t>
            </a:r>
            <a:r>
              <a:rPr sz="2200" spc="-4" dirty="0">
                <a:solidFill>
                  <a:srgbClr val="3333CC"/>
                </a:solidFill>
                <a:latin typeface="Arial"/>
                <a:cs typeface="Arial"/>
              </a:rPr>
              <a:t>database	</a:t>
            </a:r>
            <a:r>
              <a:rPr sz="2200" spc="-4" dirty="0">
                <a:solidFill>
                  <a:srgbClr val="FF0065"/>
                </a:solidFill>
                <a:latin typeface="Arial"/>
                <a:cs typeface="Arial"/>
              </a:rPr>
              <a:t>SCT;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6051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7544" y="1772816"/>
            <a:ext cx="8568952" cy="321543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 algn="l">
              <a:lnSpc>
                <a:spcPct val="130300"/>
              </a:lnSpc>
              <a:spcBef>
                <a:spcPts val="86"/>
              </a:spcBef>
              <a:buFont typeface="Wingdings"/>
              <a:buChar char=""/>
              <a:tabLst>
                <a:tab pos="244345" algn="l"/>
              </a:tabLst>
            </a:pPr>
            <a:r>
              <a:rPr sz="2400" spc="-4" dirty="0">
                <a:latin typeface="Microsoft YaHei"/>
                <a:cs typeface="Microsoft YaHei"/>
              </a:rPr>
              <a:t>有些DBMS提供了操作多个数据库的能力，此时在进行数据库操作时需要 指定待操作数据库与关闭数据库的功能。</a:t>
            </a:r>
            <a:endParaRPr sz="2400" dirty="0">
              <a:latin typeface="Microsoft YaHei"/>
              <a:cs typeface="Microsoft YaHei"/>
            </a:endParaRPr>
          </a:p>
          <a:p>
            <a:pPr marL="10860" algn="l">
              <a:spcBef>
                <a:spcPts val="714"/>
              </a:spcBef>
            </a:pPr>
            <a:r>
              <a:rPr sz="2400" dirty="0">
                <a:latin typeface="Microsoft YaHei"/>
                <a:cs typeface="Microsoft YaHei"/>
              </a:rPr>
              <a:t>指定当前数据库</a:t>
            </a:r>
          </a:p>
          <a:p>
            <a:pPr marL="907877" algn="l">
              <a:spcBef>
                <a:spcPts val="371"/>
              </a:spcBef>
              <a:tabLst>
                <a:tab pos="1460095" algn="l"/>
              </a:tabLst>
            </a:pPr>
            <a:r>
              <a:rPr sz="2400" spc="-4" dirty="0">
                <a:solidFill>
                  <a:srgbClr val="FF3300"/>
                </a:solidFill>
                <a:latin typeface="Arial"/>
                <a:cs typeface="Arial"/>
              </a:rPr>
              <a:t>use	</a:t>
            </a:r>
            <a:r>
              <a:rPr sz="2400" spc="-9" dirty="0">
                <a:latin typeface="NSimSun"/>
                <a:cs typeface="NSimSun"/>
              </a:rPr>
              <a:t>数据库名</a:t>
            </a:r>
            <a:r>
              <a:rPr sz="2400" spc="-4" dirty="0"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  <a:p>
            <a:pPr algn="l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0860" algn="l">
              <a:spcBef>
                <a:spcPts val="1599"/>
              </a:spcBef>
            </a:pPr>
            <a:r>
              <a:rPr sz="2400" dirty="0">
                <a:latin typeface="Microsoft YaHei"/>
                <a:cs typeface="Microsoft YaHei"/>
              </a:rPr>
              <a:t>关闭当前数据库</a:t>
            </a:r>
          </a:p>
          <a:p>
            <a:pPr marL="907334" algn="l">
              <a:spcBef>
                <a:spcPts val="368"/>
              </a:spcBef>
            </a:pPr>
            <a:r>
              <a:rPr sz="2400" spc="-9" dirty="0">
                <a:solidFill>
                  <a:srgbClr val="FF3300"/>
                </a:solidFill>
                <a:latin typeface="Arial"/>
                <a:cs typeface="Arial"/>
              </a:rPr>
              <a:t>close</a:t>
            </a:r>
            <a:r>
              <a:rPr sz="2400" spc="-13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9" dirty="0">
                <a:latin typeface="NSimSun"/>
                <a:cs typeface="NSimSun"/>
              </a:rPr>
              <a:t>数据库名</a:t>
            </a:r>
            <a:r>
              <a:rPr sz="2400" spc="-4" dirty="0"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568" y="764704"/>
            <a:ext cx="6870361" cy="441305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800" spc="-5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" dirty="0">
                <a:solidFill>
                  <a:srgbClr val="FFFFFF"/>
                </a:solidFill>
                <a:latin typeface="Arial"/>
                <a:cs typeface="Arial"/>
              </a:rPr>
              <a:t>SQL-DDL</a:t>
            </a:r>
            <a:r>
              <a:rPr sz="2800" spc="-4" dirty="0">
                <a:solidFill>
                  <a:srgbClr val="FFFFFF"/>
                </a:solidFill>
                <a:latin typeface="STZhongsong"/>
                <a:cs typeface="STZhongsong"/>
              </a:rPr>
              <a:t>之数据库指定与关闭命令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2095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62534" y="1863552"/>
            <a:ext cx="1368342" cy="739555"/>
          </a:xfrm>
          <a:custGeom>
            <a:avLst/>
            <a:gdLst/>
            <a:ahLst/>
            <a:cxnLst/>
            <a:rect l="l" t="t" r="r" b="b"/>
            <a:pathLst>
              <a:path w="1600200" h="864869">
                <a:moveTo>
                  <a:pt x="1600200" y="432815"/>
                </a:moveTo>
                <a:lnTo>
                  <a:pt x="1590691" y="365825"/>
                </a:lnTo>
                <a:lnTo>
                  <a:pt x="1563114" y="302089"/>
                </a:lnTo>
                <a:lnTo>
                  <a:pt x="1518890" y="242373"/>
                </a:lnTo>
                <a:lnTo>
                  <a:pt x="1490980" y="214263"/>
                </a:lnTo>
                <a:lnTo>
                  <a:pt x="1459441" y="187444"/>
                </a:lnTo>
                <a:lnTo>
                  <a:pt x="1424451" y="162014"/>
                </a:lnTo>
                <a:lnTo>
                  <a:pt x="1386188" y="138069"/>
                </a:lnTo>
                <a:lnTo>
                  <a:pt x="1344830" y="115702"/>
                </a:lnTo>
                <a:lnTo>
                  <a:pt x="1300554" y="95012"/>
                </a:lnTo>
                <a:lnTo>
                  <a:pt x="1253538" y="76093"/>
                </a:lnTo>
                <a:lnTo>
                  <a:pt x="1203960" y="59040"/>
                </a:lnTo>
                <a:lnTo>
                  <a:pt x="1151997" y="43951"/>
                </a:lnTo>
                <a:lnTo>
                  <a:pt x="1097827" y="30921"/>
                </a:lnTo>
                <a:lnTo>
                  <a:pt x="1041629" y="20044"/>
                </a:lnTo>
                <a:lnTo>
                  <a:pt x="983579" y="11418"/>
                </a:lnTo>
                <a:lnTo>
                  <a:pt x="923856" y="5138"/>
                </a:lnTo>
                <a:lnTo>
                  <a:pt x="862637" y="1300"/>
                </a:lnTo>
                <a:lnTo>
                  <a:pt x="800100" y="0"/>
                </a:lnTo>
                <a:lnTo>
                  <a:pt x="737562" y="1300"/>
                </a:lnTo>
                <a:lnTo>
                  <a:pt x="676343" y="5138"/>
                </a:lnTo>
                <a:lnTo>
                  <a:pt x="616620" y="11418"/>
                </a:lnTo>
                <a:lnTo>
                  <a:pt x="558570" y="20044"/>
                </a:lnTo>
                <a:lnTo>
                  <a:pt x="502372" y="30921"/>
                </a:lnTo>
                <a:lnTo>
                  <a:pt x="448202" y="43951"/>
                </a:lnTo>
                <a:lnTo>
                  <a:pt x="396239" y="59040"/>
                </a:lnTo>
                <a:lnTo>
                  <a:pt x="346661" y="76093"/>
                </a:lnTo>
                <a:lnTo>
                  <a:pt x="299645" y="95012"/>
                </a:lnTo>
                <a:lnTo>
                  <a:pt x="255369" y="115702"/>
                </a:lnTo>
                <a:lnTo>
                  <a:pt x="214011" y="138069"/>
                </a:lnTo>
                <a:lnTo>
                  <a:pt x="175748" y="162014"/>
                </a:lnTo>
                <a:lnTo>
                  <a:pt x="140758" y="187444"/>
                </a:lnTo>
                <a:lnTo>
                  <a:pt x="109219" y="214263"/>
                </a:lnTo>
                <a:lnTo>
                  <a:pt x="81309" y="242373"/>
                </a:lnTo>
                <a:lnTo>
                  <a:pt x="37085" y="302089"/>
                </a:lnTo>
                <a:lnTo>
                  <a:pt x="9508" y="365825"/>
                </a:lnTo>
                <a:lnTo>
                  <a:pt x="0" y="432815"/>
                </a:lnTo>
                <a:lnTo>
                  <a:pt x="2406" y="466566"/>
                </a:lnTo>
                <a:lnTo>
                  <a:pt x="21127" y="531847"/>
                </a:lnTo>
                <a:lnTo>
                  <a:pt x="57205" y="593525"/>
                </a:lnTo>
                <a:lnTo>
                  <a:pt x="109219" y="650832"/>
                </a:lnTo>
                <a:lnTo>
                  <a:pt x="140758" y="677605"/>
                </a:lnTo>
                <a:lnTo>
                  <a:pt x="141732" y="678311"/>
                </a:lnTo>
                <a:lnTo>
                  <a:pt x="141732" y="432815"/>
                </a:lnTo>
                <a:lnTo>
                  <a:pt x="144423" y="400416"/>
                </a:lnTo>
                <a:lnTo>
                  <a:pt x="165258" y="338193"/>
                </a:lnTo>
                <a:lnTo>
                  <a:pt x="205143" y="280242"/>
                </a:lnTo>
                <a:lnTo>
                  <a:pt x="262216" y="227564"/>
                </a:lnTo>
                <a:lnTo>
                  <a:pt x="296615" y="203517"/>
                </a:lnTo>
                <a:lnTo>
                  <a:pt x="334613" y="181165"/>
                </a:lnTo>
                <a:lnTo>
                  <a:pt x="375976" y="160633"/>
                </a:lnTo>
                <a:lnTo>
                  <a:pt x="420472" y="142047"/>
                </a:lnTo>
                <a:lnTo>
                  <a:pt x="467867" y="125532"/>
                </a:lnTo>
                <a:lnTo>
                  <a:pt x="517930" y="111214"/>
                </a:lnTo>
                <a:lnTo>
                  <a:pt x="570427" y="99217"/>
                </a:lnTo>
                <a:lnTo>
                  <a:pt x="625125" y="89669"/>
                </a:lnTo>
                <a:lnTo>
                  <a:pt x="681792" y="82693"/>
                </a:lnTo>
                <a:lnTo>
                  <a:pt x="740194" y="78415"/>
                </a:lnTo>
                <a:lnTo>
                  <a:pt x="800100" y="76961"/>
                </a:lnTo>
                <a:lnTo>
                  <a:pt x="860005" y="78415"/>
                </a:lnTo>
                <a:lnTo>
                  <a:pt x="918407" y="82693"/>
                </a:lnTo>
                <a:lnTo>
                  <a:pt x="975074" y="89669"/>
                </a:lnTo>
                <a:lnTo>
                  <a:pt x="1029772" y="99217"/>
                </a:lnTo>
                <a:lnTo>
                  <a:pt x="1082269" y="111214"/>
                </a:lnTo>
                <a:lnTo>
                  <a:pt x="1132331" y="125532"/>
                </a:lnTo>
                <a:lnTo>
                  <a:pt x="1179727" y="142047"/>
                </a:lnTo>
                <a:lnTo>
                  <a:pt x="1224223" y="160633"/>
                </a:lnTo>
                <a:lnTo>
                  <a:pt x="1265586" y="181165"/>
                </a:lnTo>
                <a:lnTo>
                  <a:pt x="1303584" y="203517"/>
                </a:lnTo>
                <a:lnTo>
                  <a:pt x="1337983" y="227564"/>
                </a:lnTo>
                <a:lnTo>
                  <a:pt x="1368552" y="253181"/>
                </a:lnTo>
                <a:lnTo>
                  <a:pt x="1417263" y="308621"/>
                </a:lnTo>
                <a:lnTo>
                  <a:pt x="1447856" y="368834"/>
                </a:lnTo>
                <a:lnTo>
                  <a:pt x="1458468" y="432815"/>
                </a:lnTo>
                <a:lnTo>
                  <a:pt x="1458468" y="678311"/>
                </a:lnTo>
                <a:lnTo>
                  <a:pt x="1459441" y="677605"/>
                </a:lnTo>
                <a:lnTo>
                  <a:pt x="1490980" y="650832"/>
                </a:lnTo>
                <a:lnTo>
                  <a:pt x="1518890" y="622773"/>
                </a:lnTo>
                <a:lnTo>
                  <a:pt x="1563114" y="563184"/>
                </a:lnTo>
                <a:lnTo>
                  <a:pt x="1590691" y="499608"/>
                </a:lnTo>
                <a:lnTo>
                  <a:pt x="1597793" y="466566"/>
                </a:lnTo>
                <a:lnTo>
                  <a:pt x="1600200" y="432815"/>
                </a:lnTo>
                <a:close/>
              </a:path>
              <a:path w="1600200" h="864869">
                <a:moveTo>
                  <a:pt x="1458468" y="678311"/>
                </a:moveTo>
                <a:lnTo>
                  <a:pt x="1458468" y="432815"/>
                </a:lnTo>
                <a:lnTo>
                  <a:pt x="1455776" y="465215"/>
                </a:lnTo>
                <a:lnTo>
                  <a:pt x="1447856" y="496797"/>
                </a:lnTo>
                <a:lnTo>
                  <a:pt x="1417263" y="557010"/>
                </a:lnTo>
                <a:lnTo>
                  <a:pt x="1368552" y="612450"/>
                </a:lnTo>
                <a:lnTo>
                  <a:pt x="1337983" y="638067"/>
                </a:lnTo>
                <a:lnTo>
                  <a:pt x="1303584" y="662114"/>
                </a:lnTo>
                <a:lnTo>
                  <a:pt x="1265586" y="684466"/>
                </a:lnTo>
                <a:lnTo>
                  <a:pt x="1224223" y="704998"/>
                </a:lnTo>
                <a:lnTo>
                  <a:pt x="1179727" y="723584"/>
                </a:lnTo>
                <a:lnTo>
                  <a:pt x="1132331" y="740099"/>
                </a:lnTo>
                <a:lnTo>
                  <a:pt x="1082269" y="754417"/>
                </a:lnTo>
                <a:lnTo>
                  <a:pt x="1029772" y="766414"/>
                </a:lnTo>
                <a:lnTo>
                  <a:pt x="975074" y="775962"/>
                </a:lnTo>
                <a:lnTo>
                  <a:pt x="918407" y="782938"/>
                </a:lnTo>
                <a:lnTo>
                  <a:pt x="860005" y="787216"/>
                </a:lnTo>
                <a:lnTo>
                  <a:pt x="800100" y="788669"/>
                </a:lnTo>
                <a:lnTo>
                  <a:pt x="740194" y="787216"/>
                </a:lnTo>
                <a:lnTo>
                  <a:pt x="681792" y="782938"/>
                </a:lnTo>
                <a:lnTo>
                  <a:pt x="625125" y="775962"/>
                </a:lnTo>
                <a:lnTo>
                  <a:pt x="570427" y="766414"/>
                </a:lnTo>
                <a:lnTo>
                  <a:pt x="517930" y="754417"/>
                </a:lnTo>
                <a:lnTo>
                  <a:pt x="467867" y="740099"/>
                </a:lnTo>
                <a:lnTo>
                  <a:pt x="420472" y="723584"/>
                </a:lnTo>
                <a:lnTo>
                  <a:pt x="375976" y="704998"/>
                </a:lnTo>
                <a:lnTo>
                  <a:pt x="334613" y="684466"/>
                </a:lnTo>
                <a:lnTo>
                  <a:pt x="296615" y="662114"/>
                </a:lnTo>
                <a:lnTo>
                  <a:pt x="262216" y="638067"/>
                </a:lnTo>
                <a:lnTo>
                  <a:pt x="231647" y="612450"/>
                </a:lnTo>
                <a:lnTo>
                  <a:pt x="182936" y="557010"/>
                </a:lnTo>
                <a:lnTo>
                  <a:pt x="152343" y="496797"/>
                </a:lnTo>
                <a:lnTo>
                  <a:pt x="141732" y="432815"/>
                </a:lnTo>
                <a:lnTo>
                  <a:pt x="141732" y="678311"/>
                </a:lnTo>
                <a:lnTo>
                  <a:pt x="175748" y="702997"/>
                </a:lnTo>
                <a:lnTo>
                  <a:pt x="214011" y="726910"/>
                </a:lnTo>
                <a:lnTo>
                  <a:pt x="255369" y="749249"/>
                </a:lnTo>
                <a:lnTo>
                  <a:pt x="299645" y="769917"/>
                </a:lnTo>
                <a:lnTo>
                  <a:pt x="346661" y="788819"/>
                </a:lnTo>
                <a:lnTo>
                  <a:pt x="396239" y="805857"/>
                </a:lnTo>
                <a:lnTo>
                  <a:pt x="448202" y="820936"/>
                </a:lnTo>
                <a:lnTo>
                  <a:pt x="502372" y="833959"/>
                </a:lnTo>
                <a:lnTo>
                  <a:pt x="558570" y="844830"/>
                </a:lnTo>
                <a:lnTo>
                  <a:pt x="616620" y="853453"/>
                </a:lnTo>
                <a:lnTo>
                  <a:pt x="676343" y="859731"/>
                </a:lnTo>
                <a:lnTo>
                  <a:pt x="737562" y="863569"/>
                </a:lnTo>
                <a:lnTo>
                  <a:pt x="800100" y="864869"/>
                </a:lnTo>
                <a:lnTo>
                  <a:pt x="862637" y="863569"/>
                </a:lnTo>
                <a:lnTo>
                  <a:pt x="923856" y="859731"/>
                </a:lnTo>
                <a:lnTo>
                  <a:pt x="983579" y="853453"/>
                </a:lnTo>
                <a:lnTo>
                  <a:pt x="1041629" y="844830"/>
                </a:lnTo>
                <a:lnTo>
                  <a:pt x="1097827" y="833959"/>
                </a:lnTo>
                <a:lnTo>
                  <a:pt x="1151997" y="820936"/>
                </a:lnTo>
                <a:lnTo>
                  <a:pt x="1203960" y="805857"/>
                </a:lnTo>
                <a:lnTo>
                  <a:pt x="1253538" y="788819"/>
                </a:lnTo>
                <a:lnTo>
                  <a:pt x="1300554" y="769917"/>
                </a:lnTo>
                <a:lnTo>
                  <a:pt x="1344830" y="749249"/>
                </a:lnTo>
                <a:lnTo>
                  <a:pt x="1386188" y="726910"/>
                </a:lnTo>
                <a:lnTo>
                  <a:pt x="1424451" y="702997"/>
                </a:lnTo>
                <a:lnTo>
                  <a:pt x="1458468" y="67831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5259" y="1923497"/>
            <a:ext cx="1143000" cy="619012"/>
          </a:xfrm>
          <a:custGeom>
            <a:avLst/>
            <a:gdLst/>
            <a:ahLst/>
            <a:cxnLst/>
            <a:rect l="l" t="t" r="r" b="b"/>
            <a:pathLst>
              <a:path w="1336675" h="723900">
                <a:moveTo>
                  <a:pt x="1336548" y="361949"/>
                </a:moveTo>
                <a:lnTo>
                  <a:pt x="1325772" y="296755"/>
                </a:lnTo>
                <a:lnTo>
                  <a:pt x="1294708" y="235449"/>
                </a:lnTo>
                <a:lnTo>
                  <a:pt x="1245249" y="179041"/>
                </a:lnTo>
                <a:lnTo>
                  <a:pt x="1214213" y="152990"/>
                </a:lnTo>
                <a:lnTo>
                  <a:pt x="1179289" y="128541"/>
                </a:lnTo>
                <a:lnTo>
                  <a:pt x="1140714" y="105822"/>
                </a:lnTo>
                <a:lnTo>
                  <a:pt x="1098723" y="84959"/>
                </a:lnTo>
                <a:lnTo>
                  <a:pt x="1053554" y="66077"/>
                </a:lnTo>
                <a:lnTo>
                  <a:pt x="1005444" y="49304"/>
                </a:lnTo>
                <a:lnTo>
                  <a:pt x="954630" y="34764"/>
                </a:lnTo>
                <a:lnTo>
                  <a:pt x="901347" y="22586"/>
                </a:lnTo>
                <a:lnTo>
                  <a:pt x="845834" y="12894"/>
                </a:lnTo>
                <a:lnTo>
                  <a:pt x="788326" y="5814"/>
                </a:lnTo>
                <a:lnTo>
                  <a:pt x="729060" y="1474"/>
                </a:lnTo>
                <a:lnTo>
                  <a:pt x="668274" y="0"/>
                </a:lnTo>
                <a:lnTo>
                  <a:pt x="607487" y="1474"/>
                </a:lnTo>
                <a:lnTo>
                  <a:pt x="548221" y="5814"/>
                </a:lnTo>
                <a:lnTo>
                  <a:pt x="490713" y="12894"/>
                </a:lnTo>
                <a:lnTo>
                  <a:pt x="435200" y="22586"/>
                </a:lnTo>
                <a:lnTo>
                  <a:pt x="381917" y="34764"/>
                </a:lnTo>
                <a:lnTo>
                  <a:pt x="331103" y="49304"/>
                </a:lnTo>
                <a:lnTo>
                  <a:pt x="282993" y="66077"/>
                </a:lnTo>
                <a:lnTo>
                  <a:pt x="237824" y="84959"/>
                </a:lnTo>
                <a:lnTo>
                  <a:pt x="195833" y="105822"/>
                </a:lnTo>
                <a:lnTo>
                  <a:pt x="157258" y="128541"/>
                </a:lnTo>
                <a:lnTo>
                  <a:pt x="122334" y="152990"/>
                </a:lnTo>
                <a:lnTo>
                  <a:pt x="91298" y="179041"/>
                </a:lnTo>
                <a:lnTo>
                  <a:pt x="64388" y="206570"/>
                </a:lnTo>
                <a:lnTo>
                  <a:pt x="23890" y="265553"/>
                </a:lnTo>
                <a:lnTo>
                  <a:pt x="2733" y="328929"/>
                </a:lnTo>
                <a:lnTo>
                  <a:pt x="0" y="361950"/>
                </a:lnTo>
                <a:lnTo>
                  <a:pt x="2733" y="394856"/>
                </a:lnTo>
                <a:lnTo>
                  <a:pt x="23890" y="458081"/>
                </a:lnTo>
                <a:lnTo>
                  <a:pt x="64388" y="516998"/>
                </a:lnTo>
                <a:lnTo>
                  <a:pt x="91298" y="544519"/>
                </a:lnTo>
                <a:lnTo>
                  <a:pt x="122334" y="570577"/>
                </a:lnTo>
                <a:lnTo>
                  <a:pt x="157258" y="595044"/>
                </a:lnTo>
                <a:lnTo>
                  <a:pt x="195833" y="617791"/>
                </a:lnTo>
                <a:lnTo>
                  <a:pt x="237824" y="638689"/>
                </a:lnTo>
                <a:lnTo>
                  <a:pt x="282993" y="657610"/>
                </a:lnTo>
                <a:lnTo>
                  <a:pt x="331103" y="674426"/>
                </a:lnTo>
                <a:lnTo>
                  <a:pt x="381917" y="689007"/>
                </a:lnTo>
                <a:lnTo>
                  <a:pt x="435200" y="701226"/>
                </a:lnTo>
                <a:lnTo>
                  <a:pt x="490713" y="710953"/>
                </a:lnTo>
                <a:lnTo>
                  <a:pt x="548221" y="718060"/>
                </a:lnTo>
                <a:lnTo>
                  <a:pt x="607487" y="722418"/>
                </a:lnTo>
                <a:lnTo>
                  <a:pt x="668274" y="723900"/>
                </a:lnTo>
                <a:lnTo>
                  <a:pt x="729060" y="722418"/>
                </a:lnTo>
                <a:lnTo>
                  <a:pt x="788326" y="718060"/>
                </a:lnTo>
                <a:lnTo>
                  <a:pt x="845834" y="710953"/>
                </a:lnTo>
                <a:lnTo>
                  <a:pt x="901347" y="701226"/>
                </a:lnTo>
                <a:lnTo>
                  <a:pt x="954630" y="689007"/>
                </a:lnTo>
                <a:lnTo>
                  <a:pt x="1005444" y="674426"/>
                </a:lnTo>
                <a:lnTo>
                  <a:pt x="1053554" y="657610"/>
                </a:lnTo>
                <a:lnTo>
                  <a:pt x="1098723" y="638689"/>
                </a:lnTo>
                <a:lnTo>
                  <a:pt x="1140714" y="617791"/>
                </a:lnTo>
                <a:lnTo>
                  <a:pt x="1179289" y="595044"/>
                </a:lnTo>
                <a:lnTo>
                  <a:pt x="1214213" y="570577"/>
                </a:lnTo>
                <a:lnTo>
                  <a:pt x="1245249" y="544519"/>
                </a:lnTo>
                <a:lnTo>
                  <a:pt x="1272159" y="516998"/>
                </a:lnTo>
                <a:lnTo>
                  <a:pt x="1312657" y="458081"/>
                </a:lnTo>
                <a:lnTo>
                  <a:pt x="1333814" y="394856"/>
                </a:lnTo>
                <a:lnTo>
                  <a:pt x="1336548" y="36194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5259" y="1923497"/>
            <a:ext cx="1143000" cy="619012"/>
          </a:xfrm>
          <a:custGeom>
            <a:avLst/>
            <a:gdLst/>
            <a:ahLst/>
            <a:cxnLst/>
            <a:rect l="l" t="t" r="r" b="b"/>
            <a:pathLst>
              <a:path w="1336675" h="723900">
                <a:moveTo>
                  <a:pt x="668274" y="0"/>
                </a:moveTo>
                <a:lnTo>
                  <a:pt x="607487" y="1474"/>
                </a:lnTo>
                <a:lnTo>
                  <a:pt x="548221" y="5814"/>
                </a:lnTo>
                <a:lnTo>
                  <a:pt x="490713" y="12894"/>
                </a:lnTo>
                <a:lnTo>
                  <a:pt x="435200" y="22586"/>
                </a:lnTo>
                <a:lnTo>
                  <a:pt x="381917" y="34764"/>
                </a:lnTo>
                <a:lnTo>
                  <a:pt x="331103" y="49304"/>
                </a:lnTo>
                <a:lnTo>
                  <a:pt x="282993" y="66077"/>
                </a:lnTo>
                <a:lnTo>
                  <a:pt x="237824" y="84959"/>
                </a:lnTo>
                <a:lnTo>
                  <a:pt x="195834" y="105822"/>
                </a:lnTo>
                <a:lnTo>
                  <a:pt x="157258" y="128541"/>
                </a:lnTo>
                <a:lnTo>
                  <a:pt x="122334" y="152990"/>
                </a:lnTo>
                <a:lnTo>
                  <a:pt x="91298" y="179041"/>
                </a:lnTo>
                <a:lnTo>
                  <a:pt x="64388" y="206570"/>
                </a:lnTo>
                <a:lnTo>
                  <a:pt x="23890" y="265553"/>
                </a:lnTo>
                <a:lnTo>
                  <a:pt x="2733" y="328929"/>
                </a:lnTo>
                <a:lnTo>
                  <a:pt x="0" y="361950"/>
                </a:lnTo>
                <a:lnTo>
                  <a:pt x="2733" y="394856"/>
                </a:lnTo>
                <a:lnTo>
                  <a:pt x="23890" y="458081"/>
                </a:lnTo>
                <a:lnTo>
                  <a:pt x="64388" y="516998"/>
                </a:lnTo>
                <a:lnTo>
                  <a:pt x="91298" y="544519"/>
                </a:lnTo>
                <a:lnTo>
                  <a:pt x="122334" y="570577"/>
                </a:lnTo>
                <a:lnTo>
                  <a:pt x="157258" y="595044"/>
                </a:lnTo>
                <a:lnTo>
                  <a:pt x="195833" y="617791"/>
                </a:lnTo>
                <a:lnTo>
                  <a:pt x="237824" y="638689"/>
                </a:lnTo>
                <a:lnTo>
                  <a:pt x="282993" y="657610"/>
                </a:lnTo>
                <a:lnTo>
                  <a:pt x="331103" y="674426"/>
                </a:lnTo>
                <a:lnTo>
                  <a:pt x="381917" y="689007"/>
                </a:lnTo>
                <a:lnTo>
                  <a:pt x="435200" y="701226"/>
                </a:lnTo>
                <a:lnTo>
                  <a:pt x="490713" y="710953"/>
                </a:lnTo>
                <a:lnTo>
                  <a:pt x="548221" y="718060"/>
                </a:lnTo>
                <a:lnTo>
                  <a:pt x="607487" y="722418"/>
                </a:lnTo>
                <a:lnTo>
                  <a:pt x="668274" y="723900"/>
                </a:lnTo>
                <a:lnTo>
                  <a:pt x="729060" y="722418"/>
                </a:lnTo>
                <a:lnTo>
                  <a:pt x="788326" y="718060"/>
                </a:lnTo>
                <a:lnTo>
                  <a:pt x="845834" y="710953"/>
                </a:lnTo>
                <a:lnTo>
                  <a:pt x="901347" y="701226"/>
                </a:lnTo>
                <a:lnTo>
                  <a:pt x="954630" y="689007"/>
                </a:lnTo>
                <a:lnTo>
                  <a:pt x="1005444" y="674426"/>
                </a:lnTo>
                <a:lnTo>
                  <a:pt x="1053554" y="657610"/>
                </a:lnTo>
                <a:lnTo>
                  <a:pt x="1098723" y="638689"/>
                </a:lnTo>
                <a:lnTo>
                  <a:pt x="1140714" y="617791"/>
                </a:lnTo>
                <a:lnTo>
                  <a:pt x="1179289" y="595044"/>
                </a:lnTo>
                <a:lnTo>
                  <a:pt x="1214213" y="570577"/>
                </a:lnTo>
                <a:lnTo>
                  <a:pt x="1245249" y="544519"/>
                </a:lnTo>
                <a:lnTo>
                  <a:pt x="1272159" y="516998"/>
                </a:lnTo>
                <a:lnTo>
                  <a:pt x="1312657" y="458081"/>
                </a:lnTo>
                <a:lnTo>
                  <a:pt x="1333814" y="394856"/>
                </a:lnTo>
                <a:lnTo>
                  <a:pt x="1336548" y="361949"/>
                </a:lnTo>
                <a:lnTo>
                  <a:pt x="1333814" y="328929"/>
                </a:lnTo>
                <a:lnTo>
                  <a:pt x="1312657" y="265553"/>
                </a:lnTo>
                <a:lnTo>
                  <a:pt x="1272159" y="206570"/>
                </a:lnTo>
                <a:lnTo>
                  <a:pt x="1245249" y="179041"/>
                </a:lnTo>
                <a:lnTo>
                  <a:pt x="1214213" y="152990"/>
                </a:lnTo>
                <a:lnTo>
                  <a:pt x="1179289" y="128541"/>
                </a:lnTo>
                <a:lnTo>
                  <a:pt x="1140714" y="105822"/>
                </a:lnTo>
                <a:lnTo>
                  <a:pt x="1098723" y="84959"/>
                </a:lnTo>
                <a:lnTo>
                  <a:pt x="1053554" y="66077"/>
                </a:lnTo>
                <a:lnTo>
                  <a:pt x="1005444" y="49304"/>
                </a:lnTo>
                <a:lnTo>
                  <a:pt x="954630" y="34764"/>
                </a:lnTo>
                <a:lnTo>
                  <a:pt x="901347" y="22586"/>
                </a:lnTo>
                <a:lnTo>
                  <a:pt x="845834" y="12894"/>
                </a:lnTo>
                <a:lnTo>
                  <a:pt x="788326" y="5814"/>
                </a:lnTo>
                <a:lnTo>
                  <a:pt x="729060" y="1474"/>
                </a:lnTo>
                <a:lnTo>
                  <a:pt x="66827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6595" y="3155657"/>
            <a:ext cx="3009809" cy="576115"/>
          </a:xfrm>
          <a:custGeom>
            <a:avLst/>
            <a:gdLst/>
            <a:ahLst/>
            <a:cxnLst/>
            <a:rect l="l" t="t" r="r" b="b"/>
            <a:pathLst>
              <a:path w="3519804" h="673735">
                <a:moveTo>
                  <a:pt x="3519678" y="560831"/>
                </a:moveTo>
                <a:lnTo>
                  <a:pt x="3519678" y="112775"/>
                </a:lnTo>
                <a:lnTo>
                  <a:pt x="3510855" y="68794"/>
                </a:lnTo>
                <a:lnTo>
                  <a:pt x="3486816" y="32956"/>
                </a:lnTo>
                <a:lnTo>
                  <a:pt x="3451205" y="8834"/>
                </a:lnTo>
                <a:lnTo>
                  <a:pt x="3407664" y="0"/>
                </a:lnTo>
                <a:lnTo>
                  <a:pt x="112014" y="0"/>
                </a:lnTo>
                <a:lnTo>
                  <a:pt x="68472" y="8834"/>
                </a:lnTo>
                <a:lnTo>
                  <a:pt x="32861" y="32956"/>
                </a:lnTo>
                <a:lnTo>
                  <a:pt x="8822" y="68794"/>
                </a:lnTo>
                <a:lnTo>
                  <a:pt x="0" y="112776"/>
                </a:lnTo>
                <a:lnTo>
                  <a:pt x="0" y="560832"/>
                </a:lnTo>
                <a:lnTo>
                  <a:pt x="8822" y="604813"/>
                </a:lnTo>
                <a:lnTo>
                  <a:pt x="32861" y="640651"/>
                </a:lnTo>
                <a:lnTo>
                  <a:pt x="68472" y="664773"/>
                </a:lnTo>
                <a:lnTo>
                  <a:pt x="112014" y="673608"/>
                </a:lnTo>
                <a:lnTo>
                  <a:pt x="3407664" y="673607"/>
                </a:lnTo>
                <a:lnTo>
                  <a:pt x="3451205" y="664773"/>
                </a:lnTo>
                <a:lnTo>
                  <a:pt x="3486816" y="640651"/>
                </a:lnTo>
                <a:lnTo>
                  <a:pt x="3510855" y="604813"/>
                </a:lnTo>
                <a:lnTo>
                  <a:pt x="3519678" y="56083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6968" y="3203223"/>
            <a:ext cx="2864830" cy="482178"/>
          </a:xfrm>
          <a:custGeom>
            <a:avLst/>
            <a:gdLst/>
            <a:ahLst/>
            <a:cxnLst/>
            <a:rect l="l" t="t" r="r" b="b"/>
            <a:pathLst>
              <a:path w="3350260" h="563879">
                <a:moveTo>
                  <a:pt x="3349752" y="470153"/>
                </a:moveTo>
                <a:lnTo>
                  <a:pt x="3349752" y="94487"/>
                </a:lnTo>
                <a:lnTo>
                  <a:pt x="3342393" y="57542"/>
                </a:lnTo>
                <a:lnTo>
                  <a:pt x="3322320" y="27527"/>
                </a:lnTo>
                <a:lnTo>
                  <a:pt x="3292530" y="7369"/>
                </a:lnTo>
                <a:lnTo>
                  <a:pt x="3256026" y="0"/>
                </a:lnTo>
                <a:lnTo>
                  <a:pt x="94487" y="0"/>
                </a:lnTo>
                <a:lnTo>
                  <a:pt x="57864" y="7369"/>
                </a:lnTo>
                <a:lnTo>
                  <a:pt x="27812" y="27527"/>
                </a:lnTo>
                <a:lnTo>
                  <a:pt x="7477" y="57542"/>
                </a:lnTo>
                <a:lnTo>
                  <a:pt x="0" y="94488"/>
                </a:lnTo>
                <a:lnTo>
                  <a:pt x="0" y="470154"/>
                </a:lnTo>
                <a:lnTo>
                  <a:pt x="7477" y="506658"/>
                </a:lnTo>
                <a:lnTo>
                  <a:pt x="27813" y="536448"/>
                </a:lnTo>
                <a:lnTo>
                  <a:pt x="57864" y="556521"/>
                </a:lnTo>
                <a:lnTo>
                  <a:pt x="94488" y="563880"/>
                </a:lnTo>
                <a:lnTo>
                  <a:pt x="3256026" y="563879"/>
                </a:lnTo>
                <a:lnTo>
                  <a:pt x="3292530" y="556521"/>
                </a:lnTo>
                <a:lnTo>
                  <a:pt x="3322320" y="536448"/>
                </a:lnTo>
                <a:lnTo>
                  <a:pt x="3342393" y="506658"/>
                </a:lnTo>
                <a:lnTo>
                  <a:pt x="3349752" y="470153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6968" y="3203223"/>
            <a:ext cx="2864830" cy="482178"/>
          </a:xfrm>
          <a:custGeom>
            <a:avLst/>
            <a:gdLst/>
            <a:ahLst/>
            <a:cxnLst/>
            <a:rect l="l" t="t" r="r" b="b"/>
            <a:pathLst>
              <a:path w="3350260" h="563879">
                <a:moveTo>
                  <a:pt x="94487" y="0"/>
                </a:moveTo>
                <a:lnTo>
                  <a:pt x="57864" y="7369"/>
                </a:lnTo>
                <a:lnTo>
                  <a:pt x="27812" y="27527"/>
                </a:lnTo>
                <a:lnTo>
                  <a:pt x="7477" y="57542"/>
                </a:lnTo>
                <a:lnTo>
                  <a:pt x="0" y="94488"/>
                </a:lnTo>
                <a:lnTo>
                  <a:pt x="0" y="470154"/>
                </a:lnTo>
                <a:lnTo>
                  <a:pt x="7477" y="506658"/>
                </a:lnTo>
                <a:lnTo>
                  <a:pt x="27813" y="536448"/>
                </a:lnTo>
                <a:lnTo>
                  <a:pt x="57864" y="556521"/>
                </a:lnTo>
                <a:lnTo>
                  <a:pt x="94488" y="563880"/>
                </a:lnTo>
                <a:lnTo>
                  <a:pt x="3256026" y="563879"/>
                </a:lnTo>
                <a:lnTo>
                  <a:pt x="3292530" y="556521"/>
                </a:lnTo>
                <a:lnTo>
                  <a:pt x="3322320" y="536447"/>
                </a:lnTo>
                <a:lnTo>
                  <a:pt x="3342393" y="506658"/>
                </a:lnTo>
                <a:lnTo>
                  <a:pt x="3349752" y="470153"/>
                </a:lnTo>
                <a:lnTo>
                  <a:pt x="3349752" y="94487"/>
                </a:lnTo>
                <a:lnTo>
                  <a:pt x="3342393" y="57542"/>
                </a:lnTo>
                <a:lnTo>
                  <a:pt x="3322320" y="27527"/>
                </a:lnTo>
                <a:lnTo>
                  <a:pt x="3292530" y="7369"/>
                </a:lnTo>
                <a:lnTo>
                  <a:pt x="3256026" y="0"/>
                </a:lnTo>
                <a:lnTo>
                  <a:pt x="94487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17019" y="3241233"/>
            <a:ext cx="2410345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394" spc="-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94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94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61499" y="2822043"/>
            <a:ext cx="1739748" cy="276926"/>
          </a:xfrm>
          <a:custGeom>
            <a:avLst/>
            <a:gdLst/>
            <a:ahLst/>
            <a:cxnLst/>
            <a:rect l="l" t="t" r="r" b="b"/>
            <a:pathLst>
              <a:path w="2034539" h="323850">
                <a:moveTo>
                  <a:pt x="2034539" y="323850"/>
                </a:moveTo>
                <a:lnTo>
                  <a:pt x="2028518" y="280871"/>
                </a:lnTo>
                <a:lnTo>
                  <a:pt x="2011510" y="242146"/>
                </a:lnTo>
                <a:lnTo>
                  <a:pt x="1985105" y="209264"/>
                </a:lnTo>
                <a:lnTo>
                  <a:pt x="1950889" y="183811"/>
                </a:lnTo>
                <a:lnTo>
                  <a:pt x="1910450" y="167375"/>
                </a:lnTo>
                <a:lnTo>
                  <a:pt x="1865376" y="161544"/>
                </a:lnTo>
                <a:lnTo>
                  <a:pt x="1229867" y="161544"/>
                </a:lnTo>
                <a:lnTo>
                  <a:pt x="1184737" y="155769"/>
                </a:lnTo>
                <a:lnTo>
                  <a:pt x="1144157" y="139474"/>
                </a:lnTo>
                <a:lnTo>
                  <a:pt x="1109757" y="114204"/>
                </a:lnTo>
                <a:lnTo>
                  <a:pt x="1083168" y="81505"/>
                </a:lnTo>
                <a:lnTo>
                  <a:pt x="1066020" y="42922"/>
                </a:lnTo>
                <a:lnTo>
                  <a:pt x="1059942" y="0"/>
                </a:lnTo>
                <a:lnTo>
                  <a:pt x="1053920" y="42922"/>
                </a:lnTo>
                <a:lnTo>
                  <a:pt x="1036912" y="81505"/>
                </a:lnTo>
                <a:lnTo>
                  <a:pt x="1010507" y="114204"/>
                </a:lnTo>
                <a:lnTo>
                  <a:pt x="976291" y="139474"/>
                </a:lnTo>
                <a:lnTo>
                  <a:pt x="935852" y="155769"/>
                </a:lnTo>
                <a:lnTo>
                  <a:pt x="890777" y="161544"/>
                </a:lnTo>
                <a:lnTo>
                  <a:pt x="169163" y="161544"/>
                </a:lnTo>
                <a:lnTo>
                  <a:pt x="124089" y="167375"/>
                </a:lnTo>
                <a:lnTo>
                  <a:pt x="83650" y="183811"/>
                </a:lnTo>
                <a:lnTo>
                  <a:pt x="49434" y="209264"/>
                </a:lnTo>
                <a:lnTo>
                  <a:pt x="23029" y="242146"/>
                </a:lnTo>
                <a:lnTo>
                  <a:pt x="6021" y="280871"/>
                </a:lnTo>
                <a:lnTo>
                  <a:pt x="0" y="32385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2059" y="1860946"/>
            <a:ext cx="1368342" cy="739555"/>
          </a:xfrm>
          <a:custGeom>
            <a:avLst/>
            <a:gdLst/>
            <a:ahLst/>
            <a:cxnLst/>
            <a:rect l="l" t="t" r="r" b="b"/>
            <a:pathLst>
              <a:path w="1600200" h="864869">
                <a:moveTo>
                  <a:pt x="1600200" y="432815"/>
                </a:moveTo>
                <a:lnTo>
                  <a:pt x="1590691" y="365825"/>
                </a:lnTo>
                <a:lnTo>
                  <a:pt x="1563114" y="302089"/>
                </a:lnTo>
                <a:lnTo>
                  <a:pt x="1518890" y="242373"/>
                </a:lnTo>
                <a:lnTo>
                  <a:pt x="1490980" y="214263"/>
                </a:lnTo>
                <a:lnTo>
                  <a:pt x="1459441" y="187444"/>
                </a:lnTo>
                <a:lnTo>
                  <a:pt x="1424451" y="162014"/>
                </a:lnTo>
                <a:lnTo>
                  <a:pt x="1386188" y="138069"/>
                </a:lnTo>
                <a:lnTo>
                  <a:pt x="1344830" y="115702"/>
                </a:lnTo>
                <a:lnTo>
                  <a:pt x="1300554" y="95012"/>
                </a:lnTo>
                <a:lnTo>
                  <a:pt x="1253538" y="76093"/>
                </a:lnTo>
                <a:lnTo>
                  <a:pt x="1203960" y="59040"/>
                </a:lnTo>
                <a:lnTo>
                  <a:pt x="1151997" y="43951"/>
                </a:lnTo>
                <a:lnTo>
                  <a:pt x="1097827" y="30921"/>
                </a:lnTo>
                <a:lnTo>
                  <a:pt x="1041629" y="20044"/>
                </a:lnTo>
                <a:lnTo>
                  <a:pt x="983579" y="11418"/>
                </a:lnTo>
                <a:lnTo>
                  <a:pt x="923856" y="5138"/>
                </a:lnTo>
                <a:lnTo>
                  <a:pt x="862637" y="1300"/>
                </a:lnTo>
                <a:lnTo>
                  <a:pt x="800100" y="0"/>
                </a:lnTo>
                <a:lnTo>
                  <a:pt x="737562" y="1300"/>
                </a:lnTo>
                <a:lnTo>
                  <a:pt x="676343" y="5138"/>
                </a:lnTo>
                <a:lnTo>
                  <a:pt x="616620" y="11418"/>
                </a:lnTo>
                <a:lnTo>
                  <a:pt x="558570" y="20044"/>
                </a:lnTo>
                <a:lnTo>
                  <a:pt x="502372" y="30921"/>
                </a:lnTo>
                <a:lnTo>
                  <a:pt x="448202" y="43951"/>
                </a:lnTo>
                <a:lnTo>
                  <a:pt x="396239" y="59040"/>
                </a:lnTo>
                <a:lnTo>
                  <a:pt x="346661" y="76093"/>
                </a:lnTo>
                <a:lnTo>
                  <a:pt x="299645" y="95012"/>
                </a:lnTo>
                <a:lnTo>
                  <a:pt x="255369" y="115702"/>
                </a:lnTo>
                <a:lnTo>
                  <a:pt x="214011" y="138069"/>
                </a:lnTo>
                <a:lnTo>
                  <a:pt x="175748" y="162014"/>
                </a:lnTo>
                <a:lnTo>
                  <a:pt x="140758" y="187444"/>
                </a:lnTo>
                <a:lnTo>
                  <a:pt x="109219" y="214263"/>
                </a:lnTo>
                <a:lnTo>
                  <a:pt x="81309" y="242373"/>
                </a:lnTo>
                <a:lnTo>
                  <a:pt x="37085" y="302089"/>
                </a:lnTo>
                <a:lnTo>
                  <a:pt x="9508" y="365825"/>
                </a:lnTo>
                <a:lnTo>
                  <a:pt x="0" y="432815"/>
                </a:lnTo>
                <a:lnTo>
                  <a:pt x="2406" y="466566"/>
                </a:lnTo>
                <a:lnTo>
                  <a:pt x="21127" y="531847"/>
                </a:lnTo>
                <a:lnTo>
                  <a:pt x="57205" y="593525"/>
                </a:lnTo>
                <a:lnTo>
                  <a:pt x="109219" y="650832"/>
                </a:lnTo>
                <a:lnTo>
                  <a:pt x="140758" y="677605"/>
                </a:lnTo>
                <a:lnTo>
                  <a:pt x="141732" y="678311"/>
                </a:lnTo>
                <a:lnTo>
                  <a:pt x="141732" y="432815"/>
                </a:lnTo>
                <a:lnTo>
                  <a:pt x="144423" y="400409"/>
                </a:lnTo>
                <a:lnTo>
                  <a:pt x="165258" y="338137"/>
                </a:lnTo>
                <a:lnTo>
                  <a:pt x="205143" y="280098"/>
                </a:lnTo>
                <a:lnTo>
                  <a:pt x="262216" y="227308"/>
                </a:lnTo>
                <a:lnTo>
                  <a:pt x="296615" y="203199"/>
                </a:lnTo>
                <a:lnTo>
                  <a:pt x="334613" y="180784"/>
                </a:lnTo>
                <a:lnTo>
                  <a:pt x="375976" y="160189"/>
                </a:lnTo>
                <a:lnTo>
                  <a:pt x="420472" y="141541"/>
                </a:lnTo>
                <a:lnTo>
                  <a:pt x="467867" y="124967"/>
                </a:lnTo>
                <a:lnTo>
                  <a:pt x="517930" y="110595"/>
                </a:lnTo>
                <a:lnTo>
                  <a:pt x="570427" y="98551"/>
                </a:lnTo>
                <a:lnTo>
                  <a:pt x="625125" y="88963"/>
                </a:lnTo>
                <a:lnTo>
                  <a:pt x="681792" y="81957"/>
                </a:lnTo>
                <a:lnTo>
                  <a:pt x="740194" y="77660"/>
                </a:lnTo>
                <a:lnTo>
                  <a:pt x="800100" y="76199"/>
                </a:lnTo>
                <a:lnTo>
                  <a:pt x="860005" y="77660"/>
                </a:lnTo>
                <a:lnTo>
                  <a:pt x="918407" y="81957"/>
                </a:lnTo>
                <a:lnTo>
                  <a:pt x="975074" y="88963"/>
                </a:lnTo>
                <a:lnTo>
                  <a:pt x="1029772" y="98551"/>
                </a:lnTo>
                <a:lnTo>
                  <a:pt x="1082269" y="110595"/>
                </a:lnTo>
                <a:lnTo>
                  <a:pt x="1132331" y="124967"/>
                </a:lnTo>
                <a:lnTo>
                  <a:pt x="1179727" y="141541"/>
                </a:lnTo>
                <a:lnTo>
                  <a:pt x="1224223" y="160189"/>
                </a:lnTo>
                <a:lnTo>
                  <a:pt x="1265586" y="180784"/>
                </a:lnTo>
                <a:lnTo>
                  <a:pt x="1303584" y="203199"/>
                </a:lnTo>
                <a:lnTo>
                  <a:pt x="1337983" y="227308"/>
                </a:lnTo>
                <a:lnTo>
                  <a:pt x="1368552" y="252983"/>
                </a:lnTo>
                <a:lnTo>
                  <a:pt x="1417263" y="308525"/>
                </a:lnTo>
                <a:lnTo>
                  <a:pt x="1447856" y="368807"/>
                </a:lnTo>
                <a:lnTo>
                  <a:pt x="1458468" y="432815"/>
                </a:lnTo>
                <a:lnTo>
                  <a:pt x="1458468" y="678311"/>
                </a:lnTo>
                <a:lnTo>
                  <a:pt x="1459441" y="677605"/>
                </a:lnTo>
                <a:lnTo>
                  <a:pt x="1490980" y="650832"/>
                </a:lnTo>
                <a:lnTo>
                  <a:pt x="1518890" y="622773"/>
                </a:lnTo>
                <a:lnTo>
                  <a:pt x="1563114" y="563184"/>
                </a:lnTo>
                <a:lnTo>
                  <a:pt x="1590691" y="499608"/>
                </a:lnTo>
                <a:lnTo>
                  <a:pt x="1597793" y="466566"/>
                </a:lnTo>
                <a:lnTo>
                  <a:pt x="1600200" y="432815"/>
                </a:lnTo>
                <a:close/>
              </a:path>
              <a:path w="1600200" h="864869">
                <a:moveTo>
                  <a:pt x="1458468" y="678311"/>
                </a:moveTo>
                <a:lnTo>
                  <a:pt x="1458468" y="432815"/>
                </a:lnTo>
                <a:lnTo>
                  <a:pt x="1455776" y="465215"/>
                </a:lnTo>
                <a:lnTo>
                  <a:pt x="1447856" y="496797"/>
                </a:lnTo>
                <a:lnTo>
                  <a:pt x="1417263" y="557010"/>
                </a:lnTo>
                <a:lnTo>
                  <a:pt x="1368552" y="612450"/>
                </a:lnTo>
                <a:lnTo>
                  <a:pt x="1337983" y="638067"/>
                </a:lnTo>
                <a:lnTo>
                  <a:pt x="1303584" y="662114"/>
                </a:lnTo>
                <a:lnTo>
                  <a:pt x="1265586" y="684466"/>
                </a:lnTo>
                <a:lnTo>
                  <a:pt x="1224223" y="704998"/>
                </a:lnTo>
                <a:lnTo>
                  <a:pt x="1179727" y="723584"/>
                </a:lnTo>
                <a:lnTo>
                  <a:pt x="1132331" y="740099"/>
                </a:lnTo>
                <a:lnTo>
                  <a:pt x="1082269" y="754417"/>
                </a:lnTo>
                <a:lnTo>
                  <a:pt x="1029772" y="766414"/>
                </a:lnTo>
                <a:lnTo>
                  <a:pt x="975074" y="775962"/>
                </a:lnTo>
                <a:lnTo>
                  <a:pt x="918407" y="782938"/>
                </a:lnTo>
                <a:lnTo>
                  <a:pt x="860005" y="787216"/>
                </a:lnTo>
                <a:lnTo>
                  <a:pt x="800100" y="788669"/>
                </a:lnTo>
                <a:lnTo>
                  <a:pt x="740194" y="787216"/>
                </a:lnTo>
                <a:lnTo>
                  <a:pt x="681792" y="782938"/>
                </a:lnTo>
                <a:lnTo>
                  <a:pt x="625125" y="775962"/>
                </a:lnTo>
                <a:lnTo>
                  <a:pt x="570427" y="766414"/>
                </a:lnTo>
                <a:lnTo>
                  <a:pt x="517930" y="754417"/>
                </a:lnTo>
                <a:lnTo>
                  <a:pt x="467867" y="740099"/>
                </a:lnTo>
                <a:lnTo>
                  <a:pt x="420472" y="723584"/>
                </a:lnTo>
                <a:lnTo>
                  <a:pt x="375976" y="704998"/>
                </a:lnTo>
                <a:lnTo>
                  <a:pt x="334613" y="684466"/>
                </a:lnTo>
                <a:lnTo>
                  <a:pt x="296615" y="662114"/>
                </a:lnTo>
                <a:lnTo>
                  <a:pt x="262216" y="638067"/>
                </a:lnTo>
                <a:lnTo>
                  <a:pt x="231647" y="612450"/>
                </a:lnTo>
                <a:lnTo>
                  <a:pt x="182936" y="557010"/>
                </a:lnTo>
                <a:lnTo>
                  <a:pt x="152343" y="496797"/>
                </a:lnTo>
                <a:lnTo>
                  <a:pt x="141732" y="432815"/>
                </a:lnTo>
                <a:lnTo>
                  <a:pt x="141732" y="678311"/>
                </a:lnTo>
                <a:lnTo>
                  <a:pt x="175748" y="702997"/>
                </a:lnTo>
                <a:lnTo>
                  <a:pt x="214011" y="726910"/>
                </a:lnTo>
                <a:lnTo>
                  <a:pt x="255369" y="749249"/>
                </a:lnTo>
                <a:lnTo>
                  <a:pt x="299645" y="769917"/>
                </a:lnTo>
                <a:lnTo>
                  <a:pt x="346661" y="788819"/>
                </a:lnTo>
                <a:lnTo>
                  <a:pt x="396239" y="805857"/>
                </a:lnTo>
                <a:lnTo>
                  <a:pt x="448202" y="820936"/>
                </a:lnTo>
                <a:lnTo>
                  <a:pt x="502372" y="833959"/>
                </a:lnTo>
                <a:lnTo>
                  <a:pt x="558570" y="844830"/>
                </a:lnTo>
                <a:lnTo>
                  <a:pt x="616620" y="853453"/>
                </a:lnTo>
                <a:lnTo>
                  <a:pt x="676343" y="859731"/>
                </a:lnTo>
                <a:lnTo>
                  <a:pt x="737562" y="863569"/>
                </a:lnTo>
                <a:lnTo>
                  <a:pt x="800100" y="864869"/>
                </a:lnTo>
                <a:lnTo>
                  <a:pt x="862637" y="863569"/>
                </a:lnTo>
                <a:lnTo>
                  <a:pt x="923856" y="859731"/>
                </a:lnTo>
                <a:lnTo>
                  <a:pt x="983579" y="853453"/>
                </a:lnTo>
                <a:lnTo>
                  <a:pt x="1041629" y="844830"/>
                </a:lnTo>
                <a:lnTo>
                  <a:pt x="1097827" y="833959"/>
                </a:lnTo>
                <a:lnTo>
                  <a:pt x="1151997" y="820936"/>
                </a:lnTo>
                <a:lnTo>
                  <a:pt x="1203960" y="805857"/>
                </a:lnTo>
                <a:lnTo>
                  <a:pt x="1253538" y="788819"/>
                </a:lnTo>
                <a:lnTo>
                  <a:pt x="1300554" y="769917"/>
                </a:lnTo>
                <a:lnTo>
                  <a:pt x="1344830" y="749249"/>
                </a:lnTo>
                <a:lnTo>
                  <a:pt x="1386188" y="726910"/>
                </a:lnTo>
                <a:lnTo>
                  <a:pt x="1424451" y="702997"/>
                </a:lnTo>
                <a:lnTo>
                  <a:pt x="1458468" y="67831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4785" y="1920892"/>
            <a:ext cx="1143000" cy="619012"/>
          </a:xfrm>
          <a:custGeom>
            <a:avLst/>
            <a:gdLst/>
            <a:ahLst/>
            <a:cxnLst/>
            <a:rect l="l" t="t" r="r" b="b"/>
            <a:pathLst>
              <a:path w="1336675" h="723900">
                <a:moveTo>
                  <a:pt x="1336548" y="361949"/>
                </a:moveTo>
                <a:lnTo>
                  <a:pt x="1325772" y="296755"/>
                </a:lnTo>
                <a:lnTo>
                  <a:pt x="1294708" y="235449"/>
                </a:lnTo>
                <a:lnTo>
                  <a:pt x="1245249" y="179041"/>
                </a:lnTo>
                <a:lnTo>
                  <a:pt x="1214213" y="152990"/>
                </a:lnTo>
                <a:lnTo>
                  <a:pt x="1179289" y="128541"/>
                </a:lnTo>
                <a:lnTo>
                  <a:pt x="1140714" y="105822"/>
                </a:lnTo>
                <a:lnTo>
                  <a:pt x="1098723" y="84959"/>
                </a:lnTo>
                <a:lnTo>
                  <a:pt x="1053554" y="66077"/>
                </a:lnTo>
                <a:lnTo>
                  <a:pt x="1005444" y="49304"/>
                </a:lnTo>
                <a:lnTo>
                  <a:pt x="954630" y="34764"/>
                </a:lnTo>
                <a:lnTo>
                  <a:pt x="901347" y="22586"/>
                </a:lnTo>
                <a:lnTo>
                  <a:pt x="845834" y="12894"/>
                </a:lnTo>
                <a:lnTo>
                  <a:pt x="788326" y="5814"/>
                </a:lnTo>
                <a:lnTo>
                  <a:pt x="729060" y="1474"/>
                </a:lnTo>
                <a:lnTo>
                  <a:pt x="668274" y="0"/>
                </a:lnTo>
                <a:lnTo>
                  <a:pt x="607374" y="1474"/>
                </a:lnTo>
                <a:lnTo>
                  <a:pt x="548021" y="5814"/>
                </a:lnTo>
                <a:lnTo>
                  <a:pt x="490449" y="12894"/>
                </a:lnTo>
                <a:lnTo>
                  <a:pt x="434892" y="22586"/>
                </a:lnTo>
                <a:lnTo>
                  <a:pt x="381586" y="34764"/>
                </a:lnTo>
                <a:lnTo>
                  <a:pt x="330764" y="49304"/>
                </a:lnTo>
                <a:lnTo>
                  <a:pt x="282661" y="66077"/>
                </a:lnTo>
                <a:lnTo>
                  <a:pt x="237510" y="84959"/>
                </a:lnTo>
                <a:lnTo>
                  <a:pt x="195548" y="105822"/>
                </a:lnTo>
                <a:lnTo>
                  <a:pt x="157007" y="128541"/>
                </a:lnTo>
                <a:lnTo>
                  <a:pt x="122123" y="152990"/>
                </a:lnTo>
                <a:lnTo>
                  <a:pt x="91129" y="179041"/>
                </a:lnTo>
                <a:lnTo>
                  <a:pt x="64261" y="206570"/>
                </a:lnTo>
                <a:lnTo>
                  <a:pt x="23837" y="265553"/>
                </a:lnTo>
                <a:lnTo>
                  <a:pt x="2726" y="328929"/>
                </a:lnTo>
                <a:lnTo>
                  <a:pt x="0" y="361950"/>
                </a:lnTo>
                <a:lnTo>
                  <a:pt x="2726" y="394856"/>
                </a:lnTo>
                <a:lnTo>
                  <a:pt x="23837" y="458081"/>
                </a:lnTo>
                <a:lnTo>
                  <a:pt x="64261" y="516998"/>
                </a:lnTo>
                <a:lnTo>
                  <a:pt x="91129" y="544519"/>
                </a:lnTo>
                <a:lnTo>
                  <a:pt x="122123" y="570577"/>
                </a:lnTo>
                <a:lnTo>
                  <a:pt x="157007" y="595044"/>
                </a:lnTo>
                <a:lnTo>
                  <a:pt x="195548" y="617791"/>
                </a:lnTo>
                <a:lnTo>
                  <a:pt x="237510" y="638689"/>
                </a:lnTo>
                <a:lnTo>
                  <a:pt x="282661" y="657610"/>
                </a:lnTo>
                <a:lnTo>
                  <a:pt x="330764" y="674426"/>
                </a:lnTo>
                <a:lnTo>
                  <a:pt x="381586" y="689007"/>
                </a:lnTo>
                <a:lnTo>
                  <a:pt x="434892" y="701226"/>
                </a:lnTo>
                <a:lnTo>
                  <a:pt x="490449" y="710953"/>
                </a:lnTo>
                <a:lnTo>
                  <a:pt x="548021" y="718060"/>
                </a:lnTo>
                <a:lnTo>
                  <a:pt x="607374" y="722418"/>
                </a:lnTo>
                <a:lnTo>
                  <a:pt x="668274" y="723900"/>
                </a:lnTo>
                <a:lnTo>
                  <a:pt x="729060" y="722418"/>
                </a:lnTo>
                <a:lnTo>
                  <a:pt x="788326" y="718060"/>
                </a:lnTo>
                <a:lnTo>
                  <a:pt x="845834" y="710953"/>
                </a:lnTo>
                <a:lnTo>
                  <a:pt x="901347" y="701226"/>
                </a:lnTo>
                <a:lnTo>
                  <a:pt x="954630" y="689007"/>
                </a:lnTo>
                <a:lnTo>
                  <a:pt x="1005444" y="674426"/>
                </a:lnTo>
                <a:lnTo>
                  <a:pt x="1053554" y="657610"/>
                </a:lnTo>
                <a:lnTo>
                  <a:pt x="1098723" y="638689"/>
                </a:lnTo>
                <a:lnTo>
                  <a:pt x="1140714" y="617791"/>
                </a:lnTo>
                <a:lnTo>
                  <a:pt x="1179289" y="595044"/>
                </a:lnTo>
                <a:lnTo>
                  <a:pt x="1214213" y="570577"/>
                </a:lnTo>
                <a:lnTo>
                  <a:pt x="1245249" y="544519"/>
                </a:lnTo>
                <a:lnTo>
                  <a:pt x="1272159" y="516998"/>
                </a:lnTo>
                <a:lnTo>
                  <a:pt x="1312657" y="458081"/>
                </a:lnTo>
                <a:lnTo>
                  <a:pt x="1333814" y="394856"/>
                </a:lnTo>
                <a:lnTo>
                  <a:pt x="1336548" y="36194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4785" y="1920892"/>
            <a:ext cx="1143000" cy="619012"/>
          </a:xfrm>
          <a:custGeom>
            <a:avLst/>
            <a:gdLst/>
            <a:ahLst/>
            <a:cxnLst/>
            <a:rect l="l" t="t" r="r" b="b"/>
            <a:pathLst>
              <a:path w="1336675" h="723900">
                <a:moveTo>
                  <a:pt x="668274" y="0"/>
                </a:moveTo>
                <a:lnTo>
                  <a:pt x="607374" y="1474"/>
                </a:lnTo>
                <a:lnTo>
                  <a:pt x="548021" y="5814"/>
                </a:lnTo>
                <a:lnTo>
                  <a:pt x="490449" y="12894"/>
                </a:lnTo>
                <a:lnTo>
                  <a:pt x="434892" y="22586"/>
                </a:lnTo>
                <a:lnTo>
                  <a:pt x="381586" y="34764"/>
                </a:lnTo>
                <a:lnTo>
                  <a:pt x="330764" y="49304"/>
                </a:lnTo>
                <a:lnTo>
                  <a:pt x="282661" y="66077"/>
                </a:lnTo>
                <a:lnTo>
                  <a:pt x="237510" y="84959"/>
                </a:lnTo>
                <a:lnTo>
                  <a:pt x="195548" y="105822"/>
                </a:lnTo>
                <a:lnTo>
                  <a:pt x="157007" y="128541"/>
                </a:lnTo>
                <a:lnTo>
                  <a:pt x="122123" y="152990"/>
                </a:lnTo>
                <a:lnTo>
                  <a:pt x="91129" y="179041"/>
                </a:lnTo>
                <a:lnTo>
                  <a:pt x="64261" y="206570"/>
                </a:lnTo>
                <a:lnTo>
                  <a:pt x="23837" y="265553"/>
                </a:lnTo>
                <a:lnTo>
                  <a:pt x="2726" y="328929"/>
                </a:lnTo>
                <a:lnTo>
                  <a:pt x="0" y="361950"/>
                </a:lnTo>
                <a:lnTo>
                  <a:pt x="2726" y="394856"/>
                </a:lnTo>
                <a:lnTo>
                  <a:pt x="23837" y="458081"/>
                </a:lnTo>
                <a:lnTo>
                  <a:pt x="64261" y="516998"/>
                </a:lnTo>
                <a:lnTo>
                  <a:pt x="91129" y="544519"/>
                </a:lnTo>
                <a:lnTo>
                  <a:pt x="122123" y="570577"/>
                </a:lnTo>
                <a:lnTo>
                  <a:pt x="157007" y="595044"/>
                </a:lnTo>
                <a:lnTo>
                  <a:pt x="195548" y="617791"/>
                </a:lnTo>
                <a:lnTo>
                  <a:pt x="237510" y="638689"/>
                </a:lnTo>
                <a:lnTo>
                  <a:pt x="282661" y="657610"/>
                </a:lnTo>
                <a:lnTo>
                  <a:pt x="330764" y="674426"/>
                </a:lnTo>
                <a:lnTo>
                  <a:pt x="381586" y="689007"/>
                </a:lnTo>
                <a:lnTo>
                  <a:pt x="434892" y="701226"/>
                </a:lnTo>
                <a:lnTo>
                  <a:pt x="490449" y="710953"/>
                </a:lnTo>
                <a:lnTo>
                  <a:pt x="548021" y="718060"/>
                </a:lnTo>
                <a:lnTo>
                  <a:pt x="607374" y="722418"/>
                </a:lnTo>
                <a:lnTo>
                  <a:pt x="668274" y="723900"/>
                </a:lnTo>
                <a:lnTo>
                  <a:pt x="729060" y="722418"/>
                </a:lnTo>
                <a:lnTo>
                  <a:pt x="788326" y="718060"/>
                </a:lnTo>
                <a:lnTo>
                  <a:pt x="845834" y="710953"/>
                </a:lnTo>
                <a:lnTo>
                  <a:pt x="901347" y="701226"/>
                </a:lnTo>
                <a:lnTo>
                  <a:pt x="954630" y="689007"/>
                </a:lnTo>
                <a:lnTo>
                  <a:pt x="1005444" y="674426"/>
                </a:lnTo>
                <a:lnTo>
                  <a:pt x="1053554" y="657610"/>
                </a:lnTo>
                <a:lnTo>
                  <a:pt x="1098723" y="638689"/>
                </a:lnTo>
                <a:lnTo>
                  <a:pt x="1140714" y="617791"/>
                </a:lnTo>
                <a:lnTo>
                  <a:pt x="1179289" y="595044"/>
                </a:lnTo>
                <a:lnTo>
                  <a:pt x="1214213" y="570577"/>
                </a:lnTo>
                <a:lnTo>
                  <a:pt x="1245249" y="544519"/>
                </a:lnTo>
                <a:lnTo>
                  <a:pt x="1272159" y="516998"/>
                </a:lnTo>
                <a:lnTo>
                  <a:pt x="1312657" y="458081"/>
                </a:lnTo>
                <a:lnTo>
                  <a:pt x="1333814" y="394856"/>
                </a:lnTo>
                <a:lnTo>
                  <a:pt x="1336548" y="361949"/>
                </a:lnTo>
                <a:lnTo>
                  <a:pt x="1333814" y="328929"/>
                </a:lnTo>
                <a:lnTo>
                  <a:pt x="1312657" y="265553"/>
                </a:lnTo>
                <a:lnTo>
                  <a:pt x="1272159" y="206570"/>
                </a:lnTo>
                <a:lnTo>
                  <a:pt x="1245249" y="179041"/>
                </a:lnTo>
                <a:lnTo>
                  <a:pt x="1214213" y="152990"/>
                </a:lnTo>
                <a:lnTo>
                  <a:pt x="1179289" y="128541"/>
                </a:lnTo>
                <a:lnTo>
                  <a:pt x="1140714" y="105822"/>
                </a:lnTo>
                <a:lnTo>
                  <a:pt x="1098723" y="84959"/>
                </a:lnTo>
                <a:lnTo>
                  <a:pt x="1053554" y="66077"/>
                </a:lnTo>
                <a:lnTo>
                  <a:pt x="1005444" y="49304"/>
                </a:lnTo>
                <a:lnTo>
                  <a:pt x="954630" y="34764"/>
                </a:lnTo>
                <a:lnTo>
                  <a:pt x="901347" y="22586"/>
                </a:lnTo>
                <a:lnTo>
                  <a:pt x="845834" y="12894"/>
                </a:lnTo>
                <a:lnTo>
                  <a:pt x="788326" y="5814"/>
                </a:lnTo>
                <a:lnTo>
                  <a:pt x="729060" y="1474"/>
                </a:lnTo>
                <a:lnTo>
                  <a:pt x="668274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33795" y="1926960"/>
            <a:ext cx="4296703" cy="48462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  <a:tabLst>
                <a:tab pos="3438745" algn="l"/>
              </a:tabLst>
            </a:pPr>
            <a:r>
              <a:rPr sz="3078" spc="-4" dirty="0">
                <a:solidFill>
                  <a:srgbClr val="3333CC"/>
                </a:solidFill>
                <a:latin typeface="Arial"/>
                <a:cs typeface="Arial"/>
              </a:rPr>
              <a:t>DDL	</a:t>
            </a:r>
            <a:r>
              <a:rPr sz="3078" spc="-9" dirty="0">
                <a:solidFill>
                  <a:srgbClr val="3333CC"/>
                </a:solidFill>
                <a:latin typeface="Arial"/>
                <a:cs typeface="Arial"/>
              </a:rPr>
              <a:t>DML</a:t>
            </a:r>
            <a:endParaRPr sz="3078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37739" y="2800540"/>
            <a:ext cx="1740835" cy="276926"/>
          </a:xfrm>
          <a:custGeom>
            <a:avLst/>
            <a:gdLst/>
            <a:ahLst/>
            <a:cxnLst/>
            <a:rect l="l" t="t" r="r" b="b"/>
            <a:pathLst>
              <a:path w="2035809" h="323850">
                <a:moveTo>
                  <a:pt x="2035302" y="323850"/>
                </a:moveTo>
                <a:lnTo>
                  <a:pt x="2029223" y="280606"/>
                </a:lnTo>
                <a:lnTo>
                  <a:pt x="2012075" y="241808"/>
                </a:lnTo>
                <a:lnTo>
                  <a:pt x="1985486" y="208978"/>
                </a:lnTo>
                <a:lnTo>
                  <a:pt x="1951086" y="183642"/>
                </a:lnTo>
                <a:lnTo>
                  <a:pt x="1910506" y="167322"/>
                </a:lnTo>
                <a:lnTo>
                  <a:pt x="1865376" y="161544"/>
                </a:lnTo>
                <a:lnTo>
                  <a:pt x="1229867" y="161544"/>
                </a:lnTo>
                <a:lnTo>
                  <a:pt x="1184793" y="155769"/>
                </a:lnTo>
                <a:lnTo>
                  <a:pt x="1144354" y="139474"/>
                </a:lnTo>
                <a:lnTo>
                  <a:pt x="1110138" y="114204"/>
                </a:lnTo>
                <a:lnTo>
                  <a:pt x="1083733" y="81505"/>
                </a:lnTo>
                <a:lnTo>
                  <a:pt x="1066725" y="42922"/>
                </a:lnTo>
                <a:lnTo>
                  <a:pt x="1060704" y="0"/>
                </a:lnTo>
                <a:lnTo>
                  <a:pt x="1054625" y="42922"/>
                </a:lnTo>
                <a:lnTo>
                  <a:pt x="1037477" y="81505"/>
                </a:lnTo>
                <a:lnTo>
                  <a:pt x="1010888" y="114204"/>
                </a:lnTo>
                <a:lnTo>
                  <a:pt x="976488" y="139474"/>
                </a:lnTo>
                <a:lnTo>
                  <a:pt x="935908" y="155769"/>
                </a:lnTo>
                <a:lnTo>
                  <a:pt x="890777" y="161544"/>
                </a:lnTo>
                <a:lnTo>
                  <a:pt x="169925" y="161544"/>
                </a:lnTo>
                <a:lnTo>
                  <a:pt x="124795" y="167322"/>
                </a:lnTo>
                <a:lnTo>
                  <a:pt x="84215" y="183642"/>
                </a:lnTo>
                <a:lnTo>
                  <a:pt x="49815" y="208978"/>
                </a:lnTo>
                <a:lnTo>
                  <a:pt x="23226" y="241808"/>
                </a:lnTo>
                <a:lnTo>
                  <a:pt x="6078" y="280606"/>
                </a:lnTo>
                <a:lnTo>
                  <a:pt x="0" y="32385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37315" y="1363781"/>
            <a:ext cx="3073883" cy="3470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0951" rIns="0" bIns="0" rtlCol="0">
            <a:spAutoFit/>
          </a:bodyPr>
          <a:lstStyle/>
          <a:p>
            <a:pPr marL="226426">
              <a:spcBef>
                <a:spcPts val="244"/>
              </a:spcBef>
            </a:pPr>
            <a:r>
              <a:rPr sz="2052" spc="-4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052" spc="-4" dirty="0">
                <a:solidFill>
                  <a:srgbClr val="FFFFFF"/>
                </a:solidFill>
                <a:latin typeface="NSimSun"/>
                <a:cs typeface="NSimSun"/>
              </a:rPr>
              <a:t>：</a:t>
            </a:r>
            <a:r>
              <a:rPr sz="2052" spc="-9" dirty="0">
                <a:solidFill>
                  <a:srgbClr val="FFFFFF"/>
                </a:solidFill>
                <a:latin typeface="NSimSun"/>
                <a:cs typeface="NSimSun"/>
              </a:rPr>
              <a:t>结构化查询语言</a:t>
            </a:r>
            <a:endParaRPr sz="2052">
              <a:latin typeface="NSimSun"/>
              <a:cs typeface="N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73111" y="3770760"/>
            <a:ext cx="3009809" cy="575572"/>
          </a:xfrm>
          <a:custGeom>
            <a:avLst/>
            <a:gdLst/>
            <a:ahLst/>
            <a:cxnLst/>
            <a:rect l="l" t="t" r="r" b="b"/>
            <a:pathLst>
              <a:path w="3519804" h="673100">
                <a:moveTo>
                  <a:pt x="3519678" y="560831"/>
                </a:moveTo>
                <a:lnTo>
                  <a:pt x="3519678" y="112013"/>
                </a:lnTo>
                <a:lnTo>
                  <a:pt x="3510855" y="68472"/>
                </a:lnTo>
                <a:lnTo>
                  <a:pt x="3486816" y="32861"/>
                </a:lnTo>
                <a:lnTo>
                  <a:pt x="3451205" y="8822"/>
                </a:lnTo>
                <a:lnTo>
                  <a:pt x="3407664" y="0"/>
                </a:lnTo>
                <a:lnTo>
                  <a:pt x="112775" y="0"/>
                </a:lnTo>
                <a:lnTo>
                  <a:pt x="68794" y="8822"/>
                </a:lnTo>
                <a:lnTo>
                  <a:pt x="32956" y="32861"/>
                </a:lnTo>
                <a:lnTo>
                  <a:pt x="8834" y="68472"/>
                </a:lnTo>
                <a:lnTo>
                  <a:pt x="0" y="112014"/>
                </a:lnTo>
                <a:lnTo>
                  <a:pt x="0" y="560832"/>
                </a:lnTo>
                <a:lnTo>
                  <a:pt x="8834" y="604694"/>
                </a:lnTo>
                <a:lnTo>
                  <a:pt x="32956" y="640270"/>
                </a:lnTo>
                <a:lnTo>
                  <a:pt x="68794" y="664130"/>
                </a:lnTo>
                <a:lnTo>
                  <a:pt x="112775" y="672846"/>
                </a:lnTo>
                <a:lnTo>
                  <a:pt x="3407664" y="672845"/>
                </a:lnTo>
                <a:lnTo>
                  <a:pt x="3451205" y="664130"/>
                </a:lnTo>
                <a:lnTo>
                  <a:pt x="3486816" y="640270"/>
                </a:lnTo>
                <a:lnTo>
                  <a:pt x="3510855" y="604694"/>
                </a:lnTo>
                <a:lnTo>
                  <a:pt x="3519678" y="56083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4135" y="3818326"/>
            <a:ext cx="2864830" cy="482178"/>
          </a:xfrm>
          <a:custGeom>
            <a:avLst/>
            <a:gdLst/>
            <a:ahLst/>
            <a:cxnLst/>
            <a:rect l="l" t="t" r="r" b="b"/>
            <a:pathLst>
              <a:path w="3350260" h="563879">
                <a:moveTo>
                  <a:pt x="3349752" y="469391"/>
                </a:moveTo>
                <a:lnTo>
                  <a:pt x="3349752" y="93725"/>
                </a:lnTo>
                <a:lnTo>
                  <a:pt x="3342274" y="57221"/>
                </a:lnTo>
                <a:lnTo>
                  <a:pt x="3321939" y="27431"/>
                </a:lnTo>
                <a:lnTo>
                  <a:pt x="3291887" y="7358"/>
                </a:lnTo>
                <a:lnTo>
                  <a:pt x="3255264" y="0"/>
                </a:lnTo>
                <a:lnTo>
                  <a:pt x="93725" y="0"/>
                </a:lnTo>
                <a:lnTo>
                  <a:pt x="57221" y="7358"/>
                </a:lnTo>
                <a:lnTo>
                  <a:pt x="27431" y="27432"/>
                </a:lnTo>
                <a:lnTo>
                  <a:pt x="7358" y="57221"/>
                </a:lnTo>
                <a:lnTo>
                  <a:pt x="0" y="93726"/>
                </a:lnTo>
                <a:lnTo>
                  <a:pt x="0" y="469392"/>
                </a:lnTo>
                <a:lnTo>
                  <a:pt x="7358" y="506015"/>
                </a:lnTo>
                <a:lnTo>
                  <a:pt x="27431" y="536067"/>
                </a:lnTo>
                <a:lnTo>
                  <a:pt x="57221" y="556402"/>
                </a:lnTo>
                <a:lnTo>
                  <a:pt x="93725" y="563880"/>
                </a:lnTo>
                <a:lnTo>
                  <a:pt x="3255264" y="563879"/>
                </a:lnTo>
                <a:lnTo>
                  <a:pt x="3291887" y="556402"/>
                </a:lnTo>
                <a:lnTo>
                  <a:pt x="3321939" y="536066"/>
                </a:lnTo>
                <a:lnTo>
                  <a:pt x="3342274" y="506015"/>
                </a:lnTo>
                <a:lnTo>
                  <a:pt x="3349752" y="469391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44135" y="3818326"/>
            <a:ext cx="2864830" cy="482178"/>
          </a:xfrm>
          <a:custGeom>
            <a:avLst/>
            <a:gdLst/>
            <a:ahLst/>
            <a:cxnLst/>
            <a:rect l="l" t="t" r="r" b="b"/>
            <a:pathLst>
              <a:path w="3350260" h="563879">
                <a:moveTo>
                  <a:pt x="93725" y="0"/>
                </a:moveTo>
                <a:lnTo>
                  <a:pt x="57221" y="7358"/>
                </a:lnTo>
                <a:lnTo>
                  <a:pt x="27431" y="27432"/>
                </a:lnTo>
                <a:lnTo>
                  <a:pt x="7358" y="57221"/>
                </a:lnTo>
                <a:lnTo>
                  <a:pt x="0" y="93726"/>
                </a:lnTo>
                <a:lnTo>
                  <a:pt x="0" y="469392"/>
                </a:lnTo>
                <a:lnTo>
                  <a:pt x="7358" y="506015"/>
                </a:lnTo>
                <a:lnTo>
                  <a:pt x="27431" y="536067"/>
                </a:lnTo>
                <a:lnTo>
                  <a:pt x="57221" y="556402"/>
                </a:lnTo>
                <a:lnTo>
                  <a:pt x="93725" y="563880"/>
                </a:lnTo>
                <a:lnTo>
                  <a:pt x="3255264" y="563879"/>
                </a:lnTo>
                <a:lnTo>
                  <a:pt x="3291887" y="556402"/>
                </a:lnTo>
                <a:lnTo>
                  <a:pt x="3321939" y="536066"/>
                </a:lnTo>
                <a:lnTo>
                  <a:pt x="3342274" y="506015"/>
                </a:lnTo>
                <a:lnTo>
                  <a:pt x="3349752" y="469391"/>
                </a:lnTo>
                <a:lnTo>
                  <a:pt x="3349752" y="93725"/>
                </a:lnTo>
                <a:lnTo>
                  <a:pt x="3342274" y="57221"/>
                </a:lnTo>
                <a:lnTo>
                  <a:pt x="3321939" y="27431"/>
                </a:lnTo>
                <a:lnTo>
                  <a:pt x="3291887" y="7358"/>
                </a:lnTo>
                <a:lnTo>
                  <a:pt x="3255264" y="0"/>
                </a:lnTo>
                <a:lnTo>
                  <a:pt x="9372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04371" y="3856336"/>
            <a:ext cx="1849977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394" spc="-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94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394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91705" y="3169341"/>
            <a:ext cx="3009809" cy="576115"/>
          </a:xfrm>
          <a:custGeom>
            <a:avLst/>
            <a:gdLst/>
            <a:ahLst/>
            <a:cxnLst/>
            <a:rect l="l" t="t" r="r" b="b"/>
            <a:pathLst>
              <a:path w="3519804" h="673735">
                <a:moveTo>
                  <a:pt x="3519678" y="560831"/>
                </a:moveTo>
                <a:lnTo>
                  <a:pt x="3519678" y="112013"/>
                </a:lnTo>
                <a:lnTo>
                  <a:pt x="3510855" y="68472"/>
                </a:lnTo>
                <a:lnTo>
                  <a:pt x="3486816" y="32861"/>
                </a:lnTo>
                <a:lnTo>
                  <a:pt x="3451205" y="8822"/>
                </a:lnTo>
                <a:lnTo>
                  <a:pt x="3407664" y="0"/>
                </a:lnTo>
                <a:lnTo>
                  <a:pt x="112775" y="0"/>
                </a:lnTo>
                <a:lnTo>
                  <a:pt x="68794" y="8822"/>
                </a:lnTo>
                <a:lnTo>
                  <a:pt x="32956" y="32861"/>
                </a:lnTo>
                <a:lnTo>
                  <a:pt x="8834" y="68472"/>
                </a:lnTo>
                <a:lnTo>
                  <a:pt x="0" y="112014"/>
                </a:lnTo>
                <a:lnTo>
                  <a:pt x="0" y="560832"/>
                </a:lnTo>
                <a:lnTo>
                  <a:pt x="8834" y="604813"/>
                </a:lnTo>
                <a:lnTo>
                  <a:pt x="32956" y="640651"/>
                </a:lnTo>
                <a:lnTo>
                  <a:pt x="68794" y="664773"/>
                </a:lnTo>
                <a:lnTo>
                  <a:pt x="112775" y="673608"/>
                </a:lnTo>
                <a:lnTo>
                  <a:pt x="3407664" y="673607"/>
                </a:lnTo>
                <a:lnTo>
                  <a:pt x="3451205" y="664773"/>
                </a:lnTo>
                <a:lnTo>
                  <a:pt x="3486816" y="640651"/>
                </a:lnTo>
                <a:lnTo>
                  <a:pt x="3510855" y="604813"/>
                </a:lnTo>
                <a:lnTo>
                  <a:pt x="3519678" y="56083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62729" y="3216907"/>
            <a:ext cx="2864830" cy="482178"/>
          </a:xfrm>
          <a:custGeom>
            <a:avLst/>
            <a:gdLst/>
            <a:ahLst/>
            <a:cxnLst/>
            <a:rect l="l" t="t" r="r" b="b"/>
            <a:pathLst>
              <a:path w="3350259" h="563879">
                <a:moveTo>
                  <a:pt x="3349752" y="469391"/>
                </a:moveTo>
                <a:lnTo>
                  <a:pt x="3349752" y="93725"/>
                </a:lnTo>
                <a:lnTo>
                  <a:pt x="3342274" y="57221"/>
                </a:lnTo>
                <a:lnTo>
                  <a:pt x="3321939" y="27431"/>
                </a:lnTo>
                <a:lnTo>
                  <a:pt x="3291887" y="7358"/>
                </a:lnTo>
                <a:lnTo>
                  <a:pt x="3255264" y="0"/>
                </a:lnTo>
                <a:lnTo>
                  <a:pt x="93725" y="0"/>
                </a:lnTo>
                <a:lnTo>
                  <a:pt x="57221" y="7358"/>
                </a:lnTo>
                <a:lnTo>
                  <a:pt x="27431" y="27432"/>
                </a:lnTo>
                <a:lnTo>
                  <a:pt x="7358" y="57221"/>
                </a:lnTo>
                <a:lnTo>
                  <a:pt x="0" y="93726"/>
                </a:lnTo>
                <a:lnTo>
                  <a:pt x="0" y="469392"/>
                </a:lnTo>
                <a:lnTo>
                  <a:pt x="7358" y="506337"/>
                </a:lnTo>
                <a:lnTo>
                  <a:pt x="27431" y="536352"/>
                </a:lnTo>
                <a:lnTo>
                  <a:pt x="57221" y="556510"/>
                </a:lnTo>
                <a:lnTo>
                  <a:pt x="93725" y="563880"/>
                </a:lnTo>
                <a:lnTo>
                  <a:pt x="3255264" y="563879"/>
                </a:lnTo>
                <a:lnTo>
                  <a:pt x="3291887" y="556510"/>
                </a:lnTo>
                <a:lnTo>
                  <a:pt x="3321939" y="536352"/>
                </a:lnTo>
                <a:lnTo>
                  <a:pt x="3342274" y="506337"/>
                </a:lnTo>
                <a:lnTo>
                  <a:pt x="3349752" y="469391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62729" y="3216907"/>
            <a:ext cx="2864830" cy="482178"/>
          </a:xfrm>
          <a:custGeom>
            <a:avLst/>
            <a:gdLst/>
            <a:ahLst/>
            <a:cxnLst/>
            <a:rect l="l" t="t" r="r" b="b"/>
            <a:pathLst>
              <a:path w="3350259" h="563879">
                <a:moveTo>
                  <a:pt x="93725" y="0"/>
                </a:moveTo>
                <a:lnTo>
                  <a:pt x="57221" y="7358"/>
                </a:lnTo>
                <a:lnTo>
                  <a:pt x="27431" y="27432"/>
                </a:lnTo>
                <a:lnTo>
                  <a:pt x="7358" y="57221"/>
                </a:lnTo>
                <a:lnTo>
                  <a:pt x="0" y="93726"/>
                </a:lnTo>
                <a:lnTo>
                  <a:pt x="0" y="469392"/>
                </a:lnTo>
                <a:lnTo>
                  <a:pt x="7358" y="506337"/>
                </a:lnTo>
                <a:lnTo>
                  <a:pt x="27431" y="536352"/>
                </a:lnTo>
                <a:lnTo>
                  <a:pt x="57221" y="556510"/>
                </a:lnTo>
                <a:lnTo>
                  <a:pt x="93725" y="563880"/>
                </a:lnTo>
                <a:lnTo>
                  <a:pt x="3255264" y="563879"/>
                </a:lnTo>
                <a:lnTo>
                  <a:pt x="3291887" y="556510"/>
                </a:lnTo>
                <a:lnTo>
                  <a:pt x="3321939" y="536352"/>
                </a:lnTo>
                <a:lnTo>
                  <a:pt x="3342274" y="506337"/>
                </a:lnTo>
                <a:lnTo>
                  <a:pt x="3349752" y="469391"/>
                </a:lnTo>
                <a:lnTo>
                  <a:pt x="3349752" y="93725"/>
                </a:lnTo>
                <a:lnTo>
                  <a:pt x="3342274" y="57221"/>
                </a:lnTo>
                <a:lnTo>
                  <a:pt x="3321939" y="27431"/>
                </a:lnTo>
                <a:lnTo>
                  <a:pt x="3291887" y="7358"/>
                </a:lnTo>
                <a:lnTo>
                  <a:pt x="3255264" y="0"/>
                </a:lnTo>
                <a:lnTo>
                  <a:pt x="9372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97208" y="3254917"/>
            <a:ext cx="2100839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dirty="0">
                <a:solidFill>
                  <a:srgbClr val="FFFFFF"/>
                </a:solidFill>
                <a:latin typeface="Arial"/>
                <a:cs typeface="Arial"/>
              </a:rPr>
              <a:t>Insert…</a:t>
            </a:r>
            <a:r>
              <a:rPr sz="2394" spc="-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94" dirty="0">
                <a:solidFill>
                  <a:srgbClr val="FFFFFF"/>
                </a:solidFill>
                <a:latin typeface="Arial"/>
                <a:cs typeface="Arial"/>
              </a:rPr>
              <a:t>Into…</a:t>
            </a:r>
            <a:endParaRPr sz="2394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12556" y="5012693"/>
            <a:ext cx="3009267" cy="576115"/>
          </a:xfrm>
          <a:custGeom>
            <a:avLst/>
            <a:gdLst/>
            <a:ahLst/>
            <a:cxnLst/>
            <a:rect l="l" t="t" r="r" b="b"/>
            <a:pathLst>
              <a:path w="3519170" h="673735">
                <a:moveTo>
                  <a:pt x="3518916" y="560832"/>
                </a:moveTo>
                <a:lnTo>
                  <a:pt x="3518916" y="112776"/>
                </a:lnTo>
                <a:lnTo>
                  <a:pt x="3510200" y="68794"/>
                </a:lnTo>
                <a:lnTo>
                  <a:pt x="3486340" y="32956"/>
                </a:lnTo>
                <a:lnTo>
                  <a:pt x="3450764" y="8834"/>
                </a:lnTo>
                <a:lnTo>
                  <a:pt x="3406902" y="0"/>
                </a:lnTo>
                <a:lnTo>
                  <a:pt x="112013" y="0"/>
                </a:lnTo>
                <a:lnTo>
                  <a:pt x="68472" y="8834"/>
                </a:lnTo>
                <a:lnTo>
                  <a:pt x="32861" y="32956"/>
                </a:lnTo>
                <a:lnTo>
                  <a:pt x="8822" y="68794"/>
                </a:lnTo>
                <a:lnTo>
                  <a:pt x="0" y="112776"/>
                </a:lnTo>
                <a:lnTo>
                  <a:pt x="0" y="560832"/>
                </a:lnTo>
                <a:lnTo>
                  <a:pt x="8822" y="604813"/>
                </a:lnTo>
                <a:lnTo>
                  <a:pt x="32861" y="640651"/>
                </a:lnTo>
                <a:lnTo>
                  <a:pt x="68472" y="664773"/>
                </a:lnTo>
                <a:lnTo>
                  <a:pt x="112013" y="673608"/>
                </a:lnTo>
                <a:lnTo>
                  <a:pt x="3406902" y="673608"/>
                </a:lnTo>
                <a:lnTo>
                  <a:pt x="3450764" y="664773"/>
                </a:lnTo>
                <a:lnTo>
                  <a:pt x="3486340" y="640651"/>
                </a:lnTo>
                <a:lnTo>
                  <a:pt x="3510200" y="604813"/>
                </a:lnTo>
                <a:lnTo>
                  <a:pt x="3518916" y="56083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82928" y="5060258"/>
            <a:ext cx="2864830" cy="482178"/>
          </a:xfrm>
          <a:custGeom>
            <a:avLst/>
            <a:gdLst/>
            <a:ahLst/>
            <a:cxnLst/>
            <a:rect l="l" t="t" r="r" b="b"/>
            <a:pathLst>
              <a:path w="3350259" h="563879">
                <a:moveTo>
                  <a:pt x="3349752" y="470154"/>
                </a:moveTo>
                <a:lnTo>
                  <a:pt x="3349752" y="94488"/>
                </a:lnTo>
                <a:lnTo>
                  <a:pt x="3342393" y="57542"/>
                </a:lnTo>
                <a:lnTo>
                  <a:pt x="3322320" y="27527"/>
                </a:lnTo>
                <a:lnTo>
                  <a:pt x="3292530" y="7369"/>
                </a:lnTo>
                <a:lnTo>
                  <a:pt x="3256026" y="0"/>
                </a:lnTo>
                <a:lnTo>
                  <a:pt x="93725" y="0"/>
                </a:lnTo>
                <a:lnTo>
                  <a:pt x="57221" y="7369"/>
                </a:lnTo>
                <a:lnTo>
                  <a:pt x="27431" y="27527"/>
                </a:lnTo>
                <a:lnTo>
                  <a:pt x="7358" y="57542"/>
                </a:lnTo>
                <a:lnTo>
                  <a:pt x="0" y="94488"/>
                </a:lnTo>
                <a:lnTo>
                  <a:pt x="0" y="470154"/>
                </a:lnTo>
                <a:lnTo>
                  <a:pt x="7358" y="506658"/>
                </a:lnTo>
                <a:lnTo>
                  <a:pt x="27431" y="536448"/>
                </a:lnTo>
                <a:lnTo>
                  <a:pt x="57221" y="556521"/>
                </a:lnTo>
                <a:lnTo>
                  <a:pt x="93725" y="563880"/>
                </a:lnTo>
                <a:lnTo>
                  <a:pt x="3256026" y="563880"/>
                </a:lnTo>
                <a:lnTo>
                  <a:pt x="3292530" y="556521"/>
                </a:lnTo>
                <a:lnTo>
                  <a:pt x="3322320" y="536448"/>
                </a:lnTo>
                <a:lnTo>
                  <a:pt x="3342393" y="506658"/>
                </a:lnTo>
                <a:lnTo>
                  <a:pt x="3349752" y="470154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82928" y="5060258"/>
            <a:ext cx="2864830" cy="482178"/>
          </a:xfrm>
          <a:custGeom>
            <a:avLst/>
            <a:gdLst/>
            <a:ahLst/>
            <a:cxnLst/>
            <a:rect l="l" t="t" r="r" b="b"/>
            <a:pathLst>
              <a:path w="3350259" h="563879">
                <a:moveTo>
                  <a:pt x="93725" y="0"/>
                </a:moveTo>
                <a:lnTo>
                  <a:pt x="57221" y="7369"/>
                </a:lnTo>
                <a:lnTo>
                  <a:pt x="27431" y="27527"/>
                </a:lnTo>
                <a:lnTo>
                  <a:pt x="7358" y="57542"/>
                </a:lnTo>
                <a:lnTo>
                  <a:pt x="0" y="94488"/>
                </a:lnTo>
                <a:lnTo>
                  <a:pt x="0" y="470154"/>
                </a:lnTo>
                <a:lnTo>
                  <a:pt x="7358" y="506658"/>
                </a:lnTo>
                <a:lnTo>
                  <a:pt x="27431" y="536448"/>
                </a:lnTo>
                <a:lnTo>
                  <a:pt x="57221" y="556521"/>
                </a:lnTo>
                <a:lnTo>
                  <a:pt x="93725" y="563880"/>
                </a:lnTo>
                <a:lnTo>
                  <a:pt x="3256026" y="563880"/>
                </a:lnTo>
                <a:lnTo>
                  <a:pt x="3292530" y="556521"/>
                </a:lnTo>
                <a:lnTo>
                  <a:pt x="3322320" y="536448"/>
                </a:lnTo>
                <a:lnTo>
                  <a:pt x="3342393" y="506658"/>
                </a:lnTo>
                <a:lnTo>
                  <a:pt x="3349752" y="470154"/>
                </a:lnTo>
                <a:lnTo>
                  <a:pt x="3349752" y="94488"/>
                </a:lnTo>
                <a:lnTo>
                  <a:pt x="3342393" y="57542"/>
                </a:lnTo>
                <a:lnTo>
                  <a:pt x="3322320" y="27527"/>
                </a:lnTo>
                <a:lnTo>
                  <a:pt x="3292530" y="7369"/>
                </a:lnTo>
                <a:lnTo>
                  <a:pt x="3256026" y="0"/>
                </a:lnTo>
                <a:lnTo>
                  <a:pt x="9372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154202" y="5101527"/>
            <a:ext cx="2227357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spc="-9" dirty="0">
                <a:solidFill>
                  <a:srgbClr val="FFFFFF"/>
                </a:solidFill>
                <a:latin typeface="Arial"/>
                <a:cs typeface="Arial"/>
              </a:rPr>
              <a:t>Select..From..Where..</a:t>
            </a:r>
            <a:endParaRPr sz="171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91705" y="3779231"/>
            <a:ext cx="3009809" cy="575572"/>
          </a:xfrm>
          <a:custGeom>
            <a:avLst/>
            <a:gdLst/>
            <a:ahLst/>
            <a:cxnLst/>
            <a:rect l="l" t="t" r="r" b="b"/>
            <a:pathLst>
              <a:path w="3519804" h="673100">
                <a:moveTo>
                  <a:pt x="3519678" y="560831"/>
                </a:moveTo>
                <a:lnTo>
                  <a:pt x="3519678" y="112013"/>
                </a:lnTo>
                <a:lnTo>
                  <a:pt x="3510855" y="68472"/>
                </a:lnTo>
                <a:lnTo>
                  <a:pt x="3486816" y="32861"/>
                </a:lnTo>
                <a:lnTo>
                  <a:pt x="3451205" y="8822"/>
                </a:lnTo>
                <a:lnTo>
                  <a:pt x="3407664" y="0"/>
                </a:lnTo>
                <a:lnTo>
                  <a:pt x="112775" y="0"/>
                </a:lnTo>
                <a:lnTo>
                  <a:pt x="68794" y="8822"/>
                </a:lnTo>
                <a:lnTo>
                  <a:pt x="32956" y="32861"/>
                </a:lnTo>
                <a:lnTo>
                  <a:pt x="8834" y="68472"/>
                </a:lnTo>
                <a:lnTo>
                  <a:pt x="0" y="112014"/>
                </a:lnTo>
                <a:lnTo>
                  <a:pt x="0" y="560832"/>
                </a:lnTo>
                <a:lnTo>
                  <a:pt x="8834" y="604373"/>
                </a:lnTo>
                <a:lnTo>
                  <a:pt x="32956" y="639984"/>
                </a:lnTo>
                <a:lnTo>
                  <a:pt x="68794" y="664023"/>
                </a:lnTo>
                <a:lnTo>
                  <a:pt x="112775" y="672846"/>
                </a:lnTo>
                <a:lnTo>
                  <a:pt x="3407664" y="672845"/>
                </a:lnTo>
                <a:lnTo>
                  <a:pt x="3451205" y="664023"/>
                </a:lnTo>
                <a:lnTo>
                  <a:pt x="3486816" y="639984"/>
                </a:lnTo>
                <a:lnTo>
                  <a:pt x="3510855" y="604373"/>
                </a:lnTo>
                <a:lnTo>
                  <a:pt x="3519678" y="56083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62729" y="3826797"/>
            <a:ext cx="2864830" cy="481635"/>
          </a:xfrm>
          <a:custGeom>
            <a:avLst/>
            <a:gdLst/>
            <a:ahLst/>
            <a:cxnLst/>
            <a:rect l="l" t="t" r="r" b="b"/>
            <a:pathLst>
              <a:path w="3350259" h="563245">
                <a:moveTo>
                  <a:pt x="3349752" y="469391"/>
                </a:moveTo>
                <a:lnTo>
                  <a:pt x="3349752" y="93725"/>
                </a:lnTo>
                <a:lnTo>
                  <a:pt x="3342274" y="57221"/>
                </a:lnTo>
                <a:lnTo>
                  <a:pt x="3321939" y="27431"/>
                </a:lnTo>
                <a:lnTo>
                  <a:pt x="3291887" y="7358"/>
                </a:lnTo>
                <a:lnTo>
                  <a:pt x="3255264" y="0"/>
                </a:lnTo>
                <a:lnTo>
                  <a:pt x="93725" y="0"/>
                </a:lnTo>
                <a:lnTo>
                  <a:pt x="57221" y="7358"/>
                </a:lnTo>
                <a:lnTo>
                  <a:pt x="27431" y="27432"/>
                </a:lnTo>
                <a:lnTo>
                  <a:pt x="7358" y="57221"/>
                </a:lnTo>
                <a:lnTo>
                  <a:pt x="0" y="93726"/>
                </a:lnTo>
                <a:lnTo>
                  <a:pt x="0" y="469392"/>
                </a:lnTo>
                <a:lnTo>
                  <a:pt x="7358" y="505896"/>
                </a:lnTo>
                <a:lnTo>
                  <a:pt x="27431" y="535686"/>
                </a:lnTo>
                <a:lnTo>
                  <a:pt x="57221" y="555759"/>
                </a:lnTo>
                <a:lnTo>
                  <a:pt x="93725" y="563118"/>
                </a:lnTo>
                <a:lnTo>
                  <a:pt x="3255264" y="563117"/>
                </a:lnTo>
                <a:lnTo>
                  <a:pt x="3291887" y="555759"/>
                </a:lnTo>
                <a:lnTo>
                  <a:pt x="3321939" y="535685"/>
                </a:lnTo>
                <a:lnTo>
                  <a:pt x="3342274" y="505896"/>
                </a:lnTo>
                <a:lnTo>
                  <a:pt x="3349752" y="469391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62729" y="3826797"/>
            <a:ext cx="2864830" cy="481635"/>
          </a:xfrm>
          <a:custGeom>
            <a:avLst/>
            <a:gdLst/>
            <a:ahLst/>
            <a:cxnLst/>
            <a:rect l="l" t="t" r="r" b="b"/>
            <a:pathLst>
              <a:path w="3350259" h="563245">
                <a:moveTo>
                  <a:pt x="93725" y="0"/>
                </a:moveTo>
                <a:lnTo>
                  <a:pt x="57221" y="7358"/>
                </a:lnTo>
                <a:lnTo>
                  <a:pt x="27431" y="27432"/>
                </a:lnTo>
                <a:lnTo>
                  <a:pt x="7358" y="57221"/>
                </a:lnTo>
                <a:lnTo>
                  <a:pt x="0" y="93726"/>
                </a:lnTo>
                <a:lnTo>
                  <a:pt x="0" y="469392"/>
                </a:lnTo>
                <a:lnTo>
                  <a:pt x="7358" y="505896"/>
                </a:lnTo>
                <a:lnTo>
                  <a:pt x="27431" y="535686"/>
                </a:lnTo>
                <a:lnTo>
                  <a:pt x="57221" y="555759"/>
                </a:lnTo>
                <a:lnTo>
                  <a:pt x="93725" y="563118"/>
                </a:lnTo>
                <a:lnTo>
                  <a:pt x="3255264" y="563117"/>
                </a:lnTo>
                <a:lnTo>
                  <a:pt x="3291887" y="555759"/>
                </a:lnTo>
                <a:lnTo>
                  <a:pt x="3321939" y="535685"/>
                </a:lnTo>
                <a:lnTo>
                  <a:pt x="3342274" y="505896"/>
                </a:lnTo>
                <a:lnTo>
                  <a:pt x="3349752" y="469391"/>
                </a:lnTo>
                <a:lnTo>
                  <a:pt x="3349752" y="93725"/>
                </a:lnTo>
                <a:lnTo>
                  <a:pt x="3342274" y="57221"/>
                </a:lnTo>
                <a:lnTo>
                  <a:pt x="3321939" y="27431"/>
                </a:lnTo>
                <a:lnTo>
                  <a:pt x="3291887" y="7358"/>
                </a:lnTo>
                <a:lnTo>
                  <a:pt x="3255264" y="0"/>
                </a:lnTo>
                <a:lnTo>
                  <a:pt x="9372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88085" y="3867412"/>
            <a:ext cx="2119301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spc="-9" dirty="0">
                <a:solidFill>
                  <a:srgbClr val="FFFFFF"/>
                </a:solidFill>
                <a:latin typeface="Arial"/>
                <a:cs typeface="Arial"/>
              </a:rPr>
              <a:t>Update..Set..Where..</a:t>
            </a:r>
            <a:endParaRPr sz="171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98873" y="4393681"/>
            <a:ext cx="3009809" cy="576115"/>
          </a:xfrm>
          <a:custGeom>
            <a:avLst/>
            <a:gdLst/>
            <a:ahLst/>
            <a:cxnLst/>
            <a:rect l="l" t="t" r="r" b="b"/>
            <a:pathLst>
              <a:path w="3519804" h="673735">
                <a:moveTo>
                  <a:pt x="3519678" y="560832"/>
                </a:moveTo>
                <a:lnTo>
                  <a:pt x="3519678" y="112776"/>
                </a:lnTo>
                <a:lnTo>
                  <a:pt x="3510843" y="68794"/>
                </a:lnTo>
                <a:lnTo>
                  <a:pt x="3486721" y="32956"/>
                </a:lnTo>
                <a:lnTo>
                  <a:pt x="3450883" y="8834"/>
                </a:lnTo>
                <a:lnTo>
                  <a:pt x="3406902" y="0"/>
                </a:lnTo>
                <a:lnTo>
                  <a:pt x="112013" y="0"/>
                </a:lnTo>
                <a:lnTo>
                  <a:pt x="68472" y="8834"/>
                </a:lnTo>
                <a:lnTo>
                  <a:pt x="32861" y="32956"/>
                </a:lnTo>
                <a:lnTo>
                  <a:pt x="8822" y="68794"/>
                </a:lnTo>
                <a:lnTo>
                  <a:pt x="0" y="112776"/>
                </a:lnTo>
                <a:lnTo>
                  <a:pt x="0" y="560832"/>
                </a:lnTo>
                <a:lnTo>
                  <a:pt x="8822" y="604813"/>
                </a:lnTo>
                <a:lnTo>
                  <a:pt x="32861" y="640651"/>
                </a:lnTo>
                <a:lnTo>
                  <a:pt x="68472" y="664773"/>
                </a:lnTo>
                <a:lnTo>
                  <a:pt x="112013" y="673608"/>
                </a:lnTo>
                <a:lnTo>
                  <a:pt x="3406902" y="673608"/>
                </a:lnTo>
                <a:lnTo>
                  <a:pt x="3450883" y="664773"/>
                </a:lnTo>
                <a:lnTo>
                  <a:pt x="3486721" y="640651"/>
                </a:lnTo>
                <a:lnTo>
                  <a:pt x="3510843" y="604813"/>
                </a:lnTo>
                <a:lnTo>
                  <a:pt x="3519678" y="56083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69245" y="4441246"/>
            <a:ext cx="2864830" cy="482178"/>
          </a:xfrm>
          <a:custGeom>
            <a:avLst/>
            <a:gdLst/>
            <a:ahLst/>
            <a:cxnLst/>
            <a:rect l="l" t="t" r="r" b="b"/>
            <a:pathLst>
              <a:path w="3350259" h="563879">
                <a:moveTo>
                  <a:pt x="3349752" y="470154"/>
                </a:moveTo>
                <a:lnTo>
                  <a:pt x="3349752" y="94488"/>
                </a:lnTo>
                <a:lnTo>
                  <a:pt x="3342393" y="57542"/>
                </a:lnTo>
                <a:lnTo>
                  <a:pt x="3322320" y="27527"/>
                </a:lnTo>
                <a:lnTo>
                  <a:pt x="3292530" y="7369"/>
                </a:lnTo>
                <a:lnTo>
                  <a:pt x="3256026" y="0"/>
                </a:lnTo>
                <a:lnTo>
                  <a:pt x="93725" y="0"/>
                </a:lnTo>
                <a:lnTo>
                  <a:pt x="57221" y="7369"/>
                </a:lnTo>
                <a:lnTo>
                  <a:pt x="27431" y="27527"/>
                </a:lnTo>
                <a:lnTo>
                  <a:pt x="7358" y="57542"/>
                </a:lnTo>
                <a:lnTo>
                  <a:pt x="0" y="94488"/>
                </a:lnTo>
                <a:lnTo>
                  <a:pt x="0" y="470154"/>
                </a:lnTo>
                <a:lnTo>
                  <a:pt x="7358" y="506658"/>
                </a:lnTo>
                <a:lnTo>
                  <a:pt x="27431" y="536448"/>
                </a:lnTo>
                <a:lnTo>
                  <a:pt x="57221" y="556521"/>
                </a:lnTo>
                <a:lnTo>
                  <a:pt x="93725" y="563880"/>
                </a:lnTo>
                <a:lnTo>
                  <a:pt x="3256026" y="563880"/>
                </a:lnTo>
                <a:lnTo>
                  <a:pt x="3292530" y="556521"/>
                </a:lnTo>
                <a:lnTo>
                  <a:pt x="3322320" y="536448"/>
                </a:lnTo>
                <a:lnTo>
                  <a:pt x="3342393" y="506658"/>
                </a:lnTo>
                <a:lnTo>
                  <a:pt x="3349752" y="470154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69245" y="4441246"/>
            <a:ext cx="2864830" cy="482178"/>
          </a:xfrm>
          <a:custGeom>
            <a:avLst/>
            <a:gdLst/>
            <a:ahLst/>
            <a:cxnLst/>
            <a:rect l="l" t="t" r="r" b="b"/>
            <a:pathLst>
              <a:path w="3350259" h="563879">
                <a:moveTo>
                  <a:pt x="93725" y="0"/>
                </a:moveTo>
                <a:lnTo>
                  <a:pt x="57221" y="7369"/>
                </a:lnTo>
                <a:lnTo>
                  <a:pt x="27431" y="27527"/>
                </a:lnTo>
                <a:lnTo>
                  <a:pt x="7358" y="57542"/>
                </a:lnTo>
                <a:lnTo>
                  <a:pt x="0" y="94488"/>
                </a:lnTo>
                <a:lnTo>
                  <a:pt x="0" y="470154"/>
                </a:lnTo>
                <a:lnTo>
                  <a:pt x="7358" y="506658"/>
                </a:lnTo>
                <a:lnTo>
                  <a:pt x="27431" y="536448"/>
                </a:lnTo>
                <a:lnTo>
                  <a:pt x="57221" y="556521"/>
                </a:lnTo>
                <a:lnTo>
                  <a:pt x="93725" y="563880"/>
                </a:lnTo>
                <a:lnTo>
                  <a:pt x="3256026" y="563880"/>
                </a:lnTo>
                <a:lnTo>
                  <a:pt x="3292530" y="556521"/>
                </a:lnTo>
                <a:lnTo>
                  <a:pt x="3322320" y="536448"/>
                </a:lnTo>
                <a:lnTo>
                  <a:pt x="3342393" y="506658"/>
                </a:lnTo>
                <a:lnTo>
                  <a:pt x="3349752" y="470154"/>
                </a:lnTo>
                <a:lnTo>
                  <a:pt x="3349752" y="94488"/>
                </a:lnTo>
                <a:lnTo>
                  <a:pt x="3342393" y="57542"/>
                </a:lnTo>
                <a:lnTo>
                  <a:pt x="3322320" y="27527"/>
                </a:lnTo>
                <a:lnTo>
                  <a:pt x="3292530" y="7369"/>
                </a:lnTo>
                <a:lnTo>
                  <a:pt x="3256026" y="0"/>
                </a:lnTo>
                <a:lnTo>
                  <a:pt x="9372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135306" y="4482515"/>
            <a:ext cx="2239846" cy="27356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710" spc="-9" dirty="0">
                <a:solidFill>
                  <a:srgbClr val="FFFFFF"/>
                </a:solidFill>
                <a:latin typeface="Arial"/>
                <a:cs typeface="Arial"/>
              </a:rPr>
              <a:t>Delete..From..Where..</a:t>
            </a:r>
            <a:endParaRPr sz="171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517019" y="537494"/>
            <a:ext cx="4665504" cy="564416"/>
          </a:xfrm>
          <a:prstGeom prst="rect">
            <a:avLst/>
          </a:prstGeom>
        </p:spPr>
        <p:txBody>
          <a:bodyPr vert="horz" wrap="square" lIns="0" tIns="1031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81"/>
              </a:spcBef>
            </a:pPr>
            <a:r>
              <a:rPr spc="-4" dirty="0">
                <a:solidFill>
                  <a:srgbClr val="FFFF65"/>
                </a:solidFill>
                <a:latin typeface="Microsoft YaHei"/>
                <a:cs typeface="Microsoft YaHei"/>
              </a:rPr>
              <a:t>回顾本讲学习了什么?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214415" y="4550280"/>
            <a:ext cx="1107705" cy="132616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marR="4344" indent="543">
              <a:spcBef>
                <a:spcPts val="81"/>
              </a:spcBef>
            </a:pPr>
            <a:r>
              <a:rPr sz="1710" spc="-4" dirty="0" err="1">
                <a:latin typeface="Microsoft YaHei"/>
                <a:cs typeface="Microsoft YaHei"/>
              </a:rPr>
              <a:t>单表查询</a:t>
            </a:r>
            <a:r>
              <a:rPr sz="1710" spc="-4" dirty="0">
                <a:latin typeface="Microsoft YaHei"/>
                <a:cs typeface="Microsoft YaHei"/>
              </a:rPr>
              <a:t> </a:t>
            </a:r>
            <a:r>
              <a:rPr sz="1710" spc="-4" dirty="0" err="1">
                <a:latin typeface="Microsoft YaHei"/>
                <a:cs typeface="Microsoft YaHei"/>
              </a:rPr>
              <a:t>模糊查询</a:t>
            </a:r>
            <a:r>
              <a:rPr sz="1710" spc="-4" dirty="0">
                <a:latin typeface="Microsoft YaHei"/>
                <a:cs typeface="Microsoft YaHei"/>
              </a:rPr>
              <a:t> 结果排序 结果去重复 条件书写</a:t>
            </a:r>
            <a:endParaRPr sz="1710" dirty="0">
              <a:latin typeface="Microsoft YaHei"/>
              <a:cs typeface="Microsoft YaHe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90325" y="4677775"/>
            <a:ext cx="338285" cy="1289608"/>
          </a:xfrm>
          <a:custGeom>
            <a:avLst/>
            <a:gdLst/>
            <a:ahLst/>
            <a:cxnLst/>
            <a:rect l="l" t="t" r="r" b="b"/>
            <a:pathLst>
              <a:path w="395604" h="1508125">
                <a:moveTo>
                  <a:pt x="0" y="0"/>
                </a:moveTo>
                <a:lnTo>
                  <a:pt x="52454" y="4497"/>
                </a:lnTo>
                <a:lnTo>
                  <a:pt x="99596" y="17187"/>
                </a:lnTo>
                <a:lnTo>
                  <a:pt x="139541" y="36861"/>
                </a:lnTo>
                <a:lnTo>
                  <a:pt x="170405" y="62314"/>
                </a:lnTo>
                <a:lnTo>
                  <a:pt x="197358" y="125729"/>
                </a:lnTo>
                <a:lnTo>
                  <a:pt x="197358" y="627888"/>
                </a:lnTo>
                <a:lnTo>
                  <a:pt x="204413" y="661543"/>
                </a:lnTo>
                <a:lnTo>
                  <a:pt x="255270" y="717041"/>
                </a:lnTo>
                <a:lnTo>
                  <a:pt x="295345" y="736599"/>
                </a:lnTo>
                <a:lnTo>
                  <a:pt x="342702" y="749172"/>
                </a:lnTo>
                <a:lnTo>
                  <a:pt x="395478" y="753618"/>
                </a:lnTo>
                <a:lnTo>
                  <a:pt x="342702" y="758115"/>
                </a:lnTo>
                <a:lnTo>
                  <a:pt x="295345" y="770805"/>
                </a:lnTo>
                <a:lnTo>
                  <a:pt x="255270" y="790479"/>
                </a:lnTo>
                <a:lnTo>
                  <a:pt x="224338" y="815932"/>
                </a:lnTo>
                <a:lnTo>
                  <a:pt x="197358" y="879347"/>
                </a:lnTo>
                <a:lnTo>
                  <a:pt x="197358" y="1382268"/>
                </a:lnTo>
                <a:lnTo>
                  <a:pt x="190305" y="1415658"/>
                </a:lnTo>
                <a:lnTo>
                  <a:pt x="170405" y="1445683"/>
                </a:lnTo>
                <a:lnTo>
                  <a:pt x="139541" y="1471136"/>
                </a:lnTo>
                <a:lnTo>
                  <a:pt x="99596" y="1490810"/>
                </a:lnTo>
                <a:lnTo>
                  <a:pt x="52454" y="1503500"/>
                </a:lnTo>
                <a:lnTo>
                  <a:pt x="0" y="1507998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E52-E554-4CE4-A592-78DE84000F75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0531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49275"/>
            <a:ext cx="7772400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 sz="3200" dirty="0">
                <a:solidFill>
                  <a:srgbClr val="0000FF"/>
                </a:solidFill>
              </a:rPr>
              <a:t>单表查询－练习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28775"/>
            <a:ext cx="86106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练习：</a:t>
            </a:r>
            <a:r>
              <a:rPr lang="en-US" altLang="zh-CN" sz="3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4</a:t>
            </a:r>
            <a:r>
              <a:rPr lang="zh-CN" altLang="en-US" sz="3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个表</a:t>
            </a:r>
            <a:r>
              <a:rPr lang="en-US" altLang="zh-CN" sz="3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Student(</a:t>
            </a:r>
            <a:r>
              <a:rPr lang="en-US" altLang="zh-CN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Sno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Sname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Ssex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Sage ,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Sclass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Teacher(</a:t>
            </a:r>
            <a:r>
              <a:rPr lang="en-US" altLang="zh-CN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Tno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,Tname,Tsex,Tage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Tprof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Tdept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Course(</a:t>
            </a:r>
            <a:r>
              <a:rPr lang="en-US" altLang="zh-CN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Cno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Cname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Tno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SC(</a:t>
            </a:r>
            <a:r>
              <a:rPr lang="en-US" altLang="zh-CN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Sno</a:t>
            </a:r>
            <a:r>
              <a:rPr lang="en-US" altLang="zh-CN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Cno</a:t>
            </a:r>
            <a:r>
              <a:rPr lang="en-US" altLang="zh-CN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Grade)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10854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111B7C7-18D0-44DC-B5EA-9553A4F4D9C5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36588"/>
            <a:ext cx="6715472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 sz="3200" dirty="0">
                <a:solidFill>
                  <a:srgbClr val="0000FF"/>
                </a:solidFill>
              </a:rPr>
              <a:t>单表查询－练习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74788"/>
            <a:ext cx="82296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1. </a:t>
            </a:r>
            <a:r>
              <a:rPr kumimoji="1" lang="zh-CN" altLang="en-US" b="1">
                <a:solidFill>
                  <a:srgbClr val="0000FF"/>
                </a:solidFill>
                <a:latin typeface="Tahoma" panose="020B0604030504040204" pitchFamily="34" charset="0"/>
              </a:rPr>
              <a:t>查询所有学生的姓名、性别和班级。</a:t>
            </a:r>
            <a:endParaRPr kumimoji="1" lang="zh-CN" altLang="en-US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533400" y="3836988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2. 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查询该学校所有的系名。</a:t>
            </a:r>
            <a:endParaRPr kumimoji="1" lang="zh-CN" altLang="en-US">
              <a:solidFill>
                <a:srgbClr val="0000FF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381000" y="2312988"/>
            <a:ext cx="8458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Select  Sname, Ssex, Sclass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From  Student;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533400" y="4598988"/>
            <a:ext cx="8458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Select  DISTINCT Tdept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From  Teacher;</a:t>
            </a:r>
          </a:p>
        </p:txBody>
      </p:sp>
      <p:sp>
        <p:nvSpPr>
          <p:cNvPr id="10957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C0FFA8C-7353-4299-BE4C-BD7A569AC730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7EC4CD-DA85-A334-4D24-C90CC885FC54}"/>
              </a:ext>
            </a:extLst>
          </p:cNvPr>
          <p:cNvSpPr txBox="1"/>
          <p:nvPr/>
        </p:nvSpPr>
        <p:spPr>
          <a:xfrm>
            <a:off x="5024536" y="162213"/>
            <a:ext cx="444400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Student(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Sno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Sname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Ssex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Sage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Sclass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Teacher(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Tno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,Tname,Tsex,Tage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Tprof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Tdept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Course(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Cno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Cname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Tno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SC(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Sno</a:t>
            </a:r>
            <a:r>
              <a:rPr lang="en-US" altLang="zh-CN" sz="1600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Cno</a:t>
            </a:r>
            <a:r>
              <a:rPr lang="en-US" altLang="zh-CN" sz="1600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Grade)</a:t>
            </a:r>
            <a:endParaRPr lang="en-US" altLang="zh-CN" sz="16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utoUpdateAnimBg="0"/>
      <p:bldP spid="23757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D735DC7-943C-4746-AD82-7B70E5A1DEBD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3.</a:t>
            </a:r>
            <a:r>
              <a:rPr lang="zh-CN" altLang="en-US" sz="3200"/>
              <a:t>面向集合的操作方式</a:t>
            </a:r>
          </a:p>
        </p:txBody>
      </p:sp>
      <p:sp>
        <p:nvSpPr>
          <p:cNvPr id="102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62950" cy="4495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非关系数据模型采用面向记录的操作方式，操作对象是一条记录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/>
              <a:t>SQL</a:t>
            </a:r>
            <a:r>
              <a:rPr lang="zh-CN" altLang="en-US"/>
              <a:t>采用集合操作方式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 操作对象、查找结果可以是元组的集合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 一次插入、删除、更新操作的对象可以是元组的集合</a:t>
            </a:r>
          </a:p>
        </p:txBody>
      </p:sp>
    </p:spTree>
    <p:extLst>
      <p:ext uri="{BB962C8B-B14F-4D97-AF65-F5344CB8AC3E}">
        <p14:creationId xmlns:p14="http://schemas.microsoft.com/office/powerpoint/2010/main" val="41930049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663575"/>
            <a:ext cx="5703168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 sz="3200" dirty="0">
                <a:solidFill>
                  <a:srgbClr val="0000FF"/>
                </a:solidFill>
              </a:rPr>
              <a:t>单表查询－练习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775"/>
            <a:ext cx="82296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3. </a:t>
            </a:r>
            <a:r>
              <a:rPr kumimoji="1" lang="zh-CN" altLang="en-US" b="1">
                <a:solidFill>
                  <a:srgbClr val="0000FF"/>
                </a:solidFill>
                <a:latin typeface="Tahoma" panose="020B0604030504040204" pitchFamily="34" charset="0"/>
              </a:rPr>
              <a:t>查询考试成绩在</a:t>
            </a:r>
            <a:r>
              <a:rPr kumimoji="1"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60</a:t>
            </a:r>
            <a:r>
              <a:rPr kumimoji="1" lang="zh-CN" altLang="en-US" b="1">
                <a:solidFill>
                  <a:srgbClr val="0000FF"/>
                </a:solidFill>
                <a:latin typeface="Tahoma" panose="020B0604030504040204" pitchFamily="34" charset="0"/>
              </a:rPr>
              <a:t>到</a:t>
            </a:r>
            <a:r>
              <a:rPr kumimoji="1"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80</a:t>
            </a:r>
            <a:r>
              <a:rPr kumimoji="1" lang="zh-CN" altLang="en-US" b="1">
                <a:solidFill>
                  <a:srgbClr val="0000FF"/>
                </a:solidFill>
                <a:latin typeface="Tahoma" panose="020B0604030504040204" pitchFamily="34" charset="0"/>
              </a:rPr>
              <a:t>之间的学生记录。</a:t>
            </a:r>
            <a:endParaRPr kumimoji="1" lang="zh-CN" altLang="en-US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468313" y="357187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4. 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查询成绩为</a:t>
            </a: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80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，</a:t>
            </a: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85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，</a:t>
            </a: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90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的学生记录并按学号升序课号降序排列。</a:t>
            </a:r>
            <a:endParaRPr kumimoji="1" lang="zh-CN" altLang="en-US">
              <a:solidFill>
                <a:srgbClr val="0000FF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395288" y="2058988"/>
            <a:ext cx="8534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Select  *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From  SC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Where Grade BETWEEN 60 AND 80;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68313" y="4435475"/>
            <a:ext cx="84582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Select  *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From  SC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Where Grade IN(80,85,90)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ORDER BY Sno, Cno DESC</a:t>
            </a:r>
            <a:endParaRPr kumimoji="1" lang="en-US" altLang="zh-CN" sz="6600">
              <a:solidFill>
                <a:srgbClr val="CC33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1059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6CA4E0B-3E2C-4CC7-BF36-57AA9D4BBE64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90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280072-E975-98CF-5220-8CCCB3A7C1C2}"/>
              </a:ext>
            </a:extLst>
          </p:cNvPr>
          <p:cNvSpPr txBox="1"/>
          <p:nvPr/>
        </p:nvSpPr>
        <p:spPr>
          <a:xfrm>
            <a:off x="5024536" y="162213"/>
            <a:ext cx="444400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Student(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Sno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Sname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Ssex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Sage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Sclass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Teacher(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Tno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,Tname,Tsex,Tage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Tprof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Tdept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Course(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Cno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Cname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Tno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SC(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Sno</a:t>
            </a:r>
            <a:r>
              <a:rPr lang="en-US" altLang="zh-CN" sz="1600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Cno</a:t>
            </a:r>
            <a:r>
              <a:rPr lang="en-US" altLang="zh-CN" sz="1600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Grade)</a:t>
            </a:r>
            <a:endParaRPr lang="en-US" altLang="zh-CN" sz="16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 autoUpdateAnimBg="0"/>
      <p:bldP spid="238598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661988"/>
            <a:ext cx="6135216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 sz="3200" dirty="0">
                <a:solidFill>
                  <a:srgbClr val="0000FF"/>
                </a:solidFill>
              </a:rPr>
              <a:t>单表查询－练习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88"/>
            <a:ext cx="82296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5. </a:t>
            </a:r>
            <a:r>
              <a:rPr kumimoji="1" lang="zh-CN" altLang="en-US" b="1">
                <a:solidFill>
                  <a:srgbClr val="0000FF"/>
                </a:solidFill>
                <a:latin typeface="Tahoma" panose="020B0604030504040204" pitchFamily="34" charset="0"/>
              </a:rPr>
              <a:t>统计</a:t>
            </a:r>
            <a:r>
              <a:rPr kumimoji="1"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95031</a:t>
            </a:r>
            <a:r>
              <a:rPr kumimoji="1" lang="zh-CN" altLang="en-US" b="1">
                <a:solidFill>
                  <a:srgbClr val="0000FF"/>
                </a:solidFill>
                <a:latin typeface="Tahoma" panose="020B0604030504040204" pitchFamily="34" charset="0"/>
              </a:rPr>
              <a:t>班全体学生人数。</a:t>
            </a:r>
            <a:endParaRPr kumimoji="1" lang="zh-CN" altLang="en-US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533400" y="3862388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6. 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查询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“</a:t>
            </a: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3-105</a:t>
            </a: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”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号课程的平均分</a:t>
            </a:r>
            <a:r>
              <a:rPr kumimoji="1" lang="en-US" altLang="zh-CN">
                <a:solidFill>
                  <a:srgbClr val="00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,</a:t>
            </a:r>
            <a:r>
              <a:rPr kumimoji="1" lang="zh-CN" altLang="en-US">
                <a:solidFill>
                  <a:srgbClr val="0000FF"/>
                </a:solidFill>
                <a:latin typeface="Tahoma" panose="020B0604030504040204" pitchFamily="34" charset="0"/>
                <a:ea typeface="楷体_GB2312"/>
                <a:cs typeface="楷体_GB2312"/>
              </a:rPr>
              <a:t>并赋予别名。</a:t>
            </a:r>
            <a:endParaRPr kumimoji="1" lang="zh-CN" altLang="en-US">
              <a:solidFill>
                <a:srgbClr val="0000FF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1116013" y="2185988"/>
            <a:ext cx="77993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Select  COUNT(*)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From  Student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Where Sclass='95031';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1116013" y="4471988"/>
            <a:ext cx="80279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Select  AVG(Grade) </a:t>
            </a:r>
            <a:r>
              <a:rPr kumimoji="1" lang="zh-CN" altLang="en-US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平均分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From  SC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Where Cno='3-105';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endParaRPr kumimoji="1" lang="en-US" altLang="zh-CN">
              <a:solidFill>
                <a:srgbClr val="CC3300"/>
              </a:solidFill>
              <a:latin typeface="Tahoma" panose="020B0604030504040204" pitchFamily="34" charset="0"/>
              <a:ea typeface="楷体_GB2312"/>
              <a:cs typeface="楷体_GB2312"/>
            </a:endParaRPr>
          </a:p>
        </p:txBody>
      </p:sp>
      <p:sp>
        <p:nvSpPr>
          <p:cNvPr id="11162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C32458E-9B3D-4F84-9234-1E89B2B7F162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91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447B60-9EDF-656A-A091-D1930ECEC4FE}"/>
              </a:ext>
            </a:extLst>
          </p:cNvPr>
          <p:cNvSpPr txBox="1"/>
          <p:nvPr/>
        </p:nvSpPr>
        <p:spPr>
          <a:xfrm>
            <a:off x="5024536" y="162213"/>
            <a:ext cx="444400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Student(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Sno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Sname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Ssex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Sage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Sclass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Teacher(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Tno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,Tname,Tsex,Tage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Tprof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Tdept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Course(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Cno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Cname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Tno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SC(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Sno</a:t>
            </a:r>
            <a:r>
              <a:rPr lang="en-US" altLang="zh-CN" sz="1600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Cno</a:t>
            </a:r>
            <a:r>
              <a:rPr lang="en-US" altLang="zh-CN" sz="1600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Grade)</a:t>
            </a:r>
            <a:endParaRPr lang="en-US" altLang="zh-CN" sz="16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1" grpId="0" autoUpdateAnimBg="0"/>
      <p:bldP spid="239622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25488"/>
            <a:ext cx="5847184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 sz="3200" dirty="0">
                <a:solidFill>
                  <a:srgbClr val="0000FF"/>
                </a:solidFill>
              </a:rPr>
              <a:t>单表查询－练习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3688"/>
            <a:ext cx="82296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7. </a:t>
            </a:r>
            <a:r>
              <a:rPr kumimoji="1" lang="zh-CN" altLang="en-US" b="1">
                <a:solidFill>
                  <a:srgbClr val="0000FF"/>
                </a:solidFill>
                <a:latin typeface="Tahoma" panose="020B0604030504040204" pitchFamily="34" charset="0"/>
              </a:rPr>
              <a:t>查询至少有</a:t>
            </a:r>
            <a:r>
              <a:rPr kumimoji="1"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2</a:t>
            </a:r>
            <a:r>
              <a:rPr kumimoji="1" lang="zh-CN" altLang="en-US" b="1">
                <a:solidFill>
                  <a:srgbClr val="0000FF"/>
                </a:solidFill>
                <a:latin typeface="Tahoma" panose="020B0604030504040204" pitchFamily="34" charset="0"/>
              </a:rPr>
              <a:t>名学生选修的并以</a:t>
            </a:r>
            <a:r>
              <a:rPr kumimoji="1"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3</a:t>
            </a:r>
            <a:r>
              <a:rPr kumimoji="1" lang="zh-CN" altLang="en-US" b="1">
                <a:solidFill>
                  <a:srgbClr val="0000FF"/>
                </a:solidFill>
                <a:latin typeface="Tahoma" panose="020B0604030504040204" pitchFamily="34" charset="0"/>
              </a:rPr>
              <a:t>开头的课程号及平均分数。</a:t>
            </a:r>
            <a:endParaRPr kumimoji="1" lang="zh-CN" altLang="en-US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1331913" y="2782888"/>
            <a:ext cx="781208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Select  Cno, AVG(Grade)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From  SC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Where Cno LIKE  '3%'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GROUP BY Cno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HAVING COUNT(*)&gt;=2;</a:t>
            </a:r>
          </a:p>
        </p:txBody>
      </p:sp>
      <p:sp>
        <p:nvSpPr>
          <p:cNvPr id="11264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F13774D-CB1C-4D45-80FB-F297ED01366A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0D7F03-CDE9-4FB9-4E81-7954847402A5}"/>
              </a:ext>
            </a:extLst>
          </p:cNvPr>
          <p:cNvSpPr txBox="1"/>
          <p:nvPr/>
        </p:nvSpPr>
        <p:spPr>
          <a:xfrm>
            <a:off x="5024536" y="162213"/>
            <a:ext cx="444400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Student(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Sno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Sname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Ssex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Sage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Sclass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Teacher(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Tno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,Tname,Tsex,Tage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Tprof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Tdept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Course(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Cno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Cname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Tno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SC(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Sno</a:t>
            </a:r>
            <a:r>
              <a:rPr lang="en-US" altLang="zh-CN" sz="1600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Cno</a:t>
            </a:r>
            <a:r>
              <a:rPr lang="en-US" altLang="zh-CN" sz="1600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Grade)</a:t>
            </a:r>
            <a:endParaRPr lang="en-US" altLang="zh-CN" sz="16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50888"/>
            <a:ext cx="59912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 sz="3200" dirty="0">
                <a:solidFill>
                  <a:srgbClr val="0000FF"/>
                </a:solidFill>
              </a:rPr>
              <a:t>单表查询－练习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9088"/>
            <a:ext cx="82296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8. </a:t>
            </a:r>
            <a:r>
              <a:rPr kumimoji="1" lang="zh-CN" altLang="en-US" b="1">
                <a:solidFill>
                  <a:srgbClr val="0000FF"/>
                </a:solidFill>
                <a:latin typeface="Tahoma" panose="020B0604030504040204" pitchFamily="34" charset="0"/>
              </a:rPr>
              <a:t>显示最低分大于</a:t>
            </a:r>
            <a:r>
              <a:rPr kumimoji="1"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70</a:t>
            </a:r>
            <a:r>
              <a:rPr kumimoji="1" lang="zh-CN" altLang="en-US" b="1">
                <a:solidFill>
                  <a:srgbClr val="0000FF"/>
                </a:solidFill>
                <a:latin typeface="Tahoma" panose="020B0604030504040204" pitchFamily="34" charset="0"/>
              </a:rPr>
              <a:t>，最高分小于</a:t>
            </a:r>
            <a:r>
              <a:rPr kumimoji="1"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90</a:t>
            </a:r>
            <a:r>
              <a:rPr kumimoji="1" lang="zh-CN" altLang="en-US" b="1">
                <a:solidFill>
                  <a:srgbClr val="0000FF"/>
                </a:solidFill>
                <a:latin typeface="Tahoma" panose="020B0604030504040204" pitchFamily="34" charset="0"/>
              </a:rPr>
              <a:t>的课程号。</a:t>
            </a:r>
            <a:endParaRPr kumimoji="1" lang="zh-CN" altLang="en-US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1403350" y="2351088"/>
            <a:ext cx="77406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Select  Cno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From  SC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GROUP BY Cno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HAVING MIN(Grade)&gt;70</a:t>
            </a:r>
          </a:p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>
                <a:solidFill>
                  <a:srgbClr val="CC3300"/>
                </a:solidFill>
                <a:latin typeface="Tahoma" panose="020B0604030504040204" pitchFamily="34" charset="0"/>
                <a:ea typeface="楷体_GB2312"/>
                <a:cs typeface="楷体_GB2312"/>
              </a:rPr>
              <a:t>               AND MAX(Grade)&lt;90;</a:t>
            </a:r>
          </a:p>
        </p:txBody>
      </p:sp>
      <p:sp>
        <p:nvSpPr>
          <p:cNvPr id="11366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2AC049A-97C2-4145-BB3C-3C1D9C796B01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93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6D43FA-28A8-BB22-9087-7BBCF7E54F5D}"/>
              </a:ext>
            </a:extLst>
          </p:cNvPr>
          <p:cNvSpPr txBox="1"/>
          <p:nvPr/>
        </p:nvSpPr>
        <p:spPr>
          <a:xfrm>
            <a:off x="5024536" y="162213"/>
            <a:ext cx="444400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Student(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Sno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Sname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Ssex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Sage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Sclass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Teacher(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Tno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,Tname,Tsex,Tage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Tprof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Tdept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Course(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Cno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Cname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Tno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SC(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Sno</a:t>
            </a:r>
            <a:r>
              <a:rPr lang="en-US" altLang="zh-CN" sz="1600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, </a:t>
            </a:r>
            <a:r>
              <a:rPr lang="en-US" altLang="zh-CN" sz="1600" b="1" u="sng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Cno</a:t>
            </a:r>
            <a:r>
              <a:rPr lang="en-US" altLang="zh-CN" sz="1600" b="1" u="sng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Grade)</a:t>
            </a:r>
            <a:endParaRPr lang="en-US" altLang="zh-CN" sz="16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 autoUpdateAnimBg="0"/>
    </p:bldLst>
  </p:timing>
</p:sld>
</file>

<file path=ppt/theme/theme1.xml><?xml version="1.0" encoding="utf-8"?>
<a:theme xmlns:a="http://schemas.openxmlformats.org/drawingml/2006/main" name="1_商务模板系列34">
  <a:themeElements>
    <a:clrScheme name="1_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_商务模板系列34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15530</TotalTime>
  <Words>7332</Words>
  <Application>Microsoft Office PowerPoint</Application>
  <PresentationFormat>全屏显示(4:3)</PresentationFormat>
  <Paragraphs>962</Paragraphs>
  <Slides>93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93</vt:i4>
      </vt:variant>
    </vt:vector>
  </HeadingPairs>
  <TitlesOfParts>
    <vt:vector size="110" baseType="lpstr">
      <vt:lpstr>方正姚体</vt:lpstr>
      <vt:lpstr>黑体</vt:lpstr>
      <vt:lpstr>STZhongsong</vt:lpstr>
      <vt:lpstr>楷体_GB2312</vt:lpstr>
      <vt:lpstr>隶书</vt:lpstr>
      <vt:lpstr>宋体</vt:lpstr>
      <vt:lpstr>Microsoft YaHei</vt:lpstr>
      <vt:lpstr>NSimSun</vt:lpstr>
      <vt:lpstr>Arial</vt:lpstr>
      <vt:lpstr>Courier New</vt:lpstr>
      <vt:lpstr>Symbol</vt:lpstr>
      <vt:lpstr>Tahoma</vt:lpstr>
      <vt:lpstr>Times New Roman</vt:lpstr>
      <vt:lpstr>Wingdings</vt:lpstr>
      <vt:lpstr>1_商务模板系列34</vt:lpstr>
      <vt:lpstr>Image</vt:lpstr>
      <vt:lpstr>文档</vt:lpstr>
      <vt:lpstr>PowerPoint 演示文稿</vt:lpstr>
      <vt:lpstr>第三章  关系数据库标准语言SQL</vt:lpstr>
      <vt:lpstr>3.1 SQL概述</vt:lpstr>
      <vt:lpstr>SQL语言概述</vt:lpstr>
      <vt:lpstr>(1)SQL语言提出和发展</vt:lpstr>
      <vt:lpstr>PowerPoint 演示文稿</vt:lpstr>
      <vt:lpstr>(3) SQL的特点</vt:lpstr>
      <vt:lpstr>2.高度非过程化</vt:lpstr>
      <vt:lpstr>3.面向集合的操作方式</vt:lpstr>
      <vt:lpstr>4.以同一种语法结构提供多种使用方式</vt:lpstr>
      <vt:lpstr>5.语言简洁，易学易用</vt:lpstr>
      <vt:lpstr>利用SQL语言建立数据库</vt:lpstr>
      <vt:lpstr>(1)课堂讲义使用的数据库(续)</vt:lpstr>
      <vt:lpstr>PowerPoint 演示文稿</vt:lpstr>
      <vt:lpstr>PowerPoint 演示文稿</vt:lpstr>
      <vt:lpstr>(3)创建关系/表的语句—Create Table</vt:lpstr>
      <vt:lpstr>(3)创建关系/表的语句—Create Table(续)</vt:lpstr>
      <vt:lpstr>(3)创建关系/表的语句—Create Table(续)</vt:lpstr>
      <vt:lpstr>(3)创建关系/表的语句—Create Table（续）</vt:lpstr>
      <vt:lpstr>MySQL数据类型介绍</vt:lpstr>
      <vt:lpstr>PowerPoint 演示文稿</vt:lpstr>
      <vt:lpstr>(3)创建关系/表的语句—Create Table</vt:lpstr>
      <vt:lpstr>学生表Student(含完整性约束条件)</vt:lpstr>
      <vt:lpstr>课程表Course（另一个）</vt:lpstr>
      <vt:lpstr>学生选课表SC（含表级完整性约束条件）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(5)向表中追加元组的值 –INSERT INTO</vt:lpstr>
      <vt:lpstr>PowerPoint 演示文稿</vt:lpstr>
      <vt:lpstr>(1)单表查询-SELECT-FROM-WHERE</vt:lpstr>
      <vt:lpstr>PowerPoint 演示文稿</vt:lpstr>
      <vt:lpstr>检索条件-SELECT-FROM-WHERE</vt:lpstr>
      <vt:lpstr>PowerPoint 演示文稿</vt:lpstr>
      <vt:lpstr>PowerPoint 演示文稿</vt:lpstr>
      <vt:lpstr>PowerPoint 演示文稿</vt:lpstr>
      <vt:lpstr>（2）确定范围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检索结果之去重复记录        -SELECT DISTINCT FROM-WHERE</vt:lpstr>
      <vt:lpstr>查询经过计算的值</vt:lpstr>
      <vt:lpstr>PowerPoint 演示文稿</vt:lpstr>
      <vt:lpstr>PowerPoint 演示文稿</vt:lpstr>
      <vt:lpstr>PowerPoint 演示文稿</vt:lpstr>
      <vt:lpstr>查询经过计算的值（续）</vt:lpstr>
      <vt:lpstr>查询经过计算的值（续）</vt:lpstr>
      <vt:lpstr>查询经过计算的值（续）</vt:lpstr>
      <vt:lpstr>选择表中的若干元组(例题)</vt:lpstr>
      <vt:lpstr>选择表中的若干元组(例题)</vt:lpstr>
      <vt:lpstr>二、选择表中的若干元组(例题)</vt:lpstr>
      <vt:lpstr>二、选择表中的若干元组(例题)</vt:lpstr>
      <vt:lpstr>二、选择表中的若干元组(例题)</vt:lpstr>
      <vt:lpstr> 3. 对查询结果排序</vt:lpstr>
      <vt:lpstr>PowerPoint 演示文稿</vt:lpstr>
      <vt:lpstr>PowerPoint 演示文稿</vt:lpstr>
      <vt:lpstr>ORDER BY子句 （续） </vt:lpstr>
      <vt:lpstr>PowerPoint 演示文稿</vt:lpstr>
      <vt:lpstr>TOP子句的用法（续）</vt:lpstr>
      <vt:lpstr>5、聚集函数 </vt:lpstr>
      <vt:lpstr>聚集函数 （续）</vt:lpstr>
      <vt:lpstr>聚集函数 （例）</vt:lpstr>
      <vt:lpstr>聚集函数 （续）</vt:lpstr>
      <vt:lpstr>6. 对查询结果分组</vt:lpstr>
      <vt:lpstr>对查询结果分组(续)</vt:lpstr>
      <vt:lpstr>分组查询示例</vt:lpstr>
      <vt:lpstr>分组查询示例</vt:lpstr>
      <vt:lpstr>分组过滤</vt:lpstr>
      <vt:lpstr>分组过滤</vt:lpstr>
      <vt:lpstr>分组过滤条件与WHERE条件之对比</vt:lpstr>
      <vt:lpstr>分组过滤示例</vt:lpstr>
      <vt:lpstr>分组过滤示例</vt:lpstr>
      <vt:lpstr>GROUP BY子句（例）</vt:lpstr>
      <vt:lpstr>GROUP BY子句（例）</vt:lpstr>
      <vt:lpstr>利用SQL语言撤销数据库</vt:lpstr>
      <vt:lpstr>PowerPoint 演示文稿</vt:lpstr>
      <vt:lpstr>PowerPoint 演示文稿</vt:lpstr>
      <vt:lpstr>回顾本讲学习了什么?</vt:lpstr>
      <vt:lpstr>单表查询－练习</vt:lpstr>
      <vt:lpstr>单表查询－练习</vt:lpstr>
      <vt:lpstr>单表查询－练习</vt:lpstr>
      <vt:lpstr>单表查询－练习</vt:lpstr>
      <vt:lpstr>单表查询－练习</vt:lpstr>
      <vt:lpstr>单表查询－练习</vt:lpstr>
    </vt:vector>
  </TitlesOfParts>
  <Company>idke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课程名称：数据库系统概论</dc:title>
  <dc:creator>RUC IDKE</dc:creator>
  <cp:lastModifiedBy>zhu xz</cp:lastModifiedBy>
  <cp:revision>433</cp:revision>
  <dcterms:created xsi:type="dcterms:W3CDTF">2000-08-09T08:19:19Z</dcterms:created>
  <dcterms:modified xsi:type="dcterms:W3CDTF">2022-10-11T03:02:53Z</dcterms:modified>
</cp:coreProperties>
</file>