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8"/>
  </p:notesMasterIdLst>
  <p:handoutMasterIdLst>
    <p:handoutMasterId r:id="rId109"/>
  </p:handoutMasterIdLst>
  <p:sldIdLst>
    <p:sldId id="793" r:id="rId2"/>
    <p:sldId id="946" r:id="rId3"/>
    <p:sldId id="697" r:id="rId4"/>
    <p:sldId id="698" r:id="rId5"/>
    <p:sldId id="699" r:id="rId6"/>
    <p:sldId id="700" r:id="rId7"/>
    <p:sldId id="794" r:id="rId8"/>
    <p:sldId id="887" r:id="rId9"/>
    <p:sldId id="899" r:id="rId10"/>
    <p:sldId id="898" r:id="rId11"/>
    <p:sldId id="888" r:id="rId12"/>
    <p:sldId id="900" r:id="rId13"/>
    <p:sldId id="901" r:id="rId14"/>
    <p:sldId id="902" r:id="rId15"/>
    <p:sldId id="903" r:id="rId16"/>
    <p:sldId id="889" r:id="rId17"/>
    <p:sldId id="890" r:id="rId18"/>
    <p:sldId id="891" r:id="rId19"/>
    <p:sldId id="814" r:id="rId20"/>
    <p:sldId id="815" r:id="rId21"/>
    <p:sldId id="893" r:id="rId22"/>
    <p:sldId id="894" r:id="rId23"/>
    <p:sldId id="895" r:id="rId24"/>
    <p:sldId id="896" r:id="rId25"/>
    <p:sldId id="897" r:id="rId26"/>
    <p:sldId id="822" r:id="rId27"/>
    <p:sldId id="823" r:id="rId28"/>
    <p:sldId id="826" r:id="rId29"/>
    <p:sldId id="827" r:id="rId30"/>
    <p:sldId id="828" r:id="rId31"/>
    <p:sldId id="799" r:id="rId32"/>
    <p:sldId id="724" r:id="rId33"/>
    <p:sldId id="904" r:id="rId34"/>
    <p:sldId id="725" r:id="rId35"/>
    <p:sldId id="726" r:id="rId36"/>
    <p:sldId id="829" r:id="rId37"/>
    <p:sldId id="906" r:id="rId38"/>
    <p:sldId id="907" r:id="rId39"/>
    <p:sldId id="908" r:id="rId40"/>
    <p:sldId id="831" r:id="rId41"/>
    <p:sldId id="910" r:id="rId42"/>
    <p:sldId id="832" r:id="rId43"/>
    <p:sldId id="918" r:id="rId44"/>
    <p:sldId id="919" r:id="rId45"/>
    <p:sldId id="911" r:id="rId46"/>
    <p:sldId id="912" r:id="rId47"/>
    <p:sldId id="915" r:id="rId48"/>
    <p:sldId id="917" r:id="rId49"/>
    <p:sldId id="909" r:id="rId50"/>
    <p:sldId id="729" r:id="rId51"/>
    <p:sldId id="801" r:id="rId52"/>
    <p:sldId id="810" r:id="rId53"/>
    <p:sldId id="947" r:id="rId54"/>
    <p:sldId id="948" r:id="rId55"/>
    <p:sldId id="743" r:id="rId56"/>
    <p:sldId id="847" r:id="rId57"/>
    <p:sldId id="848" r:id="rId58"/>
    <p:sldId id="849" r:id="rId59"/>
    <p:sldId id="850" r:id="rId60"/>
    <p:sldId id="851" r:id="rId61"/>
    <p:sldId id="920" r:id="rId62"/>
    <p:sldId id="921" r:id="rId63"/>
    <p:sldId id="922" r:id="rId64"/>
    <p:sldId id="923" r:id="rId65"/>
    <p:sldId id="924" r:id="rId66"/>
    <p:sldId id="925" r:id="rId67"/>
    <p:sldId id="846" r:id="rId68"/>
    <p:sldId id="752" r:id="rId69"/>
    <p:sldId id="753" r:id="rId70"/>
    <p:sldId id="754" r:id="rId71"/>
    <p:sldId id="755" r:id="rId72"/>
    <p:sldId id="756" r:id="rId73"/>
    <p:sldId id="926" r:id="rId74"/>
    <p:sldId id="927" r:id="rId75"/>
    <p:sldId id="949" r:id="rId76"/>
    <p:sldId id="928" r:id="rId77"/>
    <p:sldId id="861" r:id="rId78"/>
    <p:sldId id="932" r:id="rId79"/>
    <p:sldId id="933" r:id="rId80"/>
    <p:sldId id="950" r:id="rId81"/>
    <p:sldId id="930" r:id="rId82"/>
    <p:sldId id="862" r:id="rId83"/>
    <p:sldId id="863" r:id="rId84"/>
    <p:sldId id="864" r:id="rId85"/>
    <p:sldId id="865" r:id="rId86"/>
    <p:sldId id="866" r:id="rId87"/>
    <p:sldId id="805" r:id="rId88"/>
    <p:sldId id="867" r:id="rId89"/>
    <p:sldId id="941" r:id="rId90"/>
    <p:sldId id="935" r:id="rId91"/>
    <p:sldId id="942" r:id="rId92"/>
    <p:sldId id="943" r:id="rId93"/>
    <p:sldId id="936" r:id="rId94"/>
    <p:sldId id="937" r:id="rId95"/>
    <p:sldId id="944" r:id="rId96"/>
    <p:sldId id="945" r:id="rId97"/>
    <p:sldId id="938" r:id="rId98"/>
    <p:sldId id="939" r:id="rId99"/>
    <p:sldId id="940" r:id="rId100"/>
    <p:sldId id="880" r:id="rId101"/>
    <p:sldId id="881" r:id="rId102"/>
    <p:sldId id="882" r:id="rId103"/>
    <p:sldId id="883" r:id="rId104"/>
    <p:sldId id="783" r:id="rId105"/>
    <p:sldId id="884" r:id="rId106"/>
    <p:sldId id="885" r:id="rId10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FF"/>
    <a:srgbClr val="FFFFFF"/>
    <a:srgbClr val="E02920"/>
    <a:srgbClr val="400800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89075" autoAdjust="0"/>
  </p:normalViewPr>
  <p:slideViewPr>
    <p:cSldViewPr>
      <p:cViewPr varScale="1">
        <p:scale>
          <a:sx n="98" d="100"/>
          <a:sy n="98" d="100"/>
        </p:scale>
        <p:origin x="3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720E1BDB-35CD-FD36-7BD1-BF8AF3C188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067CE5EA-7ACF-F4C8-8E9D-0AC396BE2D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C1E53AC5-B003-E7D0-DDD4-63ED570DD7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EFB830D4-2E5C-6EF7-1B22-4BB67B4630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/>
            </a:lvl1pPr>
          </a:lstStyle>
          <a:p>
            <a:pPr>
              <a:defRPr/>
            </a:pPr>
            <a:fld id="{6C30B5A7-B98B-4D79-8EAA-D828EB7E3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A99B98B-E3E7-184A-9C8E-4B1CC1FA8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1A36AB-487F-F7EF-4E99-7A33A06482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9321C90-D902-AABB-55EE-43C6ED253E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C907F4-D014-FA97-B032-0E1E7E8525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4D397529-3AFC-F1AC-B2DD-85CA5C296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3EE0BECE-1D24-5647-F47C-A9E7F1A34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/>
            </a:lvl1pPr>
          </a:lstStyle>
          <a:p>
            <a:pPr>
              <a:defRPr/>
            </a:pPr>
            <a:fld id="{377D80B2-D351-474B-B683-2AD9F9400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01C99163-02E2-8B65-3753-1926DDB2B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C6CA95D0-E35A-58A8-EA2A-EEFF8D2FE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8866C24C-CC94-DDCD-FB36-7AE81D31D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DD6F2D-8039-4EEA-8284-C762C9A539F5}" type="slidenum">
              <a:rPr lang="en-US" altLang="zh-CN" b="0"/>
              <a:pPr/>
              <a:t>66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63F0984F-F907-B3AC-5DB5-1E89BC7FD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D8AAB362-F4F7-CBD4-7931-FA4A9F43B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元组演算：对</a:t>
            </a:r>
            <a:r>
              <a:rPr lang="en-US" altLang="zh-CN"/>
              <a:t>98030101</a:t>
            </a:r>
            <a:r>
              <a:rPr lang="zh-CN" altLang="en-US"/>
              <a:t>同学的每一门课程（即每一个元组）都要验证在</a:t>
            </a:r>
            <a:r>
              <a:rPr lang="en-US" altLang="zh-CN"/>
              <a:t>SC</a:t>
            </a:r>
            <a:r>
              <a:rPr lang="zh-CN" altLang="en-US"/>
              <a:t>表中有另外一个</a:t>
            </a:r>
            <a:r>
              <a:rPr lang="en-US" altLang="zh-CN"/>
              <a:t>w</a:t>
            </a:r>
            <a:r>
              <a:rPr lang="zh-CN" altLang="en-US"/>
              <a:t>存在，</a:t>
            </a:r>
            <a:r>
              <a:rPr lang="en-US" altLang="zh-CN"/>
              <a:t>w</a:t>
            </a:r>
            <a:r>
              <a:rPr lang="zh-CN" altLang="en-US"/>
              <a:t>就是学过这门课程的</a:t>
            </a: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11A80CE9-9E24-AD1B-406D-48E43B1F2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080308-B212-44E7-AFB4-F91B18743831}" type="slidenum">
              <a:rPr lang="zh-CN" altLang="en-US" b="0"/>
              <a:pPr/>
              <a:t>80</a:t>
            </a:fld>
            <a:endParaRPr lang="zh-CN" altLang="en-US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D117779-0AB0-A05D-6B9D-49489BA807F6}"/>
              </a:ext>
            </a:extLst>
          </p:cNvPr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0C14AE3-8310-311C-9278-2B9558FB6E35}"/>
              </a:ext>
            </a:extLst>
          </p:cNvPr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57CFACF-7F84-9273-0D84-A8F053E13D0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18ACA5D-B8D1-73CF-91F4-EDD2A3332F4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42FDA3A-0AAB-3910-E202-AA8D63C7B9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9781A95-8716-55E3-3DE5-934F9F582851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F75DA2E4-E9B9-CD3B-7579-B69393073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87A35C39-D2FE-635B-F462-8F5404EDCD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7939B6D-B5E0-94A4-409A-2534E467222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6F8E0409-BA26-5A87-0BD2-769F3270B4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8223E5CE-8752-5B92-43C6-88EBED19590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3" name="Picture 17" descr="zjnu校标2">
            <a:extLst>
              <a:ext uri="{FF2B5EF4-FFF2-40B4-BE49-F238E27FC236}">
                <a16:creationId xmlns:a16="http://schemas.microsoft.com/office/drawing/2014/main" id="{0D69F64A-9476-39CC-C55C-F87151B415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91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35920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BFCAB-E33A-6A6A-BE1D-6BD017656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C5D12-C5F2-BA4A-B85F-160896A89B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2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79FEE20-C5B6-EAE2-2436-E21DA93B7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AB93999-D1F1-0A73-7334-E2DC5E1BE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2C11228-EFD6-FA37-278E-5EC5E2012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7C210-17F7-4D57-8F67-D9447ACBA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BCAF2D2-49AF-1DAB-FED4-69E9E5C73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A4A7F66-E2E0-A086-C41A-56FB54EB4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52AF914-A6C6-B139-D9CC-07B43DB236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569E-F93C-491A-9055-B11A9AF4F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94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A86E760-24DB-D6AE-EF12-CDB806E37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EADB33D-3E9D-C5D0-C965-0A036196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1CA5BBC-2D38-EC31-9073-23F46666E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269F-5C89-4DE9-9C44-9D14D1B00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BC22588-11B0-F4DC-AD55-D3A2C0AA3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D69BDFE-102C-7873-542F-D2583E211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3225B2A-046E-2F30-FCF8-37C392D87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CD1C5-26C7-47CD-8BF4-AA3C92035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37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9CCFBE03-9527-BFCB-9176-0237ECDB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15913"/>
            <a:ext cx="7820025" cy="6219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3" name="bk object 17">
            <a:extLst>
              <a:ext uri="{FF2B5EF4-FFF2-40B4-BE49-F238E27FC236}">
                <a16:creationId xmlns:a16="http://schemas.microsoft.com/office/drawing/2014/main" id="{69BFF14B-9D14-D2F3-0226-04A6C62D22C1}"/>
              </a:ext>
            </a:extLst>
          </p:cNvPr>
          <p:cNvSpPr>
            <a:spLocks/>
          </p:cNvSpPr>
          <p:nvPr/>
        </p:nvSpPr>
        <p:spPr bwMode="auto">
          <a:xfrm>
            <a:off x="661988" y="315913"/>
            <a:ext cx="7820025" cy="779462"/>
          </a:xfrm>
          <a:custGeom>
            <a:avLst/>
            <a:gdLst>
              <a:gd name="T0" fmla="*/ 0 w 9144000"/>
              <a:gd name="T1" fmla="*/ 0 h 859155"/>
              <a:gd name="T2" fmla="*/ 0 w 9144000"/>
              <a:gd name="T3" fmla="*/ 357593 h 859155"/>
              <a:gd name="T4" fmla="*/ 2237606 w 9144000"/>
              <a:gd name="T5" fmla="*/ 357593 h 859155"/>
              <a:gd name="T6" fmla="*/ 2237606 w 9144000"/>
              <a:gd name="T7" fmla="*/ 0 h 859155"/>
              <a:gd name="T8" fmla="*/ 0 w 9144000"/>
              <a:gd name="T9" fmla="*/ 0 h 859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3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E685EE6E-4D56-895B-FAC4-700D680E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368300"/>
            <a:ext cx="925513" cy="4460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A6E02D79-8423-FD53-166D-71A91BD249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55DE6722-09E0-806A-0B11-6B95ACCFE3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FD4941CC-3638-7519-DBF8-DA46E35F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E8AE3E-71D6-47BC-9077-2378F881EC1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35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A32A9E1-75CE-4903-263B-AF8C5A055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736A84EB-F8A2-E0E7-4A4F-C28BE33CD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>
            <a:extLst>
              <a:ext uri="{FF2B5EF4-FFF2-40B4-BE49-F238E27FC236}">
                <a16:creationId xmlns:a16="http://schemas.microsoft.com/office/drawing/2014/main" id="{532A52D8-1035-3BFB-30D6-E25BEBB7A47C}"/>
              </a:ext>
            </a:extLst>
          </p:cNvPr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57411A1C-AB61-9B60-39E1-70E23E3247A7}"/>
              </a:ext>
            </a:extLst>
          </p:cNvPr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E59C129-0E02-8417-BA49-D9CC13485295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65861B57-93FC-82CC-DC5C-6E2906DB83B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0FFC607-F8BA-FBAC-6ED7-C076AC0CA6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DAC0E70B-D3E3-E9EF-622F-D58B9BE01AB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2281E29-35EA-1EA6-8021-682C89571EF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9B0F1CEB-CF02-4FEA-83A4-1C0A67A8CB7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927E89E3-C22E-3A8C-C2F6-45C84C08C196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BEDBEB77-FAFF-D725-BD5C-EF83EE7004E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79074B0F-76CC-8C88-4BCF-9444736A858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>
            <a:extLst>
              <a:ext uri="{FF2B5EF4-FFF2-40B4-BE49-F238E27FC236}">
                <a16:creationId xmlns:a16="http://schemas.microsoft.com/office/drawing/2014/main" id="{1E867234-2154-4DC8-7E07-0298199EC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680DFD5-493B-4045-C3E9-5EAB4E1E9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4069D363-9F3F-F7FA-0E55-0AC1BB52DE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D46FB8-BC23-4D98-A686-F34D0205F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87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B179C59-08EA-B7DD-CF75-D661C83A4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74A17B5-6EDD-6543-4DF8-320C19315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421E645-0E86-D7F5-3375-7E0F5A443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AB16-EE60-48D4-9B28-6164968A6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64D37DD-B34E-4374-BE1A-3D0961E8F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9B66603-D602-ED40-702D-59B52BEAC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7A8B3AC4-04B9-9DC9-F966-DF4EB8750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3C107-D4EB-4EFA-91AE-BB15E8D1C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D926D92-A7C4-7E91-46AC-63AC7D810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13172351-4E52-C167-7500-2E605C0A6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29BF02B8-4624-7CD3-D721-DAF3300EE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C2091-A329-4258-AC83-9DAFFB866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5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46679F5-5534-6B7C-0C3B-154DEE5319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8E69E62-78DA-31C7-DB47-7BC6EEC1D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F92A489-3795-6A24-4EC1-492676336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603A-5A12-43EA-9C62-D87CF7260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89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22B3B498-0012-4DF5-092A-8EAE9EC04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8422408-49C1-5E15-AF6D-097AE2B2F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9243EAD-D39F-E182-D812-8FDFE1578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8E90-9BEC-49CD-9EC3-31F5A6DBF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64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A37D541-EF67-AA16-D462-D78FC86F3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07EB0A-6E1B-4E6F-CE42-5F5DE079D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54778DC-FE71-86AA-97BF-BF94CFA91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82892-AF39-45DF-82FB-DBB2FE860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2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4BDE4A4-6EA6-1703-1951-4B7136447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B57DCF-02F2-022F-B35A-3D6E55E94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22081587-A765-162A-FA2F-56DA776AF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C4AA-34E1-43A5-B7C9-BB5401FD6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8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A53AE51-F3EC-F42D-2980-AD1A445C7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>
            <a:extLst>
              <a:ext uri="{FF2B5EF4-FFF2-40B4-BE49-F238E27FC236}">
                <a16:creationId xmlns:a16="http://schemas.microsoft.com/office/drawing/2014/main" id="{1DA20F3B-E572-5AB0-CDEB-2E76044C4E61}"/>
              </a:ext>
            </a:extLst>
          </p:cNvPr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38348B73-4869-DB77-E59F-A375E4A4B562}"/>
              </a:ext>
            </a:extLst>
          </p:cNvPr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>
            <a:extLst>
              <a:ext uri="{FF2B5EF4-FFF2-40B4-BE49-F238E27FC236}">
                <a16:creationId xmlns:a16="http://schemas.microsoft.com/office/drawing/2014/main" id="{156020AA-8551-291E-A75E-7CAA0046C36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634886" name="Oval 6">
              <a:extLst>
                <a:ext uri="{FF2B5EF4-FFF2-40B4-BE49-F238E27FC236}">
                  <a16:creationId xmlns:a16="http://schemas.microsoft.com/office/drawing/2014/main" id="{140002E6-6417-091C-E1C3-9F76FDD3620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4887" name="Oval 7">
              <a:extLst>
                <a:ext uri="{FF2B5EF4-FFF2-40B4-BE49-F238E27FC236}">
                  <a16:creationId xmlns:a16="http://schemas.microsoft.com/office/drawing/2014/main" id="{8415DB53-8638-75FF-B463-A6D5A380FC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0" name="Group 8">
            <a:extLst>
              <a:ext uri="{FF2B5EF4-FFF2-40B4-BE49-F238E27FC236}">
                <a16:creationId xmlns:a16="http://schemas.microsoft.com/office/drawing/2014/main" id="{54E5975D-530E-A128-594B-91B37FF40C8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0" name="Oval 9">
              <a:extLst>
                <a:ext uri="{FF2B5EF4-FFF2-40B4-BE49-F238E27FC236}">
                  <a16:creationId xmlns:a16="http://schemas.microsoft.com/office/drawing/2014/main" id="{0FAA71BD-65FB-89F1-644E-E2AEB797939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4890" name="Oval 10">
              <a:extLst>
                <a:ext uri="{FF2B5EF4-FFF2-40B4-BE49-F238E27FC236}">
                  <a16:creationId xmlns:a16="http://schemas.microsoft.com/office/drawing/2014/main" id="{870B386B-54CD-8350-107A-3FF3CA1647B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1" name="Group 11">
            <a:extLst>
              <a:ext uri="{FF2B5EF4-FFF2-40B4-BE49-F238E27FC236}">
                <a16:creationId xmlns:a16="http://schemas.microsoft.com/office/drawing/2014/main" id="{A4AE2376-4501-2D29-6CE7-A024A79ECA6C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8" name="Oval 12">
              <a:extLst>
                <a:ext uri="{FF2B5EF4-FFF2-40B4-BE49-F238E27FC236}">
                  <a16:creationId xmlns:a16="http://schemas.microsoft.com/office/drawing/2014/main" id="{4AC5426D-5F80-32E1-FA0A-16965FC5B1B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4893" name="Oval 13">
              <a:extLst>
                <a:ext uri="{FF2B5EF4-FFF2-40B4-BE49-F238E27FC236}">
                  <a16:creationId xmlns:a16="http://schemas.microsoft.com/office/drawing/2014/main" id="{2365385E-1C21-BEFD-66EA-A221D4EFA2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4">
            <a:extLst>
              <a:ext uri="{FF2B5EF4-FFF2-40B4-BE49-F238E27FC236}">
                <a16:creationId xmlns:a16="http://schemas.microsoft.com/office/drawing/2014/main" id="{C5D1687D-B68D-81A0-2D06-81E69818E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4895" name="Rectangle 15">
            <a:extLst>
              <a:ext uri="{FF2B5EF4-FFF2-40B4-BE49-F238E27FC236}">
                <a16:creationId xmlns:a16="http://schemas.microsoft.com/office/drawing/2014/main" id="{019D9522-F4EC-DDA6-AC38-64B02C033C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896" name="Rectangle 16">
            <a:extLst>
              <a:ext uri="{FF2B5EF4-FFF2-40B4-BE49-F238E27FC236}">
                <a16:creationId xmlns:a16="http://schemas.microsoft.com/office/drawing/2014/main" id="{1A88C466-3520-A99E-58C9-323EB123CE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03628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>
            <a:extLst>
              <a:ext uri="{FF2B5EF4-FFF2-40B4-BE49-F238E27FC236}">
                <a16:creationId xmlns:a16="http://schemas.microsoft.com/office/drawing/2014/main" id="{3F703414-2EA3-431C-4B79-1BCCAA1D1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6" name="Picture 18" descr="zjnu校标2">
            <a:extLst>
              <a:ext uri="{FF2B5EF4-FFF2-40B4-BE49-F238E27FC236}">
                <a16:creationId xmlns:a16="http://schemas.microsoft.com/office/drawing/2014/main" id="{74FAA370-54BE-01C6-32C1-7D14A1CD52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899" name="Rectangle 19">
            <a:extLst>
              <a:ext uri="{FF2B5EF4-FFF2-40B4-BE49-F238E27FC236}">
                <a16:creationId xmlns:a16="http://schemas.microsoft.com/office/drawing/2014/main" id="{22AE1F6E-3799-3CE6-D745-CB5465AB23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06ABFC-8A93-4328-83B2-D00C590D63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D2B4B00B-243C-8934-590B-EB97F20E8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5BFE91-05E1-4997-A25D-76F1B950DE8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ADE63B8-B840-8C47-D3E7-D82DB56EA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  </a:t>
            </a:r>
            <a:r>
              <a:rPr lang="zh-CN" altLang="en-US"/>
              <a:t>数据查询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1D0E27A-ADEA-83B0-F6C0-26485CF3F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905000"/>
            <a:ext cx="6911975" cy="45481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3.3.1 </a:t>
            </a:r>
            <a:r>
              <a:rPr lang="zh-CN" altLang="en-US" b="1"/>
              <a:t>单表查询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3333FF"/>
                </a:solidFill>
              </a:rPr>
              <a:t>3.3.2 </a:t>
            </a:r>
            <a:r>
              <a:rPr lang="zh-CN" altLang="en-US" b="1">
                <a:solidFill>
                  <a:srgbClr val="3333FF"/>
                </a:solidFill>
              </a:rPr>
              <a:t>连接查询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3.3.3 </a:t>
            </a:r>
            <a:r>
              <a:rPr lang="zh-CN" altLang="en-US" b="1"/>
              <a:t>嵌套查询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3.3.4 </a:t>
            </a:r>
            <a:r>
              <a:rPr lang="zh-CN" altLang="en-US" b="1"/>
              <a:t>集合查询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5C03D324-C6E3-8B01-F733-740289065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718663-FA42-4C9B-866E-187B0D9A3FC7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9F1C324-C1C7-2A8C-5ADE-4DA84896D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复合条件连接（续）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6C04A0-BBF5-CCF2-2B56-913267DE9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1700213"/>
            <a:ext cx="8153400" cy="4114800"/>
          </a:xfrm>
        </p:spPr>
        <p:txBody>
          <a:bodyPr/>
          <a:lstStyle/>
          <a:p>
            <a:pPr algn="just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2]</a:t>
            </a:r>
            <a:r>
              <a:rPr lang="zh-CN" altLang="en-US" sz="2400"/>
              <a:t>查询选修</a:t>
            </a:r>
            <a:r>
              <a:rPr lang="en-US" altLang="zh-CN" sz="2400"/>
              <a:t>2</a:t>
            </a:r>
            <a:r>
              <a:rPr lang="zh-CN" altLang="en-US" sz="2400"/>
              <a:t>号课程且成绩在</a:t>
            </a:r>
            <a:r>
              <a:rPr lang="en-US" altLang="zh-CN" sz="2400"/>
              <a:t>90</a:t>
            </a:r>
            <a:r>
              <a:rPr lang="zh-CN" altLang="en-US" sz="2400"/>
              <a:t>分以上的所有学生。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SELECT Student.Sno, Sname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FROM    Student,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WHERE Student.Sno = SC.Sno AND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           /* </a:t>
            </a:r>
            <a:r>
              <a:rPr lang="zh-CN" altLang="en-US" sz="2400"/>
              <a:t>连接谓词*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   SC.Cno= </a:t>
            </a:r>
            <a:r>
              <a:rPr lang="en-US" altLang="zh-CN" sz="2400">
                <a:latin typeface="Courier New" panose="02070309020205020404" pitchFamily="49" charset="0"/>
              </a:rPr>
              <a:t>‘</a:t>
            </a:r>
            <a:r>
              <a:rPr lang="en-US" altLang="zh-CN" sz="2400"/>
              <a:t>2</a:t>
            </a:r>
            <a:r>
              <a:rPr lang="en-US" altLang="zh-CN" sz="2400">
                <a:latin typeface="Courier New" panose="02070309020205020404" pitchFamily="49" charset="0"/>
              </a:rPr>
              <a:t>’</a:t>
            </a:r>
            <a:r>
              <a:rPr lang="en-US" altLang="zh-CN" sz="2400"/>
              <a:t> AND SC.Grade &gt; 90</a:t>
            </a:r>
            <a:r>
              <a:rPr lang="zh-CN" altLang="en-US" sz="2400"/>
              <a:t>；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				</a:t>
            </a:r>
            <a:r>
              <a:rPr lang="en-US" altLang="zh-CN" sz="2400"/>
              <a:t>/* </a:t>
            </a:r>
            <a:r>
              <a:rPr lang="zh-CN" altLang="en-US" sz="2400"/>
              <a:t>其他限定条件 *</a:t>
            </a:r>
            <a:r>
              <a:rPr lang="en-US" altLang="zh-CN" sz="2400"/>
              <a:t>/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5282A43-B828-401A-84A9-30B351CD5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3.3.4 </a:t>
            </a:r>
            <a:r>
              <a:rPr lang="zh-CN" altLang="en-US" sz="3200">
                <a:solidFill>
                  <a:srgbClr val="0000FF"/>
                </a:solidFill>
              </a:rPr>
              <a:t>集合查询－练习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4C4D723-0A4B-8F68-72D1-5A1A1C932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773238"/>
            <a:ext cx="8610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110596" name="灯片编号占位符 1">
            <a:extLst>
              <a:ext uri="{FF2B5EF4-FFF2-40B4-BE49-F238E27FC236}">
                <a16:creationId xmlns:a16="http://schemas.microsoft.com/office/drawing/2014/main" id="{162BC3FD-660B-5158-FDD3-EB804599D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514A30-420E-4AE4-8E56-B28D015DCA8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4844C5D-846F-79AD-BAE8-C038169BB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8325"/>
            <a:ext cx="7772400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3.3.4 </a:t>
            </a:r>
            <a:r>
              <a:rPr lang="zh-CN" altLang="en-US" sz="3200" dirty="0">
                <a:solidFill>
                  <a:schemeClr val="accent3"/>
                </a:solidFill>
              </a:rPr>
              <a:t>集合查询－练习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957BDD6-F67E-C5EB-BF7E-6F205102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sz="2600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sz="2600">
                <a:solidFill>
                  <a:srgbClr val="0000FF"/>
                </a:solidFill>
                <a:latin typeface="Tahoma" panose="020B0604030504040204" pitchFamily="34" charset="0"/>
              </a:rPr>
              <a:t>给出全校所有师生的姓名、性别和年龄，并按年龄由小到大排序。</a:t>
            </a:r>
            <a:endParaRPr kumimoji="1" lang="zh-CN" altLang="en-US" sz="26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CF00866A-EA67-63AE-3260-67D9729C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32025"/>
            <a:ext cx="8077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Sname, Ssex, Sage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Student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UNION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Tname,Tsex,Tage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Teacher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Order by 3;</a:t>
            </a:r>
          </a:p>
        </p:txBody>
      </p:sp>
      <p:sp>
        <p:nvSpPr>
          <p:cNvPr id="285702" name="Rectangle 6">
            <a:extLst>
              <a:ext uri="{FF2B5EF4-FFF2-40B4-BE49-F238E27FC236}">
                <a16:creationId xmlns:a16="http://schemas.microsoft.com/office/drawing/2014/main" id="{804A1C76-4631-EF09-1F38-632E2EE7B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4527550"/>
            <a:ext cx="8534400" cy="21605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rgbClr val="FFFF66"/>
              </a:buClr>
              <a:buFontTx/>
              <a:buNone/>
            </a:pPr>
            <a:r>
              <a:rPr lang="zh-CN" altLang="en-US" sz="24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对集合操作结果的排序：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rgbClr val="FF00FF"/>
              </a:buClr>
            </a:pP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子句只能用于对最终查询结果排序，不能对中间结果排序；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rgbClr val="FF00FF"/>
              </a:buClr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任何情况下，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子句只能出现在最后；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rgbClr val="FF00FF"/>
              </a:buClr>
            </a:pP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子句中可用数字指定排序属性。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Clr>
                <a:srgbClr val="FFFF66"/>
              </a:buClr>
            </a:pPr>
            <a:endParaRPr lang="en-US" altLang="zh-CN" b="1"/>
          </a:p>
        </p:txBody>
      </p:sp>
      <p:sp>
        <p:nvSpPr>
          <p:cNvPr id="111622" name="灯片编号占位符 1">
            <a:extLst>
              <a:ext uri="{FF2B5EF4-FFF2-40B4-BE49-F238E27FC236}">
                <a16:creationId xmlns:a16="http://schemas.microsoft.com/office/drawing/2014/main" id="{3640C1FE-5D24-E93E-BD52-0B849AD77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7F3927-19D9-44C8-BA30-361F0DFE967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285702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738F89B-7F3F-78D6-E639-6759AF89F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9138"/>
            <a:ext cx="7772400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sz="3200">
                <a:solidFill>
                  <a:schemeClr val="accent3"/>
                </a:solidFill>
              </a:rPr>
              <a:t>3.3.4 </a:t>
            </a:r>
            <a:r>
              <a:rPr lang="zh-CN" altLang="en-US" sz="3200">
                <a:solidFill>
                  <a:schemeClr val="accent3"/>
                </a:solidFill>
              </a:rPr>
              <a:t>集合查询－练习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E10D1F4-67DB-A2E4-311F-403CCF9A1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2.</a:t>
            </a:r>
            <a:r>
              <a:rPr lang="zh-CN" altLang="en-US" b="1">
                <a:solidFill>
                  <a:srgbClr val="0000FF"/>
                </a:solidFill>
              </a:rPr>
              <a:t>查询学生姓名与教师姓名的交集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87748" name="Rectangle 4">
            <a:extLst>
              <a:ext uri="{FF2B5EF4-FFF2-40B4-BE49-F238E27FC236}">
                <a16:creationId xmlns:a16="http://schemas.microsoft.com/office/drawing/2014/main" id="{3DBDC842-B2C2-ECC5-4C42-1E38BC41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9138"/>
            <a:ext cx="502920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CC3300"/>
                </a:solidFill>
                <a:latin typeface="Tahoma" panose="020B0604030504040204" pitchFamily="34" charset="0"/>
              </a:rPr>
              <a:t>SELECT DISTINCT Sname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CC3300"/>
                </a:solidFill>
                <a:latin typeface="Tahoma" panose="020B0604030504040204" pitchFamily="34" charset="0"/>
              </a:rPr>
              <a:t>FROM Student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CC3300"/>
                </a:solidFill>
                <a:latin typeface="Tahoma" panose="020B0604030504040204" pitchFamily="34" charset="0"/>
              </a:rPr>
              <a:t>WHERE Sname IN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CC3300"/>
                </a:solidFill>
                <a:latin typeface="Tahoma" panose="020B0604030504040204" pitchFamily="34" charset="0"/>
              </a:rPr>
              <a:t>   (SELECT Tname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CC3300"/>
                </a:solidFill>
                <a:latin typeface="Tahoma" panose="020B0604030504040204" pitchFamily="34" charset="0"/>
              </a:rPr>
              <a:t>    FROM Teacher);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2CCE2891-7ABA-8B42-861E-88FA51E5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25938"/>
            <a:ext cx="31575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ahoma" panose="020B0604030504040204" pitchFamily="34" charset="0"/>
              </a:rPr>
              <a:t>实际上是查询学校中与教师同名的学生姓名</a:t>
            </a:r>
          </a:p>
        </p:txBody>
      </p:sp>
      <p:sp>
        <p:nvSpPr>
          <p:cNvPr id="287750" name="Rectangle 6">
            <a:extLst>
              <a:ext uri="{FF2B5EF4-FFF2-40B4-BE49-F238E27FC236}">
                <a16:creationId xmlns:a16="http://schemas.microsoft.com/office/drawing/2014/main" id="{D36DD38F-3A7F-5214-5063-D7E67193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4518025"/>
            <a:ext cx="41481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或：</a:t>
            </a:r>
            <a:endParaRPr kumimoji="1" lang="zh-CN" altLang="en-US" sz="220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SELECT DISTINCT Sname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FROM Student, Teacher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WHERE Sname = Tname;               </a:t>
            </a:r>
          </a:p>
        </p:txBody>
      </p:sp>
      <p:sp>
        <p:nvSpPr>
          <p:cNvPr id="112647" name="灯片编号占位符 1">
            <a:extLst>
              <a:ext uri="{FF2B5EF4-FFF2-40B4-BE49-F238E27FC236}">
                <a16:creationId xmlns:a16="http://schemas.microsoft.com/office/drawing/2014/main" id="{C10343FC-BB99-95AF-8511-CD09F4E59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5B24B3-E84A-4B7E-B2FF-1B5039DD9994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BB26B4-3A35-2359-DA47-25907DE0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144713"/>
            <a:ext cx="30464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Sname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Student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INTERSECT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Tname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Teacher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kumimoji="1" lang="en-US" altLang="zh-CN" sz="240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utoUpdateAnimBg="0"/>
      <p:bldP spid="287749" grpId="0" autoUpdateAnimBg="0"/>
      <p:bldP spid="287750" grpId="0" autoUpdateAnimBg="0"/>
      <p:bldP spid="8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CC25EBE-9DAB-F5ED-F976-168A9989C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20713"/>
            <a:ext cx="7772400" cy="6858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3.3.4 </a:t>
            </a:r>
            <a:r>
              <a:rPr lang="zh-CN" altLang="en-US" sz="3200" dirty="0">
                <a:solidFill>
                  <a:schemeClr val="accent3"/>
                </a:solidFill>
              </a:rPr>
              <a:t>集合查询－练习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8B3B3C5-93CF-56A6-0145-5735FBB0F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84313"/>
            <a:ext cx="7772400" cy="5048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FF"/>
                </a:solidFill>
              </a:rPr>
              <a:t>3. </a:t>
            </a:r>
            <a:r>
              <a:rPr lang="zh-CN" altLang="en-US" b="1">
                <a:solidFill>
                  <a:srgbClr val="0000FF"/>
                </a:solidFill>
              </a:rPr>
              <a:t>查询学生姓名与教师姓名的差集。</a:t>
            </a:r>
          </a:p>
        </p:txBody>
      </p:sp>
      <p:sp>
        <p:nvSpPr>
          <p:cNvPr id="288772" name="Rectangle 4">
            <a:extLst>
              <a:ext uri="{FF2B5EF4-FFF2-40B4-BE49-F238E27FC236}">
                <a16:creationId xmlns:a16="http://schemas.microsoft.com/office/drawing/2014/main" id="{176E1DD1-2FBB-F85A-FFEB-D81DC880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2219325"/>
            <a:ext cx="489743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SELECT DISTINCT Sname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FROM Student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WHERE Sname NOT  IN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              	(SELECT Tname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             	  FROM Teacher);</a:t>
            </a:r>
          </a:p>
        </p:txBody>
      </p:sp>
      <p:sp>
        <p:nvSpPr>
          <p:cNvPr id="288773" name="Rectangle 5">
            <a:extLst>
              <a:ext uri="{FF2B5EF4-FFF2-40B4-BE49-F238E27FC236}">
                <a16:creationId xmlns:a16="http://schemas.microsoft.com/office/drawing/2014/main" id="{2F372CD6-F1E8-A346-92EE-705D87F2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5326063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zh-CN" altLang="en-US" sz="2400">
                <a:latin typeface="Tahoma" panose="020B0604030504040204" pitchFamily="34" charset="0"/>
              </a:rPr>
              <a:t>实际上是查询学校中未与教师同名的学生姓名</a:t>
            </a:r>
          </a:p>
        </p:txBody>
      </p:sp>
      <p:sp>
        <p:nvSpPr>
          <p:cNvPr id="113670" name="灯片编号占位符 1">
            <a:extLst>
              <a:ext uri="{FF2B5EF4-FFF2-40B4-BE49-F238E27FC236}">
                <a16:creationId xmlns:a16="http://schemas.microsoft.com/office/drawing/2014/main" id="{A863F079-6B62-EFD8-1D9A-8FC35A1F3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FC4110-8F1F-4E91-A834-4B8D376E8434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991ED1-A60A-990C-7CEB-E5695A90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166938"/>
            <a:ext cx="3048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Sname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Student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EXCEPT 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Select  Tname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</a:rPr>
              <a:t>From  Teacher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FontTx/>
              <a:buNone/>
            </a:pPr>
            <a:endParaRPr kumimoji="1" lang="en-US" altLang="zh-CN" sz="240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utoUpdateAnimBg="0"/>
      <p:bldP spid="288773" grpId="0" autoUpdateAnimBg="0"/>
      <p:bldP spid="7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C95D9D3B-5841-6A25-B164-8C295E52F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EF76A8-4A3A-4870-9C1A-90ECF17B0274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114F869-B322-37F7-FEF9-FD65EE781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SELECT</a:t>
            </a:r>
            <a:r>
              <a:rPr lang="zh-CN" altLang="en-US" sz="3200"/>
              <a:t>语句的一般格式</a:t>
            </a:r>
            <a:endParaRPr lang="zh-CN" altLang="en-US" sz="4000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5B5D450-1831-37A7-25CD-76EA38C0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SELECT</a:t>
            </a:r>
            <a:r>
              <a:rPr lang="en-US" altLang="zh-CN" sz="2400"/>
              <a:t> [ALL|DISTINCT]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&lt;</a:t>
            </a:r>
            <a:r>
              <a:rPr lang="zh-CN" altLang="en-US" sz="2400"/>
              <a:t>目标列表达式</a:t>
            </a:r>
            <a:r>
              <a:rPr lang="en-US" altLang="zh-CN" sz="2400"/>
              <a:t>&gt; [</a:t>
            </a:r>
            <a:r>
              <a:rPr lang="zh-CN" altLang="en-US" sz="2400"/>
              <a:t>别名</a:t>
            </a:r>
            <a:r>
              <a:rPr lang="en-US" altLang="zh-CN" sz="2400"/>
              <a:t>] [ </a:t>
            </a:r>
            <a:r>
              <a:rPr lang="zh-CN" altLang="en-US" sz="2400"/>
              <a:t>，</a:t>
            </a:r>
            <a:r>
              <a:rPr lang="en-US" altLang="zh-CN" sz="2400"/>
              <a:t>&lt;</a:t>
            </a:r>
            <a:r>
              <a:rPr lang="zh-CN" altLang="en-US" sz="2400"/>
              <a:t>目标列表达式</a:t>
            </a:r>
            <a:r>
              <a:rPr lang="en-US" altLang="zh-CN" sz="2400"/>
              <a:t>&gt; [</a:t>
            </a:r>
            <a:r>
              <a:rPr lang="zh-CN" altLang="en-US" sz="2400"/>
              <a:t>别名</a:t>
            </a:r>
            <a:r>
              <a:rPr lang="en-US" altLang="zh-CN" sz="2400"/>
              <a:t>]] …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FROM</a:t>
            </a:r>
            <a:r>
              <a:rPr lang="en-US" altLang="zh-CN" sz="2400">
                <a:solidFill>
                  <a:srgbClr val="FF3399"/>
                </a:solidFill>
              </a:rPr>
              <a:t>    </a:t>
            </a:r>
            <a:r>
              <a:rPr lang="en-US" altLang="zh-CN" sz="2400"/>
              <a:t> &lt;</a:t>
            </a:r>
            <a:r>
              <a:rPr lang="zh-CN" altLang="en-US" sz="2400"/>
              <a:t>表名或视图名</a:t>
            </a:r>
            <a:r>
              <a:rPr lang="en-US" altLang="zh-CN" sz="2400"/>
              <a:t>&gt; [</a:t>
            </a:r>
            <a:r>
              <a:rPr lang="zh-CN" altLang="en-US" sz="2400"/>
              <a:t>别名</a:t>
            </a:r>
            <a:r>
              <a:rPr lang="en-US" altLang="zh-CN" sz="2400"/>
              <a:t>]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[ </a:t>
            </a:r>
            <a:r>
              <a:rPr lang="zh-CN" altLang="en-US" sz="2400"/>
              <a:t>，</a:t>
            </a:r>
            <a:r>
              <a:rPr lang="en-US" altLang="zh-CN" sz="2400"/>
              <a:t>&lt;</a:t>
            </a:r>
            <a:r>
              <a:rPr lang="zh-CN" altLang="en-US" sz="2400"/>
              <a:t>表名或视图名</a:t>
            </a:r>
            <a:r>
              <a:rPr lang="en-US" altLang="zh-CN" sz="2400"/>
              <a:t>&gt; [</a:t>
            </a:r>
            <a:r>
              <a:rPr lang="zh-CN" altLang="en-US" sz="2400"/>
              <a:t>别名</a:t>
            </a:r>
            <a:r>
              <a:rPr lang="en-US" altLang="zh-CN" sz="2400"/>
              <a:t>]] …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[</a:t>
            </a:r>
            <a:r>
              <a:rPr lang="en-US" altLang="zh-CN" sz="2400">
                <a:solidFill>
                  <a:schemeClr val="hlink"/>
                </a:solidFill>
              </a:rPr>
              <a:t>WHERE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[</a:t>
            </a:r>
            <a:r>
              <a:rPr lang="en-US" altLang="zh-CN" sz="2400">
                <a:solidFill>
                  <a:schemeClr val="hlink"/>
                </a:solidFill>
              </a:rPr>
              <a:t>GROUP BY</a:t>
            </a:r>
            <a:r>
              <a:rPr lang="en-US" altLang="zh-CN" sz="2400"/>
              <a:t> &lt;</a:t>
            </a:r>
            <a:r>
              <a:rPr lang="zh-CN" altLang="en-US" sz="2400"/>
              <a:t>列名</a:t>
            </a:r>
            <a:r>
              <a:rPr lang="en-US" altLang="zh-CN" sz="2400"/>
              <a:t>1&gt;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[</a:t>
            </a:r>
            <a:r>
              <a:rPr lang="en-US" altLang="zh-CN" sz="2400">
                <a:solidFill>
                  <a:schemeClr val="hlink"/>
                </a:solidFill>
              </a:rPr>
              <a:t>HAVING</a:t>
            </a:r>
            <a:r>
              <a:rPr lang="en-US" altLang="zh-CN" sz="2400" b="1">
                <a:solidFill>
                  <a:srgbClr val="FF3399"/>
                </a:solidFill>
              </a:rPr>
              <a:t>    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[</a:t>
            </a:r>
            <a:r>
              <a:rPr lang="en-US" altLang="zh-CN" sz="2400">
                <a:solidFill>
                  <a:schemeClr val="hlink"/>
                </a:solidFill>
              </a:rPr>
              <a:t>ORDER BY</a:t>
            </a:r>
            <a:r>
              <a:rPr lang="en-US" altLang="zh-CN" sz="2400"/>
              <a:t> &lt;</a:t>
            </a:r>
            <a:r>
              <a:rPr lang="zh-CN" altLang="en-US" sz="2400"/>
              <a:t>列名</a:t>
            </a:r>
            <a:r>
              <a:rPr lang="en-US" altLang="zh-CN" sz="2400"/>
              <a:t>2&gt; [ASC|DESC]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E9C9B36-FE76-E49C-F330-60D87B0E8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补充</a:t>
            </a:r>
            <a:r>
              <a:rPr lang="en-US" altLang="zh-CN"/>
              <a:t>—from</a:t>
            </a:r>
            <a:r>
              <a:rPr lang="zh-CN" altLang="en-US"/>
              <a:t>子句后的子查询</a:t>
            </a:r>
            <a:endParaRPr lang="en-US" altLang="zh-CN"/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AF618A1F-F27A-4205-695A-BC4D73B7B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检索平均成绩前</a:t>
            </a:r>
            <a:r>
              <a:rPr lang="en-US" altLang="zh-CN"/>
              <a:t>3</a:t>
            </a:r>
            <a:r>
              <a:rPr lang="zh-CN" altLang="en-US"/>
              <a:t>名的学生基本信息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From student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Where sno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(select top 3 sno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from </a:t>
            </a:r>
            <a:r>
              <a:rPr lang="zh-CN" altLang="en-US"/>
              <a:t>（</a:t>
            </a:r>
            <a:r>
              <a:rPr lang="en-US" altLang="zh-CN"/>
              <a:t>select sno,avg(grade) as avg_grade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             from sc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             group by sno)  as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order by avg_grade)</a:t>
            </a:r>
          </a:p>
        </p:txBody>
      </p:sp>
      <p:sp>
        <p:nvSpPr>
          <p:cNvPr id="115716" name="灯片编号占位符 1">
            <a:extLst>
              <a:ext uri="{FF2B5EF4-FFF2-40B4-BE49-F238E27FC236}">
                <a16:creationId xmlns:a16="http://schemas.microsoft.com/office/drawing/2014/main" id="{CC313556-DBF8-0D93-2EB6-71ADF6915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5C3588-75A9-48F8-A5C8-AB660425FFF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>
            <a:extLst>
              <a:ext uri="{FF2B5EF4-FFF2-40B4-BE49-F238E27FC236}">
                <a16:creationId xmlns:a16="http://schemas.microsoft.com/office/drawing/2014/main" id="{A0F3D916-1D19-6470-1508-7370CF65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pPr>
              <a:buFontTx/>
              <a:buNone/>
            </a:pPr>
            <a:endParaRPr lang="zh-CN" altLang="en-US"/>
          </a:p>
        </p:txBody>
      </p:sp>
      <p:sp>
        <p:nvSpPr>
          <p:cNvPr id="116739" name="Rectangle 5">
            <a:extLst>
              <a:ext uri="{FF2B5EF4-FFF2-40B4-BE49-F238E27FC236}">
                <a16:creationId xmlns:a16="http://schemas.microsoft.com/office/drawing/2014/main" id="{F09B60A2-8B31-F34E-F95B-63032F12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569325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200"/>
              <a:t>查询每位学生的基本信息及平均成绩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Select student.*,avg_grade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From student,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         (select sno, avg(grade) as avg_grade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           from sc 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           group by sno) as S</a:t>
            </a:r>
          </a:p>
          <a:p>
            <a:pPr>
              <a:buClrTx/>
              <a:buFontTx/>
              <a:buNone/>
            </a:pPr>
            <a:r>
              <a:rPr lang="en-US" altLang="zh-CN" sz="3200"/>
              <a:t>Where studet.sno=S.sno</a:t>
            </a:r>
          </a:p>
          <a:p>
            <a:pPr>
              <a:buClrTx/>
              <a:buFontTx/>
              <a:buNone/>
            </a:pPr>
            <a:endParaRPr lang="zh-CN" altLang="en-US" sz="3200"/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CE4BDBD1-CDED-DA6E-5D31-9993B0FA6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补充</a:t>
            </a:r>
            <a:r>
              <a:rPr lang="en-US" altLang="zh-CN"/>
              <a:t>—from</a:t>
            </a:r>
            <a:r>
              <a:rPr lang="zh-CN" altLang="en-US"/>
              <a:t>子句后的子查询</a:t>
            </a:r>
          </a:p>
        </p:txBody>
      </p:sp>
      <p:sp>
        <p:nvSpPr>
          <p:cNvPr id="116741" name="灯片编号占位符 1">
            <a:extLst>
              <a:ext uri="{FF2B5EF4-FFF2-40B4-BE49-F238E27FC236}">
                <a16:creationId xmlns:a16="http://schemas.microsoft.com/office/drawing/2014/main" id="{DF7A4CD1-831B-1C4C-9490-495AF12CD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A0A395-C806-4E84-94B7-FC15FF584C9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3">
            <a:extLst>
              <a:ext uri="{FF2B5EF4-FFF2-40B4-BE49-F238E27FC236}">
                <a16:creationId xmlns:a16="http://schemas.microsoft.com/office/drawing/2014/main" id="{859E7F0D-5F77-FBC2-DEF2-F8A11F17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435100"/>
            <a:ext cx="8686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59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50"/>
              </a:spcBef>
              <a:buClrTx/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重名之处理</a:t>
            </a:r>
          </a:p>
          <a:p>
            <a:pPr eaLnBrk="1" hangingPunct="1">
              <a:spcBef>
                <a:spcPts val="63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连接运算涉及到重名的问题，如两个表中的属性重名，连接的两个表重名</a:t>
            </a:r>
          </a:p>
          <a:p>
            <a:pPr eaLnBrk="1" hangingPunct="1">
              <a:spcBef>
                <a:spcPts val="613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(同一表的连接)等，因此需要使用</a:t>
            </a:r>
            <a:r>
              <a:rPr lang="zh-CN" altLang="zh-CN" sz="20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以便区分</a:t>
            </a:r>
          </a:p>
          <a:p>
            <a:pPr eaLnBrk="1" hangingPunct="1">
              <a:spcBef>
                <a:spcPts val="65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cs typeface="Arial" panose="020B0604020202020204" pitchFamily="34" charset="0"/>
              </a:rPr>
              <a:t>select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中采用别名的方式</a:t>
            </a:r>
          </a:p>
        </p:txBody>
      </p:sp>
      <p:sp>
        <p:nvSpPr>
          <p:cNvPr id="17411" name="object 4">
            <a:extLst>
              <a:ext uri="{FF2B5EF4-FFF2-40B4-BE49-F238E27FC236}">
                <a16:creationId xmlns:a16="http://schemas.microsoft.com/office/drawing/2014/main" id="{A4F0B6DC-C383-EA04-878F-5C862C404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322638"/>
            <a:ext cx="48974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109663" algn="l"/>
                <a:tab pos="3524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109663" algn="l"/>
                <a:tab pos="3524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109663" algn="l"/>
                <a:tab pos="3524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09663" algn="l"/>
                <a:tab pos="3524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列名 </a:t>
            </a:r>
            <a:r>
              <a:rPr lang="zh-CN" altLang="zh-CN" sz="2000">
                <a:cs typeface="Arial" panose="020B0604020202020204" pitchFamily="34" charset="0"/>
              </a:rPr>
              <a:t>as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列别名 </a:t>
            </a:r>
            <a:r>
              <a:rPr lang="zh-CN" altLang="zh-CN" sz="2000">
                <a:cs typeface="Arial" panose="020B0604020202020204" pitchFamily="34" charset="0"/>
              </a:rPr>
              <a:t>[ [,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列名 </a:t>
            </a:r>
            <a:r>
              <a:rPr lang="zh-CN" altLang="zh-CN" sz="2000">
                <a:cs typeface="Arial" panose="020B0604020202020204" pitchFamily="34" charset="0"/>
              </a:rPr>
              <a:t>as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列别名</a:t>
            </a:r>
            <a:r>
              <a:rPr lang="zh-CN" altLang="zh-CN" sz="2000">
                <a:cs typeface="Arial" panose="020B0604020202020204" pitchFamily="34" charset="0"/>
              </a:rPr>
              <a:t>] … ]</a:t>
            </a:r>
          </a:p>
        </p:txBody>
      </p:sp>
      <p:sp>
        <p:nvSpPr>
          <p:cNvPr id="17412" name="object 5">
            <a:extLst>
              <a:ext uri="{FF2B5EF4-FFF2-40B4-BE49-F238E27FC236}">
                <a16:creationId xmlns:a16="http://schemas.microsoft.com/office/drawing/2014/main" id="{93579F10-0256-BF80-4ABB-ADFCBF39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3213100"/>
            <a:ext cx="8890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80963" indent="-714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Select  From  Where</a:t>
            </a:r>
            <a:endParaRPr lang="zh-CN" altLang="zh-CN" sz="2000">
              <a:cs typeface="Arial" panose="020B0604020202020204" pitchFamily="34" charset="0"/>
            </a:endParaRPr>
          </a:p>
        </p:txBody>
      </p:sp>
      <p:sp>
        <p:nvSpPr>
          <p:cNvPr id="17413" name="object 6">
            <a:extLst>
              <a:ext uri="{FF2B5EF4-FFF2-40B4-BE49-F238E27FC236}">
                <a16:creationId xmlns:a16="http://schemas.microsoft.com/office/drawing/2014/main" id="{A6641799-2182-AD52-2601-9673653F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635375"/>
            <a:ext cx="50593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001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0738" algn="l"/>
                <a:tab pos="1255713" algn="l"/>
                <a:tab pos="3136900" algn="l"/>
                <a:tab pos="3571875" algn="l"/>
                <a:tab pos="4786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950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1	as	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表别名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1, 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2	as	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表别名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2,	…</a:t>
            </a:r>
            <a:endParaRPr lang="zh-CN" altLang="zh-CN" sz="2000">
              <a:cs typeface="Arial" panose="020B0604020202020204" pitchFamily="34" charset="0"/>
            </a:endParaRPr>
          </a:p>
          <a:p>
            <a:pPr eaLnBrk="1" hangingPunct="1">
              <a:spcBef>
                <a:spcPts val="863"/>
              </a:spcBef>
              <a:buClrTx/>
              <a:buFontTx/>
              <a:buNone/>
            </a:pPr>
            <a:r>
              <a:rPr lang="en-US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检索条件 </a:t>
            </a:r>
            <a:r>
              <a:rPr lang="zh-CN" altLang="zh-CN" sz="2000">
                <a:cs typeface="Arial" panose="020B0604020202020204" pitchFamily="34" charset="0"/>
              </a:rPr>
              <a:t>;</a:t>
            </a:r>
          </a:p>
        </p:txBody>
      </p:sp>
      <p:sp>
        <p:nvSpPr>
          <p:cNvPr id="17414" name="object 7">
            <a:extLst>
              <a:ext uri="{FF2B5EF4-FFF2-40B4-BE49-F238E27FC236}">
                <a16:creationId xmlns:a16="http://schemas.microsoft.com/office/drawing/2014/main" id="{8D3BF154-AE06-FFE5-820F-AEC85755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9013"/>
            <a:ext cx="7821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884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3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上述定义中的</a:t>
            </a:r>
            <a:r>
              <a:rPr lang="zh-CN" altLang="zh-CN" sz="2000">
                <a:cs typeface="Arial" panose="020B0604020202020204" pitchFamily="34" charset="0"/>
              </a:rPr>
              <a:t>as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可以省略</a:t>
            </a:r>
          </a:p>
          <a:p>
            <a:pPr eaLnBrk="1" hangingPunct="1">
              <a:spcBef>
                <a:spcPts val="75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当定义了别名后，在检索条件中可以使用别名来限定属性</a:t>
            </a:r>
          </a:p>
        </p:txBody>
      </p:sp>
      <p:sp>
        <p:nvSpPr>
          <p:cNvPr id="17415" name="object 8">
            <a:extLst>
              <a:ext uri="{FF2B5EF4-FFF2-40B4-BE49-F238E27FC236}">
                <a16:creationId xmlns:a16="http://schemas.microsoft.com/office/drawing/2014/main" id="{A7744B81-4BF3-22B6-EE6C-1A5C19F44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733425"/>
            <a:ext cx="3065462" cy="493713"/>
          </a:xfrm>
        </p:spPr>
        <p:txBody>
          <a:bodyPr lIns="0" tIns="62444" rIns="0" bIns="0">
            <a:spAutoFit/>
          </a:bodyPr>
          <a:lstStyle/>
          <a:p>
            <a:pPr algn="l">
              <a:spcBef>
                <a:spcPts val="400"/>
              </a:spcBef>
            </a:pPr>
            <a:r>
              <a:rPr lang="zh-CN" altLang="en-US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三</a:t>
            </a:r>
            <a:r>
              <a:rPr lang="en-US" altLang="zh-CN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</a:t>
            </a:r>
            <a:r>
              <a:rPr lang="zh-CN" altLang="zh-CN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表更名与表别名</a:t>
            </a:r>
            <a:endParaRPr lang="zh-CN" altLang="zh-CN" sz="28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416" name="灯片编号占位符 8">
            <a:extLst>
              <a:ext uri="{FF2B5EF4-FFF2-40B4-BE49-F238E27FC236}">
                <a16:creationId xmlns:a16="http://schemas.microsoft.com/office/drawing/2014/main" id="{5F0CA51D-1BF9-8048-B1F6-4AE917A74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EAEE19-BDB4-4F1E-97FF-CD59DA748C4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11317072-D433-644B-26DA-6D9CCC890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6A7FBF-DCFB-474D-B706-943840061747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576B85F-5F2A-C93A-76EB-8FE1160A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自身连接 （例）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183A94-790D-84F5-46CB-13839EE8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29600" cy="25209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/>
              <a:t>]</a:t>
            </a:r>
            <a:r>
              <a:rPr lang="zh-CN" altLang="en-US" sz="2400"/>
              <a:t>查询每一门课的间接先修课（即先修课的先修课）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sz="2400"/>
              <a:t>SELECT  FIRST.Cno</a:t>
            </a:r>
            <a:r>
              <a:rPr lang="zh-CN" altLang="en-US" sz="2400"/>
              <a:t>，</a:t>
            </a:r>
            <a:r>
              <a:rPr lang="en-US" altLang="zh-CN" sz="2400"/>
              <a:t>SECOND.Cpno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 Course  </a:t>
            </a:r>
            <a:r>
              <a:rPr lang="en-US" altLang="zh-CN" sz="2400">
                <a:solidFill>
                  <a:srgbClr val="D75B5B"/>
                </a:solidFill>
              </a:rPr>
              <a:t>FIRST</a:t>
            </a:r>
            <a:r>
              <a:rPr lang="zh-CN" altLang="en-US" sz="2400"/>
              <a:t>，</a:t>
            </a:r>
            <a:r>
              <a:rPr lang="en-US" altLang="zh-CN" sz="2400"/>
              <a:t>Course  </a:t>
            </a:r>
            <a:r>
              <a:rPr lang="en-US" altLang="zh-CN" sz="2400">
                <a:solidFill>
                  <a:srgbClr val="D75B5B"/>
                </a:solidFill>
              </a:rPr>
              <a:t>SECOND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WHERE FIRST.Cpno = SECOND.Cno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25CE4495-028A-9169-F7E3-2DA394C68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A5FCB9-3082-4AA2-B000-12CB98F9842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281343A-97DE-4125-9451-637BF1450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/>
              <a:t>自身连接（续）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330274E-2C64-3158-F5CE-D08B4F665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652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FIRST</a:t>
            </a:r>
            <a:r>
              <a:rPr lang="zh-CN" altLang="en-US" sz="2200"/>
              <a:t>表（</a:t>
            </a:r>
            <a:r>
              <a:rPr lang="en-US" altLang="zh-CN" sz="2200"/>
              <a:t>Course</a:t>
            </a:r>
            <a:r>
              <a:rPr lang="zh-CN" altLang="en-US" sz="2200"/>
              <a:t>表）</a:t>
            </a:r>
            <a:r>
              <a:rPr lang="zh-CN" altLang="en-US"/>
              <a:t> </a:t>
            </a:r>
          </a:p>
        </p:txBody>
      </p:sp>
      <p:grpSp>
        <p:nvGrpSpPr>
          <p:cNvPr id="19461" name="Group 5">
            <a:extLst>
              <a:ext uri="{FF2B5EF4-FFF2-40B4-BE49-F238E27FC236}">
                <a16:creationId xmlns:a16="http://schemas.microsoft.com/office/drawing/2014/main" id="{2189B9B5-4B91-3483-AC0D-0B8B7C33E4EF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2670175"/>
            <a:ext cx="6491287" cy="3194050"/>
            <a:chOff x="0" y="0"/>
            <a:chExt cx="3163" cy="3992"/>
          </a:xfrm>
        </p:grpSpPr>
        <p:grpSp>
          <p:nvGrpSpPr>
            <p:cNvPr id="19463" name="Group 6">
              <a:extLst>
                <a:ext uri="{FF2B5EF4-FFF2-40B4-BE49-F238E27FC236}">
                  <a16:creationId xmlns:a16="http://schemas.microsoft.com/office/drawing/2014/main" id="{2D2B4D1D-792F-5843-0E36-75919C973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13" cy="499"/>
              <a:chOff x="0" y="0"/>
              <a:chExt cx="513" cy="499"/>
            </a:xfrm>
          </p:grpSpPr>
          <p:sp>
            <p:nvSpPr>
              <p:cNvPr id="19557" name="Rectangle 7">
                <a:extLst>
                  <a:ext uri="{FF2B5EF4-FFF2-40B4-BE49-F238E27FC236}">
                    <a16:creationId xmlns:a16="http://schemas.microsoft.com/office/drawing/2014/main" id="{9F53DC98-37EB-AA3D-AA14-0F3A0D093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tabLst>
                    <a:tab pos="266700" algn="r"/>
                    <a:tab pos="2636838" algn="ctr"/>
                    <a:tab pos="5273675" algn="r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tabLst>
                    <a:tab pos="266700" algn="r"/>
                    <a:tab pos="2636838" algn="ctr"/>
                    <a:tab pos="5273675" algn="r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tabLst>
                    <a:tab pos="266700" algn="r"/>
                    <a:tab pos="2636838" algn="ctr"/>
                    <a:tab pos="5273675" algn="r"/>
                  </a:tabLs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266700" algn="r"/>
                    <a:tab pos="2636838" algn="ctr"/>
                    <a:tab pos="5273675" algn="r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Cno</a:t>
                </a:r>
                <a:endParaRPr kumimoji="1" lang="en-US" altLang="zh-CN" sz="9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8" name="Rectangle 8">
                <a:extLst>
                  <a:ext uri="{FF2B5EF4-FFF2-40B4-BE49-F238E27FC236}">
                    <a16:creationId xmlns:a16="http://schemas.microsoft.com/office/drawing/2014/main" id="{94B0C24D-FAAE-91B8-B2EB-B858C56F9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4" name="Group 9">
              <a:extLst>
                <a:ext uri="{FF2B5EF4-FFF2-40B4-BE49-F238E27FC236}">
                  <a16:creationId xmlns:a16="http://schemas.microsoft.com/office/drawing/2014/main" id="{9F15A77E-23C2-7381-E723-F4F504603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0"/>
              <a:ext cx="1272" cy="499"/>
              <a:chOff x="513" y="0"/>
              <a:chExt cx="1272" cy="499"/>
            </a:xfrm>
          </p:grpSpPr>
          <p:sp>
            <p:nvSpPr>
              <p:cNvPr id="19555" name="Rectangle 10">
                <a:extLst>
                  <a:ext uri="{FF2B5EF4-FFF2-40B4-BE49-F238E27FC236}">
                    <a16:creationId xmlns:a16="http://schemas.microsoft.com/office/drawing/2014/main" id="{742ADBD6-146F-5A36-7099-3B3E81BE7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0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Cname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6" name="Rectangle 11">
                <a:extLst>
                  <a:ext uri="{FF2B5EF4-FFF2-40B4-BE49-F238E27FC236}">
                    <a16:creationId xmlns:a16="http://schemas.microsoft.com/office/drawing/2014/main" id="{5E9DB3AA-8491-512F-C129-157E0B8DD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0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5" name="Group 12">
              <a:extLst>
                <a:ext uri="{FF2B5EF4-FFF2-40B4-BE49-F238E27FC236}">
                  <a16:creationId xmlns:a16="http://schemas.microsoft.com/office/drawing/2014/main" id="{6575FA7E-AA5F-E24C-3FF1-3CAB5C1CD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0"/>
              <a:ext cx="611" cy="499"/>
              <a:chOff x="1785" y="0"/>
              <a:chExt cx="611" cy="499"/>
            </a:xfrm>
          </p:grpSpPr>
          <p:sp>
            <p:nvSpPr>
              <p:cNvPr id="19553" name="Rectangle 13">
                <a:extLst>
                  <a:ext uri="{FF2B5EF4-FFF2-40B4-BE49-F238E27FC236}">
                    <a16:creationId xmlns:a16="http://schemas.microsoft.com/office/drawing/2014/main" id="{28228205-F382-0262-AEF6-8954B2F6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0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Cpno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4" name="Rectangle 14">
                <a:extLst>
                  <a:ext uri="{FF2B5EF4-FFF2-40B4-BE49-F238E27FC236}">
                    <a16:creationId xmlns:a16="http://schemas.microsoft.com/office/drawing/2014/main" id="{677FD1E2-CDF2-971A-91BE-B9E2D92C8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0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6" name="Group 15">
              <a:extLst>
                <a:ext uri="{FF2B5EF4-FFF2-40B4-BE49-F238E27FC236}">
                  <a16:creationId xmlns:a16="http://schemas.microsoft.com/office/drawing/2014/main" id="{AC6CD964-2FEB-EC5D-EC49-DA97F1D45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0"/>
              <a:ext cx="767" cy="499"/>
              <a:chOff x="2396" y="0"/>
              <a:chExt cx="767" cy="499"/>
            </a:xfrm>
          </p:grpSpPr>
          <p:sp>
            <p:nvSpPr>
              <p:cNvPr id="19551" name="Rectangle 16">
                <a:extLst>
                  <a:ext uri="{FF2B5EF4-FFF2-40B4-BE49-F238E27FC236}">
                    <a16:creationId xmlns:a16="http://schemas.microsoft.com/office/drawing/2014/main" id="{E8695694-2834-CCB8-F812-82496E917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0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Ccredit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2" name="Rectangle 17">
                <a:extLst>
                  <a:ext uri="{FF2B5EF4-FFF2-40B4-BE49-F238E27FC236}">
                    <a16:creationId xmlns:a16="http://schemas.microsoft.com/office/drawing/2014/main" id="{4A77062A-56B8-BD70-37F0-2FCC57079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0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7" name="Group 18">
              <a:extLst>
                <a:ext uri="{FF2B5EF4-FFF2-40B4-BE49-F238E27FC236}">
                  <a16:creationId xmlns:a16="http://schemas.microsoft.com/office/drawing/2014/main" id="{D914D66B-7B4D-05BB-9D29-1F547965E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99"/>
              <a:ext cx="513" cy="499"/>
              <a:chOff x="0" y="499"/>
              <a:chExt cx="513" cy="499"/>
            </a:xfrm>
          </p:grpSpPr>
          <p:sp>
            <p:nvSpPr>
              <p:cNvPr id="19549" name="Rectangle 19">
                <a:extLst>
                  <a:ext uri="{FF2B5EF4-FFF2-40B4-BE49-F238E27FC236}">
                    <a16:creationId xmlns:a16="http://schemas.microsoft.com/office/drawing/2014/main" id="{90127144-6E87-BC63-65A7-8589FCC2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1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0" name="Rectangle 20">
                <a:extLst>
                  <a:ext uri="{FF2B5EF4-FFF2-40B4-BE49-F238E27FC236}">
                    <a16:creationId xmlns:a16="http://schemas.microsoft.com/office/drawing/2014/main" id="{2935A665-7A8A-AB8B-4910-E4C21ED55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8" name="Group 21">
              <a:extLst>
                <a:ext uri="{FF2B5EF4-FFF2-40B4-BE49-F238E27FC236}">
                  <a16:creationId xmlns:a16="http://schemas.microsoft.com/office/drawing/2014/main" id="{2391827B-8BDD-65C8-2111-9AB8BBC97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499"/>
              <a:ext cx="1272" cy="499"/>
              <a:chOff x="513" y="499"/>
              <a:chExt cx="1272" cy="499"/>
            </a:xfrm>
          </p:grpSpPr>
          <p:sp>
            <p:nvSpPr>
              <p:cNvPr id="19547" name="Rectangle 22">
                <a:extLst>
                  <a:ext uri="{FF2B5EF4-FFF2-40B4-BE49-F238E27FC236}">
                    <a16:creationId xmlns:a16="http://schemas.microsoft.com/office/drawing/2014/main" id="{F1E25508-7A10-2AAA-3813-06C878D32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499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数据库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8" name="Rectangle 23">
                <a:extLst>
                  <a:ext uri="{FF2B5EF4-FFF2-40B4-BE49-F238E27FC236}">
                    <a16:creationId xmlns:a16="http://schemas.microsoft.com/office/drawing/2014/main" id="{3CE87063-930A-91DE-8581-BDBE751F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499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9" name="Group 24">
              <a:extLst>
                <a:ext uri="{FF2B5EF4-FFF2-40B4-BE49-F238E27FC236}">
                  <a16:creationId xmlns:a16="http://schemas.microsoft.com/office/drawing/2014/main" id="{D1065CB3-09EB-3753-667E-EC3CE02C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499"/>
              <a:ext cx="611" cy="499"/>
              <a:chOff x="1785" y="499"/>
              <a:chExt cx="611" cy="499"/>
            </a:xfrm>
          </p:grpSpPr>
          <p:sp>
            <p:nvSpPr>
              <p:cNvPr id="19545" name="Rectangle 25">
                <a:extLst>
                  <a:ext uri="{FF2B5EF4-FFF2-40B4-BE49-F238E27FC236}">
                    <a16:creationId xmlns:a16="http://schemas.microsoft.com/office/drawing/2014/main" id="{4C27684C-FE2B-1C90-AA1B-152863886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499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5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6" name="Rectangle 26">
                <a:extLst>
                  <a:ext uri="{FF2B5EF4-FFF2-40B4-BE49-F238E27FC236}">
                    <a16:creationId xmlns:a16="http://schemas.microsoft.com/office/drawing/2014/main" id="{7D92E69E-C36C-430A-2299-195B1936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499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0" name="Group 27">
              <a:extLst>
                <a:ext uri="{FF2B5EF4-FFF2-40B4-BE49-F238E27FC236}">
                  <a16:creationId xmlns:a16="http://schemas.microsoft.com/office/drawing/2014/main" id="{5A9BE467-B1DA-9E95-C1D0-5756D8BAB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499"/>
              <a:ext cx="767" cy="499"/>
              <a:chOff x="2396" y="499"/>
              <a:chExt cx="767" cy="499"/>
            </a:xfrm>
          </p:grpSpPr>
          <p:sp>
            <p:nvSpPr>
              <p:cNvPr id="19543" name="Rectangle 28">
                <a:extLst>
                  <a:ext uri="{FF2B5EF4-FFF2-40B4-BE49-F238E27FC236}">
                    <a16:creationId xmlns:a16="http://schemas.microsoft.com/office/drawing/2014/main" id="{A30F84DB-BF64-D2AC-4319-A94517B4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499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4  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4" name="Rectangle 29">
                <a:extLst>
                  <a:ext uri="{FF2B5EF4-FFF2-40B4-BE49-F238E27FC236}">
                    <a16:creationId xmlns:a16="http://schemas.microsoft.com/office/drawing/2014/main" id="{90C19044-F6B2-C9B0-9AE3-EA07014F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499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1" name="Group 30">
              <a:extLst>
                <a:ext uri="{FF2B5EF4-FFF2-40B4-BE49-F238E27FC236}">
                  <a16:creationId xmlns:a16="http://schemas.microsoft.com/office/drawing/2014/main" id="{012E5049-9186-2851-80A2-D4110A8A5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98"/>
              <a:ext cx="513" cy="499"/>
              <a:chOff x="0" y="998"/>
              <a:chExt cx="513" cy="499"/>
            </a:xfrm>
          </p:grpSpPr>
          <p:sp>
            <p:nvSpPr>
              <p:cNvPr id="19541" name="Rectangle 31">
                <a:extLst>
                  <a:ext uri="{FF2B5EF4-FFF2-40B4-BE49-F238E27FC236}">
                    <a16:creationId xmlns:a16="http://schemas.microsoft.com/office/drawing/2014/main" id="{CA2F0FFD-7CF7-4B8D-E4D6-E28528C3E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2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2" name="Rectangle 32">
                <a:extLst>
                  <a:ext uri="{FF2B5EF4-FFF2-40B4-BE49-F238E27FC236}">
                    <a16:creationId xmlns:a16="http://schemas.microsoft.com/office/drawing/2014/main" id="{25E1934E-6E5E-546B-7FB2-8438A749B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98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2" name="Group 33">
              <a:extLst>
                <a:ext uri="{FF2B5EF4-FFF2-40B4-BE49-F238E27FC236}">
                  <a16:creationId xmlns:a16="http://schemas.microsoft.com/office/drawing/2014/main" id="{F913FAC1-2336-577F-84E8-73E190982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998"/>
              <a:ext cx="1272" cy="499"/>
              <a:chOff x="513" y="998"/>
              <a:chExt cx="1272" cy="499"/>
            </a:xfrm>
          </p:grpSpPr>
          <p:sp>
            <p:nvSpPr>
              <p:cNvPr id="19539" name="Rectangle 34">
                <a:extLst>
                  <a:ext uri="{FF2B5EF4-FFF2-40B4-BE49-F238E27FC236}">
                    <a16:creationId xmlns:a16="http://schemas.microsoft.com/office/drawing/2014/main" id="{0477DC29-3F2A-FCE1-5788-6E9FDDBD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998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数学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40" name="Rectangle 35">
                <a:extLst>
                  <a:ext uri="{FF2B5EF4-FFF2-40B4-BE49-F238E27FC236}">
                    <a16:creationId xmlns:a16="http://schemas.microsoft.com/office/drawing/2014/main" id="{F0B4D969-5DF3-8655-2A31-A36916D1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998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3" name="Group 36">
              <a:extLst>
                <a:ext uri="{FF2B5EF4-FFF2-40B4-BE49-F238E27FC236}">
                  <a16:creationId xmlns:a16="http://schemas.microsoft.com/office/drawing/2014/main" id="{A3A6499C-7A80-1BBD-1563-D1E1B5526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998"/>
              <a:ext cx="611" cy="499"/>
              <a:chOff x="1785" y="998"/>
              <a:chExt cx="611" cy="499"/>
            </a:xfrm>
          </p:grpSpPr>
          <p:sp>
            <p:nvSpPr>
              <p:cNvPr id="19537" name="Rectangle 37">
                <a:extLst>
                  <a:ext uri="{FF2B5EF4-FFF2-40B4-BE49-F238E27FC236}">
                    <a16:creationId xmlns:a16="http://schemas.microsoft.com/office/drawing/2014/main" id="{41CE6815-765A-DF41-C50F-965486FE1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998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000" b="0">
                    <a:latin typeface="Times New Roman" panose="02020603050405020304" pitchFamily="18" charset="0"/>
                  </a:rPr>
                  <a:t> 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8" name="Rectangle 38">
                <a:extLst>
                  <a:ext uri="{FF2B5EF4-FFF2-40B4-BE49-F238E27FC236}">
                    <a16:creationId xmlns:a16="http://schemas.microsoft.com/office/drawing/2014/main" id="{21F30C6E-906A-879A-B691-73907B14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998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4" name="Group 39">
              <a:extLst>
                <a:ext uri="{FF2B5EF4-FFF2-40B4-BE49-F238E27FC236}">
                  <a16:creationId xmlns:a16="http://schemas.microsoft.com/office/drawing/2014/main" id="{A19D339E-84F0-9185-F296-F7E1B2904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998"/>
              <a:ext cx="767" cy="499"/>
              <a:chOff x="2396" y="998"/>
              <a:chExt cx="767" cy="499"/>
            </a:xfrm>
          </p:grpSpPr>
          <p:sp>
            <p:nvSpPr>
              <p:cNvPr id="19535" name="Rectangle 40">
                <a:extLst>
                  <a:ext uri="{FF2B5EF4-FFF2-40B4-BE49-F238E27FC236}">
                    <a16:creationId xmlns:a16="http://schemas.microsoft.com/office/drawing/2014/main" id="{653436D3-A5C1-5DFD-06D2-E86F2A28C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998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2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6" name="Rectangle 41">
                <a:extLst>
                  <a:ext uri="{FF2B5EF4-FFF2-40B4-BE49-F238E27FC236}">
                    <a16:creationId xmlns:a16="http://schemas.microsoft.com/office/drawing/2014/main" id="{4E924226-4832-0283-9F20-76F3BD87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998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5" name="Group 42">
              <a:extLst>
                <a:ext uri="{FF2B5EF4-FFF2-40B4-BE49-F238E27FC236}">
                  <a16:creationId xmlns:a16="http://schemas.microsoft.com/office/drawing/2014/main" id="{0B2C61EA-FCEB-588C-0A7A-2645DB073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7"/>
              <a:ext cx="513" cy="499"/>
              <a:chOff x="0" y="1497"/>
              <a:chExt cx="513" cy="499"/>
            </a:xfrm>
          </p:grpSpPr>
          <p:sp>
            <p:nvSpPr>
              <p:cNvPr id="19533" name="Rectangle 43">
                <a:extLst>
                  <a:ext uri="{FF2B5EF4-FFF2-40B4-BE49-F238E27FC236}">
                    <a16:creationId xmlns:a16="http://schemas.microsoft.com/office/drawing/2014/main" id="{6981F47B-BCA1-02FF-484C-0E98CD816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3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4" name="Rectangle 44">
                <a:extLst>
                  <a:ext uri="{FF2B5EF4-FFF2-40B4-BE49-F238E27FC236}">
                    <a16:creationId xmlns:a16="http://schemas.microsoft.com/office/drawing/2014/main" id="{C00BC06F-B617-0A72-09AC-7F75745F4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6" name="Group 45">
              <a:extLst>
                <a:ext uri="{FF2B5EF4-FFF2-40B4-BE49-F238E27FC236}">
                  <a16:creationId xmlns:a16="http://schemas.microsoft.com/office/drawing/2014/main" id="{8C3FD896-9BF2-51C3-6CCA-9F71BFF14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1497"/>
              <a:ext cx="1272" cy="499"/>
              <a:chOff x="513" y="1497"/>
              <a:chExt cx="1272" cy="499"/>
            </a:xfrm>
          </p:grpSpPr>
          <p:sp>
            <p:nvSpPr>
              <p:cNvPr id="19531" name="Rectangle 46">
                <a:extLst>
                  <a:ext uri="{FF2B5EF4-FFF2-40B4-BE49-F238E27FC236}">
                    <a16:creationId xmlns:a16="http://schemas.microsoft.com/office/drawing/2014/main" id="{6DFFEAB1-9E09-2A0B-1C3D-3FFBD745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497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信息系统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2" name="Rectangle 47">
                <a:extLst>
                  <a:ext uri="{FF2B5EF4-FFF2-40B4-BE49-F238E27FC236}">
                    <a16:creationId xmlns:a16="http://schemas.microsoft.com/office/drawing/2014/main" id="{C9979CBC-9FD3-6959-9D0D-3493A4886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497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7" name="Group 48">
              <a:extLst>
                <a:ext uri="{FF2B5EF4-FFF2-40B4-BE49-F238E27FC236}">
                  <a16:creationId xmlns:a16="http://schemas.microsoft.com/office/drawing/2014/main" id="{A1DB05AE-6724-3204-ECEF-CDDC01017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1497"/>
              <a:ext cx="611" cy="499"/>
              <a:chOff x="1785" y="1497"/>
              <a:chExt cx="611" cy="499"/>
            </a:xfrm>
          </p:grpSpPr>
          <p:sp>
            <p:nvSpPr>
              <p:cNvPr id="19529" name="Rectangle 49">
                <a:extLst>
                  <a:ext uri="{FF2B5EF4-FFF2-40B4-BE49-F238E27FC236}">
                    <a16:creationId xmlns:a16="http://schemas.microsoft.com/office/drawing/2014/main" id="{FC65DA21-343C-6677-FB72-9DCD0314F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1497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1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30" name="Rectangle 50">
                <a:extLst>
                  <a:ext uri="{FF2B5EF4-FFF2-40B4-BE49-F238E27FC236}">
                    <a16:creationId xmlns:a16="http://schemas.microsoft.com/office/drawing/2014/main" id="{E69DC6B7-FBF8-D15B-4195-E47D969A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497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8" name="Group 51">
              <a:extLst>
                <a:ext uri="{FF2B5EF4-FFF2-40B4-BE49-F238E27FC236}">
                  <a16:creationId xmlns:a16="http://schemas.microsoft.com/office/drawing/2014/main" id="{1CC9FA04-760E-FBC7-3DEA-063B7296A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497"/>
              <a:ext cx="767" cy="499"/>
              <a:chOff x="2396" y="1497"/>
              <a:chExt cx="767" cy="499"/>
            </a:xfrm>
          </p:grpSpPr>
          <p:sp>
            <p:nvSpPr>
              <p:cNvPr id="19527" name="Rectangle 52">
                <a:extLst>
                  <a:ext uri="{FF2B5EF4-FFF2-40B4-BE49-F238E27FC236}">
                    <a16:creationId xmlns:a16="http://schemas.microsoft.com/office/drawing/2014/main" id="{9EFA385D-3CAA-2D7C-CEDA-B0CFC0ED3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1497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4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8" name="Rectangle 53">
                <a:extLst>
                  <a:ext uri="{FF2B5EF4-FFF2-40B4-BE49-F238E27FC236}">
                    <a16:creationId xmlns:a16="http://schemas.microsoft.com/office/drawing/2014/main" id="{BC862200-EE28-16FD-C6A3-8BAC0374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1497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9" name="Group 54">
              <a:extLst>
                <a:ext uri="{FF2B5EF4-FFF2-40B4-BE49-F238E27FC236}">
                  <a16:creationId xmlns:a16="http://schemas.microsoft.com/office/drawing/2014/main" id="{800A0D5F-E43B-526B-CCDA-093B74B11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96"/>
              <a:ext cx="513" cy="499"/>
              <a:chOff x="0" y="1996"/>
              <a:chExt cx="513" cy="499"/>
            </a:xfrm>
          </p:grpSpPr>
          <p:sp>
            <p:nvSpPr>
              <p:cNvPr id="19525" name="Rectangle 55">
                <a:extLst>
                  <a:ext uri="{FF2B5EF4-FFF2-40B4-BE49-F238E27FC236}">
                    <a16:creationId xmlns:a16="http://schemas.microsoft.com/office/drawing/2014/main" id="{FA8AF642-D229-E157-6506-9C1E75D80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4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6" name="Rectangle 56">
                <a:extLst>
                  <a:ext uri="{FF2B5EF4-FFF2-40B4-BE49-F238E27FC236}">
                    <a16:creationId xmlns:a16="http://schemas.microsoft.com/office/drawing/2014/main" id="{FE72B5C6-7230-73EE-310D-3164C9DE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0" name="Group 57">
              <a:extLst>
                <a:ext uri="{FF2B5EF4-FFF2-40B4-BE49-F238E27FC236}">
                  <a16:creationId xmlns:a16="http://schemas.microsoft.com/office/drawing/2014/main" id="{50831ED1-B9A0-992B-DBE7-FF480E7CD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1996"/>
              <a:ext cx="1272" cy="499"/>
              <a:chOff x="513" y="1996"/>
              <a:chExt cx="1272" cy="499"/>
            </a:xfrm>
          </p:grpSpPr>
          <p:sp>
            <p:nvSpPr>
              <p:cNvPr id="19523" name="Rectangle 58">
                <a:extLst>
                  <a:ext uri="{FF2B5EF4-FFF2-40B4-BE49-F238E27FC236}">
                    <a16:creationId xmlns:a16="http://schemas.microsoft.com/office/drawing/2014/main" id="{CC1EE83F-B6AD-3E0F-DF18-6678A4DF4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996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操作系统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4" name="Rectangle 59">
                <a:extLst>
                  <a:ext uri="{FF2B5EF4-FFF2-40B4-BE49-F238E27FC236}">
                    <a16:creationId xmlns:a16="http://schemas.microsoft.com/office/drawing/2014/main" id="{FE6DB7A3-6C91-A52D-AB83-133789A40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996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1" name="Group 60">
              <a:extLst>
                <a:ext uri="{FF2B5EF4-FFF2-40B4-BE49-F238E27FC236}">
                  <a16:creationId xmlns:a16="http://schemas.microsoft.com/office/drawing/2014/main" id="{29875B56-FE5C-41C8-D6A9-FF1A12395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1996"/>
              <a:ext cx="611" cy="499"/>
              <a:chOff x="1785" y="1996"/>
              <a:chExt cx="611" cy="499"/>
            </a:xfrm>
          </p:grpSpPr>
          <p:sp>
            <p:nvSpPr>
              <p:cNvPr id="19521" name="Rectangle 61">
                <a:extLst>
                  <a:ext uri="{FF2B5EF4-FFF2-40B4-BE49-F238E27FC236}">
                    <a16:creationId xmlns:a16="http://schemas.microsoft.com/office/drawing/2014/main" id="{FF3CC322-1336-A1C6-F867-652EC7C8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1996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6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2" name="Rectangle 62">
                <a:extLst>
                  <a:ext uri="{FF2B5EF4-FFF2-40B4-BE49-F238E27FC236}">
                    <a16:creationId xmlns:a16="http://schemas.microsoft.com/office/drawing/2014/main" id="{687BD276-4E07-417A-CD6D-E41CE022A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996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2" name="Group 63">
              <a:extLst>
                <a:ext uri="{FF2B5EF4-FFF2-40B4-BE49-F238E27FC236}">
                  <a16:creationId xmlns:a16="http://schemas.microsoft.com/office/drawing/2014/main" id="{0434EC38-2619-CC64-5230-601F2C354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996"/>
              <a:ext cx="767" cy="499"/>
              <a:chOff x="2396" y="1996"/>
              <a:chExt cx="767" cy="499"/>
            </a:xfrm>
          </p:grpSpPr>
          <p:sp>
            <p:nvSpPr>
              <p:cNvPr id="19519" name="Rectangle 64">
                <a:extLst>
                  <a:ext uri="{FF2B5EF4-FFF2-40B4-BE49-F238E27FC236}">
                    <a16:creationId xmlns:a16="http://schemas.microsoft.com/office/drawing/2014/main" id="{A9FB1145-0FAB-5C94-3479-73EA5C24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1996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3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0" name="Rectangle 65">
                <a:extLst>
                  <a:ext uri="{FF2B5EF4-FFF2-40B4-BE49-F238E27FC236}">
                    <a16:creationId xmlns:a16="http://schemas.microsoft.com/office/drawing/2014/main" id="{089381EC-F502-04E8-FAFD-FE197C349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1996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3" name="Group 66">
              <a:extLst>
                <a:ext uri="{FF2B5EF4-FFF2-40B4-BE49-F238E27FC236}">
                  <a16:creationId xmlns:a16="http://schemas.microsoft.com/office/drawing/2014/main" id="{C62CD35E-92CC-AF09-3324-48835AAE7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95"/>
              <a:ext cx="513" cy="499"/>
              <a:chOff x="0" y="2495"/>
              <a:chExt cx="513" cy="499"/>
            </a:xfrm>
          </p:grpSpPr>
          <p:sp>
            <p:nvSpPr>
              <p:cNvPr id="19517" name="Rectangle 67">
                <a:extLst>
                  <a:ext uri="{FF2B5EF4-FFF2-40B4-BE49-F238E27FC236}">
                    <a16:creationId xmlns:a16="http://schemas.microsoft.com/office/drawing/2014/main" id="{FB8ACEF7-6CC3-B831-4A6B-96B921C87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5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8" name="Rectangle 68">
                <a:extLst>
                  <a:ext uri="{FF2B5EF4-FFF2-40B4-BE49-F238E27FC236}">
                    <a16:creationId xmlns:a16="http://schemas.microsoft.com/office/drawing/2014/main" id="{7E27B086-0058-A8F2-4695-1C681833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4" name="Group 69">
              <a:extLst>
                <a:ext uri="{FF2B5EF4-FFF2-40B4-BE49-F238E27FC236}">
                  <a16:creationId xmlns:a16="http://schemas.microsoft.com/office/drawing/2014/main" id="{915DE6DC-6009-49EC-4CE1-4135FAA61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2495"/>
              <a:ext cx="1272" cy="499"/>
              <a:chOff x="513" y="2495"/>
              <a:chExt cx="1272" cy="499"/>
            </a:xfrm>
          </p:grpSpPr>
          <p:sp>
            <p:nvSpPr>
              <p:cNvPr id="19515" name="Rectangle 70">
                <a:extLst>
                  <a:ext uri="{FF2B5EF4-FFF2-40B4-BE49-F238E27FC236}">
                    <a16:creationId xmlns:a16="http://schemas.microsoft.com/office/drawing/2014/main" id="{F6303ADE-EF76-6FA6-AD35-8E70F7C39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2495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数据结构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6" name="Rectangle 71">
                <a:extLst>
                  <a:ext uri="{FF2B5EF4-FFF2-40B4-BE49-F238E27FC236}">
                    <a16:creationId xmlns:a16="http://schemas.microsoft.com/office/drawing/2014/main" id="{90C534EE-BB85-2603-5F4A-5A74C249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2495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5" name="Group 72">
              <a:extLst>
                <a:ext uri="{FF2B5EF4-FFF2-40B4-BE49-F238E27FC236}">
                  <a16:creationId xmlns:a16="http://schemas.microsoft.com/office/drawing/2014/main" id="{E04DB630-5525-C107-0488-3E4D9509A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2495"/>
              <a:ext cx="611" cy="499"/>
              <a:chOff x="1785" y="2495"/>
              <a:chExt cx="611" cy="499"/>
            </a:xfrm>
          </p:grpSpPr>
          <p:sp>
            <p:nvSpPr>
              <p:cNvPr id="19513" name="Rectangle 73">
                <a:extLst>
                  <a:ext uri="{FF2B5EF4-FFF2-40B4-BE49-F238E27FC236}">
                    <a16:creationId xmlns:a16="http://schemas.microsoft.com/office/drawing/2014/main" id="{FEB5562B-187B-C147-4238-94B67D488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495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7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4" name="Rectangle 74">
                <a:extLst>
                  <a:ext uri="{FF2B5EF4-FFF2-40B4-BE49-F238E27FC236}">
                    <a16:creationId xmlns:a16="http://schemas.microsoft.com/office/drawing/2014/main" id="{1F25B79E-36B6-36EE-1A83-926DE807A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2495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6" name="Group 75">
              <a:extLst>
                <a:ext uri="{FF2B5EF4-FFF2-40B4-BE49-F238E27FC236}">
                  <a16:creationId xmlns:a16="http://schemas.microsoft.com/office/drawing/2014/main" id="{286ECDF3-ABB5-A6ED-3A0D-AEE0C79E0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495"/>
              <a:ext cx="767" cy="499"/>
              <a:chOff x="2396" y="2495"/>
              <a:chExt cx="767" cy="499"/>
            </a:xfrm>
          </p:grpSpPr>
          <p:sp>
            <p:nvSpPr>
              <p:cNvPr id="19511" name="Rectangle 76">
                <a:extLst>
                  <a:ext uri="{FF2B5EF4-FFF2-40B4-BE49-F238E27FC236}">
                    <a16:creationId xmlns:a16="http://schemas.microsoft.com/office/drawing/2014/main" id="{DE5EB831-4419-9C9F-3D5A-D71717AAD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495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4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2" name="Rectangle 77">
                <a:extLst>
                  <a:ext uri="{FF2B5EF4-FFF2-40B4-BE49-F238E27FC236}">
                    <a16:creationId xmlns:a16="http://schemas.microsoft.com/office/drawing/2014/main" id="{5E7F7FE8-5FB5-2861-721A-9F8E62593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95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7" name="Group 78">
              <a:extLst>
                <a:ext uri="{FF2B5EF4-FFF2-40B4-BE49-F238E27FC236}">
                  <a16:creationId xmlns:a16="http://schemas.microsoft.com/office/drawing/2014/main" id="{10C983E4-A29A-C530-A928-AF8977CF50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4"/>
              <a:ext cx="513" cy="499"/>
              <a:chOff x="0" y="2994"/>
              <a:chExt cx="513" cy="499"/>
            </a:xfrm>
          </p:grpSpPr>
          <p:sp>
            <p:nvSpPr>
              <p:cNvPr id="19509" name="Rectangle 79">
                <a:extLst>
                  <a:ext uri="{FF2B5EF4-FFF2-40B4-BE49-F238E27FC236}">
                    <a16:creationId xmlns:a16="http://schemas.microsoft.com/office/drawing/2014/main" id="{AF524177-26E5-B636-8CB7-C0CF70789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6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0" name="Rectangle 80">
                <a:extLst>
                  <a:ext uri="{FF2B5EF4-FFF2-40B4-BE49-F238E27FC236}">
                    <a16:creationId xmlns:a16="http://schemas.microsoft.com/office/drawing/2014/main" id="{84C0CEB8-D614-B909-9011-B12E1759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8" name="Group 81">
              <a:extLst>
                <a:ext uri="{FF2B5EF4-FFF2-40B4-BE49-F238E27FC236}">
                  <a16:creationId xmlns:a16="http://schemas.microsoft.com/office/drawing/2014/main" id="{D528FC0B-D1A8-326B-AD17-7040C7FB1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2994"/>
              <a:ext cx="1272" cy="499"/>
              <a:chOff x="513" y="2994"/>
              <a:chExt cx="1272" cy="499"/>
            </a:xfrm>
          </p:grpSpPr>
          <p:sp>
            <p:nvSpPr>
              <p:cNvPr id="19507" name="Rectangle 82">
                <a:extLst>
                  <a:ext uri="{FF2B5EF4-FFF2-40B4-BE49-F238E27FC236}">
                    <a16:creationId xmlns:a16="http://schemas.microsoft.com/office/drawing/2014/main" id="{FF250F8C-79AC-F691-7F1B-F7897294F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2994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200">
                    <a:latin typeface="Times New Roman" panose="02020603050405020304" pitchFamily="18" charset="0"/>
                  </a:rPr>
                  <a:t>数据处理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8" name="Rectangle 83">
                <a:extLst>
                  <a:ext uri="{FF2B5EF4-FFF2-40B4-BE49-F238E27FC236}">
                    <a16:creationId xmlns:a16="http://schemas.microsoft.com/office/drawing/2014/main" id="{B2EE7A72-A23C-1041-193C-A0439892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2994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89" name="Group 84">
              <a:extLst>
                <a:ext uri="{FF2B5EF4-FFF2-40B4-BE49-F238E27FC236}">
                  <a16:creationId xmlns:a16="http://schemas.microsoft.com/office/drawing/2014/main" id="{16CCCE2D-8F38-1557-678B-F3A144CFA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2994"/>
              <a:ext cx="611" cy="499"/>
              <a:chOff x="1785" y="2994"/>
              <a:chExt cx="611" cy="499"/>
            </a:xfrm>
          </p:grpSpPr>
          <p:sp>
            <p:nvSpPr>
              <p:cNvPr id="19505" name="Rectangle 85">
                <a:extLst>
                  <a:ext uri="{FF2B5EF4-FFF2-40B4-BE49-F238E27FC236}">
                    <a16:creationId xmlns:a16="http://schemas.microsoft.com/office/drawing/2014/main" id="{0CA1A0CC-569B-A519-7735-D7741F7DC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994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6" name="Rectangle 86">
                <a:extLst>
                  <a:ext uri="{FF2B5EF4-FFF2-40B4-BE49-F238E27FC236}">
                    <a16:creationId xmlns:a16="http://schemas.microsoft.com/office/drawing/2014/main" id="{C90378D0-E923-C397-89F6-6986F03B0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2994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90" name="Group 87">
              <a:extLst>
                <a:ext uri="{FF2B5EF4-FFF2-40B4-BE49-F238E27FC236}">
                  <a16:creationId xmlns:a16="http://schemas.microsoft.com/office/drawing/2014/main" id="{D3C8F1F3-3C8C-2BF1-1CDE-759076E88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994"/>
              <a:ext cx="767" cy="499"/>
              <a:chOff x="2396" y="2994"/>
              <a:chExt cx="767" cy="499"/>
            </a:xfrm>
          </p:grpSpPr>
          <p:sp>
            <p:nvSpPr>
              <p:cNvPr id="19503" name="Rectangle 88">
                <a:extLst>
                  <a:ext uri="{FF2B5EF4-FFF2-40B4-BE49-F238E27FC236}">
                    <a16:creationId xmlns:a16="http://schemas.microsoft.com/office/drawing/2014/main" id="{8383722A-C66D-573C-1362-49F513253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994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2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4" name="Rectangle 89">
                <a:extLst>
                  <a:ext uri="{FF2B5EF4-FFF2-40B4-BE49-F238E27FC236}">
                    <a16:creationId xmlns:a16="http://schemas.microsoft.com/office/drawing/2014/main" id="{B53EDE25-61DA-1311-99FD-6CFED677D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994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91" name="Group 90">
              <a:extLst>
                <a:ext uri="{FF2B5EF4-FFF2-40B4-BE49-F238E27FC236}">
                  <a16:creationId xmlns:a16="http://schemas.microsoft.com/office/drawing/2014/main" id="{E7DF6CB9-FF2B-77BF-4EAD-6A6C1ED9B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93"/>
              <a:ext cx="513" cy="499"/>
              <a:chOff x="0" y="3493"/>
              <a:chExt cx="513" cy="499"/>
            </a:xfrm>
          </p:grpSpPr>
          <p:sp>
            <p:nvSpPr>
              <p:cNvPr id="19501" name="Rectangle 91">
                <a:extLst>
                  <a:ext uri="{FF2B5EF4-FFF2-40B4-BE49-F238E27FC236}">
                    <a16:creationId xmlns:a16="http://schemas.microsoft.com/office/drawing/2014/main" id="{8E948938-9CD3-8B95-268A-E994289E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3493"/>
                <a:ext cx="427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7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2" name="Rectangle 92">
                <a:extLst>
                  <a:ext uri="{FF2B5EF4-FFF2-40B4-BE49-F238E27FC236}">
                    <a16:creationId xmlns:a16="http://schemas.microsoft.com/office/drawing/2014/main" id="{9F1E2E61-B9BE-C586-CE27-202D404E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93"/>
                <a:ext cx="513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92" name="Group 93">
              <a:extLst>
                <a:ext uri="{FF2B5EF4-FFF2-40B4-BE49-F238E27FC236}">
                  <a16:creationId xmlns:a16="http://schemas.microsoft.com/office/drawing/2014/main" id="{027D8183-32A0-5883-3151-A6EBE2E05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3493"/>
              <a:ext cx="1272" cy="499"/>
              <a:chOff x="513" y="3493"/>
              <a:chExt cx="1272" cy="499"/>
            </a:xfrm>
          </p:grpSpPr>
          <p:sp>
            <p:nvSpPr>
              <p:cNvPr id="19499" name="Rectangle 94">
                <a:extLst>
                  <a:ext uri="{FF2B5EF4-FFF2-40B4-BE49-F238E27FC236}">
                    <a16:creationId xmlns:a16="http://schemas.microsoft.com/office/drawing/2014/main" id="{0A0BB590-4DB7-857D-1129-C11434434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3493"/>
                <a:ext cx="118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PASCAL</a:t>
                </a:r>
                <a:r>
                  <a:rPr kumimoji="1" lang="zh-CN" altLang="en-US" sz="2200">
                    <a:latin typeface="Times New Roman" panose="02020603050405020304" pitchFamily="18" charset="0"/>
                  </a:rPr>
                  <a:t>语言</a:t>
                </a:r>
                <a:endParaRPr kumimoji="1" lang="zh-CN" altLang="en-US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Rectangle 95">
                <a:extLst>
                  <a:ext uri="{FF2B5EF4-FFF2-40B4-BE49-F238E27FC236}">
                    <a16:creationId xmlns:a16="http://schemas.microsoft.com/office/drawing/2014/main" id="{2762C7F5-4BA5-CCC7-FDFC-0BCDBA685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3493"/>
                <a:ext cx="127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93" name="Group 96">
              <a:extLst>
                <a:ext uri="{FF2B5EF4-FFF2-40B4-BE49-F238E27FC236}">
                  <a16:creationId xmlns:a16="http://schemas.microsoft.com/office/drawing/2014/main" id="{02A16655-789B-CCF4-4622-20B26C7A5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3493"/>
              <a:ext cx="611" cy="499"/>
              <a:chOff x="1785" y="3493"/>
              <a:chExt cx="611" cy="499"/>
            </a:xfrm>
          </p:grpSpPr>
          <p:sp>
            <p:nvSpPr>
              <p:cNvPr id="19497" name="Rectangle 97">
                <a:extLst>
                  <a:ext uri="{FF2B5EF4-FFF2-40B4-BE49-F238E27FC236}">
                    <a16:creationId xmlns:a16="http://schemas.microsoft.com/office/drawing/2014/main" id="{2D832AA1-F365-A731-1CC1-EC8F86D0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3493"/>
                <a:ext cx="525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6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8" name="Rectangle 98">
                <a:extLst>
                  <a:ext uri="{FF2B5EF4-FFF2-40B4-BE49-F238E27FC236}">
                    <a16:creationId xmlns:a16="http://schemas.microsoft.com/office/drawing/2014/main" id="{1E79668F-F7C0-947E-6757-B1A1E026F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3493"/>
                <a:ext cx="611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94" name="Group 99">
              <a:extLst>
                <a:ext uri="{FF2B5EF4-FFF2-40B4-BE49-F238E27FC236}">
                  <a16:creationId xmlns:a16="http://schemas.microsoft.com/office/drawing/2014/main" id="{593348B8-AD6C-D8EA-ABF4-7BA891BFF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3493"/>
              <a:ext cx="767" cy="499"/>
              <a:chOff x="2396" y="3493"/>
              <a:chExt cx="767" cy="499"/>
            </a:xfrm>
          </p:grpSpPr>
          <p:sp>
            <p:nvSpPr>
              <p:cNvPr id="19495" name="Rectangle 100">
                <a:extLst>
                  <a:ext uri="{FF2B5EF4-FFF2-40B4-BE49-F238E27FC236}">
                    <a16:creationId xmlns:a16="http://schemas.microsoft.com/office/drawing/2014/main" id="{5CAB3A4D-1701-A79B-B826-9483AA521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3493"/>
                <a:ext cx="681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  4</a:t>
                </a:r>
                <a:endParaRPr kumimoji="1" lang="en-US" altLang="zh-CN" sz="1000" b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6" name="Rectangle 101">
                <a:extLst>
                  <a:ext uri="{FF2B5EF4-FFF2-40B4-BE49-F238E27FC236}">
                    <a16:creationId xmlns:a16="http://schemas.microsoft.com/office/drawing/2014/main" id="{4D35631B-C9C4-2F72-4455-8996B10B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3493"/>
                <a:ext cx="767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462" name="Rectangle 102">
            <a:extLst>
              <a:ext uri="{FF2B5EF4-FFF2-40B4-BE49-F238E27FC236}">
                <a16:creationId xmlns:a16="http://schemas.microsoft.com/office/drawing/2014/main" id="{02459C05-2F61-9090-9F8E-97463FC7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67000"/>
            <a:ext cx="6503987" cy="32004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82C98CF-FABF-CB1A-4AF1-EBC8886FA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AE5355-8898-49ED-ADD6-1391A41F2BC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A2E4F3B-C11C-ED71-949B-7B8E0D71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/>
              <a:t>自身连接（续）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6CA76C14-ED42-FEC7-7159-526C813262A9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2708275"/>
            <a:ext cx="5715000" cy="3200400"/>
            <a:chOff x="-3" y="-3"/>
            <a:chExt cx="3169" cy="3998"/>
          </a:xfrm>
        </p:grpSpPr>
        <p:grpSp>
          <p:nvGrpSpPr>
            <p:cNvPr id="20486" name="Group 5">
              <a:extLst>
                <a:ext uri="{FF2B5EF4-FFF2-40B4-BE49-F238E27FC236}">
                  <a16:creationId xmlns:a16="http://schemas.microsoft.com/office/drawing/2014/main" id="{B8618E03-E7D4-92C0-9C08-532F3AD7E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163" cy="3992"/>
              <a:chOff x="0" y="0"/>
              <a:chExt cx="3163" cy="3992"/>
            </a:xfrm>
          </p:grpSpPr>
          <p:grpSp>
            <p:nvGrpSpPr>
              <p:cNvPr id="20488" name="Group 6">
                <a:extLst>
                  <a:ext uri="{FF2B5EF4-FFF2-40B4-BE49-F238E27FC236}">
                    <a16:creationId xmlns:a16="http://schemas.microsoft.com/office/drawing/2014/main" id="{4E64AF29-81D4-472E-8602-8CB1FFE4B8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13" cy="499"/>
                <a:chOff x="0" y="0"/>
                <a:chExt cx="513" cy="499"/>
              </a:xfrm>
            </p:grpSpPr>
            <p:sp>
              <p:nvSpPr>
                <p:cNvPr id="20582" name="Rectangle 7">
                  <a:extLst>
                    <a:ext uri="{FF2B5EF4-FFF2-40B4-BE49-F238E27FC236}">
                      <a16:creationId xmlns:a16="http://schemas.microsoft.com/office/drawing/2014/main" id="{89580223-F9B3-5043-D96D-AA33ACF5A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tabLst>
                      <a:tab pos="266700" algn="r"/>
                      <a:tab pos="2636838" algn="ctr"/>
                      <a:tab pos="5273675" algn="r"/>
                    </a:tabLs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tabLst>
                      <a:tab pos="266700" algn="r"/>
                      <a:tab pos="2636838" algn="ctr"/>
                      <a:tab pos="5273675" algn="r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tabLst>
                      <a:tab pos="266700" algn="r"/>
                      <a:tab pos="2636838" algn="ctr"/>
                      <a:tab pos="5273675" algn="r"/>
                    </a:tabLst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266700" algn="r"/>
                      <a:tab pos="2636838" algn="ctr"/>
                      <a:tab pos="5273675" algn="r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Cno</a:t>
                  </a:r>
                  <a:endParaRPr kumimoji="1" lang="en-US" altLang="zh-CN" sz="9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3" name="Rectangle 8">
                  <a:extLst>
                    <a:ext uri="{FF2B5EF4-FFF2-40B4-BE49-F238E27FC236}">
                      <a16:creationId xmlns:a16="http://schemas.microsoft.com/office/drawing/2014/main" id="{9373CAE8-5ECE-F0B9-8AF7-E6879DBBD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89" name="Group 9">
                <a:extLst>
                  <a:ext uri="{FF2B5EF4-FFF2-40B4-BE49-F238E27FC236}">
                    <a16:creationId xmlns:a16="http://schemas.microsoft.com/office/drawing/2014/main" id="{BEE8E7E9-9631-1510-7F6E-A14B29D13C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0"/>
                <a:ext cx="1272" cy="499"/>
                <a:chOff x="513" y="0"/>
                <a:chExt cx="1272" cy="499"/>
              </a:xfrm>
            </p:grpSpPr>
            <p:sp>
              <p:nvSpPr>
                <p:cNvPr id="20580" name="Rectangle 10">
                  <a:extLst>
                    <a:ext uri="{FF2B5EF4-FFF2-40B4-BE49-F238E27FC236}">
                      <a16:creationId xmlns:a16="http://schemas.microsoft.com/office/drawing/2014/main" id="{A9EE4804-1BCF-9895-3B73-EBD6E09A3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Cname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1" name="Rectangle 11">
                  <a:extLst>
                    <a:ext uri="{FF2B5EF4-FFF2-40B4-BE49-F238E27FC236}">
                      <a16:creationId xmlns:a16="http://schemas.microsoft.com/office/drawing/2014/main" id="{15915087-1506-3776-B922-4562CBAFE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0" name="Group 12">
                <a:extLst>
                  <a:ext uri="{FF2B5EF4-FFF2-40B4-BE49-F238E27FC236}">
                    <a16:creationId xmlns:a16="http://schemas.microsoft.com/office/drawing/2014/main" id="{D50E1741-5A66-129F-3D96-048D1FB96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0"/>
                <a:ext cx="611" cy="499"/>
                <a:chOff x="1785" y="0"/>
                <a:chExt cx="611" cy="499"/>
              </a:xfrm>
            </p:grpSpPr>
            <p:sp>
              <p:nvSpPr>
                <p:cNvPr id="20578" name="Rectangle 13">
                  <a:extLst>
                    <a:ext uri="{FF2B5EF4-FFF2-40B4-BE49-F238E27FC236}">
                      <a16:creationId xmlns:a16="http://schemas.microsoft.com/office/drawing/2014/main" id="{F7C637B7-C6F7-4CF8-224C-D5E29C3B0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0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Cpno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9" name="Rectangle 14">
                  <a:extLst>
                    <a:ext uri="{FF2B5EF4-FFF2-40B4-BE49-F238E27FC236}">
                      <a16:creationId xmlns:a16="http://schemas.microsoft.com/office/drawing/2014/main" id="{762AA651-87FC-B0C4-3306-0BCC977F5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0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1" name="Group 15">
                <a:extLst>
                  <a:ext uri="{FF2B5EF4-FFF2-40B4-BE49-F238E27FC236}">
                    <a16:creationId xmlns:a16="http://schemas.microsoft.com/office/drawing/2014/main" id="{54688395-7F71-738F-F001-0A024245C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0"/>
                <a:ext cx="767" cy="499"/>
                <a:chOff x="2396" y="0"/>
                <a:chExt cx="767" cy="499"/>
              </a:xfrm>
            </p:grpSpPr>
            <p:sp>
              <p:nvSpPr>
                <p:cNvPr id="20576" name="Rectangle 16">
                  <a:extLst>
                    <a:ext uri="{FF2B5EF4-FFF2-40B4-BE49-F238E27FC236}">
                      <a16:creationId xmlns:a16="http://schemas.microsoft.com/office/drawing/2014/main" id="{2BE712AC-75C0-971B-57B9-9950C93538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0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Ccredit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7" name="Rectangle 17">
                  <a:extLst>
                    <a:ext uri="{FF2B5EF4-FFF2-40B4-BE49-F238E27FC236}">
                      <a16:creationId xmlns:a16="http://schemas.microsoft.com/office/drawing/2014/main" id="{1DE11DB7-9830-CADE-D2EB-6697EA74E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0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2" name="Group 18">
                <a:extLst>
                  <a:ext uri="{FF2B5EF4-FFF2-40B4-BE49-F238E27FC236}">
                    <a16:creationId xmlns:a16="http://schemas.microsoft.com/office/drawing/2014/main" id="{5804004D-0D56-B6E0-64E2-960885223E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513" cy="499"/>
                <a:chOff x="0" y="499"/>
                <a:chExt cx="513" cy="499"/>
              </a:xfrm>
            </p:grpSpPr>
            <p:sp>
              <p:nvSpPr>
                <p:cNvPr id="20574" name="Rectangle 19">
                  <a:extLst>
                    <a:ext uri="{FF2B5EF4-FFF2-40B4-BE49-F238E27FC236}">
                      <a16:creationId xmlns:a16="http://schemas.microsoft.com/office/drawing/2014/main" id="{BBDDA904-3EBC-268F-8AC9-20639AD0F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1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5" name="Rectangle 20">
                  <a:extLst>
                    <a:ext uri="{FF2B5EF4-FFF2-40B4-BE49-F238E27FC236}">
                      <a16:creationId xmlns:a16="http://schemas.microsoft.com/office/drawing/2014/main" id="{5986B7D5-3F0C-53BD-6C6F-A148AECB7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3" name="Group 21">
                <a:extLst>
                  <a:ext uri="{FF2B5EF4-FFF2-40B4-BE49-F238E27FC236}">
                    <a16:creationId xmlns:a16="http://schemas.microsoft.com/office/drawing/2014/main" id="{14C0EFB3-C287-7A1E-5FEA-21393714F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99"/>
                <a:ext cx="1272" cy="499"/>
                <a:chOff x="513" y="499"/>
                <a:chExt cx="1272" cy="499"/>
              </a:xfrm>
            </p:grpSpPr>
            <p:sp>
              <p:nvSpPr>
                <p:cNvPr id="20572" name="Rectangle 22">
                  <a:extLst>
                    <a:ext uri="{FF2B5EF4-FFF2-40B4-BE49-F238E27FC236}">
                      <a16:creationId xmlns:a16="http://schemas.microsoft.com/office/drawing/2014/main" id="{533D8F08-7645-93E5-A516-4306BF582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499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数据库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3" name="Rectangle 23">
                  <a:extLst>
                    <a:ext uri="{FF2B5EF4-FFF2-40B4-BE49-F238E27FC236}">
                      <a16:creationId xmlns:a16="http://schemas.microsoft.com/office/drawing/2014/main" id="{96E57BF5-CC42-B39C-7D67-052092129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499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4" name="Group 24">
                <a:extLst>
                  <a:ext uri="{FF2B5EF4-FFF2-40B4-BE49-F238E27FC236}">
                    <a16:creationId xmlns:a16="http://schemas.microsoft.com/office/drawing/2014/main" id="{18121171-4FC2-AC11-E22A-8E492BA56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499"/>
                <a:ext cx="611" cy="499"/>
                <a:chOff x="1785" y="499"/>
                <a:chExt cx="611" cy="499"/>
              </a:xfrm>
            </p:grpSpPr>
            <p:sp>
              <p:nvSpPr>
                <p:cNvPr id="20570" name="Rectangle 25">
                  <a:extLst>
                    <a:ext uri="{FF2B5EF4-FFF2-40B4-BE49-F238E27FC236}">
                      <a16:creationId xmlns:a16="http://schemas.microsoft.com/office/drawing/2014/main" id="{204593B2-29D4-38FC-43E0-9DB3C8BD8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499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5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71" name="Rectangle 26">
                  <a:extLst>
                    <a:ext uri="{FF2B5EF4-FFF2-40B4-BE49-F238E27FC236}">
                      <a16:creationId xmlns:a16="http://schemas.microsoft.com/office/drawing/2014/main" id="{E19243D8-2298-9AD6-771E-A2F623BB9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499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5" name="Group 27">
                <a:extLst>
                  <a:ext uri="{FF2B5EF4-FFF2-40B4-BE49-F238E27FC236}">
                    <a16:creationId xmlns:a16="http://schemas.microsoft.com/office/drawing/2014/main" id="{354B9214-6121-B883-C00B-2A2E7CCEC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499"/>
                <a:ext cx="767" cy="499"/>
                <a:chOff x="2396" y="499"/>
                <a:chExt cx="767" cy="499"/>
              </a:xfrm>
            </p:grpSpPr>
            <p:sp>
              <p:nvSpPr>
                <p:cNvPr id="20568" name="Rectangle 28">
                  <a:extLst>
                    <a:ext uri="{FF2B5EF4-FFF2-40B4-BE49-F238E27FC236}">
                      <a16:creationId xmlns:a16="http://schemas.microsoft.com/office/drawing/2014/main" id="{039A6527-46EE-A555-2563-1BEB11320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499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4  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9" name="Rectangle 29">
                  <a:extLst>
                    <a:ext uri="{FF2B5EF4-FFF2-40B4-BE49-F238E27FC236}">
                      <a16:creationId xmlns:a16="http://schemas.microsoft.com/office/drawing/2014/main" id="{7F1BEE5E-F77B-7FD6-C79D-737B6F9D4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499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6" name="Group 30">
                <a:extLst>
                  <a:ext uri="{FF2B5EF4-FFF2-40B4-BE49-F238E27FC236}">
                    <a16:creationId xmlns:a16="http://schemas.microsoft.com/office/drawing/2014/main" id="{46561A91-5FAF-F433-9D57-6DE2060A79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98"/>
                <a:ext cx="513" cy="499"/>
                <a:chOff x="0" y="998"/>
                <a:chExt cx="513" cy="499"/>
              </a:xfrm>
            </p:grpSpPr>
            <p:sp>
              <p:nvSpPr>
                <p:cNvPr id="20566" name="Rectangle 31">
                  <a:extLst>
                    <a:ext uri="{FF2B5EF4-FFF2-40B4-BE49-F238E27FC236}">
                      <a16:creationId xmlns:a16="http://schemas.microsoft.com/office/drawing/2014/main" id="{C11AF268-0B10-55AB-FD41-D9EC8AA08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2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7" name="Rectangle 32">
                  <a:extLst>
                    <a:ext uri="{FF2B5EF4-FFF2-40B4-BE49-F238E27FC236}">
                      <a16:creationId xmlns:a16="http://schemas.microsoft.com/office/drawing/2014/main" id="{79D7409D-7B92-4E1A-1FB7-28A358CD7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7" name="Group 33">
                <a:extLst>
                  <a:ext uri="{FF2B5EF4-FFF2-40B4-BE49-F238E27FC236}">
                    <a16:creationId xmlns:a16="http://schemas.microsoft.com/office/drawing/2014/main" id="{07112813-A1A7-176C-1977-DC12BAD4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998"/>
                <a:ext cx="1272" cy="499"/>
                <a:chOff x="513" y="998"/>
                <a:chExt cx="1272" cy="499"/>
              </a:xfrm>
            </p:grpSpPr>
            <p:sp>
              <p:nvSpPr>
                <p:cNvPr id="20564" name="Rectangle 34">
                  <a:extLst>
                    <a:ext uri="{FF2B5EF4-FFF2-40B4-BE49-F238E27FC236}">
                      <a16:creationId xmlns:a16="http://schemas.microsoft.com/office/drawing/2014/main" id="{46B6AEB9-9900-56E8-71D5-FDB5C8468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998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数学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5" name="Rectangle 35">
                  <a:extLst>
                    <a:ext uri="{FF2B5EF4-FFF2-40B4-BE49-F238E27FC236}">
                      <a16:creationId xmlns:a16="http://schemas.microsoft.com/office/drawing/2014/main" id="{30A9010A-4894-EB14-466B-A7768F3E6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998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8" name="Group 36">
                <a:extLst>
                  <a:ext uri="{FF2B5EF4-FFF2-40B4-BE49-F238E27FC236}">
                    <a16:creationId xmlns:a16="http://schemas.microsoft.com/office/drawing/2014/main" id="{9D80076F-F6C2-8762-402B-4B3CDB787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998"/>
                <a:ext cx="611" cy="499"/>
                <a:chOff x="1785" y="998"/>
                <a:chExt cx="611" cy="499"/>
              </a:xfrm>
            </p:grpSpPr>
            <p:sp>
              <p:nvSpPr>
                <p:cNvPr id="20562" name="Rectangle 37">
                  <a:extLst>
                    <a:ext uri="{FF2B5EF4-FFF2-40B4-BE49-F238E27FC236}">
                      <a16:creationId xmlns:a16="http://schemas.microsoft.com/office/drawing/2014/main" id="{36C0A4FD-904D-A71D-5234-960B2A9EF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998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000" b="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3" name="Rectangle 38">
                  <a:extLst>
                    <a:ext uri="{FF2B5EF4-FFF2-40B4-BE49-F238E27FC236}">
                      <a16:creationId xmlns:a16="http://schemas.microsoft.com/office/drawing/2014/main" id="{239934DB-6AEC-F684-A9E8-1E7B6FF56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998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9" name="Group 39">
                <a:extLst>
                  <a:ext uri="{FF2B5EF4-FFF2-40B4-BE49-F238E27FC236}">
                    <a16:creationId xmlns:a16="http://schemas.microsoft.com/office/drawing/2014/main" id="{187B02EC-9840-C571-F016-15723F414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998"/>
                <a:ext cx="767" cy="499"/>
                <a:chOff x="2396" y="998"/>
                <a:chExt cx="767" cy="499"/>
              </a:xfrm>
            </p:grpSpPr>
            <p:sp>
              <p:nvSpPr>
                <p:cNvPr id="20560" name="Rectangle 40">
                  <a:extLst>
                    <a:ext uri="{FF2B5EF4-FFF2-40B4-BE49-F238E27FC236}">
                      <a16:creationId xmlns:a16="http://schemas.microsoft.com/office/drawing/2014/main" id="{D764A95A-51F5-3581-B792-A89BE35A9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998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2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61" name="Rectangle 41">
                  <a:extLst>
                    <a:ext uri="{FF2B5EF4-FFF2-40B4-BE49-F238E27FC236}">
                      <a16:creationId xmlns:a16="http://schemas.microsoft.com/office/drawing/2014/main" id="{1CAFF7DA-D076-E43B-DBCB-475F13C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998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0" name="Group 42">
                <a:extLst>
                  <a:ext uri="{FF2B5EF4-FFF2-40B4-BE49-F238E27FC236}">
                    <a16:creationId xmlns:a16="http://schemas.microsoft.com/office/drawing/2014/main" id="{5B554AD8-AC6E-3C11-7D00-EE84DFDD8F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97"/>
                <a:ext cx="513" cy="499"/>
                <a:chOff x="0" y="1497"/>
                <a:chExt cx="513" cy="499"/>
              </a:xfrm>
            </p:grpSpPr>
            <p:sp>
              <p:nvSpPr>
                <p:cNvPr id="20558" name="Rectangle 43">
                  <a:extLst>
                    <a:ext uri="{FF2B5EF4-FFF2-40B4-BE49-F238E27FC236}">
                      <a16:creationId xmlns:a16="http://schemas.microsoft.com/office/drawing/2014/main" id="{EF3D7A0B-D53C-E4C2-45D6-4616E2095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3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9" name="Rectangle 44">
                  <a:extLst>
                    <a:ext uri="{FF2B5EF4-FFF2-40B4-BE49-F238E27FC236}">
                      <a16:creationId xmlns:a16="http://schemas.microsoft.com/office/drawing/2014/main" id="{4C39EAE1-049B-E458-DC8D-113385F44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1" name="Group 45">
                <a:extLst>
                  <a:ext uri="{FF2B5EF4-FFF2-40B4-BE49-F238E27FC236}">
                    <a16:creationId xmlns:a16="http://schemas.microsoft.com/office/drawing/2014/main" id="{1DE200EC-4E26-91C6-787D-EBB2D9D2A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1497"/>
                <a:ext cx="1272" cy="499"/>
                <a:chOff x="513" y="1497"/>
                <a:chExt cx="1272" cy="499"/>
              </a:xfrm>
            </p:grpSpPr>
            <p:sp>
              <p:nvSpPr>
                <p:cNvPr id="20556" name="Rectangle 46">
                  <a:extLst>
                    <a:ext uri="{FF2B5EF4-FFF2-40B4-BE49-F238E27FC236}">
                      <a16:creationId xmlns:a16="http://schemas.microsoft.com/office/drawing/2014/main" id="{45E3FB72-8184-A066-3D4D-35DCC8555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1497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信息系统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7" name="Rectangle 47">
                  <a:extLst>
                    <a:ext uri="{FF2B5EF4-FFF2-40B4-BE49-F238E27FC236}">
                      <a16:creationId xmlns:a16="http://schemas.microsoft.com/office/drawing/2014/main" id="{B2B9FFE4-E4C4-E511-1B94-700269C4F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1497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2" name="Group 48">
                <a:extLst>
                  <a:ext uri="{FF2B5EF4-FFF2-40B4-BE49-F238E27FC236}">
                    <a16:creationId xmlns:a16="http://schemas.microsoft.com/office/drawing/2014/main" id="{3A652237-97FF-65A1-7CA4-C0559BD78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1497"/>
                <a:ext cx="611" cy="499"/>
                <a:chOff x="1785" y="1497"/>
                <a:chExt cx="611" cy="499"/>
              </a:xfrm>
            </p:grpSpPr>
            <p:sp>
              <p:nvSpPr>
                <p:cNvPr id="20554" name="Rectangle 49">
                  <a:extLst>
                    <a:ext uri="{FF2B5EF4-FFF2-40B4-BE49-F238E27FC236}">
                      <a16:creationId xmlns:a16="http://schemas.microsoft.com/office/drawing/2014/main" id="{C8F89969-E4CE-9C3E-D534-216F53F09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1497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1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5" name="Rectangle 50">
                  <a:extLst>
                    <a:ext uri="{FF2B5EF4-FFF2-40B4-BE49-F238E27FC236}">
                      <a16:creationId xmlns:a16="http://schemas.microsoft.com/office/drawing/2014/main" id="{3DDBA9B5-18A3-2016-ECFA-A3B10021F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1497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3" name="Group 51">
                <a:extLst>
                  <a:ext uri="{FF2B5EF4-FFF2-40B4-BE49-F238E27FC236}">
                    <a16:creationId xmlns:a16="http://schemas.microsoft.com/office/drawing/2014/main" id="{0CFD29F5-8256-E692-E659-B704DA6E0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1497"/>
                <a:ext cx="767" cy="499"/>
                <a:chOff x="2396" y="1497"/>
                <a:chExt cx="767" cy="499"/>
              </a:xfrm>
            </p:grpSpPr>
            <p:sp>
              <p:nvSpPr>
                <p:cNvPr id="20552" name="Rectangle 52">
                  <a:extLst>
                    <a:ext uri="{FF2B5EF4-FFF2-40B4-BE49-F238E27FC236}">
                      <a16:creationId xmlns:a16="http://schemas.microsoft.com/office/drawing/2014/main" id="{2DB37E40-C934-4271-A6EA-21CCAAF26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1497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4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3" name="Rectangle 53">
                  <a:extLst>
                    <a:ext uri="{FF2B5EF4-FFF2-40B4-BE49-F238E27FC236}">
                      <a16:creationId xmlns:a16="http://schemas.microsoft.com/office/drawing/2014/main" id="{8DCC0CB6-413F-636A-FD7D-DC162F946C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1497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4" name="Group 54">
                <a:extLst>
                  <a:ext uri="{FF2B5EF4-FFF2-40B4-BE49-F238E27FC236}">
                    <a16:creationId xmlns:a16="http://schemas.microsoft.com/office/drawing/2014/main" id="{D726B98F-C94A-4F53-DC4F-BAFE7D8D14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96"/>
                <a:ext cx="513" cy="499"/>
                <a:chOff x="0" y="1996"/>
                <a:chExt cx="513" cy="499"/>
              </a:xfrm>
            </p:grpSpPr>
            <p:sp>
              <p:nvSpPr>
                <p:cNvPr id="20550" name="Rectangle 55">
                  <a:extLst>
                    <a:ext uri="{FF2B5EF4-FFF2-40B4-BE49-F238E27FC236}">
                      <a16:creationId xmlns:a16="http://schemas.microsoft.com/office/drawing/2014/main" id="{BD228C33-D904-1B5D-2B31-821D8C3DA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96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4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1" name="Rectangle 56">
                  <a:extLst>
                    <a:ext uri="{FF2B5EF4-FFF2-40B4-BE49-F238E27FC236}">
                      <a16:creationId xmlns:a16="http://schemas.microsoft.com/office/drawing/2014/main" id="{EB2CC8D3-619D-4065-3410-2DCB51451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96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5" name="Group 57">
                <a:extLst>
                  <a:ext uri="{FF2B5EF4-FFF2-40B4-BE49-F238E27FC236}">
                    <a16:creationId xmlns:a16="http://schemas.microsoft.com/office/drawing/2014/main" id="{64DF4692-745A-697B-64D1-927180192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1996"/>
                <a:ext cx="1272" cy="499"/>
                <a:chOff x="513" y="1996"/>
                <a:chExt cx="1272" cy="499"/>
              </a:xfrm>
            </p:grpSpPr>
            <p:sp>
              <p:nvSpPr>
                <p:cNvPr id="20548" name="Rectangle 58">
                  <a:extLst>
                    <a:ext uri="{FF2B5EF4-FFF2-40B4-BE49-F238E27FC236}">
                      <a16:creationId xmlns:a16="http://schemas.microsoft.com/office/drawing/2014/main" id="{39EE7692-E9AB-C2D0-E9E2-F53BBC81B5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1996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操作系统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49" name="Rectangle 59">
                  <a:extLst>
                    <a:ext uri="{FF2B5EF4-FFF2-40B4-BE49-F238E27FC236}">
                      <a16:creationId xmlns:a16="http://schemas.microsoft.com/office/drawing/2014/main" id="{254A9506-2BD3-B47C-722C-946FE6BC7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1996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6" name="Group 60">
                <a:extLst>
                  <a:ext uri="{FF2B5EF4-FFF2-40B4-BE49-F238E27FC236}">
                    <a16:creationId xmlns:a16="http://schemas.microsoft.com/office/drawing/2014/main" id="{31472D35-7689-3BEE-BA3C-CC41F11A1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1996"/>
                <a:ext cx="611" cy="499"/>
                <a:chOff x="1785" y="1996"/>
                <a:chExt cx="611" cy="499"/>
              </a:xfrm>
            </p:grpSpPr>
            <p:sp>
              <p:nvSpPr>
                <p:cNvPr id="20546" name="Rectangle 61">
                  <a:extLst>
                    <a:ext uri="{FF2B5EF4-FFF2-40B4-BE49-F238E27FC236}">
                      <a16:creationId xmlns:a16="http://schemas.microsoft.com/office/drawing/2014/main" id="{28139E36-FAF1-0B75-45F4-0C0DAB7AD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1996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6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47" name="Rectangle 62">
                  <a:extLst>
                    <a:ext uri="{FF2B5EF4-FFF2-40B4-BE49-F238E27FC236}">
                      <a16:creationId xmlns:a16="http://schemas.microsoft.com/office/drawing/2014/main" id="{0AC56561-B8BE-C57B-5D3F-DD8C2F425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1996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7" name="Group 63">
                <a:extLst>
                  <a:ext uri="{FF2B5EF4-FFF2-40B4-BE49-F238E27FC236}">
                    <a16:creationId xmlns:a16="http://schemas.microsoft.com/office/drawing/2014/main" id="{ED4F0C86-2998-07F5-AC04-2CFD0848B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1996"/>
                <a:ext cx="767" cy="499"/>
                <a:chOff x="2396" y="1996"/>
                <a:chExt cx="767" cy="499"/>
              </a:xfrm>
            </p:grpSpPr>
            <p:sp>
              <p:nvSpPr>
                <p:cNvPr id="20544" name="Rectangle 64">
                  <a:extLst>
                    <a:ext uri="{FF2B5EF4-FFF2-40B4-BE49-F238E27FC236}">
                      <a16:creationId xmlns:a16="http://schemas.microsoft.com/office/drawing/2014/main" id="{BBFDA931-7BF7-C782-0A6E-2B3AE16A0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1996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3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45" name="Rectangle 65">
                  <a:extLst>
                    <a:ext uri="{FF2B5EF4-FFF2-40B4-BE49-F238E27FC236}">
                      <a16:creationId xmlns:a16="http://schemas.microsoft.com/office/drawing/2014/main" id="{6F632A31-8898-3D7E-BB35-217CF880C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1996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8" name="Group 66">
                <a:extLst>
                  <a:ext uri="{FF2B5EF4-FFF2-40B4-BE49-F238E27FC236}">
                    <a16:creationId xmlns:a16="http://schemas.microsoft.com/office/drawing/2014/main" id="{561D53B6-224E-29DD-826B-52058E522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5"/>
                <a:ext cx="513" cy="499"/>
                <a:chOff x="0" y="2495"/>
                <a:chExt cx="513" cy="499"/>
              </a:xfrm>
            </p:grpSpPr>
            <p:sp>
              <p:nvSpPr>
                <p:cNvPr id="20542" name="Rectangle 67">
                  <a:extLst>
                    <a:ext uri="{FF2B5EF4-FFF2-40B4-BE49-F238E27FC236}">
                      <a16:creationId xmlns:a16="http://schemas.microsoft.com/office/drawing/2014/main" id="{5BB9A249-833E-37C3-EABB-7BC52D997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95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5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43" name="Rectangle 68">
                  <a:extLst>
                    <a:ext uri="{FF2B5EF4-FFF2-40B4-BE49-F238E27FC236}">
                      <a16:creationId xmlns:a16="http://schemas.microsoft.com/office/drawing/2014/main" id="{448F394B-8B79-86E5-3D42-0BF4E801F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95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9" name="Group 69">
                <a:extLst>
                  <a:ext uri="{FF2B5EF4-FFF2-40B4-BE49-F238E27FC236}">
                    <a16:creationId xmlns:a16="http://schemas.microsoft.com/office/drawing/2014/main" id="{9344BCD8-AFB9-6CFA-7455-00152EC5E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2495"/>
                <a:ext cx="1272" cy="499"/>
                <a:chOff x="513" y="2495"/>
                <a:chExt cx="1272" cy="499"/>
              </a:xfrm>
            </p:grpSpPr>
            <p:sp>
              <p:nvSpPr>
                <p:cNvPr id="20540" name="Rectangle 70">
                  <a:extLst>
                    <a:ext uri="{FF2B5EF4-FFF2-40B4-BE49-F238E27FC236}">
                      <a16:creationId xmlns:a16="http://schemas.microsoft.com/office/drawing/2014/main" id="{050EB3CB-4194-D7C6-4BAB-D9F131447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2495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数据结构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41" name="Rectangle 71">
                  <a:extLst>
                    <a:ext uri="{FF2B5EF4-FFF2-40B4-BE49-F238E27FC236}">
                      <a16:creationId xmlns:a16="http://schemas.microsoft.com/office/drawing/2014/main" id="{702524CE-4BDA-F235-BD28-8EB5766DB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2495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0" name="Group 72">
                <a:extLst>
                  <a:ext uri="{FF2B5EF4-FFF2-40B4-BE49-F238E27FC236}">
                    <a16:creationId xmlns:a16="http://schemas.microsoft.com/office/drawing/2014/main" id="{15C3036B-7882-B44A-7E11-F91050B61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495"/>
                <a:ext cx="611" cy="499"/>
                <a:chOff x="1785" y="2495"/>
                <a:chExt cx="611" cy="499"/>
              </a:xfrm>
            </p:grpSpPr>
            <p:sp>
              <p:nvSpPr>
                <p:cNvPr id="20538" name="Rectangle 73">
                  <a:extLst>
                    <a:ext uri="{FF2B5EF4-FFF2-40B4-BE49-F238E27FC236}">
                      <a16:creationId xmlns:a16="http://schemas.microsoft.com/office/drawing/2014/main" id="{BA31E356-EF0E-B51E-8F57-8E4CBF470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495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7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39" name="Rectangle 74">
                  <a:extLst>
                    <a:ext uri="{FF2B5EF4-FFF2-40B4-BE49-F238E27FC236}">
                      <a16:creationId xmlns:a16="http://schemas.microsoft.com/office/drawing/2014/main" id="{94B7F2F7-4F9A-472F-E67C-91B9F8D8D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2495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1" name="Group 75">
                <a:extLst>
                  <a:ext uri="{FF2B5EF4-FFF2-40B4-BE49-F238E27FC236}">
                    <a16:creationId xmlns:a16="http://schemas.microsoft.com/office/drawing/2014/main" id="{A9558A16-B8BC-AFCC-67B5-06661B23B7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2495"/>
                <a:ext cx="767" cy="499"/>
                <a:chOff x="2396" y="2495"/>
                <a:chExt cx="767" cy="499"/>
              </a:xfrm>
            </p:grpSpPr>
            <p:sp>
              <p:nvSpPr>
                <p:cNvPr id="20536" name="Rectangle 76">
                  <a:extLst>
                    <a:ext uri="{FF2B5EF4-FFF2-40B4-BE49-F238E27FC236}">
                      <a16:creationId xmlns:a16="http://schemas.microsoft.com/office/drawing/2014/main" id="{69945119-4077-A682-AA01-159EB1B3E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2495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4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37" name="Rectangle 77">
                  <a:extLst>
                    <a:ext uri="{FF2B5EF4-FFF2-40B4-BE49-F238E27FC236}">
                      <a16:creationId xmlns:a16="http://schemas.microsoft.com/office/drawing/2014/main" id="{AF3CD40A-D4EB-7D57-1028-E361055E9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95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2" name="Group 78">
                <a:extLst>
                  <a:ext uri="{FF2B5EF4-FFF2-40B4-BE49-F238E27FC236}">
                    <a16:creationId xmlns:a16="http://schemas.microsoft.com/office/drawing/2014/main" id="{30FAFE06-0AB9-61B4-A9BD-E01CC7499C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94"/>
                <a:ext cx="513" cy="499"/>
                <a:chOff x="0" y="2994"/>
                <a:chExt cx="513" cy="499"/>
              </a:xfrm>
            </p:grpSpPr>
            <p:sp>
              <p:nvSpPr>
                <p:cNvPr id="20534" name="Rectangle 79">
                  <a:extLst>
                    <a:ext uri="{FF2B5EF4-FFF2-40B4-BE49-F238E27FC236}">
                      <a16:creationId xmlns:a16="http://schemas.microsoft.com/office/drawing/2014/main" id="{26B06424-21BF-4597-EDAE-ECDE6F6BD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994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6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35" name="Rectangle 80">
                  <a:extLst>
                    <a:ext uri="{FF2B5EF4-FFF2-40B4-BE49-F238E27FC236}">
                      <a16:creationId xmlns:a16="http://schemas.microsoft.com/office/drawing/2014/main" id="{33C55C06-4217-7B34-C149-C6D77D03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94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3" name="Group 81">
                <a:extLst>
                  <a:ext uri="{FF2B5EF4-FFF2-40B4-BE49-F238E27FC236}">
                    <a16:creationId xmlns:a16="http://schemas.microsoft.com/office/drawing/2014/main" id="{99647362-0C16-E7D9-2443-849684346B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2994"/>
                <a:ext cx="1272" cy="499"/>
                <a:chOff x="513" y="2994"/>
                <a:chExt cx="1272" cy="499"/>
              </a:xfrm>
            </p:grpSpPr>
            <p:sp>
              <p:nvSpPr>
                <p:cNvPr id="20532" name="Rectangle 82">
                  <a:extLst>
                    <a:ext uri="{FF2B5EF4-FFF2-40B4-BE49-F238E27FC236}">
                      <a16:creationId xmlns:a16="http://schemas.microsoft.com/office/drawing/2014/main" id="{DFAF7328-84A3-3043-E71E-6E54DE9CE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2994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数据处理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33" name="Rectangle 83">
                  <a:extLst>
                    <a:ext uri="{FF2B5EF4-FFF2-40B4-BE49-F238E27FC236}">
                      <a16:creationId xmlns:a16="http://schemas.microsoft.com/office/drawing/2014/main" id="{0AA99CF5-F30B-92E0-6F9D-8CDDD854D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2994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4" name="Group 84">
                <a:extLst>
                  <a:ext uri="{FF2B5EF4-FFF2-40B4-BE49-F238E27FC236}">
                    <a16:creationId xmlns:a16="http://schemas.microsoft.com/office/drawing/2014/main" id="{216B21D5-8357-3E6D-1AAF-7F932162F8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994"/>
                <a:ext cx="611" cy="499"/>
                <a:chOff x="1785" y="2994"/>
                <a:chExt cx="611" cy="499"/>
              </a:xfrm>
            </p:grpSpPr>
            <p:sp>
              <p:nvSpPr>
                <p:cNvPr id="20530" name="Rectangle 85">
                  <a:extLst>
                    <a:ext uri="{FF2B5EF4-FFF2-40B4-BE49-F238E27FC236}">
                      <a16:creationId xmlns:a16="http://schemas.microsoft.com/office/drawing/2014/main" id="{C79EAE71-C744-4781-EBAE-897BF5B3B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994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31" name="Rectangle 86">
                  <a:extLst>
                    <a:ext uri="{FF2B5EF4-FFF2-40B4-BE49-F238E27FC236}">
                      <a16:creationId xmlns:a16="http://schemas.microsoft.com/office/drawing/2014/main" id="{E8F4C759-B455-FD2F-6DC1-C78BADF5B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2994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5" name="Group 87">
                <a:extLst>
                  <a:ext uri="{FF2B5EF4-FFF2-40B4-BE49-F238E27FC236}">
                    <a16:creationId xmlns:a16="http://schemas.microsoft.com/office/drawing/2014/main" id="{5B3D91E5-5016-F3F3-24A0-2CF89BAF41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2994"/>
                <a:ext cx="767" cy="499"/>
                <a:chOff x="2396" y="2994"/>
                <a:chExt cx="767" cy="499"/>
              </a:xfrm>
            </p:grpSpPr>
            <p:sp>
              <p:nvSpPr>
                <p:cNvPr id="20528" name="Rectangle 88">
                  <a:extLst>
                    <a:ext uri="{FF2B5EF4-FFF2-40B4-BE49-F238E27FC236}">
                      <a16:creationId xmlns:a16="http://schemas.microsoft.com/office/drawing/2014/main" id="{2EF8EED7-0DCC-58A1-96B4-969BC280A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2994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2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9" name="Rectangle 89">
                  <a:extLst>
                    <a:ext uri="{FF2B5EF4-FFF2-40B4-BE49-F238E27FC236}">
                      <a16:creationId xmlns:a16="http://schemas.microsoft.com/office/drawing/2014/main" id="{705F2C9B-E560-6B6A-675A-569CDF1D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994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6" name="Group 90">
                <a:extLst>
                  <a:ext uri="{FF2B5EF4-FFF2-40B4-BE49-F238E27FC236}">
                    <a16:creationId xmlns:a16="http://schemas.microsoft.com/office/drawing/2014/main" id="{E83E281F-4A9A-9953-B12A-9925A5C2F7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493"/>
                <a:ext cx="513" cy="499"/>
                <a:chOff x="0" y="3493"/>
                <a:chExt cx="513" cy="499"/>
              </a:xfrm>
            </p:grpSpPr>
            <p:sp>
              <p:nvSpPr>
                <p:cNvPr id="20526" name="Rectangle 91">
                  <a:extLst>
                    <a:ext uri="{FF2B5EF4-FFF2-40B4-BE49-F238E27FC236}">
                      <a16:creationId xmlns:a16="http://schemas.microsoft.com/office/drawing/2014/main" id="{F2A141D4-2E54-4E26-49EB-1A4C0EA0D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493"/>
                  <a:ext cx="427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7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7" name="Rectangle 92">
                  <a:extLst>
                    <a:ext uri="{FF2B5EF4-FFF2-40B4-BE49-F238E27FC236}">
                      <a16:creationId xmlns:a16="http://schemas.microsoft.com/office/drawing/2014/main" id="{963BD810-E81F-9223-9201-C1BC93EB2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493"/>
                  <a:ext cx="513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7" name="Group 93">
                <a:extLst>
                  <a:ext uri="{FF2B5EF4-FFF2-40B4-BE49-F238E27FC236}">
                    <a16:creationId xmlns:a16="http://schemas.microsoft.com/office/drawing/2014/main" id="{99964FC1-5D8C-5170-3464-D2AFA876C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3493"/>
                <a:ext cx="1272" cy="499"/>
                <a:chOff x="513" y="3493"/>
                <a:chExt cx="1272" cy="499"/>
              </a:xfrm>
            </p:grpSpPr>
            <p:sp>
              <p:nvSpPr>
                <p:cNvPr id="20524" name="Rectangle 94">
                  <a:extLst>
                    <a:ext uri="{FF2B5EF4-FFF2-40B4-BE49-F238E27FC236}">
                      <a16:creationId xmlns:a16="http://schemas.microsoft.com/office/drawing/2014/main" id="{85A4D7A5-8E23-1850-B662-AC18F1AB2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3493"/>
                  <a:ext cx="118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PASCAL</a:t>
                  </a:r>
                  <a:r>
                    <a:rPr kumimoji="1" lang="zh-CN" altLang="en-US" sz="2200">
                      <a:latin typeface="Times New Roman" panose="02020603050405020304" pitchFamily="18" charset="0"/>
                    </a:rPr>
                    <a:t>语言</a:t>
                  </a:r>
                  <a:endParaRPr kumimoji="1" lang="zh-CN" altLang="en-US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5" name="Rectangle 95">
                  <a:extLst>
                    <a:ext uri="{FF2B5EF4-FFF2-40B4-BE49-F238E27FC236}">
                      <a16:creationId xmlns:a16="http://schemas.microsoft.com/office/drawing/2014/main" id="{0FEB577B-F343-7ABB-1E8D-537FCBC21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3493"/>
                  <a:ext cx="127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8" name="Group 96">
                <a:extLst>
                  <a:ext uri="{FF2B5EF4-FFF2-40B4-BE49-F238E27FC236}">
                    <a16:creationId xmlns:a16="http://schemas.microsoft.com/office/drawing/2014/main" id="{90110068-755F-CF01-D92F-4BF329073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3493"/>
                <a:ext cx="611" cy="499"/>
                <a:chOff x="1785" y="3493"/>
                <a:chExt cx="611" cy="499"/>
              </a:xfrm>
            </p:grpSpPr>
            <p:sp>
              <p:nvSpPr>
                <p:cNvPr id="20522" name="Rectangle 97">
                  <a:extLst>
                    <a:ext uri="{FF2B5EF4-FFF2-40B4-BE49-F238E27FC236}">
                      <a16:creationId xmlns:a16="http://schemas.microsoft.com/office/drawing/2014/main" id="{9828C279-30A9-529E-AEF4-1969D16A0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3493"/>
                  <a:ext cx="525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6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3" name="Rectangle 98">
                  <a:extLst>
                    <a:ext uri="{FF2B5EF4-FFF2-40B4-BE49-F238E27FC236}">
                      <a16:creationId xmlns:a16="http://schemas.microsoft.com/office/drawing/2014/main" id="{892A487E-44A3-0B6C-70C2-F0CA26BBD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3493"/>
                  <a:ext cx="611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19" name="Group 99">
                <a:extLst>
                  <a:ext uri="{FF2B5EF4-FFF2-40B4-BE49-F238E27FC236}">
                    <a16:creationId xmlns:a16="http://schemas.microsoft.com/office/drawing/2014/main" id="{F256B106-5618-E978-10F4-21C801503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3493"/>
                <a:ext cx="767" cy="499"/>
                <a:chOff x="2396" y="3493"/>
                <a:chExt cx="767" cy="499"/>
              </a:xfrm>
            </p:grpSpPr>
            <p:sp>
              <p:nvSpPr>
                <p:cNvPr id="20520" name="Rectangle 100">
                  <a:extLst>
                    <a:ext uri="{FF2B5EF4-FFF2-40B4-BE49-F238E27FC236}">
                      <a16:creationId xmlns:a16="http://schemas.microsoft.com/office/drawing/2014/main" id="{2F1671CA-8D68-38C3-48D2-0F5B3FBB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" y="3493"/>
                  <a:ext cx="681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200">
                      <a:latin typeface="Times New Roman" panose="02020603050405020304" pitchFamily="18" charset="0"/>
                    </a:rPr>
                    <a:t>  4</a:t>
                  </a:r>
                  <a:endParaRPr kumimoji="1" lang="en-US" altLang="zh-CN" sz="1000" b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1" name="Rectangle 101">
                  <a:extLst>
                    <a:ext uri="{FF2B5EF4-FFF2-40B4-BE49-F238E27FC236}">
                      <a16:creationId xmlns:a16="http://schemas.microsoft.com/office/drawing/2014/main" id="{7463557D-3578-823D-D4BC-09C373420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3493"/>
                  <a:ext cx="767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87" name="Rectangle 102">
              <a:extLst>
                <a:ext uri="{FF2B5EF4-FFF2-40B4-BE49-F238E27FC236}">
                  <a16:creationId xmlns:a16="http://schemas.microsoft.com/office/drawing/2014/main" id="{4D1A6A89-EA59-A110-5747-C35E8F2D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169" cy="39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4991B42-DA60-33A4-B089-D0138B3DC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6635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SECOND</a:t>
            </a:r>
            <a:r>
              <a:rPr lang="zh-CN" altLang="en-US" sz="2200"/>
              <a:t>表（</a:t>
            </a:r>
            <a:r>
              <a:rPr lang="en-US" altLang="zh-CN" sz="2200"/>
              <a:t>Course</a:t>
            </a:r>
            <a:r>
              <a:rPr lang="zh-CN" altLang="en-US" sz="2200"/>
              <a:t>表）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6">
            <a:extLst>
              <a:ext uri="{FF2B5EF4-FFF2-40B4-BE49-F238E27FC236}">
                <a16:creationId xmlns:a16="http://schemas.microsoft.com/office/drawing/2014/main" id="{3555359F-D8DF-EE95-3285-5A67CDD8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F8111F-3994-449D-82A5-562A2465575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4E4AEBF-A754-F043-69AA-E6508ACAA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685800"/>
            <a:ext cx="7189787" cy="563563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自身连接（续）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25F5755-B46F-E470-5B8F-F15B562FE1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038600" cy="592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查询结果：</a:t>
            </a:r>
          </a:p>
        </p:txBody>
      </p:sp>
      <p:graphicFrame>
        <p:nvGraphicFramePr>
          <p:cNvPr id="518234" name="Group 90">
            <a:extLst>
              <a:ext uri="{FF2B5EF4-FFF2-40B4-BE49-F238E27FC236}">
                <a16:creationId xmlns:a16="http://schemas.microsoft.com/office/drawing/2014/main" id="{CBF710D8-434C-9E11-80EF-C66A3E4E2B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08175" y="2708275"/>
          <a:ext cx="3827463" cy="2520952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18" name="Line 91">
            <a:extLst>
              <a:ext uri="{FF2B5EF4-FFF2-40B4-BE49-F238E27FC236}">
                <a16:creationId xmlns:a16="http://schemas.microsoft.com/office/drawing/2014/main" id="{E3E44E67-A6D5-2DF5-4C3B-223FD02C8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131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3">
            <a:extLst>
              <a:ext uri="{FF2B5EF4-FFF2-40B4-BE49-F238E27FC236}">
                <a16:creationId xmlns:a16="http://schemas.microsoft.com/office/drawing/2014/main" id="{CD492F55-10E2-F355-F546-7422CD68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567737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599" rIns="0" bIns="0">
            <a:spAutoFit/>
          </a:bodyPr>
          <a:lstStyle>
            <a:lvl1pPr marL="246063" indent="-2365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7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7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76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38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示例：求有薪水差额的任意两位教师</a:t>
            </a:r>
          </a:p>
          <a:p>
            <a:pPr eaLnBrk="1" hangingPunct="1">
              <a:lnSpc>
                <a:spcPct val="130000"/>
              </a:lnSpc>
              <a:spcBef>
                <a:spcPts val="38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T1.Tname as Teacher1, T2.Tname as Teacher2  </a:t>
            </a:r>
            <a:b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Teacher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T1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,  Teacher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T2</a:t>
            </a:r>
            <a:endParaRPr lang="zh-CN" altLang="zh-CN" sz="20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T1.Salary &gt; T2.Salary </a:t>
            </a:r>
            <a:r>
              <a:rPr lang="zh-CN" altLang="zh-CN" sz="20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2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示例：求年龄有差异的任意两位同学的姓名</a:t>
            </a:r>
          </a:p>
          <a:p>
            <a:pPr eaLnBrk="1" hangingPunct="1">
              <a:lnSpc>
                <a:spcPct val="130000"/>
              </a:lnSpc>
              <a:spcBef>
                <a:spcPts val="25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S1.Sname as Stud1, S2.Sname as Stud2 </a:t>
            </a:r>
            <a:b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Student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S1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,	Student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S2</a:t>
            </a:r>
            <a:endParaRPr lang="zh-CN" altLang="zh-CN" sz="20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S1.Sage &gt; S2.Sage </a:t>
            </a:r>
            <a:r>
              <a:rPr lang="zh-CN" altLang="zh-CN" sz="20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57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请同学书写一下：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求‘001’号课程有成绩差的任意两位同学</a:t>
            </a:r>
          </a:p>
          <a:p>
            <a:pPr eaLnBrk="1" hangingPunct="1">
              <a:spcBef>
                <a:spcPts val="650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有时表名很长时，为书写条件简便，也定义表别名，以简化书写</a:t>
            </a:r>
          </a:p>
        </p:txBody>
      </p:sp>
      <p:sp>
        <p:nvSpPr>
          <p:cNvPr id="22531" name="object 4">
            <a:extLst>
              <a:ext uri="{FF2B5EF4-FFF2-40B4-BE49-F238E27FC236}">
                <a16:creationId xmlns:a16="http://schemas.microsoft.com/office/drawing/2014/main" id="{DCCAAAEE-1867-09D9-66AC-1337B4D4F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692150"/>
            <a:ext cx="4772025" cy="493713"/>
          </a:xfrm>
        </p:spPr>
        <p:txBody>
          <a:bodyPr lIns="0" tIns="62444" rIns="0" bIns="0">
            <a:spAutoFit/>
          </a:bodyPr>
          <a:lstStyle/>
          <a:p>
            <a:pPr algn="l">
              <a:spcBef>
                <a:spcPts val="488"/>
              </a:spcBef>
            </a:pPr>
            <a:r>
              <a:rPr lang="zh-CN" altLang="en-US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自身连接</a:t>
            </a:r>
            <a:endParaRPr lang="zh-CN" altLang="zh-CN" sz="28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E9DA9B74-1C38-2E79-4414-A7F95ED8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1D7EB8-C05C-4796-B6AB-8CEFCD5C499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3">
            <a:extLst>
              <a:ext uri="{FF2B5EF4-FFF2-40B4-BE49-F238E27FC236}">
                <a16:creationId xmlns:a16="http://schemas.microsoft.com/office/drawing/2014/main" id="{7CF5A10F-95F2-551E-6E10-2D2D08F2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339850"/>
            <a:ext cx="92519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448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38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示例：求既学过“001”号课又学过 “002”号课的所有学生的学号</a:t>
            </a:r>
          </a:p>
          <a:p>
            <a:pPr eaLnBrk="1" hangingPunct="1">
              <a:lnSpc>
                <a:spcPct val="130000"/>
              </a:lnSpc>
              <a:spcBef>
                <a:spcPts val="38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S1.S#	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    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From 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SC	S1, SC	S2  </a:t>
            </a:r>
            <a:b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 u="sng" dirty="0">
                <a:solidFill>
                  <a:srgbClr val="FF0065"/>
                </a:solidFill>
                <a:cs typeface="Arial" panose="020B0604020202020204" pitchFamily="34" charset="0"/>
              </a:rPr>
              <a:t>S1.S# = S2.S#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and	S1.C#=‘001’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and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S2.C#=‘002</a:t>
            </a:r>
            <a:r>
              <a:rPr lang="zh-CN" altLang="zh-CN" sz="18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25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示例：求“001”号课成绩比“002”号课成绩高的所有学生的学号</a:t>
            </a:r>
          </a:p>
        </p:txBody>
      </p:sp>
      <p:sp>
        <p:nvSpPr>
          <p:cNvPr id="23555" name="object 4">
            <a:extLst>
              <a:ext uri="{FF2B5EF4-FFF2-40B4-BE49-F238E27FC236}">
                <a16:creationId xmlns:a16="http://schemas.microsoft.com/office/drawing/2014/main" id="{3CEE2DB5-D5E0-BB03-7A7D-BE22313F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706438"/>
            <a:ext cx="2952750" cy="495300"/>
          </a:xfrm>
        </p:spPr>
        <p:txBody>
          <a:bodyPr lIns="0" tIns="62444" rIns="0" bIns="0">
            <a:spAutoFit/>
          </a:bodyPr>
          <a:lstStyle/>
          <a:p>
            <a:pPr algn="l">
              <a:spcBef>
                <a:spcPts val="488"/>
              </a:spcBef>
            </a:pPr>
            <a:r>
              <a:rPr lang="zh-CN" altLang="en-US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自身连接</a:t>
            </a:r>
            <a:endParaRPr lang="zh-CN" altLang="zh-CN" sz="28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3556" name="object 5">
            <a:extLst>
              <a:ext uri="{FF2B5EF4-FFF2-40B4-BE49-F238E27FC236}">
                <a16:creationId xmlns:a16="http://schemas.microsoft.com/office/drawing/2014/main" id="{DB5F22E7-2708-13C0-D1BE-33E83EEB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464050"/>
            <a:ext cx="1550987" cy="1749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23557" name="object 6">
            <a:extLst>
              <a:ext uri="{FF2B5EF4-FFF2-40B4-BE49-F238E27FC236}">
                <a16:creationId xmlns:a16="http://schemas.microsoft.com/office/drawing/2014/main" id="{E65E8480-7EAC-EC69-3CDD-9B12F4E4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4467225"/>
            <a:ext cx="1550987" cy="1749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23558" name="object 7">
            <a:extLst>
              <a:ext uri="{FF2B5EF4-FFF2-40B4-BE49-F238E27FC236}">
                <a16:creationId xmlns:a16="http://schemas.microsoft.com/office/drawing/2014/main" id="{BD828406-87FC-B390-3B16-ED61A0E2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276600"/>
            <a:ext cx="814705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497013" algn="l"/>
                <a:tab pos="2528888" algn="l"/>
                <a:tab pos="2622550" algn="l"/>
                <a:tab pos="3309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S1.S#	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	S1, SC	S2  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800" u="sng">
                <a:solidFill>
                  <a:srgbClr val="FF0065"/>
                </a:solidFill>
                <a:cs typeface="Arial" panose="020B0604020202020204" pitchFamily="34" charset="0"/>
              </a:rPr>
              <a:t>S1.S# = S2.S#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  and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S1.C#=‘001’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S2.C#=‘002’  and	S1.Score &gt; S2.Score</a:t>
            </a:r>
            <a:r>
              <a:rPr lang="zh-CN" altLang="zh-CN" sz="1800"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122045E-BBF0-DC18-9415-2D6F2AD9BB36}"/>
              </a:ext>
            </a:extLst>
          </p:cNvPr>
          <p:cNvSpPr txBox="1"/>
          <p:nvPr/>
        </p:nvSpPr>
        <p:spPr>
          <a:xfrm>
            <a:off x="7048500" y="4265613"/>
            <a:ext cx="341313" cy="325437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2052" spc="-4" dirty="0">
                <a:solidFill>
                  <a:srgbClr val="3333CC"/>
                </a:solidFill>
                <a:latin typeface="Arial"/>
                <a:cs typeface="Arial"/>
              </a:rPr>
              <a:t>S2</a:t>
            </a:r>
            <a:endParaRPr sz="2052">
              <a:latin typeface="Arial"/>
              <a:cs typeface="Arial"/>
            </a:endParaRPr>
          </a:p>
        </p:txBody>
      </p:sp>
      <p:sp>
        <p:nvSpPr>
          <p:cNvPr id="23560" name="object 9">
            <a:extLst>
              <a:ext uri="{FF2B5EF4-FFF2-40B4-BE49-F238E27FC236}">
                <a16:creationId xmlns:a16="http://schemas.microsoft.com/office/drawing/2014/main" id="{F2609095-F877-035D-5600-3A9006F7E49D}"/>
              </a:ext>
            </a:extLst>
          </p:cNvPr>
          <p:cNvSpPr>
            <a:spLocks/>
          </p:cNvSpPr>
          <p:nvPr/>
        </p:nvSpPr>
        <p:spPr bwMode="auto">
          <a:xfrm>
            <a:off x="2659063" y="4905375"/>
            <a:ext cx="1993900" cy="895350"/>
          </a:xfrm>
          <a:custGeom>
            <a:avLst/>
            <a:gdLst>
              <a:gd name="T0" fmla="*/ 565879 w 2330450"/>
              <a:gd name="T1" fmla="*/ 100866 h 1046479"/>
              <a:gd name="T2" fmla="*/ 525617 w 2330450"/>
              <a:gd name="T3" fmla="*/ 57982 h 1046479"/>
              <a:gd name="T4" fmla="*/ 488617 w 2330450"/>
              <a:gd name="T5" fmla="*/ 37604 h 1046479"/>
              <a:gd name="T6" fmla="*/ 443187 w 2330450"/>
              <a:gd name="T7" fmla="*/ 21011 h 1046479"/>
              <a:gd name="T8" fmla="*/ 390732 w 2330450"/>
              <a:gd name="T9" fmla="*/ 8828 h 1046479"/>
              <a:gd name="T10" fmla="*/ 332653 w 2330450"/>
              <a:gd name="T11" fmla="*/ 1680 h 1046479"/>
              <a:gd name="T12" fmla="*/ 270527 w 2330450"/>
              <a:gd name="T13" fmla="*/ 190 h 1046479"/>
              <a:gd name="T14" fmla="*/ 210112 w 2330450"/>
              <a:gd name="T15" fmla="*/ 4586 h 1046479"/>
              <a:gd name="T16" fmla="*/ 154549 w 2330450"/>
              <a:gd name="T17" fmla="*/ 14354 h 1046479"/>
              <a:gd name="T18" fmla="*/ 105540 w 2330450"/>
              <a:gd name="T19" fmla="*/ 28795 h 1046479"/>
              <a:gd name="T20" fmla="*/ 64168 w 2330450"/>
              <a:gd name="T21" fmla="*/ 47360 h 1046479"/>
              <a:gd name="T22" fmla="*/ 25460 w 2330450"/>
              <a:gd name="T23" fmla="*/ 75371 h 1046479"/>
              <a:gd name="T24" fmla="*/ 0 w 2330450"/>
              <a:gd name="T25" fmla="*/ 128422 h 1046479"/>
              <a:gd name="T26" fmla="*/ 19671 w 2330450"/>
              <a:gd name="T27" fmla="*/ 175353 h 1046479"/>
              <a:gd name="T28" fmla="*/ 50734 w 2330450"/>
              <a:gd name="T29" fmla="*/ 128422 h 1046479"/>
              <a:gd name="T30" fmla="*/ 75630 w 2330450"/>
              <a:gd name="T31" fmla="*/ 81036 h 1046479"/>
              <a:gd name="T32" fmla="*/ 109388 w 2330450"/>
              <a:gd name="T33" fmla="*/ 58568 h 1046479"/>
              <a:gd name="T34" fmla="*/ 154549 w 2330450"/>
              <a:gd name="T35" fmla="*/ 40717 h 1046479"/>
              <a:gd name="T36" fmla="*/ 208872 w 2330450"/>
              <a:gd name="T37" fmla="*/ 28490 h 1046479"/>
              <a:gd name="T38" fmla="*/ 270114 w 2330450"/>
              <a:gd name="T39" fmla="*/ 22896 h 1046479"/>
              <a:gd name="T40" fmla="*/ 333719 w 2330450"/>
              <a:gd name="T41" fmla="*/ 24801 h 1046479"/>
              <a:gd name="T42" fmla="*/ 391781 w 2330450"/>
              <a:gd name="T43" fmla="*/ 33837 h 1046479"/>
              <a:gd name="T44" fmla="*/ 441802 w 2330450"/>
              <a:gd name="T45" fmla="*/ 49003 h 1046479"/>
              <a:gd name="T46" fmla="*/ 481542 w 2330450"/>
              <a:gd name="T47" fmla="*/ 69288 h 1046479"/>
              <a:gd name="T48" fmla="*/ 516969 w 2330450"/>
              <a:gd name="T49" fmla="*/ 107108 h 1046479"/>
              <a:gd name="T50" fmla="*/ 525617 w 2330450"/>
              <a:gd name="T51" fmla="*/ 198920 h 1046479"/>
              <a:gd name="T52" fmla="*/ 565879 w 2330450"/>
              <a:gd name="T53" fmla="*/ 155988 h 1046479"/>
              <a:gd name="T54" fmla="*/ 521752 w 2330450"/>
              <a:gd name="T55" fmla="*/ 201420 h 1046479"/>
              <a:gd name="T56" fmla="*/ 513342 w 2330450"/>
              <a:gd name="T57" fmla="*/ 156538 h 1046479"/>
              <a:gd name="T58" fmla="*/ 472693 w 2330450"/>
              <a:gd name="T59" fmla="*/ 193051 h 1046479"/>
              <a:gd name="T60" fmla="*/ 430173 w 2330450"/>
              <a:gd name="T61" fmla="*/ 212152 h 1046479"/>
              <a:gd name="T62" fmla="*/ 377932 w 2330450"/>
              <a:gd name="T63" fmla="*/ 225880 h 1046479"/>
              <a:gd name="T64" fmla="*/ 318209 w 2330450"/>
              <a:gd name="T65" fmla="*/ 233227 h 1046479"/>
              <a:gd name="T66" fmla="*/ 254276 w 2330450"/>
              <a:gd name="T67" fmla="*/ 233227 h 1046479"/>
              <a:gd name="T68" fmla="*/ 194553 w 2330450"/>
              <a:gd name="T69" fmla="*/ 225880 h 1046479"/>
              <a:gd name="T70" fmla="*/ 142312 w 2330450"/>
              <a:gd name="T71" fmla="*/ 212152 h 1046479"/>
              <a:gd name="T72" fmla="*/ 99791 w 2330450"/>
              <a:gd name="T73" fmla="*/ 193051 h 1046479"/>
              <a:gd name="T74" fmla="*/ 63728 w 2330450"/>
              <a:gd name="T75" fmla="*/ 163161 h 1046479"/>
              <a:gd name="T76" fmla="*/ 50734 w 2330450"/>
              <a:gd name="T77" fmla="*/ 201453 h 1046479"/>
              <a:gd name="T78" fmla="*/ 94416 w 2330450"/>
              <a:gd name="T79" fmla="*/ 223870 h 1046479"/>
              <a:gd name="T80" fmla="*/ 141724 w 2330450"/>
              <a:gd name="T81" fmla="*/ 239455 h 1046479"/>
              <a:gd name="T82" fmla="*/ 195728 w 2330450"/>
              <a:gd name="T83" fmla="*/ 250468 h 1046479"/>
              <a:gd name="T84" fmla="*/ 255036 w 2330450"/>
              <a:gd name="T85" fmla="*/ 256276 h 1046479"/>
              <a:gd name="T86" fmla="*/ 317418 w 2330450"/>
              <a:gd name="T87" fmla="*/ 256276 h 1046479"/>
              <a:gd name="T88" fmla="*/ 376686 w 2330450"/>
              <a:gd name="T89" fmla="*/ 250468 h 1046479"/>
              <a:gd name="T90" fmla="*/ 430679 w 2330450"/>
              <a:gd name="T91" fmla="*/ 239455 h 1046479"/>
              <a:gd name="T92" fmla="*/ 477994 w 2330450"/>
              <a:gd name="T93" fmla="*/ 223870 h 1046479"/>
              <a:gd name="T94" fmla="*/ 517234 w 2330450"/>
              <a:gd name="T95" fmla="*/ 204343 h 104647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30450" h="1046479">
                <a:moveTo>
                  <a:pt x="2330196" y="522731"/>
                </a:moveTo>
                <a:lnTo>
                  <a:pt x="2328470" y="494041"/>
                </a:lnTo>
                <a:lnTo>
                  <a:pt x="2323355" y="465756"/>
                </a:lnTo>
                <a:lnTo>
                  <a:pt x="2303307" y="410563"/>
                </a:lnTo>
                <a:lnTo>
                  <a:pt x="2270766" y="357469"/>
                </a:lnTo>
                <a:lnTo>
                  <a:pt x="2226442" y="306793"/>
                </a:lnTo>
                <a:lnTo>
                  <a:pt x="2171050" y="258854"/>
                </a:lnTo>
                <a:lnTo>
                  <a:pt x="2139426" y="236010"/>
                </a:lnTo>
                <a:lnTo>
                  <a:pt x="2105302" y="213969"/>
                </a:lnTo>
                <a:lnTo>
                  <a:pt x="2068767" y="192772"/>
                </a:lnTo>
                <a:lnTo>
                  <a:pt x="2029909" y="172458"/>
                </a:lnTo>
                <a:lnTo>
                  <a:pt x="1988819" y="153066"/>
                </a:lnTo>
                <a:lnTo>
                  <a:pt x="1945586" y="134638"/>
                </a:lnTo>
                <a:lnTo>
                  <a:pt x="1900297" y="117211"/>
                </a:lnTo>
                <a:lnTo>
                  <a:pt x="1853043" y="100827"/>
                </a:lnTo>
                <a:lnTo>
                  <a:pt x="1803913" y="85525"/>
                </a:lnTo>
                <a:lnTo>
                  <a:pt x="1752995" y="71345"/>
                </a:lnTo>
                <a:lnTo>
                  <a:pt x="1700378" y="58327"/>
                </a:lnTo>
                <a:lnTo>
                  <a:pt x="1646152" y="46510"/>
                </a:lnTo>
                <a:lnTo>
                  <a:pt x="1590406" y="35934"/>
                </a:lnTo>
                <a:lnTo>
                  <a:pt x="1533229" y="26639"/>
                </a:lnTo>
                <a:lnTo>
                  <a:pt x="1474709" y="18665"/>
                </a:lnTo>
                <a:lnTo>
                  <a:pt x="1414937" y="12052"/>
                </a:lnTo>
                <a:lnTo>
                  <a:pt x="1354000" y="6838"/>
                </a:lnTo>
                <a:lnTo>
                  <a:pt x="1291989" y="3066"/>
                </a:lnTo>
                <a:lnTo>
                  <a:pt x="1228992" y="773"/>
                </a:lnTo>
                <a:lnTo>
                  <a:pt x="1165098" y="0"/>
                </a:lnTo>
                <a:lnTo>
                  <a:pt x="1101132" y="773"/>
                </a:lnTo>
                <a:lnTo>
                  <a:pt x="1038073" y="3066"/>
                </a:lnTo>
                <a:lnTo>
                  <a:pt x="976009" y="6838"/>
                </a:lnTo>
                <a:lnTo>
                  <a:pt x="915029" y="12052"/>
                </a:lnTo>
                <a:lnTo>
                  <a:pt x="855221" y="18665"/>
                </a:lnTo>
                <a:lnTo>
                  <a:pt x="796674" y="26639"/>
                </a:lnTo>
                <a:lnTo>
                  <a:pt x="739475" y="35934"/>
                </a:lnTo>
                <a:lnTo>
                  <a:pt x="683715" y="46510"/>
                </a:lnTo>
                <a:lnTo>
                  <a:pt x="629062" y="58430"/>
                </a:lnTo>
                <a:lnTo>
                  <a:pt x="576862" y="71345"/>
                </a:lnTo>
                <a:lnTo>
                  <a:pt x="525946" y="85525"/>
                </a:lnTo>
                <a:lnTo>
                  <a:pt x="476823" y="100827"/>
                </a:lnTo>
                <a:lnTo>
                  <a:pt x="429580" y="117211"/>
                </a:lnTo>
                <a:lnTo>
                  <a:pt x="384306" y="134638"/>
                </a:lnTo>
                <a:lnTo>
                  <a:pt x="341090" y="153066"/>
                </a:lnTo>
                <a:lnTo>
                  <a:pt x="300020" y="172458"/>
                </a:lnTo>
                <a:lnTo>
                  <a:pt x="261185" y="192772"/>
                </a:lnTo>
                <a:lnTo>
                  <a:pt x="224674" y="213969"/>
                </a:lnTo>
                <a:lnTo>
                  <a:pt x="190574" y="236010"/>
                </a:lnTo>
                <a:lnTo>
                  <a:pt x="158975" y="258854"/>
                </a:lnTo>
                <a:lnTo>
                  <a:pt x="103633" y="306793"/>
                </a:lnTo>
                <a:lnTo>
                  <a:pt x="59356" y="357469"/>
                </a:lnTo>
                <a:lnTo>
                  <a:pt x="26853" y="410563"/>
                </a:lnTo>
                <a:lnTo>
                  <a:pt x="6831" y="465756"/>
                </a:lnTo>
                <a:lnTo>
                  <a:pt x="0" y="522731"/>
                </a:lnTo>
                <a:lnTo>
                  <a:pt x="1722" y="551424"/>
                </a:lnTo>
                <a:lnTo>
                  <a:pt x="15237" y="607567"/>
                </a:lnTo>
                <a:lnTo>
                  <a:pt x="41588" y="661786"/>
                </a:lnTo>
                <a:lnTo>
                  <a:pt x="80067" y="713759"/>
                </a:lnTo>
                <a:lnTo>
                  <a:pt x="129965" y="763166"/>
                </a:lnTo>
                <a:lnTo>
                  <a:pt x="190574" y="809686"/>
                </a:lnTo>
                <a:lnTo>
                  <a:pt x="206502" y="819997"/>
                </a:lnTo>
                <a:lnTo>
                  <a:pt x="206502" y="522731"/>
                </a:lnTo>
                <a:lnTo>
                  <a:pt x="208712" y="493258"/>
                </a:lnTo>
                <a:lnTo>
                  <a:pt x="225970" y="435974"/>
                </a:lnTo>
                <a:lnTo>
                  <a:pt x="259392" y="381332"/>
                </a:lnTo>
                <a:lnTo>
                  <a:pt x="307839" y="329847"/>
                </a:lnTo>
                <a:lnTo>
                  <a:pt x="337340" y="305449"/>
                </a:lnTo>
                <a:lnTo>
                  <a:pt x="370169" y="282032"/>
                </a:lnTo>
                <a:lnTo>
                  <a:pt x="406185" y="259661"/>
                </a:lnTo>
                <a:lnTo>
                  <a:pt x="445244" y="238400"/>
                </a:lnTo>
                <a:lnTo>
                  <a:pt x="487203" y="218312"/>
                </a:lnTo>
                <a:lnTo>
                  <a:pt x="531921" y="199464"/>
                </a:lnTo>
                <a:lnTo>
                  <a:pt x="579255" y="181917"/>
                </a:lnTo>
                <a:lnTo>
                  <a:pt x="629062" y="165737"/>
                </a:lnTo>
                <a:lnTo>
                  <a:pt x="681199" y="150988"/>
                </a:lnTo>
                <a:lnTo>
                  <a:pt x="735525" y="137734"/>
                </a:lnTo>
                <a:lnTo>
                  <a:pt x="791896" y="126039"/>
                </a:lnTo>
                <a:lnTo>
                  <a:pt x="850170" y="115967"/>
                </a:lnTo>
                <a:lnTo>
                  <a:pt x="910205" y="107583"/>
                </a:lnTo>
                <a:lnTo>
                  <a:pt x="971858" y="100950"/>
                </a:lnTo>
                <a:lnTo>
                  <a:pt x="1034986" y="96132"/>
                </a:lnTo>
                <a:lnTo>
                  <a:pt x="1099446" y="93195"/>
                </a:lnTo>
                <a:lnTo>
                  <a:pt x="1165098" y="92201"/>
                </a:lnTo>
                <a:lnTo>
                  <a:pt x="1230749" y="93195"/>
                </a:lnTo>
                <a:lnTo>
                  <a:pt x="1295209" y="96132"/>
                </a:lnTo>
                <a:lnTo>
                  <a:pt x="1358337" y="100950"/>
                </a:lnTo>
                <a:lnTo>
                  <a:pt x="1419990" y="107583"/>
                </a:lnTo>
                <a:lnTo>
                  <a:pt x="1480025" y="115967"/>
                </a:lnTo>
                <a:lnTo>
                  <a:pt x="1538299" y="126039"/>
                </a:lnTo>
                <a:lnTo>
                  <a:pt x="1594670" y="137734"/>
                </a:lnTo>
                <a:lnTo>
                  <a:pt x="1648996" y="150988"/>
                </a:lnTo>
                <a:lnTo>
                  <a:pt x="1701133" y="165737"/>
                </a:lnTo>
                <a:lnTo>
                  <a:pt x="1750940" y="181917"/>
                </a:lnTo>
                <a:lnTo>
                  <a:pt x="1798274" y="199464"/>
                </a:lnTo>
                <a:lnTo>
                  <a:pt x="1842992" y="218312"/>
                </a:lnTo>
                <a:lnTo>
                  <a:pt x="1884951" y="238400"/>
                </a:lnTo>
                <a:lnTo>
                  <a:pt x="1924010" y="259661"/>
                </a:lnTo>
                <a:lnTo>
                  <a:pt x="1960026" y="282032"/>
                </a:lnTo>
                <a:lnTo>
                  <a:pt x="1992855" y="305449"/>
                </a:lnTo>
                <a:lnTo>
                  <a:pt x="2022356" y="329847"/>
                </a:lnTo>
                <a:lnTo>
                  <a:pt x="2070803" y="381332"/>
                </a:lnTo>
                <a:lnTo>
                  <a:pt x="2104225" y="435974"/>
                </a:lnTo>
                <a:lnTo>
                  <a:pt x="2121483" y="493258"/>
                </a:lnTo>
                <a:lnTo>
                  <a:pt x="2123694" y="522731"/>
                </a:lnTo>
                <a:lnTo>
                  <a:pt x="2123694" y="819864"/>
                </a:lnTo>
                <a:lnTo>
                  <a:pt x="2139426" y="809686"/>
                </a:lnTo>
                <a:lnTo>
                  <a:pt x="2171050" y="786807"/>
                </a:lnTo>
                <a:lnTo>
                  <a:pt x="2226442" y="738804"/>
                </a:lnTo>
                <a:lnTo>
                  <a:pt x="2270766" y="688073"/>
                </a:lnTo>
                <a:lnTo>
                  <a:pt x="2303307" y="634937"/>
                </a:lnTo>
                <a:lnTo>
                  <a:pt x="2323355" y="579716"/>
                </a:lnTo>
                <a:lnTo>
                  <a:pt x="2328470" y="551424"/>
                </a:lnTo>
                <a:lnTo>
                  <a:pt x="2330196" y="522731"/>
                </a:lnTo>
                <a:close/>
              </a:path>
              <a:path w="2330450" h="1046479">
                <a:moveTo>
                  <a:pt x="2123694" y="819864"/>
                </a:moveTo>
                <a:lnTo>
                  <a:pt x="2123694" y="522731"/>
                </a:lnTo>
                <a:lnTo>
                  <a:pt x="2121483" y="552205"/>
                </a:lnTo>
                <a:lnTo>
                  <a:pt x="2114946" y="581145"/>
                </a:lnTo>
                <a:lnTo>
                  <a:pt x="2089463" y="637173"/>
                </a:lnTo>
                <a:lnTo>
                  <a:pt x="2048386" y="690300"/>
                </a:lnTo>
                <a:lnTo>
                  <a:pt x="1992855" y="740014"/>
                </a:lnTo>
                <a:lnTo>
                  <a:pt x="1960026" y="763431"/>
                </a:lnTo>
                <a:lnTo>
                  <a:pt x="1924010" y="785802"/>
                </a:lnTo>
                <a:lnTo>
                  <a:pt x="1884951" y="807063"/>
                </a:lnTo>
                <a:lnTo>
                  <a:pt x="1842992" y="827150"/>
                </a:lnTo>
                <a:lnTo>
                  <a:pt x="1798274" y="845999"/>
                </a:lnTo>
                <a:lnTo>
                  <a:pt x="1750940" y="863546"/>
                </a:lnTo>
                <a:lnTo>
                  <a:pt x="1701133" y="879726"/>
                </a:lnTo>
                <a:lnTo>
                  <a:pt x="1648996" y="894475"/>
                </a:lnTo>
                <a:lnTo>
                  <a:pt x="1594670" y="907729"/>
                </a:lnTo>
                <a:lnTo>
                  <a:pt x="1538299" y="919424"/>
                </a:lnTo>
                <a:lnTo>
                  <a:pt x="1480025" y="929496"/>
                </a:lnTo>
                <a:lnTo>
                  <a:pt x="1419990" y="937880"/>
                </a:lnTo>
                <a:lnTo>
                  <a:pt x="1358337" y="944513"/>
                </a:lnTo>
                <a:lnTo>
                  <a:pt x="1295209" y="949331"/>
                </a:lnTo>
                <a:lnTo>
                  <a:pt x="1230749" y="952268"/>
                </a:lnTo>
                <a:lnTo>
                  <a:pt x="1165098" y="953261"/>
                </a:lnTo>
                <a:lnTo>
                  <a:pt x="1099446" y="952268"/>
                </a:lnTo>
                <a:lnTo>
                  <a:pt x="1034986" y="949331"/>
                </a:lnTo>
                <a:lnTo>
                  <a:pt x="971858" y="944513"/>
                </a:lnTo>
                <a:lnTo>
                  <a:pt x="910205" y="937880"/>
                </a:lnTo>
                <a:lnTo>
                  <a:pt x="850170" y="929496"/>
                </a:lnTo>
                <a:lnTo>
                  <a:pt x="791896" y="919424"/>
                </a:lnTo>
                <a:lnTo>
                  <a:pt x="735525" y="907729"/>
                </a:lnTo>
                <a:lnTo>
                  <a:pt x="681199" y="894475"/>
                </a:lnTo>
                <a:lnTo>
                  <a:pt x="629062" y="879726"/>
                </a:lnTo>
                <a:lnTo>
                  <a:pt x="579255" y="863546"/>
                </a:lnTo>
                <a:lnTo>
                  <a:pt x="531921" y="845999"/>
                </a:lnTo>
                <a:lnTo>
                  <a:pt x="487203" y="827150"/>
                </a:lnTo>
                <a:lnTo>
                  <a:pt x="445244" y="807063"/>
                </a:lnTo>
                <a:lnTo>
                  <a:pt x="406185" y="785802"/>
                </a:lnTo>
                <a:lnTo>
                  <a:pt x="370169" y="763431"/>
                </a:lnTo>
                <a:lnTo>
                  <a:pt x="337340" y="740014"/>
                </a:lnTo>
                <a:lnTo>
                  <a:pt x="307839" y="715616"/>
                </a:lnTo>
                <a:lnTo>
                  <a:pt x="259392" y="664131"/>
                </a:lnTo>
                <a:lnTo>
                  <a:pt x="225970" y="609489"/>
                </a:lnTo>
                <a:lnTo>
                  <a:pt x="208712" y="552205"/>
                </a:lnTo>
                <a:lnTo>
                  <a:pt x="206502" y="522731"/>
                </a:lnTo>
                <a:lnTo>
                  <a:pt x="206502" y="819997"/>
                </a:lnTo>
                <a:lnTo>
                  <a:pt x="261185" y="852996"/>
                </a:lnTo>
                <a:lnTo>
                  <a:pt x="300020" y="873348"/>
                </a:lnTo>
                <a:lnTo>
                  <a:pt x="341090" y="892778"/>
                </a:lnTo>
                <a:lnTo>
                  <a:pt x="384306" y="911244"/>
                </a:lnTo>
                <a:lnTo>
                  <a:pt x="429580" y="928708"/>
                </a:lnTo>
                <a:lnTo>
                  <a:pt x="476823" y="945129"/>
                </a:lnTo>
                <a:lnTo>
                  <a:pt x="525946" y="960467"/>
                </a:lnTo>
                <a:lnTo>
                  <a:pt x="576862" y="974682"/>
                </a:lnTo>
                <a:lnTo>
                  <a:pt x="629481" y="987734"/>
                </a:lnTo>
                <a:lnTo>
                  <a:pt x="683715" y="999582"/>
                </a:lnTo>
                <a:lnTo>
                  <a:pt x="739475" y="1010186"/>
                </a:lnTo>
                <a:lnTo>
                  <a:pt x="796674" y="1019507"/>
                </a:lnTo>
                <a:lnTo>
                  <a:pt x="855221" y="1027504"/>
                </a:lnTo>
                <a:lnTo>
                  <a:pt x="915029" y="1034136"/>
                </a:lnTo>
                <a:lnTo>
                  <a:pt x="976009" y="1039365"/>
                </a:lnTo>
                <a:lnTo>
                  <a:pt x="1038073" y="1043150"/>
                </a:lnTo>
                <a:lnTo>
                  <a:pt x="1101132" y="1045450"/>
                </a:lnTo>
                <a:lnTo>
                  <a:pt x="1165098" y="1046225"/>
                </a:lnTo>
                <a:lnTo>
                  <a:pt x="1228992" y="1045450"/>
                </a:lnTo>
                <a:lnTo>
                  <a:pt x="1291989" y="1043150"/>
                </a:lnTo>
                <a:lnTo>
                  <a:pt x="1354000" y="1039365"/>
                </a:lnTo>
                <a:lnTo>
                  <a:pt x="1414937" y="1034136"/>
                </a:lnTo>
                <a:lnTo>
                  <a:pt x="1474709" y="1027504"/>
                </a:lnTo>
                <a:lnTo>
                  <a:pt x="1533229" y="1019507"/>
                </a:lnTo>
                <a:lnTo>
                  <a:pt x="1590406" y="1010186"/>
                </a:lnTo>
                <a:lnTo>
                  <a:pt x="1646152" y="999582"/>
                </a:lnTo>
                <a:lnTo>
                  <a:pt x="1700378" y="987734"/>
                </a:lnTo>
                <a:lnTo>
                  <a:pt x="1752995" y="974682"/>
                </a:lnTo>
                <a:lnTo>
                  <a:pt x="1803913" y="960467"/>
                </a:lnTo>
                <a:lnTo>
                  <a:pt x="1853043" y="945129"/>
                </a:lnTo>
                <a:lnTo>
                  <a:pt x="1900297" y="928708"/>
                </a:lnTo>
                <a:lnTo>
                  <a:pt x="1945586" y="911244"/>
                </a:lnTo>
                <a:lnTo>
                  <a:pt x="1988819" y="892778"/>
                </a:lnTo>
                <a:lnTo>
                  <a:pt x="2029909" y="873348"/>
                </a:lnTo>
                <a:lnTo>
                  <a:pt x="2068767" y="852996"/>
                </a:lnTo>
                <a:lnTo>
                  <a:pt x="2105302" y="831762"/>
                </a:lnTo>
                <a:lnTo>
                  <a:pt x="2123694" y="819864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1" name="object 10">
            <a:extLst>
              <a:ext uri="{FF2B5EF4-FFF2-40B4-BE49-F238E27FC236}">
                <a16:creationId xmlns:a16="http://schemas.microsoft.com/office/drawing/2014/main" id="{8290C960-5DE9-C0A7-870E-EEA5BC1C2EF2}"/>
              </a:ext>
            </a:extLst>
          </p:cNvPr>
          <p:cNvSpPr>
            <a:spLocks/>
          </p:cNvSpPr>
          <p:nvPr/>
        </p:nvSpPr>
        <p:spPr bwMode="auto">
          <a:xfrm>
            <a:off x="2825750" y="4976813"/>
            <a:ext cx="1660525" cy="749300"/>
          </a:xfrm>
          <a:custGeom>
            <a:avLst/>
            <a:gdLst>
              <a:gd name="T0" fmla="*/ 470343 w 1943100"/>
              <a:gd name="T1" fmla="*/ 93129 h 876300"/>
              <a:gd name="T2" fmla="*/ 455177 w 1943100"/>
              <a:gd name="T3" fmla="*/ 66978 h 876300"/>
              <a:gd name="T4" fmla="*/ 434996 w 1943100"/>
              <a:gd name="T5" fmla="*/ 49317 h 876300"/>
              <a:gd name="T6" fmla="*/ 417814 w 1943100"/>
              <a:gd name="T7" fmla="*/ 38688 h 876300"/>
              <a:gd name="T8" fmla="*/ 397942 w 1943100"/>
              <a:gd name="T9" fmla="*/ 29107 h 876300"/>
              <a:gd name="T10" fmla="*/ 375630 w 1943100"/>
              <a:gd name="T11" fmla="*/ 20687 h 876300"/>
              <a:gd name="T12" fmla="*/ 351124 w 1943100"/>
              <a:gd name="T13" fmla="*/ 13543 h 876300"/>
              <a:gd name="T14" fmla="*/ 324676 w 1943100"/>
              <a:gd name="T15" fmla="*/ 7788 h 876300"/>
              <a:gd name="T16" fmla="*/ 296534 w 1943100"/>
              <a:gd name="T17" fmla="*/ 3537 h 876300"/>
              <a:gd name="T18" fmla="*/ 266948 w 1943100"/>
              <a:gd name="T19" fmla="*/ 904 h 876300"/>
              <a:gd name="T20" fmla="*/ 236166 w 1943100"/>
              <a:gd name="T21" fmla="*/ 0 h 876300"/>
              <a:gd name="T22" fmla="*/ 205385 w 1943100"/>
              <a:gd name="T23" fmla="*/ 904 h 876300"/>
              <a:gd name="T24" fmla="*/ 175798 w 1943100"/>
              <a:gd name="T25" fmla="*/ 3537 h 876300"/>
              <a:gd name="T26" fmla="*/ 147656 w 1943100"/>
              <a:gd name="T27" fmla="*/ 7788 h 876300"/>
              <a:gd name="T28" fmla="*/ 121208 w 1943100"/>
              <a:gd name="T29" fmla="*/ 13543 h 876300"/>
              <a:gd name="T30" fmla="*/ 96703 w 1943100"/>
              <a:gd name="T31" fmla="*/ 20687 h 876300"/>
              <a:gd name="T32" fmla="*/ 74389 w 1943100"/>
              <a:gd name="T33" fmla="*/ 29107 h 876300"/>
              <a:gd name="T34" fmla="*/ 54518 w 1943100"/>
              <a:gd name="T35" fmla="*/ 38688 h 876300"/>
              <a:gd name="T36" fmla="*/ 37336 w 1943100"/>
              <a:gd name="T37" fmla="*/ 49317 h 876300"/>
              <a:gd name="T38" fmla="*/ 17155 w 1943100"/>
              <a:gd name="T39" fmla="*/ 66978 h 876300"/>
              <a:gd name="T40" fmla="*/ 1989 w 1943100"/>
              <a:gd name="T41" fmla="*/ 93129 h 876300"/>
              <a:gd name="T42" fmla="*/ 502 w 1943100"/>
              <a:gd name="T43" fmla="*/ 114114 h 876300"/>
              <a:gd name="T44" fmla="*/ 12043 w 1943100"/>
              <a:gd name="T45" fmla="*/ 140937 h 876300"/>
              <a:gd name="T46" fmla="*/ 37336 w 1943100"/>
              <a:gd name="T47" fmla="*/ 164896 h 876300"/>
              <a:gd name="T48" fmla="*/ 54518 w 1943100"/>
              <a:gd name="T49" fmla="*/ 175520 h 876300"/>
              <a:gd name="T50" fmla="*/ 74389 w 1943100"/>
              <a:gd name="T51" fmla="*/ 185091 h 876300"/>
              <a:gd name="T52" fmla="*/ 96703 w 1943100"/>
              <a:gd name="T53" fmla="*/ 193496 h 876300"/>
              <a:gd name="T54" fmla="*/ 121208 w 1943100"/>
              <a:gd name="T55" fmla="*/ 200626 h 876300"/>
              <a:gd name="T56" fmla="*/ 147656 w 1943100"/>
              <a:gd name="T57" fmla="*/ 206366 h 876300"/>
              <a:gd name="T58" fmla="*/ 175798 w 1943100"/>
              <a:gd name="T59" fmla="*/ 210605 h 876300"/>
              <a:gd name="T60" fmla="*/ 205385 w 1943100"/>
              <a:gd name="T61" fmla="*/ 213230 h 876300"/>
              <a:gd name="T62" fmla="*/ 236166 w 1943100"/>
              <a:gd name="T63" fmla="*/ 214131 h 876300"/>
              <a:gd name="T64" fmla="*/ 266948 w 1943100"/>
              <a:gd name="T65" fmla="*/ 213230 h 876300"/>
              <a:gd name="T66" fmla="*/ 296534 w 1943100"/>
              <a:gd name="T67" fmla="*/ 210605 h 876300"/>
              <a:gd name="T68" fmla="*/ 324676 w 1943100"/>
              <a:gd name="T69" fmla="*/ 206366 h 876300"/>
              <a:gd name="T70" fmla="*/ 351124 w 1943100"/>
              <a:gd name="T71" fmla="*/ 200626 h 876300"/>
              <a:gd name="T72" fmla="*/ 375630 w 1943100"/>
              <a:gd name="T73" fmla="*/ 193496 h 876300"/>
              <a:gd name="T74" fmla="*/ 397942 w 1943100"/>
              <a:gd name="T75" fmla="*/ 185091 h 876300"/>
              <a:gd name="T76" fmla="*/ 417814 w 1943100"/>
              <a:gd name="T77" fmla="*/ 175520 h 876300"/>
              <a:gd name="T78" fmla="*/ 434996 w 1943100"/>
              <a:gd name="T79" fmla="*/ 164896 h 876300"/>
              <a:gd name="T80" fmla="*/ 455177 w 1943100"/>
              <a:gd name="T81" fmla="*/ 147232 h 876300"/>
              <a:gd name="T82" fmla="*/ 470343 w 1943100"/>
              <a:gd name="T83" fmla="*/ 121039 h 8763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43100" h="876300">
                <a:moveTo>
                  <a:pt x="1943100" y="438149"/>
                </a:moveTo>
                <a:lnTo>
                  <a:pt x="1934916" y="381117"/>
                </a:lnTo>
                <a:lnTo>
                  <a:pt x="1911051" y="326277"/>
                </a:lnTo>
                <a:lnTo>
                  <a:pt x="1872528" y="274096"/>
                </a:lnTo>
                <a:lnTo>
                  <a:pt x="1820373" y="225038"/>
                </a:lnTo>
                <a:lnTo>
                  <a:pt x="1789504" y="201826"/>
                </a:lnTo>
                <a:lnTo>
                  <a:pt x="1755611" y="179569"/>
                </a:lnTo>
                <a:lnTo>
                  <a:pt x="1718823" y="158327"/>
                </a:lnTo>
                <a:lnTo>
                  <a:pt x="1679268" y="138157"/>
                </a:lnTo>
                <a:lnTo>
                  <a:pt x="1637074" y="119117"/>
                </a:lnTo>
                <a:lnTo>
                  <a:pt x="1592368" y="101265"/>
                </a:lnTo>
                <a:lnTo>
                  <a:pt x="1545281" y="84661"/>
                </a:lnTo>
                <a:lnTo>
                  <a:pt x="1495938" y="69361"/>
                </a:lnTo>
                <a:lnTo>
                  <a:pt x="1444470" y="55425"/>
                </a:lnTo>
                <a:lnTo>
                  <a:pt x="1391003" y="42910"/>
                </a:lnTo>
                <a:lnTo>
                  <a:pt x="1335666" y="31875"/>
                </a:lnTo>
                <a:lnTo>
                  <a:pt x="1278587" y="22378"/>
                </a:lnTo>
                <a:lnTo>
                  <a:pt x="1219894" y="14477"/>
                </a:lnTo>
                <a:lnTo>
                  <a:pt x="1159716" y="8230"/>
                </a:lnTo>
                <a:lnTo>
                  <a:pt x="1098180" y="3697"/>
                </a:lnTo>
                <a:lnTo>
                  <a:pt x="1035415" y="933"/>
                </a:lnTo>
                <a:lnTo>
                  <a:pt x="971550" y="0"/>
                </a:lnTo>
                <a:lnTo>
                  <a:pt x="907684" y="933"/>
                </a:lnTo>
                <a:lnTo>
                  <a:pt x="844919" y="3697"/>
                </a:lnTo>
                <a:lnTo>
                  <a:pt x="783383" y="8230"/>
                </a:lnTo>
                <a:lnTo>
                  <a:pt x="723205" y="14477"/>
                </a:lnTo>
                <a:lnTo>
                  <a:pt x="664512" y="22378"/>
                </a:lnTo>
                <a:lnTo>
                  <a:pt x="607433" y="31875"/>
                </a:lnTo>
                <a:lnTo>
                  <a:pt x="552096" y="42910"/>
                </a:lnTo>
                <a:lnTo>
                  <a:pt x="498629" y="55425"/>
                </a:lnTo>
                <a:lnTo>
                  <a:pt x="447161" y="69361"/>
                </a:lnTo>
                <a:lnTo>
                  <a:pt x="397818" y="84661"/>
                </a:lnTo>
                <a:lnTo>
                  <a:pt x="350731" y="101265"/>
                </a:lnTo>
                <a:lnTo>
                  <a:pt x="306025" y="119117"/>
                </a:lnTo>
                <a:lnTo>
                  <a:pt x="263831" y="138157"/>
                </a:lnTo>
                <a:lnTo>
                  <a:pt x="224276" y="158327"/>
                </a:lnTo>
                <a:lnTo>
                  <a:pt x="187488" y="179569"/>
                </a:lnTo>
                <a:lnTo>
                  <a:pt x="153595" y="201826"/>
                </a:lnTo>
                <a:lnTo>
                  <a:pt x="122726" y="225038"/>
                </a:lnTo>
                <a:lnTo>
                  <a:pt x="70571" y="274096"/>
                </a:lnTo>
                <a:lnTo>
                  <a:pt x="32048" y="326277"/>
                </a:lnTo>
                <a:lnTo>
                  <a:pt x="8183" y="381117"/>
                </a:lnTo>
                <a:lnTo>
                  <a:pt x="0" y="438150"/>
                </a:lnTo>
                <a:lnTo>
                  <a:pt x="2067" y="466995"/>
                </a:lnTo>
                <a:lnTo>
                  <a:pt x="18219" y="523117"/>
                </a:lnTo>
                <a:lnTo>
                  <a:pt x="49542" y="576766"/>
                </a:lnTo>
                <a:lnTo>
                  <a:pt x="95009" y="627484"/>
                </a:lnTo>
                <a:lnTo>
                  <a:pt x="153595" y="674810"/>
                </a:lnTo>
                <a:lnTo>
                  <a:pt x="187488" y="697059"/>
                </a:lnTo>
                <a:lnTo>
                  <a:pt x="224276" y="718287"/>
                </a:lnTo>
                <a:lnTo>
                  <a:pt x="263831" y="738439"/>
                </a:lnTo>
                <a:lnTo>
                  <a:pt x="306025" y="757456"/>
                </a:lnTo>
                <a:lnTo>
                  <a:pt x="350731" y="775282"/>
                </a:lnTo>
                <a:lnTo>
                  <a:pt x="397818" y="791858"/>
                </a:lnTo>
                <a:lnTo>
                  <a:pt x="447161" y="807127"/>
                </a:lnTo>
                <a:lnTo>
                  <a:pt x="498629" y="821033"/>
                </a:lnTo>
                <a:lnTo>
                  <a:pt x="552096" y="833518"/>
                </a:lnTo>
                <a:lnTo>
                  <a:pt x="607433" y="844524"/>
                </a:lnTo>
                <a:lnTo>
                  <a:pt x="664512" y="853994"/>
                </a:lnTo>
                <a:lnTo>
                  <a:pt x="723205" y="861871"/>
                </a:lnTo>
                <a:lnTo>
                  <a:pt x="783383" y="868098"/>
                </a:lnTo>
                <a:lnTo>
                  <a:pt x="844919" y="872616"/>
                </a:lnTo>
                <a:lnTo>
                  <a:pt x="907684" y="875369"/>
                </a:lnTo>
                <a:lnTo>
                  <a:pt x="971550" y="876300"/>
                </a:lnTo>
                <a:lnTo>
                  <a:pt x="1035415" y="875369"/>
                </a:lnTo>
                <a:lnTo>
                  <a:pt x="1098180" y="872616"/>
                </a:lnTo>
                <a:lnTo>
                  <a:pt x="1159716" y="868098"/>
                </a:lnTo>
                <a:lnTo>
                  <a:pt x="1219894" y="861871"/>
                </a:lnTo>
                <a:lnTo>
                  <a:pt x="1278587" y="853994"/>
                </a:lnTo>
                <a:lnTo>
                  <a:pt x="1335666" y="844524"/>
                </a:lnTo>
                <a:lnTo>
                  <a:pt x="1391003" y="833518"/>
                </a:lnTo>
                <a:lnTo>
                  <a:pt x="1444470" y="821033"/>
                </a:lnTo>
                <a:lnTo>
                  <a:pt x="1495938" y="807127"/>
                </a:lnTo>
                <a:lnTo>
                  <a:pt x="1545281" y="791858"/>
                </a:lnTo>
                <a:lnTo>
                  <a:pt x="1592368" y="775282"/>
                </a:lnTo>
                <a:lnTo>
                  <a:pt x="1637074" y="757456"/>
                </a:lnTo>
                <a:lnTo>
                  <a:pt x="1679268" y="738439"/>
                </a:lnTo>
                <a:lnTo>
                  <a:pt x="1718823" y="718287"/>
                </a:lnTo>
                <a:lnTo>
                  <a:pt x="1755611" y="697059"/>
                </a:lnTo>
                <a:lnTo>
                  <a:pt x="1789504" y="674810"/>
                </a:lnTo>
                <a:lnTo>
                  <a:pt x="1820373" y="651600"/>
                </a:lnTo>
                <a:lnTo>
                  <a:pt x="1872528" y="602520"/>
                </a:lnTo>
                <a:lnTo>
                  <a:pt x="1911051" y="550280"/>
                </a:lnTo>
                <a:lnTo>
                  <a:pt x="1934916" y="495336"/>
                </a:lnTo>
                <a:lnTo>
                  <a:pt x="1943100" y="438149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2" name="object 11">
            <a:extLst>
              <a:ext uri="{FF2B5EF4-FFF2-40B4-BE49-F238E27FC236}">
                <a16:creationId xmlns:a16="http://schemas.microsoft.com/office/drawing/2014/main" id="{B6B4F9FB-E9F7-C918-D23F-DB7A4DE5A996}"/>
              </a:ext>
            </a:extLst>
          </p:cNvPr>
          <p:cNvSpPr>
            <a:spLocks/>
          </p:cNvSpPr>
          <p:nvPr/>
        </p:nvSpPr>
        <p:spPr bwMode="auto">
          <a:xfrm>
            <a:off x="2825750" y="4976813"/>
            <a:ext cx="1660525" cy="749300"/>
          </a:xfrm>
          <a:custGeom>
            <a:avLst/>
            <a:gdLst>
              <a:gd name="T0" fmla="*/ 220642 w 1943100"/>
              <a:gd name="T1" fmla="*/ 228 h 876300"/>
              <a:gd name="T2" fmla="*/ 190426 w 1943100"/>
              <a:gd name="T3" fmla="*/ 2010 h 876300"/>
              <a:gd name="T4" fmla="*/ 161530 w 1943100"/>
              <a:gd name="T5" fmla="*/ 5468 h 876300"/>
              <a:gd name="T6" fmla="*/ 134204 w 1943100"/>
              <a:gd name="T7" fmla="*/ 10485 h 876300"/>
              <a:gd name="T8" fmla="*/ 108697 w 1943100"/>
              <a:gd name="T9" fmla="*/ 16948 h 876300"/>
              <a:gd name="T10" fmla="*/ 85256 w 1943100"/>
              <a:gd name="T11" fmla="*/ 24745 h 876300"/>
              <a:gd name="T12" fmla="*/ 64132 w 1943100"/>
              <a:gd name="T13" fmla="*/ 33759 h 876300"/>
              <a:gd name="T14" fmla="*/ 45575 w 1943100"/>
              <a:gd name="T15" fmla="*/ 43879 h 876300"/>
              <a:gd name="T16" fmla="*/ 29832 w 1943100"/>
              <a:gd name="T17" fmla="*/ 54990 h 876300"/>
              <a:gd name="T18" fmla="*/ 7790 w 1943100"/>
              <a:gd name="T19" fmla="*/ 79729 h 876300"/>
              <a:gd name="T20" fmla="*/ 0 w 1943100"/>
              <a:gd name="T21" fmla="*/ 107066 h 876300"/>
              <a:gd name="T22" fmla="*/ 4428 w 1943100"/>
              <a:gd name="T23" fmla="*/ 127827 h 876300"/>
              <a:gd name="T24" fmla="*/ 23095 w 1943100"/>
              <a:gd name="T25" fmla="*/ 153332 h 876300"/>
              <a:gd name="T26" fmla="*/ 45575 w 1943100"/>
              <a:gd name="T27" fmla="*/ 170331 h 876300"/>
              <a:gd name="T28" fmla="*/ 64132 w 1943100"/>
              <a:gd name="T29" fmla="*/ 180443 h 876300"/>
              <a:gd name="T30" fmla="*/ 85256 w 1943100"/>
              <a:gd name="T31" fmla="*/ 189446 h 876300"/>
              <a:gd name="T32" fmla="*/ 108697 w 1943100"/>
              <a:gd name="T33" fmla="*/ 197228 h 876300"/>
              <a:gd name="T34" fmla="*/ 134204 w 1943100"/>
              <a:gd name="T35" fmla="*/ 203677 h 876300"/>
              <a:gd name="T36" fmla="*/ 161530 w 1943100"/>
              <a:gd name="T37" fmla="*/ 208681 h 876300"/>
              <a:gd name="T38" fmla="*/ 190426 w 1943100"/>
              <a:gd name="T39" fmla="*/ 212126 h 876300"/>
              <a:gd name="T40" fmla="*/ 220642 w 1943100"/>
              <a:gd name="T41" fmla="*/ 213903 h 876300"/>
              <a:gd name="T42" fmla="*/ 251691 w 1943100"/>
              <a:gd name="T43" fmla="*/ 213903 h 876300"/>
              <a:gd name="T44" fmla="*/ 281906 w 1943100"/>
              <a:gd name="T45" fmla="*/ 212126 h 876300"/>
              <a:gd name="T46" fmla="*/ 310801 w 1943100"/>
              <a:gd name="T47" fmla="*/ 208681 h 876300"/>
              <a:gd name="T48" fmla="*/ 338127 w 1943100"/>
              <a:gd name="T49" fmla="*/ 203677 h 876300"/>
              <a:gd name="T50" fmla="*/ 363635 w 1943100"/>
              <a:gd name="T51" fmla="*/ 197228 h 876300"/>
              <a:gd name="T52" fmla="*/ 387075 w 1943100"/>
              <a:gd name="T53" fmla="*/ 189446 h 876300"/>
              <a:gd name="T54" fmla="*/ 408199 w 1943100"/>
              <a:gd name="T55" fmla="*/ 180443 h 876300"/>
              <a:gd name="T56" fmla="*/ 426758 w 1943100"/>
              <a:gd name="T57" fmla="*/ 170331 h 876300"/>
              <a:gd name="T58" fmla="*/ 442500 w 1943100"/>
              <a:gd name="T59" fmla="*/ 159224 h 876300"/>
              <a:gd name="T60" fmla="*/ 464542 w 1943100"/>
              <a:gd name="T61" fmla="*/ 134465 h 876300"/>
              <a:gd name="T62" fmla="*/ 472332 w 1943100"/>
              <a:gd name="T63" fmla="*/ 107065 h 876300"/>
              <a:gd name="T64" fmla="*/ 467904 w 1943100"/>
              <a:gd name="T65" fmla="*/ 86355 h 876300"/>
              <a:gd name="T66" fmla="*/ 449236 w 1943100"/>
              <a:gd name="T67" fmla="*/ 60881 h 876300"/>
              <a:gd name="T68" fmla="*/ 426758 w 1943100"/>
              <a:gd name="T69" fmla="*/ 43879 h 876300"/>
              <a:gd name="T70" fmla="*/ 408199 w 1943100"/>
              <a:gd name="T71" fmla="*/ 33759 h 876300"/>
              <a:gd name="T72" fmla="*/ 387075 w 1943100"/>
              <a:gd name="T73" fmla="*/ 24745 h 876300"/>
              <a:gd name="T74" fmla="*/ 363635 w 1943100"/>
              <a:gd name="T75" fmla="*/ 16948 h 876300"/>
              <a:gd name="T76" fmla="*/ 338127 w 1943100"/>
              <a:gd name="T77" fmla="*/ 10485 h 876300"/>
              <a:gd name="T78" fmla="*/ 310801 w 1943100"/>
              <a:gd name="T79" fmla="*/ 5468 h 876300"/>
              <a:gd name="T80" fmla="*/ 281906 w 1943100"/>
              <a:gd name="T81" fmla="*/ 2010 h 876300"/>
              <a:gd name="T82" fmla="*/ 251691 w 1943100"/>
              <a:gd name="T83" fmla="*/ 228 h 8763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43100" h="876300">
                <a:moveTo>
                  <a:pt x="971550" y="0"/>
                </a:moveTo>
                <a:lnTo>
                  <a:pt x="907684" y="933"/>
                </a:lnTo>
                <a:lnTo>
                  <a:pt x="844919" y="3697"/>
                </a:lnTo>
                <a:lnTo>
                  <a:pt x="783383" y="8230"/>
                </a:lnTo>
                <a:lnTo>
                  <a:pt x="723205" y="14477"/>
                </a:lnTo>
                <a:lnTo>
                  <a:pt x="664512" y="22378"/>
                </a:lnTo>
                <a:lnTo>
                  <a:pt x="607433" y="31875"/>
                </a:lnTo>
                <a:lnTo>
                  <a:pt x="552096" y="42910"/>
                </a:lnTo>
                <a:lnTo>
                  <a:pt x="498629" y="55425"/>
                </a:lnTo>
                <a:lnTo>
                  <a:pt x="447161" y="69361"/>
                </a:lnTo>
                <a:lnTo>
                  <a:pt x="397818" y="84661"/>
                </a:lnTo>
                <a:lnTo>
                  <a:pt x="350731" y="101265"/>
                </a:lnTo>
                <a:lnTo>
                  <a:pt x="306025" y="119117"/>
                </a:lnTo>
                <a:lnTo>
                  <a:pt x="263831" y="138157"/>
                </a:lnTo>
                <a:lnTo>
                  <a:pt x="224276" y="158327"/>
                </a:lnTo>
                <a:lnTo>
                  <a:pt x="187488" y="179569"/>
                </a:lnTo>
                <a:lnTo>
                  <a:pt x="153595" y="201826"/>
                </a:lnTo>
                <a:lnTo>
                  <a:pt x="122726" y="225038"/>
                </a:lnTo>
                <a:lnTo>
                  <a:pt x="70571" y="274096"/>
                </a:lnTo>
                <a:lnTo>
                  <a:pt x="32048" y="326277"/>
                </a:lnTo>
                <a:lnTo>
                  <a:pt x="8183" y="381117"/>
                </a:lnTo>
                <a:lnTo>
                  <a:pt x="0" y="438150"/>
                </a:lnTo>
                <a:lnTo>
                  <a:pt x="2067" y="466995"/>
                </a:lnTo>
                <a:lnTo>
                  <a:pt x="18219" y="523117"/>
                </a:lnTo>
                <a:lnTo>
                  <a:pt x="49542" y="576766"/>
                </a:lnTo>
                <a:lnTo>
                  <a:pt x="95009" y="627484"/>
                </a:lnTo>
                <a:lnTo>
                  <a:pt x="153595" y="674810"/>
                </a:lnTo>
                <a:lnTo>
                  <a:pt x="187488" y="697059"/>
                </a:lnTo>
                <a:lnTo>
                  <a:pt x="224276" y="718287"/>
                </a:lnTo>
                <a:lnTo>
                  <a:pt x="263831" y="738439"/>
                </a:lnTo>
                <a:lnTo>
                  <a:pt x="306025" y="757456"/>
                </a:lnTo>
                <a:lnTo>
                  <a:pt x="350731" y="775282"/>
                </a:lnTo>
                <a:lnTo>
                  <a:pt x="397818" y="791858"/>
                </a:lnTo>
                <a:lnTo>
                  <a:pt x="447161" y="807127"/>
                </a:lnTo>
                <a:lnTo>
                  <a:pt x="498629" y="821033"/>
                </a:lnTo>
                <a:lnTo>
                  <a:pt x="552096" y="833518"/>
                </a:lnTo>
                <a:lnTo>
                  <a:pt x="607433" y="844524"/>
                </a:lnTo>
                <a:lnTo>
                  <a:pt x="664512" y="853994"/>
                </a:lnTo>
                <a:lnTo>
                  <a:pt x="723205" y="861871"/>
                </a:lnTo>
                <a:lnTo>
                  <a:pt x="783383" y="868098"/>
                </a:lnTo>
                <a:lnTo>
                  <a:pt x="844919" y="872616"/>
                </a:lnTo>
                <a:lnTo>
                  <a:pt x="907684" y="875369"/>
                </a:lnTo>
                <a:lnTo>
                  <a:pt x="971550" y="876300"/>
                </a:lnTo>
                <a:lnTo>
                  <a:pt x="1035415" y="875369"/>
                </a:lnTo>
                <a:lnTo>
                  <a:pt x="1098180" y="872616"/>
                </a:lnTo>
                <a:lnTo>
                  <a:pt x="1159716" y="868098"/>
                </a:lnTo>
                <a:lnTo>
                  <a:pt x="1219894" y="861871"/>
                </a:lnTo>
                <a:lnTo>
                  <a:pt x="1278587" y="853994"/>
                </a:lnTo>
                <a:lnTo>
                  <a:pt x="1335666" y="844524"/>
                </a:lnTo>
                <a:lnTo>
                  <a:pt x="1391003" y="833518"/>
                </a:lnTo>
                <a:lnTo>
                  <a:pt x="1444470" y="821033"/>
                </a:lnTo>
                <a:lnTo>
                  <a:pt x="1495938" y="807127"/>
                </a:lnTo>
                <a:lnTo>
                  <a:pt x="1545281" y="791858"/>
                </a:lnTo>
                <a:lnTo>
                  <a:pt x="1592368" y="775282"/>
                </a:lnTo>
                <a:lnTo>
                  <a:pt x="1637074" y="757456"/>
                </a:lnTo>
                <a:lnTo>
                  <a:pt x="1679268" y="738439"/>
                </a:lnTo>
                <a:lnTo>
                  <a:pt x="1718823" y="718287"/>
                </a:lnTo>
                <a:lnTo>
                  <a:pt x="1755611" y="697059"/>
                </a:lnTo>
                <a:lnTo>
                  <a:pt x="1789504" y="674810"/>
                </a:lnTo>
                <a:lnTo>
                  <a:pt x="1820373" y="651600"/>
                </a:lnTo>
                <a:lnTo>
                  <a:pt x="1872528" y="602520"/>
                </a:lnTo>
                <a:lnTo>
                  <a:pt x="1911051" y="550280"/>
                </a:lnTo>
                <a:lnTo>
                  <a:pt x="1934916" y="495336"/>
                </a:lnTo>
                <a:lnTo>
                  <a:pt x="1943100" y="438149"/>
                </a:lnTo>
                <a:lnTo>
                  <a:pt x="1941032" y="409389"/>
                </a:lnTo>
                <a:lnTo>
                  <a:pt x="1924880" y="353394"/>
                </a:lnTo>
                <a:lnTo>
                  <a:pt x="1893557" y="299825"/>
                </a:lnTo>
                <a:lnTo>
                  <a:pt x="1848090" y="249147"/>
                </a:lnTo>
                <a:lnTo>
                  <a:pt x="1789504" y="201826"/>
                </a:lnTo>
                <a:lnTo>
                  <a:pt x="1755611" y="179569"/>
                </a:lnTo>
                <a:lnTo>
                  <a:pt x="1718823" y="158327"/>
                </a:lnTo>
                <a:lnTo>
                  <a:pt x="1679268" y="138157"/>
                </a:lnTo>
                <a:lnTo>
                  <a:pt x="1637074" y="119117"/>
                </a:lnTo>
                <a:lnTo>
                  <a:pt x="1592368" y="101265"/>
                </a:lnTo>
                <a:lnTo>
                  <a:pt x="1545281" y="84661"/>
                </a:lnTo>
                <a:lnTo>
                  <a:pt x="1495938" y="69361"/>
                </a:lnTo>
                <a:lnTo>
                  <a:pt x="1444470" y="55425"/>
                </a:lnTo>
                <a:lnTo>
                  <a:pt x="1391003" y="42910"/>
                </a:lnTo>
                <a:lnTo>
                  <a:pt x="1335666" y="31875"/>
                </a:lnTo>
                <a:lnTo>
                  <a:pt x="1278587" y="22378"/>
                </a:lnTo>
                <a:lnTo>
                  <a:pt x="1219894" y="14477"/>
                </a:lnTo>
                <a:lnTo>
                  <a:pt x="1159716" y="8230"/>
                </a:lnTo>
                <a:lnTo>
                  <a:pt x="1098180" y="3697"/>
                </a:lnTo>
                <a:lnTo>
                  <a:pt x="1035415" y="933"/>
                </a:lnTo>
                <a:lnTo>
                  <a:pt x="971550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3" name="object 12">
            <a:extLst>
              <a:ext uri="{FF2B5EF4-FFF2-40B4-BE49-F238E27FC236}">
                <a16:creationId xmlns:a16="http://schemas.microsoft.com/office/drawing/2014/main" id="{0E2B036F-66D2-3613-9BD1-E1DA7D80D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5059363"/>
            <a:ext cx="132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4288" indent="-317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特别注意同表 的连接条件…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4" name="矩形 12">
            <a:extLst>
              <a:ext uri="{FF2B5EF4-FFF2-40B4-BE49-F238E27FC236}">
                <a16:creationId xmlns:a16="http://schemas.microsoft.com/office/drawing/2014/main" id="{FB5DAB8B-0D29-BF58-AAB9-C5812AEB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205288"/>
            <a:ext cx="835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25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S1</a:t>
            </a:r>
            <a:endParaRPr lang="en-US" altLang="zh-CN" sz="1800">
              <a:cs typeface="Arial" panose="020B0604020202020204" pitchFamily="34" charset="0"/>
            </a:endParaRPr>
          </a:p>
        </p:txBody>
      </p:sp>
      <p:sp>
        <p:nvSpPr>
          <p:cNvPr id="23565" name="灯片编号占位符 13">
            <a:extLst>
              <a:ext uri="{FF2B5EF4-FFF2-40B4-BE49-F238E27FC236}">
                <a16:creationId xmlns:a16="http://schemas.microsoft.com/office/drawing/2014/main" id="{7D7756AB-0C07-E5FC-4B49-F8F3B5486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FC3125-8349-4B2F-9A7C-F5F3CCCB5DD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3">
            <a:extLst>
              <a:ext uri="{FF2B5EF4-FFF2-40B4-BE49-F238E27FC236}">
                <a16:creationId xmlns:a16="http://schemas.microsoft.com/office/drawing/2014/main" id="{CF81A72A-8060-F7FE-8CB7-651463268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39863"/>
            <a:ext cx="84963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793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75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NSimSun" panose="02010609030101010101" pitchFamily="49" charset="-122"/>
                <a:ea typeface="NSimSun" panose="02010609030101010101" pitchFamily="49" charset="-122"/>
              </a:rPr>
              <a:t>注意正确理解用自然语言表达的查询语义，并用</a:t>
            </a:r>
            <a:r>
              <a:rPr lang="zh-CN" altLang="zh-CN" sz="2400">
                <a:cs typeface="Arial" panose="020B0604020202020204" pitchFamily="34" charset="0"/>
              </a:rPr>
              <a:t>SQL</a:t>
            </a:r>
            <a:r>
              <a:rPr lang="zh-CN" altLang="zh-CN" sz="2400">
                <a:latin typeface="NSimSun" panose="02010609030101010101" pitchFamily="49" charset="-122"/>
                <a:ea typeface="NSimSun" panose="02010609030101010101" pitchFamily="49" charset="-122"/>
              </a:rPr>
              <a:t>正确表达</a:t>
            </a:r>
          </a:p>
          <a:p>
            <a:pPr eaLnBrk="1" hangingPunct="1">
              <a:spcBef>
                <a:spcPts val="58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列出</a:t>
            </a:r>
            <a:r>
              <a:rPr lang="zh-CN" altLang="zh-CN" sz="2400">
                <a:solidFill>
                  <a:srgbClr val="6565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没学过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李明老师讲授课程的所有同学的姓名?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5D6D33-33E0-C8CA-80AC-76BDFD302892}"/>
              </a:ext>
            </a:extLst>
          </p:cNvPr>
          <p:cNvSpPr txBox="1"/>
          <p:nvPr/>
        </p:nvSpPr>
        <p:spPr>
          <a:xfrm>
            <a:off x="457200" y="2892425"/>
            <a:ext cx="8675688" cy="7810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tabLst>
                <a:tab pos="803080" algn="l"/>
                <a:tab pos="1661001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 S, SC, Course C,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r>
              <a:rPr sz="2000" spc="342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0860" eaLnBrk="1" hangingPunct="1">
              <a:spcBef>
                <a:spcPts val="1201"/>
              </a:spcBef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580" name="object 5">
            <a:extLst>
              <a:ext uri="{FF2B5EF4-FFF2-40B4-BE49-F238E27FC236}">
                <a16:creationId xmlns:a16="http://schemas.microsoft.com/office/drawing/2014/main" id="{86396ADB-82D6-9F0D-880C-74239448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3348038"/>
            <a:ext cx="23812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  <a:buClrTx/>
              <a:buFontTx/>
              <a:buNone/>
            </a:pPr>
            <a:r>
              <a:rPr lang="zh-CN" altLang="zh-CN" sz="2000" u="sng">
                <a:solidFill>
                  <a:srgbClr val="656533"/>
                </a:solidFill>
                <a:cs typeface="Arial" panose="020B0604020202020204" pitchFamily="34" charset="0"/>
              </a:rPr>
              <a:t>T.Tname &lt;&gt; ‘</a:t>
            </a:r>
            <a:r>
              <a:rPr lang="zh-CN" altLang="zh-CN" sz="2000" u="sng">
                <a:solidFill>
                  <a:srgbClr val="656533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李明</a:t>
            </a:r>
            <a:r>
              <a:rPr lang="zh-CN" altLang="zh-CN" sz="2000" u="sng">
                <a:solidFill>
                  <a:srgbClr val="656533"/>
                </a:solidFill>
                <a:cs typeface="Arial" panose="020B0604020202020204" pitchFamily="34" charset="0"/>
              </a:rPr>
              <a:t>’</a:t>
            </a:r>
            <a:endParaRPr lang="zh-CN" altLang="zh-CN" sz="2000"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F61C0A2-CBE6-E4B0-1E66-04C57F626387}"/>
              </a:ext>
            </a:extLst>
          </p:cNvPr>
          <p:cNvSpPr txBox="1"/>
          <p:nvPr/>
        </p:nvSpPr>
        <p:spPr>
          <a:xfrm>
            <a:off x="3930650" y="3340100"/>
            <a:ext cx="2640013" cy="319088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466970" algn="l"/>
              </a:tabLst>
              <a:defRPr/>
            </a:pP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nd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C.C#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000" spc="-4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SC.C#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582" name="object 8">
            <a:extLst>
              <a:ext uri="{FF2B5EF4-FFF2-40B4-BE49-F238E27FC236}">
                <a16:creationId xmlns:a16="http://schemas.microsoft.com/office/drawing/2014/main" id="{081E5E5F-9DB4-5ABC-C8C0-6D8D22D0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774700"/>
            <a:ext cx="32702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多表联合查询训练</a:t>
            </a:r>
            <a:endParaRPr lang="zh-CN" altLang="zh-CN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4583" name="object 9">
            <a:extLst>
              <a:ext uri="{FF2B5EF4-FFF2-40B4-BE49-F238E27FC236}">
                <a16:creationId xmlns:a16="http://schemas.microsoft.com/office/drawing/2014/main" id="{78C6CED6-7C92-AA9A-EAD9-B95156753D86}"/>
              </a:ext>
            </a:extLst>
          </p:cNvPr>
          <p:cNvSpPr>
            <a:spLocks/>
          </p:cNvSpPr>
          <p:nvPr/>
        </p:nvSpPr>
        <p:spPr bwMode="auto">
          <a:xfrm>
            <a:off x="5553075" y="4191000"/>
            <a:ext cx="1993900" cy="893763"/>
          </a:xfrm>
          <a:custGeom>
            <a:avLst/>
            <a:gdLst>
              <a:gd name="T0" fmla="*/ 556706 w 2331084"/>
              <a:gd name="T1" fmla="*/ 86430 h 1046479"/>
              <a:gd name="T2" fmla="*/ 516144 w 2331084"/>
              <a:gd name="T3" fmla="*/ 51734 h 1046479"/>
              <a:gd name="T4" fmla="*/ 476984 w 2331084"/>
              <a:gd name="T5" fmla="*/ 32553 h 1046479"/>
              <a:gd name="T6" fmla="*/ 429758 w 2331084"/>
              <a:gd name="T7" fmla="*/ 17250 h 1046479"/>
              <a:gd name="T8" fmla="*/ 375855 w 2331084"/>
              <a:gd name="T9" fmla="*/ 6441 h 1046479"/>
              <a:gd name="T10" fmla="*/ 316677 w 2331084"/>
              <a:gd name="T11" fmla="*/ 742 h 1046479"/>
              <a:gd name="T12" fmla="*/ 254444 w 2331084"/>
              <a:gd name="T13" fmla="*/ 742 h 1046479"/>
              <a:gd name="T14" fmla="*/ 195322 w 2331084"/>
              <a:gd name="T15" fmla="*/ 6441 h 1046479"/>
              <a:gd name="T16" fmla="*/ 141461 w 2331084"/>
              <a:gd name="T17" fmla="*/ 17250 h 1046479"/>
              <a:gd name="T18" fmla="*/ 94261 w 2331084"/>
              <a:gd name="T19" fmla="*/ 32553 h 1046479"/>
              <a:gd name="T20" fmla="*/ 55116 w 2331084"/>
              <a:gd name="T21" fmla="*/ 51734 h 1046479"/>
              <a:gd name="T22" fmla="*/ 14565 w 2331084"/>
              <a:gd name="T23" fmla="*/ 86430 h 1046479"/>
              <a:gd name="T24" fmla="*/ 423 w 2331084"/>
              <a:gd name="T25" fmla="*/ 133343 h 1046479"/>
              <a:gd name="T26" fmla="*/ 31888 w 2331084"/>
              <a:gd name="T27" fmla="*/ 184603 h 1046479"/>
              <a:gd name="T28" fmla="*/ 51151 w 2331084"/>
              <a:gd name="T29" fmla="*/ 119263 h 1046479"/>
              <a:gd name="T30" fmla="*/ 82676 w 2331084"/>
              <a:gd name="T31" fmla="*/ 73901 h 1046479"/>
              <a:gd name="T32" fmla="*/ 119404 w 2331084"/>
              <a:gd name="T33" fmla="*/ 52876 h 1046479"/>
              <a:gd name="T34" fmla="*/ 166949 w 2331084"/>
              <a:gd name="T35" fmla="*/ 36643 h 1046479"/>
              <a:gd name="T36" fmla="*/ 223074 w 2331084"/>
              <a:gd name="T37" fmla="*/ 26182 h 1046479"/>
              <a:gd name="T38" fmla="*/ 285543 w 2331084"/>
              <a:gd name="T39" fmla="*/ 22476 h 1046479"/>
              <a:gd name="T40" fmla="*/ 348026 w 2331084"/>
              <a:gd name="T41" fmla="*/ 26182 h 1046479"/>
              <a:gd name="T42" fmla="*/ 404185 w 2331084"/>
              <a:gd name="T43" fmla="*/ 36643 h 1046479"/>
              <a:gd name="T44" fmla="*/ 451775 w 2331084"/>
              <a:gd name="T45" fmla="*/ 52876 h 1046479"/>
              <a:gd name="T46" fmla="*/ 488549 w 2331084"/>
              <a:gd name="T47" fmla="*/ 73901 h 1046479"/>
              <a:gd name="T48" fmla="*/ 520121 w 2331084"/>
              <a:gd name="T49" fmla="*/ 119263 h 1046479"/>
              <a:gd name="T50" fmla="*/ 532262 w 2331084"/>
              <a:gd name="T51" fmla="*/ 190319 h 1046479"/>
              <a:gd name="T52" fmla="*/ 569596 w 2331084"/>
              <a:gd name="T53" fmla="*/ 140198 h 1046479"/>
              <a:gd name="T54" fmla="*/ 520662 w 2331084"/>
              <a:gd name="T55" fmla="*/ 126388 h 1046479"/>
              <a:gd name="T56" fmla="*/ 502177 w 2331084"/>
              <a:gd name="T57" fmla="*/ 166903 h 1046479"/>
              <a:gd name="T58" fmla="*/ 462070 w 2331084"/>
              <a:gd name="T59" fmla="*/ 195135 h 1046479"/>
              <a:gd name="T60" fmla="*/ 416974 w 2331084"/>
              <a:gd name="T61" fmla="*/ 212704 h 1046479"/>
              <a:gd name="T62" fmla="*/ 362746 w 2331084"/>
              <a:gd name="T63" fmla="*/ 224737 h 1046479"/>
              <a:gd name="T64" fmla="*/ 301633 w 2331084"/>
              <a:gd name="T65" fmla="*/ 230243 h 1046479"/>
              <a:gd name="T66" fmla="*/ 238184 w 2331084"/>
              <a:gd name="T67" fmla="*/ 228367 h 1046479"/>
              <a:gd name="T68" fmla="*/ 180263 w 2331084"/>
              <a:gd name="T69" fmla="*/ 219474 h 1046479"/>
              <a:gd name="T70" fmla="*/ 130364 w 2331084"/>
              <a:gd name="T71" fmla="*/ 204548 h 1046479"/>
              <a:gd name="T72" fmla="*/ 90721 w 2331084"/>
              <a:gd name="T73" fmla="*/ 184585 h 1046479"/>
              <a:gd name="T74" fmla="*/ 55381 w 2331084"/>
              <a:gd name="T75" fmla="*/ 147364 h 1046479"/>
              <a:gd name="T76" fmla="*/ 64071 w 2331084"/>
              <a:gd name="T77" fmla="*/ 206317 h 1046479"/>
              <a:gd name="T78" fmla="*/ 105360 w 2331084"/>
              <a:gd name="T79" fmla="*/ 224605 h 1046479"/>
              <a:gd name="T80" fmla="*/ 154355 w 2331084"/>
              <a:gd name="T81" fmla="*/ 238853 h 1046479"/>
              <a:gd name="T82" fmla="*/ 209663 w 2331084"/>
              <a:gd name="T83" fmla="*/ 248447 h 1046479"/>
              <a:gd name="T84" fmla="*/ 269884 w 2331084"/>
              <a:gd name="T85" fmla="*/ 252773 h 1046479"/>
              <a:gd name="T86" fmla="*/ 331890 w 2331084"/>
              <a:gd name="T87" fmla="*/ 251307 h 1046479"/>
              <a:gd name="T88" fmla="*/ 389881 w 2331084"/>
              <a:gd name="T89" fmla="*/ 244269 h 1046479"/>
              <a:gd name="T90" fmla="*/ 442243 w 2331084"/>
              <a:gd name="T91" fmla="*/ 232272 h 1046479"/>
              <a:gd name="T92" fmla="*/ 487585 w 2331084"/>
              <a:gd name="T93" fmla="*/ 215928 h 1046479"/>
              <a:gd name="T94" fmla="*/ 520662 w 2331084"/>
              <a:gd name="T95" fmla="*/ 198303 h 104647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31084" h="1046479">
                <a:moveTo>
                  <a:pt x="2330958" y="522732"/>
                </a:moveTo>
                <a:lnTo>
                  <a:pt x="2324116" y="465756"/>
                </a:lnTo>
                <a:lnTo>
                  <a:pt x="2304067" y="410563"/>
                </a:lnTo>
                <a:lnTo>
                  <a:pt x="2271522" y="357469"/>
                </a:lnTo>
                <a:lnTo>
                  <a:pt x="2227190" y="306793"/>
                </a:lnTo>
                <a:lnTo>
                  <a:pt x="2171784" y="258854"/>
                </a:lnTo>
                <a:lnTo>
                  <a:pt x="2140151" y="236010"/>
                </a:lnTo>
                <a:lnTo>
                  <a:pt x="2106015" y="213969"/>
                </a:lnTo>
                <a:lnTo>
                  <a:pt x="2069467" y="192772"/>
                </a:lnTo>
                <a:lnTo>
                  <a:pt x="2030594" y="172458"/>
                </a:lnTo>
                <a:lnTo>
                  <a:pt x="1989486" y="153066"/>
                </a:lnTo>
                <a:lnTo>
                  <a:pt x="1946232" y="134638"/>
                </a:lnTo>
                <a:lnTo>
                  <a:pt x="1900921" y="117211"/>
                </a:lnTo>
                <a:lnTo>
                  <a:pt x="1853641" y="100827"/>
                </a:lnTo>
                <a:lnTo>
                  <a:pt x="1804481" y="85525"/>
                </a:lnTo>
                <a:lnTo>
                  <a:pt x="1753531" y="71345"/>
                </a:lnTo>
                <a:lnTo>
                  <a:pt x="1700879" y="58327"/>
                </a:lnTo>
                <a:lnTo>
                  <a:pt x="1646614" y="46510"/>
                </a:lnTo>
                <a:lnTo>
                  <a:pt x="1590825" y="35934"/>
                </a:lnTo>
                <a:lnTo>
                  <a:pt x="1533601" y="26639"/>
                </a:lnTo>
                <a:lnTo>
                  <a:pt x="1475030" y="18665"/>
                </a:lnTo>
                <a:lnTo>
                  <a:pt x="1415203" y="12052"/>
                </a:lnTo>
                <a:lnTo>
                  <a:pt x="1354207" y="6838"/>
                </a:lnTo>
                <a:lnTo>
                  <a:pt x="1292131" y="3066"/>
                </a:lnTo>
                <a:lnTo>
                  <a:pt x="1229065" y="773"/>
                </a:lnTo>
                <a:lnTo>
                  <a:pt x="1165098" y="0"/>
                </a:lnTo>
                <a:lnTo>
                  <a:pt x="1101203" y="773"/>
                </a:lnTo>
                <a:lnTo>
                  <a:pt x="1038206" y="3066"/>
                </a:lnTo>
                <a:lnTo>
                  <a:pt x="976195" y="6838"/>
                </a:lnTo>
                <a:lnTo>
                  <a:pt x="915258" y="12052"/>
                </a:lnTo>
                <a:lnTo>
                  <a:pt x="855486" y="18665"/>
                </a:lnTo>
                <a:lnTo>
                  <a:pt x="796966" y="26639"/>
                </a:lnTo>
                <a:lnTo>
                  <a:pt x="739789" y="35934"/>
                </a:lnTo>
                <a:lnTo>
                  <a:pt x="684043" y="46510"/>
                </a:lnTo>
                <a:lnTo>
                  <a:pt x="629817" y="58327"/>
                </a:lnTo>
                <a:lnTo>
                  <a:pt x="577200" y="71345"/>
                </a:lnTo>
                <a:lnTo>
                  <a:pt x="526282" y="85525"/>
                </a:lnTo>
                <a:lnTo>
                  <a:pt x="477152" y="100827"/>
                </a:lnTo>
                <a:lnTo>
                  <a:pt x="429898" y="117211"/>
                </a:lnTo>
                <a:lnTo>
                  <a:pt x="384609" y="134638"/>
                </a:lnTo>
                <a:lnTo>
                  <a:pt x="341375" y="153066"/>
                </a:lnTo>
                <a:lnTo>
                  <a:pt x="300286" y="172458"/>
                </a:lnTo>
                <a:lnTo>
                  <a:pt x="261428" y="192772"/>
                </a:lnTo>
                <a:lnTo>
                  <a:pt x="224893" y="213969"/>
                </a:lnTo>
                <a:lnTo>
                  <a:pt x="190769" y="236010"/>
                </a:lnTo>
                <a:lnTo>
                  <a:pt x="159145" y="258854"/>
                </a:lnTo>
                <a:lnTo>
                  <a:pt x="103753" y="306793"/>
                </a:lnTo>
                <a:lnTo>
                  <a:pt x="59429" y="357469"/>
                </a:lnTo>
                <a:lnTo>
                  <a:pt x="26888" y="410563"/>
                </a:lnTo>
                <a:lnTo>
                  <a:pt x="6840" y="465756"/>
                </a:lnTo>
                <a:lnTo>
                  <a:pt x="0" y="522732"/>
                </a:lnTo>
                <a:lnTo>
                  <a:pt x="1725" y="551495"/>
                </a:lnTo>
                <a:lnTo>
                  <a:pt x="15258" y="607752"/>
                </a:lnTo>
                <a:lnTo>
                  <a:pt x="41641" y="662051"/>
                </a:lnTo>
                <a:lnTo>
                  <a:pt x="80163" y="714073"/>
                </a:lnTo>
                <a:lnTo>
                  <a:pt x="130109" y="763502"/>
                </a:lnTo>
                <a:lnTo>
                  <a:pt x="190769" y="810022"/>
                </a:lnTo>
                <a:lnTo>
                  <a:pt x="206502" y="820197"/>
                </a:lnTo>
                <a:lnTo>
                  <a:pt x="206502" y="522732"/>
                </a:lnTo>
                <a:lnTo>
                  <a:pt x="208712" y="493262"/>
                </a:lnTo>
                <a:lnTo>
                  <a:pt x="225970" y="436006"/>
                </a:lnTo>
                <a:lnTo>
                  <a:pt x="259392" y="381418"/>
                </a:lnTo>
                <a:lnTo>
                  <a:pt x="307839" y="330004"/>
                </a:lnTo>
                <a:lnTo>
                  <a:pt x="337340" y="305646"/>
                </a:lnTo>
                <a:lnTo>
                  <a:pt x="370169" y="282273"/>
                </a:lnTo>
                <a:lnTo>
                  <a:pt x="406185" y="259947"/>
                </a:lnTo>
                <a:lnTo>
                  <a:pt x="445244" y="238733"/>
                </a:lnTo>
                <a:lnTo>
                  <a:pt x="487203" y="218694"/>
                </a:lnTo>
                <a:lnTo>
                  <a:pt x="531921" y="199892"/>
                </a:lnTo>
                <a:lnTo>
                  <a:pt x="579255" y="182393"/>
                </a:lnTo>
                <a:lnTo>
                  <a:pt x="629062" y="166258"/>
                </a:lnTo>
                <a:lnTo>
                  <a:pt x="681199" y="151553"/>
                </a:lnTo>
                <a:lnTo>
                  <a:pt x="735525" y="138340"/>
                </a:lnTo>
                <a:lnTo>
                  <a:pt x="791896" y="126682"/>
                </a:lnTo>
                <a:lnTo>
                  <a:pt x="850170" y="116644"/>
                </a:lnTo>
                <a:lnTo>
                  <a:pt x="910205" y="108288"/>
                </a:lnTo>
                <a:lnTo>
                  <a:pt x="971858" y="101679"/>
                </a:lnTo>
                <a:lnTo>
                  <a:pt x="1034986" y="96879"/>
                </a:lnTo>
                <a:lnTo>
                  <a:pt x="1099446" y="93953"/>
                </a:lnTo>
                <a:lnTo>
                  <a:pt x="1165098" y="92964"/>
                </a:lnTo>
                <a:lnTo>
                  <a:pt x="1230752" y="93953"/>
                </a:lnTo>
                <a:lnTo>
                  <a:pt x="1295224" y="96879"/>
                </a:lnTo>
                <a:lnTo>
                  <a:pt x="1358370" y="101679"/>
                </a:lnTo>
                <a:lnTo>
                  <a:pt x="1420046" y="108288"/>
                </a:lnTo>
                <a:lnTo>
                  <a:pt x="1480110" y="116644"/>
                </a:lnTo>
                <a:lnTo>
                  <a:pt x="1538418" y="126682"/>
                </a:lnTo>
                <a:lnTo>
                  <a:pt x="1594827" y="138340"/>
                </a:lnTo>
                <a:lnTo>
                  <a:pt x="1649193" y="151553"/>
                </a:lnTo>
                <a:lnTo>
                  <a:pt x="1701374" y="166258"/>
                </a:lnTo>
                <a:lnTo>
                  <a:pt x="1751227" y="182393"/>
                </a:lnTo>
                <a:lnTo>
                  <a:pt x="1798607" y="199892"/>
                </a:lnTo>
                <a:lnTo>
                  <a:pt x="1843373" y="218694"/>
                </a:lnTo>
                <a:lnTo>
                  <a:pt x="1885380" y="238733"/>
                </a:lnTo>
                <a:lnTo>
                  <a:pt x="1924486" y="259947"/>
                </a:lnTo>
                <a:lnTo>
                  <a:pt x="1960547" y="282273"/>
                </a:lnTo>
                <a:lnTo>
                  <a:pt x="1993420" y="305646"/>
                </a:lnTo>
                <a:lnTo>
                  <a:pt x="2022962" y="330004"/>
                </a:lnTo>
                <a:lnTo>
                  <a:pt x="2071480" y="381418"/>
                </a:lnTo>
                <a:lnTo>
                  <a:pt x="2104955" y="436006"/>
                </a:lnTo>
                <a:lnTo>
                  <a:pt x="2122241" y="493262"/>
                </a:lnTo>
                <a:lnTo>
                  <a:pt x="2124456" y="522732"/>
                </a:lnTo>
                <a:lnTo>
                  <a:pt x="2124456" y="820169"/>
                </a:lnTo>
                <a:lnTo>
                  <a:pt x="2140151" y="810022"/>
                </a:lnTo>
                <a:lnTo>
                  <a:pt x="2171784" y="787146"/>
                </a:lnTo>
                <a:lnTo>
                  <a:pt x="2227190" y="739131"/>
                </a:lnTo>
                <a:lnTo>
                  <a:pt x="2271522" y="688366"/>
                </a:lnTo>
                <a:lnTo>
                  <a:pt x="2304067" y="635166"/>
                </a:lnTo>
                <a:lnTo>
                  <a:pt x="2324116" y="579849"/>
                </a:lnTo>
                <a:lnTo>
                  <a:pt x="2329232" y="551495"/>
                </a:lnTo>
                <a:lnTo>
                  <a:pt x="2330958" y="522732"/>
                </a:lnTo>
                <a:close/>
              </a:path>
              <a:path w="2331084" h="1046479">
                <a:moveTo>
                  <a:pt x="2124456" y="820169"/>
                </a:moveTo>
                <a:lnTo>
                  <a:pt x="2124456" y="522732"/>
                </a:lnTo>
                <a:lnTo>
                  <a:pt x="2122241" y="552205"/>
                </a:lnTo>
                <a:lnTo>
                  <a:pt x="2115693" y="581145"/>
                </a:lnTo>
                <a:lnTo>
                  <a:pt x="2090169" y="637173"/>
                </a:lnTo>
                <a:lnTo>
                  <a:pt x="2049029" y="690300"/>
                </a:lnTo>
                <a:lnTo>
                  <a:pt x="1993420" y="740014"/>
                </a:lnTo>
                <a:lnTo>
                  <a:pt x="1960547" y="763431"/>
                </a:lnTo>
                <a:lnTo>
                  <a:pt x="1924486" y="785802"/>
                </a:lnTo>
                <a:lnTo>
                  <a:pt x="1885380" y="807063"/>
                </a:lnTo>
                <a:lnTo>
                  <a:pt x="1843373" y="827151"/>
                </a:lnTo>
                <a:lnTo>
                  <a:pt x="1798607" y="845999"/>
                </a:lnTo>
                <a:lnTo>
                  <a:pt x="1751227" y="863546"/>
                </a:lnTo>
                <a:lnTo>
                  <a:pt x="1701374" y="879726"/>
                </a:lnTo>
                <a:lnTo>
                  <a:pt x="1649193" y="894475"/>
                </a:lnTo>
                <a:lnTo>
                  <a:pt x="1594827" y="907729"/>
                </a:lnTo>
                <a:lnTo>
                  <a:pt x="1538418" y="919424"/>
                </a:lnTo>
                <a:lnTo>
                  <a:pt x="1480110" y="929496"/>
                </a:lnTo>
                <a:lnTo>
                  <a:pt x="1420046" y="937880"/>
                </a:lnTo>
                <a:lnTo>
                  <a:pt x="1358370" y="944513"/>
                </a:lnTo>
                <a:lnTo>
                  <a:pt x="1295224" y="949331"/>
                </a:lnTo>
                <a:lnTo>
                  <a:pt x="1230752" y="952268"/>
                </a:lnTo>
                <a:lnTo>
                  <a:pt x="1165098" y="953262"/>
                </a:lnTo>
                <a:lnTo>
                  <a:pt x="1099446" y="952268"/>
                </a:lnTo>
                <a:lnTo>
                  <a:pt x="1034986" y="949331"/>
                </a:lnTo>
                <a:lnTo>
                  <a:pt x="971858" y="944513"/>
                </a:lnTo>
                <a:lnTo>
                  <a:pt x="910205" y="937880"/>
                </a:lnTo>
                <a:lnTo>
                  <a:pt x="850170" y="929496"/>
                </a:lnTo>
                <a:lnTo>
                  <a:pt x="791896" y="919424"/>
                </a:lnTo>
                <a:lnTo>
                  <a:pt x="735525" y="907729"/>
                </a:lnTo>
                <a:lnTo>
                  <a:pt x="681199" y="894475"/>
                </a:lnTo>
                <a:lnTo>
                  <a:pt x="629062" y="879726"/>
                </a:lnTo>
                <a:lnTo>
                  <a:pt x="579255" y="863546"/>
                </a:lnTo>
                <a:lnTo>
                  <a:pt x="531921" y="845999"/>
                </a:lnTo>
                <a:lnTo>
                  <a:pt x="487203" y="827151"/>
                </a:lnTo>
                <a:lnTo>
                  <a:pt x="445244" y="807063"/>
                </a:lnTo>
                <a:lnTo>
                  <a:pt x="406185" y="785802"/>
                </a:lnTo>
                <a:lnTo>
                  <a:pt x="370169" y="763431"/>
                </a:lnTo>
                <a:lnTo>
                  <a:pt x="337340" y="740014"/>
                </a:lnTo>
                <a:lnTo>
                  <a:pt x="307839" y="715616"/>
                </a:lnTo>
                <a:lnTo>
                  <a:pt x="259392" y="664131"/>
                </a:lnTo>
                <a:lnTo>
                  <a:pt x="225970" y="609489"/>
                </a:lnTo>
                <a:lnTo>
                  <a:pt x="208712" y="552205"/>
                </a:lnTo>
                <a:lnTo>
                  <a:pt x="206502" y="522732"/>
                </a:lnTo>
                <a:lnTo>
                  <a:pt x="206502" y="820197"/>
                </a:lnTo>
                <a:lnTo>
                  <a:pt x="261428" y="853315"/>
                </a:lnTo>
                <a:lnTo>
                  <a:pt x="300286" y="873652"/>
                </a:lnTo>
                <a:lnTo>
                  <a:pt x="341375" y="893064"/>
                </a:lnTo>
                <a:lnTo>
                  <a:pt x="384609" y="911510"/>
                </a:lnTo>
                <a:lnTo>
                  <a:pt x="429898" y="928952"/>
                </a:lnTo>
                <a:lnTo>
                  <a:pt x="477152" y="945349"/>
                </a:lnTo>
                <a:lnTo>
                  <a:pt x="526282" y="960662"/>
                </a:lnTo>
                <a:lnTo>
                  <a:pt x="577200" y="974852"/>
                </a:lnTo>
                <a:lnTo>
                  <a:pt x="629817" y="987878"/>
                </a:lnTo>
                <a:lnTo>
                  <a:pt x="684043" y="999701"/>
                </a:lnTo>
                <a:lnTo>
                  <a:pt x="739789" y="1010281"/>
                </a:lnTo>
                <a:lnTo>
                  <a:pt x="796966" y="1019580"/>
                </a:lnTo>
                <a:lnTo>
                  <a:pt x="855486" y="1027557"/>
                </a:lnTo>
                <a:lnTo>
                  <a:pt x="915258" y="1034172"/>
                </a:lnTo>
                <a:lnTo>
                  <a:pt x="976195" y="1039386"/>
                </a:lnTo>
                <a:lnTo>
                  <a:pt x="1038206" y="1043159"/>
                </a:lnTo>
                <a:lnTo>
                  <a:pt x="1101203" y="1045452"/>
                </a:lnTo>
                <a:lnTo>
                  <a:pt x="1165098" y="1046226"/>
                </a:lnTo>
                <a:lnTo>
                  <a:pt x="1229065" y="1045452"/>
                </a:lnTo>
                <a:lnTo>
                  <a:pt x="1292131" y="1043159"/>
                </a:lnTo>
                <a:lnTo>
                  <a:pt x="1354207" y="1039386"/>
                </a:lnTo>
                <a:lnTo>
                  <a:pt x="1415203" y="1034172"/>
                </a:lnTo>
                <a:lnTo>
                  <a:pt x="1475030" y="1027557"/>
                </a:lnTo>
                <a:lnTo>
                  <a:pt x="1533601" y="1019580"/>
                </a:lnTo>
                <a:lnTo>
                  <a:pt x="1590825" y="1010281"/>
                </a:lnTo>
                <a:lnTo>
                  <a:pt x="1646614" y="999701"/>
                </a:lnTo>
                <a:lnTo>
                  <a:pt x="1700879" y="987878"/>
                </a:lnTo>
                <a:lnTo>
                  <a:pt x="1753531" y="974852"/>
                </a:lnTo>
                <a:lnTo>
                  <a:pt x="1804481" y="960662"/>
                </a:lnTo>
                <a:lnTo>
                  <a:pt x="1853641" y="945349"/>
                </a:lnTo>
                <a:lnTo>
                  <a:pt x="1900921" y="928952"/>
                </a:lnTo>
                <a:lnTo>
                  <a:pt x="1946232" y="911510"/>
                </a:lnTo>
                <a:lnTo>
                  <a:pt x="1989486" y="893064"/>
                </a:lnTo>
                <a:lnTo>
                  <a:pt x="2030594" y="873652"/>
                </a:lnTo>
                <a:lnTo>
                  <a:pt x="2069467" y="853315"/>
                </a:lnTo>
                <a:lnTo>
                  <a:pt x="2106015" y="832091"/>
                </a:lnTo>
                <a:lnTo>
                  <a:pt x="2124456" y="820169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584" name="object 10">
            <a:extLst>
              <a:ext uri="{FF2B5EF4-FFF2-40B4-BE49-F238E27FC236}">
                <a16:creationId xmlns:a16="http://schemas.microsoft.com/office/drawing/2014/main" id="{420285B9-EF4B-464D-195F-B53280DB1237}"/>
              </a:ext>
            </a:extLst>
          </p:cNvPr>
          <p:cNvSpPr>
            <a:spLocks/>
          </p:cNvSpPr>
          <p:nvPr/>
        </p:nvSpPr>
        <p:spPr bwMode="auto">
          <a:xfrm>
            <a:off x="5718175" y="4262438"/>
            <a:ext cx="1662113" cy="749300"/>
          </a:xfrm>
          <a:custGeom>
            <a:avLst/>
            <a:gdLst>
              <a:gd name="T0" fmla="*/ 474409 w 1943100"/>
              <a:gd name="T1" fmla="*/ 93129 h 876300"/>
              <a:gd name="T2" fmla="*/ 459134 w 1943100"/>
              <a:gd name="T3" fmla="*/ 66978 h 876300"/>
              <a:gd name="T4" fmla="*/ 438801 w 1943100"/>
              <a:gd name="T5" fmla="*/ 49317 h 876300"/>
              <a:gd name="T6" fmla="*/ 421485 w 1943100"/>
              <a:gd name="T7" fmla="*/ 38688 h 876300"/>
              <a:gd name="T8" fmla="*/ 401454 w 1943100"/>
              <a:gd name="T9" fmla="*/ 29107 h 876300"/>
              <a:gd name="T10" fmla="*/ 378956 w 1943100"/>
              <a:gd name="T11" fmla="*/ 20687 h 876300"/>
              <a:gd name="T12" fmla="*/ 354241 w 1943100"/>
              <a:gd name="T13" fmla="*/ 13543 h 876300"/>
              <a:gd name="T14" fmla="*/ 327559 w 1943100"/>
              <a:gd name="T15" fmla="*/ 7788 h 876300"/>
              <a:gd name="T16" fmla="*/ 299159 w 1943100"/>
              <a:gd name="T17" fmla="*/ 3537 h 876300"/>
              <a:gd name="T18" fmla="*/ 269292 w 1943100"/>
              <a:gd name="T19" fmla="*/ 904 h 876300"/>
              <a:gd name="T20" fmla="*/ 238207 w 1943100"/>
              <a:gd name="T21" fmla="*/ 0 h 876300"/>
              <a:gd name="T22" fmla="*/ 207159 w 1943100"/>
              <a:gd name="T23" fmla="*/ 904 h 876300"/>
              <a:gd name="T24" fmla="*/ 177317 w 1943100"/>
              <a:gd name="T25" fmla="*/ 3537 h 876300"/>
              <a:gd name="T26" fmla="*/ 148932 w 1943100"/>
              <a:gd name="T27" fmla="*/ 7788 h 876300"/>
              <a:gd name="T28" fmla="*/ 122255 w 1943100"/>
              <a:gd name="T29" fmla="*/ 13543 h 876300"/>
              <a:gd name="T30" fmla="*/ 97537 w 1943100"/>
              <a:gd name="T31" fmla="*/ 20687 h 876300"/>
              <a:gd name="T32" fmla="*/ 75032 w 1943100"/>
              <a:gd name="T33" fmla="*/ 29107 h 876300"/>
              <a:gd name="T34" fmla="*/ 54988 w 1943100"/>
              <a:gd name="T35" fmla="*/ 38688 h 876300"/>
              <a:gd name="T36" fmla="*/ 37658 w 1943100"/>
              <a:gd name="T37" fmla="*/ 49317 h 876300"/>
              <a:gd name="T38" fmla="*/ 17302 w 1943100"/>
              <a:gd name="T39" fmla="*/ 66978 h 876300"/>
              <a:gd name="T40" fmla="*/ 2006 w 1943100"/>
              <a:gd name="T41" fmla="*/ 93129 h 876300"/>
              <a:gd name="T42" fmla="*/ 506 w 1943100"/>
              <a:gd name="T43" fmla="*/ 114114 h 876300"/>
              <a:gd name="T44" fmla="*/ 12147 w 1943100"/>
              <a:gd name="T45" fmla="*/ 140937 h 876300"/>
              <a:gd name="T46" fmla="*/ 37658 w 1943100"/>
              <a:gd name="T47" fmla="*/ 164896 h 876300"/>
              <a:gd name="T48" fmla="*/ 54988 w 1943100"/>
              <a:gd name="T49" fmla="*/ 175520 h 876300"/>
              <a:gd name="T50" fmla="*/ 75032 w 1943100"/>
              <a:gd name="T51" fmla="*/ 185091 h 876300"/>
              <a:gd name="T52" fmla="*/ 97537 w 1943100"/>
              <a:gd name="T53" fmla="*/ 193496 h 876300"/>
              <a:gd name="T54" fmla="*/ 122255 w 1943100"/>
              <a:gd name="T55" fmla="*/ 200626 h 876300"/>
              <a:gd name="T56" fmla="*/ 148932 w 1943100"/>
              <a:gd name="T57" fmla="*/ 206366 h 876300"/>
              <a:gd name="T58" fmla="*/ 177317 w 1943100"/>
              <a:gd name="T59" fmla="*/ 210605 h 876300"/>
              <a:gd name="T60" fmla="*/ 207159 w 1943100"/>
              <a:gd name="T61" fmla="*/ 213230 h 876300"/>
              <a:gd name="T62" fmla="*/ 238207 w 1943100"/>
              <a:gd name="T63" fmla="*/ 214131 h 876300"/>
              <a:gd name="T64" fmla="*/ 269292 w 1943100"/>
              <a:gd name="T65" fmla="*/ 213230 h 876300"/>
              <a:gd name="T66" fmla="*/ 299159 w 1943100"/>
              <a:gd name="T67" fmla="*/ 210605 h 876300"/>
              <a:gd name="T68" fmla="*/ 327559 w 1943100"/>
              <a:gd name="T69" fmla="*/ 206366 h 876300"/>
              <a:gd name="T70" fmla="*/ 354241 w 1943100"/>
              <a:gd name="T71" fmla="*/ 200626 h 876300"/>
              <a:gd name="T72" fmla="*/ 378956 w 1943100"/>
              <a:gd name="T73" fmla="*/ 193496 h 876300"/>
              <a:gd name="T74" fmla="*/ 401454 w 1943100"/>
              <a:gd name="T75" fmla="*/ 185091 h 876300"/>
              <a:gd name="T76" fmla="*/ 421485 w 1943100"/>
              <a:gd name="T77" fmla="*/ 175520 h 876300"/>
              <a:gd name="T78" fmla="*/ 438801 w 1943100"/>
              <a:gd name="T79" fmla="*/ 164896 h 876300"/>
              <a:gd name="T80" fmla="*/ 459134 w 1943100"/>
              <a:gd name="T81" fmla="*/ 147232 h 876300"/>
              <a:gd name="T82" fmla="*/ 474409 w 1943100"/>
              <a:gd name="T83" fmla="*/ 121039 h 8763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43100" h="876300">
                <a:moveTo>
                  <a:pt x="1943100" y="438149"/>
                </a:moveTo>
                <a:lnTo>
                  <a:pt x="1934930" y="381117"/>
                </a:lnTo>
                <a:lnTo>
                  <a:pt x="1911100" y="326277"/>
                </a:lnTo>
                <a:lnTo>
                  <a:pt x="1872628" y="274096"/>
                </a:lnTo>
                <a:lnTo>
                  <a:pt x="1820532" y="225038"/>
                </a:lnTo>
                <a:lnTo>
                  <a:pt x="1789693" y="201826"/>
                </a:lnTo>
                <a:lnTo>
                  <a:pt x="1755830" y="179569"/>
                </a:lnTo>
                <a:lnTo>
                  <a:pt x="1719071" y="158327"/>
                </a:lnTo>
                <a:lnTo>
                  <a:pt x="1679542" y="138157"/>
                </a:lnTo>
                <a:lnTo>
                  <a:pt x="1637370" y="119117"/>
                </a:lnTo>
                <a:lnTo>
                  <a:pt x="1592684" y="101265"/>
                </a:lnTo>
                <a:lnTo>
                  <a:pt x="1545610" y="84661"/>
                </a:lnTo>
                <a:lnTo>
                  <a:pt x="1496275" y="69361"/>
                </a:lnTo>
                <a:lnTo>
                  <a:pt x="1444808" y="55425"/>
                </a:lnTo>
                <a:lnTo>
                  <a:pt x="1391334" y="42910"/>
                </a:lnTo>
                <a:lnTo>
                  <a:pt x="1335983" y="31875"/>
                </a:lnTo>
                <a:lnTo>
                  <a:pt x="1278879" y="22378"/>
                </a:lnTo>
                <a:lnTo>
                  <a:pt x="1220152" y="14477"/>
                </a:lnTo>
                <a:lnTo>
                  <a:pt x="1159928" y="8230"/>
                </a:lnTo>
                <a:lnTo>
                  <a:pt x="1098335" y="3697"/>
                </a:lnTo>
                <a:lnTo>
                  <a:pt x="1035500" y="933"/>
                </a:lnTo>
                <a:lnTo>
                  <a:pt x="971550" y="0"/>
                </a:lnTo>
                <a:lnTo>
                  <a:pt x="907684" y="933"/>
                </a:lnTo>
                <a:lnTo>
                  <a:pt x="844919" y="3697"/>
                </a:lnTo>
                <a:lnTo>
                  <a:pt x="783383" y="8230"/>
                </a:lnTo>
                <a:lnTo>
                  <a:pt x="723205" y="14477"/>
                </a:lnTo>
                <a:lnTo>
                  <a:pt x="664512" y="22378"/>
                </a:lnTo>
                <a:lnTo>
                  <a:pt x="607433" y="31875"/>
                </a:lnTo>
                <a:lnTo>
                  <a:pt x="552096" y="42910"/>
                </a:lnTo>
                <a:lnTo>
                  <a:pt x="498629" y="55425"/>
                </a:lnTo>
                <a:lnTo>
                  <a:pt x="447161" y="69361"/>
                </a:lnTo>
                <a:lnTo>
                  <a:pt x="397818" y="84661"/>
                </a:lnTo>
                <a:lnTo>
                  <a:pt x="350731" y="101265"/>
                </a:lnTo>
                <a:lnTo>
                  <a:pt x="306025" y="119117"/>
                </a:lnTo>
                <a:lnTo>
                  <a:pt x="263831" y="138157"/>
                </a:lnTo>
                <a:lnTo>
                  <a:pt x="224276" y="158327"/>
                </a:lnTo>
                <a:lnTo>
                  <a:pt x="187488" y="179569"/>
                </a:lnTo>
                <a:lnTo>
                  <a:pt x="153595" y="201826"/>
                </a:lnTo>
                <a:lnTo>
                  <a:pt x="122726" y="225038"/>
                </a:lnTo>
                <a:lnTo>
                  <a:pt x="70571" y="274096"/>
                </a:lnTo>
                <a:lnTo>
                  <a:pt x="32048" y="326277"/>
                </a:lnTo>
                <a:lnTo>
                  <a:pt x="8183" y="381117"/>
                </a:lnTo>
                <a:lnTo>
                  <a:pt x="0" y="438150"/>
                </a:lnTo>
                <a:lnTo>
                  <a:pt x="2067" y="466995"/>
                </a:lnTo>
                <a:lnTo>
                  <a:pt x="18219" y="523117"/>
                </a:lnTo>
                <a:lnTo>
                  <a:pt x="49542" y="576766"/>
                </a:lnTo>
                <a:lnTo>
                  <a:pt x="95009" y="627484"/>
                </a:lnTo>
                <a:lnTo>
                  <a:pt x="153595" y="674810"/>
                </a:lnTo>
                <a:lnTo>
                  <a:pt x="187488" y="697059"/>
                </a:lnTo>
                <a:lnTo>
                  <a:pt x="224276" y="718287"/>
                </a:lnTo>
                <a:lnTo>
                  <a:pt x="263831" y="738439"/>
                </a:lnTo>
                <a:lnTo>
                  <a:pt x="306025" y="757456"/>
                </a:lnTo>
                <a:lnTo>
                  <a:pt x="350731" y="775282"/>
                </a:lnTo>
                <a:lnTo>
                  <a:pt x="397818" y="791858"/>
                </a:lnTo>
                <a:lnTo>
                  <a:pt x="447161" y="807127"/>
                </a:lnTo>
                <a:lnTo>
                  <a:pt x="498629" y="821033"/>
                </a:lnTo>
                <a:lnTo>
                  <a:pt x="552096" y="833518"/>
                </a:lnTo>
                <a:lnTo>
                  <a:pt x="607433" y="844524"/>
                </a:lnTo>
                <a:lnTo>
                  <a:pt x="664512" y="853994"/>
                </a:lnTo>
                <a:lnTo>
                  <a:pt x="723205" y="861871"/>
                </a:lnTo>
                <a:lnTo>
                  <a:pt x="783383" y="868098"/>
                </a:lnTo>
                <a:lnTo>
                  <a:pt x="844919" y="872616"/>
                </a:lnTo>
                <a:lnTo>
                  <a:pt x="907684" y="875369"/>
                </a:lnTo>
                <a:lnTo>
                  <a:pt x="971550" y="876300"/>
                </a:lnTo>
                <a:lnTo>
                  <a:pt x="1035500" y="875369"/>
                </a:lnTo>
                <a:lnTo>
                  <a:pt x="1098335" y="872616"/>
                </a:lnTo>
                <a:lnTo>
                  <a:pt x="1159928" y="868098"/>
                </a:lnTo>
                <a:lnTo>
                  <a:pt x="1220152" y="861871"/>
                </a:lnTo>
                <a:lnTo>
                  <a:pt x="1278879" y="853994"/>
                </a:lnTo>
                <a:lnTo>
                  <a:pt x="1335983" y="844524"/>
                </a:lnTo>
                <a:lnTo>
                  <a:pt x="1391334" y="833518"/>
                </a:lnTo>
                <a:lnTo>
                  <a:pt x="1444808" y="821033"/>
                </a:lnTo>
                <a:lnTo>
                  <a:pt x="1496275" y="807127"/>
                </a:lnTo>
                <a:lnTo>
                  <a:pt x="1545610" y="791858"/>
                </a:lnTo>
                <a:lnTo>
                  <a:pt x="1592684" y="775282"/>
                </a:lnTo>
                <a:lnTo>
                  <a:pt x="1637370" y="757456"/>
                </a:lnTo>
                <a:lnTo>
                  <a:pt x="1679542" y="738439"/>
                </a:lnTo>
                <a:lnTo>
                  <a:pt x="1719071" y="718287"/>
                </a:lnTo>
                <a:lnTo>
                  <a:pt x="1755830" y="697059"/>
                </a:lnTo>
                <a:lnTo>
                  <a:pt x="1789693" y="674810"/>
                </a:lnTo>
                <a:lnTo>
                  <a:pt x="1820532" y="651600"/>
                </a:lnTo>
                <a:lnTo>
                  <a:pt x="1872628" y="602520"/>
                </a:lnTo>
                <a:lnTo>
                  <a:pt x="1911100" y="550280"/>
                </a:lnTo>
                <a:lnTo>
                  <a:pt x="1934930" y="495336"/>
                </a:lnTo>
                <a:lnTo>
                  <a:pt x="1943100" y="438149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585" name="object 11">
            <a:extLst>
              <a:ext uri="{FF2B5EF4-FFF2-40B4-BE49-F238E27FC236}">
                <a16:creationId xmlns:a16="http://schemas.microsoft.com/office/drawing/2014/main" id="{C7D5578A-59C8-F250-4BCA-AC8ECA3BE52E}"/>
              </a:ext>
            </a:extLst>
          </p:cNvPr>
          <p:cNvSpPr>
            <a:spLocks/>
          </p:cNvSpPr>
          <p:nvPr/>
        </p:nvSpPr>
        <p:spPr bwMode="auto">
          <a:xfrm>
            <a:off x="5718175" y="4262438"/>
            <a:ext cx="1662113" cy="749300"/>
          </a:xfrm>
          <a:custGeom>
            <a:avLst/>
            <a:gdLst>
              <a:gd name="T0" fmla="*/ 222547 w 1943100"/>
              <a:gd name="T1" fmla="*/ 228 h 876300"/>
              <a:gd name="T2" fmla="*/ 192072 w 1943100"/>
              <a:gd name="T3" fmla="*/ 2010 h 876300"/>
              <a:gd name="T4" fmla="*/ 162927 w 1943100"/>
              <a:gd name="T5" fmla="*/ 5468 h 876300"/>
              <a:gd name="T6" fmla="*/ 135364 w 1943100"/>
              <a:gd name="T7" fmla="*/ 10485 h 876300"/>
              <a:gd name="T8" fmla="*/ 109635 w 1943100"/>
              <a:gd name="T9" fmla="*/ 16948 h 876300"/>
              <a:gd name="T10" fmla="*/ 85993 w 1943100"/>
              <a:gd name="T11" fmla="*/ 24745 h 876300"/>
              <a:gd name="T12" fmla="*/ 64686 w 1943100"/>
              <a:gd name="T13" fmla="*/ 33759 h 876300"/>
              <a:gd name="T14" fmla="*/ 45969 w 1943100"/>
              <a:gd name="T15" fmla="*/ 43879 h 876300"/>
              <a:gd name="T16" fmla="*/ 30090 w 1943100"/>
              <a:gd name="T17" fmla="*/ 54990 h 876300"/>
              <a:gd name="T18" fmla="*/ 7858 w 1943100"/>
              <a:gd name="T19" fmla="*/ 79729 h 876300"/>
              <a:gd name="T20" fmla="*/ 0 w 1943100"/>
              <a:gd name="T21" fmla="*/ 107066 h 876300"/>
              <a:gd name="T22" fmla="*/ 4467 w 1943100"/>
              <a:gd name="T23" fmla="*/ 127827 h 876300"/>
              <a:gd name="T24" fmla="*/ 23294 w 1943100"/>
              <a:gd name="T25" fmla="*/ 153332 h 876300"/>
              <a:gd name="T26" fmla="*/ 45969 w 1943100"/>
              <a:gd name="T27" fmla="*/ 170331 h 876300"/>
              <a:gd name="T28" fmla="*/ 64686 w 1943100"/>
              <a:gd name="T29" fmla="*/ 180443 h 876300"/>
              <a:gd name="T30" fmla="*/ 85993 w 1943100"/>
              <a:gd name="T31" fmla="*/ 189446 h 876300"/>
              <a:gd name="T32" fmla="*/ 109635 w 1943100"/>
              <a:gd name="T33" fmla="*/ 197228 h 876300"/>
              <a:gd name="T34" fmla="*/ 135364 w 1943100"/>
              <a:gd name="T35" fmla="*/ 203677 h 876300"/>
              <a:gd name="T36" fmla="*/ 162927 w 1943100"/>
              <a:gd name="T37" fmla="*/ 208681 h 876300"/>
              <a:gd name="T38" fmla="*/ 192072 w 1943100"/>
              <a:gd name="T39" fmla="*/ 212126 h 876300"/>
              <a:gd name="T40" fmla="*/ 222547 w 1943100"/>
              <a:gd name="T41" fmla="*/ 213903 h 876300"/>
              <a:gd name="T42" fmla="*/ 253886 w 1943100"/>
              <a:gd name="T43" fmla="*/ 213903 h 876300"/>
              <a:gd name="T44" fmla="*/ 284393 w 1943100"/>
              <a:gd name="T45" fmla="*/ 212126 h 876300"/>
              <a:gd name="T46" fmla="*/ 313558 w 1943100"/>
              <a:gd name="T47" fmla="*/ 208681 h 876300"/>
              <a:gd name="T48" fmla="*/ 341130 w 1943100"/>
              <a:gd name="T49" fmla="*/ 203677 h 876300"/>
              <a:gd name="T50" fmla="*/ 366859 w 1943100"/>
              <a:gd name="T51" fmla="*/ 197228 h 876300"/>
              <a:gd name="T52" fmla="*/ 390498 w 1943100"/>
              <a:gd name="T53" fmla="*/ 189446 h 876300"/>
              <a:gd name="T54" fmla="*/ 411794 w 1943100"/>
              <a:gd name="T55" fmla="*/ 180443 h 876300"/>
              <a:gd name="T56" fmla="*/ 430498 w 1943100"/>
              <a:gd name="T57" fmla="*/ 170331 h 876300"/>
              <a:gd name="T58" fmla="*/ 446362 w 1943100"/>
              <a:gd name="T59" fmla="*/ 159224 h 876300"/>
              <a:gd name="T60" fmla="*/ 468567 w 1943100"/>
              <a:gd name="T61" fmla="*/ 134465 h 876300"/>
              <a:gd name="T62" fmla="*/ 476413 w 1943100"/>
              <a:gd name="T63" fmla="*/ 107065 h 876300"/>
              <a:gd name="T64" fmla="*/ 471953 w 1943100"/>
              <a:gd name="T65" fmla="*/ 86355 h 876300"/>
              <a:gd name="T66" fmla="*/ 453149 w 1943100"/>
              <a:gd name="T67" fmla="*/ 60881 h 876300"/>
              <a:gd name="T68" fmla="*/ 430498 w 1943100"/>
              <a:gd name="T69" fmla="*/ 43879 h 876300"/>
              <a:gd name="T70" fmla="*/ 411794 w 1943100"/>
              <a:gd name="T71" fmla="*/ 33759 h 876300"/>
              <a:gd name="T72" fmla="*/ 390498 w 1943100"/>
              <a:gd name="T73" fmla="*/ 24745 h 876300"/>
              <a:gd name="T74" fmla="*/ 366859 w 1943100"/>
              <a:gd name="T75" fmla="*/ 16948 h 876300"/>
              <a:gd name="T76" fmla="*/ 341130 w 1943100"/>
              <a:gd name="T77" fmla="*/ 10485 h 876300"/>
              <a:gd name="T78" fmla="*/ 313558 w 1943100"/>
              <a:gd name="T79" fmla="*/ 5468 h 876300"/>
              <a:gd name="T80" fmla="*/ 284393 w 1943100"/>
              <a:gd name="T81" fmla="*/ 2010 h 876300"/>
              <a:gd name="T82" fmla="*/ 253886 w 1943100"/>
              <a:gd name="T83" fmla="*/ 228 h 8763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943100" h="876300">
                <a:moveTo>
                  <a:pt x="971550" y="0"/>
                </a:moveTo>
                <a:lnTo>
                  <a:pt x="907684" y="933"/>
                </a:lnTo>
                <a:lnTo>
                  <a:pt x="844919" y="3697"/>
                </a:lnTo>
                <a:lnTo>
                  <a:pt x="783383" y="8230"/>
                </a:lnTo>
                <a:lnTo>
                  <a:pt x="723205" y="14477"/>
                </a:lnTo>
                <a:lnTo>
                  <a:pt x="664512" y="22378"/>
                </a:lnTo>
                <a:lnTo>
                  <a:pt x="607433" y="31875"/>
                </a:lnTo>
                <a:lnTo>
                  <a:pt x="552096" y="42910"/>
                </a:lnTo>
                <a:lnTo>
                  <a:pt x="498629" y="55425"/>
                </a:lnTo>
                <a:lnTo>
                  <a:pt x="447161" y="69361"/>
                </a:lnTo>
                <a:lnTo>
                  <a:pt x="397818" y="84661"/>
                </a:lnTo>
                <a:lnTo>
                  <a:pt x="350731" y="101265"/>
                </a:lnTo>
                <a:lnTo>
                  <a:pt x="306025" y="119117"/>
                </a:lnTo>
                <a:lnTo>
                  <a:pt x="263831" y="138157"/>
                </a:lnTo>
                <a:lnTo>
                  <a:pt x="224276" y="158327"/>
                </a:lnTo>
                <a:lnTo>
                  <a:pt x="187488" y="179569"/>
                </a:lnTo>
                <a:lnTo>
                  <a:pt x="153595" y="201826"/>
                </a:lnTo>
                <a:lnTo>
                  <a:pt x="122726" y="225038"/>
                </a:lnTo>
                <a:lnTo>
                  <a:pt x="70571" y="274096"/>
                </a:lnTo>
                <a:lnTo>
                  <a:pt x="32048" y="326277"/>
                </a:lnTo>
                <a:lnTo>
                  <a:pt x="8183" y="381117"/>
                </a:lnTo>
                <a:lnTo>
                  <a:pt x="0" y="438150"/>
                </a:lnTo>
                <a:lnTo>
                  <a:pt x="2067" y="466995"/>
                </a:lnTo>
                <a:lnTo>
                  <a:pt x="18219" y="523117"/>
                </a:lnTo>
                <a:lnTo>
                  <a:pt x="49542" y="576766"/>
                </a:lnTo>
                <a:lnTo>
                  <a:pt x="95009" y="627484"/>
                </a:lnTo>
                <a:lnTo>
                  <a:pt x="153595" y="674810"/>
                </a:lnTo>
                <a:lnTo>
                  <a:pt x="187488" y="697059"/>
                </a:lnTo>
                <a:lnTo>
                  <a:pt x="224276" y="718287"/>
                </a:lnTo>
                <a:lnTo>
                  <a:pt x="263831" y="738439"/>
                </a:lnTo>
                <a:lnTo>
                  <a:pt x="306025" y="757456"/>
                </a:lnTo>
                <a:lnTo>
                  <a:pt x="350731" y="775282"/>
                </a:lnTo>
                <a:lnTo>
                  <a:pt x="397818" y="791858"/>
                </a:lnTo>
                <a:lnTo>
                  <a:pt x="447161" y="807127"/>
                </a:lnTo>
                <a:lnTo>
                  <a:pt x="498629" y="821033"/>
                </a:lnTo>
                <a:lnTo>
                  <a:pt x="552096" y="833518"/>
                </a:lnTo>
                <a:lnTo>
                  <a:pt x="607433" y="844524"/>
                </a:lnTo>
                <a:lnTo>
                  <a:pt x="664512" y="853994"/>
                </a:lnTo>
                <a:lnTo>
                  <a:pt x="723205" y="861871"/>
                </a:lnTo>
                <a:lnTo>
                  <a:pt x="783383" y="868098"/>
                </a:lnTo>
                <a:lnTo>
                  <a:pt x="844919" y="872616"/>
                </a:lnTo>
                <a:lnTo>
                  <a:pt x="907684" y="875369"/>
                </a:lnTo>
                <a:lnTo>
                  <a:pt x="971550" y="876300"/>
                </a:lnTo>
                <a:lnTo>
                  <a:pt x="1035500" y="875369"/>
                </a:lnTo>
                <a:lnTo>
                  <a:pt x="1098335" y="872616"/>
                </a:lnTo>
                <a:lnTo>
                  <a:pt x="1159928" y="868098"/>
                </a:lnTo>
                <a:lnTo>
                  <a:pt x="1220152" y="861871"/>
                </a:lnTo>
                <a:lnTo>
                  <a:pt x="1278879" y="853994"/>
                </a:lnTo>
                <a:lnTo>
                  <a:pt x="1335983" y="844524"/>
                </a:lnTo>
                <a:lnTo>
                  <a:pt x="1391334" y="833518"/>
                </a:lnTo>
                <a:lnTo>
                  <a:pt x="1444808" y="821033"/>
                </a:lnTo>
                <a:lnTo>
                  <a:pt x="1496275" y="807127"/>
                </a:lnTo>
                <a:lnTo>
                  <a:pt x="1545610" y="791858"/>
                </a:lnTo>
                <a:lnTo>
                  <a:pt x="1592684" y="775282"/>
                </a:lnTo>
                <a:lnTo>
                  <a:pt x="1637370" y="757456"/>
                </a:lnTo>
                <a:lnTo>
                  <a:pt x="1679542" y="738439"/>
                </a:lnTo>
                <a:lnTo>
                  <a:pt x="1719071" y="718287"/>
                </a:lnTo>
                <a:lnTo>
                  <a:pt x="1755830" y="697059"/>
                </a:lnTo>
                <a:lnTo>
                  <a:pt x="1789693" y="674810"/>
                </a:lnTo>
                <a:lnTo>
                  <a:pt x="1820532" y="651600"/>
                </a:lnTo>
                <a:lnTo>
                  <a:pt x="1872628" y="602520"/>
                </a:lnTo>
                <a:lnTo>
                  <a:pt x="1911100" y="550280"/>
                </a:lnTo>
                <a:lnTo>
                  <a:pt x="1934930" y="495336"/>
                </a:lnTo>
                <a:lnTo>
                  <a:pt x="1943100" y="438149"/>
                </a:lnTo>
                <a:lnTo>
                  <a:pt x="1941036" y="409389"/>
                </a:lnTo>
                <a:lnTo>
                  <a:pt x="1924909" y="353394"/>
                </a:lnTo>
                <a:lnTo>
                  <a:pt x="1893630" y="299825"/>
                </a:lnTo>
                <a:lnTo>
                  <a:pt x="1848219" y="249147"/>
                </a:lnTo>
                <a:lnTo>
                  <a:pt x="1789693" y="201826"/>
                </a:lnTo>
                <a:lnTo>
                  <a:pt x="1755830" y="179569"/>
                </a:lnTo>
                <a:lnTo>
                  <a:pt x="1719071" y="158327"/>
                </a:lnTo>
                <a:lnTo>
                  <a:pt x="1679542" y="138157"/>
                </a:lnTo>
                <a:lnTo>
                  <a:pt x="1637370" y="119117"/>
                </a:lnTo>
                <a:lnTo>
                  <a:pt x="1592684" y="101265"/>
                </a:lnTo>
                <a:lnTo>
                  <a:pt x="1545610" y="84661"/>
                </a:lnTo>
                <a:lnTo>
                  <a:pt x="1496275" y="69361"/>
                </a:lnTo>
                <a:lnTo>
                  <a:pt x="1444808" y="55425"/>
                </a:lnTo>
                <a:lnTo>
                  <a:pt x="1391334" y="42910"/>
                </a:lnTo>
                <a:lnTo>
                  <a:pt x="1335983" y="31875"/>
                </a:lnTo>
                <a:lnTo>
                  <a:pt x="1278879" y="22378"/>
                </a:lnTo>
                <a:lnTo>
                  <a:pt x="1220152" y="14477"/>
                </a:lnTo>
                <a:lnTo>
                  <a:pt x="1159928" y="8230"/>
                </a:lnTo>
                <a:lnTo>
                  <a:pt x="1098335" y="3697"/>
                </a:lnTo>
                <a:lnTo>
                  <a:pt x="1035500" y="933"/>
                </a:lnTo>
                <a:lnTo>
                  <a:pt x="971550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586" name="object 12">
            <a:extLst>
              <a:ext uri="{FF2B5EF4-FFF2-40B4-BE49-F238E27FC236}">
                <a16:creationId xmlns:a16="http://schemas.microsoft.com/office/drawing/2014/main" id="{80F73FBA-3E45-3007-04F7-A8F8C276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10000"/>
            <a:ext cx="542448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25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75"/>
              </a:spcBef>
              <a:buClrTx/>
              <a:buFontTx/>
              <a:buNone/>
            </a:pP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and SC.S# = S.S# and T.T# = C.T#</a:t>
            </a:r>
            <a:r>
              <a:rPr lang="zh-CN" altLang="zh-CN" sz="2000">
                <a:cs typeface="Arial" panose="020B0604020202020204" pitchFamily="34" charset="0"/>
              </a:rPr>
              <a:t>;</a:t>
            </a:r>
          </a:p>
          <a:p>
            <a:pPr algn="ctr" eaLnBrk="1" hangingPunct="1">
              <a:spcBef>
                <a:spcPts val="463"/>
              </a:spcBef>
              <a:buClrTx/>
              <a:buFontTx/>
              <a:buNone/>
            </a:pPr>
            <a:r>
              <a:rPr lang="zh-CN" altLang="zh-CN" sz="1100">
                <a:cs typeface="Arial" panose="020B0604020202020204" pitchFamily="34" charset="0"/>
              </a:rPr>
              <a:t>//</a:t>
            </a:r>
            <a:r>
              <a:rPr lang="zh-CN" altLang="zh-CN" sz="1100">
                <a:latin typeface="NSimSun" panose="02010609030101010101" pitchFamily="49" charset="-122"/>
                <a:ea typeface="NSimSun" panose="02010609030101010101" pitchFamily="49" charset="-122"/>
              </a:rPr>
              <a:t>正确的</a:t>
            </a:r>
            <a:r>
              <a:rPr lang="zh-CN" altLang="zh-CN" sz="1100">
                <a:cs typeface="Arial" panose="020B0604020202020204" pitchFamily="34" charset="0"/>
              </a:rPr>
              <a:t>SQL</a:t>
            </a:r>
            <a:r>
              <a:rPr lang="zh-CN" altLang="zh-CN" sz="1100">
                <a:latin typeface="NSimSun" panose="02010609030101010101" pitchFamily="49" charset="-122"/>
                <a:ea typeface="NSimSun" panose="02010609030101010101" pitchFamily="49" charset="-122"/>
              </a:rPr>
              <a:t>语句在讲义后面的示例中讲解</a:t>
            </a:r>
          </a:p>
        </p:txBody>
      </p:sp>
      <p:sp>
        <p:nvSpPr>
          <p:cNvPr id="24587" name="灯片编号占位符 13">
            <a:extLst>
              <a:ext uri="{FF2B5EF4-FFF2-40B4-BE49-F238E27FC236}">
                <a16:creationId xmlns:a16="http://schemas.microsoft.com/office/drawing/2014/main" id="{538E8C9D-10BB-7210-FBBE-DFB231366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E4BC96-723A-4488-BB77-149ADF332D6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4588" name="文本框 1">
            <a:extLst>
              <a:ext uri="{FF2B5EF4-FFF2-40B4-BE49-F238E27FC236}">
                <a16:creationId xmlns:a16="http://schemas.microsoft.com/office/drawing/2014/main" id="{87D1F69B-D7C9-E486-789A-07212D64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365625"/>
            <a:ext cx="1828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正确吗</a:t>
            </a:r>
            <a:r>
              <a:rPr lang="zh-CN" altLang="zh-CN" sz="1800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  <a:r>
              <a:rPr lang="zh-CN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问题出 在哪里呢？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>
            <a:extLst>
              <a:ext uri="{FF2B5EF4-FFF2-40B4-BE49-F238E27FC236}">
                <a16:creationId xmlns:a16="http://schemas.microsoft.com/office/drawing/2014/main" id="{4A750B16-1347-0BBE-3180-E7F357F1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424862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外连接与普通连接的区别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普通连接操作只输出满足连接条件的元组</a:t>
            </a:r>
            <a:r>
              <a:rPr kumimoji="1"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外连接操作以指定某表为连接主体，将主体表中不满足连接条件的元组一并输出</a:t>
            </a:r>
            <a:r>
              <a:rPr kumimoji="1"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59F4E265-722F-8341-7BED-6B3C8889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439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kumimoji="1" lang="zh-CN" altLang="en-US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外连接：把舍弃的元组也保存在结果关系中，而在其他属性上填空值。</a:t>
            </a:r>
          </a:p>
        </p:txBody>
      </p:sp>
      <p:sp>
        <p:nvSpPr>
          <p:cNvPr id="25604" name="矩形 6">
            <a:extLst>
              <a:ext uri="{FF2B5EF4-FFF2-40B4-BE49-F238E27FC236}">
                <a16:creationId xmlns:a16="http://schemas.microsoft.com/office/drawing/2014/main" id="{E06D2DC9-A8E0-7E43-C4BB-BF84A5B6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20713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四、外连接 </a:t>
            </a:r>
          </a:p>
        </p:txBody>
      </p:sp>
      <p:sp>
        <p:nvSpPr>
          <p:cNvPr id="25605" name="灯片编号占位符 3">
            <a:extLst>
              <a:ext uri="{FF2B5EF4-FFF2-40B4-BE49-F238E27FC236}">
                <a16:creationId xmlns:a16="http://schemas.microsoft.com/office/drawing/2014/main" id="{53C694AA-369E-795B-7041-33EC245B0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F42ADA-7449-48C2-B18E-0112CDBFC55D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3">
            <a:extLst>
              <a:ext uri="{FF2B5EF4-FFF2-40B4-BE49-F238E27FC236}">
                <a16:creationId xmlns:a16="http://schemas.microsoft.com/office/drawing/2014/main" id="{4B48DFAA-E559-DA74-37F5-228BAF71C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8208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9142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</a:rPr>
              <a:t>连接查询：同时涉及多个表的查询</a:t>
            </a:r>
          </a:p>
          <a:p>
            <a:pPr>
              <a:lnSpc>
                <a:spcPct val="130000"/>
              </a:lnSpc>
              <a:spcBef>
                <a:spcPts val="13"/>
              </a:spcBef>
              <a:buClrTx/>
              <a:buFontTx/>
              <a:buNone/>
            </a:pP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多表联合检索可以通过连接运算来完成，而连接运算又可以通过广义笛卡尔积后再进 行选择运算来实现。</a:t>
            </a:r>
          </a:p>
          <a:p>
            <a:pPr>
              <a:spcBef>
                <a:spcPts val="650"/>
              </a:spcBef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Select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的多表联合检索语句</a:t>
            </a:r>
          </a:p>
        </p:txBody>
      </p:sp>
      <p:sp>
        <p:nvSpPr>
          <p:cNvPr id="8195" name="object 4">
            <a:extLst>
              <a:ext uri="{FF2B5EF4-FFF2-40B4-BE49-F238E27FC236}">
                <a16:creationId xmlns:a16="http://schemas.microsoft.com/office/drawing/2014/main" id="{1A0BB23D-31AC-ADFE-5262-A27844A68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9738"/>
            <a:ext cx="26225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715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715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715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715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8"/>
              </a:spcBef>
              <a:buClrTx/>
              <a:buFontTx/>
              <a:buNone/>
            </a:pPr>
            <a:r>
              <a:rPr lang="zh-CN" altLang="zh-CN" sz="2300">
                <a:latin typeface="NSimSun" panose="02010609030101010101" pitchFamily="49" charset="-122"/>
                <a:ea typeface="NSimSun" panose="02010609030101010101" pitchFamily="49" charset="-122"/>
              </a:rPr>
              <a:t>列名	</a:t>
            </a:r>
            <a:r>
              <a:rPr lang="zh-CN" altLang="zh-CN" sz="2300">
                <a:cs typeface="Arial" panose="020B0604020202020204" pitchFamily="34" charset="0"/>
              </a:rPr>
              <a:t>[ [, </a:t>
            </a:r>
            <a:r>
              <a:rPr lang="zh-CN" altLang="zh-CN" sz="2300">
                <a:latin typeface="NSimSun" panose="02010609030101010101" pitchFamily="49" charset="-122"/>
                <a:ea typeface="NSimSun" panose="02010609030101010101" pitchFamily="49" charset="-122"/>
              </a:rPr>
              <a:t>列名</a:t>
            </a:r>
            <a:r>
              <a:rPr lang="zh-CN" altLang="zh-CN" sz="2300">
                <a:cs typeface="Arial" panose="020B0604020202020204" pitchFamily="34" charset="0"/>
              </a:rPr>
              <a:t>] … ]</a:t>
            </a:r>
          </a:p>
        </p:txBody>
      </p:sp>
      <p:sp>
        <p:nvSpPr>
          <p:cNvPr id="8196" name="object 5">
            <a:extLst>
              <a:ext uri="{FF2B5EF4-FFF2-40B4-BE49-F238E27FC236}">
                <a16:creationId xmlns:a16="http://schemas.microsoft.com/office/drawing/2014/main" id="{2D28DE22-00E5-F4CE-BE4C-0FB0929F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2852738"/>
            <a:ext cx="103505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3663" indent="-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5000"/>
              </a:lnSpc>
              <a:spcBef>
                <a:spcPts val="75"/>
              </a:spcBef>
              <a:buClrTx/>
              <a:buFontTx/>
              <a:buNone/>
            </a:pPr>
            <a:r>
              <a:rPr lang="zh-CN" altLang="zh-CN" sz="2300" i="1">
                <a:solidFill>
                  <a:srgbClr val="FF3300"/>
                </a:solidFill>
                <a:cs typeface="Arial" panose="020B0604020202020204" pitchFamily="34" charset="0"/>
              </a:rPr>
              <a:t>Select  From  Where</a:t>
            </a:r>
            <a:endParaRPr lang="zh-CN" altLang="zh-CN" sz="2300">
              <a:cs typeface="Arial" panose="020B0604020202020204" pitchFamily="34" charset="0"/>
            </a:endParaRPr>
          </a:p>
        </p:txBody>
      </p:sp>
      <p:sp>
        <p:nvSpPr>
          <p:cNvPr id="8197" name="object 6">
            <a:extLst>
              <a:ext uri="{FF2B5EF4-FFF2-40B4-BE49-F238E27FC236}">
                <a16:creationId xmlns:a16="http://schemas.microsoft.com/office/drawing/2014/main" id="{0985719A-FED8-B9DB-3FB3-8618F3E3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344863"/>
            <a:ext cx="238601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9006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07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07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0701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7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100"/>
              </a:spcBef>
              <a:buClrTx/>
              <a:buFontTx/>
              <a:buNone/>
            </a:pPr>
            <a:r>
              <a:rPr lang="zh-CN" altLang="zh-CN" sz="23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300">
                <a:solidFill>
                  <a:srgbClr val="3333CC"/>
                </a:solidFill>
                <a:cs typeface="Arial" panose="020B0604020202020204" pitchFamily="34" charset="0"/>
              </a:rPr>
              <a:t>1, </a:t>
            </a:r>
            <a:r>
              <a:rPr lang="zh-CN" altLang="zh-CN" sz="23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300">
                <a:solidFill>
                  <a:srgbClr val="3333CC"/>
                </a:solidFill>
                <a:cs typeface="Arial" panose="020B0604020202020204" pitchFamily="34" charset="0"/>
              </a:rPr>
              <a:t>2,	…</a:t>
            </a:r>
            <a:endParaRPr lang="zh-CN" altLang="zh-CN" sz="2300">
              <a:cs typeface="Arial" panose="020B0604020202020204" pitchFamily="34" charset="0"/>
            </a:endParaRPr>
          </a:p>
          <a:p>
            <a:pPr>
              <a:spcBef>
                <a:spcPts val="1013"/>
              </a:spcBef>
              <a:buClrTx/>
              <a:buFontTx/>
              <a:buNone/>
            </a:pPr>
            <a:r>
              <a:rPr lang="zh-CN" altLang="zh-CN" sz="2300">
                <a:latin typeface="NSimSun" panose="02010609030101010101" pitchFamily="49" charset="-122"/>
                <a:ea typeface="NSimSun" panose="02010609030101010101" pitchFamily="49" charset="-122"/>
              </a:rPr>
              <a:t>检索条件 </a:t>
            </a:r>
            <a:r>
              <a:rPr lang="zh-CN" altLang="zh-CN" sz="2300">
                <a:cs typeface="Arial" panose="020B0604020202020204" pitchFamily="34" charset="0"/>
              </a:rPr>
              <a:t>;</a:t>
            </a:r>
          </a:p>
        </p:txBody>
      </p:sp>
      <p:sp>
        <p:nvSpPr>
          <p:cNvPr id="8198" name="object 7">
            <a:extLst>
              <a:ext uri="{FF2B5EF4-FFF2-40B4-BE49-F238E27FC236}">
                <a16:creationId xmlns:a16="http://schemas.microsoft.com/office/drawing/2014/main" id="{A46D2C79-B48F-0C5F-A5CC-EE3080AE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68788"/>
            <a:ext cx="7993062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603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2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2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28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0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1700">
                <a:latin typeface="NSimSun" panose="02010609030101010101" pitchFamily="49" charset="-122"/>
                <a:ea typeface="NSimSun" panose="02010609030101010101" pitchFamily="49" charset="-122"/>
              </a:rPr>
              <a:t>相当于</a:t>
            </a:r>
            <a:r>
              <a:rPr lang="zh-CN" altLang="zh-CN" sz="1700">
                <a:solidFill>
                  <a:srgbClr val="FF0065"/>
                </a:solidFill>
                <a:latin typeface="Symbol" panose="05050102010706020507" pitchFamily="18" charset="2"/>
              </a:rPr>
              <a:t></a:t>
            </a:r>
            <a:r>
              <a:rPr lang="zh-CN" altLang="zh-CN" sz="17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aseline="-21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列名</a:t>
            </a:r>
            <a:r>
              <a:rPr lang="zh-CN" altLang="zh-CN" sz="1600" baseline="-21000">
                <a:solidFill>
                  <a:srgbClr val="FF0065"/>
                </a:solidFill>
                <a:cs typeface="Arial" panose="020B0604020202020204" pitchFamily="34" charset="0"/>
              </a:rPr>
              <a:t>, … , </a:t>
            </a:r>
            <a:r>
              <a:rPr lang="zh-CN" altLang="zh-CN" sz="1600" baseline="-21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列名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300">
                <a:solidFill>
                  <a:srgbClr val="FF0065"/>
                </a:solidFill>
                <a:latin typeface="Symbol" panose="05050102010706020507" pitchFamily="18" charset="2"/>
              </a:rPr>
              <a:t></a:t>
            </a:r>
            <a:r>
              <a:rPr lang="zh-CN" altLang="zh-CN" sz="23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aseline="-26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检索条件 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17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1 </a:t>
            </a:r>
            <a:r>
              <a:rPr lang="zh-CN" altLang="zh-CN" sz="1700">
                <a:solidFill>
                  <a:srgbClr val="FF0065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17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2 </a:t>
            </a:r>
            <a:r>
              <a:rPr lang="zh-CN" altLang="zh-CN" sz="1700">
                <a:solidFill>
                  <a:srgbClr val="FF0065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17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…))</a:t>
            </a:r>
            <a:endParaRPr lang="zh-CN" altLang="zh-CN" sz="1700">
              <a:cs typeface="Arial" panose="020B0604020202020204" pitchFamily="34" charset="0"/>
            </a:endParaRPr>
          </a:p>
          <a:p>
            <a:pPr>
              <a:lnSpc>
                <a:spcPct val="131000"/>
              </a:lnSpc>
              <a:spcBef>
                <a:spcPts val="1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1700">
                <a:latin typeface="NSimSun" panose="02010609030101010101" pitchFamily="49" charset="-122"/>
                <a:ea typeface="NSimSun" panose="02010609030101010101" pitchFamily="49" charset="-122"/>
              </a:rPr>
              <a:t>检索条件中要包含连接条件，通过不同的连接条件可以实现等值连接、不等值连接及各种</a:t>
            </a:r>
            <a:r>
              <a:rPr lang="zh-CN" altLang="zh-CN" sz="1700">
                <a:latin typeface="Symbol" panose="05050102010706020507" pitchFamily="18" charset="2"/>
              </a:rPr>
              <a:t></a:t>
            </a:r>
            <a:r>
              <a:rPr lang="zh-CN" altLang="zh-CN" sz="1700">
                <a:cs typeface="Arial" panose="020B0604020202020204" pitchFamily="34" charset="0"/>
              </a:rPr>
              <a:t>-</a:t>
            </a:r>
            <a:r>
              <a:rPr lang="zh-CN" altLang="zh-CN" sz="1700">
                <a:latin typeface="NSimSun" panose="02010609030101010101" pitchFamily="49" charset="-122"/>
                <a:ea typeface="NSimSun" panose="02010609030101010101" pitchFamily="49" charset="-122"/>
              </a:rPr>
              <a:t>连接</a:t>
            </a:r>
            <a:endParaRPr lang="en-US" altLang="zh-CN" sz="17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>
              <a:lnSpc>
                <a:spcPct val="131000"/>
              </a:lnSpc>
              <a:spcBef>
                <a:spcPts val="1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en-US" sz="1600">
                <a:latin typeface="Times New Roman" panose="02020603050405020304" pitchFamily="18" charset="0"/>
              </a:rPr>
              <a:t>连接条件中的各连接字段类型必须是可比的，但名字不必是相同的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3B0024B-D60D-C73F-9475-D5883FCF376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685800"/>
            <a:ext cx="73914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/>
              <a:t>3.3.2 </a:t>
            </a:r>
            <a:r>
              <a:rPr lang="zh-CN" altLang="en-US" kern="0"/>
              <a:t>连接查询 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56969BD-9229-103E-CCD7-6FD26EDE1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692150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 sz="3200"/>
              <a:t>外连接 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8D3825B7-A4E8-1F08-B5BD-2966E7CBE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29600" cy="33131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zh-CN" altLang="en-US" sz="32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工作原理</a:t>
            </a: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algn="just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指定非主体表；</a:t>
            </a:r>
          </a:p>
          <a:p>
            <a:pPr lvl="1" algn="just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非主体表有一</a:t>
            </a:r>
            <a:r>
              <a:rPr lang="zh-CN" altLang="en-US" b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万能</a:t>
            </a:r>
            <a:r>
              <a:rPr lang="zh-CN" altLang="en-US" b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的虚行，该行全部由空值组成；</a:t>
            </a:r>
          </a:p>
          <a:p>
            <a:pPr lvl="1" algn="just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虚行可以和主体表中所有不满足连接条件的元组进行连接；</a:t>
            </a:r>
          </a:p>
          <a:p>
            <a:pPr lvl="1" algn="just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由于虚行各列全部是空值，因此与虚行连接的结果中，来自非主体表的属性值全部是空值。 </a:t>
            </a:r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8BCB6B5A-3FE2-8C99-9E64-4C0E276FFA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56A77D-A420-495C-81C6-D8B6CFE8FC3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5">
            <a:extLst>
              <a:ext uri="{FF2B5EF4-FFF2-40B4-BE49-F238E27FC236}">
                <a16:creationId xmlns:a16="http://schemas.microsoft.com/office/drawing/2014/main" id="{CB6993DC-34F4-503F-89A0-05E1A1E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13752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56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5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cs typeface="Arial" panose="020B0604020202020204" pitchFamily="34" charset="0"/>
              </a:rPr>
              <a:t>SQL</a:t>
            </a:r>
            <a:r>
              <a:rPr lang="zh-CN" altLang="zh-CN" sz="2400">
                <a:latin typeface="NSimSun" panose="02010609030101010101" pitchFamily="49" charset="-122"/>
                <a:ea typeface="NSimSun" panose="02010609030101010101" pitchFamily="49" charset="-122"/>
              </a:rPr>
              <a:t>的高级语法中引入了内连接与外连接运算，具体形式：</a:t>
            </a:r>
          </a:p>
          <a:p>
            <a:pPr eaLnBrk="1" hangingPunct="1">
              <a:spcBef>
                <a:spcPts val="763"/>
              </a:spcBef>
              <a:buClrTx/>
              <a:buFontTx/>
              <a:buNone/>
            </a:pP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列名	</a:t>
            </a:r>
            <a:r>
              <a:rPr lang="zh-CN" altLang="zh-CN" sz="2000">
                <a:cs typeface="Arial" panose="020B0604020202020204" pitchFamily="34" charset="0"/>
              </a:rPr>
              <a:t>[ [,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列名</a:t>
            </a:r>
            <a:r>
              <a:rPr lang="zh-CN" altLang="zh-CN" sz="2000">
                <a:cs typeface="Arial" panose="020B0604020202020204" pitchFamily="34" charset="0"/>
              </a:rPr>
              <a:t>] … ]</a:t>
            </a:r>
          </a:p>
          <a:p>
            <a:pPr eaLnBrk="1" hangingPunct="1">
              <a:spcBef>
                <a:spcPts val="713"/>
              </a:spcBef>
              <a:buClrTx/>
              <a:buFontTx/>
              <a:buNone/>
            </a:pP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From </a:t>
            </a:r>
            <a:r>
              <a:rPr lang="en-US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000"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[NATURAL]</a:t>
            </a:r>
            <a:endParaRPr lang="zh-CN" altLang="zh-CN" sz="2000">
              <a:cs typeface="Arial" panose="020B0604020202020204" pitchFamily="34" charset="0"/>
            </a:endParaRPr>
          </a:p>
          <a:p>
            <a:pPr eaLnBrk="1" hangingPunct="1">
              <a:spcBef>
                <a:spcPts val="713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[ INNER | { LEFT | RIGHT | FULL} [OUTER]] JOIN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表名</a:t>
            </a:r>
            <a:r>
              <a:rPr lang="zh-CN" altLang="zh-CN" sz="2000"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775"/>
              </a:lnSpc>
              <a:spcBef>
                <a:spcPts val="213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{ ON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连接条件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|	Using	</a:t>
            </a:r>
            <a:r>
              <a:rPr lang="zh-CN" altLang="zh-CN" sz="2000">
                <a:cs typeface="Arial" panose="020B0604020202020204" pitchFamily="34" charset="0"/>
              </a:rPr>
              <a:t>(Colname {, Colname …})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} </a:t>
            </a:r>
            <a:b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</a:b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cs typeface="Arial" panose="020B0604020202020204" pitchFamily="34" charset="0"/>
              </a:rPr>
              <a:t>[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检索条件 </a:t>
            </a:r>
            <a:r>
              <a:rPr lang="zh-CN" altLang="zh-CN" sz="2000">
                <a:cs typeface="Arial" panose="020B0604020202020204" pitchFamily="34" charset="0"/>
              </a:rPr>
              <a:t>] … ;</a:t>
            </a:r>
          </a:p>
          <a:p>
            <a:pPr eaLnBrk="1" hangingPunct="1">
              <a:spcBef>
                <a:spcPts val="35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上例的连接运算由两部分构成：连接类型和连接条件</a:t>
            </a:r>
          </a:p>
        </p:txBody>
      </p:sp>
      <p:sp>
        <p:nvSpPr>
          <p:cNvPr id="27651" name="object 6">
            <a:extLst>
              <a:ext uri="{FF2B5EF4-FFF2-40B4-BE49-F238E27FC236}">
                <a16:creationId xmlns:a16="http://schemas.microsoft.com/office/drawing/2014/main" id="{42712301-F66C-A47A-6245-8E46190F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4365625"/>
            <a:ext cx="1847850" cy="276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39638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313"/>
              </a:spcBef>
              <a:buClrTx/>
              <a:buFontTx/>
              <a:buNone/>
            </a:pP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连接类型</a:t>
            </a:r>
            <a:r>
              <a:rPr lang="zh-CN" altLang="zh-CN" sz="1500">
                <a:cs typeface="Arial" panose="020B0604020202020204" pitchFamily="34" charset="0"/>
              </a:rPr>
              <a:t>(</a:t>
            </a: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四者选一</a:t>
            </a:r>
            <a:r>
              <a:rPr lang="zh-CN" altLang="zh-CN" sz="15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7652" name="object 7">
            <a:extLst>
              <a:ext uri="{FF2B5EF4-FFF2-40B4-BE49-F238E27FC236}">
                <a16:creationId xmlns:a16="http://schemas.microsoft.com/office/drawing/2014/main" id="{4F9A6766-CB80-CBA6-09D0-7C94E7A864BB}"/>
              </a:ext>
            </a:extLst>
          </p:cNvPr>
          <p:cNvSpPr>
            <a:spLocks/>
          </p:cNvSpPr>
          <p:nvPr/>
        </p:nvSpPr>
        <p:spPr bwMode="auto">
          <a:xfrm>
            <a:off x="2414588" y="4691063"/>
            <a:ext cx="1847850" cy="977900"/>
          </a:xfrm>
          <a:custGeom>
            <a:avLst/>
            <a:gdLst>
              <a:gd name="T0" fmla="*/ 0 w 2160270"/>
              <a:gd name="T1" fmla="*/ 0 h 1143000"/>
              <a:gd name="T2" fmla="*/ 0 w 2160270"/>
              <a:gd name="T3" fmla="*/ 280724 h 1143000"/>
              <a:gd name="T4" fmla="*/ 529585 w 2160270"/>
              <a:gd name="T5" fmla="*/ 280724 h 1143000"/>
              <a:gd name="T6" fmla="*/ 529585 w 2160270"/>
              <a:gd name="T7" fmla="*/ 0 h 1143000"/>
              <a:gd name="T8" fmla="*/ 0 w 2160270"/>
              <a:gd name="T9" fmla="*/ 0 h 1143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270" h="1143000">
                <a:moveTo>
                  <a:pt x="0" y="0"/>
                </a:moveTo>
                <a:lnTo>
                  <a:pt x="0" y="1142999"/>
                </a:lnTo>
                <a:lnTo>
                  <a:pt x="2160270" y="1142999"/>
                </a:lnTo>
                <a:lnTo>
                  <a:pt x="2160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53" name="object 8">
            <a:extLst>
              <a:ext uri="{FF2B5EF4-FFF2-40B4-BE49-F238E27FC236}">
                <a16:creationId xmlns:a16="http://schemas.microsoft.com/office/drawing/2014/main" id="{9FA978C1-D99D-FF24-6524-D47CB02F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4691063"/>
            <a:ext cx="1847850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3575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13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inner join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left outer join </a:t>
            </a:r>
            <a:br>
              <a:rPr lang="en-US" altLang="zh-CN" sz="1500">
                <a:cs typeface="Arial" panose="020B0604020202020204" pitchFamily="34" charset="0"/>
              </a:rPr>
            </a:br>
            <a:r>
              <a:rPr lang="zh-CN" altLang="zh-CN" sz="1500">
                <a:cs typeface="Arial" panose="020B0604020202020204" pitchFamily="34" charset="0"/>
              </a:rPr>
              <a:t> right outer  join full outer  join</a:t>
            </a:r>
          </a:p>
        </p:txBody>
      </p:sp>
      <p:sp>
        <p:nvSpPr>
          <p:cNvPr id="27654" name="object 9">
            <a:extLst>
              <a:ext uri="{FF2B5EF4-FFF2-40B4-BE49-F238E27FC236}">
                <a16:creationId xmlns:a16="http://schemas.microsoft.com/office/drawing/2014/main" id="{E7ACE8B1-B703-305F-BE86-9BC292E1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4368800"/>
            <a:ext cx="2560637" cy="276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39095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313"/>
              </a:spcBef>
              <a:buClrTx/>
              <a:buFontTx/>
              <a:buNone/>
            </a:pP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连接条件</a:t>
            </a:r>
            <a:r>
              <a:rPr lang="zh-CN" altLang="zh-CN" sz="1500">
                <a:cs typeface="Arial" panose="020B0604020202020204" pitchFamily="34" charset="0"/>
              </a:rPr>
              <a:t>(</a:t>
            </a: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三者选一</a:t>
            </a:r>
            <a:r>
              <a:rPr lang="zh-CN" altLang="zh-CN" sz="15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7655" name="object 10">
            <a:extLst>
              <a:ext uri="{FF2B5EF4-FFF2-40B4-BE49-F238E27FC236}">
                <a16:creationId xmlns:a16="http://schemas.microsoft.com/office/drawing/2014/main" id="{537FE11D-00CF-D674-9FD5-DD263931420D}"/>
              </a:ext>
            </a:extLst>
          </p:cNvPr>
          <p:cNvSpPr>
            <a:spLocks/>
          </p:cNvSpPr>
          <p:nvPr/>
        </p:nvSpPr>
        <p:spPr bwMode="auto">
          <a:xfrm>
            <a:off x="4452938" y="4694238"/>
            <a:ext cx="2560637" cy="977900"/>
          </a:xfrm>
          <a:custGeom>
            <a:avLst/>
            <a:gdLst>
              <a:gd name="T0" fmla="*/ 0 w 2994025"/>
              <a:gd name="T1" fmla="*/ 0 h 1143000"/>
              <a:gd name="T2" fmla="*/ 0 w 2994025"/>
              <a:gd name="T3" fmla="*/ 280724 h 1143000"/>
              <a:gd name="T4" fmla="*/ 732943 w 2994025"/>
              <a:gd name="T5" fmla="*/ 280724 h 1143000"/>
              <a:gd name="T6" fmla="*/ 732943 w 2994025"/>
              <a:gd name="T7" fmla="*/ 0 h 1143000"/>
              <a:gd name="T8" fmla="*/ 0 w 2994025"/>
              <a:gd name="T9" fmla="*/ 0 h 1143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94025" h="1143000">
                <a:moveTo>
                  <a:pt x="0" y="0"/>
                </a:moveTo>
                <a:lnTo>
                  <a:pt x="0" y="1143000"/>
                </a:lnTo>
                <a:lnTo>
                  <a:pt x="2993897" y="1143000"/>
                </a:lnTo>
                <a:lnTo>
                  <a:pt x="2993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56" name="object 11">
            <a:extLst>
              <a:ext uri="{FF2B5EF4-FFF2-40B4-BE49-F238E27FC236}">
                <a16:creationId xmlns:a16="http://schemas.microsoft.com/office/drawing/2014/main" id="{886817E3-EFCC-3AF6-3ED1-D3FA40CA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4694238"/>
            <a:ext cx="2560637" cy="841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29232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13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natural</a:t>
            </a:r>
          </a:p>
          <a:p>
            <a:pPr algn="ctr" eaLnBrk="1" hangingPunct="1">
              <a:spcBef>
                <a:spcPts val="13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on &lt;</a:t>
            </a: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连接条件</a:t>
            </a:r>
            <a:r>
              <a:rPr lang="zh-CN" altLang="zh-CN" sz="1500">
                <a:cs typeface="Arial" panose="020B0604020202020204" pitchFamily="34" charset="0"/>
              </a:rPr>
              <a:t>&gt;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using (</a:t>
            </a:r>
            <a:r>
              <a:rPr lang="zh-CN" altLang="zh-CN" sz="1500" i="1">
                <a:cs typeface="Arial" panose="020B0604020202020204" pitchFamily="34" charset="0"/>
              </a:rPr>
              <a:t>Col</a:t>
            </a:r>
            <a:r>
              <a:rPr lang="zh-CN" altLang="zh-CN" sz="1500" baseline="-23000">
                <a:cs typeface="Arial" panose="020B0604020202020204" pitchFamily="34" charset="0"/>
              </a:rPr>
              <a:t>1</a:t>
            </a:r>
            <a:r>
              <a:rPr lang="zh-CN" altLang="zh-CN" sz="1500">
                <a:cs typeface="Arial" panose="020B0604020202020204" pitchFamily="34" charset="0"/>
              </a:rPr>
              <a:t>, </a:t>
            </a:r>
            <a:r>
              <a:rPr lang="zh-CN" altLang="zh-CN" sz="1500" i="1">
                <a:cs typeface="Arial" panose="020B0604020202020204" pitchFamily="34" charset="0"/>
              </a:rPr>
              <a:t>Col</a:t>
            </a:r>
            <a:r>
              <a:rPr lang="zh-CN" altLang="zh-CN" sz="1500" baseline="-23000">
                <a:cs typeface="Arial" panose="020B0604020202020204" pitchFamily="34" charset="0"/>
              </a:rPr>
              <a:t>2</a:t>
            </a:r>
            <a:r>
              <a:rPr lang="zh-CN" altLang="zh-CN" sz="1500">
                <a:cs typeface="Arial" panose="020B0604020202020204" pitchFamily="34" charset="0"/>
              </a:rPr>
              <a:t>, ..., </a:t>
            </a:r>
            <a:r>
              <a:rPr lang="zh-CN" altLang="zh-CN" sz="1500" i="1">
                <a:cs typeface="Arial" panose="020B0604020202020204" pitchFamily="34" charset="0"/>
              </a:rPr>
              <a:t>Col</a:t>
            </a:r>
            <a:r>
              <a:rPr lang="zh-CN" altLang="zh-CN" sz="1500" baseline="-23000">
                <a:cs typeface="Arial" panose="020B0604020202020204" pitchFamily="34" charset="0"/>
              </a:rPr>
              <a:t>n</a:t>
            </a:r>
            <a:r>
              <a:rPr lang="zh-CN" altLang="zh-CN" sz="15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7657" name="矩形 14">
            <a:extLst>
              <a:ext uri="{FF2B5EF4-FFF2-40B4-BE49-F238E27FC236}">
                <a16:creationId xmlns:a16="http://schemas.microsoft.com/office/drawing/2014/main" id="{BE1BD8A7-5B9C-1891-4D77-3881A000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8500"/>
            <a:ext cx="342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内连接与外连接运算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8" name="灯片编号占位符 15">
            <a:extLst>
              <a:ext uri="{FF2B5EF4-FFF2-40B4-BE49-F238E27FC236}">
                <a16:creationId xmlns:a16="http://schemas.microsoft.com/office/drawing/2014/main" id="{DAED2DB8-4E5E-9F73-649B-03AA36D02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B5CC53-6A68-46C4-8D94-7F14327601E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93CC73D6-164B-EBC3-574F-4BEB7215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459413"/>
            <a:ext cx="731837" cy="879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28675" name="object 6">
            <a:extLst>
              <a:ext uri="{FF2B5EF4-FFF2-40B4-BE49-F238E27FC236}">
                <a16:creationId xmlns:a16="http://schemas.microsoft.com/office/drawing/2014/main" id="{FF0949A1-36D5-BFC2-FC0E-35A056D6D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22388"/>
            <a:ext cx="87852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687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2888" algn="l"/>
                <a:tab pos="14700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2888" algn="l"/>
                <a:tab pos="14700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2888" algn="l"/>
                <a:tab pos="14700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  <a:tab pos="14700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88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cs typeface="Arial" panose="020B0604020202020204" pitchFamily="34" charset="0"/>
              </a:rPr>
              <a:t>Inner Join: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即关系代数中的</a:t>
            </a:r>
            <a:r>
              <a:rPr lang="zh-CN" altLang="zh-CN" sz="2000">
                <a:latin typeface="Symbol" panose="05050102010706020507" pitchFamily="18" charset="2"/>
              </a:rPr>
              <a:t></a:t>
            </a:r>
            <a:r>
              <a:rPr lang="zh-CN" altLang="zh-CN" sz="2000">
                <a:cs typeface="Arial" panose="020B0604020202020204" pitchFamily="34" charset="0"/>
              </a:rPr>
              <a:t>-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连接运算</a:t>
            </a:r>
          </a:p>
          <a:p>
            <a:pPr eaLnBrk="1" hangingPunct="1">
              <a:lnSpc>
                <a:spcPts val="2800"/>
              </a:lnSpc>
              <a:spcBef>
                <a:spcPts val="6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cs typeface="Arial" panose="020B0604020202020204" pitchFamily="34" charset="0"/>
              </a:rPr>
              <a:t>Left Outer Join, Right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zh-CN" altLang="zh-CN" sz="2000">
                <a:cs typeface="Arial" panose="020B0604020202020204" pitchFamily="34" charset="0"/>
              </a:rPr>
              <a:t>Outer Join, Full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zh-CN" altLang="zh-CN" sz="2000">
                <a:cs typeface="Arial" panose="020B0604020202020204" pitchFamily="34" charset="0"/>
              </a:rPr>
              <a:t>Outer	Join: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即关系代数中的外连 接运算</a:t>
            </a:r>
          </a:p>
          <a:p>
            <a:pPr eaLnBrk="1" hangingPunct="1">
              <a:spcBef>
                <a:spcPts val="275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如</a:t>
            </a:r>
            <a:r>
              <a:rPr lang="zh-CN" altLang="zh-CN" sz="2000">
                <a:cs typeface="Arial" panose="020B0604020202020204" pitchFamily="34" charset="0"/>
              </a:rPr>
              <a:t>“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Left Outer Join 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cs typeface="Arial" panose="020B0604020202020204" pitchFamily="34" charset="0"/>
              </a:rPr>
              <a:t>”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，则连接后，表</a:t>
            </a:r>
            <a:r>
              <a:rPr lang="zh-CN" altLang="zh-CN" sz="2000">
                <a:cs typeface="Arial" panose="020B0604020202020204" pitchFamily="34" charset="0"/>
              </a:rPr>
              <a:t>1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的任何元组</a:t>
            </a:r>
            <a:r>
              <a:rPr lang="zh-CN" altLang="zh-CN" sz="2000">
                <a:cs typeface="Arial" panose="020B0604020202020204" pitchFamily="34" charset="0"/>
              </a:rPr>
              <a:t>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都会出现在结</a:t>
            </a:r>
          </a:p>
          <a:p>
            <a:pPr eaLnBrk="1" hangingPunct="1">
              <a:lnSpc>
                <a:spcPts val="28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果表中，如表</a:t>
            </a:r>
            <a:r>
              <a:rPr lang="zh-CN" altLang="zh-CN" sz="2000">
                <a:cs typeface="Arial" panose="020B0604020202020204" pitchFamily="34" charset="0"/>
              </a:rPr>
              <a:t>2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中有满足连接条件的元组</a:t>
            </a:r>
            <a:r>
              <a:rPr lang="zh-CN" altLang="zh-CN" sz="2000">
                <a:cs typeface="Arial" panose="020B0604020202020204" pitchFamily="34" charset="0"/>
              </a:rPr>
              <a:t>s,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则</a:t>
            </a:r>
            <a:r>
              <a:rPr lang="zh-CN" altLang="zh-CN" sz="2000">
                <a:cs typeface="Arial" panose="020B0604020202020204" pitchFamily="34" charset="0"/>
              </a:rPr>
              <a:t>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与</a:t>
            </a:r>
            <a:r>
              <a:rPr lang="zh-CN" altLang="zh-CN" sz="2000">
                <a:cs typeface="Arial" panose="020B0604020202020204" pitchFamily="34" charset="0"/>
              </a:rPr>
              <a:t>s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连接；否则</a:t>
            </a:r>
            <a:r>
              <a:rPr lang="zh-CN" altLang="zh-CN" sz="2000">
                <a:cs typeface="Arial" panose="020B0604020202020204" pitchFamily="34" charset="0"/>
              </a:rPr>
              <a:t>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与空值元组连 接；</a:t>
            </a:r>
          </a:p>
          <a:p>
            <a:pPr eaLnBrk="1" hangingPunct="1">
              <a:spcBef>
                <a:spcPts val="263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如</a:t>
            </a:r>
            <a:r>
              <a:rPr lang="zh-CN" altLang="zh-CN" sz="2000">
                <a:cs typeface="Arial" panose="020B0604020202020204" pitchFamily="34" charset="0"/>
              </a:rPr>
              <a:t>“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Right Outer Join 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cs typeface="Arial" panose="020B0604020202020204" pitchFamily="34" charset="0"/>
              </a:rPr>
              <a:t>”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，则连接后，表</a:t>
            </a:r>
            <a:r>
              <a:rPr lang="zh-CN" altLang="zh-CN" sz="2000">
                <a:cs typeface="Arial" panose="020B0604020202020204" pitchFamily="34" charset="0"/>
              </a:rPr>
              <a:t>2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的任何元组</a:t>
            </a:r>
            <a:r>
              <a:rPr lang="zh-CN" altLang="zh-CN" sz="2000">
                <a:cs typeface="Arial" panose="020B0604020202020204" pitchFamily="34" charset="0"/>
              </a:rPr>
              <a:t>s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都会出现</a:t>
            </a:r>
          </a:p>
          <a:p>
            <a:pPr eaLnBrk="1" hangingPunct="1">
              <a:lnSpc>
                <a:spcPts val="28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在结果表中，如表</a:t>
            </a:r>
            <a:r>
              <a:rPr lang="zh-CN" altLang="zh-CN" sz="2000">
                <a:cs typeface="Arial" panose="020B0604020202020204" pitchFamily="34" charset="0"/>
              </a:rPr>
              <a:t>1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中有满足连接条件的元组</a:t>
            </a:r>
            <a:r>
              <a:rPr lang="zh-CN" altLang="zh-CN" sz="2000">
                <a:cs typeface="Arial" panose="020B0604020202020204" pitchFamily="34" charset="0"/>
              </a:rPr>
              <a:t>t,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则</a:t>
            </a:r>
            <a:r>
              <a:rPr lang="zh-CN" altLang="zh-CN" sz="2000">
                <a:cs typeface="Arial" panose="020B0604020202020204" pitchFamily="34" charset="0"/>
              </a:rPr>
              <a:t>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与</a:t>
            </a:r>
            <a:r>
              <a:rPr lang="zh-CN" altLang="zh-CN" sz="2000">
                <a:cs typeface="Arial" panose="020B0604020202020204" pitchFamily="34" charset="0"/>
              </a:rPr>
              <a:t>s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连接；否则</a:t>
            </a:r>
            <a:r>
              <a:rPr lang="zh-CN" altLang="zh-CN" sz="2000">
                <a:cs typeface="Arial" panose="020B0604020202020204" pitchFamily="34" charset="0"/>
              </a:rPr>
              <a:t>s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与空值元 组连接；</a:t>
            </a:r>
          </a:p>
          <a:p>
            <a:pPr eaLnBrk="1" hangingPunct="1">
              <a:spcBef>
                <a:spcPts val="275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如</a:t>
            </a:r>
            <a:r>
              <a:rPr lang="zh-CN" altLang="zh-CN" sz="2000">
                <a:cs typeface="Arial" panose="020B0604020202020204" pitchFamily="34" charset="0"/>
              </a:rPr>
              <a:t>“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Full Outer Join 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cs typeface="Arial" panose="020B0604020202020204" pitchFamily="34" charset="0"/>
              </a:rPr>
              <a:t>”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，是前两者的并。</a:t>
            </a:r>
          </a:p>
        </p:txBody>
      </p:sp>
      <p:sp>
        <p:nvSpPr>
          <p:cNvPr id="28676" name="object 9">
            <a:extLst>
              <a:ext uri="{FF2B5EF4-FFF2-40B4-BE49-F238E27FC236}">
                <a16:creationId xmlns:a16="http://schemas.microsoft.com/office/drawing/2014/main" id="{97271CC2-0099-7246-52C6-EAEAC478DBD2}"/>
              </a:ext>
            </a:extLst>
          </p:cNvPr>
          <p:cNvSpPr>
            <a:spLocks/>
          </p:cNvSpPr>
          <p:nvPr/>
        </p:nvSpPr>
        <p:spPr bwMode="auto">
          <a:xfrm>
            <a:off x="4310063" y="5395913"/>
            <a:ext cx="982662" cy="958850"/>
          </a:xfrm>
          <a:custGeom>
            <a:avLst/>
            <a:gdLst>
              <a:gd name="T0" fmla="*/ 0 w 1148079"/>
              <a:gd name="T1" fmla="*/ 271402 h 1122679"/>
              <a:gd name="T2" fmla="*/ 0 w 1148079"/>
              <a:gd name="T3" fmla="*/ 0 h 1122679"/>
              <a:gd name="T4" fmla="*/ 282925 w 1148079"/>
              <a:gd name="T5" fmla="*/ 0 h 1122679"/>
              <a:gd name="T6" fmla="*/ 282925 w 1148079"/>
              <a:gd name="T7" fmla="*/ 271402 h 1122679"/>
              <a:gd name="T8" fmla="*/ 0 w 1148079"/>
              <a:gd name="T9" fmla="*/ 271402 h 1122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8079" h="1122679">
                <a:moveTo>
                  <a:pt x="0" y="1122426"/>
                </a:moveTo>
                <a:lnTo>
                  <a:pt x="0" y="0"/>
                </a:lnTo>
                <a:lnTo>
                  <a:pt x="1147572" y="0"/>
                </a:lnTo>
                <a:lnTo>
                  <a:pt x="1147572" y="1122426"/>
                </a:lnTo>
                <a:lnTo>
                  <a:pt x="0" y="1122426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8677" name="object 10">
            <a:extLst>
              <a:ext uri="{FF2B5EF4-FFF2-40B4-BE49-F238E27FC236}">
                <a16:creationId xmlns:a16="http://schemas.microsoft.com/office/drawing/2014/main" id="{65D0D38F-E48A-1246-C2D5-F75D1DE0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073650"/>
            <a:ext cx="1846262" cy="276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39095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313"/>
              </a:spcBef>
              <a:buClrTx/>
              <a:buFontTx/>
              <a:buNone/>
            </a:pP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连接类型</a:t>
            </a:r>
            <a:r>
              <a:rPr lang="zh-CN" altLang="zh-CN" sz="1500">
                <a:cs typeface="Arial" panose="020B0604020202020204" pitchFamily="34" charset="0"/>
              </a:rPr>
              <a:t>(</a:t>
            </a:r>
            <a:r>
              <a:rPr lang="zh-CN" altLang="zh-CN" sz="1500">
                <a:latin typeface="NSimSun" panose="02010609030101010101" pitchFamily="49" charset="-122"/>
                <a:ea typeface="NSimSun" panose="02010609030101010101" pitchFamily="49" charset="-122"/>
              </a:rPr>
              <a:t>四者选一</a:t>
            </a:r>
            <a:r>
              <a:rPr lang="zh-CN" altLang="zh-CN" sz="15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28678" name="object 11">
            <a:extLst>
              <a:ext uri="{FF2B5EF4-FFF2-40B4-BE49-F238E27FC236}">
                <a16:creationId xmlns:a16="http://schemas.microsoft.com/office/drawing/2014/main" id="{AF3F770D-2C16-2FA2-86B2-B166EE51DEE6}"/>
              </a:ext>
            </a:extLst>
          </p:cNvPr>
          <p:cNvSpPr>
            <a:spLocks/>
          </p:cNvSpPr>
          <p:nvPr/>
        </p:nvSpPr>
        <p:spPr bwMode="auto">
          <a:xfrm>
            <a:off x="2357438" y="5399088"/>
            <a:ext cx="1846262" cy="977900"/>
          </a:xfrm>
          <a:custGeom>
            <a:avLst/>
            <a:gdLst>
              <a:gd name="T0" fmla="*/ 0 w 2160270"/>
              <a:gd name="T1" fmla="*/ 0 h 1143000"/>
              <a:gd name="T2" fmla="*/ 0 w 2160270"/>
              <a:gd name="T3" fmla="*/ 280724 h 1143000"/>
              <a:gd name="T4" fmla="*/ 525504 w 2160270"/>
              <a:gd name="T5" fmla="*/ 280724 h 1143000"/>
              <a:gd name="T6" fmla="*/ 525503 w 2160270"/>
              <a:gd name="T7" fmla="*/ 0 h 1143000"/>
              <a:gd name="T8" fmla="*/ 0 w 2160270"/>
              <a:gd name="T9" fmla="*/ 0 h 1143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270" h="1143000">
                <a:moveTo>
                  <a:pt x="0" y="0"/>
                </a:moveTo>
                <a:lnTo>
                  <a:pt x="0" y="1142999"/>
                </a:lnTo>
                <a:lnTo>
                  <a:pt x="2160270" y="1142999"/>
                </a:lnTo>
                <a:lnTo>
                  <a:pt x="2160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8679" name="object 12">
            <a:extLst>
              <a:ext uri="{FF2B5EF4-FFF2-40B4-BE49-F238E27FC236}">
                <a16:creationId xmlns:a16="http://schemas.microsoft.com/office/drawing/2014/main" id="{7644D012-D74F-91CF-CFFA-76C4ACA1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399088"/>
            <a:ext cx="1846262" cy="11985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3575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13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inner join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1500">
                <a:cs typeface="Arial" panose="020B0604020202020204" pitchFamily="34" charset="0"/>
              </a:rPr>
              <a:t>left outer join  right outer  join full outer  join</a:t>
            </a:r>
          </a:p>
        </p:txBody>
      </p:sp>
      <p:sp>
        <p:nvSpPr>
          <p:cNvPr id="28680" name="矩形 13">
            <a:extLst>
              <a:ext uri="{FF2B5EF4-FFF2-40B4-BE49-F238E27FC236}">
                <a16:creationId xmlns:a16="http://schemas.microsoft.com/office/drawing/2014/main" id="{871EA27C-9901-1AC9-366D-391F555D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8500"/>
            <a:ext cx="5832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内连接与外连接运算</a:t>
            </a:r>
            <a:r>
              <a:rPr lang="en-US" altLang="zh-CN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——</a:t>
            </a: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连接类型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灯片编号占位符 14">
            <a:extLst>
              <a:ext uri="{FF2B5EF4-FFF2-40B4-BE49-F238E27FC236}">
                <a16:creationId xmlns:a16="http://schemas.microsoft.com/office/drawing/2014/main" id="{A38BA130-D00C-2EC8-8C26-639C3BFFD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CB4883-4151-474C-ABBC-78F2775D421D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5">
            <a:extLst>
              <a:ext uri="{FF2B5EF4-FFF2-40B4-BE49-F238E27FC236}">
                <a16:creationId xmlns:a16="http://schemas.microsoft.com/office/drawing/2014/main" id="{FBB40868-4907-6F91-F47F-504829FD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2804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1178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1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连接中使用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natural</a:t>
            </a:r>
            <a:endParaRPr lang="zh-CN" altLang="zh-CN" sz="2000">
              <a:cs typeface="Arial" panose="020B0604020202020204" pitchFamily="34" charset="0"/>
            </a:endParaRPr>
          </a:p>
          <a:p>
            <a:pPr eaLnBrk="1" hangingPunct="1">
              <a:lnSpc>
                <a:spcPct val="137000"/>
              </a:lnSpc>
              <a:spcBef>
                <a:spcPts val="275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出现在结果关系中的两个连接关系的元组在公共属性上取值相等，且 公共属性只出现一次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eaLnBrk="1" hangingPunct="1">
              <a:spcBef>
                <a:spcPts val="9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连接中使用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on &lt;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连接条件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&gt;</a:t>
            </a:r>
            <a:endParaRPr lang="zh-CN" altLang="zh-CN" sz="2000">
              <a:cs typeface="Arial" panose="020B0604020202020204" pitchFamily="34" charset="0"/>
            </a:endParaRPr>
          </a:p>
          <a:p>
            <a:pPr eaLnBrk="1" hangingPunct="1">
              <a:lnSpc>
                <a:spcPct val="137000"/>
              </a:lnSpc>
              <a:spcBef>
                <a:spcPts val="275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出现在结果关系中的两个连接关系的元组取值满足连接条件，且公共 属性出现两次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eaLnBrk="1" hangingPunct="1">
              <a:spcBef>
                <a:spcPts val="9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连接中使用 </a:t>
            </a:r>
            <a:r>
              <a:rPr lang="zh-CN" altLang="zh-CN" sz="2000">
                <a:cs typeface="Arial" panose="020B0604020202020204" pitchFamily="34" charset="0"/>
              </a:rPr>
              <a:t>using (</a:t>
            </a:r>
            <a:r>
              <a:rPr lang="zh-CN" altLang="zh-CN" sz="2000" i="1"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cs typeface="Arial" panose="020B0604020202020204" pitchFamily="34" charset="0"/>
              </a:rPr>
              <a:t>1</a:t>
            </a:r>
            <a:r>
              <a:rPr lang="zh-CN" altLang="zh-CN" sz="2000">
                <a:cs typeface="Arial" panose="020B0604020202020204" pitchFamily="34" charset="0"/>
              </a:rPr>
              <a:t>, </a:t>
            </a:r>
            <a:r>
              <a:rPr lang="zh-CN" altLang="zh-CN" sz="2000" i="1"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cs typeface="Arial" panose="020B0604020202020204" pitchFamily="34" charset="0"/>
              </a:rPr>
              <a:t>2</a:t>
            </a:r>
            <a:r>
              <a:rPr lang="zh-CN" altLang="zh-CN" sz="2000">
                <a:cs typeface="Arial" panose="020B0604020202020204" pitchFamily="34" charset="0"/>
              </a:rPr>
              <a:t>, ..., </a:t>
            </a:r>
            <a:r>
              <a:rPr lang="zh-CN" altLang="zh-CN" sz="2000" i="1"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cs typeface="Arial" panose="020B0604020202020204" pitchFamily="34" charset="0"/>
              </a:rPr>
              <a:t>n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ts val="413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...,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是两个连接关系的公共属性的子集，元组在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...,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上取值相等，且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, ...,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Col</a:t>
            </a:r>
            <a:r>
              <a:rPr lang="zh-CN" altLang="zh-CN" sz="2000" baseline="-23000">
                <a:solidFill>
                  <a:srgbClr val="FF0065"/>
                </a:solidFill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只出现一次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29699" name="矩形 8">
            <a:extLst>
              <a:ext uri="{FF2B5EF4-FFF2-40B4-BE49-F238E27FC236}">
                <a16:creationId xmlns:a16="http://schemas.microsoft.com/office/drawing/2014/main" id="{67F08846-93DA-422B-8656-6C657A5A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8500"/>
            <a:ext cx="5688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内连接与外连接运算</a:t>
            </a:r>
            <a:r>
              <a:rPr lang="en-US" altLang="zh-CN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——</a:t>
            </a: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连接条件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灯片编号占位符 9">
            <a:extLst>
              <a:ext uri="{FF2B5EF4-FFF2-40B4-BE49-F238E27FC236}">
                <a16:creationId xmlns:a16="http://schemas.microsoft.com/office/drawing/2014/main" id="{6C0F1F11-B1EC-AA3E-22C7-6690A76EA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6BEB89-4AA4-4DD1-94C7-5E56C5E8C675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5">
            <a:extLst>
              <a:ext uri="{FF2B5EF4-FFF2-40B4-BE49-F238E27FC236}">
                <a16:creationId xmlns:a16="http://schemas.microsoft.com/office/drawing/2014/main" id="{4283BA33-FA9C-28A5-A325-321FD983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363663"/>
            <a:ext cx="10369550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6970" rIns="0" bIns="0">
            <a:spAutoFit/>
          </a:bodyPr>
          <a:lstStyle>
            <a:lvl1pPr marL="825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38"/>
              </a:spcBef>
              <a:buClrTx/>
              <a:buFontTx/>
              <a:buNone/>
            </a:pPr>
            <a:r>
              <a:rPr lang="zh-CN" altLang="zh-CN" sz="2000">
                <a:cs typeface="Arial" panose="020B0604020202020204" pitchFamily="34" charset="0"/>
              </a:rPr>
              <a:t>Inner Join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示例: 求所有教师的任课情况并按教师号排序(没有任课的教师也需列在表中)</a:t>
            </a:r>
          </a:p>
          <a:p>
            <a:pPr eaLnBrk="1" hangingPunct="1">
              <a:lnSpc>
                <a:spcPct val="130000"/>
              </a:lnSpc>
              <a:spcBef>
                <a:spcPts val="25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Teacher.T#, </a:t>
            </a:r>
            <a: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Tname, Cname  </a:t>
            </a:r>
            <a: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b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Teacher	</a:t>
            </a: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Inner	Join	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Course  </a:t>
            </a: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ON</a:t>
            </a:r>
            <a:r>
              <a:rPr lang="en-US" altLang="zh-CN" sz="17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Teacher.T# = Course.T#</a:t>
            </a:r>
            <a:endParaRPr lang="zh-CN" altLang="zh-CN" sz="1700">
              <a:cs typeface="Arial" panose="020B0604020202020204" pitchFamily="34" charset="0"/>
            </a:endParaRP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Order by </a:t>
            </a:r>
            <a:r>
              <a:rPr lang="zh-CN" altLang="zh-CN" sz="1700">
                <a:solidFill>
                  <a:srgbClr val="FF0065"/>
                </a:solidFill>
                <a:cs typeface="Arial" panose="020B0604020202020204" pitchFamily="34" charset="0"/>
              </a:rPr>
              <a:t>Teacher.T#	</a:t>
            </a: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ASC;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30723" name="object 6">
            <a:extLst>
              <a:ext uri="{FF2B5EF4-FFF2-40B4-BE49-F238E27FC236}">
                <a16:creationId xmlns:a16="http://schemas.microsoft.com/office/drawing/2014/main" id="{E69A6B59-BE32-3FBF-4132-A452E0C0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432175"/>
            <a:ext cx="2668588" cy="1100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0724" name="object 7">
            <a:extLst>
              <a:ext uri="{FF2B5EF4-FFF2-40B4-BE49-F238E27FC236}">
                <a16:creationId xmlns:a16="http://schemas.microsoft.com/office/drawing/2014/main" id="{B4C2EE61-A6E4-BE6F-3DB8-73096CE4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651375"/>
            <a:ext cx="2041525" cy="1006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0725" name="object 8">
            <a:extLst>
              <a:ext uri="{FF2B5EF4-FFF2-40B4-BE49-F238E27FC236}">
                <a16:creationId xmlns:a16="http://schemas.microsoft.com/office/drawing/2014/main" id="{886C2D03-F5BD-8A35-A3C9-869051B2FE1A}"/>
              </a:ext>
            </a:extLst>
          </p:cNvPr>
          <p:cNvSpPr>
            <a:spLocks/>
          </p:cNvSpPr>
          <p:nvPr/>
        </p:nvSpPr>
        <p:spPr bwMode="auto">
          <a:xfrm>
            <a:off x="3933825" y="4930775"/>
            <a:ext cx="769938" cy="195263"/>
          </a:xfrm>
          <a:custGeom>
            <a:avLst/>
            <a:gdLst>
              <a:gd name="T0" fmla="*/ 55864 w 900429"/>
              <a:gd name="T1" fmla="*/ 18444 h 228600"/>
              <a:gd name="T2" fmla="*/ 55864 w 900429"/>
              <a:gd name="T3" fmla="*/ 0 h 228600"/>
              <a:gd name="T4" fmla="*/ 0 w 900429"/>
              <a:gd name="T5" fmla="*/ 27666 h 228600"/>
              <a:gd name="T6" fmla="*/ 46554 w 900429"/>
              <a:gd name="T7" fmla="*/ 50720 h 228600"/>
              <a:gd name="T8" fmla="*/ 46554 w 900429"/>
              <a:gd name="T9" fmla="*/ 18444 h 228600"/>
              <a:gd name="T10" fmla="*/ 55864 w 900429"/>
              <a:gd name="T11" fmla="*/ 18444 h 228600"/>
              <a:gd name="T12" fmla="*/ 219918 w 900429"/>
              <a:gd name="T13" fmla="*/ 21579 h 228600"/>
              <a:gd name="T14" fmla="*/ 219918 w 900429"/>
              <a:gd name="T15" fmla="*/ 18444 h 228600"/>
              <a:gd name="T16" fmla="*/ 46554 w 900429"/>
              <a:gd name="T17" fmla="*/ 18444 h 228600"/>
              <a:gd name="T18" fmla="*/ 46554 w 900429"/>
              <a:gd name="T19" fmla="*/ 21579 h 228600"/>
              <a:gd name="T20" fmla="*/ 219918 w 900429"/>
              <a:gd name="T21" fmla="*/ 21579 h 228600"/>
              <a:gd name="T22" fmla="*/ 55864 w 900429"/>
              <a:gd name="T23" fmla="*/ 24714 h 228600"/>
              <a:gd name="T24" fmla="*/ 55864 w 900429"/>
              <a:gd name="T25" fmla="*/ 21579 h 228600"/>
              <a:gd name="T26" fmla="*/ 46554 w 900429"/>
              <a:gd name="T27" fmla="*/ 21579 h 228600"/>
              <a:gd name="T28" fmla="*/ 46554 w 900429"/>
              <a:gd name="T29" fmla="*/ 24714 h 228600"/>
              <a:gd name="T30" fmla="*/ 55864 w 900429"/>
              <a:gd name="T31" fmla="*/ 24714 h 228600"/>
              <a:gd name="T32" fmla="*/ 219918 w 900429"/>
              <a:gd name="T33" fmla="*/ 30801 h 228600"/>
              <a:gd name="T34" fmla="*/ 219918 w 900429"/>
              <a:gd name="T35" fmla="*/ 24714 h 228600"/>
              <a:gd name="T36" fmla="*/ 46554 w 900429"/>
              <a:gd name="T37" fmla="*/ 24714 h 228600"/>
              <a:gd name="T38" fmla="*/ 46554 w 900429"/>
              <a:gd name="T39" fmla="*/ 30801 h 228600"/>
              <a:gd name="T40" fmla="*/ 219918 w 900429"/>
              <a:gd name="T41" fmla="*/ 30801 h 228600"/>
              <a:gd name="T42" fmla="*/ 55864 w 900429"/>
              <a:gd name="T43" fmla="*/ 33937 h 228600"/>
              <a:gd name="T44" fmla="*/ 55864 w 900429"/>
              <a:gd name="T45" fmla="*/ 30801 h 228600"/>
              <a:gd name="T46" fmla="*/ 46554 w 900429"/>
              <a:gd name="T47" fmla="*/ 30801 h 228600"/>
              <a:gd name="T48" fmla="*/ 46554 w 900429"/>
              <a:gd name="T49" fmla="*/ 33937 h 228600"/>
              <a:gd name="T50" fmla="*/ 55864 w 900429"/>
              <a:gd name="T51" fmla="*/ 33937 h 228600"/>
              <a:gd name="T52" fmla="*/ 219918 w 900429"/>
              <a:gd name="T53" fmla="*/ 36887 h 228600"/>
              <a:gd name="T54" fmla="*/ 219918 w 900429"/>
              <a:gd name="T55" fmla="*/ 33937 h 228600"/>
              <a:gd name="T56" fmla="*/ 46554 w 900429"/>
              <a:gd name="T57" fmla="*/ 33937 h 228600"/>
              <a:gd name="T58" fmla="*/ 46554 w 900429"/>
              <a:gd name="T59" fmla="*/ 36887 h 228600"/>
              <a:gd name="T60" fmla="*/ 219918 w 900429"/>
              <a:gd name="T61" fmla="*/ 36887 h 228600"/>
              <a:gd name="T62" fmla="*/ 55864 w 900429"/>
              <a:gd name="T63" fmla="*/ 55331 h 228600"/>
              <a:gd name="T64" fmla="*/ 55864 w 900429"/>
              <a:gd name="T65" fmla="*/ 36887 h 228600"/>
              <a:gd name="T66" fmla="*/ 46554 w 900429"/>
              <a:gd name="T67" fmla="*/ 36887 h 228600"/>
              <a:gd name="T68" fmla="*/ 46554 w 900429"/>
              <a:gd name="T69" fmla="*/ 50720 h 228600"/>
              <a:gd name="T70" fmla="*/ 55864 w 900429"/>
              <a:gd name="T71" fmla="*/ 55331 h 228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00429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499" y="209549"/>
                </a:lnTo>
                <a:lnTo>
                  <a:pt x="190499" y="76200"/>
                </a:lnTo>
                <a:lnTo>
                  <a:pt x="228600" y="76200"/>
                </a:lnTo>
                <a:close/>
              </a:path>
              <a:path w="900429" h="228600">
                <a:moveTo>
                  <a:pt x="899921" y="89153"/>
                </a:moveTo>
                <a:lnTo>
                  <a:pt x="899921" y="76200"/>
                </a:lnTo>
                <a:lnTo>
                  <a:pt x="190499" y="76200"/>
                </a:lnTo>
                <a:lnTo>
                  <a:pt x="190499" y="89153"/>
                </a:lnTo>
                <a:lnTo>
                  <a:pt x="899921" y="89153"/>
                </a:lnTo>
                <a:close/>
              </a:path>
              <a:path w="900429" h="228600">
                <a:moveTo>
                  <a:pt x="228600" y="102108"/>
                </a:moveTo>
                <a:lnTo>
                  <a:pt x="228600" y="89153"/>
                </a:lnTo>
                <a:lnTo>
                  <a:pt x="190499" y="89153"/>
                </a:lnTo>
                <a:lnTo>
                  <a:pt x="190499" y="102108"/>
                </a:lnTo>
                <a:lnTo>
                  <a:pt x="228600" y="102108"/>
                </a:lnTo>
                <a:close/>
              </a:path>
              <a:path w="900429" h="228600">
                <a:moveTo>
                  <a:pt x="899921" y="127254"/>
                </a:moveTo>
                <a:lnTo>
                  <a:pt x="899921" y="102108"/>
                </a:lnTo>
                <a:lnTo>
                  <a:pt x="190499" y="102108"/>
                </a:lnTo>
                <a:lnTo>
                  <a:pt x="190499" y="127254"/>
                </a:lnTo>
                <a:lnTo>
                  <a:pt x="899921" y="127254"/>
                </a:lnTo>
                <a:close/>
              </a:path>
              <a:path w="900429" h="228600">
                <a:moveTo>
                  <a:pt x="228600" y="140208"/>
                </a:moveTo>
                <a:lnTo>
                  <a:pt x="228600" y="127254"/>
                </a:lnTo>
                <a:lnTo>
                  <a:pt x="190499" y="127254"/>
                </a:lnTo>
                <a:lnTo>
                  <a:pt x="190499" y="140208"/>
                </a:lnTo>
                <a:lnTo>
                  <a:pt x="228600" y="140208"/>
                </a:lnTo>
                <a:close/>
              </a:path>
              <a:path w="900429" h="228600">
                <a:moveTo>
                  <a:pt x="899921" y="152399"/>
                </a:moveTo>
                <a:lnTo>
                  <a:pt x="899921" y="140208"/>
                </a:lnTo>
                <a:lnTo>
                  <a:pt x="190499" y="140208"/>
                </a:lnTo>
                <a:lnTo>
                  <a:pt x="190499" y="152399"/>
                </a:lnTo>
                <a:lnTo>
                  <a:pt x="899921" y="152399"/>
                </a:lnTo>
                <a:close/>
              </a:path>
              <a:path w="900429" h="228600">
                <a:moveTo>
                  <a:pt x="228600" y="228600"/>
                </a:moveTo>
                <a:lnTo>
                  <a:pt x="228600" y="152399"/>
                </a:lnTo>
                <a:lnTo>
                  <a:pt x="190499" y="152399"/>
                </a:lnTo>
                <a:lnTo>
                  <a:pt x="190499" y="209549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6" name="object 9">
            <a:extLst>
              <a:ext uri="{FF2B5EF4-FFF2-40B4-BE49-F238E27FC236}">
                <a16:creationId xmlns:a16="http://schemas.microsoft.com/office/drawing/2014/main" id="{79F63F6F-4A00-ED37-1DA2-407451A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425950"/>
            <a:ext cx="1577975" cy="1135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0727" name="矩形 12">
            <a:extLst>
              <a:ext uri="{FF2B5EF4-FFF2-40B4-BE49-F238E27FC236}">
                <a16:creationId xmlns:a16="http://schemas.microsoft.com/office/drawing/2014/main" id="{074BA163-33A0-DBD5-C346-EF830AFB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8500"/>
            <a:ext cx="342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内连接与外连接运算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灯片编号占位符 13">
            <a:extLst>
              <a:ext uri="{FF2B5EF4-FFF2-40B4-BE49-F238E27FC236}">
                <a16:creationId xmlns:a16="http://schemas.microsoft.com/office/drawing/2014/main" id="{299FAA97-FF22-C38B-328C-C02B765FD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F2D15-0E24-472D-84A1-154ED90A705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5">
            <a:extLst>
              <a:ext uri="{FF2B5EF4-FFF2-40B4-BE49-F238E27FC236}">
                <a16:creationId xmlns:a16="http://schemas.microsoft.com/office/drawing/2014/main" id="{6129E3E4-FDCE-7039-EF44-15EBA759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9375"/>
            <a:ext cx="86423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697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38"/>
              </a:spcBef>
              <a:buClrTx/>
              <a:buFontTx/>
              <a:buNone/>
            </a:pPr>
            <a:r>
              <a:rPr lang="zh-CN" altLang="zh-CN" sz="2000" dirty="0">
                <a:cs typeface="Arial" panose="020B0604020202020204" pitchFamily="34" charset="0"/>
              </a:rPr>
              <a:t>Outer Join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示例: 求所有教师的任课情况(没有任课的教师也需列在表中)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Select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Teacher. T#, Tname, Cname</a:t>
            </a:r>
            <a:endParaRPr lang="zh-CN" altLang="zh-CN" sz="1800" dirty="0">
              <a:cs typeface="Arial" panose="020B0604020202020204" pitchFamily="34" charset="0"/>
            </a:endParaRPr>
          </a:p>
          <a:p>
            <a:pPr eaLnBrk="1" hangingPunct="1">
              <a:lnSpc>
                <a:spcPts val="2675"/>
              </a:lnSpc>
              <a:spcBef>
                <a:spcPts val="188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Teacher	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Left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Outer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Join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Course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ON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Teacher.T# = Course.T#</a:t>
            </a:r>
            <a:endParaRPr lang="zh-CN" altLang="zh-CN" sz="1800" dirty="0">
              <a:cs typeface="Arial" panose="020B0604020202020204" pitchFamily="34" charset="0"/>
            </a:endParaRPr>
          </a:p>
          <a:p>
            <a:pPr eaLnBrk="1" hangingPunct="1">
              <a:spcBef>
                <a:spcPts val="425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Order by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Teacher.T#	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ASC ;</a:t>
            </a:r>
            <a:endParaRPr lang="zh-CN" altLang="zh-CN" sz="1800" dirty="0">
              <a:cs typeface="Arial" panose="020B0604020202020204" pitchFamily="34" charset="0"/>
            </a:endParaRPr>
          </a:p>
        </p:txBody>
      </p:sp>
      <p:sp>
        <p:nvSpPr>
          <p:cNvPr id="31747" name="object 6">
            <a:extLst>
              <a:ext uri="{FF2B5EF4-FFF2-40B4-BE49-F238E27FC236}">
                <a16:creationId xmlns:a16="http://schemas.microsoft.com/office/drawing/2014/main" id="{4008454B-3242-8BDC-600F-1E146074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432175"/>
            <a:ext cx="2668588" cy="1100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1748" name="object 7">
            <a:extLst>
              <a:ext uri="{FF2B5EF4-FFF2-40B4-BE49-F238E27FC236}">
                <a16:creationId xmlns:a16="http://schemas.microsoft.com/office/drawing/2014/main" id="{9C8934B1-E1C6-66FA-F384-DFE8425F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651375"/>
            <a:ext cx="2041525" cy="1006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1749" name="object 8">
            <a:extLst>
              <a:ext uri="{FF2B5EF4-FFF2-40B4-BE49-F238E27FC236}">
                <a16:creationId xmlns:a16="http://schemas.microsoft.com/office/drawing/2014/main" id="{A789A927-45F2-B198-3B58-1130EED4CFF9}"/>
              </a:ext>
            </a:extLst>
          </p:cNvPr>
          <p:cNvSpPr>
            <a:spLocks/>
          </p:cNvSpPr>
          <p:nvPr/>
        </p:nvSpPr>
        <p:spPr bwMode="auto">
          <a:xfrm>
            <a:off x="3933825" y="4930775"/>
            <a:ext cx="769938" cy="195263"/>
          </a:xfrm>
          <a:custGeom>
            <a:avLst/>
            <a:gdLst>
              <a:gd name="T0" fmla="*/ 55864 w 900429"/>
              <a:gd name="T1" fmla="*/ 18444 h 228600"/>
              <a:gd name="T2" fmla="*/ 55864 w 900429"/>
              <a:gd name="T3" fmla="*/ 0 h 228600"/>
              <a:gd name="T4" fmla="*/ 0 w 900429"/>
              <a:gd name="T5" fmla="*/ 27666 h 228600"/>
              <a:gd name="T6" fmla="*/ 46554 w 900429"/>
              <a:gd name="T7" fmla="*/ 50720 h 228600"/>
              <a:gd name="T8" fmla="*/ 46554 w 900429"/>
              <a:gd name="T9" fmla="*/ 18444 h 228600"/>
              <a:gd name="T10" fmla="*/ 55864 w 900429"/>
              <a:gd name="T11" fmla="*/ 18444 h 228600"/>
              <a:gd name="T12" fmla="*/ 219918 w 900429"/>
              <a:gd name="T13" fmla="*/ 21579 h 228600"/>
              <a:gd name="T14" fmla="*/ 219918 w 900429"/>
              <a:gd name="T15" fmla="*/ 18444 h 228600"/>
              <a:gd name="T16" fmla="*/ 46554 w 900429"/>
              <a:gd name="T17" fmla="*/ 18444 h 228600"/>
              <a:gd name="T18" fmla="*/ 46554 w 900429"/>
              <a:gd name="T19" fmla="*/ 21579 h 228600"/>
              <a:gd name="T20" fmla="*/ 219918 w 900429"/>
              <a:gd name="T21" fmla="*/ 21579 h 228600"/>
              <a:gd name="T22" fmla="*/ 55864 w 900429"/>
              <a:gd name="T23" fmla="*/ 24714 h 228600"/>
              <a:gd name="T24" fmla="*/ 55864 w 900429"/>
              <a:gd name="T25" fmla="*/ 21579 h 228600"/>
              <a:gd name="T26" fmla="*/ 46554 w 900429"/>
              <a:gd name="T27" fmla="*/ 21579 h 228600"/>
              <a:gd name="T28" fmla="*/ 46554 w 900429"/>
              <a:gd name="T29" fmla="*/ 24714 h 228600"/>
              <a:gd name="T30" fmla="*/ 55864 w 900429"/>
              <a:gd name="T31" fmla="*/ 24714 h 228600"/>
              <a:gd name="T32" fmla="*/ 219918 w 900429"/>
              <a:gd name="T33" fmla="*/ 30801 h 228600"/>
              <a:gd name="T34" fmla="*/ 219918 w 900429"/>
              <a:gd name="T35" fmla="*/ 24714 h 228600"/>
              <a:gd name="T36" fmla="*/ 46554 w 900429"/>
              <a:gd name="T37" fmla="*/ 24714 h 228600"/>
              <a:gd name="T38" fmla="*/ 46554 w 900429"/>
              <a:gd name="T39" fmla="*/ 30801 h 228600"/>
              <a:gd name="T40" fmla="*/ 219918 w 900429"/>
              <a:gd name="T41" fmla="*/ 30801 h 228600"/>
              <a:gd name="T42" fmla="*/ 55864 w 900429"/>
              <a:gd name="T43" fmla="*/ 33937 h 228600"/>
              <a:gd name="T44" fmla="*/ 55864 w 900429"/>
              <a:gd name="T45" fmla="*/ 30801 h 228600"/>
              <a:gd name="T46" fmla="*/ 46554 w 900429"/>
              <a:gd name="T47" fmla="*/ 30801 h 228600"/>
              <a:gd name="T48" fmla="*/ 46554 w 900429"/>
              <a:gd name="T49" fmla="*/ 33937 h 228600"/>
              <a:gd name="T50" fmla="*/ 55864 w 900429"/>
              <a:gd name="T51" fmla="*/ 33937 h 228600"/>
              <a:gd name="T52" fmla="*/ 219918 w 900429"/>
              <a:gd name="T53" fmla="*/ 36887 h 228600"/>
              <a:gd name="T54" fmla="*/ 219918 w 900429"/>
              <a:gd name="T55" fmla="*/ 33937 h 228600"/>
              <a:gd name="T56" fmla="*/ 46554 w 900429"/>
              <a:gd name="T57" fmla="*/ 33937 h 228600"/>
              <a:gd name="T58" fmla="*/ 46554 w 900429"/>
              <a:gd name="T59" fmla="*/ 36887 h 228600"/>
              <a:gd name="T60" fmla="*/ 219918 w 900429"/>
              <a:gd name="T61" fmla="*/ 36887 h 228600"/>
              <a:gd name="T62" fmla="*/ 55864 w 900429"/>
              <a:gd name="T63" fmla="*/ 55331 h 228600"/>
              <a:gd name="T64" fmla="*/ 55864 w 900429"/>
              <a:gd name="T65" fmla="*/ 36887 h 228600"/>
              <a:gd name="T66" fmla="*/ 46554 w 900429"/>
              <a:gd name="T67" fmla="*/ 36887 h 228600"/>
              <a:gd name="T68" fmla="*/ 46554 w 900429"/>
              <a:gd name="T69" fmla="*/ 50720 h 228600"/>
              <a:gd name="T70" fmla="*/ 55864 w 900429"/>
              <a:gd name="T71" fmla="*/ 55331 h 228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00429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499" y="209549"/>
                </a:lnTo>
                <a:lnTo>
                  <a:pt x="190499" y="76200"/>
                </a:lnTo>
                <a:lnTo>
                  <a:pt x="228600" y="76200"/>
                </a:lnTo>
                <a:close/>
              </a:path>
              <a:path w="900429" h="228600">
                <a:moveTo>
                  <a:pt x="899921" y="89153"/>
                </a:moveTo>
                <a:lnTo>
                  <a:pt x="899921" y="76200"/>
                </a:lnTo>
                <a:lnTo>
                  <a:pt x="190499" y="76200"/>
                </a:lnTo>
                <a:lnTo>
                  <a:pt x="190499" y="89153"/>
                </a:lnTo>
                <a:lnTo>
                  <a:pt x="899921" y="89153"/>
                </a:lnTo>
                <a:close/>
              </a:path>
              <a:path w="900429" h="228600">
                <a:moveTo>
                  <a:pt x="228600" y="102108"/>
                </a:moveTo>
                <a:lnTo>
                  <a:pt x="228600" y="89153"/>
                </a:lnTo>
                <a:lnTo>
                  <a:pt x="190499" y="89153"/>
                </a:lnTo>
                <a:lnTo>
                  <a:pt x="190499" y="102108"/>
                </a:lnTo>
                <a:lnTo>
                  <a:pt x="228600" y="102108"/>
                </a:lnTo>
                <a:close/>
              </a:path>
              <a:path w="900429" h="228600">
                <a:moveTo>
                  <a:pt x="899921" y="127254"/>
                </a:moveTo>
                <a:lnTo>
                  <a:pt x="899921" y="102108"/>
                </a:lnTo>
                <a:lnTo>
                  <a:pt x="190499" y="102108"/>
                </a:lnTo>
                <a:lnTo>
                  <a:pt x="190499" y="127254"/>
                </a:lnTo>
                <a:lnTo>
                  <a:pt x="899921" y="127254"/>
                </a:lnTo>
                <a:close/>
              </a:path>
              <a:path w="900429" h="228600">
                <a:moveTo>
                  <a:pt x="228600" y="140208"/>
                </a:moveTo>
                <a:lnTo>
                  <a:pt x="228600" y="127254"/>
                </a:lnTo>
                <a:lnTo>
                  <a:pt x="190499" y="127254"/>
                </a:lnTo>
                <a:lnTo>
                  <a:pt x="190499" y="140208"/>
                </a:lnTo>
                <a:lnTo>
                  <a:pt x="228600" y="140208"/>
                </a:lnTo>
                <a:close/>
              </a:path>
              <a:path w="900429" h="228600">
                <a:moveTo>
                  <a:pt x="899921" y="152399"/>
                </a:moveTo>
                <a:lnTo>
                  <a:pt x="899921" y="140208"/>
                </a:lnTo>
                <a:lnTo>
                  <a:pt x="190499" y="140208"/>
                </a:lnTo>
                <a:lnTo>
                  <a:pt x="190499" y="152399"/>
                </a:lnTo>
                <a:lnTo>
                  <a:pt x="899921" y="152399"/>
                </a:lnTo>
                <a:close/>
              </a:path>
              <a:path w="900429" h="228600">
                <a:moveTo>
                  <a:pt x="228600" y="228600"/>
                </a:moveTo>
                <a:lnTo>
                  <a:pt x="228600" y="152399"/>
                </a:lnTo>
                <a:lnTo>
                  <a:pt x="190499" y="152399"/>
                </a:lnTo>
                <a:lnTo>
                  <a:pt x="190499" y="209549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0" name="object 9">
            <a:extLst>
              <a:ext uri="{FF2B5EF4-FFF2-40B4-BE49-F238E27FC236}">
                <a16:creationId xmlns:a16="http://schemas.microsoft.com/office/drawing/2014/main" id="{6404E814-1E04-308D-F9D1-DBF0F3C9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397375"/>
            <a:ext cx="1566863" cy="128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31751" name="矩形 12">
            <a:extLst>
              <a:ext uri="{FF2B5EF4-FFF2-40B4-BE49-F238E27FC236}">
                <a16:creationId xmlns:a16="http://schemas.microsoft.com/office/drawing/2014/main" id="{264B7BE0-8BF6-5222-C9DC-293B2CA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8500"/>
            <a:ext cx="342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内连接与外连接运算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2" name="灯片编号占位符 13">
            <a:extLst>
              <a:ext uri="{FF2B5EF4-FFF2-40B4-BE49-F238E27FC236}">
                <a16:creationId xmlns:a16="http://schemas.microsoft.com/office/drawing/2014/main" id="{53007571-A86E-1ED6-AB20-11D95C805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0F9930-348C-482E-B924-5B593AF26A5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033E9E05-5581-B002-F402-0DB4E2F9E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B77DF0-5AED-4543-8E57-78E7B0A0088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0559F26-5FCA-001B-E54B-97D8D5E29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外连接（例）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1FB94A8-E299-D3AD-FC62-FB82F9770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96300" cy="475297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[</a:t>
            </a:r>
            <a:r>
              <a:rPr lang="zh-CN" altLang="en-US" sz="2000" b="1">
                <a:ea typeface="黑体" panose="02010609060101010101" pitchFamily="49" charset="-122"/>
              </a:rPr>
              <a:t>例</a:t>
            </a:r>
            <a:r>
              <a:rPr lang="en-US" altLang="zh-CN" sz="2000" b="1"/>
              <a:t>] </a:t>
            </a:r>
            <a:r>
              <a:rPr lang="zh-CN" altLang="en-US" sz="2300" b="1"/>
              <a:t>查询每个学生及其选修课程的情况，包括没有选修课程的学生</a:t>
            </a:r>
            <a:r>
              <a:rPr lang="en-US" altLang="zh-CN" sz="2300" b="1"/>
              <a:t>——</a:t>
            </a:r>
            <a:r>
              <a:rPr lang="zh-CN" altLang="en-US" sz="2300" b="1"/>
              <a:t>用外连接操作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SELECT Student.Sno</a:t>
            </a:r>
            <a:r>
              <a:rPr lang="zh-CN" altLang="en-US" sz="2000" b="1"/>
              <a:t>，</a:t>
            </a:r>
            <a:r>
              <a:rPr lang="en-US" altLang="zh-CN" sz="2000" b="1"/>
              <a:t>Sname</a:t>
            </a:r>
            <a:r>
              <a:rPr lang="zh-CN" altLang="en-US" sz="2000" b="1"/>
              <a:t>，</a:t>
            </a:r>
            <a:r>
              <a:rPr lang="en-US" altLang="zh-CN" sz="2000" b="1"/>
              <a:t>Ssex</a:t>
            </a:r>
            <a:r>
              <a:rPr lang="zh-CN" altLang="en-US" sz="2000" b="1"/>
              <a:t>，</a:t>
            </a:r>
            <a:r>
              <a:rPr lang="en-US" altLang="zh-CN" sz="2000" b="1"/>
              <a:t>Sage</a:t>
            </a:r>
            <a:r>
              <a:rPr lang="zh-CN" altLang="en-US" sz="2000" b="1"/>
              <a:t>，</a:t>
            </a:r>
            <a:r>
              <a:rPr lang="en-US" altLang="zh-CN" sz="2000" b="1"/>
              <a:t>Sdept</a:t>
            </a:r>
            <a:r>
              <a:rPr lang="zh-CN" altLang="en-US" sz="2000" b="1"/>
              <a:t>，</a:t>
            </a:r>
            <a:r>
              <a:rPr lang="en-US" altLang="zh-CN" sz="2000" b="1"/>
              <a:t>Cno</a:t>
            </a:r>
            <a:r>
              <a:rPr lang="zh-CN" altLang="en-US" sz="2000" b="1"/>
              <a:t>，</a:t>
            </a:r>
            <a:r>
              <a:rPr lang="en-US" altLang="zh-CN" sz="2000" b="1"/>
              <a:t>Grade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FROM  Student  LEFT OUTER JOIN SC ON (Student.Sno=SC.Sno)</a:t>
            </a:r>
            <a:r>
              <a:rPr lang="zh-CN" altLang="en-US" sz="2000" b="1"/>
              <a:t>；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>
            <a:extLst>
              <a:ext uri="{FF2B5EF4-FFF2-40B4-BE49-F238E27FC236}">
                <a16:creationId xmlns:a16="http://schemas.microsoft.com/office/drawing/2014/main" id="{C980177E-1D9F-28F2-D073-A657C93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DE4FB7-F3DA-4F46-86AC-22CFE8E729E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15F8860-6FFD-273C-423F-F4E67DD55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外连接（续）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E67A0FE-107C-AD7A-1AE6-DA34473524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038600" cy="447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执行结果： </a:t>
            </a:r>
          </a:p>
        </p:txBody>
      </p:sp>
      <p:graphicFrame>
        <p:nvGraphicFramePr>
          <p:cNvPr id="521713" name="Group 497">
            <a:extLst>
              <a:ext uri="{FF2B5EF4-FFF2-40B4-BE49-F238E27FC236}">
                <a16:creationId xmlns:a16="http://schemas.microsoft.com/office/drawing/2014/main" id="{492C6859-0BD1-DA3D-D696-328E76A286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9750" y="2492375"/>
          <a:ext cx="8002588" cy="3455989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Student.Sno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200215125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854" name="Line 498">
            <a:extLst>
              <a:ext uri="{FF2B5EF4-FFF2-40B4-BE49-F238E27FC236}">
                <a16:creationId xmlns:a16="http://schemas.microsoft.com/office/drawing/2014/main" id="{F533B080-91C8-D4DD-5089-A9CF4B67E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241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CD59B48-3650-2B10-5A49-85C73EB2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20713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FF"/>
                </a:solidFill>
              </a:rPr>
              <a:t>连接查询－练习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F345F36-5D54-116F-CCBA-E319A5354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44675"/>
            <a:ext cx="8610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0A601E53-7497-4959-4D13-1B0AEC34A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5DEC9E-A77C-4600-BD9E-52D28D85FCF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FBDBB75-CDE0-D6BE-1777-5D153C6A2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92150"/>
            <a:ext cx="4623048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66"/>
                </a:solidFill>
              </a:rPr>
              <a:t>连接查询－练习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0D9FA68-4407-3265-2951-E7AABC398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30350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查询所有选课学生的姓名、课程号和成绩。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522ED12-A427-B134-DC34-080E271D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4015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2.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95033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班同学所选各门课程的课号及平均分。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6AAE17CC-F1B1-60BF-4FC5-09930210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63750"/>
            <a:ext cx="77993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 Sname, Cno, Grade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Student,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Student.Sno=SC.Sno;</a:t>
            </a:r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5B45D20D-052F-89B1-E7D9-47FCCE38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73550"/>
            <a:ext cx="79200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Cno, AVG(Grade)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SC,Student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Sclass='95033' AND Student.Sno=SC.Sno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GROUP BY Cno;</a:t>
            </a:r>
          </a:p>
        </p:txBody>
      </p:sp>
      <p:sp>
        <p:nvSpPr>
          <p:cNvPr id="35847" name="灯片编号占位符 1">
            <a:extLst>
              <a:ext uri="{FF2B5EF4-FFF2-40B4-BE49-F238E27FC236}">
                <a16:creationId xmlns:a16="http://schemas.microsoft.com/office/drawing/2014/main" id="{E6223614-5AD4-9DB6-D597-0D7AEF250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F46155-176C-4D26-94CD-7240C8544CD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607687-A894-106F-E5F4-8DE7B22BF05C}"/>
              </a:ext>
            </a:extLst>
          </p:cNvPr>
          <p:cNvSpPr txBox="1"/>
          <p:nvPr/>
        </p:nvSpPr>
        <p:spPr>
          <a:xfrm>
            <a:off x="4572000" y="-1463"/>
            <a:ext cx="4672896" cy="15311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7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utoUpdateAnimBg="0"/>
      <p:bldP spid="2488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AE0A04BB-04B4-B462-35D8-1770DD0A7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3BBAD4-7A56-4179-A76F-DFBB0F2FE280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EFFC19-C18F-1869-DA1E-7695B9C62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连接操作的执行过程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D58C574-BA0D-03E1-BE0A-7F3BDADCB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495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嵌套循环法</a:t>
            </a:r>
            <a:r>
              <a:rPr lang="en-US" altLang="zh-CN" sz="2400" b="1">
                <a:solidFill>
                  <a:srgbClr val="0000FF"/>
                </a:solidFill>
              </a:rPr>
              <a:t>(NESTED-LOOP)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b="1"/>
              <a:t>首先在表</a:t>
            </a:r>
            <a:r>
              <a:rPr lang="en-US" altLang="zh-CN" sz="2000" b="1"/>
              <a:t>1</a:t>
            </a:r>
            <a:r>
              <a:rPr lang="zh-CN" altLang="en-US" sz="2000" b="1"/>
              <a:t>中找到第一个元组，然后从头开始扫描表</a:t>
            </a:r>
            <a:r>
              <a:rPr lang="en-US" altLang="zh-CN" sz="2000" b="1"/>
              <a:t>2</a:t>
            </a:r>
            <a:r>
              <a:rPr lang="zh-CN" altLang="en-US" sz="2000" b="1"/>
              <a:t>，逐一查找满足连接件的元组，找到后就将表</a:t>
            </a:r>
            <a:r>
              <a:rPr lang="en-US" altLang="zh-CN" sz="2000" b="1"/>
              <a:t>1</a:t>
            </a:r>
            <a:r>
              <a:rPr lang="zh-CN" altLang="en-US" sz="2000" b="1"/>
              <a:t>中的第一个元组与该元组拼接起来，形成结果表中一个元组。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b="1"/>
              <a:t>表</a:t>
            </a:r>
            <a:r>
              <a:rPr lang="en-US" altLang="zh-CN" sz="2000" b="1"/>
              <a:t>2</a:t>
            </a:r>
            <a:r>
              <a:rPr lang="zh-CN" altLang="en-US" sz="2000" b="1"/>
              <a:t>全部查找完后，再找表</a:t>
            </a:r>
            <a:r>
              <a:rPr lang="en-US" altLang="zh-CN" sz="2000" b="1"/>
              <a:t>1</a:t>
            </a:r>
            <a:r>
              <a:rPr lang="zh-CN" altLang="en-US" sz="2000" b="1"/>
              <a:t>中第二个元组，然后再从头开始扫描表</a:t>
            </a:r>
            <a:r>
              <a:rPr lang="en-US" altLang="zh-CN" sz="2000" b="1"/>
              <a:t>2</a:t>
            </a:r>
            <a:r>
              <a:rPr lang="zh-CN" altLang="en-US" sz="2000" b="1"/>
              <a:t>，逐一查找满足连接条件的元组，找到后就将表</a:t>
            </a:r>
            <a:r>
              <a:rPr lang="en-US" altLang="zh-CN" sz="2000" b="1"/>
              <a:t>1</a:t>
            </a:r>
            <a:r>
              <a:rPr lang="zh-CN" altLang="en-US" sz="2000" b="1"/>
              <a:t>中的第二个元组与该元组拼接起来，形成结果表中一个元组。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b="1"/>
              <a:t>重复上述操作，直到表</a:t>
            </a:r>
            <a:r>
              <a:rPr lang="en-US" altLang="zh-CN" sz="2000" b="1"/>
              <a:t>1</a:t>
            </a:r>
            <a:r>
              <a:rPr lang="zh-CN" altLang="en-US" sz="2000" b="1"/>
              <a:t>中的全部元组都处理完毕</a:t>
            </a:r>
            <a:r>
              <a:rPr lang="zh-CN" altLang="en-US" sz="180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82F34CD-B144-634A-ABEA-0C486C786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31825"/>
            <a:ext cx="4902696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</a:rPr>
              <a:t>连接查询－练习</a:t>
            </a:r>
            <a:endParaRPr lang="zh-CN" altLang="en-US" sz="3200" dirty="0">
              <a:solidFill>
                <a:srgbClr val="000066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4B40B93-D11C-C242-684B-155BFDD0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676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查询选修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3-105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号课程的成绩高于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109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号同学的所有同学记录。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60" name="Rectangle 4">
            <a:extLst>
              <a:ext uri="{FF2B5EF4-FFF2-40B4-BE49-F238E27FC236}">
                <a16:creationId xmlns:a16="http://schemas.microsoft.com/office/drawing/2014/main" id="{E8B52E30-97E7-7E66-C9A4-113B18EC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08275"/>
            <a:ext cx="72723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 X.Sno, X.Cno, X.Grade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SC X, SC Y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X.Cno='3-105'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 AND X.Grade&gt;Y.Grade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 AND Y.Sno='109'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 AND Y.Cno= '3-105';</a:t>
            </a:r>
          </a:p>
        </p:txBody>
      </p:sp>
      <p:sp>
        <p:nvSpPr>
          <p:cNvPr id="36869" name="灯片编号占位符 1">
            <a:extLst>
              <a:ext uri="{FF2B5EF4-FFF2-40B4-BE49-F238E27FC236}">
                <a16:creationId xmlns:a16="http://schemas.microsoft.com/office/drawing/2014/main" id="{5B5D762B-0DFE-779D-4784-3FF480499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C1D97E-8538-4601-91BA-28FD0FE7F63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654388-3C32-A33F-BCFF-C76309A31865}"/>
              </a:ext>
            </a:extLst>
          </p:cNvPr>
          <p:cNvSpPr txBox="1"/>
          <p:nvPr/>
        </p:nvSpPr>
        <p:spPr>
          <a:xfrm>
            <a:off x="4572000" y="-1463"/>
            <a:ext cx="4672896" cy="15311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7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A559019D-6A0E-C92B-E67A-66E9508BF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E72EBB-BB2A-4814-9EFB-7D27E13AC95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59C5D5F0-1CAB-2DDC-7D92-5B3C8EE3C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  </a:t>
            </a:r>
            <a:r>
              <a:rPr lang="zh-CN" altLang="en-US"/>
              <a:t>数据查询 </a:t>
            </a:r>
          </a:p>
        </p:txBody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BEC7E112-00C4-326C-2E44-13AE892B5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5410200" cy="4548188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b="1"/>
              <a:t>3.3.1 </a:t>
            </a:r>
            <a:r>
              <a:rPr lang="zh-CN" altLang="en-US" b="1"/>
              <a:t>单表查询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/>
              <a:t>3.3.2 </a:t>
            </a:r>
            <a:r>
              <a:rPr lang="zh-CN" altLang="en-US" b="1"/>
              <a:t>连接查询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3333FF"/>
                </a:solidFill>
              </a:rPr>
              <a:t>3.3.3 </a:t>
            </a:r>
            <a:r>
              <a:rPr lang="zh-CN" altLang="en-US" b="1">
                <a:solidFill>
                  <a:srgbClr val="3333FF"/>
                </a:solidFill>
              </a:rPr>
              <a:t>嵌套查询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/>
              <a:t>3.3.4 </a:t>
            </a:r>
            <a:r>
              <a:rPr lang="zh-CN" altLang="en-US" b="1"/>
              <a:t>集合查询</a:t>
            </a:r>
          </a:p>
          <a:p>
            <a:pPr algn="just"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DBE3FC23-76ED-E148-2D28-A8DA4DAD2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C2A416-13A3-403A-AAAA-31380BFA9B6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4BC7A43-469D-C569-ECF0-BB26B3EA4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嵌套查询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6AE8AEB-9FA0-B73A-D8EB-2EA1A68A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嵌套查询概述</a:t>
            </a:r>
          </a:p>
          <a:p>
            <a:pPr lvl="1" eaLnBrk="1" hangingPunct="1">
              <a:lnSpc>
                <a:spcPct val="170000"/>
              </a:lnSpc>
              <a:spcAft>
                <a:spcPct val="40000"/>
              </a:spcAft>
            </a:pPr>
            <a:r>
              <a:rPr lang="zh-CN" altLang="en-US"/>
              <a:t>一个</a:t>
            </a:r>
            <a:r>
              <a:rPr lang="en-US" altLang="zh-CN"/>
              <a:t>SELECT-FROM-WHERE</a:t>
            </a:r>
            <a:r>
              <a:rPr lang="zh-CN" altLang="en-US"/>
              <a:t>语句称为一个</a:t>
            </a:r>
            <a:r>
              <a:rPr lang="zh-CN" altLang="en-US" b="1">
                <a:solidFill>
                  <a:srgbClr val="FF00FF"/>
                </a:solidFill>
              </a:rPr>
              <a:t>查询块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/>
              <a:t>将一个查询块嵌套在另一个查询块的</a:t>
            </a:r>
            <a:r>
              <a:rPr lang="en-US" altLang="zh-CN"/>
              <a:t>WHERE</a:t>
            </a:r>
            <a:r>
              <a:rPr lang="zh-CN" altLang="en-US"/>
              <a:t>子句或</a:t>
            </a:r>
            <a:r>
              <a:rPr lang="en-US" altLang="zh-CN"/>
              <a:t>HAVING</a:t>
            </a:r>
            <a:r>
              <a:rPr lang="zh-CN" altLang="en-US"/>
              <a:t>短语的条件中的查询称为</a:t>
            </a:r>
            <a:r>
              <a:rPr lang="zh-CN" altLang="en-US" b="1">
                <a:solidFill>
                  <a:srgbClr val="FF00FF"/>
                </a:solidFill>
              </a:rPr>
              <a:t>嵌套查询（子查询）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5">
            <a:extLst>
              <a:ext uri="{FF2B5EF4-FFF2-40B4-BE49-F238E27FC236}">
                <a16:creationId xmlns:a16="http://schemas.microsoft.com/office/drawing/2014/main" id="{3DB4A2FC-CB66-4B6F-47A4-B1B8C6C5D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513" y="1455738"/>
            <a:ext cx="8639175" cy="3557587"/>
          </a:xfrm>
        </p:spPr>
        <p:txBody>
          <a:bodyPr lIns="0" tIns="108599" rIns="0" bIns="0">
            <a:spAutoFit/>
          </a:bodyPr>
          <a:lstStyle/>
          <a:p>
            <a:pPr marL="9525">
              <a:spcBef>
                <a:spcPts val="850"/>
              </a:spcBef>
            </a:pPr>
            <a:r>
              <a:rPr lang="zh-CN" altLang="zh-CN" sz="2400" b="1"/>
              <a:t>为什么需要子查询？</a:t>
            </a:r>
          </a:p>
          <a:p>
            <a:pPr marL="9525">
              <a:spcBef>
                <a:spcPts val="63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b="1"/>
              <a:t>现实中，很多情况需要进行下述条件的判断</a:t>
            </a:r>
          </a:p>
          <a:p>
            <a:pPr marL="9525">
              <a:spcBef>
                <a:spcPts val="625"/>
              </a:spcBef>
            </a:pPr>
            <a:r>
              <a:rPr lang="zh-CN" altLang="zh-CN" sz="2000" b="1">
                <a:latin typeface="Wingdings" panose="05000000000000000000" pitchFamily="2" charset="2"/>
              </a:rPr>
              <a:t></a:t>
            </a:r>
            <a:r>
              <a: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>
                <a:solidFill>
                  <a:srgbClr val="FF0065"/>
                </a:solidFill>
              </a:rPr>
              <a:t>集合成员资格</a:t>
            </a:r>
            <a:endParaRPr lang="zh-CN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625"/>
              </a:spcBef>
            </a:pPr>
            <a:r>
              <a:rPr lang="zh-CN" altLang="zh-CN" sz="2000" b="1">
                <a:latin typeface="Wingdings" panose="05000000000000000000" pitchFamily="2" charset="2"/>
              </a:rPr>
              <a:t></a:t>
            </a:r>
            <a:r>
              <a:rPr lang="zh-CN" altLang="zh-CN" sz="2000" b="1">
                <a:solidFill>
                  <a:srgbClr val="3333CC"/>
                </a:solidFill>
              </a:rPr>
              <a:t>某一</a:t>
            </a:r>
            <a:r>
              <a:rPr lang="zh-CN" altLang="zh-CN" sz="2000" b="1">
                <a:solidFill>
                  <a:srgbClr val="FF0065"/>
                </a:solidFill>
              </a:rPr>
              <a:t>元素</a:t>
            </a:r>
            <a:r>
              <a:rPr lang="zh-CN" altLang="zh-CN" sz="2000" b="1">
                <a:solidFill>
                  <a:srgbClr val="3333CC"/>
                </a:solidFill>
              </a:rPr>
              <a:t>是否是某一个</a:t>
            </a:r>
            <a:r>
              <a:rPr lang="zh-CN" altLang="zh-CN" sz="2000" b="1">
                <a:solidFill>
                  <a:srgbClr val="FF0065"/>
                </a:solidFill>
              </a:rPr>
              <a:t>集合</a:t>
            </a:r>
            <a:r>
              <a:rPr lang="zh-CN" altLang="zh-CN" sz="2000" b="1">
                <a:solidFill>
                  <a:srgbClr val="3333CC"/>
                </a:solidFill>
              </a:rPr>
              <a:t>的成员</a:t>
            </a:r>
            <a:endParaRPr lang="zh-CN" altLang="zh-CN" sz="2000" b="1">
              <a:latin typeface="Wingdings" panose="05000000000000000000" pitchFamily="2" charset="2"/>
            </a:endParaRPr>
          </a:p>
          <a:p>
            <a:pPr marL="9525">
              <a:spcBef>
                <a:spcPts val="613"/>
              </a:spcBef>
            </a:pPr>
            <a:r>
              <a:rPr lang="zh-CN" altLang="zh-CN" sz="2000" b="1">
                <a:latin typeface="Wingdings" panose="05000000000000000000" pitchFamily="2" charset="2"/>
              </a:rPr>
              <a:t></a:t>
            </a:r>
            <a:r>
              <a: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>
                <a:solidFill>
                  <a:srgbClr val="FF0065"/>
                </a:solidFill>
              </a:rPr>
              <a:t>集合之间的比较</a:t>
            </a:r>
            <a:endParaRPr lang="zh-CN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625"/>
              </a:spcBef>
            </a:pPr>
            <a:r>
              <a:rPr lang="zh-CN" altLang="zh-CN" sz="2000" b="1">
                <a:latin typeface="Wingdings" panose="05000000000000000000" pitchFamily="2" charset="2"/>
              </a:rPr>
              <a:t></a:t>
            </a:r>
            <a:r>
              <a:rPr lang="zh-CN" altLang="zh-CN" sz="2000" b="1">
                <a:solidFill>
                  <a:srgbClr val="3333CC"/>
                </a:solidFill>
              </a:rPr>
              <a:t>某一个集合是否包含另一个集合等</a:t>
            </a:r>
            <a:endParaRPr lang="zh-CN" altLang="zh-CN" sz="2000" b="1">
              <a:latin typeface="Wingdings" panose="05000000000000000000" pitchFamily="2" charset="2"/>
            </a:endParaRPr>
          </a:p>
          <a:p>
            <a:pPr marL="9525">
              <a:spcBef>
                <a:spcPts val="625"/>
              </a:spcBef>
            </a:pPr>
            <a:r>
              <a:rPr lang="zh-CN" altLang="zh-CN" sz="2000" b="1">
                <a:latin typeface="Wingdings" panose="05000000000000000000" pitchFamily="2" charset="2"/>
              </a:rPr>
              <a:t></a:t>
            </a:r>
            <a:r>
              <a: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>
                <a:solidFill>
                  <a:srgbClr val="FF0065"/>
                </a:solidFill>
              </a:rPr>
              <a:t>集合基数的测试</a:t>
            </a:r>
            <a:endParaRPr lang="zh-CN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3613" lvl="1" indent="-169863">
              <a:spcBef>
                <a:spcPts val="625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20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测试集合是否为空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63613" lvl="1" indent="-169863">
              <a:spcBef>
                <a:spcPts val="625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20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测试集合是否存在重复元组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object 6">
            <a:extLst>
              <a:ext uri="{FF2B5EF4-FFF2-40B4-BE49-F238E27FC236}">
                <a16:creationId xmlns:a16="http://schemas.microsoft.com/office/drawing/2014/main" id="{8CD241B7-5050-FC48-BD6D-92C360DF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210175"/>
            <a:ext cx="81375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75"/>
              </a:lnSpc>
              <a:spcBef>
                <a:spcPts val="18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三种类型的子查询：(NOT) IN-子查询；</a:t>
            </a:r>
            <a:r>
              <a:rPr lang="zh-CN" altLang="zh-CN" sz="2000">
                <a:solidFill>
                  <a:srgbClr val="7F7F7F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-Some/ </a:t>
            </a:r>
            <a:r>
              <a:rPr lang="zh-CN" altLang="zh-CN" sz="2000">
                <a:solidFill>
                  <a:srgbClr val="7F7F7F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>
                <a:solidFill>
                  <a:srgbClr val="7F7F7F"/>
                </a:solidFill>
                <a:cs typeface="Arial" panose="020B0604020202020204" pitchFamily="34" charset="0"/>
              </a:rPr>
              <a:t>-</a:t>
            </a:r>
            <a:r>
              <a:rPr lang="zh-CN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All子查询；(NOT)  EXISTS子查询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标题 11">
            <a:extLst>
              <a:ext uri="{FF2B5EF4-FFF2-40B4-BE49-F238E27FC236}">
                <a16:creationId xmlns:a16="http://schemas.microsoft.com/office/drawing/2014/main" id="{702ADC49-0D2C-9218-BB66-2D23CB377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1" name="灯片编号占位符 12">
            <a:extLst>
              <a:ext uri="{FF2B5EF4-FFF2-40B4-BE49-F238E27FC236}">
                <a16:creationId xmlns:a16="http://schemas.microsoft.com/office/drawing/2014/main" id="{A5034FFE-45AE-DC4F-3C43-FD4717FC1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E9A9F4-A950-4444-AFC2-5C3FF64C4F2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EB6C596D-7B11-ABDC-B71D-EA6EEEA8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AD12FA-0E06-4535-A78E-3BBFED70F7E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D42A5EC-65A8-0F96-96EE-E98E6B235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嵌套查询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356D1D0-0368-A416-1E46-2DD645DB0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SELECT Sname		                  /*</a:t>
            </a:r>
            <a:r>
              <a:rPr lang="zh-CN" altLang="en-US" sz="2400"/>
              <a:t>外层查询</a:t>
            </a:r>
            <a:r>
              <a:rPr lang="en-US" altLang="zh-CN" sz="2400"/>
              <a:t>/</a:t>
            </a:r>
            <a:r>
              <a:rPr lang="zh-CN" altLang="en-US" sz="2400"/>
              <a:t>父查询*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FROM Student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WHERE Sno IN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                   </a:t>
            </a:r>
            <a:r>
              <a:rPr lang="zh-CN" altLang="en-US" sz="2400"/>
              <a:t>（</a:t>
            </a:r>
            <a:r>
              <a:rPr lang="en-US" altLang="zh-CN" sz="2400"/>
              <a:t>SELECT Sno             /*</a:t>
            </a:r>
            <a:r>
              <a:rPr lang="zh-CN" altLang="en-US" sz="2400"/>
              <a:t>内层查询</a:t>
            </a:r>
            <a:r>
              <a:rPr lang="en-US" altLang="zh-CN" sz="2400"/>
              <a:t>/</a:t>
            </a:r>
            <a:r>
              <a:rPr lang="zh-CN" altLang="en-US" sz="2400"/>
              <a:t>子查询*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                       FROM SC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/>
              <a:t>                            WHERE Cno= ' 2 '</a:t>
            </a:r>
            <a:r>
              <a:rPr lang="zh-CN" altLang="en-US" sz="2400"/>
              <a:t>）；</a:t>
            </a:r>
          </a:p>
          <a:p>
            <a:pPr eaLnBrk="1" hangingPunct="1"/>
            <a:endParaRPr lang="en-US" altLang="zh-CN" sz="2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C54752E2-A416-8B2F-F4ED-5CEAA486E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CA520-A5BF-4145-825E-C87619F877C5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1B0A4B80-DF6C-A687-4230-1516FB9BE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嵌套查询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B142FAAC-C0DC-B9A7-77F9-AE0F2F287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495800"/>
          </a:xfrm>
        </p:spPr>
        <p:txBody>
          <a:bodyPr/>
          <a:lstStyle/>
          <a:p>
            <a:pPr lvl="1" eaLnBrk="1" hangingPunct="1">
              <a:lnSpc>
                <a:spcPct val="180000"/>
              </a:lnSpc>
            </a:pPr>
            <a:r>
              <a:rPr lang="zh-CN" altLang="en-US"/>
              <a:t>子查询的限制</a:t>
            </a:r>
          </a:p>
          <a:p>
            <a:pPr lvl="2" eaLnBrk="1" hangingPunct="1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E029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不能使用</a:t>
            </a:r>
            <a:r>
              <a:rPr lang="en-US" altLang="zh-CN" sz="2400">
                <a:solidFill>
                  <a:srgbClr val="E029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ORDER BY</a:t>
            </a:r>
            <a:r>
              <a:rPr lang="zh-CN" altLang="en-US" sz="2400">
                <a:solidFill>
                  <a:srgbClr val="E029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子句， </a:t>
            </a:r>
            <a:r>
              <a:rPr lang="en-US" altLang="zh-CN" sz="2400">
                <a:solidFill>
                  <a:srgbClr val="E029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ORDER BY</a:t>
            </a:r>
            <a:r>
              <a:rPr lang="zh-CN" altLang="en-US" sz="2400">
                <a:solidFill>
                  <a:srgbClr val="E0292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子句只能对最终查询结果排序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层层嵌套方式反映了 </a:t>
            </a:r>
            <a:r>
              <a:rPr lang="en-US" altLang="zh-CN"/>
              <a:t>SQL</a:t>
            </a:r>
            <a:r>
              <a:rPr lang="zh-CN" altLang="en-US"/>
              <a:t>语言的结构化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有些嵌套查询可以用连接运算替代</a:t>
            </a:r>
            <a:endParaRPr lang="en-US" altLang="zh-CN"/>
          </a:p>
          <a:p>
            <a:pPr lvl="1" eaLnBrk="1" hangingPunct="1">
              <a:lnSpc>
                <a:spcPct val="18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执行过程：无论单层嵌套还是多层嵌套查询，执行过程都是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由里向外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18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BC70D989-DBF0-3487-B9AB-30D6166E7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嵌套查询</a:t>
            </a: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1897CFFC-6B2C-0405-92A1-6E4FF472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93825"/>
            <a:ext cx="6249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sz="2400">
                <a:solidFill>
                  <a:srgbClr val="FF00FF"/>
                </a:solidFill>
                <a:latin typeface="Tahoma" panose="020B0604030504040204" pitchFamily="34" charset="0"/>
              </a:rPr>
              <a:t>带谓词</a:t>
            </a:r>
            <a:r>
              <a:rPr kumimoji="1" lang="en-US" altLang="zh-CN" sz="2400">
                <a:solidFill>
                  <a:srgbClr val="FF00FF"/>
                </a:solidFill>
                <a:latin typeface="Tahoma" panose="020B0604030504040204" pitchFamily="34" charset="0"/>
              </a:rPr>
              <a:t>IN</a:t>
            </a:r>
            <a:r>
              <a:rPr kumimoji="1" lang="zh-CN" altLang="en-US" sz="2400">
                <a:solidFill>
                  <a:srgbClr val="FF00FF"/>
                </a:solidFill>
                <a:latin typeface="Tahoma" panose="020B0604030504040204" pitchFamily="34" charset="0"/>
              </a:rPr>
              <a:t>的嵌套查询</a:t>
            </a: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F417F3D7-3C99-0BBF-8AA8-A4EA92FD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1833563"/>
            <a:ext cx="7229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66"/>
              </a:buClr>
              <a:buFontTx/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       </a:t>
            </a:r>
            <a:r>
              <a:rPr kumimoji="1" lang="zh-CN" altLang="en-US" sz="240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－子查询的结果是一个集合。</a:t>
            </a:r>
          </a:p>
        </p:txBody>
      </p:sp>
      <p:sp>
        <p:nvSpPr>
          <p:cNvPr id="43013" name="灯片编号占位符 1">
            <a:extLst>
              <a:ext uri="{FF2B5EF4-FFF2-40B4-BE49-F238E27FC236}">
                <a16:creationId xmlns:a16="http://schemas.microsoft.com/office/drawing/2014/main" id="{CB576AC2-EA10-D885-1FCC-E6D2A12A0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8D65F5-CF62-42F1-8931-903CEB83F01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3014" name="矩形 2">
            <a:extLst>
              <a:ext uri="{FF2B5EF4-FFF2-40B4-BE49-F238E27FC236}">
                <a16:creationId xmlns:a16="http://schemas.microsoft.com/office/drawing/2014/main" id="{79E9711A-AB42-0468-A8BB-BA6612E2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349500"/>
            <a:ext cx="4572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50"/>
              </a:spcBef>
              <a:buClr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(NOT) IN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  <a:p>
            <a:pPr eaLnBrk="1" hangingPunct="1">
              <a:spcBef>
                <a:spcPts val="8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en-US" sz="2000">
                <a:latin typeface="NSimSun" panose="02010609030101010101" pitchFamily="49" charset="-122"/>
                <a:ea typeface="NSimSun" panose="02010609030101010101" pitchFamily="49" charset="-122"/>
              </a:rPr>
              <a:t>基本语法：</a:t>
            </a:r>
          </a:p>
          <a:p>
            <a:pPr eaLnBrk="1" hangingPunct="1">
              <a:spcBef>
                <a:spcPts val="663"/>
              </a:spcBef>
              <a:buClrTx/>
              <a:buFontTx/>
              <a:buNone/>
            </a:pPr>
            <a:r>
              <a:rPr lang="zh-CN" altLang="en-US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en-US" altLang="zh-CN" sz="2000">
                <a:cs typeface="Arial" panose="020B0604020202020204" pitchFamily="34" charset="0"/>
              </a:rPr>
              <a:t>[</a:t>
            </a:r>
            <a:r>
              <a:rPr lang="en-US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not </a:t>
            </a:r>
            <a:r>
              <a:rPr lang="en-US" altLang="zh-CN" sz="2000">
                <a:cs typeface="Arial" panose="020B0604020202020204" pitchFamily="34" charset="0"/>
              </a:rPr>
              <a:t>]	</a:t>
            </a:r>
            <a:r>
              <a:rPr lang="en-US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in</a:t>
            </a:r>
            <a:endParaRPr lang="en-US" altLang="zh-CN" sz="2000">
              <a:cs typeface="Arial" panose="020B0604020202020204" pitchFamily="34" charset="0"/>
            </a:endParaRPr>
          </a:p>
        </p:txBody>
      </p:sp>
      <p:sp>
        <p:nvSpPr>
          <p:cNvPr id="43015" name="object 4">
            <a:extLst>
              <a:ext uri="{FF2B5EF4-FFF2-40B4-BE49-F238E27FC236}">
                <a16:creationId xmlns:a16="http://schemas.microsoft.com/office/drawing/2014/main" id="{2A961EBF-4B75-D037-FAA1-8DCF55AF6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152775"/>
            <a:ext cx="11366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(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8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43016" name="矩形 3">
            <a:extLst>
              <a:ext uri="{FF2B5EF4-FFF2-40B4-BE49-F238E27FC236}">
                <a16:creationId xmlns:a16="http://schemas.microsoft.com/office/drawing/2014/main" id="{602B0FFB-F74D-4F88-C9AB-769ACEEA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509963"/>
            <a:ext cx="628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3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en-US" sz="2000">
                <a:latin typeface="NSimSun" panose="02010609030101010101" pitchFamily="49" charset="-122"/>
                <a:ea typeface="NSimSun" panose="02010609030101010101" pitchFamily="49" charset="-122"/>
              </a:rPr>
              <a:t>语义：判断某一表达式的值是否在子查询的结果中。</a:t>
            </a:r>
          </a:p>
        </p:txBody>
      </p:sp>
      <p:sp>
        <p:nvSpPr>
          <p:cNvPr id="43017" name="矩形 4">
            <a:extLst>
              <a:ext uri="{FF2B5EF4-FFF2-40B4-BE49-F238E27FC236}">
                <a16:creationId xmlns:a16="http://schemas.microsoft.com/office/drawing/2014/main" id="{1476529E-70A0-79C3-4B84-4F018231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986213"/>
            <a:ext cx="830738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示例：列出张三、王三同学的所有信息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endParaRPr lang="en-US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en-US" altLang="zh-CN" sz="1800" u="sng">
                <a:solidFill>
                  <a:srgbClr val="FF0065"/>
                </a:solidFill>
                <a:cs typeface="Arial" panose="020B0604020202020204" pitchFamily="34" charset="0"/>
              </a:rPr>
              <a:t>Sname </a:t>
            </a:r>
            <a:r>
              <a:rPr lang="en-US" altLang="zh-CN" sz="1800" u="sng">
                <a:solidFill>
                  <a:srgbClr val="3333CC"/>
                </a:solidFill>
                <a:cs typeface="Arial" panose="020B0604020202020204" pitchFamily="34" charset="0"/>
              </a:rPr>
              <a:t>in</a:t>
            </a:r>
            <a:r>
              <a:rPr lang="en-US" altLang="zh-CN" sz="1800" u="sng">
                <a:solidFill>
                  <a:srgbClr val="FF0065"/>
                </a:solidFill>
                <a:cs typeface="Arial" panose="020B0604020202020204" pitchFamily="34" charset="0"/>
              </a:rPr>
              <a:t> (“</a:t>
            </a:r>
            <a:r>
              <a:rPr lang="zh-CN" altLang="en-US" sz="1800" u="sng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张三</a:t>
            </a:r>
            <a:r>
              <a:rPr lang="zh-CN" altLang="en-US" sz="1800" u="sng">
                <a:solidFill>
                  <a:srgbClr val="FF0065"/>
                </a:solidFill>
                <a:cs typeface="Arial" panose="020B0604020202020204" pitchFamily="34" charset="0"/>
              </a:rPr>
              <a:t>”</a:t>
            </a:r>
            <a:r>
              <a:rPr lang="en-US" altLang="zh-CN" sz="1800" u="sng">
                <a:solidFill>
                  <a:srgbClr val="FF0065"/>
                </a:solidFill>
                <a:cs typeface="Arial" panose="020B0604020202020204" pitchFamily="34" charset="0"/>
              </a:rPr>
              <a:t>, </a:t>
            </a:r>
            <a:r>
              <a:rPr lang="zh-CN" altLang="en-US" sz="1800" u="sng">
                <a:solidFill>
                  <a:srgbClr val="FF0065"/>
                </a:solidFill>
                <a:cs typeface="Arial" panose="020B0604020202020204" pitchFamily="34" charset="0"/>
              </a:rPr>
              <a:t>“</a:t>
            </a:r>
            <a:r>
              <a:rPr lang="zh-CN" altLang="en-US" sz="1800" u="sng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王三</a:t>
            </a:r>
            <a:r>
              <a:rPr lang="zh-CN" altLang="en-US" sz="1800" u="sng">
                <a:solidFill>
                  <a:srgbClr val="FF0065"/>
                </a:solidFill>
                <a:cs typeface="Arial" panose="020B0604020202020204" pitchFamily="34" charset="0"/>
              </a:rPr>
              <a:t>”</a:t>
            </a:r>
            <a:r>
              <a:rPr lang="en-US" altLang="zh-CN" sz="1800" u="sng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en-US" altLang="zh-CN" sz="1800">
                <a:cs typeface="Arial" panose="020B0604020202020204" pitchFamily="34" charset="0"/>
              </a:rPr>
              <a:t>;</a:t>
            </a:r>
            <a:endParaRPr lang="zh-CN" altLang="en-US" sz="1800">
              <a:cs typeface="Arial" panose="020B0604020202020204" pitchFamily="34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zh-CN" sz="1400">
                <a:cs typeface="Arial" panose="020B0604020202020204" pitchFamily="34" charset="0"/>
              </a:rPr>
              <a:t>//</a:t>
            </a:r>
            <a:r>
              <a:rPr lang="zh-CN" altLang="en-US" sz="1400">
                <a:latin typeface="NSimSun" panose="02010609030101010101" pitchFamily="49" charset="-122"/>
                <a:ea typeface="NSimSun" panose="02010609030101010101" pitchFamily="49" charset="-122"/>
              </a:rPr>
              <a:t>此处直接使用了某一子查询的结果集合。如果该集合是已知的固定的，可以如上直接书写</a:t>
            </a:r>
          </a:p>
          <a:p>
            <a:pPr eaLnBrk="1" hangingPunct="1">
              <a:spcBef>
                <a:spcPts val="71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en-US" sz="2000">
                <a:latin typeface="NSimSun" panose="02010609030101010101" pitchFamily="49" charset="-122"/>
                <a:ea typeface="NSimSun" panose="02010609030101010101" pitchFamily="49" charset="-122"/>
              </a:rPr>
              <a:t>上述示例相当于</a:t>
            </a: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endParaRPr lang="en-US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Sname = “</a:t>
            </a:r>
            <a:r>
              <a:rPr lang="zh-CN" altLang="en-US" sz="18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张三</a:t>
            </a:r>
            <a:r>
              <a:rPr lang="zh-CN" altLang="en-US" sz="1800">
                <a:solidFill>
                  <a:srgbClr val="FF0065"/>
                </a:solidFill>
                <a:cs typeface="Arial" panose="020B0604020202020204" pitchFamily="34" charset="0"/>
              </a:rPr>
              <a:t>”	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or	Sname = “</a:t>
            </a:r>
            <a:r>
              <a:rPr lang="zh-CN" altLang="en-US" sz="18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王三</a:t>
            </a:r>
            <a:r>
              <a:rPr lang="zh-CN" altLang="en-US" sz="1800">
                <a:solidFill>
                  <a:srgbClr val="FF0065"/>
                </a:solidFill>
                <a:cs typeface="Arial" panose="020B0604020202020204" pitchFamily="34" charset="0"/>
              </a:rPr>
              <a:t>”</a:t>
            </a:r>
            <a:r>
              <a:rPr lang="en-US" altLang="zh-CN" sz="1800"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5">
            <a:extLst>
              <a:ext uri="{FF2B5EF4-FFF2-40B4-BE49-F238E27FC236}">
                <a16:creationId xmlns:a16="http://schemas.microsoft.com/office/drawing/2014/main" id="{D87F85DB-3A41-FF1B-83C3-FAE7458E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11300"/>
            <a:ext cx="7042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示例：列出选修了001号课程的学生的学号和姓名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D033D4-0583-A73A-E469-FCBC0FCE1159}"/>
              </a:ext>
            </a:extLst>
          </p:cNvPr>
          <p:cNvSpPr txBox="1"/>
          <p:nvPr/>
        </p:nvSpPr>
        <p:spPr>
          <a:xfrm>
            <a:off x="827088" y="1857375"/>
            <a:ext cx="8677275" cy="774700"/>
          </a:xfrm>
          <a:prstGeom prst="rect">
            <a:avLst/>
          </a:prstGeom>
        </p:spPr>
        <p:txBody>
          <a:bodyPr lIns="0" tIns="81449" rIns="0" bIns="0">
            <a:spAutoFit/>
          </a:bodyPr>
          <a:lstStyle/>
          <a:p>
            <a:pPr marL="10860" eaLnBrk="1" hangingPunct="1">
              <a:spcBef>
                <a:spcPts val="641"/>
              </a:spcBef>
              <a:tabLst>
                <a:tab pos="803080" algn="l"/>
                <a:tab pos="1954216" algn="l"/>
                <a:tab pos="2551503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2000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Sname	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endParaRPr sz="2000" dirty="0">
              <a:latin typeface="Arial"/>
              <a:cs typeface="Arial"/>
            </a:endParaRPr>
          </a:p>
          <a:p>
            <a:pPr marL="10860" eaLnBrk="1" hangingPunct="1">
              <a:spcBef>
                <a:spcPts val="560"/>
              </a:spcBef>
              <a:tabLst>
                <a:tab pos="770501" algn="l"/>
                <a:tab pos="1172312" algn="l"/>
                <a:tab pos="2366887" algn="l"/>
                <a:tab pos="2768698" algn="l"/>
                <a:tab pos="3746621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9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2000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2000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  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7D49FEE-E245-6FF7-470E-B912B822B1F8}"/>
              </a:ext>
            </a:extLst>
          </p:cNvPr>
          <p:cNvSpPr txBox="1"/>
          <p:nvPr/>
        </p:nvSpPr>
        <p:spPr>
          <a:xfrm>
            <a:off x="6280836" y="2309018"/>
            <a:ext cx="1871663" cy="319088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2000" spc="-4" dirty="0" err="1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sz="2000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 ‘001’ )</a:t>
            </a:r>
            <a:r>
              <a:rPr sz="2000" spc="-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037" name="object 8">
            <a:extLst>
              <a:ext uri="{FF2B5EF4-FFF2-40B4-BE49-F238E27FC236}">
                <a16:creationId xmlns:a16="http://schemas.microsoft.com/office/drawing/2014/main" id="{84729D14-F385-6926-F55F-992141155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13050"/>
            <a:ext cx="81756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示例：求既学过001号课程, 又学过002号课程的学生的学号</a:t>
            </a:r>
          </a:p>
        </p:txBody>
      </p:sp>
      <p:sp>
        <p:nvSpPr>
          <p:cNvPr id="44038" name="object 9">
            <a:extLst>
              <a:ext uri="{FF2B5EF4-FFF2-40B4-BE49-F238E27FC236}">
                <a16:creationId xmlns:a16="http://schemas.microsoft.com/office/drawing/2014/main" id="{5A23C292-CAFD-9458-F3BC-8B68739A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308350"/>
            <a:ext cx="8158163" cy="769572"/>
          </a:xfrm>
          <a:prstGeom prst="rect">
            <a:avLst/>
          </a:prstGeom>
          <a:noFill/>
          <a:ln>
            <a:noFill/>
          </a:ln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  <a:tab pos="1838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 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  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‘001’		</a:t>
            </a:r>
            <a:b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and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in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en-US" altLang="zh-CN" sz="2000" spc="-4" dirty="0" err="1">
                <a:solidFill>
                  <a:srgbClr val="FF0065"/>
                </a:solidFill>
                <a:latin typeface="Arial"/>
                <a:cs typeface="Arial"/>
              </a:rPr>
              <a:t>Sno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altLang="zh-CN" sz="2000" spc="-4" dirty="0">
                <a:solidFill>
                  <a:srgbClr val="3333CC"/>
                </a:solidFill>
                <a:latin typeface="Arial"/>
                <a:cs typeface="Arial"/>
              </a:rPr>
              <a:t>From  </a:t>
            </a:r>
            <a:r>
              <a:rPr lang="en-US" altLang="zh-CN" sz="2000" spc="-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altLang="zh-CN" sz="2000" dirty="0">
                <a:solidFill>
                  <a:srgbClr val="3333CC"/>
                </a:solidFill>
                <a:latin typeface="Arial"/>
                <a:cs typeface="Arial"/>
              </a:rPr>
              <a:t>Where    </a:t>
            </a:r>
            <a:r>
              <a:rPr lang="en-US" altLang="zh-CN" sz="2000" spc="-4" dirty="0" err="1">
                <a:solidFill>
                  <a:srgbClr val="FF0065"/>
                </a:solidFill>
                <a:latin typeface="Arial"/>
                <a:cs typeface="Arial"/>
              </a:rPr>
              <a:t>Cno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= ‘002’ )</a:t>
            </a:r>
            <a:r>
              <a:rPr lang="en-US" altLang="zh-CN" sz="2000" spc="-4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4039" name="object 11">
            <a:extLst>
              <a:ext uri="{FF2B5EF4-FFF2-40B4-BE49-F238E27FC236}">
                <a16:creationId xmlns:a16="http://schemas.microsoft.com/office/drawing/2014/main" id="{487863AC-CE70-EE0E-6FC1-9D1656CEDE87}"/>
              </a:ext>
            </a:extLst>
          </p:cNvPr>
          <p:cNvSpPr>
            <a:spLocks/>
          </p:cNvSpPr>
          <p:nvPr/>
        </p:nvSpPr>
        <p:spPr bwMode="auto">
          <a:xfrm>
            <a:off x="2484438" y="2708275"/>
            <a:ext cx="3921125" cy="0"/>
          </a:xfrm>
          <a:custGeom>
            <a:avLst/>
            <a:gdLst>
              <a:gd name="T0" fmla="*/ 0 w 4585970"/>
              <a:gd name="T1" fmla="*/ 1120011 w 45859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585970">
                <a:moveTo>
                  <a:pt x="0" y="0"/>
                </a:moveTo>
                <a:lnTo>
                  <a:pt x="4585716" y="0"/>
                </a:lnTo>
              </a:path>
            </a:pathLst>
          </a:custGeom>
          <a:noFill/>
          <a:ln w="12192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0" name="object 12">
            <a:extLst>
              <a:ext uri="{FF2B5EF4-FFF2-40B4-BE49-F238E27FC236}">
                <a16:creationId xmlns:a16="http://schemas.microsoft.com/office/drawing/2014/main" id="{4F2CBD38-07CD-9FBE-703C-EC7436CB9619}"/>
              </a:ext>
            </a:extLst>
          </p:cNvPr>
          <p:cNvSpPr>
            <a:spLocks/>
          </p:cNvSpPr>
          <p:nvPr/>
        </p:nvSpPr>
        <p:spPr bwMode="auto">
          <a:xfrm>
            <a:off x="2484438" y="2708275"/>
            <a:ext cx="3921125" cy="0"/>
          </a:xfrm>
          <a:custGeom>
            <a:avLst/>
            <a:gdLst>
              <a:gd name="T0" fmla="*/ 0 w 4585970"/>
              <a:gd name="T1" fmla="*/ 1120011 w 45859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585970">
                <a:moveTo>
                  <a:pt x="0" y="0"/>
                </a:moveTo>
                <a:lnTo>
                  <a:pt x="4585716" y="0"/>
                </a:lnTo>
              </a:path>
            </a:pathLst>
          </a:custGeom>
          <a:noFill/>
          <a:ln w="12954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1" name="object 14">
            <a:extLst>
              <a:ext uri="{FF2B5EF4-FFF2-40B4-BE49-F238E27FC236}">
                <a16:creationId xmlns:a16="http://schemas.microsoft.com/office/drawing/2014/main" id="{51485D52-38E6-468B-D4B0-BC1B2ED1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795338"/>
            <a:ext cx="46910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2600">
                <a:solidFill>
                  <a:srgbClr val="FFFFFF"/>
                </a:solidFill>
                <a:cs typeface="Arial" panose="020B0604020202020204" pitchFamily="34" charset="0"/>
              </a:rPr>
              <a:t>IN</a:t>
            </a:r>
            <a:r>
              <a:rPr lang="zh-CN" altLang="zh-CN" sz="26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与</a:t>
            </a:r>
            <a:r>
              <a:rPr lang="zh-CN" altLang="zh-CN" sz="2600">
                <a:solidFill>
                  <a:srgbClr val="FFFFFF"/>
                </a:solidFill>
                <a:cs typeface="Arial" panose="020B0604020202020204" pitchFamily="34" charset="0"/>
              </a:rPr>
              <a:t>NOT IN</a:t>
            </a:r>
            <a:r>
              <a:rPr lang="zh-CN" altLang="zh-CN" sz="26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谓词子查询</a:t>
            </a:r>
            <a:endParaRPr lang="zh-CN" altLang="zh-CN" sz="26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44042" name="组合 1">
            <a:extLst>
              <a:ext uri="{FF2B5EF4-FFF2-40B4-BE49-F238E27FC236}">
                <a16:creationId xmlns:a16="http://schemas.microsoft.com/office/drawing/2014/main" id="{6C747C61-B986-BAAF-D843-0CDD95D48594}"/>
              </a:ext>
            </a:extLst>
          </p:cNvPr>
          <p:cNvGrpSpPr>
            <a:grpSpLocks/>
          </p:cNvGrpSpPr>
          <p:nvPr/>
        </p:nvGrpSpPr>
        <p:grpSpPr bwMode="auto">
          <a:xfrm>
            <a:off x="5607050" y="4365625"/>
            <a:ext cx="1952625" cy="800100"/>
            <a:chOff x="5606364" y="4365104"/>
            <a:chExt cx="1952625" cy="800100"/>
          </a:xfrm>
        </p:grpSpPr>
        <p:sp>
          <p:nvSpPr>
            <p:cNvPr id="44045" name="object 15">
              <a:extLst>
                <a:ext uri="{FF2B5EF4-FFF2-40B4-BE49-F238E27FC236}">
                  <a16:creationId xmlns:a16="http://schemas.microsoft.com/office/drawing/2014/main" id="{4E7EA752-99FE-4FBC-31A3-4D2E788F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025" y="4365104"/>
              <a:ext cx="1341438" cy="800100"/>
            </a:xfrm>
            <a:custGeom>
              <a:avLst/>
              <a:gdLst>
                <a:gd name="T0" fmla="*/ 373480 w 1569720"/>
                <a:gd name="T1" fmla="*/ 81594 h 935354"/>
                <a:gd name="T2" fmla="*/ 350827 w 1569720"/>
                <a:gd name="T3" fmla="*/ 52262 h 935354"/>
                <a:gd name="T4" fmla="*/ 325688 w 1569720"/>
                <a:gd name="T5" fmla="*/ 33608 h 935354"/>
                <a:gd name="T6" fmla="*/ 294670 w 1569720"/>
                <a:gd name="T7" fmla="*/ 18487 h 935354"/>
                <a:gd name="T8" fmla="*/ 258768 w 1569720"/>
                <a:gd name="T9" fmla="*/ 7499 h 935354"/>
                <a:gd name="T10" fmla="*/ 218975 w 1569720"/>
                <a:gd name="T11" fmla="*/ 1244 h 935354"/>
                <a:gd name="T12" fmla="*/ 176493 w 1569720"/>
                <a:gd name="T13" fmla="*/ 318 h 935354"/>
                <a:gd name="T14" fmla="*/ 135668 w 1569720"/>
                <a:gd name="T15" fmla="*/ 4859 h 935354"/>
                <a:gd name="T16" fmla="*/ 98359 w 1569720"/>
                <a:gd name="T17" fmla="*/ 14336 h 935354"/>
                <a:gd name="T18" fmla="*/ 65602 w 1569720"/>
                <a:gd name="T19" fmla="*/ 28145 h 935354"/>
                <a:gd name="T20" fmla="*/ 38393 w 1569720"/>
                <a:gd name="T21" fmla="*/ 45689 h 935354"/>
                <a:gd name="T22" fmla="*/ 17727 w 1569720"/>
                <a:gd name="T23" fmla="*/ 66366 h 935354"/>
                <a:gd name="T24" fmla="*/ 0 w 1569720"/>
                <a:gd name="T25" fmla="*/ 114719 h 935354"/>
                <a:gd name="T26" fmla="*/ 12463 w 1569720"/>
                <a:gd name="T27" fmla="*/ 155488 h 935354"/>
                <a:gd name="T28" fmla="*/ 33895 w 1569720"/>
                <a:gd name="T29" fmla="*/ 179750 h 935354"/>
                <a:gd name="T30" fmla="*/ 39497 w 1569720"/>
                <a:gd name="T31" fmla="*/ 89630 h 935354"/>
                <a:gd name="T32" fmla="*/ 62586 w 1569720"/>
                <a:gd name="T33" fmla="*/ 60297 h 935354"/>
                <a:gd name="T34" fmla="*/ 89684 w 1569720"/>
                <a:gd name="T35" fmla="*/ 42551 h 935354"/>
                <a:gd name="T36" fmla="*/ 123509 w 1569720"/>
                <a:gd name="T37" fmla="*/ 29447 h 935354"/>
                <a:gd name="T38" fmla="*/ 162580 w 1569720"/>
                <a:gd name="T39" fmla="*/ 21884 h 935354"/>
                <a:gd name="T40" fmla="*/ 205066 w 1569720"/>
                <a:gd name="T41" fmla="*/ 20751 h 935354"/>
                <a:gd name="T42" fmla="*/ 245559 w 1569720"/>
                <a:gd name="T43" fmla="*/ 26267 h 935354"/>
                <a:gd name="T44" fmla="*/ 281333 w 1569720"/>
                <a:gd name="T45" fmla="*/ 37623 h 935354"/>
                <a:gd name="T46" fmla="*/ 310885 w 1569720"/>
                <a:gd name="T47" fmla="*/ 53922 h 935354"/>
                <a:gd name="T48" fmla="*/ 332712 w 1569720"/>
                <a:gd name="T49" fmla="*/ 74265 h 935354"/>
                <a:gd name="T50" fmla="*/ 347846 w 1569720"/>
                <a:gd name="T51" fmla="*/ 114719 h 935354"/>
                <a:gd name="T52" fmla="*/ 357727 w 1569720"/>
                <a:gd name="T53" fmla="*/ 170150 h 935354"/>
                <a:gd name="T54" fmla="*/ 379488 w 1569720"/>
                <a:gd name="T55" fmla="*/ 131622 h 935354"/>
                <a:gd name="T56" fmla="*/ 347846 w 1569720"/>
                <a:gd name="T57" fmla="*/ 179592 h 935354"/>
                <a:gd name="T58" fmla="*/ 345313 w 1569720"/>
                <a:gd name="T59" fmla="*/ 131629 h 935354"/>
                <a:gd name="T60" fmla="*/ 319092 w 1569720"/>
                <a:gd name="T61" fmla="*/ 168997 h 935354"/>
                <a:gd name="T62" fmla="*/ 291948 w 1569720"/>
                <a:gd name="T63" fmla="*/ 186717 h 935354"/>
                <a:gd name="T64" fmla="*/ 258082 w 1569720"/>
                <a:gd name="T65" fmla="*/ 199809 h 935354"/>
                <a:gd name="T66" fmla="*/ 218975 w 1569720"/>
                <a:gd name="T67" fmla="*/ 207369 h 935354"/>
                <a:gd name="T68" fmla="*/ 176493 w 1569720"/>
                <a:gd name="T69" fmla="*/ 208502 h 935354"/>
                <a:gd name="T70" fmla="*/ 136021 w 1569720"/>
                <a:gd name="T71" fmla="*/ 202989 h 935354"/>
                <a:gd name="T72" fmla="*/ 100285 w 1569720"/>
                <a:gd name="T73" fmla="*/ 191641 h 935354"/>
                <a:gd name="T74" fmla="*/ 70779 w 1569720"/>
                <a:gd name="T75" fmla="*/ 175363 h 935354"/>
                <a:gd name="T76" fmla="*/ 48993 w 1569720"/>
                <a:gd name="T77" fmla="*/ 155058 h 935354"/>
                <a:gd name="T78" fmla="*/ 33895 w 1569720"/>
                <a:gd name="T79" fmla="*/ 114719 h 935354"/>
                <a:gd name="T80" fmla="*/ 55868 w 1569720"/>
                <a:gd name="T81" fmla="*/ 195668 h 935354"/>
                <a:gd name="T82" fmla="*/ 86885 w 1569720"/>
                <a:gd name="T83" fmla="*/ 210775 h 935354"/>
                <a:gd name="T84" fmla="*/ 122787 w 1569720"/>
                <a:gd name="T85" fmla="*/ 221755 h 935354"/>
                <a:gd name="T86" fmla="*/ 162580 w 1569720"/>
                <a:gd name="T87" fmla="*/ 228007 h 935354"/>
                <a:gd name="T88" fmla="*/ 205066 w 1569720"/>
                <a:gd name="T89" fmla="*/ 228934 h 935354"/>
                <a:gd name="T90" fmla="*/ 245887 w 1569720"/>
                <a:gd name="T91" fmla="*/ 224394 h 935354"/>
                <a:gd name="T92" fmla="*/ 283196 w 1569720"/>
                <a:gd name="T93" fmla="*/ 214922 h 935354"/>
                <a:gd name="T94" fmla="*/ 315953 w 1569720"/>
                <a:gd name="T95" fmla="*/ 201124 h 935354"/>
                <a:gd name="T96" fmla="*/ 343163 w 1569720"/>
                <a:gd name="T97" fmla="*/ 183603 h 9353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69720" h="935354">
                  <a:moveTo>
                    <a:pt x="1569720" y="467868"/>
                  </a:moveTo>
                  <a:lnTo>
                    <a:pt x="1561212" y="398747"/>
                  </a:lnTo>
                  <a:lnTo>
                    <a:pt x="1536498" y="332770"/>
                  </a:lnTo>
                  <a:lnTo>
                    <a:pt x="1496791" y="270660"/>
                  </a:lnTo>
                  <a:lnTo>
                    <a:pt x="1471693" y="241282"/>
                  </a:lnTo>
                  <a:lnTo>
                    <a:pt x="1443302" y="213143"/>
                  </a:lnTo>
                  <a:lnTo>
                    <a:pt x="1411768" y="186333"/>
                  </a:lnTo>
                  <a:lnTo>
                    <a:pt x="1377244" y="160944"/>
                  </a:lnTo>
                  <a:lnTo>
                    <a:pt x="1339881" y="137064"/>
                  </a:lnTo>
                  <a:lnTo>
                    <a:pt x="1299831" y="114786"/>
                  </a:lnTo>
                  <a:lnTo>
                    <a:pt x="1257244" y="94200"/>
                  </a:lnTo>
                  <a:lnTo>
                    <a:pt x="1212273" y="75396"/>
                  </a:lnTo>
                  <a:lnTo>
                    <a:pt x="1165070" y="58465"/>
                  </a:lnTo>
                  <a:lnTo>
                    <a:pt x="1115785" y="43497"/>
                  </a:lnTo>
                  <a:lnTo>
                    <a:pt x="1064571" y="30584"/>
                  </a:lnTo>
                  <a:lnTo>
                    <a:pt x="1011578" y="19815"/>
                  </a:lnTo>
                  <a:lnTo>
                    <a:pt x="956959" y="11282"/>
                  </a:lnTo>
                  <a:lnTo>
                    <a:pt x="900866" y="5074"/>
                  </a:lnTo>
                  <a:lnTo>
                    <a:pt x="843448" y="1283"/>
                  </a:lnTo>
                  <a:lnTo>
                    <a:pt x="784860" y="0"/>
                  </a:lnTo>
                  <a:lnTo>
                    <a:pt x="726089" y="1295"/>
                  </a:lnTo>
                  <a:lnTo>
                    <a:pt x="668802" y="5080"/>
                  </a:lnTo>
                  <a:lnTo>
                    <a:pt x="612760" y="11282"/>
                  </a:lnTo>
                  <a:lnTo>
                    <a:pt x="558141" y="19815"/>
                  </a:lnTo>
                  <a:lnTo>
                    <a:pt x="505148" y="30584"/>
                  </a:lnTo>
                  <a:lnTo>
                    <a:pt x="453934" y="43497"/>
                  </a:lnTo>
                  <a:lnTo>
                    <a:pt x="404649" y="58465"/>
                  </a:lnTo>
                  <a:lnTo>
                    <a:pt x="357446" y="75396"/>
                  </a:lnTo>
                  <a:lnTo>
                    <a:pt x="312475" y="94200"/>
                  </a:lnTo>
                  <a:lnTo>
                    <a:pt x="269888" y="114786"/>
                  </a:lnTo>
                  <a:lnTo>
                    <a:pt x="229838" y="137064"/>
                  </a:lnTo>
                  <a:lnTo>
                    <a:pt x="192475" y="160944"/>
                  </a:lnTo>
                  <a:lnTo>
                    <a:pt x="157951" y="186333"/>
                  </a:lnTo>
                  <a:lnTo>
                    <a:pt x="126417" y="213143"/>
                  </a:lnTo>
                  <a:lnTo>
                    <a:pt x="98026" y="241282"/>
                  </a:lnTo>
                  <a:lnTo>
                    <a:pt x="72928" y="270660"/>
                  </a:lnTo>
                  <a:lnTo>
                    <a:pt x="33221" y="332770"/>
                  </a:lnTo>
                  <a:lnTo>
                    <a:pt x="8507" y="398747"/>
                  </a:lnTo>
                  <a:lnTo>
                    <a:pt x="0" y="467868"/>
                  </a:lnTo>
                  <a:lnTo>
                    <a:pt x="2152" y="502676"/>
                  </a:lnTo>
                  <a:lnTo>
                    <a:pt x="18914" y="570144"/>
                  </a:lnTo>
                  <a:lnTo>
                    <a:pt x="51276" y="634139"/>
                  </a:lnTo>
                  <a:lnTo>
                    <a:pt x="98026" y="693932"/>
                  </a:lnTo>
                  <a:lnTo>
                    <a:pt x="126417" y="722026"/>
                  </a:lnTo>
                  <a:lnTo>
                    <a:pt x="139446" y="733087"/>
                  </a:lnTo>
                  <a:lnTo>
                    <a:pt x="139446" y="467868"/>
                  </a:lnTo>
                  <a:lnTo>
                    <a:pt x="142082" y="432831"/>
                  </a:lnTo>
                  <a:lnTo>
                    <a:pt x="162489" y="365544"/>
                  </a:lnTo>
                  <a:lnTo>
                    <a:pt x="201561" y="302877"/>
                  </a:lnTo>
                  <a:lnTo>
                    <a:pt x="227527" y="273614"/>
                  </a:lnTo>
                  <a:lnTo>
                    <a:pt x="257478" y="245913"/>
                  </a:lnTo>
                  <a:lnTo>
                    <a:pt x="291185" y="219909"/>
                  </a:lnTo>
                  <a:lnTo>
                    <a:pt x="328421" y="195738"/>
                  </a:lnTo>
                  <a:lnTo>
                    <a:pt x="368960" y="173536"/>
                  </a:lnTo>
                  <a:lnTo>
                    <a:pt x="412573" y="153438"/>
                  </a:lnTo>
                  <a:lnTo>
                    <a:pt x="459034" y="135579"/>
                  </a:lnTo>
                  <a:lnTo>
                    <a:pt x="508114" y="120096"/>
                  </a:lnTo>
                  <a:lnTo>
                    <a:pt x="559588" y="107124"/>
                  </a:lnTo>
                  <a:lnTo>
                    <a:pt x="613226" y="96798"/>
                  </a:lnTo>
                  <a:lnTo>
                    <a:pt x="668853" y="89251"/>
                  </a:lnTo>
                  <a:lnTo>
                    <a:pt x="726271" y="84625"/>
                  </a:lnTo>
                  <a:lnTo>
                    <a:pt x="784860" y="83058"/>
                  </a:lnTo>
                  <a:lnTo>
                    <a:pt x="843636" y="84629"/>
                  </a:lnTo>
                  <a:lnTo>
                    <a:pt x="900943" y="89255"/>
                  </a:lnTo>
                  <a:lnTo>
                    <a:pt x="956549" y="96798"/>
                  </a:lnTo>
                  <a:lnTo>
                    <a:pt x="1010228" y="107124"/>
                  </a:lnTo>
                  <a:lnTo>
                    <a:pt x="1061748" y="120096"/>
                  </a:lnTo>
                  <a:lnTo>
                    <a:pt x="1110883" y="135579"/>
                  </a:lnTo>
                  <a:lnTo>
                    <a:pt x="1157402" y="153438"/>
                  </a:lnTo>
                  <a:lnTo>
                    <a:pt x="1201077" y="173536"/>
                  </a:lnTo>
                  <a:lnTo>
                    <a:pt x="1241679" y="195738"/>
                  </a:lnTo>
                  <a:lnTo>
                    <a:pt x="1278978" y="219909"/>
                  </a:lnTo>
                  <a:lnTo>
                    <a:pt x="1312747" y="245913"/>
                  </a:lnTo>
                  <a:lnTo>
                    <a:pt x="1342756" y="273614"/>
                  </a:lnTo>
                  <a:lnTo>
                    <a:pt x="1368777" y="302877"/>
                  </a:lnTo>
                  <a:lnTo>
                    <a:pt x="1407936" y="365544"/>
                  </a:lnTo>
                  <a:lnTo>
                    <a:pt x="1428393" y="432831"/>
                  </a:lnTo>
                  <a:lnTo>
                    <a:pt x="1431036" y="467868"/>
                  </a:lnTo>
                  <a:lnTo>
                    <a:pt x="1431036" y="732440"/>
                  </a:lnTo>
                  <a:lnTo>
                    <a:pt x="1443302" y="722026"/>
                  </a:lnTo>
                  <a:lnTo>
                    <a:pt x="1471693" y="693932"/>
                  </a:lnTo>
                  <a:lnTo>
                    <a:pt x="1496791" y="664606"/>
                  </a:lnTo>
                  <a:lnTo>
                    <a:pt x="1536498" y="602621"/>
                  </a:lnTo>
                  <a:lnTo>
                    <a:pt x="1561212" y="536798"/>
                  </a:lnTo>
                  <a:lnTo>
                    <a:pt x="1567567" y="502676"/>
                  </a:lnTo>
                  <a:lnTo>
                    <a:pt x="1569720" y="467868"/>
                  </a:lnTo>
                  <a:close/>
                </a:path>
                <a:path w="1569720" h="935354">
                  <a:moveTo>
                    <a:pt x="1431036" y="732440"/>
                  </a:moveTo>
                  <a:lnTo>
                    <a:pt x="1431036" y="467868"/>
                  </a:lnTo>
                  <a:lnTo>
                    <a:pt x="1428393" y="502784"/>
                  </a:lnTo>
                  <a:lnTo>
                    <a:pt x="1420616" y="536830"/>
                  </a:lnTo>
                  <a:lnTo>
                    <a:pt x="1390579" y="601766"/>
                  </a:lnTo>
                  <a:lnTo>
                    <a:pt x="1342756" y="661585"/>
                  </a:lnTo>
                  <a:lnTo>
                    <a:pt x="1312747" y="689234"/>
                  </a:lnTo>
                  <a:lnTo>
                    <a:pt x="1278978" y="715195"/>
                  </a:lnTo>
                  <a:lnTo>
                    <a:pt x="1241679" y="739330"/>
                  </a:lnTo>
                  <a:lnTo>
                    <a:pt x="1201077" y="761504"/>
                  </a:lnTo>
                  <a:lnTo>
                    <a:pt x="1157402" y="781580"/>
                  </a:lnTo>
                  <a:lnTo>
                    <a:pt x="1110883" y="799422"/>
                  </a:lnTo>
                  <a:lnTo>
                    <a:pt x="1061748" y="814893"/>
                  </a:lnTo>
                  <a:lnTo>
                    <a:pt x="1010228" y="827858"/>
                  </a:lnTo>
                  <a:lnTo>
                    <a:pt x="956549" y="838178"/>
                  </a:lnTo>
                  <a:lnTo>
                    <a:pt x="900866" y="845725"/>
                  </a:lnTo>
                  <a:lnTo>
                    <a:pt x="843448" y="850349"/>
                  </a:lnTo>
                  <a:lnTo>
                    <a:pt x="784860" y="851916"/>
                  </a:lnTo>
                  <a:lnTo>
                    <a:pt x="726089" y="850344"/>
                  </a:lnTo>
                  <a:lnTo>
                    <a:pt x="668802" y="845719"/>
                  </a:lnTo>
                  <a:lnTo>
                    <a:pt x="613226" y="838178"/>
                  </a:lnTo>
                  <a:lnTo>
                    <a:pt x="559588" y="827858"/>
                  </a:lnTo>
                  <a:lnTo>
                    <a:pt x="508114" y="814893"/>
                  </a:lnTo>
                  <a:lnTo>
                    <a:pt x="459034" y="799422"/>
                  </a:lnTo>
                  <a:lnTo>
                    <a:pt x="412573" y="781580"/>
                  </a:lnTo>
                  <a:lnTo>
                    <a:pt x="368960" y="761504"/>
                  </a:lnTo>
                  <a:lnTo>
                    <a:pt x="328421" y="739330"/>
                  </a:lnTo>
                  <a:lnTo>
                    <a:pt x="291185" y="715195"/>
                  </a:lnTo>
                  <a:lnTo>
                    <a:pt x="257478" y="689234"/>
                  </a:lnTo>
                  <a:lnTo>
                    <a:pt x="227527" y="661585"/>
                  </a:lnTo>
                  <a:lnTo>
                    <a:pt x="201561" y="632383"/>
                  </a:lnTo>
                  <a:lnTo>
                    <a:pt x="162489" y="569870"/>
                  </a:lnTo>
                  <a:lnTo>
                    <a:pt x="142082" y="502784"/>
                  </a:lnTo>
                  <a:lnTo>
                    <a:pt x="139446" y="467868"/>
                  </a:lnTo>
                  <a:lnTo>
                    <a:pt x="139446" y="733087"/>
                  </a:lnTo>
                  <a:lnTo>
                    <a:pt x="192475" y="774153"/>
                  </a:lnTo>
                  <a:lnTo>
                    <a:pt x="229838" y="798004"/>
                  </a:lnTo>
                  <a:lnTo>
                    <a:pt x="269888" y="820258"/>
                  </a:lnTo>
                  <a:lnTo>
                    <a:pt x="312475" y="840825"/>
                  </a:lnTo>
                  <a:lnTo>
                    <a:pt x="357446" y="859614"/>
                  </a:lnTo>
                  <a:lnTo>
                    <a:pt x="404649" y="876533"/>
                  </a:lnTo>
                  <a:lnTo>
                    <a:pt x="453934" y="891491"/>
                  </a:lnTo>
                  <a:lnTo>
                    <a:pt x="505148" y="904398"/>
                  </a:lnTo>
                  <a:lnTo>
                    <a:pt x="558141" y="915163"/>
                  </a:lnTo>
                  <a:lnTo>
                    <a:pt x="612760" y="923693"/>
                  </a:lnTo>
                  <a:lnTo>
                    <a:pt x="668853" y="929899"/>
                  </a:lnTo>
                  <a:lnTo>
                    <a:pt x="726271" y="933690"/>
                  </a:lnTo>
                  <a:lnTo>
                    <a:pt x="784860" y="934974"/>
                  </a:lnTo>
                  <a:lnTo>
                    <a:pt x="843636" y="933677"/>
                  </a:lnTo>
                  <a:lnTo>
                    <a:pt x="900943" y="929891"/>
                  </a:lnTo>
                  <a:lnTo>
                    <a:pt x="956959" y="923693"/>
                  </a:lnTo>
                  <a:lnTo>
                    <a:pt x="1011578" y="915163"/>
                  </a:lnTo>
                  <a:lnTo>
                    <a:pt x="1064571" y="904398"/>
                  </a:lnTo>
                  <a:lnTo>
                    <a:pt x="1115785" y="891491"/>
                  </a:lnTo>
                  <a:lnTo>
                    <a:pt x="1165070" y="876533"/>
                  </a:lnTo>
                  <a:lnTo>
                    <a:pt x="1212273" y="859614"/>
                  </a:lnTo>
                  <a:lnTo>
                    <a:pt x="1257244" y="840825"/>
                  </a:lnTo>
                  <a:lnTo>
                    <a:pt x="1299831" y="820258"/>
                  </a:lnTo>
                  <a:lnTo>
                    <a:pt x="1339881" y="798004"/>
                  </a:lnTo>
                  <a:lnTo>
                    <a:pt x="1377244" y="774153"/>
                  </a:lnTo>
                  <a:lnTo>
                    <a:pt x="1411768" y="748797"/>
                  </a:lnTo>
                  <a:lnTo>
                    <a:pt x="1431036" y="73244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6" name="object 16">
              <a:extLst>
                <a:ext uri="{FF2B5EF4-FFF2-40B4-BE49-F238E27FC236}">
                  <a16:creationId xmlns:a16="http://schemas.microsoft.com/office/drawing/2014/main" id="{11A3AAB1-ECA8-1951-EB77-0C18A6FE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4430192"/>
              <a:ext cx="1119188" cy="669925"/>
            </a:xfrm>
            <a:custGeom>
              <a:avLst/>
              <a:gdLst>
                <a:gd name="T0" fmla="*/ 315057 w 1310004"/>
                <a:gd name="T1" fmla="*/ 78965 h 782954"/>
                <a:gd name="T2" fmla="*/ 302319 w 1310004"/>
                <a:gd name="T3" fmla="*/ 54996 h 782954"/>
                <a:gd name="T4" fmla="*/ 288549 w 1310004"/>
                <a:gd name="T5" fmla="*/ 40744 h 782954"/>
                <a:gd name="T6" fmla="*/ 271079 w 1310004"/>
                <a:gd name="T7" fmla="*/ 28190 h 782954"/>
                <a:gd name="T8" fmla="*/ 250359 w 1310004"/>
                <a:gd name="T9" fmla="*/ 17607 h 782954"/>
                <a:gd name="T10" fmla="*/ 226837 w 1310004"/>
                <a:gd name="T11" fmla="*/ 9266 h 782954"/>
                <a:gd name="T12" fmla="*/ 200961 w 1310004"/>
                <a:gd name="T13" fmla="*/ 3437 h 782954"/>
                <a:gd name="T14" fmla="*/ 173181 w 1310004"/>
                <a:gd name="T15" fmla="*/ 393 h 782954"/>
                <a:gd name="T16" fmla="*/ 144282 w 1310004"/>
                <a:gd name="T17" fmla="*/ 393 h 782954"/>
                <a:gd name="T18" fmla="*/ 116550 w 1310004"/>
                <a:gd name="T19" fmla="*/ 3437 h 782954"/>
                <a:gd name="T20" fmla="*/ 90711 w 1310004"/>
                <a:gd name="T21" fmla="*/ 9266 h 782954"/>
                <a:gd name="T22" fmla="*/ 67216 w 1310004"/>
                <a:gd name="T23" fmla="*/ 17607 h 782954"/>
                <a:gd name="T24" fmla="*/ 46515 w 1310004"/>
                <a:gd name="T25" fmla="*/ 28190 h 782954"/>
                <a:gd name="T26" fmla="*/ 29058 w 1310004"/>
                <a:gd name="T27" fmla="*/ 40744 h 782954"/>
                <a:gd name="T28" fmla="*/ 15294 w 1310004"/>
                <a:gd name="T29" fmla="*/ 54996 h 782954"/>
                <a:gd name="T30" fmla="*/ 2559 w 1310004"/>
                <a:gd name="T31" fmla="*/ 78965 h 782954"/>
                <a:gd name="T32" fmla="*/ 649 w 1310004"/>
                <a:gd name="T33" fmla="*/ 105016 h 782954"/>
                <a:gd name="T34" fmla="*/ 15294 w 1310004"/>
                <a:gd name="T35" fmla="*/ 137444 h 782954"/>
                <a:gd name="T36" fmla="*/ 29058 w 1310004"/>
                <a:gd name="T37" fmla="*/ 151668 h 782954"/>
                <a:gd name="T38" fmla="*/ 46515 w 1310004"/>
                <a:gd name="T39" fmla="*/ 164202 h 782954"/>
                <a:gd name="T40" fmla="*/ 67216 w 1310004"/>
                <a:gd name="T41" fmla="*/ 174773 h 782954"/>
                <a:gd name="T42" fmla="*/ 90711 w 1310004"/>
                <a:gd name="T43" fmla="*/ 183106 h 782954"/>
                <a:gd name="T44" fmla="*/ 116550 w 1310004"/>
                <a:gd name="T45" fmla="*/ 188932 h 782954"/>
                <a:gd name="T46" fmla="*/ 144282 w 1310004"/>
                <a:gd name="T47" fmla="*/ 191975 h 782954"/>
                <a:gd name="T48" fmla="*/ 173181 w 1310004"/>
                <a:gd name="T49" fmla="*/ 191975 h 782954"/>
                <a:gd name="T50" fmla="*/ 200961 w 1310004"/>
                <a:gd name="T51" fmla="*/ 188932 h 782954"/>
                <a:gd name="T52" fmla="*/ 226837 w 1310004"/>
                <a:gd name="T53" fmla="*/ 183106 h 782954"/>
                <a:gd name="T54" fmla="*/ 250359 w 1310004"/>
                <a:gd name="T55" fmla="*/ 174773 h 782954"/>
                <a:gd name="T56" fmla="*/ 271079 w 1310004"/>
                <a:gd name="T57" fmla="*/ 164202 h 782954"/>
                <a:gd name="T58" fmla="*/ 288549 w 1310004"/>
                <a:gd name="T59" fmla="*/ 151668 h 782954"/>
                <a:gd name="T60" fmla="*/ 302319 w 1310004"/>
                <a:gd name="T61" fmla="*/ 137444 h 782954"/>
                <a:gd name="T62" fmla="*/ 315057 w 1310004"/>
                <a:gd name="T63" fmla="*/ 113535 h 7829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10004" h="782954">
                  <a:moveTo>
                    <a:pt x="1309877" y="391667"/>
                  </a:moveTo>
                  <a:lnTo>
                    <a:pt x="1299320" y="321239"/>
                  </a:lnTo>
                  <a:lnTo>
                    <a:pt x="1268882" y="254963"/>
                  </a:lnTo>
                  <a:lnTo>
                    <a:pt x="1246786" y="223727"/>
                  </a:lnTo>
                  <a:lnTo>
                    <a:pt x="1220413" y="193943"/>
                  </a:lnTo>
                  <a:lnTo>
                    <a:pt x="1189995" y="165748"/>
                  </a:lnTo>
                  <a:lnTo>
                    <a:pt x="1155763" y="139281"/>
                  </a:lnTo>
                  <a:lnTo>
                    <a:pt x="1117949" y="114680"/>
                  </a:lnTo>
                  <a:lnTo>
                    <a:pt x="1076783" y="92083"/>
                  </a:lnTo>
                  <a:lnTo>
                    <a:pt x="1032497" y="71628"/>
                  </a:lnTo>
                  <a:lnTo>
                    <a:pt x="985322" y="53452"/>
                  </a:lnTo>
                  <a:lnTo>
                    <a:pt x="935489" y="37694"/>
                  </a:lnTo>
                  <a:lnTo>
                    <a:pt x="883231" y="24492"/>
                  </a:lnTo>
                  <a:lnTo>
                    <a:pt x="828777" y="13984"/>
                  </a:lnTo>
                  <a:lnTo>
                    <a:pt x="772359" y="6307"/>
                  </a:lnTo>
                  <a:lnTo>
                    <a:pt x="714209" y="1599"/>
                  </a:lnTo>
                  <a:lnTo>
                    <a:pt x="654557" y="0"/>
                  </a:lnTo>
                  <a:lnTo>
                    <a:pt x="595026" y="1599"/>
                  </a:lnTo>
                  <a:lnTo>
                    <a:pt x="536983" y="6307"/>
                  </a:lnTo>
                  <a:lnTo>
                    <a:pt x="480659" y="13984"/>
                  </a:lnTo>
                  <a:lnTo>
                    <a:pt x="426288" y="24492"/>
                  </a:lnTo>
                  <a:lnTo>
                    <a:pt x="374100" y="37694"/>
                  </a:lnTo>
                  <a:lnTo>
                    <a:pt x="324329" y="53452"/>
                  </a:lnTo>
                  <a:lnTo>
                    <a:pt x="277206" y="71628"/>
                  </a:lnTo>
                  <a:lnTo>
                    <a:pt x="232963" y="92083"/>
                  </a:lnTo>
                  <a:lnTo>
                    <a:pt x="191833" y="114680"/>
                  </a:lnTo>
                  <a:lnTo>
                    <a:pt x="154047" y="139281"/>
                  </a:lnTo>
                  <a:lnTo>
                    <a:pt x="119837" y="165748"/>
                  </a:lnTo>
                  <a:lnTo>
                    <a:pt x="89436" y="193943"/>
                  </a:lnTo>
                  <a:lnTo>
                    <a:pt x="63075" y="223727"/>
                  </a:lnTo>
                  <a:lnTo>
                    <a:pt x="40987" y="254963"/>
                  </a:lnTo>
                  <a:lnTo>
                    <a:pt x="10556" y="321239"/>
                  </a:lnTo>
                  <a:lnTo>
                    <a:pt x="0" y="391668"/>
                  </a:lnTo>
                  <a:lnTo>
                    <a:pt x="2677" y="427211"/>
                  </a:lnTo>
                  <a:lnTo>
                    <a:pt x="23403" y="495501"/>
                  </a:lnTo>
                  <a:lnTo>
                    <a:pt x="63075" y="559133"/>
                  </a:lnTo>
                  <a:lnTo>
                    <a:pt x="89436" y="588856"/>
                  </a:lnTo>
                  <a:lnTo>
                    <a:pt x="119837" y="616999"/>
                  </a:lnTo>
                  <a:lnTo>
                    <a:pt x="154047" y="643422"/>
                  </a:lnTo>
                  <a:lnTo>
                    <a:pt x="191833" y="667988"/>
                  </a:lnTo>
                  <a:lnTo>
                    <a:pt x="232963" y="690557"/>
                  </a:lnTo>
                  <a:lnTo>
                    <a:pt x="277206" y="710990"/>
                  </a:lnTo>
                  <a:lnTo>
                    <a:pt x="324329" y="729149"/>
                  </a:lnTo>
                  <a:lnTo>
                    <a:pt x="374100" y="744895"/>
                  </a:lnTo>
                  <a:lnTo>
                    <a:pt x="426288" y="758089"/>
                  </a:lnTo>
                  <a:lnTo>
                    <a:pt x="480659" y="768593"/>
                  </a:lnTo>
                  <a:lnTo>
                    <a:pt x="536983" y="776267"/>
                  </a:lnTo>
                  <a:lnTo>
                    <a:pt x="595026" y="780974"/>
                  </a:lnTo>
                  <a:lnTo>
                    <a:pt x="654557" y="782574"/>
                  </a:lnTo>
                  <a:lnTo>
                    <a:pt x="714209" y="780974"/>
                  </a:lnTo>
                  <a:lnTo>
                    <a:pt x="772359" y="776267"/>
                  </a:lnTo>
                  <a:lnTo>
                    <a:pt x="828777" y="768593"/>
                  </a:lnTo>
                  <a:lnTo>
                    <a:pt x="883231" y="758089"/>
                  </a:lnTo>
                  <a:lnTo>
                    <a:pt x="935489" y="744895"/>
                  </a:lnTo>
                  <a:lnTo>
                    <a:pt x="985322" y="729149"/>
                  </a:lnTo>
                  <a:lnTo>
                    <a:pt x="1032497" y="710990"/>
                  </a:lnTo>
                  <a:lnTo>
                    <a:pt x="1076783" y="690557"/>
                  </a:lnTo>
                  <a:lnTo>
                    <a:pt x="1117949" y="667988"/>
                  </a:lnTo>
                  <a:lnTo>
                    <a:pt x="1155763" y="643422"/>
                  </a:lnTo>
                  <a:lnTo>
                    <a:pt x="1189995" y="616999"/>
                  </a:lnTo>
                  <a:lnTo>
                    <a:pt x="1220413" y="588856"/>
                  </a:lnTo>
                  <a:lnTo>
                    <a:pt x="1246786" y="559133"/>
                  </a:lnTo>
                  <a:lnTo>
                    <a:pt x="1268882" y="527968"/>
                  </a:lnTo>
                  <a:lnTo>
                    <a:pt x="1299320" y="461869"/>
                  </a:lnTo>
                  <a:lnTo>
                    <a:pt x="1309877" y="39166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7" name="object 17">
              <a:extLst>
                <a:ext uri="{FF2B5EF4-FFF2-40B4-BE49-F238E27FC236}">
                  <a16:creationId xmlns:a16="http://schemas.microsoft.com/office/drawing/2014/main" id="{0F6BFE7A-BB2E-F59A-1584-DB2BC0435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4430192"/>
              <a:ext cx="1119188" cy="669925"/>
            </a:xfrm>
            <a:custGeom>
              <a:avLst/>
              <a:gdLst>
                <a:gd name="T0" fmla="*/ 144282 w 1310004"/>
                <a:gd name="T1" fmla="*/ 393 h 782954"/>
                <a:gd name="T2" fmla="*/ 116550 w 1310004"/>
                <a:gd name="T3" fmla="*/ 3437 h 782954"/>
                <a:gd name="T4" fmla="*/ 90711 w 1310004"/>
                <a:gd name="T5" fmla="*/ 9266 h 782954"/>
                <a:gd name="T6" fmla="*/ 67216 w 1310004"/>
                <a:gd name="T7" fmla="*/ 17607 h 782954"/>
                <a:gd name="T8" fmla="*/ 46515 w 1310004"/>
                <a:gd name="T9" fmla="*/ 28190 h 782954"/>
                <a:gd name="T10" fmla="*/ 29058 w 1310004"/>
                <a:gd name="T11" fmla="*/ 40744 h 782954"/>
                <a:gd name="T12" fmla="*/ 15294 w 1310004"/>
                <a:gd name="T13" fmla="*/ 54996 h 782954"/>
                <a:gd name="T14" fmla="*/ 2559 w 1310004"/>
                <a:gd name="T15" fmla="*/ 78965 h 782954"/>
                <a:gd name="T16" fmla="*/ 649 w 1310004"/>
                <a:gd name="T17" fmla="*/ 105016 h 782954"/>
                <a:gd name="T18" fmla="*/ 15294 w 1310004"/>
                <a:gd name="T19" fmla="*/ 137444 h 782954"/>
                <a:gd name="T20" fmla="*/ 29058 w 1310004"/>
                <a:gd name="T21" fmla="*/ 151668 h 782954"/>
                <a:gd name="T22" fmla="*/ 46515 w 1310004"/>
                <a:gd name="T23" fmla="*/ 164202 h 782954"/>
                <a:gd name="T24" fmla="*/ 67216 w 1310004"/>
                <a:gd name="T25" fmla="*/ 174773 h 782954"/>
                <a:gd name="T26" fmla="*/ 90711 w 1310004"/>
                <a:gd name="T27" fmla="*/ 183106 h 782954"/>
                <a:gd name="T28" fmla="*/ 116550 w 1310004"/>
                <a:gd name="T29" fmla="*/ 188932 h 782954"/>
                <a:gd name="T30" fmla="*/ 144282 w 1310004"/>
                <a:gd name="T31" fmla="*/ 191975 h 782954"/>
                <a:gd name="T32" fmla="*/ 173181 w 1310004"/>
                <a:gd name="T33" fmla="*/ 191975 h 782954"/>
                <a:gd name="T34" fmla="*/ 200961 w 1310004"/>
                <a:gd name="T35" fmla="*/ 188932 h 782954"/>
                <a:gd name="T36" fmla="*/ 226837 w 1310004"/>
                <a:gd name="T37" fmla="*/ 183106 h 782954"/>
                <a:gd name="T38" fmla="*/ 250359 w 1310004"/>
                <a:gd name="T39" fmla="*/ 174773 h 782954"/>
                <a:gd name="T40" fmla="*/ 271079 w 1310004"/>
                <a:gd name="T41" fmla="*/ 164202 h 782954"/>
                <a:gd name="T42" fmla="*/ 288549 w 1310004"/>
                <a:gd name="T43" fmla="*/ 151668 h 782954"/>
                <a:gd name="T44" fmla="*/ 302319 w 1310004"/>
                <a:gd name="T45" fmla="*/ 137444 h 782954"/>
                <a:gd name="T46" fmla="*/ 315057 w 1310004"/>
                <a:gd name="T47" fmla="*/ 113535 h 782954"/>
                <a:gd name="T48" fmla="*/ 316968 w 1310004"/>
                <a:gd name="T49" fmla="*/ 87511 h 782954"/>
                <a:gd name="T50" fmla="*/ 302319 w 1310004"/>
                <a:gd name="T51" fmla="*/ 54996 h 782954"/>
                <a:gd name="T52" fmla="*/ 288549 w 1310004"/>
                <a:gd name="T53" fmla="*/ 40744 h 782954"/>
                <a:gd name="T54" fmla="*/ 271079 w 1310004"/>
                <a:gd name="T55" fmla="*/ 28190 h 782954"/>
                <a:gd name="T56" fmla="*/ 250359 w 1310004"/>
                <a:gd name="T57" fmla="*/ 17607 h 782954"/>
                <a:gd name="T58" fmla="*/ 226837 w 1310004"/>
                <a:gd name="T59" fmla="*/ 9266 h 782954"/>
                <a:gd name="T60" fmla="*/ 200961 w 1310004"/>
                <a:gd name="T61" fmla="*/ 3437 h 782954"/>
                <a:gd name="T62" fmla="*/ 173181 w 1310004"/>
                <a:gd name="T63" fmla="*/ 393 h 7829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10004" h="782954">
                  <a:moveTo>
                    <a:pt x="654557" y="0"/>
                  </a:moveTo>
                  <a:lnTo>
                    <a:pt x="595026" y="1599"/>
                  </a:lnTo>
                  <a:lnTo>
                    <a:pt x="536983" y="6307"/>
                  </a:lnTo>
                  <a:lnTo>
                    <a:pt x="480659" y="13984"/>
                  </a:lnTo>
                  <a:lnTo>
                    <a:pt x="426288" y="24492"/>
                  </a:lnTo>
                  <a:lnTo>
                    <a:pt x="374100" y="37694"/>
                  </a:lnTo>
                  <a:lnTo>
                    <a:pt x="324329" y="53452"/>
                  </a:lnTo>
                  <a:lnTo>
                    <a:pt x="277206" y="71628"/>
                  </a:lnTo>
                  <a:lnTo>
                    <a:pt x="232963" y="92083"/>
                  </a:lnTo>
                  <a:lnTo>
                    <a:pt x="191833" y="114680"/>
                  </a:lnTo>
                  <a:lnTo>
                    <a:pt x="154047" y="139281"/>
                  </a:lnTo>
                  <a:lnTo>
                    <a:pt x="119837" y="165748"/>
                  </a:lnTo>
                  <a:lnTo>
                    <a:pt x="89436" y="193943"/>
                  </a:lnTo>
                  <a:lnTo>
                    <a:pt x="63075" y="223727"/>
                  </a:lnTo>
                  <a:lnTo>
                    <a:pt x="40987" y="254963"/>
                  </a:lnTo>
                  <a:lnTo>
                    <a:pt x="10556" y="321239"/>
                  </a:lnTo>
                  <a:lnTo>
                    <a:pt x="0" y="391668"/>
                  </a:lnTo>
                  <a:lnTo>
                    <a:pt x="2677" y="427211"/>
                  </a:lnTo>
                  <a:lnTo>
                    <a:pt x="23403" y="495501"/>
                  </a:lnTo>
                  <a:lnTo>
                    <a:pt x="63075" y="559133"/>
                  </a:lnTo>
                  <a:lnTo>
                    <a:pt x="89436" y="588856"/>
                  </a:lnTo>
                  <a:lnTo>
                    <a:pt x="119837" y="616999"/>
                  </a:lnTo>
                  <a:lnTo>
                    <a:pt x="154047" y="643422"/>
                  </a:lnTo>
                  <a:lnTo>
                    <a:pt x="191833" y="667988"/>
                  </a:lnTo>
                  <a:lnTo>
                    <a:pt x="232963" y="690557"/>
                  </a:lnTo>
                  <a:lnTo>
                    <a:pt x="277206" y="710990"/>
                  </a:lnTo>
                  <a:lnTo>
                    <a:pt x="324329" y="729149"/>
                  </a:lnTo>
                  <a:lnTo>
                    <a:pt x="374100" y="744895"/>
                  </a:lnTo>
                  <a:lnTo>
                    <a:pt x="426288" y="758089"/>
                  </a:lnTo>
                  <a:lnTo>
                    <a:pt x="480659" y="768593"/>
                  </a:lnTo>
                  <a:lnTo>
                    <a:pt x="536983" y="776267"/>
                  </a:lnTo>
                  <a:lnTo>
                    <a:pt x="595026" y="780974"/>
                  </a:lnTo>
                  <a:lnTo>
                    <a:pt x="654557" y="782574"/>
                  </a:lnTo>
                  <a:lnTo>
                    <a:pt x="714209" y="780974"/>
                  </a:lnTo>
                  <a:lnTo>
                    <a:pt x="772359" y="776267"/>
                  </a:lnTo>
                  <a:lnTo>
                    <a:pt x="828777" y="768593"/>
                  </a:lnTo>
                  <a:lnTo>
                    <a:pt x="883231" y="758089"/>
                  </a:lnTo>
                  <a:lnTo>
                    <a:pt x="935489" y="744895"/>
                  </a:lnTo>
                  <a:lnTo>
                    <a:pt x="985322" y="729149"/>
                  </a:lnTo>
                  <a:lnTo>
                    <a:pt x="1032497" y="710990"/>
                  </a:lnTo>
                  <a:lnTo>
                    <a:pt x="1076783" y="690557"/>
                  </a:lnTo>
                  <a:lnTo>
                    <a:pt x="1117949" y="667988"/>
                  </a:lnTo>
                  <a:lnTo>
                    <a:pt x="1155763" y="643422"/>
                  </a:lnTo>
                  <a:lnTo>
                    <a:pt x="1189995" y="616999"/>
                  </a:lnTo>
                  <a:lnTo>
                    <a:pt x="1220413" y="588856"/>
                  </a:lnTo>
                  <a:lnTo>
                    <a:pt x="1246786" y="559133"/>
                  </a:lnTo>
                  <a:lnTo>
                    <a:pt x="1268882" y="527968"/>
                  </a:lnTo>
                  <a:lnTo>
                    <a:pt x="1299320" y="461869"/>
                  </a:lnTo>
                  <a:lnTo>
                    <a:pt x="1309877" y="391667"/>
                  </a:lnTo>
                  <a:lnTo>
                    <a:pt x="1307200" y="356003"/>
                  </a:lnTo>
                  <a:lnTo>
                    <a:pt x="1286471" y="287513"/>
                  </a:lnTo>
                  <a:lnTo>
                    <a:pt x="1246786" y="223727"/>
                  </a:lnTo>
                  <a:lnTo>
                    <a:pt x="1220413" y="193943"/>
                  </a:lnTo>
                  <a:lnTo>
                    <a:pt x="1189995" y="165748"/>
                  </a:lnTo>
                  <a:lnTo>
                    <a:pt x="1155763" y="139281"/>
                  </a:lnTo>
                  <a:lnTo>
                    <a:pt x="1117949" y="114680"/>
                  </a:lnTo>
                  <a:lnTo>
                    <a:pt x="1076783" y="92083"/>
                  </a:lnTo>
                  <a:lnTo>
                    <a:pt x="1032497" y="71628"/>
                  </a:lnTo>
                  <a:lnTo>
                    <a:pt x="985322" y="53452"/>
                  </a:lnTo>
                  <a:lnTo>
                    <a:pt x="935489" y="37694"/>
                  </a:lnTo>
                  <a:lnTo>
                    <a:pt x="883231" y="24492"/>
                  </a:lnTo>
                  <a:lnTo>
                    <a:pt x="828777" y="13984"/>
                  </a:lnTo>
                  <a:lnTo>
                    <a:pt x="772359" y="6307"/>
                  </a:lnTo>
                  <a:lnTo>
                    <a:pt x="714209" y="1599"/>
                  </a:lnTo>
                  <a:lnTo>
                    <a:pt x="654557" y="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48" name="矩形 24">
              <a:extLst>
                <a:ext uri="{FF2B5EF4-FFF2-40B4-BE49-F238E27FC236}">
                  <a16:creationId xmlns:a16="http://schemas.microsoft.com/office/drawing/2014/main" id="{22CDDA27-B67E-0CDF-80B0-5FDC5D6B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364" y="4430192"/>
              <a:ext cx="1952625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38188" indent="-381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463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STZhongsong" panose="02010600040101010101" pitchFamily="2" charset="-122"/>
                  <a:ea typeface="STZhongsong" panose="02010600040101010101" pitchFamily="2" charset="-122"/>
                </a:rPr>
                <a:t>还能够怎样书写</a:t>
              </a:r>
              <a:r>
                <a:rPr lang="en-US" altLang="zh-CN" sz="1600">
                  <a:solidFill>
                    <a:srgbClr val="FFFFFF"/>
                  </a:solidFill>
                  <a:cs typeface="Arial" panose="020B0604020202020204" pitchFamily="34" charset="0"/>
                </a:rPr>
                <a:t>?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36C162C-62C3-5747-D95A-C0366866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841875"/>
            <a:ext cx="7902575" cy="77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57313" algn="l"/>
                <a:tab pos="1395413" algn="l"/>
                <a:tab pos="2208213" algn="l"/>
                <a:tab pos="3414713" algn="l"/>
                <a:tab pos="3524250" algn="l"/>
                <a:tab pos="43291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5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Select  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S1.Sno 	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From  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SC	S1, SC	S2  </a:t>
            </a:r>
            <a:b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Where	  </a:t>
            </a:r>
            <a:r>
              <a:rPr lang="en-US" altLang="zh-CN" sz="1800" u="sng" dirty="0">
                <a:solidFill>
                  <a:srgbClr val="FF0065"/>
                </a:solidFill>
                <a:cs typeface="Arial" panose="020B0604020202020204" pitchFamily="34" charset="0"/>
              </a:rPr>
              <a:t>S1.Sno = S2.Sno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  and S1.Cno=‘001’   and S2.Cno=‘002 </a:t>
            </a:r>
            <a:r>
              <a:rPr lang="en-US" altLang="zh-CN" sz="1800" dirty="0">
                <a:cs typeface="Arial" panose="020B0604020202020204" pitchFamily="34" charset="0"/>
              </a:rPr>
              <a:t>;</a:t>
            </a:r>
          </a:p>
        </p:txBody>
      </p:sp>
      <p:sp>
        <p:nvSpPr>
          <p:cNvPr id="44044" name="灯片编号占位符 26">
            <a:extLst>
              <a:ext uri="{FF2B5EF4-FFF2-40B4-BE49-F238E27FC236}">
                <a16:creationId xmlns:a16="http://schemas.microsoft.com/office/drawing/2014/main" id="{9EB7B211-8F36-12A7-595C-65A3B91E4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2FFA13-1248-41E9-B9B2-57E0FA4C191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5">
            <a:extLst>
              <a:ext uri="{FF2B5EF4-FFF2-40B4-BE49-F238E27FC236}">
                <a16:creationId xmlns:a16="http://schemas.microsoft.com/office/drawing/2014/main" id="{C60CA5C3-DA8C-A327-1B40-5B4E19172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23988"/>
            <a:ext cx="8497888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448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38"/>
              </a:spcBef>
              <a:buClr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示例：列出没学过李明老师讲授课程的所有同学的姓名?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Sname	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endParaRPr lang="zh-CN" altLang="zh-CN" sz="18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not  in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   </a:t>
            </a:r>
            <a:r>
              <a:rPr lang="zh-CN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18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SC, Course C, Teacher T</a:t>
            </a:r>
            <a:endParaRPr lang="zh-CN" altLang="zh-CN" sz="1800" dirty="0">
              <a:cs typeface="Arial" panose="020B0604020202020204" pitchFamily="34" charset="0"/>
            </a:endParaRPr>
          </a:p>
        </p:txBody>
      </p:sp>
      <p:sp>
        <p:nvSpPr>
          <p:cNvPr id="45060" name="object 7">
            <a:extLst>
              <a:ext uri="{FF2B5EF4-FFF2-40B4-BE49-F238E27FC236}">
                <a16:creationId xmlns:a16="http://schemas.microsoft.com/office/drawing/2014/main" id="{6C1FB0FB-1769-984A-A9F9-19E2CE5B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9" y="2697163"/>
            <a:ext cx="7432700" cy="331118"/>
          </a:xfrm>
          <a:prstGeom prst="rect">
            <a:avLst/>
          </a:prstGeom>
          <a:noFill/>
          <a:ln>
            <a:noFill/>
          </a:ln>
        </p:spPr>
        <p:txBody>
          <a:bodyPr wrap="square" lIns="0" tIns="10860" rIns="0" bIns="0">
            <a:spAutoFit/>
          </a:bodyPr>
          <a:lstStyle>
            <a:lvl1pPr marL="9525" indent="301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spc="-4" dirty="0">
                <a:solidFill>
                  <a:srgbClr val="3333CC"/>
                </a:solidFill>
                <a:latin typeface="Arial"/>
                <a:cs typeface="Arial"/>
              </a:rPr>
              <a:t>Where 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T.Tname = 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‘</a:t>
            </a:r>
            <a:r>
              <a:rPr lang="zh-CN" altLang="zh-CN" sz="1800" dirty="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李明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’and SC.C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= C.C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 and T.T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= C.T</a:t>
            </a:r>
            <a:r>
              <a:rPr lang="en-US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800" dirty="0">
                <a:solidFill>
                  <a:srgbClr val="FF0065"/>
                </a:solidFill>
                <a:cs typeface="Arial" panose="020B0604020202020204" pitchFamily="34" charset="0"/>
              </a:rPr>
              <a:t> )</a:t>
            </a:r>
            <a:r>
              <a:rPr lang="zh-CN" altLang="zh-CN" sz="1800" dirty="0">
                <a:cs typeface="Arial" panose="020B0604020202020204" pitchFamily="34" charset="0"/>
              </a:rPr>
              <a:t>;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3E387128-4149-9064-D086-810ACF95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625" y="3175000"/>
            <a:ext cx="38020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66688" indent="-15557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666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666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66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  <a:buClrTx/>
              <a:buSzPct val="94000"/>
              <a:buFont typeface="Wingdings" panose="05000000000000000000" pitchFamily="2" charset="2"/>
              <a:buChar char=""/>
            </a:pPr>
            <a:r>
              <a:rPr lang="zh-CN" altLang="zh-CN" sz="18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注意下述写法的不正确性！</a:t>
            </a:r>
            <a:endParaRPr lang="zh-CN" altLang="zh-CN" sz="180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5061" name="object 11">
            <a:extLst>
              <a:ext uri="{FF2B5EF4-FFF2-40B4-BE49-F238E27FC236}">
                <a16:creationId xmlns:a16="http://schemas.microsoft.com/office/drawing/2014/main" id="{D431ABBB-9F18-BEFF-9211-7656BAB54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3625850"/>
            <a:ext cx="5734050" cy="57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9938" algn="l"/>
                <a:tab pos="801688" algn="l"/>
                <a:tab pos="1660525" algn="l"/>
                <a:tab pos="25733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9938" algn="l"/>
                <a:tab pos="801688" algn="l"/>
                <a:tab pos="1660525" algn="l"/>
                <a:tab pos="25733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69938" algn="l"/>
                <a:tab pos="801688" algn="l"/>
                <a:tab pos="1660525" algn="l"/>
                <a:tab pos="25733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660525" algn="l"/>
                <a:tab pos="2573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Sname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Student S, SC, Course C, Teacher T 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u="sng" dirty="0">
                <a:solidFill>
                  <a:srgbClr val="FF0065"/>
                </a:solidFill>
                <a:cs typeface="Arial" panose="020B0604020202020204" pitchFamily="34" charset="0"/>
              </a:rPr>
              <a:t>T.Tname &lt;&gt; ‘</a:t>
            </a:r>
            <a:r>
              <a:rPr lang="zh-CN" altLang="zh-CN" sz="1500" u="sng" dirty="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李明</a:t>
            </a:r>
            <a:r>
              <a:rPr lang="zh-CN" altLang="zh-CN" sz="1500" u="sng" dirty="0">
                <a:solidFill>
                  <a:srgbClr val="FF0065"/>
                </a:solidFill>
                <a:cs typeface="Arial" panose="020B0604020202020204" pitchFamily="34" charset="0"/>
              </a:rPr>
              <a:t>’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	and C.C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= SC.C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endParaRPr lang="zh-CN" altLang="zh-CN" sz="1500" dirty="0">
              <a:cs typeface="Arial" panose="020B0604020202020204" pitchFamily="34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197F26F-4753-AA79-B389-DFE5F5929783}"/>
              </a:ext>
            </a:extLst>
          </p:cNvPr>
          <p:cNvSpPr txBox="1"/>
          <p:nvPr/>
        </p:nvSpPr>
        <p:spPr>
          <a:xfrm>
            <a:off x="2085974" y="4308475"/>
            <a:ext cx="3998193" cy="247826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and 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SC.S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= </a:t>
            </a:r>
            <a:r>
              <a:rPr sz="1539" dirty="0" err="1">
                <a:solidFill>
                  <a:srgbClr val="FF0065"/>
                </a:solidFill>
                <a:latin typeface="Arial"/>
                <a:cs typeface="Arial"/>
              </a:rPr>
              <a:t>S.S</a:t>
            </a:r>
            <a:r>
              <a:rPr lang="en-US" sz="1539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 and </a:t>
            </a:r>
            <a:r>
              <a:rPr sz="1539" dirty="0" err="1">
                <a:solidFill>
                  <a:srgbClr val="FF0065"/>
                </a:solidFill>
                <a:latin typeface="Arial"/>
                <a:cs typeface="Arial"/>
              </a:rPr>
              <a:t>T.T</a:t>
            </a:r>
            <a:r>
              <a:rPr lang="en-US" sz="1539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 =</a:t>
            </a:r>
            <a:r>
              <a:rPr sz="1539" spc="-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 err="1">
                <a:solidFill>
                  <a:srgbClr val="FF0065"/>
                </a:solidFill>
                <a:latin typeface="Arial"/>
                <a:cs typeface="Arial"/>
              </a:rPr>
              <a:t>C.T</a:t>
            </a:r>
            <a:r>
              <a:rPr lang="en-US" sz="1539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grpSp>
        <p:nvGrpSpPr>
          <p:cNvPr id="45063" name="组合 1">
            <a:extLst>
              <a:ext uri="{FF2B5EF4-FFF2-40B4-BE49-F238E27FC236}">
                <a16:creationId xmlns:a16="http://schemas.microsoft.com/office/drawing/2014/main" id="{F523812F-03B3-D2CF-7B9A-55A2D036EC7E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3509963"/>
            <a:ext cx="1343025" cy="798512"/>
            <a:chOff x="6156325" y="4002088"/>
            <a:chExt cx="1343025" cy="798512"/>
          </a:xfrm>
        </p:grpSpPr>
        <p:sp>
          <p:nvSpPr>
            <p:cNvPr id="45066" name="object 13">
              <a:extLst>
                <a:ext uri="{FF2B5EF4-FFF2-40B4-BE49-F238E27FC236}">
                  <a16:creationId xmlns:a16="http://schemas.microsoft.com/office/drawing/2014/main" id="{6DD09CFA-CE5E-00F8-1795-C6A23305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25" y="4002088"/>
              <a:ext cx="1343025" cy="798512"/>
            </a:xfrm>
            <a:custGeom>
              <a:avLst/>
              <a:gdLst>
                <a:gd name="T0" fmla="*/ 374907 w 1570990"/>
                <a:gd name="T1" fmla="*/ 80148 h 935354"/>
                <a:gd name="T2" fmla="*/ 352138 w 1570990"/>
                <a:gd name="T3" fmla="*/ 51336 h 935354"/>
                <a:gd name="T4" fmla="*/ 326878 w 1570990"/>
                <a:gd name="T5" fmla="*/ 33012 h 935354"/>
                <a:gd name="T6" fmla="*/ 295719 w 1570990"/>
                <a:gd name="T7" fmla="*/ 18159 h 935354"/>
                <a:gd name="T8" fmla="*/ 259663 w 1570990"/>
                <a:gd name="T9" fmla="*/ 7366 h 935354"/>
                <a:gd name="T10" fmla="*/ 219718 w 1570990"/>
                <a:gd name="T11" fmla="*/ 1222 h 935354"/>
                <a:gd name="T12" fmla="*/ 177086 w 1570990"/>
                <a:gd name="T13" fmla="*/ 312 h 935354"/>
                <a:gd name="T14" fmla="*/ 136126 w 1570990"/>
                <a:gd name="T15" fmla="*/ 4772 h 935354"/>
                <a:gd name="T16" fmla="*/ 98690 w 1570990"/>
                <a:gd name="T17" fmla="*/ 14081 h 935354"/>
                <a:gd name="T18" fmla="*/ 65823 w 1570990"/>
                <a:gd name="T19" fmla="*/ 27646 h 935354"/>
                <a:gd name="T20" fmla="*/ 38523 w 1570990"/>
                <a:gd name="T21" fmla="*/ 44878 h 935354"/>
                <a:gd name="T22" fmla="*/ 17786 w 1570990"/>
                <a:gd name="T23" fmla="*/ 65189 h 935354"/>
                <a:gd name="T24" fmla="*/ 0 w 1570990"/>
                <a:gd name="T25" fmla="*/ 112686 h 935354"/>
                <a:gd name="T26" fmla="*/ 12505 w 1570990"/>
                <a:gd name="T27" fmla="*/ 152807 h 935354"/>
                <a:gd name="T28" fmla="*/ 34009 w 1570990"/>
                <a:gd name="T29" fmla="*/ 176645 h 935354"/>
                <a:gd name="T30" fmla="*/ 39629 w 1570990"/>
                <a:gd name="T31" fmla="*/ 88041 h 935354"/>
                <a:gd name="T32" fmla="*/ 62797 w 1570990"/>
                <a:gd name="T33" fmla="*/ 59229 h 935354"/>
                <a:gd name="T34" fmla="*/ 89986 w 1570990"/>
                <a:gd name="T35" fmla="*/ 41797 h 935354"/>
                <a:gd name="T36" fmla="*/ 123925 w 1570990"/>
                <a:gd name="T37" fmla="*/ 28926 h 935354"/>
                <a:gd name="T38" fmla="*/ 163127 w 1570990"/>
                <a:gd name="T39" fmla="*/ 21496 h 935354"/>
                <a:gd name="T40" fmla="*/ 205783 w 1570990"/>
                <a:gd name="T41" fmla="*/ 20384 h 935354"/>
                <a:gd name="T42" fmla="*/ 246461 w 1570990"/>
                <a:gd name="T43" fmla="*/ 25801 h 935354"/>
                <a:gd name="T44" fmla="*/ 282361 w 1570990"/>
                <a:gd name="T45" fmla="*/ 36956 h 935354"/>
                <a:gd name="T46" fmla="*/ 311992 w 1570990"/>
                <a:gd name="T47" fmla="*/ 52965 h 935354"/>
                <a:gd name="T48" fmla="*/ 333864 w 1570990"/>
                <a:gd name="T49" fmla="*/ 72948 h 935354"/>
                <a:gd name="T50" fmla="*/ 349017 w 1570990"/>
                <a:gd name="T51" fmla="*/ 112686 h 935354"/>
                <a:gd name="T52" fmla="*/ 359075 w 1570990"/>
                <a:gd name="T53" fmla="*/ 167216 h 935354"/>
                <a:gd name="T54" fmla="*/ 380947 w 1570990"/>
                <a:gd name="T55" fmla="*/ 129330 h 935354"/>
                <a:gd name="T56" fmla="*/ 349017 w 1570990"/>
                <a:gd name="T57" fmla="*/ 176595 h 935354"/>
                <a:gd name="T58" fmla="*/ 346481 w 1570990"/>
                <a:gd name="T59" fmla="*/ 129350 h 935354"/>
                <a:gd name="T60" fmla="*/ 320219 w 1570990"/>
                <a:gd name="T61" fmla="*/ 166145 h 935354"/>
                <a:gd name="T62" fmla="*/ 293009 w 1570990"/>
                <a:gd name="T63" fmla="*/ 183576 h 935354"/>
                <a:gd name="T64" fmla="*/ 259031 w 1570990"/>
                <a:gd name="T65" fmla="*/ 196447 h 935354"/>
                <a:gd name="T66" fmla="*/ 219781 w 1570990"/>
                <a:gd name="T67" fmla="*/ 203876 h 935354"/>
                <a:gd name="T68" fmla="*/ 177086 w 1570990"/>
                <a:gd name="T69" fmla="*/ 204990 h 935354"/>
                <a:gd name="T70" fmla="*/ 136478 w 1570990"/>
                <a:gd name="T71" fmla="*/ 199572 h 935354"/>
                <a:gd name="T72" fmla="*/ 100622 w 1570990"/>
                <a:gd name="T73" fmla="*/ 188417 h 935354"/>
                <a:gd name="T74" fmla="*/ 71017 w 1570990"/>
                <a:gd name="T75" fmla="*/ 172408 h 935354"/>
                <a:gd name="T76" fmla="*/ 49160 w 1570990"/>
                <a:gd name="T77" fmla="*/ 152425 h 935354"/>
                <a:gd name="T78" fmla="*/ 34009 w 1570990"/>
                <a:gd name="T79" fmla="*/ 112686 h 935354"/>
                <a:gd name="T80" fmla="*/ 56054 w 1570990"/>
                <a:gd name="T81" fmla="*/ 192270 h 935354"/>
                <a:gd name="T82" fmla="*/ 87178 w 1570990"/>
                <a:gd name="T83" fmla="*/ 207085 h 935354"/>
                <a:gd name="T84" fmla="*/ 123200 w 1570990"/>
                <a:gd name="T85" fmla="*/ 217847 h 935354"/>
                <a:gd name="T86" fmla="*/ 163127 w 1570990"/>
                <a:gd name="T87" fmla="*/ 223972 h 935354"/>
                <a:gd name="T88" fmla="*/ 205712 w 1570990"/>
                <a:gd name="T89" fmla="*/ 224881 h 935354"/>
                <a:gd name="T90" fmla="*/ 246732 w 1570990"/>
                <a:gd name="T91" fmla="*/ 220432 h 935354"/>
                <a:gd name="T92" fmla="*/ 284196 w 1570990"/>
                <a:gd name="T93" fmla="*/ 211152 h 935354"/>
                <a:gd name="T94" fmla="*/ 317098 w 1570990"/>
                <a:gd name="T95" fmla="*/ 197622 h 935354"/>
                <a:gd name="T96" fmla="*/ 344436 w 1570990"/>
                <a:gd name="T97" fmla="*/ 180427 h 9353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70990" h="935354">
                  <a:moveTo>
                    <a:pt x="1570482" y="467868"/>
                  </a:moveTo>
                  <a:lnTo>
                    <a:pt x="1561956" y="398747"/>
                  </a:lnTo>
                  <a:lnTo>
                    <a:pt x="1537194" y="332770"/>
                  </a:lnTo>
                  <a:lnTo>
                    <a:pt x="1497414" y="270660"/>
                  </a:lnTo>
                  <a:lnTo>
                    <a:pt x="1472273" y="241282"/>
                  </a:lnTo>
                  <a:lnTo>
                    <a:pt x="1443835" y="213143"/>
                  </a:lnTo>
                  <a:lnTo>
                    <a:pt x="1412252" y="186333"/>
                  </a:lnTo>
                  <a:lnTo>
                    <a:pt x="1377677" y="160944"/>
                  </a:lnTo>
                  <a:lnTo>
                    <a:pt x="1340262" y="137064"/>
                  </a:lnTo>
                  <a:lnTo>
                    <a:pt x="1300160" y="114786"/>
                  </a:lnTo>
                  <a:lnTo>
                    <a:pt x="1257522" y="94200"/>
                  </a:lnTo>
                  <a:lnTo>
                    <a:pt x="1212502" y="75396"/>
                  </a:lnTo>
                  <a:lnTo>
                    <a:pt x="1165252" y="58465"/>
                  </a:lnTo>
                  <a:lnTo>
                    <a:pt x="1115924" y="43497"/>
                  </a:lnTo>
                  <a:lnTo>
                    <a:pt x="1064671" y="30584"/>
                  </a:lnTo>
                  <a:lnTo>
                    <a:pt x="1011645" y="19815"/>
                  </a:lnTo>
                  <a:lnTo>
                    <a:pt x="956814" y="11261"/>
                  </a:lnTo>
                  <a:lnTo>
                    <a:pt x="900883" y="5074"/>
                  </a:lnTo>
                  <a:lnTo>
                    <a:pt x="843453" y="1283"/>
                  </a:lnTo>
                  <a:lnTo>
                    <a:pt x="784860" y="0"/>
                  </a:lnTo>
                  <a:lnTo>
                    <a:pt x="726089" y="1295"/>
                  </a:lnTo>
                  <a:lnTo>
                    <a:pt x="668802" y="5080"/>
                  </a:lnTo>
                  <a:lnTo>
                    <a:pt x="612760" y="11282"/>
                  </a:lnTo>
                  <a:lnTo>
                    <a:pt x="558141" y="19815"/>
                  </a:lnTo>
                  <a:lnTo>
                    <a:pt x="505148" y="30584"/>
                  </a:lnTo>
                  <a:lnTo>
                    <a:pt x="453934" y="43497"/>
                  </a:lnTo>
                  <a:lnTo>
                    <a:pt x="404649" y="58465"/>
                  </a:lnTo>
                  <a:lnTo>
                    <a:pt x="357446" y="75396"/>
                  </a:lnTo>
                  <a:lnTo>
                    <a:pt x="312475" y="94200"/>
                  </a:lnTo>
                  <a:lnTo>
                    <a:pt x="269888" y="114786"/>
                  </a:lnTo>
                  <a:lnTo>
                    <a:pt x="229838" y="137064"/>
                  </a:lnTo>
                  <a:lnTo>
                    <a:pt x="192475" y="160944"/>
                  </a:lnTo>
                  <a:lnTo>
                    <a:pt x="157951" y="186333"/>
                  </a:lnTo>
                  <a:lnTo>
                    <a:pt x="126417" y="213143"/>
                  </a:lnTo>
                  <a:lnTo>
                    <a:pt x="98026" y="241282"/>
                  </a:lnTo>
                  <a:lnTo>
                    <a:pt x="72928" y="270660"/>
                  </a:lnTo>
                  <a:lnTo>
                    <a:pt x="33221" y="332770"/>
                  </a:lnTo>
                  <a:lnTo>
                    <a:pt x="8507" y="398747"/>
                  </a:lnTo>
                  <a:lnTo>
                    <a:pt x="0" y="467868"/>
                  </a:lnTo>
                  <a:lnTo>
                    <a:pt x="2152" y="502771"/>
                  </a:lnTo>
                  <a:lnTo>
                    <a:pt x="18914" y="570376"/>
                  </a:lnTo>
                  <a:lnTo>
                    <a:pt x="51276" y="634449"/>
                  </a:lnTo>
                  <a:lnTo>
                    <a:pt x="98026" y="694270"/>
                  </a:lnTo>
                  <a:lnTo>
                    <a:pt x="126417" y="722363"/>
                  </a:lnTo>
                  <a:lnTo>
                    <a:pt x="139446" y="733419"/>
                  </a:lnTo>
                  <a:lnTo>
                    <a:pt x="139446" y="467868"/>
                  </a:lnTo>
                  <a:lnTo>
                    <a:pt x="142082" y="432831"/>
                  </a:lnTo>
                  <a:lnTo>
                    <a:pt x="162489" y="365544"/>
                  </a:lnTo>
                  <a:lnTo>
                    <a:pt x="201561" y="302877"/>
                  </a:lnTo>
                  <a:lnTo>
                    <a:pt x="227527" y="273614"/>
                  </a:lnTo>
                  <a:lnTo>
                    <a:pt x="257478" y="245913"/>
                  </a:lnTo>
                  <a:lnTo>
                    <a:pt x="291185" y="219909"/>
                  </a:lnTo>
                  <a:lnTo>
                    <a:pt x="328421" y="195738"/>
                  </a:lnTo>
                  <a:lnTo>
                    <a:pt x="368960" y="173536"/>
                  </a:lnTo>
                  <a:lnTo>
                    <a:pt x="412573" y="153438"/>
                  </a:lnTo>
                  <a:lnTo>
                    <a:pt x="459034" y="135579"/>
                  </a:lnTo>
                  <a:lnTo>
                    <a:pt x="508114" y="120096"/>
                  </a:lnTo>
                  <a:lnTo>
                    <a:pt x="559588" y="107124"/>
                  </a:lnTo>
                  <a:lnTo>
                    <a:pt x="613226" y="96798"/>
                  </a:lnTo>
                  <a:lnTo>
                    <a:pt x="668853" y="89251"/>
                  </a:lnTo>
                  <a:lnTo>
                    <a:pt x="726271" y="84625"/>
                  </a:lnTo>
                  <a:lnTo>
                    <a:pt x="784860" y="83058"/>
                  </a:lnTo>
                  <a:lnTo>
                    <a:pt x="843750" y="84629"/>
                  </a:lnTo>
                  <a:lnTo>
                    <a:pt x="901143" y="89255"/>
                  </a:lnTo>
                  <a:lnTo>
                    <a:pt x="956998" y="96834"/>
                  </a:lnTo>
                  <a:lnTo>
                    <a:pt x="1010535" y="107124"/>
                  </a:lnTo>
                  <a:lnTo>
                    <a:pt x="1062079" y="120096"/>
                  </a:lnTo>
                  <a:lnTo>
                    <a:pt x="1111221" y="135579"/>
                  </a:lnTo>
                  <a:lnTo>
                    <a:pt x="1157734" y="153438"/>
                  </a:lnTo>
                  <a:lnTo>
                    <a:pt x="1201390" y="173536"/>
                  </a:lnTo>
                  <a:lnTo>
                    <a:pt x="1241964" y="195738"/>
                  </a:lnTo>
                  <a:lnTo>
                    <a:pt x="1279229" y="219909"/>
                  </a:lnTo>
                  <a:lnTo>
                    <a:pt x="1312959" y="245913"/>
                  </a:lnTo>
                  <a:lnTo>
                    <a:pt x="1342926" y="273614"/>
                  </a:lnTo>
                  <a:lnTo>
                    <a:pt x="1368904" y="302877"/>
                  </a:lnTo>
                  <a:lnTo>
                    <a:pt x="1407989" y="365544"/>
                  </a:lnTo>
                  <a:lnTo>
                    <a:pt x="1428399" y="432831"/>
                  </a:lnTo>
                  <a:lnTo>
                    <a:pt x="1431036" y="467868"/>
                  </a:lnTo>
                  <a:lnTo>
                    <a:pt x="1431036" y="733208"/>
                  </a:lnTo>
                  <a:lnTo>
                    <a:pt x="1443835" y="722363"/>
                  </a:lnTo>
                  <a:lnTo>
                    <a:pt x="1472273" y="694270"/>
                  </a:lnTo>
                  <a:lnTo>
                    <a:pt x="1497414" y="664936"/>
                  </a:lnTo>
                  <a:lnTo>
                    <a:pt x="1537194" y="602899"/>
                  </a:lnTo>
                  <a:lnTo>
                    <a:pt x="1561956" y="536970"/>
                  </a:lnTo>
                  <a:lnTo>
                    <a:pt x="1568325" y="502771"/>
                  </a:lnTo>
                  <a:lnTo>
                    <a:pt x="1570482" y="467868"/>
                  </a:lnTo>
                  <a:close/>
                </a:path>
                <a:path w="1570990" h="935354">
                  <a:moveTo>
                    <a:pt x="1431036" y="733208"/>
                  </a:moveTo>
                  <a:lnTo>
                    <a:pt x="1431036" y="467868"/>
                  </a:lnTo>
                  <a:lnTo>
                    <a:pt x="1428399" y="502904"/>
                  </a:lnTo>
                  <a:lnTo>
                    <a:pt x="1420641" y="537057"/>
                  </a:lnTo>
                  <a:lnTo>
                    <a:pt x="1390667" y="602170"/>
                  </a:lnTo>
                  <a:lnTo>
                    <a:pt x="1342926" y="662121"/>
                  </a:lnTo>
                  <a:lnTo>
                    <a:pt x="1312959" y="689822"/>
                  </a:lnTo>
                  <a:lnTo>
                    <a:pt x="1279229" y="715826"/>
                  </a:lnTo>
                  <a:lnTo>
                    <a:pt x="1241964" y="739997"/>
                  </a:lnTo>
                  <a:lnTo>
                    <a:pt x="1201390" y="762199"/>
                  </a:lnTo>
                  <a:lnTo>
                    <a:pt x="1157734" y="782297"/>
                  </a:lnTo>
                  <a:lnTo>
                    <a:pt x="1111221" y="800156"/>
                  </a:lnTo>
                  <a:lnTo>
                    <a:pt x="1062079" y="815639"/>
                  </a:lnTo>
                  <a:lnTo>
                    <a:pt x="1010535" y="828611"/>
                  </a:lnTo>
                  <a:lnTo>
                    <a:pt x="956814" y="838937"/>
                  </a:lnTo>
                  <a:lnTo>
                    <a:pt x="901143" y="846480"/>
                  </a:lnTo>
                  <a:lnTo>
                    <a:pt x="843750" y="851106"/>
                  </a:lnTo>
                  <a:lnTo>
                    <a:pt x="784860" y="852678"/>
                  </a:lnTo>
                  <a:lnTo>
                    <a:pt x="726089" y="851106"/>
                  </a:lnTo>
                  <a:lnTo>
                    <a:pt x="668802" y="846480"/>
                  </a:lnTo>
                  <a:lnTo>
                    <a:pt x="613226" y="838937"/>
                  </a:lnTo>
                  <a:lnTo>
                    <a:pt x="559588" y="828611"/>
                  </a:lnTo>
                  <a:lnTo>
                    <a:pt x="508114" y="815639"/>
                  </a:lnTo>
                  <a:lnTo>
                    <a:pt x="459034" y="800156"/>
                  </a:lnTo>
                  <a:lnTo>
                    <a:pt x="412573" y="782297"/>
                  </a:lnTo>
                  <a:lnTo>
                    <a:pt x="368960" y="762199"/>
                  </a:lnTo>
                  <a:lnTo>
                    <a:pt x="328421" y="739997"/>
                  </a:lnTo>
                  <a:lnTo>
                    <a:pt x="291185" y="715826"/>
                  </a:lnTo>
                  <a:lnTo>
                    <a:pt x="257478" y="689822"/>
                  </a:lnTo>
                  <a:lnTo>
                    <a:pt x="227527" y="662121"/>
                  </a:lnTo>
                  <a:lnTo>
                    <a:pt x="201561" y="632858"/>
                  </a:lnTo>
                  <a:lnTo>
                    <a:pt x="162489" y="570191"/>
                  </a:lnTo>
                  <a:lnTo>
                    <a:pt x="142082" y="502904"/>
                  </a:lnTo>
                  <a:lnTo>
                    <a:pt x="139446" y="467868"/>
                  </a:lnTo>
                  <a:lnTo>
                    <a:pt x="139446" y="733419"/>
                  </a:lnTo>
                  <a:lnTo>
                    <a:pt x="192475" y="774462"/>
                  </a:lnTo>
                  <a:lnTo>
                    <a:pt x="229838" y="798290"/>
                  </a:lnTo>
                  <a:lnTo>
                    <a:pt x="269888" y="820516"/>
                  </a:lnTo>
                  <a:lnTo>
                    <a:pt x="312475" y="841051"/>
                  </a:lnTo>
                  <a:lnTo>
                    <a:pt x="357446" y="859806"/>
                  </a:lnTo>
                  <a:lnTo>
                    <a:pt x="404649" y="876691"/>
                  </a:lnTo>
                  <a:lnTo>
                    <a:pt x="453934" y="891615"/>
                  </a:lnTo>
                  <a:lnTo>
                    <a:pt x="505148" y="904490"/>
                  </a:lnTo>
                  <a:lnTo>
                    <a:pt x="558141" y="915224"/>
                  </a:lnTo>
                  <a:lnTo>
                    <a:pt x="612760" y="923730"/>
                  </a:lnTo>
                  <a:lnTo>
                    <a:pt x="668853" y="929917"/>
                  </a:lnTo>
                  <a:lnTo>
                    <a:pt x="726271" y="933694"/>
                  </a:lnTo>
                  <a:lnTo>
                    <a:pt x="784860" y="934974"/>
                  </a:lnTo>
                  <a:lnTo>
                    <a:pt x="843453" y="933694"/>
                  </a:lnTo>
                  <a:lnTo>
                    <a:pt x="901143" y="929888"/>
                  </a:lnTo>
                  <a:lnTo>
                    <a:pt x="956998" y="923730"/>
                  </a:lnTo>
                  <a:lnTo>
                    <a:pt x="1011645" y="915224"/>
                  </a:lnTo>
                  <a:lnTo>
                    <a:pt x="1064671" y="904490"/>
                  </a:lnTo>
                  <a:lnTo>
                    <a:pt x="1115924" y="891615"/>
                  </a:lnTo>
                  <a:lnTo>
                    <a:pt x="1165252" y="876691"/>
                  </a:lnTo>
                  <a:lnTo>
                    <a:pt x="1212502" y="859806"/>
                  </a:lnTo>
                  <a:lnTo>
                    <a:pt x="1257522" y="841051"/>
                  </a:lnTo>
                  <a:lnTo>
                    <a:pt x="1300160" y="820516"/>
                  </a:lnTo>
                  <a:lnTo>
                    <a:pt x="1340262" y="798290"/>
                  </a:lnTo>
                  <a:lnTo>
                    <a:pt x="1377677" y="774462"/>
                  </a:lnTo>
                  <a:lnTo>
                    <a:pt x="1412252" y="749123"/>
                  </a:lnTo>
                  <a:lnTo>
                    <a:pt x="1431036" y="73320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067" name="object 14">
              <a:extLst>
                <a:ext uri="{FF2B5EF4-FFF2-40B4-BE49-F238E27FC236}">
                  <a16:creationId xmlns:a16="http://schemas.microsoft.com/office/drawing/2014/main" id="{9C107EBD-B60C-7E21-5044-BB7F2D687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4067175"/>
              <a:ext cx="1120775" cy="668338"/>
            </a:xfrm>
            <a:custGeom>
              <a:avLst/>
              <a:gdLst>
                <a:gd name="T0" fmla="*/ 319101 w 1310004"/>
                <a:gd name="T1" fmla="*/ 77298 h 782954"/>
                <a:gd name="T2" fmla="*/ 306199 w 1310004"/>
                <a:gd name="T3" fmla="*/ 53834 h 782954"/>
                <a:gd name="T4" fmla="*/ 292252 w 1310004"/>
                <a:gd name="T5" fmla="*/ 39882 h 782954"/>
                <a:gd name="T6" fmla="*/ 274558 w 1310004"/>
                <a:gd name="T7" fmla="*/ 27595 h 782954"/>
                <a:gd name="T8" fmla="*/ 253572 w 1310004"/>
                <a:gd name="T9" fmla="*/ 17235 h 782954"/>
                <a:gd name="T10" fmla="*/ 229747 w 1310004"/>
                <a:gd name="T11" fmla="*/ 9070 h 782954"/>
                <a:gd name="T12" fmla="*/ 203541 w 1310004"/>
                <a:gd name="T13" fmla="*/ 3365 h 782954"/>
                <a:gd name="T14" fmla="*/ 175402 w 1310004"/>
                <a:gd name="T15" fmla="*/ 385 h 782954"/>
                <a:gd name="T16" fmla="*/ 146133 w 1310004"/>
                <a:gd name="T17" fmla="*/ 385 h 782954"/>
                <a:gd name="T18" fmla="*/ 118045 w 1310004"/>
                <a:gd name="T19" fmla="*/ 3365 h 782954"/>
                <a:gd name="T20" fmla="*/ 91876 w 1310004"/>
                <a:gd name="T21" fmla="*/ 9070 h 782954"/>
                <a:gd name="T22" fmla="*/ 68079 w 1310004"/>
                <a:gd name="T23" fmla="*/ 17235 h 782954"/>
                <a:gd name="T24" fmla="*/ 47113 w 1310004"/>
                <a:gd name="T25" fmla="*/ 27595 h 782954"/>
                <a:gd name="T26" fmla="*/ 29430 w 1310004"/>
                <a:gd name="T27" fmla="*/ 39882 h 782954"/>
                <a:gd name="T28" fmla="*/ 15491 w 1310004"/>
                <a:gd name="T29" fmla="*/ 53834 h 782954"/>
                <a:gd name="T30" fmla="*/ 2592 w 1310004"/>
                <a:gd name="T31" fmla="*/ 77298 h 782954"/>
                <a:gd name="T32" fmla="*/ 657 w 1310004"/>
                <a:gd name="T33" fmla="*/ 102798 h 782954"/>
                <a:gd name="T34" fmla="*/ 15491 w 1310004"/>
                <a:gd name="T35" fmla="*/ 134541 h 782954"/>
                <a:gd name="T36" fmla="*/ 29430 w 1310004"/>
                <a:gd name="T37" fmla="*/ 148465 h 782954"/>
                <a:gd name="T38" fmla="*/ 47113 w 1310004"/>
                <a:gd name="T39" fmla="*/ 160734 h 782954"/>
                <a:gd name="T40" fmla="*/ 68079 w 1310004"/>
                <a:gd name="T41" fmla="*/ 171082 h 782954"/>
                <a:gd name="T42" fmla="*/ 91876 w 1310004"/>
                <a:gd name="T43" fmla="*/ 179239 h 782954"/>
                <a:gd name="T44" fmla="*/ 118045 w 1310004"/>
                <a:gd name="T45" fmla="*/ 184942 h 782954"/>
                <a:gd name="T46" fmla="*/ 146133 w 1310004"/>
                <a:gd name="T47" fmla="*/ 187921 h 782954"/>
                <a:gd name="T48" fmla="*/ 175402 w 1310004"/>
                <a:gd name="T49" fmla="*/ 187921 h 782954"/>
                <a:gd name="T50" fmla="*/ 203541 w 1310004"/>
                <a:gd name="T51" fmla="*/ 184942 h 782954"/>
                <a:gd name="T52" fmla="*/ 229747 w 1310004"/>
                <a:gd name="T53" fmla="*/ 179239 h 782954"/>
                <a:gd name="T54" fmla="*/ 253572 w 1310004"/>
                <a:gd name="T55" fmla="*/ 171082 h 782954"/>
                <a:gd name="T56" fmla="*/ 274558 w 1310004"/>
                <a:gd name="T57" fmla="*/ 160734 h 782954"/>
                <a:gd name="T58" fmla="*/ 292252 w 1310004"/>
                <a:gd name="T59" fmla="*/ 148465 h 782954"/>
                <a:gd name="T60" fmla="*/ 306199 w 1310004"/>
                <a:gd name="T61" fmla="*/ 134541 h 782954"/>
                <a:gd name="T62" fmla="*/ 319101 w 1310004"/>
                <a:gd name="T63" fmla="*/ 111136 h 7829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10004" h="782954">
                  <a:moveTo>
                    <a:pt x="1309877" y="391667"/>
                  </a:moveTo>
                  <a:lnTo>
                    <a:pt x="1299320" y="321239"/>
                  </a:lnTo>
                  <a:lnTo>
                    <a:pt x="1268882" y="254963"/>
                  </a:lnTo>
                  <a:lnTo>
                    <a:pt x="1246786" y="223727"/>
                  </a:lnTo>
                  <a:lnTo>
                    <a:pt x="1220413" y="193943"/>
                  </a:lnTo>
                  <a:lnTo>
                    <a:pt x="1189995" y="165748"/>
                  </a:lnTo>
                  <a:lnTo>
                    <a:pt x="1155763" y="139281"/>
                  </a:lnTo>
                  <a:lnTo>
                    <a:pt x="1117949" y="114680"/>
                  </a:lnTo>
                  <a:lnTo>
                    <a:pt x="1076783" y="92083"/>
                  </a:lnTo>
                  <a:lnTo>
                    <a:pt x="1032497" y="71628"/>
                  </a:lnTo>
                  <a:lnTo>
                    <a:pt x="985322" y="53452"/>
                  </a:lnTo>
                  <a:lnTo>
                    <a:pt x="935489" y="37694"/>
                  </a:lnTo>
                  <a:lnTo>
                    <a:pt x="883231" y="24492"/>
                  </a:lnTo>
                  <a:lnTo>
                    <a:pt x="828777" y="13984"/>
                  </a:lnTo>
                  <a:lnTo>
                    <a:pt x="772359" y="6307"/>
                  </a:lnTo>
                  <a:lnTo>
                    <a:pt x="714209" y="1599"/>
                  </a:lnTo>
                  <a:lnTo>
                    <a:pt x="654557" y="0"/>
                  </a:lnTo>
                  <a:lnTo>
                    <a:pt x="595026" y="1599"/>
                  </a:lnTo>
                  <a:lnTo>
                    <a:pt x="536983" y="6307"/>
                  </a:lnTo>
                  <a:lnTo>
                    <a:pt x="480659" y="13984"/>
                  </a:lnTo>
                  <a:lnTo>
                    <a:pt x="426288" y="24492"/>
                  </a:lnTo>
                  <a:lnTo>
                    <a:pt x="374100" y="37694"/>
                  </a:lnTo>
                  <a:lnTo>
                    <a:pt x="324329" y="53452"/>
                  </a:lnTo>
                  <a:lnTo>
                    <a:pt x="277206" y="71628"/>
                  </a:lnTo>
                  <a:lnTo>
                    <a:pt x="232963" y="92083"/>
                  </a:lnTo>
                  <a:lnTo>
                    <a:pt x="191833" y="114680"/>
                  </a:lnTo>
                  <a:lnTo>
                    <a:pt x="154047" y="139281"/>
                  </a:lnTo>
                  <a:lnTo>
                    <a:pt x="119837" y="165748"/>
                  </a:lnTo>
                  <a:lnTo>
                    <a:pt x="89436" y="193943"/>
                  </a:lnTo>
                  <a:lnTo>
                    <a:pt x="63075" y="223727"/>
                  </a:lnTo>
                  <a:lnTo>
                    <a:pt x="40987" y="254963"/>
                  </a:lnTo>
                  <a:lnTo>
                    <a:pt x="10556" y="321239"/>
                  </a:lnTo>
                  <a:lnTo>
                    <a:pt x="0" y="391668"/>
                  </a:lnTo>
                  <a:lnTo>
                    <a:pt x="2677" y="427211"/>
                  </a:lnTo>
                  <a:lnTo>
                    <a:pt x="23403" y="495501"/>
                  </a:lnTo>
                  <a:lnTo>
                    <a:pt x="63075" y="559133"/>
                  </a:lnTo>
                  <a:lnTo>
                    <a:pt x="89436" y="588856"/>
                  </a:lnTo>
                  <a:lnTo>
                    <a:pt x="119837" y="616999"/>
                  </a:lnTo>
                  <a:lnTo>
                    <a:pt x="154047" y="643422"/>
                  </a:lnTo>
                  <a:lnTo>
                    <a:pt x="191833" y="667988"/>
                  </a:lnTo>
                  <a:lnTo>
                    <a:pt x="232963" y="690557"/>
                  </a:lnTo>
                  <a:lnTo>
                    <a:pt x="277206" y="710990"/>
                  </a:lnTo>
                  <a:lnTo>
                    <a:pt x="324329" y="729149"/>
                  </a:lnTo>
                  <a:lnTo>
                    <a:pt x="374100" y="744895"/>
                  </a:lnTo>
                  <a:lnTo>
                    <a:pt x="426288" y="758089"/>
                  </a:lnTo>
                  <a:lnTo>
                    <a:pt x="480659" y="768593"/>
                  </a:lnTo>
                  <a:lnTo>
                    <a:pt x="536983" y="776267"/>
                  </a:lnTo>
                  <a:lnTo>
                    <a:pt x="595026" y="780974"/>
                  </a:lnTo>
                  <a:lnTo>
                    <a:pt x="654557" y="782574"/>
                  </a:lnTo>
                  <a:lnTo>
                    <a:pt x="714209" y="780974"/>
                  </a:lnTo>
                  <a:lnTo>
                    <a:pt x="772359" y="776267"/>
                  </a:lnTo>
                  <a:lnTo>
                    <a:pt x="828777" y="768593"/>
                  </a:lnTo>
                  <a:lnTo>
                    <a:pt x="883231" y="758089"/>
                  </a:lnTo>
                  <a:lnTo>
                    <a:pt x="935489" y="744895"/>
                  </a:lnTo>
                  <a:lnTo>
                    <a:pt x="985322" y="729149"/>
                  </a:lnTo>
                  <a:lnTo>
                    <a:pt x="1032497" y="710990"/>
                  </a:lnTo>
                  <a:lnTo>
                    <a:pt x="1076783" y="690557"/>
                  </a:lnTo>
                  <a:lnTo>
                    <a:pt x="1117949" y="667988"/>
                  </a:lnTo>
                  <a:lnTo>
                    <a:pt x="1155763" y="643422"/>
                  </a:lnTo>
                  <a:lnTo>
                    <a:pt x="1189995" y="616999"/>
                  </a:lnTo>
                  <a:lnTo>
                    <a:pt x="1220413" y="588856"/>
                  </a:lnTo>
                  <a:lnTo>
                    <a:pt x="1246786" y="559133"/>
                  </a:lnTo>
                  <a:lnTo>
                    <a:pt x="1268882" y="527968"/>
                  </a:lnTo>
                  <a:lnTo>
                    <a:pt x="1299320" y="461869"/>
                  </a:lnTo>
                  <a:lnTo>
                    <a:pt x="1309877" y="39166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068" name="object 15">
              <a:extLst>
                <a:ext uri="{FF2B5EF4-FFF2-40B4-BE49-F238E27FC236}">
                  <a16:creationId xmlns:a16="http://schemas.microsoft.com/office/drawing/2014/main" id="{E7FBB5B2-9FF7-676C-5CC2-254C2303D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4067175"/>
              <a:ext cx="1120775" cy="668338"/>
            </a:xfrm>
            <a:custGeom>
              <a:avLst/>
              <a:gdLst>
                <a:gd name="T0" fmla="*/ 146133 w 1310004"/>
                <a:gd name="T1" fmla="*/ 385 h 782954"/>
                <a:gd name="T2" fmla="*/ 118045 w 1310004"/>
                <a:gd name="T3" fmla="*/ 3365 h 782954"/>
                <a:gd name="T4" fmla="*/ 91876 w 1310004"/>
                <a:gd name="T5" fmla="*/ 9070 h 782954"/>
                <a:gd name="T6" fmla="*/ 68079 w 1310004"/>
                <a:gd name="T7" fmla="*/ 17235 h 782954"/>
                <a:gd name="T8" fmla="*/ 47113 w 1310004"/>
                <a:gd name="T9" fmla="*/ 27595 h 782954"/>
                <a:gd name="T10" fmla="*/ 29430 w 1310004"/>
                <a:gd name="T11" fmla="*/ 39882 h 782954"/>
                <a:gd name="T12" fmla="*/ 15491 w 1310004"/>
                <a:gd name="T13" fmla="*/ 53834 h 782954"/>
                <a:gd name="T14" fmla="*/ 2592 w 1310004"/>
                <a:gd name="T15" fmla="*/ 77298 h 782954"/>
                <a:gd name="T16" fmla="*/ 657 w 1310004"/>
                <a:gd name="T17" fmla="*/ 102798 h 782954"/>
                <a:gd name="T18" fmla="*/ 15491 w 1310004"/>
                <a:gd name="T19" fmla="*/ 134541 h 782954"/>
                <a:gd name="T20" fmla="*/ 29430 w 1310004"/>
                <a:gd name="T21" fmla="*/ 148465 h 782954"/>
                <a:gd name="T22" fmla="*/ 47113 w 1310004"/>
                <a:gd name="T23" fmla="*/ 160734 h 782954"/>
                <a:gd name="T24" fmla="*/ 68079 w 1310004"/>
                <a:gd name="T25" fmla="*/ 171082 h 782954"/>
                <a:gd name="T26" fmla="*/ 91876 w 1310004"/>
                <a:gd name="T27" fmla="*/ 179239 h 782954"/>
                <a:gd name="T28" fmla="*/ 118045 w 1310004"/>
                <a:gd name="T29" fmla="*/ 184942 h 782954"/>
                <a:gd name="T30" fmla="*/ 146133 w 1310004"/>
                <a:gd name="T31" fmla="*/ 187921 h 782954"/>
                <a:gd name="T32" fmla="*/ 175402 w 1310004"/>
                <a:gd name="T33" fmla="*/ 187921 h 782954"/>
                <a:gd name="T34" fmla="*/ 203541 w 1310004"/>
                <a:gd name="T35" fmla="*/ 184942 h 782954"/>
                <a:gd name="T36" fmla="*/ 229747 w 1310004"/>
                <a:gd name="T37" fmla="*/ 179239 h 782954"/>
                <a:gd name="T38" fmla="*/ 253572 w 1310004"/>
                <a:gd name="T39" fmla="*/ 171082 h 782954"/>
                <a:gd name="T40" fmla="*/ 274558 w 1310004"/>
                <a:gd name="T41" fmla="*/ 160734 h 782954"/>
                <a:gd name="T42" fmla="*/ 292252 w 1310004"/>
                <a:gd name="T43" fmla="*/ 148465 h 782954"/>
                <a:gd name="T44" fmla="*/ 306199 w 1310004"/>
                <a:gd name="T45" fmla="*/ 134541 h 782954"/>
                <a:gd name="T46" fmla="*/ 319101 w 1310004"/>
                <a:gd name="T47" fmla="*/ 111136 h 782954"/>
                <a:gd name="T48" fmla="*/ 321037 w 1310004"/>
                <a:gd name="T49" fmla="*/ 85663 h 782954"/>
                <a:gd name="T50" fmla="*/ 306199 w 1310004"/>
                <a:gd name="T51" fmla="*/ 53834 h 782954"/>
                <a:gd name="T52" fmla="*/ 292252 w 1310004"/>
                <a:gd name="T53" fmla="*/ 39882 h 782954"/>
                <a:gd name="T54" fmla="*/ 274558 w 1310004"/>
                <a:gd name="T55" fmla="*/ 27595 h 782954"/>
                <a:gd name="T56" fmla="*/ 253572 w 1310004"/>
                <a:gd name="T57" fmla="*/ 17235 h 782954"/>
                <a:gd name="T58" fmla="*/ 229747 w 1310004"/>
                <a:gd name="T59" fmla="*/ 9070 h 782954"/>
                <a:gd name="T60" fmla="*/ 203541 w 1310004"/>
                <a:gd name="T61" fmla="*/ 3365 h 782954"/>
                <a:gd name="T62" fmla="*/ 175402 w 1310004"/>
                <a:gd name="T63" fmla="*/ 385 h 7829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10004" h="782954">
                  <a:moveTo>
                    <a:pt x="654557" y="0"/>
                  </a:moveTo>
                  <a:lnTo>
                    <a:pt x="595026" y="1599"/>
                  </a:lnTo>
                  <a:lnTo>
                    <a:pt x="536983" y="6307"/>
                  </a:lnTo>
                  <a:lnTo>
                    <a:pt x="480659" y="13984"/>
                  </a:lnTo>
                  <a:lnTo>
                    <a:pt x="426288" y="24492"/>
                  </a:lnTo>
                  <a:lnTo>
                    <a:pt x="374100" y="37694"/>
                  </a:lnTo>
                  <a:lnTo>
                    <a:pt x="324329" y="53452"/>
                  </a:lnTo>
                  <a:lnTo>
                    <a:pt x="277206" y="71628"/>
                  </a:lnTo>
                  <a:lnTo>
                    <a:pt x="232963" y="92083"/>
                  </a:lnTo>
                  <a:lnTo>
                    <a:pt x="191833" y="114680"/>
                  </a:lnTo>
                  <a:lnTo>
                    <a:pt x="154047" y="139281"/>
                  </a:lnTo>
                  <a:lnTo>
                    <a:pt x="119837" y="165748"/>
                  </a:lnTo>
                  <a:lnTo>
                    <a:pt x="89436" y="193943"/>
                  </a:lnTo>
                  <a:lnTo>
                    <a:pt x="63075" y="223727"/>
                  </a:lnTo>
                  <a:lnTo>
                    <a:pt x="40987" y="254963"/>
                  </a:lnTo>
                  <a:lnTo>
                    <a:pt x="10556" y="321239"/>
                  </a:lnTo>
                  <a:lnTo>
                    <a:pt x="0" y="391668"/>
                  </a:lnTo>
                  <a:lnTo>
                    <a:pt x="2677" y="427211"/>
                  </a:lnTo>
                  <a:lnTo>
                    <a:pt x="23403" y="495501"/>
                  </a:lnTo>
                  <a:lnTo>
                    <a:pt x="63075" y="559133"/>
                  </a:lnTo>
                  <a:lnTo>
                    <a:pt x="89436" y="588856"/>
                  </a:lnTo>
                  <a:lnTo>
                    <a:pt x="119837" y="616999"/>
                  </a:lnTo>
                  <a:lnTo>
                    <a:pt x="154047" y="643422"/>
                  </a:lnTo>
                  <a:lnTo>
                    <a:pt x="191833" y="667988"/>
                  </a:lnTo>
                  <a:lnTo>
                    <a:pt x="232963" y="690557"/>
                  </a:lnTo>
                  <a:lnTo>
                    <a:pt x="277206" y="710990"/>
                  </a:lnTo>
                  <a:lnTo>
                    <a:pt x="324329" y="729149"/>
                  </a:lnTo>
                  <a:lnTo>
                    <a:pt x="374100" y="744895"/>
                  </a:lnTo>
                  <a:lnTo>
                    <a:pt x="426288" y="758089"/>
                  </a:lnTo>
                  <a:lnTo>
                    <a:pt x="480659" y="768593"/>
                  </a:lnTo>
                  <a:lnTo>
                    <a:pt x="536983" y="776267"/>
                  </a:lnTo>
                  <a:lnTo>
                    <a:pt x="595026" y="780974"/>
                  </a:lnTo>
                  <a:lnTo>
                    <a:pt x="654557" y="782574"/>
                  </a:lnTo>
                  <a:lnTo>
                    <a:pt x="714209" y="780974"/>
                  </a:lnTo>
                  <a:lnTo>
                    <a:pt x="772359" y="776267"/>
                  </a:lnTo>
                  <a:lnTo>
                    <a:pt x="828777" y="768593"/>
                  </a:lnTo>
                  <a:lnTo>
                    <a:pt x="883231" y="758089"/>
                  </a:lnTo>
                  <a:lnTo>
                    <a:pt x="935489" y="744895"/>
                  </a:lnTo>
                  <a:lnTo>
                    <a:pt x="985322" y="729149"/>
                  </a:lnTo>
                  <a:lnTo>
                    <a:pt x="1032497" y="710990"/>
                  </a:lnTo>
                  <a:lnTo>
                    <a:pt x="1076783" y="690557"/>
                  </a:lnTo>
                  <a:lnTo>
                    <a:pt x="1117949" y="667988"/>
                  </a:lnTo>
                  <a:lnTo>
                    <a:pt x="1155763" y="643422"/>
                  </a:lnTo>
                  <a:lnTo>
                    <a:pt x="1189995" y="616999"/>
                  </a:lnTo>
                  <a:lnTo>
                    <a:pt x="1220413" y="588856"/>
                  </a:lnTo>
                  <a:lnTo>
                    <a:pt x="1246786" y="559133"/>
                  </a:lnTo>
                  <a:lnTo>
                    <a:pt x="1268882" y="527968"/>
                  </a:lnTo>
                  <a:lnTo>
                    <a:pt x="1299320" y="461869"/>
                  </a:lnTo>
                  <a:lnTo>
                    <a:pt x="1309877" y="391667"/>
                  </a:lnTo>
                  <a:lnTo>
                    <a:pt x="1307200" y="356003"/>
                  </a:lnTo>
                  <a:lnTo>
                    <a:pt x="1286471" y="287513"/>
                  </a:lnTo>
                  <a:lnTo>
                    <a:pt x="1246786" y="223727"/>
                  </a:lnTo>
                  <a:lnTo>
                    <a:pt x="1220413" y="193943"/>
                  </a:lnTo>
                  <a:lnTo>
                    <a:pt x="1189995" y="165748"/>
                  </a:lnTo>
                  <a:lnTo>
                    <a:pt x="1155763" y="139281"/>
                  </a:lnTo>
                  <a:lnTo>
                    <a:pt x="1117949" y="114680"/>
                  </a:lnTo>
                  <a:lnTo>
                    <a:pt x="1076783" y="92083"/>
                  </a:lnTo>
                  <a:lnTo>
                    <a:pt x="1032497" y="71628"/>
                  </a:lnTo>
                  <a:lnTo>
                    <a:pt x="985322" y="53452"/>
                  </a:lnTo>
                  <a:lnTo>
                    <a:pt x="935489" y="37694"/>
                  </a:lnTo>
                  <a:lnTo>
                    <a:pt x="883231" y="24492"/>
                  </a:lnTo>
                  <a:lnTo>
                    <a:pt x="828777" y="13984"/>
                  </a:lnTo>
                  <a:lnTo>
                    <a:pt x="772359" y="6307"/>
                  </a:lnTo>
                  <a:lnTo>
                    <a:pt x="714209" y="1599"/>
                  </a:lnTo>
                  <a:lnTo>
                    <a:pt x="654557" y="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069" name="object 16">
              <a:extLst>
                <a:ext uri="{FF2B5EF4-FFF2-40B4-BE49-F238E27FC236}">
                  <a16:creationId xmlns:a16="http://schemas.microsoft.com/office/drawing/2014/main" id="{BDF08888-282D-05E0-D9D4-9CF953A9D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4613" y="4122738"/>
              <a:ext cx="80327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60" rIns="0" bIns="0">
              <a:spAutoFit/>
            </a:bodyPr>
            <a:lstStyle>
              <a:lvl1pPr marL="146050" indent="-134938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88"/>
                </a:spcBef>
                <a:buClrTx/>
                <a:buFontTx/>
                <a:buNone/>
              </a:pPr>
              <a:r>
                <a:rPr lang="zh-CN" altLang="zh-CN" sz="1500">
                  <a:solidFill>
                    <a:srgbClr val="FFFFFF"/>
                  </a:solidFill>
                  <a:latin typeface="STZhongsong" panose="02010600040101010101" pitchFamily="2" charset="-122"/>
                  <a:ea typeface="STZhongsong" panose="02010600040101010101" pitchFamily="2" charset="-122"/>
                </a:rPr>
                <a:t>为什么不 正确</a:t>
              </a:r>
              <a:r>
                <a:rPr lang="zh-CN" altLang="zh-CN" sz="1500">
                  <a:solidFill>
                    <a:srgbClr val="FFFFFF"/>
                  </a:solidFill>
                  <a:cs typeface="Arial" panose="020B0604020202020204" pitchFamily="34" charset="0"/>
                </a:rPr>
                <a:t>?</a:t>
              </a:r>
              <a:endParaRPr lang="zh-CN" altLang="zh-CN" sz="1500">
                <a:cs typeface="Arial" panose="020B0604020202020204" pitchFamily="34" charset="0"/>
              </a:endParaRPr>
            </a:p>
          </p:txBody>
        </p:sp>
      </p:grpSp>
      <p:sp>
        <p:nvSpPr>
          <p:cNvPr id="45064" name="object 14">
            <a:extLst>
              <a:ext uri="{FF2B5EF4-FFF2-40B4-BE49-F238E27FC236}">
                <a16:creationId xmlns:a16="http://schemas.microsoft.com/office/drawing/2014/main" id="{07D767E2-A302-28F3-0DBD-5636D7C15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795338"/>
            <a:ext cx="46910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2600">
                <a:solidFill>
                  <a:srgbClr val="FFFFFF"/>
                </a:solidFill>
                <a:cs typeface="Arial" panose="020B0604020202020204" pitchFamily="34" charset="0"/>
              </a:rPr>
              <a:t>IN</a:t>
            </a:r>
            <a:r>
              <a:rPr lang="zh-CN" altLang="zh-CN" sz="26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与</a:t>
            </a:r>
            <a:r>
              <a:rPr lang="zh-CN" altLang="zh-CN" sz="2600">
                <a:solidFill>
                  <a:srgbClr val="FFFFFF"/>
                </a:solidFill>
                <a:cs typeface="Arial" panose="020B0604020202020204" pitchFamily="34" charset="0"/>
              </a:rPr>
              <a:t>NOT IN</a:t>
            </a:r>
            <a:r>
              <a:rPr lang="zh-CN" altLang="zh-CN" sz="26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谓词子查询</a:t>
            </a:r>
            <a:endParaRPr lang="zh-CN" altLang="zh-CN" sz="26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5065" name="灯片编号占位符 18">
            <a:extLst>
              <a:ext uri="{FF2B5EF4-FFF2-40B4-BE49-F238E27FC236}">
                <a16:creationId xmlns:a16="http://schemas.microsoft.com/office/drawing/2014/main" id="{5B75E290-C8B1-C838-1DF3-AA4A72D33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33E10F-8E1E-46AF-BA61-18C59AC12BF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5">
            <a:extLst>
              <a:ext uri="{FF2B5EF4-FFF2-40B4-BE49-F238E27FC236}">
                <a16:creationId xmlns:a16="http://schemas.microsoft.com/office/drawing/2014/main" id="{4EA74B52-5901-B450-F881-C350C55E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19238"/>
            <a:ext cx="62420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带有子查询的Select语句区分为内层和外层</a:t>
            </a:r>
          </a:p>
        </p:txBody>
      </p:sp>
      <p:sp>
        <p:nvSpPr>
          <p:cNvPr id="46083" name="object 6">
            <a:extLst>
              <a:ext uri="{FF2B5EF4-FFF2-40B4-BE49-F238E27FC236}">
                <a16:creationId xmlns:a16="http://schemas.microsoft.com/office/drawing/2014/main" id="{96BCF22F-F56E-B2DE-D708-F2A2DB377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2043113"/>
            <a:ext cx="14446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596900" algn="l"/>
                <a:tab pos="7921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596900" algn="l"/>
                <a:tab pos="792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96900" algn="l"/>
                <a:tab pos="7921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6900" algn="l"/>
                <a:tab pos="792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1500">
                <a:solidFill>
                  <a:srgbClr val="FF0065"/>
                </a:solidFill>
                <a:cs typeface="Arial" panose="020B0604020202020204" pitchFamily="34" charset="0"/>
              </a:rPr>
              <a:t>Sname  </a:t>
            </a: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50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918FC0-2978-9BEA-BE39-1F2C804225DE}"/>
              </a:ext>
            </a:extLst>
          </p:cNvPr>
          <p:cNvSpPr txBox="1"/>
          <p:nvPr/>
        </p:nvSpPr>
        <p:spPr>
          <a:xfrm>
            <a:off x="1296988" y="2724150"/>
            <a:ext cx="1758950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algn="ctr" eaLnBrk="1" hangingPunct="1">
              <a:spcBef>
                <a:spcPts val="86"/>
              </a:spcBef>
              <a:tabLst>
                <a:tab pos="759641" algn="l"/>
                <a:tab pos="1161452" algn="l"/>
              </a:tabLst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not</a:t>
            </a:r>
            <a:r>
              <a:rPr sz="1539" spc="34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46085" name="object 8">
            <a:extLst>
              <a:ext uri="{FF2B5EF4-FFF2-40B4-BE49-F238E27FC236}">
                <a16:creationId xmlns:a16="http://schemas.microsoft.com/office/drawing/2014/main" id="{31178AEE-7F7C-8F9B-2338-1CBCCE96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2738438"/>
            <a:ext cx="4616450" cy="1107547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174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93027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9302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9302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30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25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SC, Course C, Teacher T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13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T.Tname = ‘ </a:t>
            </a:r>
            <a:r>
              <a:rPr lang="zh-CN" altLang="zh-CN" sz="1500" dirty="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李 明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’ and SC.C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=  C.C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and T.T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= C.T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) </a:t>
            </a:r>
            <a:r>
              <a:rPr lang="zh-CN" altLang="zh-CN" sz="1500" dirty="0">
                <a:cs typeface="Arial" panose="020B0604020202020204" pitchFamily="34" charset="0"/>
              </a:rPr>
              <a:t>;</a:t>
            </a:r>
          </a:p>
        </p:txBody>
      </p:sp>
      <p:sp>
        <p:nvSpPr>
          <p:cNvPr id="46086" name="object 9">
            <a:extLst>
              <a:ext uri="{FF2B5EF4-FFF2-40B4-BE49-F238E27FC236}">
                <a16:creationId xmlns:a16="http://schemas.microsoft.com/office/drawing/2014/main" id="{86CC4B72-B53C-3EB6-8A9C-666D8690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59275"/>
            <a:ext cx="74882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9097" rIns="0" bIns="0">
            <a:spAutoFit/>
          </a:bodyPr>
          <a:lstStyle>
            <a:lvl1pPr marL="285750" indent="-2762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873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873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873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SzPct val="97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非相关子查询：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内层查询独立进行，没有涉及任何外层查询相关信息的子查询</a:t>
            </a:r>
          </a:p>
          <a:p>
            <a:pPr eaLnBrk="1" hangingPunct="1">
              <a:spcBef>
                <a:spcPts val="62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前面的子查询示例都是非相关子查询</a:t>
            </a:r>
          </a:p>
        </p:txBody>
      </p:sp>
      <p:sp>
        <p:nvSpPr>
          <p:cNvPr id="46087" name="object 10">
            <a:extLst>
              <a:ext uri="{FF2B5EF4-FFF2-40B4-BE49-F238E27FC236}">
                <a16:creationId xmlns:a16="http://schemas.microsoft.com/office/drawing/2014/main" id="{F372A854-D962-C6CD-28CB-6F55040AA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2435225"/>
            <a:ext cx="8794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</a:t>
            </a:r>
          </a:p>
        </p:txBody>
      </p:sp>
      <p:sp>
        <p:nvSpPr>
          <p:cNvPr id="46088" name="object 11">
            <a:extLst>
              <a:ext uri="{FF2B5EF4-FFF2-40B4-BE49-F238E27FC236}">
                <a16:creationId xmlns:a16="http://schemas.microsoft.com/office/drawing/2014/main" id="{04698428-DDBB-EF74-1BC3-F669C56EDECA}"/>
              </a:ext>
            </a:extLst>
          </p:cNvPr>
          <p:cNvSpPr>
            <a:spLocks/>
          </p:cNvSpPr>
          <p:nvPr/>
        </p:nvSpPr>
        <p:spPr bwMode="auto">
          <a:xfrm>
            <a:off x="1238250" y="2098675"/>
            <a:ext cx="6794500" cy="1927225"/>
          </a:xfrm>
          <a:custGeom>
            <a:avLst/>
            <a:gdLst>
              <a:gd name="T0" fmla="*/ 0 w 7947025"/>
              <a:gd name="T1" fmla="*/ 0 h 2253615"/>
              <a:gd name="T2" fmla="*/ 0 w 7947025"/>
              <a:gd name="T3" fmla="*/ 551163 h 2253615"/>
              <a:gd name="T4" fmla="*/ 1939875 w 7947025"/>
              <a:gd name="T5" fmla="*/ 551163 h 2253615"/>
              <a:gd name="T6" fmla="*/ 1939875 w 7947025"/>
              <a:gd name="T7" fmla="*/ 0 h 2253615"/>
              <a:gd name="T8" fmla="*/ 0 w 7947025"/>
              <a:gd name="T9" fmla="*/ 0 h 2253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47025" h="2253615">
                <a:moveTo>
                  <a:pt x="0" y="0"/>
                </a:moveTo>
                <a:lnTo>
                  <a:pt x="0" y="2253234"/>
                </a:lnTo>
                <a:lnTo>
                  <a:pt x="7946898" y="2253234"/>
                </a:lnTo>
                <a:lnTo>
                  <a:pt x="7946898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9" name="object 12">
            <a:extLst>
              <a:ext uri="{FF2B5EF4-FFF2-40B4-BE49-F238E27FC236}">
                <a16:creationId xmlns:a16="http://schemas.microsoft.com/office/drawing/2014/main" id="{3733F33B-6D6C-2DAC-9BEE-B3510C20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1812925"/>
            <a:ext cx="8905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外层查询</a:t>
            </a:r>
          </a:p>
        </p:txBody>
      </p:sp>
      <p:sp>
        <p:nvSpPr>
          <p:cNvPr id="46090" name="object 14">
            <a:extLst>
              <a:ext uri="{FF2B5EF4-FFF2-40B4-BE49-F238E27FC236}">
                <a16:creationId xmlns:a16="http://schemas.microsoft.com/office/drawing/2014/main" id="{618E3BFB-88D1-5118-2233-4C4AF4C6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36600"/>
            <a:ext cx="35575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非相关子查询</a:t>
            </a:r>
            <a:endParaRPr lang="zh-CN" altLang="zh-CN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6091" name="灯片编号占位符 16">
            <a:extLst>
              <a:ext uri="{FF2B5EF4-FFF2-40B4-BE49-F238E27FC236}">
                <a16:creationId xmlns:a16="http://schemas.microsoft.com/office/drawing/2014/main" id="{FBFF3796-32CF-9111-9FA8-8639E1DAB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DFB835-0363-4F33-B4BA-59D7763E0EE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78CF0994-3CF3-D9D9-0AC9-426B392105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759B15-ED4B-493F-9CD4-1010D46F63E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0F933DE-77BB-9DA8-E0C5-46F2185D4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排序合并法</a:t>
            </a:r>
            <a:r>
              <a:rPr lang="en-US" altLang="zh-CN" sz="3200"/>
              <a:t>(SORT-MERGE)</a:t>
            </a:r>
            <a:endParaRPr lang="en-US" altLang="zh-CN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D840B9B-25FB-13A7-0242-7F037429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常用于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b="1"/>
              <a:t>首先按连接属性对表</a:t>
            </a:r>
            <a:r>
              <a:rPr lang="en-US" altLang="zh-CN" sz="2200" b="1"/>
              <a:t>1</a:t>
            </a:r>
            <a:r>
              <a:rPr lang="zh-CN" altLang="en-US" sz="2200" b="1"/>
              <a:t>和表</a:t>
            </a:r>
            <a:r>
              <a:rPr lang="en-US" altLang="zh-CN" sz="2200" b="1"/>
              <a:t>2</a:t>
            </a:r>
            <a:r>
              <a:rPr lang="zh-CN" altLang="en-US" sz="2200" b="1">
                <a:solidFill>
                  <a:srgbClr val="E02920"/>
                </a:solidFill>
              </a:rPr>
              <a:t>排序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b="1"/>
              <a:t>对表</a:t>
            </a:r>
            <a:r>
              <a:rPr lang="en-US" altLang="zh-CN" sz="2200" b="1"/>
              <a:t>1</a:t>
            </a:r>
            <a:r>
              <a:rPr lang="zh-CN" altLang="en-US" sz="2200" b="1"/>
              <a:t>的第一个元组，从头开始扫描表</a:t>
            </a:r>
            <a:r>
              <a:rPr lang="en-US" altLang="zh-CN" sz="2200" b="1"/>
              <a:t>2</a:t>
            </a:r>
            <a:r>
              <a:rPr lang="zh-CN" altLang="en-US" sz="2200" b="1"/>
              <a:t>，顺序查找满足连接条件的元组，找到后就将表</a:t>
            </a:r>
            <a:r>
              <a:rPr lang="en-US" altLang="zh-CN" sz="2200" b="1"/>
              <a:t>1</a:t>
            </a:r>
            <a:r>
              <a:rPr lang="zh-CN" altLang="en-US" sz="2200" b="1"/>
              <a:t>中的第一个元组与该元组拼接起来，形成结果表中一个元组。当遇到表</a:t>
            </a:r>
            <a:r>
              <a:rPr lang="en-US" altLang="zh-CN" sz="2200" b="1"/>
              <a:t>2</a:t>
            </a:r>
            <a:r>
              <a:rPr lang="zh-CN" altLang="en-US" sz="2200" b="1"/>
              <a:t>中第一条大于表</a:t>
            </a:r>
            <a:r>
              <a:rPr lang="en-US" altLang="zh-CN" sz="2200" b="1"/>
              <a:t>1</a:t>
            </a:r>
            <a:r>
              <a:rPr lang="zh-CN" altLang="en-US" sz="2200" b="1"/>
              <a:t>连接字段值的元组时，对表</a:t>
            </a:r>
            <a:r>
              <a:rPr lang="en-US" altLang="zh-CN" sz="2200" b="1"/>
              <a:t>2</a:t>
            </a:r>
            <a:r>
              <a:rPr lang="zh-CN" altLang="en-US" sz="2200" b="1"/>
              <a:t>的查询不再继续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3286A2D-8B10-91BC-D96A-042B680FB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2781300"/>
            <a:ext cx="8229600" cy="27336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】 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查询与规格为</a:t>
            </a: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BVV-120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在同一个仓库存放的物资名称、规格和数量。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sz="21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1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IN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( SELECT warehouse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FROM stock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WHERE </a:t>
            </a:r>
            <a:r>
              <a:rPr lang="en-US" altLang="zh-CN" sz="21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='BVV-120'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AND </a:t>
            </a:r>
            <a:r>
              <a:rPr lang="en-US" altLang="zh-CN" sz="21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zh-CN" altLang="en-US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sz="2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');</a:t>
            </a: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925E2C33-69CA-14BC-5621-030ED70B3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B53573-1F07-483B-93B7-77D0595C2A1D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A4BA2197-289B-2115-2394-AEDE68512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92150"/>
            <a:ext cx="7391400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仿宋_GB2312" pitchFamily="49" charset="-122"/>
              </a:rPr>
              <a:t>不相关子查询</a:t>
            </a:r>
            <a:r>
              <a:rPr lang="zh-CN" altLang="en-US" sz="2800"/>
              <a:t>求解方法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026E0E-5A7E-D3CD-3C70-4DA01BBD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662987" cy="10795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40000"/>
              </a:lnSpc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kern="0"/>
              <a:t>由里向外 逐层处理。即每个子查询在上一级查询处理之前求解，子查询的结果用于建立其父查询的查找条件。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24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1A8673BF-A62B-E6C9-8334-1923BC33B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8FA12A-E102-45EC-8DF1-1ABF28B9E0A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B84488-4FB7-12F5-3D16-53F61EA0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601788"/>
            <a:ext cx="7978775" cy="3671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000" kern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）确定规格为</a:t>
            </a:r>
            <a:r>
              <a:rPr lang="zh-CN" altLang="en-US" sz="2000" kern="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en-US" altLang="zh-CN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BVV-120</a:t>
            </a:r>
            <a:r>
              <a:rPr lang="en-US" altLang="zh-CN" sz="2000" kern="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kern="0" dirty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2000" kern="0" dirty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的物资所存放仓库名称：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warehouse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FROM stock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WHERE </a:t>
            </a:r>
            <a:r>
              <a:rPr lang="en-US" altLang="zh-CN" sz="2000" kern="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='BVV-120'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AND </a:t>
            </a:r>
            <a:r>
              <a:rPr lang="en-US" altLang="zh-CN" sz="2000" kern="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zh-CN" altLang="en-US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sz="20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结果：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7DBB181-7EB4-24A9-2998-9DAC7E2F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20938"/>
            <a:ext cx="23050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25F644F-51AE-8CA4-00BC-31B75CE4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221163"/>
            <a:ext cx="8229600" cy="20161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1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② </a:t>
            </a:r>
            <a:r>
              <a:rPr lang="zh-CN" altLang="en-US" sz="21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查找所有存放在供电局</a:t>
            </a:r>
            <a:r>
              <a:rPr lang="en-US" altLang="zh-CN" sz="21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21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仓库的物资：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sz="2100" kern="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100" kern="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='</a:t>
            </a:r>
            <a:r>
              <a:rPr lang="zh-CN" altLang="en-US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sz="2100" kern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100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查询结果为：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67D8D7D-0C67-AC4B-5C34-13A20935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5499100"/>
            <a:ext cx="36004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2">
            <a:extLst>
              <a:ext uri="{FF2B5EF4-FFF2-40B4-BE49-F238E27FC236}">
                <a16:creationId xmlns:a16="http://schemas.microsoft.com/office/drawing/2014/main" id="{695D458C-DBAF-E40F-B067-307C9778B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36600"/>
            <a:ext cx="7391400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仿宋_GB2312" pitchFamily="49" charset="-122"/>
              </a:rPr>
              <a:t>不相关子查询</a:t>
            </a:r>
            <a:r>
              <a:rPr lang="zh-CN" altLang="en-US" sz="2800"/>
              <a:t>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559AB441-D693-06D6-F2DC-C871D410F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29600" cy="30956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本例中的查询也可以用自身连接来完成：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s1.mat_name, s1.speci, s1.amount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s1,stock 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s1.warehouse=s2.warehouse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and s2.speci ='BVV-120'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AND s2.mat_name ='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23D547BF-0363-D9AF-57CF-9EB091CEA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FB11EF-F710-4DE8-B098-4FDCEA1A904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6E9C8CF8-9719-5F6D-C2AF-40A062AA8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89603A-FAD7-4ED1-98AA-F53701107B17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7A42BB1-AF17-0F9C-2D81-E449CD12E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532812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1]</a:t>
            </a:r>
            <a:r>
              <a:rPr lang="zh-CN" altLang="en-US" sz="2200"/>
              <a:t>查询选修了课程名为“信息系统”的学生学号和姓名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SELECT Sno</a:t>
            </a:r>
            <a:r>
              <a:rPr lang="zh-CN" altLang="en-US" sz="2200"/>
              <a:t>，</a:t>
            </a:r>
            <a:r>
              <a:rPr lang="en-US" altLang="zh-CN" sz="2200"/>
              <a:t>Sname              </a:t>
            </a:r>
            <a:r>
              <a:rPr lang="en-US" altLang="zh-CN" sz="2200">
                <a:solidFill>
                  <a:srgbClr val="FF3399"/>
                </a:solidFill>
              </a:rPr>
              <a:t>③ </a:t>
            </a:r>
            <a:r>
              <a:rPr lang="zh-CN" altLang="en-US" sz="2200">
                <a:solidFill>
                  <a:srgbClr val="FF3399"/>
                </a:solidFill>
              </a:rPr>
              <a:t>最后在</a:t>
            </a:r>
            <a:r>
              <a:rPr lang="en-US" altLang="zh-CN" sz="2200">
                <a:solidFill>
                  <a:srgbClr val="FF3399"/>
                </a:solidFill>
              </a:rPr>
              <a:t>Student</a:t>
            </a:r>
            <a:r>
              <a:rPr lang="zh-CN" altLang="en-US" sz="2200">
                <a:solidFill>
                  <a:srgbClr val="FF3399"/>
                </a:solidFill>
              </a:rPr>
              <a:t>关系中</a:t>
            </a:r>
            <a:endParaRPr lang="zh-CN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	</a:t>
            </a:r>
            <a:r>
              <a:rPr lang="en-US" altLang="zh-CN" sz="2200"/>
              <a:t>FROM    Student                           </a:t>
            </a:r>
            <a:r>
              <a:rPr lang="zh-CN" altLang="en-US" sz="2200">
                <a:solidFill>
                  <a:srgbClr val="FF3399"/>
                </a:solidFill>
              </a:rPr>
              <a:t>取出</a:t>
            </a:r>
            <a:r>
              <a:rPr lang="en-US" altLang="zh-CN" sz="2200">
                <a:solidFill>
                  <a:srgbClr val="FF3399"/>
                </a:solidFill>
              </a:rPr>
              <a:t>Sno</a:t>
            </a:r>
            <a:r>
              <a:rPr lang="zh-CN" altLang="en-US" sz="2200">
                <a:solidFill>
                  <a:srgbClr val="FF3399"/>
                </a:solidFill>
              </a:rPr>
              <a:t>和</a:t>
            </a:r>
            <a:r>
              <a:rPr lang="en-US" altLang="zh-CN" sz="2200">
                <a:solidFill>
                  <a:srgbClr val="FF3399"/>
                </a:solidFill>
              </a:rPr>
              <a:t>Sname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	WHERE Sno 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   (SELECT Sno                   </a:t>
            </a:r>
            <a:r>
              <a:rPr lang="en-US" altLang="zh-CN" sz="2200">
                <a:solidFill>
                  <a:srgbClr val="FF3399"/>
                </a:solidFill>
              </a:rPr>
              <a:t>② </a:t>
            </a:r>
            <a:r>
              <a:rPr lang="zh-CN" altLang="en-US" sz="2200">
                <a:solidFill>
                  <a:srgbClr val="FF3399"/>
                </a:solidFill>
              </a:rPr>
              <a:t>然后在</a:t>
            </a:r>
            <a:r>
              <a:rPr lang="en-US" altLang="zh-CN" sz="2200">
                <a:solidFill>
                  <a:srgbClr val="FF3399"/>
                </a:solidFill>
              </a:rPr>
              <a:t>SC</a:t>
            </a:r>
            <a:r>
              <a:rPr lang="zh-CN" altLang="en-US" sz="2200">
                <a:solidFill>
                  <a:srgbClr val="FF3399"/>
                </a:solidFill>
              </a:rPr>
              <a:t>关系中找出选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</a:t>
            </a:r>
            <a:r>
              <a:rPr lang="en-US" altLang="zh-CN" sz="2200"/>
              <a:t>FROM    SC                       </a:t>
            </a:r>
            <a:r>
              <a:rPr lang="zh-CN" altLang="en-US" sz="2200">
                <a:solidFill>
                  <a:srgbClr val="FF3399"/>
                </a:solidFill>
              </a:rPr>
              <a:t>修了</a:t>
            </a:r>
            <a:r>
              <a:rPr lang="en-US" altLang="zh-CN" sz="2200">
                <a:solidFill>
                  <a:srgbClr val="FF3399"/>
                </a:solidFill>
              </a:rPr>
              <a:t>3</a:t>
            </a:r>
            <a:r>
              <a:rPr lang="zh-CN" altLang="en-US" sz="2200">
                <a:solidFill>
                  <a:srgbClr val="FF3399"/>
                </a:solidFill>
              </a:rPr>
              <a:t>号课程的学生学号</a:t>
            </a:r>
            <a:endParaRPr lang="zh-CN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</a:t>
            </a:r>
            <a:r>
              <a:rPr lang="en-US" altLang="zh-CN" sz="2200"/>
              <a:t>WHERE  Cno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           (SELECT Cno            </a:t>
            </a:r>
            <a:r>
              <a:rPr lang="en-US" altLang="zh-CN" sz="2200">
                <a:solidFill>
                  <a:srgbClr val="FF3399"/>
                </a:solidFill>
              </a:rPr>
              <a:t>① </a:t>
            </a:r>
            <a:r>
              <a:rPr lang="zh-CN" altLang="en-US" sz="2200">
                <a:solidFill>
                  <a:srgbClr val="FF3399"/>
                </a:solidFill>
              </a:rPr>
              <a:t>首先在</a:t>
            </a:r>
            <a:r>
              <a:rPr lang="en-US" altLang="zh-CN" sz="2200">
                <a:solidFill>
                  <a:srgbClr val="FF3399"/>
                </a:solidFill>
              </a:rPr>
              <a:t>Course</a:t>
            </a:r>
            <a:r>
              <a:rPr lang="zh-CN" altLang="en-US" sz="2200">
                <a:solidFill>
                  <a:srgbClr val="FF3399"/>
                </a:solidFill>
              </a:rPr>
              <a:t>关系中找出</a:t>
            </a:r>
            <a:endParaRPr lang="zh-CN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    </a:t>
            </a:r>
            <a:r>
              <a:rPr lang="en-US" altLang="zh-CN" sz="2200"/>
              <a:t>FROM Course              </a:t>
            </a:r>
            <a:r>
              <a:rPr lang="en-US" altLang="zh-CN" sz="2200">
                <a:solidFill>
                  <a:srgbClr val="FF3399"/>
                </a:solidFill>
              </a:rPr>
              <a:t>“</a:t>
            </a:r>
            <a:r>
              <a:rPr lang="zh-CN" altLang="en-US" sz="2200">
                <a:solidFill>
                  <a:srgbClr val="FF3399"/>
                </a:solidFill>
              </a:rPr>
              <a:t>信息系统”的课程号，为</a:t>
            </a:r>
            <a:r>
              <a:rPr lang="en-US" altLang="zh-CN" sz="2200">
                <a:solidFill>
                  <a:srgbClr val="FF3399"/>
                </a:solidFill>
              </a:rPr>
              <a:t>3</a:t>
            </a:r>
            <a:r>
              <a:rPr lang="zh-CN" altLang="en-US" sz="2200">
                <a:solidFill>
                  <a:srgbClr val="FF3399"/>
                </a:solidFill>
              </a:rPr>
              <a:t>号</a:t>
            </a:r>
            <a:endParaRPr lang="zh-CN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    </a:t>
            </a:r>
            <a:r>
              <a:rPr lang="en-US" altLang="zh-CN" sz="2200"/>
              <a:t>WHERE Cname= ‘</a:t>
            </a:r>
            <a:r>
              <a:rPr lang="zh-CN" altLang="en-US" sz="2200"/>
              <a:t>信息系统’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  </a:t>
            </a:r>
            <a:r>
              <a:rPr lang="en-US" altLang="zh-CN" sz="22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    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549F4B-9A25-765A-2414-D016380D7DE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838200" y="630238"/>
            <a:ext cx="73914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kern="0">
                <a:ea typeface="仿宋_GB2312" pitchFamily="49" charset="-122"/>
              </a:rPr>
              <a:t>不相关子查询</a:t>
            </a:r>
            <a:r>
              <a:rPr lang="zh-CN" altLang="en-US" sz="2800" kern="0"/>
              <a:t>（例）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6971FC4C-FE98-24CD-C069-0C74AE823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55018-C7F7-4D9F-83F4-4AFE060ED12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835EEB3-7503-CE8F-90EA-DB008427C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用连接查询实现</a:t>
            </a:r>
            <a:r>
              <a:rPr lang="en-US" altLang="zh-CN">
                <a:latin typeface="宋体" panose="02010600030101010101" pitchFamily="2" charset="-122"/>
              </a:rPr>
              <a:t>[</a:t>
            </a:r>
            <a:r>
              <a:rPr lang="zh-CN" altLang="en-US">
                <a:latin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</a:rPr>
              <a:t>1]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SELECT Sno</a:t>
            </a:r>
            <a:r>
              <a:rPr lang="zh-CN" altLang="en-US" sz="2400"/>
              <a:t>，</a:t>
            </a:r>
            <a:r>
              <a:rPr lang="en-US" altLang="zh-CN" sz="2400"/>
              <a:t>Sname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Student</a:t>
            </a:r>
            <a:r>
              <a:rPr lang="zh-CN" altLang="en-US" sz="2400"/>
              <a:t>，</a:t>
            </a:r>
            <a:r>
              <a:rPr lang="en-US" altLang="zh-CN" sz="2400"/>
              <a:t>SC</a:t>
            </a:r>
            <a:r>
              <a:rPr lang="zh-CN" altLang="en-US" sz="2400"/>
              <a:t>，</a:t>
            </a:r>
            <a:r>
              <a:rPr lang="en-US" altLang="zh-CN" sz="2400"/>
              <a:t>Course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Student.Sno = SC.Sno  AND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SC.Cno = Course.Cno AND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Course.Cname=‘</a:t>
            </a:r>
            <a:r>
              <a:rPr lang="zh-CN" altLang="en-US" sz="2400"/>
              <a:t>信息系统’；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75840C7-EC90-132E-B5F1-19AACF3C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仿宋_GB2312" pitchFamily="49" charset="-122"/>
              </a:rPr>
              <a:t>不相关子查询</a:t>
            </a:r>
            <a:r>
              <a:rPr lang="zh-CN" altLang="en-US" sz="2800"/>
              <a:t>（例）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29633BB-B14E-042A-42A6-B036493C7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7C791B-0687-4806-BBE5-CFD977A5FF3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4D5EB20-02CF-FE67-531B-A4274EA9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仿宋_GB2312" pitchFamily="49" charset="-122"/>
              </a:rPr>
              <a:t>不相关子查询</a:t>
            </a:r>
            <a:r>
              <a:rPr lang="zh-CN" altLang="en-US" sz="2800"/>
              <a:t>（例）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83996D7-C6DC-8B6D-9967-487D3D91A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2]  </a:t>
            </a:r>
            <a:r>
              <a:rPr lang="zh-CN" altLang="en-US" sz="2400"/>
              <a:t>查询与“刘晨”在同一个系学习的学生。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SELECT Sno</a:t>
            </a:r>
            <a:r>
              <a:rPr lang="zh-CN" altLang="en-US" sz="2400"/>
              <a:t>，</a:t>
            </a:r>
            <a:r>
              <a:rPr lang="en-US" altLang="zh-CN" sz="2400"/>
              <a:t>Sname</a:t>
            </a:r>
            <a:r>
              <a:rPr lang="zh-CN" altLang="en-US" sz="2400"/>
              <a:t>，</a:t>
            </a:r>
            <a:r>
              <a:rPr lang="en-US" altLang="zh-CN" sz="2400"/>
              <a:t>Sdept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	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	WHERE Sdept  </a:t>
            </a:r>
            <a:r>
              <a:rPr lang="en-US" altLang="zh-CN" sz="2400">
                <a:solidFill>
                  <a:srgbClr val="FF00FF"/>
                </a:solidFill>
              </a:rPr>
              <a:t>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(SELECT Sdept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WHERE Sname= ‘ </a:t>
            </a:r>
            <a:r>
              <a:rPr lang="zh-CN" altLang="en-US" sz="2400"/>
              <a:t>刘晨 ’</a:t>
            </a:r>
            <a:r>
              <a:rPr lang="en-US" altLang="zh-CN" sz="2400"/>
              <a:t>)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   此查询为不相关子查询。</a:t>
            </a:r>
          </a:p>
        </p:txBody>
      </p:sp>
      <p:sp>
        <p:nvSpPr>
          <p:cNvPr id="5222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A9FF28-E3E9-4FC7-6F9E-5E834024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248400"/>
            <a:ext cx="304800" cy="3048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E7E05F2-4BC3-EC41-9D69-D57A879A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6172200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094E9141-1745-1990-FEC7-3A1208D0EB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2639FE-17F2-4817-8350-BA54831D2C90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40CA19E-3B15-4F93-EA89-5362E488D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用自身连接完成上例查询要求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 </a:t>
            </a:r>
            <a:r>
              <a:rPr lang="en-US" altLang="zh-CN" sz="2400">
                <a:solidFill>
                  <a:srgbClr val="D75B5B"/>
                </a:solidFill>
              </a:rPr>
              <a:t>S1</a:t>
            </a:r>
            <a:r>
              <a:rPr lang="en-US" altLang="zh-CN" sz="2400"/>
              <a:t>.Sno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D75B5B"/>
                </a:solidFill>
              </a:rPr>
              <a:t>S1</a:t>
            </a:r>
            <a:r>
              <a:rPr lang="en-US" altLang="zh-CN" sz="2400"/>
              <a:t>.Sname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D75B5B"/>
                </a:solidFill>
              </a:rPr>
              <a:t>S1</a:t>
            </a:r>
            <a:r>
              <a:rPr lang="en-US" altLang="zh-CN" sz="2400"/>
              <a:t>.Sdept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FROM     Student </a:t>
            </a:r>
            <a:r>
              <a:rPr lang="en-US" altLang="zh-CN" sz="2400">
                <a:solidFill>
                  <a:srgbClr val="D75B5B"/>
                </a:solidFill>
              </a:rPr>
              <a:t>S1</a:t>
            </a:r>
            <a:r>
              <a:rPr lang="zh-CN" altLang="en-US" sz="2400"/>
              <a:t>，</a:t>
            </a:r>
            <a:r>
              <a:rPr lang="en-US" altLang="zh-CN" sz="2400"/>
              <a:t>Student </a:t>
            </a:r>
            <a:r>
              <a:rPr lang="en-US" altLang="zh-CN" sz="2400">
                <a:solidFill>
                  <a:srgbClr val="D75B5B"/>
                </a:solidFill>
              </a:rPr>
              <a:t>S2</a:t>
            </a:r>
            <a:endParaRPr lang="en-US" altLang="zh-CN" sz="240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WHERE  </a:t>
            </a:r>
            <a:r>
              <a:rPr lang="en-US" altLang="zh-CN" sz="2400">
                <a:solidFill>
                  <a:srgbClr val="D75B5B"/>
                </a:solidFill>
              </a:rPr>
              <a:t>S1</a:t>
            </a:r>
            <a:r>
              <a:rPr lang="en-US" altLang="zh-CN" sz="2400"/>
              <a:t>.Sdept = </a:t>
            </a:r>
            <a:r>
              <a:rPr lang="en-US" altLang="zh-CN" sz="2400">
                <a:solidFill>
                  <a:srgbClr val="D75B5B"/>
                </a:solidFill>
              </a:rPr>
              <a:t>S2</a:t>
            </a:r>
            <a:r>
              <a:rPr lang="en-US" altLang="zh-CN" sz="2400"/>
              <a:t>.Sdept  AND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</a:t>
            </a:r>
            <a:r>
              <a:rPr lang="en-US" altLang="zh-CN" sz="2400">
                <a:solidFill>
                  <a:srgbClr val="D75B5B"/>
                </a:solidFill>
              </a:rPr>
              <a:t>S2</a:t>
            </a:r>
            <a:r>
              <a:rPr lang="en-US" altLang="zh-CN" sz="2400"/>
              <a:t>.Sname = '</a:t>
            </a:r>
            <a:r>
              <a:rPr lang="zh-CN" altLang="en-US" sz="2400"/>
              <a:t>刘晨</a:t>
            </a:r>
            <a:r>
              <a:rPr lang="en-US" altLang="zh-CN" sz="2400"/>
              <a:t>'</a:t>
            </a:r>
            <a:r>
              <a:rPr lang="zh-CN" altLang="en-US" sz="240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E99FBBC-CBB6-2A07-3834-46EC2D267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仿宋_GB2312" pitchFamily="49" charset="-122"/>
              </a:rPr>
              <a:t>不相关子查询</a:t>
            </a:r>
            <a:r>
              <a:rPr lang="zh-CN" altLang="en-US" sz="2800"/>
              <a:t>（例）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>
            <a:extLst>
              <a:ext uri="{FF2B5EF4-FFF2-40B4-BE49-F238E27FC236}">
                <a16:creationId xmlns:a16="http://schemas.microsoft.com/office/drawing/2014/main" id="{A609E335-515E-3F90-AC21-51F59A51A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988" y="2852738"/>
            <a:ext cx="8412162" cy="30956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100"/>
              <a:t>例：假设一个学生只可能在一个系学习，并且必须属于一个系，则在</a:t>
            </a:r>
            <a:r>
              <a:rPr lang="en-US" altLang="zh-CN" sz="2100"/>
              <a:t>[</a:t>
            </a:r>
            <a:r>
              <a:rPr lang="zh-CN" altLang="en-US" sz="2100"/>
              <a:t>例</a:t>
            </a:r>
            <a:r>
              <a:rPr lang="en-US" altLang="zh-CN" sz="2100"/>
              <a:t>2]</a:t>
            </a:r>
            <a:r>
              <a:rPr lang="zh-CN" altLang="en-US" sz="2100"/>
              <a:t>可以</a:t>
            </a:r>
            <a:r>
              <a:rPr lang="zh-CN" altLang="en-US" sz="2100">
                <a:solidFill>
                  <a:srgbClr val="D75B5B"/>
                </a:solidFill>
              </a:rPr>
              <a:t>用 </a:t>
            </a:r>
            <a:r>
              <a:rPr lang="en-US" altLang="zh-CN" sz="2100">
                <a:solidFill>
                  <a:srgbClr val="D75B5B"/>
                </a:solidFill>
              </a:rPr>
              <a:t>= </a:t>
            </a:r>
            <a:r>
              <a:rPr lang="zh-CN" altLang="en-US" sz="2100">
                <a:solidFill>
                  <a:srgbClr val="D75B5B"/>
                </a:solidFill>
              </a:rPr>
              <a:t>代替</a:t>
            </a:r>
            <a:r>
              <a:rPr lang="en-US" altLang="zh-CN" sz="2100">
                <a:solidFill>
                  <a:srgbClr val="D75B5B"/>
                </a:solidFill>
              </a:rPr>
              <a:t>IN</a:t>
            </a:r>
            <a:r>
              <a:rPr lang="en-US" altLang="zh-CN" sz="2100"/>
              <a:t> </a:t>
            </a:r>
            <a:r>
              <a:rPr lang="zh-CN" altLang="en-US" sz="2100"/>
              <a:t>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100"/>
              <a:t>     </a:t>
            </a:r>
            <a:r>
              <a:rPr lang="en-US" altLang="zh-CN" sz="2100"/>
              <a:t>SELECT Sno</a:t>
            </a:r>
            <a:r>
              <a:rPr lang="zh-CN" altLang="en-US" sz="2100"/>
              <a:t>，</a:t>
            </a:r>
            <a:r>
              <a:rPr lang="en-US" altLang="zh-CN" sz="2100"/>
              <a:t>Sname</a:t>
            </a:r>
            <a:r>
              <a:rPr lang="zh-CN" altLang="en-US" sz="2100"/>
              <a:t>，</a:t>
            </a:r>
            <a:r>
              <a:rPr lang="en-US" altLang="zh-CN" sz="2100"/>
              <a:t>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100"/>
              <a:t>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100"/>
              <a:t>     WHERE Sdept  </a:t>
            </a:r>
            <a:r>
              <a:rPr lang="en-US" altLang="zh-CN" sz="2100">
                <a:solidFill>
                  <a:srgbClr val="D75B5B"/>
                </a:solidFill>
              </a:rPr>
              <a:t> =</a:t>
            </a:r>
            <a:endParaRPr lang="en-US" altLang="zh-CN" sz="2100"/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100"/>
              <a:t>                   (SELECT 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100"/>
              <a:t>               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100"/>
              <a:t>                    WHERE Sname= ‘</a:t>
            </a:r>
            <a:r>
              <a:rPr lang="zh-CN" altLang="en-US" sz="2100"/>
              <a:t>刘晨’</a:t>
            </a:r>
            <a:r>
              <a:rPr lang="en-US" altLang="zh-CN" sz="2100"/>
              <a:t>)</a:t>
            </a:r>
            <a:r>
              <a:rPr lang="zh-CN" altLang="en-US" sz="210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1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E50DEF9A-28E4-5B66-4525-4AF486AE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412875"/>
            <a:ext cx="678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Tahoma" panose="020B0604030504040204" pitchFamily="34" charset="0"/>
              </a:rPr>
              <a:t>2. </a:t>
            </a:r>
            <a:r>
              <a:rPr kumimoji="1" lang="zh-CN" altLang="en-US" sz="2400">
                <a:solidFill>
                  <a:srgbClr val="FF00FF"/>
                </a:solidFill>
                <a:latin typeface="Tahoma" panose="020B0604030504040204" pitchFamily="34" charset="0"/>
              </a:rPr>
              <a:t>带有比较运算符的子查询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999D3329-6CCE-1CE5-61B0-E1074E33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893888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66"/>
              </a:buClr>
              <a:buFontTx/>
              <a:buNone/>
            </a:pPr>
            <a:r>
              <a:rPr kumimoji="1" lang="zh-CN" altLang="en-US" sz="2400">
                <a:solidFill>
                  <a:srgbClr val="669900"/>
                </a:solidFill>
                <a:latin typeface="Tahoma" panose="020B0604030504040204" pitchFamily="34" charset="0"/>
                <a:ea typeface="楷体_GB2312" pitchFamily="49" charset="-122"/>
              </a:rPr>
              <a:t>－</a:t>
            </a:r>
            <a:r>
              <a:rPr kumimoji="1" lang="zh-CN" altLang="en-US" sz="24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确定子查询返回的是单值，则子查询与父查询之间可用比较运算符连接。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58637154-EA6D-BE0F-55CE-29E005CD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642938"/>
            <a:ext cx="1833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ea typeface="楷体_GB2312" pitchFamily="49" charset="-122"/>
              </a:rPr>
              <a:t>嵌套查询</a:t>
            </a:r>
          </a:p>
        </p:txBody>
      </p:sp>
      <p:sp>
        <p:nvSpPr>
          <p:cNvPr id="54278" name="Rectangle 9">
            <a:extLst>
              <a:ext uri="{FF2B5EF4-FFF2-40B4-BE49-F238E27FC236}">
                <a16:creationId xmlns:a16="http://schemas.microsoft.com/office/drawing/2014/main" id="{2CE4BCD3-6FDD-6446-960A-07ADAA11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2584450"/>
            <a:ext cx="506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1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sp>
        <p:nvSpPr>
          <p:cNvPr id="54279" name="灯片编号占位符 1">
            <a:extLst>
              <a:ext uri="{FF2B5EF4-FFF2-40B4-BE49-F238E27FC236}">
                <a16:creationId xmlns:a16="http://schemas.microsoft.com/office/drawing/2014/main" id="{47970667-C8EA-0186-39E2-FAE30FF7E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0B7226-7729-497A-B8E4-350948612C6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8070EC04-BAF8-C5E9-4972-CEB35AAFA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A3D81D-825E-4513-8C36-44C1026F4D71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91BC9AF-71F9-5827-043F-3B80CBF3C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/>
              <a:t>带有比较运算符的子查询（续）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8F96B2F-650A-4071-7082-D1F92953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子查询一定要跟在比较符之后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/>
              <a:t>    </a:t>
            </a:r>
            <a:r>
              <a:rPr lang="zh-CN" altLang="en-US" sz="2400" b="1">
                <a:solidFill>
                  <a:srgbClr val="D75B5B"/>
                </a:solidFill>
              </a:rPr>
              <a:t>错误</a:t>
            </a:r>
            <a:r>
              <a:rPr lang="zh-CN" altLang="en-US" sz="2400"/>
              <a:t>的例子：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 Sno</a:t>
            </a:r>
            <a:r>
              <a:rPr lang="zh-CN" altLang="en-US" sz="2400"/>
              <a:t>，</a:t>
            </a:r>
            <a:r>
              <a:rPr lang="en-US" altLang="zh-CN" sz="2400"/>
              <a:t>Sname</a:t>
            </a:r>
            <a:r>
              <a:rPr lang="zh-CN" altLang="en-US" sz="2400"/>
              <a:t>，</a:t>
            </a:r>
            <a:r>
              <a:rPr lang="en-US" altLang="zh-CN" sz="2400"/>
              <a:t>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FROM 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WHERE ( SELECT 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         FROM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         WHERE Sname= ‘ </a:t>
            </a:r>
            <a:r>
              <a:rPr lang="zh-CN" altLang="en-US" sz="2400"/>
              <a:t>刘晨 ’ </a:t>
            </a:r>
            <a:r>
              <a:rPr lang="en-US" altLang="zh-CN" sz="2400"/>
              <a:t>) 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>
                <a:solidFill>
                  <a:srgbClr val="D75B5B"/>
                </a:solidFill>
              </a:rPr>
              <a:t>                       = Sdept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5">
            <a:extLst>
              <a:ext uri="{FF2B5EF4-FFF2-40B4-BE49-F238E27FC236}">
                <a16:creationId xmlns:a16="http://schemas.microsoft.com/office/drawing/2014/main" id="{3004BD59-00F4-C625-11B5-1F704F4A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406525"/>
            <a:ext cx="86407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8011" rIns="0" bIns="0">
            <a:spAutoFit/>
          </a:bodyPr>
          <a:lstStyle>
            <a:lvl1pPr marL="285750" indent="-2762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873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365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873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873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73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SzPct val="97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内层查询需要依靠外层查询的某些参量作为限定条件</a:t>
            </a:r>
          </a:p>
          <a:p>
            <a:pPr algn="ctr" eaLnBrk="1" hangingPunct="1">
              <a:spcBef>
                <a:spcPts val="72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才能进行的子查询</a:t>
            </a:r>
          </a:p>
          <a:p>
            <a:pPr lvl="1" eaLnBrk="1" hangingPunct="1">
              <a:spcBef>
                <a:spcPts val="62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外层向内层传递的参量需要使用外层的表名或表别名来限定</a:t>
            </a:r>
          </a:p>
        </p:txBody>
      </p:sp>
      <p:sp>
        <p:nvSpPr>
          <p:cNvPr id="56323" name="object 6">
            <a:extLst>
              <a:ext uri="{FF2B5EF4-FFF2-40B4-BE49-F238E27FC236}">
                <a16:creationId xmlns:a16="http://schemas.microsoft.com/office/drawing/2014/main" id="{1D3FB6D6-613F-173D-B2BD-86507B3C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849563"/>
            <a:ext cx="8012113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448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［例］找出每个学生超过他选修课程平均成绩的课程号。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</a:rPr>
              <a:t>SELECT Sno</a:t>
            </a:r>
            <a:r>
              <a:rPr lang="zh-CN" altLang="en-US" sz="2000">
                <a:latin typeface="Times New Roman" panose="02020603050405020304" pitchFamily="18" charset="0"/>
              </a:rPr>
              <a:t>， </a:t>
            </a:r>
            <a:r>
              <a:rPr lang="en-US" altLang="zh-CN" sz="2000">
                <a:latin typeface="Times New Roman" panose="02020603050405020304" pitchFamily="18" charset="0"/>
              </a:rPr>
              <a:t>Cno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FROM  SC  x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WHERE Grade &gt;=(SELECT AVG(Grade)     FROM  SC 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00">
                <a:latin typeface="Times New Roman" panose="02020603050405020304" pitchFamily="18" charset="0"/>
              </a:rPr>
              <a:t>                                      3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                        WHERE y.Sno=x.Sno);</a:t>
            </a:r>
          </a:p>
        </p:txBody>
      </p:sp>
      <p:sp>
        <p:nvSpPr>
          <p:cNvPr id="56324" name="object 8">
            <a:extLst>
              <a:ext uri="{FF2B5EF4-FFF2-40B4-BE49-F238E27FC236}">
                <a16:creationId xmlns:a16="http://schemas.microsoft.com/office/drawing/2014/main" id="{9A5481BF-D0DC-A656-C4B7-154282F5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676775"/>
            <a:ext cx="7207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7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7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76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7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相关子查询只能由外层向内层传递参数，而不能反之；这也称为变 量的作用域原则。</a:t>
            </a:r>
          </a:p>
        </p:txBody>
      </p:sp>
      <p:sp>
        <p:nvSpPr>
          <p:cNvPr id="56325" name="object 14">
            <a:extLst>
              <a:ext uri="{FF2B5EF4-FFF2-40B4-BE49-F238E27FC236}">
                <a16:creationId xmlns:a16="http://schemas.microsoft.com/office/drawing/2014/main" id="{65FF9A69-091D-8DEF-A87D-5B9D9173D4A7}"/>
              </a:ext>
            </a:extLst>
          </p:cNvPr>
          <p:cNvSpPr>
            <a:spLocks/>
          </p:cNvSpPr>
          <p:nvPr/>
        </p:nvSpPr>
        <p:spPr bwMode="auto">
          <a:xfrm>
            <a:off x="2411413" y="3644900"/>
            <a:ext cx="1800225" cy="576263"/>
          </a:xfrm>
          <a:custGeom>
            <a:avLst/>
            <a:gdLst>
              <a:gd name="T0" fmla="*/ 0 w 1359535"/>
              <a:gd name="T1" fmla="*/ 413 h 915670"/>
              <a:gd name="T2" fmla="*/ 2622501 w 1359535"/>
              <a:gd name="T3" fmla="*/ 390 h 915670"/>
              <a:gd name="T4" fmla="*/ 2012169 w 1359535"/>
              <a:gd name="T5" fmla="*/ 154 h 915670"/>
              <a:gd name="T6" fmla="*/ 2040784 w 1359535"/>
              <a:gd name="T7" fmla="*/ 448 h 915670"/>
              <a:gd name="T8" fmla="*/ 4291357 w 1359535"/>
              <a:gd name="T9" fmla="*/ 295 h 915670"/>
              <a:gd name="T10" fmla="*/ 3499841 w 1359535"/>
              <a:gd name="T11" fmla="*/ 23 h 915670"/>
              <a:gd name="T12" fmla="*/ 3518913 w 1359535"/>
              <a:gd name="T13" fmla="*/ 318 h 915670"/>
              <a:gd name="T14" fmla="*/ 5960229 w 1359535"/>
              <a:gd name="T15" fmla="*/ 71 h 915670"/>
              <a:gd name="T16" fmla="*/ 5407117 w 1359535"/>
              <a:gd name="T17" fmla="*/ 12 h 915670"/>
              <a:gd name="T18" fmla="*/ 5397576 w 1359535"/>
              <a:gd name="T19" fmla="*/ 307 h 915670"/>
              <a:gd name="T20" fmla="*/ 5960229 w 1359535"/>
              <a:gd name="T21" fmla="*/ 71 h 915670"/>
              <a:gd name="T22" fmla="*/ 7400209 w 1359535"/>
              <a:gd name="T23" fmla="*/ 342 h 915670"/>
              <a:gd name="T24" fmla="*/ 6761270 w 1359535"/>
              <a:gd name="T25" fmla="*/ 189 h 915670"/>
              <a:gd name="T26" fmla="*/ 6723130 w 1359535"/>
              <a:gd name="T27" fmla="*/ 484 h 915670"/>
              <a:gd name="T28" fmla="*/ 7552790 w 1359535"/>
              <a:gd name="T29" fmla="*/ 696 h 915670"/>
              <a:gd name="T30" fmla="*/ 9202582 w 1359535"/>
              <a:gd name="T31" fmla="*/ 1180 h 915670"/>
              <a:gd name="T32" fmla="*/ 8611328 w 1359535"/>
              <a:gd name="T33" fmla="*/ 838 h 915670"/>
              <a:gd name="T34" fmla="*/ 8229873 w 1359535"/>
              <a:gd name="T35" fmla="*/ 967 h 915670"/>
              <a:gd name="T36" fmla="*/ 8716227 w 1359535"/>
              <a:gd name="T37" fmla="*/ 1215 h 915670"/>
              <a:gd name="T38" fmla="*/ 9202582 w 1359535"/>
              <a:gd name="T39" fmla="*/ 1180 h 915670"/>
              <a:gd name="T40" fmla="*/ 10289715 w 1359535"/>
              <a:gd name="T41" fmla="*/ 1971 h 915670"/>
              <a:gd name="T42" fmla="*/ 9708007 w 1359535"/>
              <a:gd name="T43" fmla="*/ 1876 h 915670"/>
              <a:gd name="T44" fmla="*/ 10499534 w 1359535"/>
              <a:gd name="T45" fmla="*/ 2514 h 915670"/>
              <a:gd name="T46" fmla="*/ 11920445 w 1359535"/>
              <a:gd name="T47" fmla="*/ 3493 h 915670"/>
              <a:gd name="T48" fmla="*/ 11214761 w 1359535"/>
              <a:gd name="T49" fmla="*/ 2797 h 915670"/>
              <a:gd name="T50" fmla="*/ 11462705 w 1359535"/>
              <a:gd name="T51" fmla="*/ 3410 h 915670"/>
              <a:gd name="T52" fmla="*/ 11968137 w 1359535"/>
              <a:gd name="T53" fmla="*/ 3540 h 915670"/>
              <a:gd name="T54" fmla="*/ 12511705 w 1359535"/>
              <a:gd name="T55" fmla="*/ 4118 h 915670"/>
              <a:gd name="T56" fmla="*/ 13064812 w 1359535"/>
              <a:gd name="T57" fmla="*/ 5122 h 915670"/>
              <a:gd name="T58" fmla="*/ 14190103 w 1359535"/>
              <a:gd name="T59" fmla="*/ 6183 h 915670"/>
              <a:gd name="T60" fmla="*/ 13732360 w 1359535"/>
              <a:gd name="T61" fmla="*/ 5534 h 915670"/>
              <a:gd name="T62" fmla="*/ 13808644 w 1359535"/>
              <a:gd name="T63" fmla="*/ 6077 h 915670"/>
              <a:gd name="T64" fmla="*/ 14361756 w 1359535"/>
              <a:gd name="T65" fmla="*/ 6443 h 915670"/>
              <a:gd name="T66" fmla="*/ 15076980 w 1359535"/>
              <a:gd name="T67" fmla="*/ 7741 h 915670"/>
              <a:gd name="T68" fmla="*/ 14590630 w 1359535"/>
              <a:gd name="T69" fmla="*/ 7340 h 915670"/>
              <a:gd name="T70" fmla="*/ 15086522 w 1359535"/>
              <a:gd name="T71" fmla="*/ 8331 h 915670"/>
              <a:gd name="T72" fmla="*/ 16002006 w 1359535"/>
              <a:gd name="T73" fmla="*/ 9853 h 915670"/>
              <a:gd name="T74" fmla="*/ 15639628 w 1359535"/>
              <a:gd name="T75" fmla="*/ 8956 h 915670"/>
              <a:gd name="T76" fmla="*/ 15553795 w 1359535"/>
              <a:gd name="T77" fmla="*/ 9405 h 915670"/>
              <a:gd name="T78" fmla="*/ 15839894 w 1359535"/>
              <a:gd name="T79" fmla="*/ 10148 h 915670"/>
              <a:gd name="T80" fmla="*/ 16516977 w 1359535"/>
              <a:gd name="T81" fmla="*/ 11882 h 915670"/>
              <a:gd name="T82" fmla="*/ 16078301 w 1359535"/>
              <a:gd name="T83" fmla="*/ 10962 h 915670"/>
              <a:gd name="T84" fmla="*/ 16278566 w 1359535"/>
              <a:gd name="T85" fmla="*/ 11954 h 915670"/>
              <a:gd name="T86" fmla="*/ 16669555 w 1359535"/>
              <a:gd name="T87" fmla="*/ 14077 h 915670"/>
              <a:gd name="T88" fmla="*/ 16416300 w 1359535"/>
              <a:gd name="T89" fmla="*/ 13014 h 915670"/>
              <a:gd name="T90" fmla="*/ 16669555 w 1359535"/>
              <a:gd name="T91" fmla="*/ 14077 h 915670"/>
              <a:gd name="T92" fmla="*/ 16412069 w 1359535"/>
              <a:gd name="T93" fmla="*/ 12956 h 915670"/>
              <a:gd name="T94" fmla="*/ 16669555 w 1359535"/>
              <a:gd name="T95" fmla="*/ 13181 h 915670"/>
              <a:gd name="T96" fmla="*/ 16431142 w 1359535"/>
              <a:gd name="T97" fmla="*/ 13216 h 915670"/>
              <a:gd name="T98" fmla="*/ 16647715 w 1359535"/>
              <a:gd name="T99" fmla="*/ 12983 h 915670"/>
              <a:gd name="T100" fmla="*/ 17012865 w 1359535"/>
              <a:gd name="T101" fmla="*/ 12933 h 9156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9535" h="915670">
                <a:moveTo>
                  <a:pt x="77724" y="37338"/>
                </a:moveTo>
                <a:lnTo>
                  <a:pt x="75438" y="18288"/>
                </a:lnTo>
                <a:lnTo>
                  <a:pt x="0" y="26670"/>
                </a:lnTo>
                <a:lnTo>
                  <a:pt x="1524" y="44958"/>
                </a:lnTo>
                <a:lnTo>
                  <a:pt x="77724" y="37338"/>
                </a:lnTo>
                <a:close/>
              </a:path>
              <a:path w="1359535" h="915670">
                <a:moveTo>
                  <a:pt x="209550" y="25146"/>
                </a:moveTo>
                <a:lnTo>
                  <a:pt x="208788" y="6096"/>
                </a:lnTo>
                <a:lnTo>
                  <a:pt x="201168" y="6858"/>
                </a:lnTo>
                <a:lnTo>
                  <a:pt x="160782" y="9906"/>
                </a:lnTo>
                <a:lnTo>
                  <a:pt x="132588" y="12192"/>
                </a:lnTo>
                <a:lnTo>
                  <a:pt x="134112" y="31242"/>
                </a:lnTo>
                <a:lnTo>
                  <a:pt x="163068" y="28956"/>
                </a:lnTo>
                <a:lnTo>
                  <a:pt x="202692" y="25146"/>
                </a:lnTo>
                <a:lnTo>
                  <a:pt x="209550" y="25146"/>
                </a:lnTo>
                <a:close/>
              </a:path>
              <a:path w="1359535" h="915670">
                <a:moveTo>
                  <a:pt x="342900" y="19050"/>
                </a:moveTo>
                <a:lnTo>
                  <a:pt x="342138" y="0"/>
                </a:lnTo>
                <a:lnTo>
                  <a:pt x="318516" y="0"/>
                </a:lnTo>
                <a:lnTo>
                  <a:pt x="279654" y="1524"/>
                </a:lnTo>
                <a:lnTo>
                  <a:pt x="265938" y="2286"/>
                </a:lnTo>
                <a:lnTo>
                  <a:pt x="266700" y="21336"/>
                </a:lnTo>
                <a:lnTo>
                  <a:pt x="281178" y="20574"/>
                </a:lnTo>
                <a:lnTo>
                  <a:pt x="318516" y="19080"/>
                </a:lnTo>
                <a:lnTo>
                  <a:pt x="342900" y="19050"/>
                </a:lnTo>
                <a:close/>
              </a:path>
              <a:path w="1359535" h="915670">
                <a:moveTo>
                  <a:pt x="476250" y="4572"/>
                </a:moveTo>
                <a:lnTo>
                  <a:pt x="469392" y="3810"/>
                </a:lnTo>
                <a:lnTo>
                  <a:pt x="451104" y="2286"/>
                </a:lnTo>
                <a:lnTo>
                  <a:pt x="432054" y="762"/>
                </a:lnTo>
                <a:lnTo>
                  <a:pt x="400050" y="0"/>
                </a:lnTo>
                <a:lnTo>
                  <a:pt x="399288" y="19050"/>
                </a:lnTo>
                <a:lnTo>
                  <a:pt x="431292" y="19812"/>
                </a:lnTo>
                <a:lnTo>
                  <a:pt x="467868" y="22860"/>
                </a:lnTo>
                <a:lnTo>
                  <a:pt x="474726" y="22860"/>
                </a:lnTo>
                <a:lnTo>
                  <a:pt x="476250" y="4572"/>
                </a:lnTo>
                <a:close/>
              </a:path>
              <a:path w="1359535" h="915670">
                <a:moveTo>
                  <a:pt x="609600" y="26670"/>
                </a:moveTo>
                <a:lnTo>
                  <a:pt x="608076" y="26670"/>
                </a:lnTo>
                <a:lnTo>
                  <a:pt x="591312" y="22098"/>
                </a:lnTo>
                <a:lnTo>
                  <a:pt x="574548" y="18288"/>
                </a:lnTo>
                <a:lnTo>
                  <a:pt x="557022" y="15240"/>
                </a:lnTo>
                <a:lnTo>
                  <a:pt x="540258" y="12192"/>
                </a:lnTo>
                <a:lnTo>
                  <a:pt x="533400" y="11430"/>
                </a:lnTo>
                <a:lnTo>
                  <a:pt x="531114" y="29718"/>
                </a:lnTo>
                <a:lnTo>
                  <a:pt x="537210" y="31242"/>
                </a:lnTo>
                <a:lnTo>
                  <a:pt x="570738" y="37338"/>
                </a:lnTo>
                <a:lnTo>
                  <a:pt x="586740" y="41148"/>
                </a:lnTo>
                <a:lnTo>
                  <a:pt x="603504" y="44958"/>
                </a:lnTo>
                <a:lnTo>
                  <a:pt x="604266" y="45720"/>
                </a:lnTo>
                <a:lnTo>
                  <a:pt x="609600" y="26670"/>
                </a:lnTo>
                <a:close/>
              </a:path>
              <a:path w="1359535" h="915670">
                <a:moveTo>
                  <a:pt x="735330" y="76200"/>
                </a:moveTo>
                <a:lnTo>
                  <a:pt x="734568" y="76200"/>
                </a:lnTo>
                <a:lnTo>
                  <a:pt x="704088" y="60960"/>
                </a:lnTo>
                <a:lnTo>
                  <a:pt x="688086" y="54102"/>
                </a:lnTo>
                <a:lnTo>
                  <a:pt x="672846" y="48006"/>
                </a:lnTo>
                <a:lnTo>
                  <a:pt x="664464" y="44958"/>
                </a:lnTo>
                <a:lnTo>
                  <a:pt x="657606" y="62484"/>
                </a:lnTo>
                <a:lnTo>
                  <a:pt x="665988" y="65532"/>
                </a:lnTo>
                <a:lnTo>
                  <a:pt x="681228" y="71628"/>
                </a:lnTo>
                <a:lnTo>
                  <a:pt x="696468" y="78486"/>
                </a:lnTo>
                <a:lnTo>
                  <a:pt x="710946" y="85344"/>
                </a:lnTo>
                <a:lnTo>
                  <a:pt x="726186" y="92964"/>
                </a:lnTo>
                <a:lnTo>
                  <a:pt x="735330" y="76200"/>
                </a:lnTo>
                <a:close/>
              </a:path>
              <a:path w="1359535" h="915670">
                <a:moveTo>
                  <a:pt x="850391" y="146304"/>
                </a:moveTo>
                <a:lnTo>
                  <a:pt x="849630" y="146304"/>
                </a:lnTo>
                <a:lnTo>
                  <a:pt x="822197" y="127254"/>
                </a:lnTo>
                <a:lnTo>
                  <a:pt x="793242" y="108966"/>
                </a:lnTo>
                <a:lnTo>
                  <a:pt x="785622" y="104394"/>
                </a:lnTo>
                <a:lnTo>
                  <a:pt x="775716" y="121158"/>
                </a:lnTo>
                <a:lnTo>
                  <a:pt x="784098" y="125730"/>
                </a:lnTo>
                <a:lnTo>
                  <a:pt x="811530" y="143256"/>
                </a:lnTo>
                <a:lnTo>
                  <a:pt x="838962" y="162306"/>
                </a:lnTo>
                <a:lnTo>
                  <a:pt x="850391" y="146304"/>
                </a:lnTo>
                <a:close/>
              </a:path>
              <a:path w="1359535" h="915670">
                <a:moveTo>
                  <a:pt x="956310" y="228600"/>
                </a:moveTo>
                <a:lnTo>
                  <a:pt x="952500" y="225552"/>
                </a:lnTo>
                <a:lnTo>
                  <a:pt x="928116" y="205740"/>
                </a:lnTo>
                <a:lnTo>
                  <a:pt x="902969" y="185928"/>
                </a:lnTo>
                <a:lnTo>
                  <a:pt x="896112" y="180594"/>
                </a:lnTo>
                <a:lnTo>
                  <a:pt x="884682" y="195834"/>
                </a:lnTo>
                <a:lnTo>
                  <a:pt x="891540" y="200406"/>
                </a:lnTo>
                <a:lnTo>
                  <a:pt x="915924" y="220218"/>
                </a:lnTo>
                <a:lnTo>
                  <a:pt x="940308" y="240792"/>
                </a:lnTo>
                <a:lnTo>
                  <a:pt x="943356" y="243078"/>
                </a:lnTo>
                <a:lnTo>
                  <a:pt x="956310" y="228600"/>
                </a:lnTo>
                <a:close/>
              </a:path>
              <a:path w="1359535" h="915670">
                <a:moveTo>
                  <a:pt x="1056894" y="316992"/>
                </a:moveTo>
                <a:lnTo>
                  <a:pt x="1041654" y="303276"/>
                </a:lnTo>
                <a:lnTo>
                  <a:pt x="999744" y="265938"/>
                </a:lnTo>
                <a:lnTo>
                  <a:pt x="986790" y="280416"/>
                </a:lnTo>
                <a:lnTo>
                  <a:pt x="1008126" y="298704"/>
                </a:lnTo>
                <a:lnTo>
                  <a:pt x="1043940" y="330708"/>
                </a:lnTo>
                <a:lnTo>
                  <a:pt x="1056894" y="316992"/>
                </a:lnTo>
                <a:close/>
              </a:path>
              <a:path w="1359535" h="915670">
                <a:moveTo>
                  <a:pt x="1147572" y="416052"/>
                </a:moveTo>
                <a:lnTo>
                  <a:pt x="1133856" y="399288"/>
                </a:lnTo>
                <a:lnTo>
                  <a:pt x="1117092" y="379476"/>
                </a:lnTo>
                <a:lnTo>
                  <a:pt x="1099566" y="359664"/>
                </a:lnTo>
                <a:lnTo>
                  <a:pt x="1097280" y="357378"/>
                </a:lnTo>
                <a:lnTo>
                  <a:pt x="1083564" y="370332"/>
                </a:lnTo>
                <a:lnTo>
                  <a:pt x="1085850" y="373380"/>
                </a:lnTo>
                <a:lnTo>
                  <a:pt x="1103376" y="392430"/>
                </a:lnTo>
                <a:lnTo>
                  <a:pt x="1119378" y="411480"/>
                </a:lnTo>
                <a:lnTo>
                  <a:pt x="1132332" y="428244"/>
                </a:lnTo>
                <a:lnTo>
                  <a:pt x="1147572" y="416052"/>
                </a:lnTo>
                <a:close/>
              </a:path>
              <a:path w="1359535" h="915670">
                <a:moveTo>
                  <a:pt x="1222248" y="528066"/>
                </a:moveTo>
                <a:lnTo>
                  <a:pt x="1216914" y="519684"/>
                </a:lnTo>
                <a:lnTo>
                  <a:pt x="1204722" y="499872"/>
                </a:lnTo>
                <a:lnTo>
                  <a:pt x="1192530" y="479298"/>
                </a:lnTo>
                <a:lnTo>
                  <a:pt x="1181100" y="463296"/>
                </a:lnTo>
                <a:lnTo>
                  <a:pt x="1165860" y="473964"/>
                </a:lnTo>
                <a:lnTo>
                  <a:pt x="1176528" y="489966"/>
                </a:lnTo>
                <a:lnTo>
                  <a:pt x="1200912" y="529590"/>
                </a:lnTo>
                <a:lnTo>
                  <a:pt x="1205484" y="537972"/>
                </a:lnTo>
                <a:lnTo>
                  <a:pt x="1222248" y="528066"/>
                </a:lnTo>
                <a:close/>
              </a:path>
              <a:path w="1359535" h="915670">
                <a:moveTo>
                  <a:pt x="1283208" y="647700"/>
                </a:moveTo>
                <a:lnTo>
                  <a:pt x="1278636" y="636270"/>
                </a:lnTo>
                <a:lnTo>
                  <a:pt x="1260348" y="598170"/>
                </a:lnTo>
                <a:lnTo>
                  <a:pt x="1250442" y="579120"/>
                </a:lnTo>
                <a:lnTo>
                  <a:pt x="1249680" y="578358"/>
                </a:lnTo>
                <a:lnTo>
                  <a:pt x="1232916" y="587502"/>
                </a:lnTo>
                <a:lnTo>
                  <a:pt x="1233678" y="588264"/>
                </a:lnTo>
                <a:lnTo>
                  <a:pt x="1242822" y="607314"/>
                </a:lnTo>
                <a:lnTo>
                  <a:pt x="1252728" y="625602"/>
                </a:lnTo>
                <a:lnTo>
                  <a:pt x="1261110" y="644652"/>
                </a:lnTo>
                <a:lnTo>
                  <a:pt x="1265682" y="655320"/>
                </a:lnTo>
                <a:lnTo>
                  <a:pt x="1283208" y="647700"/>
                </a:lnTo>
                <a:close/>
              </a:path>
              <a:path w="1359535" h="915670">
                <a:moveTo>
                  <a:pt x="1321308" y="777240"/>
                </a:moveTo>
                <a:lnTo>
                  <a:pt x="1319784" y="767334"/>
                </a:lnTo>
                <a:lnTo>
                  <a:pt x="1306068" y="711708"/>
                </a:lnTo>
                <a:lnTo>
                  <a:pt x="1303020" y="702564"/>
                </a:lnTo>
                <a:lnTo>
                  <a:pt x="1284732" y="707898"/>
                </a:lnTo>
                <a:lnTo>
                  <a:pt x="1287780" y="717042"/>
                </a:lnTo>
                <a:lnTo>
                  <a:pt x="1296924" y="753618"/>
                </a:lnTo>
                <a:lnTo>
                  <a:pt x="1300734" y="771906"/>
                </a:lnTo>
                <a:lnTo>
                  <a:pt x="1302258" y="781050"/>
                </a:lnTo>
                <a:lnTo>
                  <a:pt x="1321308" y="777240"/>
                </a:lnTo>
                <a:close/>
              </a:path>
              <a:path w="1359535" h="915670">
                <a:moveTo>
                  <a:pt x="1331976" y="909007"/>
                </a:moveTo>
                <a:lnTo>
                  <a:pt x="1331976" y="851154"/>
                </a:lnTo>
                <a:lnTo>
                  <a:pt x="1312926" y="853440"/>
                </a:lnTo>
                <a:lnTo>
                  <a:pt x="1311740" y="840395"/>
                </a:lnTo>
                <a:lnTo>
                  <a:pt x="1283208" y="843534"/>
                </a:lnTo>
                <a:lnTo>
                  <a:pt x="1329690" y="915162"/>
                </a:lnTo>
                <a:lnTo>
                  <a:pt x="1331976" y="909007"/>
                </a:lnTo>
                <a:close/>
              </a:path>
              <a:path w="1359535" h="915670">
                <a:moveTo>
                  <a:pt x="1330231" y="838361"/>
                </a:moveTo>
                <a:lnTo>
                  <a:pt x="1329690" y="834390"/>
                </a:lnTo>
                <a:lnTo>
                  <a:pt x="1311402" y="836676"/>
                </a:lnTo>
                <a:lnTo>
                  <a:pt x="1311740" y="840395"/>
                </a:lnTo>
                <a:lnTo>
                  <a:pt x="1330231" y="838361"/>
                </a:lnTo>
                <a:close/>
              </a:path>
              <a:path w="1359535" h="915670">
                <a:moveTo>
                  <a:pt x="1331976" y="851154"/>
                </a:moveTo>
                <a:lnTo>
                  <a:pt x="1330231" y="838361"/>
                </a:lnTo>
                <a:lnTo>
                  <a:pt x="1311740" y="840395"/>
                </a:lnTo>
                <a:lnTo>
                  <a:pt x="1312926" y="853440"/>
                </a:lnTo>
                <a:lnTo>
                  <a:pt x="1331976" y="851154"/>
                </a:lnTo>
                <a:close/>
              </a:path>
              <a:path w="1359535" h="915670">
                <a:moveTo>
                  <a:pt x="1359408" y="835152"/>
                </a:moveTo>
                <a:lnTo>
                  <a:pt x="1330231" y="838361"/>
                </a:lnTo>
                <a:lnTo>
                  <a:pt x="1331976" y="851154"/>
                </a:lnTo>
                <a:lnTo>
                  <a:pt x="1331976" y="909007"/>
                </a:lnTo>
                <a:lnTo>
                  <a:pt x="1359408" y="83515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326" name="矩形 19">
            <a:extLst>
              <a:ext uri="{FF2B5EF4-FFF2-40B4-BE49-F238E27FC236}">
                <a16:creationId xmlns:a16="http://schemas.microsoft.com/office/drawing/2014/main" id="{FCCD4909-DC0A-4040-7370-B4E0AC1F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727075"/>
            <a:ext cx="1739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相关子查询</a:t>
            </a:r>
            <a:endParaRPr lang="zh-CN" altLang="en-US" sz="240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6327" name="灯片编号占位符 20">
            <a:extLst>
              <a:ext uri="{FF2B5EF4-FFF2-40B4-BE49-F238E27FC236}">
                <a16:creationId xmlns:a16="http://schemas.microsoft.com/office/drawing/2014/main" id="{E9578D30-9A48-3B2B-6634-F81AD4F5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AF04EC-87A9-4667-96DB-544AC93C529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0BBA1F36-FB90-1F32-3BF9-4A6FCBC42C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CECA4C-F912-4733-B51C-06FF1AC335E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8C26295-E34D-92EE-B3D0-197E9E6A8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排序合并法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D4F62BC-FCEB-B36A-C872-30783D1E9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lvl="1" algn="just" eaLnBrk="1" hangingPunct="1">
              <a:lnSpc>
                <a:spcPct val="180000"/>
              </a:lnSpc>
            </a:pPr>
            <a:r>
              <a:rPr lang="zh-CN" altLang="en-US" sz="2200" b="1"/>
              <a:t>找到表</a:t>
            </a:r>
            <a:r>
              <a:rPr lang="en-US" altLang="zh-CN" sz="2200" b="1"/>
              <a:t>1</a:t>
            </a:r>
            <a:r>
              <a:rPr lang="zh-CN" altLang="en-US" sz="2200" b="1"/>
              <a:t>的第二条元组，然后从刚才的中断点处继续顺序扫描表</a:t>
            </a:r>
            <a:r>
              <a:rPr lang="en-US" altLang="zh-CN" sz="2200" b="1"/>
              <a:t>2</a:t>
            </a:r>
            <a:r>
              <a:rPr lang="zh-CN" altLang="en-US" sz="2200" b="1"/>
              <a:t>，查找满足连接条件的元组，找到后就将表</a:t>
            </a:r>
            <a:r>
              <a:rPr lang="en-US" altLang="zh-CN" sz="2200" b="1"/>
              <a:t>1</a:t>
            </a:r>
            <a:r>
              <a:rPr lang="zh-CN" altLang="en-US" sz="2200" b="1"/>
              <a:t>中的第一个元组与该元组拼接起来，形成结果表中一个元组。直接遇到表</a:t>
            </a:r>
            <a:r>
              <a:rPr lang="en-US" altLang="zh-CN" sz="2200" b="1"/>
              <a:t>2</a:t>
            </a:r>
            <a:r>
              <a:rPr lang="zh-CN" altLang="en-US" sz="2200" b="1"/>
              <a:t>中大于表</a:t>
            </a:r>
            <a:r>
              <a:rPr lang="en-US" altLang="zh-CN" sz="2200" b="1"/>
              <a:t>1</a:t>
            </a:r>
            <a:r>
              <a:rPr lang="zh-CN" altLang="en-US" sz="2200" b="1"/>
              <a:t>连接字段值的元组时，对表</a:t>
            </a:r>
            <a:r>
              <a:rPr lang="en-US" altLang="zh-CN" sz="2200" b="1"/>
              <a:t>2</a:t>
            </a:r>
            <a:r>
              <a:rPr lang="zh-CN" altLang="en-US" sz="2200" b="1"/>
              <a:t>的查询不再继续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sz="2200" b="1"/>
              <a:t>重复上述操作，直到表</a:t>
            </a:r>
            <a:r>
              <a:rPr lang="en-US" altLang="zh-CN" sz="2200" b="1"/>
              <a:t>1</a:t>
            </a:r>
            <a:r>
              <a:rPr lang="zh-CN" altLang="en-US" sz="2200" b="1"/>
              <a:t>或表</a:t>
            </a:r>
            <a:r>
              <a:rPr lang="en-US" altLang="zh-CN" sz="2200" b="1"/>
              <a:t>2</a:t>
            </a:r>
            <a:r>
              <a:rPr lang="zh-CN" altLang="en-US" sz="2200" b="1"/>
              <a:t>中的全部元组都处理完毕为止</a:t>
            </a:r>
            <a:r>
              <a:rPr lang="zh-CN" altLang="en-US" sz="2000" b="1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34DBD960-E318-8BB7-B581-E72437D6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22DFB2-A510-444D-9665-07F2D8AF115A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94F209E-C8C9-343D-C126-7DD815B13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ea typeface="仿宋_GB2312" pitchFamily="49" charset="-122"/>
              </a:rPr>
              <a:t>相关子查询</a:t>
            </a:r>
            <a:r>
              <a:rPr lang="zh-CN" altLang="en-US" sz="3200"/>
              <a:t>求解方法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EFC650-382A-EABD-1C0D-321EFCEE1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229600" cy="3384550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</a:pPr>
            <a:r>
              <a:rPr lang="zh-CN" altLang="en-US" b="1"/>
              <a:t>首先取外层查询中表的第一个元组，根据它与内层查询相关的属性值处理内层查询，若</a:t>
            </a:r>
            <a:r>
              <a:rPr lang="en-US" altLang="zh-CN" b="1"/>
              <a:t>WHERE</a:t>
            </a:r>
            <a:r>
              <a:rPr lang="zh-CN" altLang="en-US" b="1"/>
              <a:t>子句返回值为真，则取此元组放入结果表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/>
              <a:t>然后再取外层表的下一个元组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/>
              <a:t>重复这一过程，直至外层表全部检查完为止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6C48C3BD-1644-5F4B-9F03-C1F1FC00C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567F0C-7633-4982-A83D-8F571C343C0D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A16F1-CF98-8968-9918-0C36FCD9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685800"/>
            <a:ext cx="7189787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仿宋_GB2312" pitchFamily="49" charset="-122"/>
              </a:rPr>
              <a:t>相关</a:t>
            </a:r>
            <a:r>
              <a:rPr lang="zh-CN" altLang="en-US" sz="2800"/>
              <a:t>子查询求解步骤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7F8BFD-17A0-1944-0C65-0E61C05AF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412875"/>
            <a:ext cx="9109075" cy="1511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［</a:t>
            </a:r>
            <a:r>
              <a:rPr lang="zh-CN" altLang="en-US" sz="2000" b="1"/>
              <a:t>例］找出每个学生超过他选修课程平均成绩的课程号。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/>
              <a:t>   </a:t>
            </a:r>
            <a:r>
              <a:rPr lang="en-US" altLang="zh-CN" sz="1800" b="1"/>
              <a:t>SELECT Sno</a:t>
            </a:r>
            <a:r>
              <a:rPr lang="zh-CN" altLang="en-US" sz="1800" b="1"/>
              <a:t>， </a:t>
            </a:r>
            <a:r>
              <a:rPr lang="en-US" altLang="zh-CN" sz="1800" b="1"/>
              <a:t>Cno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    FROM  SC 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/>
              <a:t>    WHERE Grade &gt;=(SELECT AVG(Grade)  FROM  SC y   WHERE y.Sno=x.Sno);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4EC800B0-9E1C-1AEB-1F23-4C6C79527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751888" cy="36845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2100" kern="0" dirty="0">
                <a:solidFill>
                  <a:srgbClr val="0033CC"/>
                </a:solidFill>
              </a:rPr>
              <a:t>可能的执行过程：</a:t>
            </a:r>
            <a:r>
              <a:rPr lang="zh-CN" altLang="en-US" sz="2100" b="0" kern="0" dirty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1. </a:t>
            </a:r>
            <a:r>
              <a:rPr lang="zh-CN" altLang="en-US" sz="2100" b="0" kern="0" dirty="0"/>
              <a:t>从外层查询中取出</a:t>
            </a:r>
            <a:r>
              <a:rPr lang="en-US" altLang="zh-CN" sz="2100" b="0" kern="0" dirty="0"/>
              <a:t>SC</a:t>
            </a:r>
            <a:r>
              <a:rPr lang="zh-CN" altLang="en-US" sz="2100" b="0" kern="0" dirty="0"/>
              <a:t>的一个元组</a:t>
            </a:r>
            <a:r>
              <a:rPr lang="en-US" altLang="zh-CN" sz="2100" b="0" kern="0" dirty="0"/>
              <a:t>x</a:t>
            </a:r>
            <a:r>
              <a:rPr lang="zh-CN" altLang="en-US" sz="2100" b="0" kern="0" dirty="0"/>
              <a:t>，将元组</a:t>
            </a:r>
            <a:r>
              <a:rPr lang="en-US" altLang="zh-CN" sz="2100" b="0" kern="0" dirty="0"/>
              <a:t>x</a:t>
            </a:r>
            <a:r>
              <a:rPr lang="zh-CN" altLang="en-US" sz="2100" b="0" kern="0" dirty="0"/>
              <a:t>的</a:t>
            </a:r>
            <a:r>
              <a:rPr lang="en-US" altLang="zh-CN" sz="2100" b="0" kern="0" dirty="0" err="1"/>
              <a:t>Sno</a:t>
            </a:r>
            <a:r>
              <a:rPr lang="zh-CN" altLang="en-US" sz="2100" b="0" kern="0" dirty="0"/>
              <a:t>值（</a:t>
            </a:r>
            <a:r>
              <a:rPr lang="en-US" altLang="zh-CN" sz="2100" b="0" kern="0" dirty="0"/>
              <a:t>200215121</a:t>
            </a:r>
            <a:r>
              <a:rPr lang="zh-CN" altLang="en-US" sz="2100" b="0" kern="0" dirty="0"/>
              <a:t>）传送给内层查询。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b="0" kern="0" dirty="0"/>
              <a:t>       </a:t>
            </a:r>
            <a:r>
              <a:rPr lang="en-US" altLang="zh-CN" sz="2100" b="0" kern="0" dirty="0"/>
              <a:t>SELECT AVG(Grade)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       FROM SC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       WHERE </a:t>
            </a:r>
            <a:r>
              <a:rPr lang="en-US" altLang="zh-CN" sz="2100" b="0" kern="0" dirty="0" err="1"/>
              <a:t>y.Sno</a:t>
            </a:r>
            <a:r>
              <a:rPr lang="en-US" altLang="zh-CN" sz="2100" b="0" kern="0" dirty="0"/>
              <a:t>='200215121';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2. </a:t>
            </a:r>
            <a:r>
              <a:rPr lang="zh-CN" altLang="en-US" sz="2100" b="0" kern="0" dirty="0"/>
              <a:t>执行内层查询，得到值</a:t>
            </a:r>
            <a:r>
              <a:rPr lang="en-US" altLang="zh-CN" sz="2100" b="0" kern="0" dirty="0"/>
              <a:t>88</a:t>
            </a:r>
            <a:r>
              <a:rPr lang="zh-CN" altLang="en-US" sz="2100" b="0" kern="0" dirty="0"/>
              <a:t>（近似值），用该值代替内层查询，得到外层查询：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b="0" kern="0" dirty="0"/>
              <a:t>       </a:t>
            </a:r>
            <a:r>
              <a:rPr lang="en-US" altLang="zh-CN" sz="2100" b="0" kern="0" dirty="0"/>
              <a:t>SELECT </a:t>
            </a:r>
            <a:r>
              <a:rPr lang="en-US" altLang="zh-CN" sz="2100" b="0" kern="0" dirty="0" err="1"/>
              <a:t>Sno</a:t>
            </a:r>
            <a:r>
              <a:rPr lang="zh-CN" altLang="en-US" sz="2100" b="0" kern="0" dirty="0"/>
              <a:t>， </a:t>
            </a:r>
            <a:r>
              <a:rPr lang="en-US" altLang="zh-CN" sz="2100" b="0" kern="0" dirty="0" err="1"/>
              <a:t>Cno</a:t>
            </a:r>
            <a:endParaRPr lang="en-US" altLang="zh-CN" sz="2100" b="0" kern="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       FROM  SC 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100" b="0" kern="0" dirty="0"/>
              <a:t>       WHERE Grade &gt;=88</a:t>
            </a:r>
            <a:r>
              <a:rPr lang="zh-CN" altLang="en-US" sz="2100" b="0" kern="0" dirty="0"/>
              <a:t>；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4C361D52-196D-E4CF-E97B-A6B4DF7E3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350BEA-8796-4FBB-8435-0FE556784337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9395" name="Rectangle 1027">
            <a:extLst>
              <a:ext uri="{FF2B5EF4-FFF2-40B4-BE49-F238E27FC236}">
                <a16:creationId xmlns:a16="http://schemas.microsoft.com/office/drawing/2014/main" id="{3DC82B2E-BCEA-B0E1-5EDB-B3E9FDBF3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628775"/>
            <a:ext cx="8229600" cy="37449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3. </a:t>
            </a:r>
            <a:r>
              <a:rPr lang="zh-CN" altLang="en-US" sz="2200" b="1"/>
              <a:t>执行这个查询，得到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（</a:t>
            </a:r>
            <a:r>
              <a:rPr lang="en-US" altLang="zh-CN" sz="2200" b="1"/>
              <a:t>200215121</a:t>
            </a:r>
            <a:r>
              <a:rPr lang="zh-CN" altLang="en-US" sz="2200" b="1"/>
              <a:t>，</a:t>
            </a:r>
            <a:r>
              <a:rPr lang="en-US" altLang="zh-CN" sz="2200" b="1"/>
              <a:t>1</a:t>
            </a:r>
            <a:r>
              <a:rPr lang="zh-CN" altLang="en-US" sz="2200" b="1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（</a:t>
            </a:r>
            <a:r>
              <a:rPr lang="en-US" altLang="zh-CN" sz="2200" b="1"/>
              <a:t>200215121</a:t>
            </a:r>
            <a:r>
              <a:rPr lang="zh-CN" altLang="en-US" sz="2200" b="1"/>
              <a:t>，</a:t>
            </a:r>
            <a:r>
              <a:rPr lang="en-US" altLang="zh-CN" sz="2200" b="1"/>
              <a:t>3</a:t>
            </a:r>
            <a:r>
              <a:rPr lang="zh-CN" altLang="en-US" sz="2200" b="1"/>
              <a:t>）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4.</a:t>
            </a:r>
            <a:r>
              <a:rPr lang="zh-CN" altLang="en-US" sz="2200" b="1"/>
              <a:t>外层查询取出下一个元组重复做上述</a:t>
            </a:r>
            <a:r>
              <a:rPr lang="en-US" altLang="zh-CN" sz="2200" b="1"/>
              <a:t>1</a:t>
            </a:r>
            <a:r>
              <a:rPr lang="zh-CN" altLang="en-US" sz="2200" b="1"/>
              <a:t>至</a:t>
            </a:r>
            <a:r>
              <a:rPr lang="en-US" altLang="zh-CN" sz="2200" b="1"/>
              <a:t>3</a:t>
            </a:r>
            <a:r>
              <a:rPr lang="zh-CN" altLang="en-US" sz="2200" b="1"/>
              <a:t>步骤，直到外层的</a:t>
            </a:r>
            <a:r>
              <a:rPr lang="en-US" altLang="zh-CN" sz="2200" b="1"/>
              <a:t>SC</a:t>
            </a:r>
            <a:r>
              <a:rPr lang="zh-CN" altLang="en-US" sz="2200" b="1"/>
              <a:t>元组全部处理完毕。结果为</a:t>
            </a:r>
            <a:r>
              <a:rPr lang="en-US" altLang="zh-CN" sz="2200" b="1"/>
              <a:t>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</a:t>
            </a:r>
            <a:r>
              <a:rPr lang="zh-CN" altLang="en-US" sz="2200" b="1"/>
              <a:t>（</a:t>
            </a:r>
            <a:r>
              <a:rPr lang="en-US" altLang="zh-CN" sz="2200" b="1"/>
              <a:t>200215121</a:t>
            </a:r>
            <a:r>
              <a:rPr lang="zh-CN" altLang="en-US" sz="2200" b="1"/>
              <a:t>，</a:t>
            </a:r>
            <a:r>
              <a:rPr lang="en-US" altLang="zh-CN" sz="2200" b="1"/>
              <a:t>1</a:t>
            </a:r>
            <a:r>
              <a:rPr lang="zh-CN" altLang="en-US" sz="2200" b="1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（</a:t>
            </a:r>
            <a:r>
              <a:rPr lang="en-US" altLang="zh-CN" sz="2200" b="1"/>
              <a:t>200215121</a:t>
            </a:r>
            <a:r>
              <a:rPr lang="zh-CN" altLang="en-US" sz="2200" b="1"/>
              <a:t>，</a:t>
            </a:r>
            <a:r>
              <a:rPr lang="en-US" altLang="zh-CN" sz="2200" b="1"/>
              <a:t>3</a:t>
            </a:r>
            <a:r>
              <a:rPr lang="zh-CN" altLang="en-US" sz="2200" b="1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（</a:t>
            </a:r>
            <a:r>
              <a:rPr lang="en-US" altLang="zh-CN" sz="2200" b="1"/>
              <a:t>200215122</a:t>
            </a:r>
            <a:r>
              <a:rPr lang="zh-CN" altLang="en-US" sz="2200" b="1"/>
              <a:t>，</a:t>
            </a:r>
            <a:r>
              <a:rPr lang="en-US" altLang="zh-CN" sz="2200" b="1"/>
              <a:t>2</a:t>
            </a:r>
            <a:r>
              <a:rPr lang="zh-CN" altLang="en-US" sz="2200" b="1"/>
              <a:t>）</a:t>
            </a: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D5F53F2-C209-40BC-3417-33BC7E658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685800"/>
            <a:ext cx="7189787" cy="563563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仿宋_GB2312" pitchFamily="49" charset="-122"/>
              </a:rPr>
              <a:t>相关</a:t>
            </a:r>
            <a:r>
              <a:rPr lang="zh-CN" altLang="en-US" sz="2800"/>
              <a:t>子查询求解步骤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EA2C779A-940B-AAF8-9181-C4B0A2E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B5834A-F125-43BF-8F27-05AB57E7ED0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0419" name="object 6">
            <a:extLst>
              <a:ext uri="{FF2B5EF4-FFF2-40B4-BE49-F238E27FC236}">
                <a16:creationId xmlns:a16="http://schemas.microsoft.com/office/drawing/2014/main" id="{D494C4DC-AE39-C4D4-FD9A-E2A9C4A2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76327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0489" rIns="0" bIns="0">
            <a:spAutoFit/>
          </a:bodyPr>
          <a:lstStyle>
            <a:lvl1pPr marL="127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示例：求学过001号课程的同学的姓名</a:t>
            </a:r>
          </a:p>
          <a:p>
            <a:pPr>
              <a:lnSpc>
                <a:spcPct val="130000"/>
              </a:lnSpc>
              <a:spcBef>
                <a:spcPts val="50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Sname  </a:t>
            </a:r>
            <a:b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Student Stud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ts val="650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in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     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endParaRPr lang="zh-CN" altLang="zh-CN" sz="2000" dirty="0">
              <a:cs typeface="Arial" panose="020B0604020202020204" pitchFamily="34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185D9AA-E67F-0F42-5994-A936A4E0E5F8}"/>
              </a:ext>
            </a:extLst>
          </p:cNvPr>
          <p:cNvSpPr txBox="1"/>
          <p:nvPr/>
        </p:nvSpPr>
        <p:spPr>
          <a:xfrm>
            <a:off x="2843213" y="3933825"/>
            <a:ext cx="5329237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901700" algn="l"/>
              </a:tabLst>
              <a:defRPr/>
            </a:pPr>
            <a:r>
              <a:rPr sz="2000" spc="-5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5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2000" spc="-5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2000" spc="-5" dirty="0">
                <a:solidFill>
                  <a:srgbClr val="FF0065"/>
                </a:solidFill>
                <a:latin typeface="Arial"/>
                <a:cs typeface="Arial"/>
              </a:rPr>
              <a:t> =</a:t>
            </a:r>
            <a:r>
              <a:rPr sz="2000" spc="-8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u="sng" spc="-5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Stud.S</a:t>
            </a:r>
            <a:r>
              <a:rPr lang="en-US" sz="2000" u="sng" spc="-5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no</a:t>
            </a:r>
            <a:r>
              <a:rPr lang="en-US" sz="2000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and   </a:t>
            </a:r>
            <a:r>
              <a:rPr lang="en-US" altLang="zh-CN" sz="2000" spc="-5" dirty="0" err="1">
                <a:solidFill>
                  <a:srgbClr val="FF0065"/>
                </a:solidFill>
                <a:latin typeface="Arial"/>
                <a:cs typeface="Arial"/>
              </a:rPr>
              <a:t>Cno</a:t>
            </a:r>
            <a:r>
              <a:rPr lang="en-US" altLang="zh-CN" sz="2000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= ‘001’ )</a:t>
            </a:r>
            <a:r>
              <a:rPr lang="en-US" altLang="zh-CN" sz="2000" spc="-4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60421" name="object 14">
            <a:extLst>
              <a:ext uri="{FF2B5EF4-FFF2-40B4-BE49-F238E27FC236}">
                <a16:creationId xmlns:a16="http://schemas.microsoft.com/office/drawing/2014/main" id="{EDA74424-AEC9-C339-F46F-7780B53D34F1}"/>
              </a:ext>
            </a:extLst>
          </p:cNvPr>
          <p:cNvSpPr>
            <a:spLocks/>
          </p:cNvSpPr>
          <p:nvPr/>
        </p:nvSpPr>
        <p:spPr bwMode="auto">
          <a:xfrm>
            <a:off x="3492500" y="2779713"/>
            <a:ext cx="1295400" cy="1009650"/>
          </a:xfrm>
          <a:custGeom>
            <a:avLst/>
            <a:gdLst>
              <a:gd name="T0" fmla="*/ 0 w 1359535"/>
              <a:gd name="T1" fmla="*/ 35753 h 915670"/>
              <a:gd name="T2" fmla="*/ 181271 w 1359535"/>
              <a:gd name="T3" fmla="*/ 33711 h 915670"/>
              <a:gd name="T4" fmla="*/ 139084 w 1359535"/>
              <a:gd name="T5" fmla="*/ 13280 h 915670"/>
              <a:gd name="T6" fmla="*/ 141061 w 1359535"/>
              <a:gd name="T7" fmla="*/ 38818 h 915670"/>
              <a:gd name="T8" fmla="*/ 296625 w 1359535"/>
              <a:gd name="T9" fmla="*/ 25538 h 915670"/>
              <a:gd name="T10" fmla="*/ 241915 w 1359535"/>
              <a:gd name="T11" fmla="*/ 2042 h 915670"/>
              <a:gd name="T12" fmla="*/ 243233 w 1359535"/>
              <a:gd name="T13" fmla="*/ 27581 h 915670"/>
              <a:gd name="T14" fmla="*/ 411979 w 1359535"/>
              <a:gd name="T15" fmla="*/ 6128 h 915670"/>
              <a:gd name="T16" fmla="*/ 373748 w 1359535"/>
              <a:gd name="T17" fmla="*/ 1021 h 915670"/>
              <a:gd name="T18" fmla="*/ 373088 w 1359535"/>
              <a:gd name="T19" fmla="*/ 26559 h 915670"/>
              <a:gd name="T20" fmla="*/ 411979 w 1359535"/>
              <a:gd name="T21" fmla="*/ 6128 h 915670"/>
              <a:gd name="T22" fmla="*/ 511513 w 1359535"/>
              <a:gd name="T23" fmla="*/ 29625 h 915670"/>
              <a:gd name="T24" fmla="*/ 467350 w 1359535"/>
              <a:gd name="T25" fmla="*/ 16344 h 915670"/>
              <a:gd name="T26" fmla="*/ 464713 w 1359535"/>
              <a:gd name="T27" fmla="*/ 41884 h 915670"/>
              <a:gd name="T28" fmla="*/ 522060 w 1359535"/>
              <a:gd name="T29" fmla="*/ 60270 h 915670"/>
              <a:gd name="T30" fmla="*/ 636096 w 1359535"/>
              <a:gd name="T31" fmla="*/ 102154 h 915670"/>
              <a:gd name="T32" fmla="*/ 595227 w 1359535"/>
              <a:gd name="T33" fmla="*/ 72529 h 915670"/>
              <a:gd name="T34" fmla="*/ 568861 w 1359535"/>
              <a:gd name="T35" fmla="*/ 83765 h 915670"/>
              <a:gd name="T36" fmla="*/ 602479 w 1359535"/>
              <a:gd name="T37" fmla="*/ 105217 h 915670"/>
              <a:gd name="T38" fmla="*/ 636096 w 1359535"/>
              <a:gd name="T39" fmla="*/ 102154 h 915670"/>
              <a:gd name="T40" fmla="*/ 711240 w 1359535"/>
              <a:gd name="T41" fmla="*/ 170595 h 915670"/>
              <a:gd name="T42" fmla="*/ 671031 w 1359535"/>
              <a:gd name="T43" fmla="*/ 162423 h 915670"/>
              <a:gd name="T44" fmla="*/ 725744 w 1359535"/>
              <a:gd name="T45" fmla="*/ 217585 h 915670"/>
              <a:gd name="T46" fmla="*/ 823959 w 1359535"/>
              <a:gd name="T47" fmla="*/ 302373 h 915670"/>
              <a:gd name="T48" fmla="*/ 775181 w 1359535"/>
              <a:gd name="T49" fmla="*/ 242102 h 915670"/>
              <a:gd name="T50" fmla="*/ 792318 w 1359535"/>
              <a:gd name="T51" fmla="*/ 295222 h 915670"/>
              <a:gd name="T52" fmla="*/ 827255 w 1359535"/>
              <a:gd name="T53" fmla="*/ 306458 h 915670"/>
              <a:gd name="T54" fmla="*/ 864828 w 1359535"/>
              <a:gd name="T55" fmla="*/ 356514 h 915670"/>
              <a:gd name="T56" fmla="*/ 903059 w 1359535"/>
              <a:gd name="T57" fmla="*/ 443343 h 915670"/>
              <a:gd name="T58" fmla="*/ 980841 w 1359535"/>
              <a:gd name="T59" fmla="*/ 535281 h 915670"/>
              <a:gd name="T60" fmla="*/ 949201 w 1359535"/>
              <a:gd name="T61" fmla="*/ 479097 h 915670"/>
              <a:gd name="T62" fmla="*/ 954474 w 1359535"/>
              <a:gd name="T63" fmla="*/ 526087 h 915670"/>
              <a:gd name="T64" fmla="*/ 992705 w 1359535"/>
              <a:gd name="T65" fmla="*/ 557755 h 915670"/>
              <a:gd name="T66" fmla="*/ 1042143 w 1359535"/>
              <a:gd name="T67" fmla="*/ 670122 h 915670"/>
              <a:gd name="T68" fmla="*/ 1008525 w 1359535"/>
              <a:gd name="T69" fmla="*/ 635390 h 915670"/>
              <a:gd name="T70" fmla="*/ 1042802 w 1359535"/>
              <a:gd name="T71" fmla="*/ 721200 h 915670"/>
              <a:gd name="T72" fmla="*/ 1106082 w 1359535"/>
              <a:gd name="T73" fmla="*/ 852977 h 915670"/>
              <a:gd name="T74" fmla="*/ 1081033 w 1359535"/>
              <a:gd name="T75" fmla="*/ 775340 h 915670"/>
              <a:gd name="T76" fmla="*/ 1075102 w 1359535"/>
              <a:gd name="T77" fmla="*/ 814158 h 915670"/>
              <a:gd name="T78" fmla="*/ 1094876 w 1359535"/>
              <a:gd name="T79" fmla="*/ 878515 h 915670"/>
              <a:gd name="T80" fmla="*/ 1141677 w 1359535"/>
              <a:gd name="T81" fmla="*/ 1028680 h 915670"/>
              <a:gd name="T82" fmla="*/ 1111356 w 1359535"/>
              <a:gd name="T83" fmla="*/ 949000 h 915670"/>
              <a:gd name="T84" fmla="*/ 1125199 w 1359535"/>
              <a:gd name="T85" fmla="*/ 1034809 h 915670"/>
              <a:gd name="T86" fmla="*/ 1152224 w 1359535"/>
              <a:gd name="T87" fmla="*/ 1218605 h 915670"/>
              <a:gd name="T88" fmla="*/ 1134719 w 1359535"/>
              <a:gd name="T89" fmla="*/ 1126624 h 915670"/>
              <a:gd name="T90" fmla="*/ 1152224 w 1359535"/>
              <a:gd name="T91" fmla="*/ 1218605 h 915670"/>
              <a:gd name="T92" fmla="*/ 1134427 w 1359535"/>
              <a:gd name="T93" fmla="*/ 1121638 h 915670"/>
              <a:gd name="T94" fmla="*/ 1152224 w 1359535"/>
              <a:gd name="T95" fmla="*/ 1141047 h 915670"/>
              <a:gd name="T96" fmla="*/ 1135745 w 1359535"/>
              <a:gd name="T97" fmla="*/ 1144112 h 915670"/>
              <a:gd name="T98" fmla="*/ 1150714 w 1359535"/>
              <a:gd name="T99" fmla="*/ 1123897 h 915670"/>
              <a:gd name="T100" fmla="*/ 1175954 w 1359535"/>
              <a:gd name="T101" fmla="*/ 1119595 h 9156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9535" h="915670">
                <a:moveTo>
                  <a:pt x="77724" y="37338"/>
                </a:moveTo>
                <a:lnTo>
                  <a:pt x="75438" y="18288"/>
                </a:lnTo>
                <a:lnTo>
                  <a:pt x="0" y="26670"/>
                </a:lnTo>
                <a:lnTo>
                  <a:pt x="1524" y="44958"/>
                </a:lnTo>
                <a:lnTo>
                  <a:pt x="77724" y="37338"/>
                </a:lnTo>
                <a:close/>
              </a:path>
              <a:path w="1359535" h="915670">
                <a:moveTo>
                  <a:pt x="209550" y="25146"/>
                </a:moveTo>
                <a:lnTo>
                  <a:pt x="208788" y="6096"/>
                </a:lnTo>
                <a:lnTo>
                  <a:pt x="201168" y="6858"/>
                </a:lnTo>
                <a:lnTo>
                  <a:pt x="160782" y="9906"/>
                </a:lnTo>
                <a:lnTo>
                  <a:pt x="132588" y="12192"/>
                </a:lnTo>
                <a:lnTo>
                  <a:pt x="134112" y="31242"/>
                </a:lnTo>
                <a:lnTo>
                  <a:pt x="163068" y="28956"/>
                </a:lnTo>
                <a:lnTo>
                  <a:pt x="202692" y="25146"/>
                </a:lnTo>
                <a:lnTo>
                  <a:pt x="209550" y="25146"/>
                </a:lnTo>
                <a:close/>
              </a:path>
              <a:path w="1359535" h="915670">
                <a:moveTo>
                  <a:pt x="342900" y="19050"/>
                </a:moveTo>
                <a:lnTo>
                  <a:pt x="342138" y="0"/>
                </a:lnTo>
                <a:lnTo>
                  <a:pt x="318516" y="0"/>
                </a:lnTo>
                <a:lnTo>
                  <a:pt x="279654" y="1524"/>
                </a:lnTo>
                <a:lnTo>
                  <a:pt x="265938" y="2286"/>
                </a:lnTo>
                <a:lnTo>
                  <a:pt x="266700" y="21336"/>
                </a:lnTo>
                <a:lnTo>
                  <a:pt x="281178" y="20574"/>
                </a:lnTo>
                <a:lnTo>
                  <a:pt x="318516" y="19080"/>
                </a:lnTo>
                <a:lnTo>
                  <a:pt x="342900" y="19050"/>
                </a:lnTo>
                <a:close/>
              </a:path>
              <a:path w="1359535" h="915670">
                <a:moveTo>
                  <a:pt x="476250" y="4572"/>
                </a:moveTo>
                <a:lnTo>
                  <a:pt x="469392" y="3810"/>
                </a:lnTo>
                <a:lnTo>
                  <a:pt x="451104" y="2286"/>
                </a:lnTo>
                <a:lnTo>
                  <a:pt x="432054" y="762"/>
                </a:lnTo>
                <a:lnTo>
                  <a:pt x="400050" y="0"/>
                </a:lnTo>
                <a:lnTo>
                  <a:pt x="399288" y="19050"/>
                </a:lnTo>
                <a:lnTo>
                  <a:pt x="431292" y="19812"/>
                </a:lnTo>
                <a:lnTo>
                  <a:pt x="467868" y="22860"/>
                </a:lnTo>
                <a:lnTo>
                  <a:pt x="474726" y="22860"/>
                </a:lnTo>
                <a:lnTo>
                  <a:pt x="476250" y="4572"/>
                </a:lnTo>
                <a:close/>
              </a:path>
              <a:path w="1359535" h="915670">
                <a:moveTo>
                  <a:pt x="609600" y="26670"/>
                </a:moveTo>
                <a:lnTo>
                  <a:pt x="608076" y="26670"/>
                </a:lnTo>
                <a:lnTo>
                  <a:pt x="591312" y="22098"/>
                </a:lnTo>
                <a:lnTo>
                  <a:pt x="574548" y="18288"/>
                </a:lnTo>
                <a:lnTo>
                  <a:pt x="557022" y="15240"/>
                </a:lnTo>
                <a:lnTo>
                  <a:pt x="540258" y="12192"/>
                </a:lnTo>
                <a:lnTo>
                  <a:pt x="533400" y="11430"/>
                </a:lnTo>
                <a:lnTo>
                  <a:pt x="531114" y="29718"/>
                </a:lnTo>
                <a:lnTo>
                  <a:pt x="537210" y="31242"/>
                </a:lnTo>
                <a:lnTo>
                  <a:pt x="570738" y="37338"/>
                </a:lnTo>
                <a:lnTo>
                  <a:pt x="586740" y="41148"/>
                </a:lnTo>
                <a:lnTo>
                  <a:pt x="603504" y="44958"/>
                </a:lnTo>
                <a:lnTo>
                  <a:pt x="604266" y="45720"/>
                </a:lnTo>
                <a:lnTo>
                  <a:pt x="609600" y="26670"/>
                </a:lnTo>
                <a:close/>
              </a:path>
              <a:path w="1359535" h="915670">
                <a:moveTo>
                  <a:pt x="735330" y="76200"/>
                </a:moveTo>
                <a:lnTo>
                  <a:pt x="734568" y="76200"/>
                </a:lnTo>
                <a:lnTo>
                  <a:pt x="704088" y="60960"/>
                </a:lnTo>
                <a:lnTo>
                  <a:pt x="688086" y="54102"/>
                </a:lnTo>
                <a:lnTo>
                  <a:pt x="672846" y="48006"/>
                </a:lnTo>
                <a:lnTo>
                  <a:pt x="664464" y="44958"/>
                </a:lnTo>
                <a:lnTo>
                  <a:pt x="657606" y="62484"/>
                </a:lnTo>
                <a:lnTo>
                  <a:pt x="665988" y="65532"/>
                </a:lnTo>
                <a:lnTo>
                  <a:pt x="681228" y="71628"/>
                </a:lnTo>
                <a:lnTo>
                  <a:pt x="696468" y="78486"/>
                </a:lnTo>
                <a:lnTo>
                  <a:pt x="710946" y="85344"/>
                </a:lnTo>
                <a:lnTo>
                  <a:pt x="726186" y="92964"/>
                </a:lnTo>
                <a:lnTo>
                  <a:pt x="735330" y="76200"/>
                </a:lnTo>
                <a:close/>
              </a:path>
              <a:path w="1359535" h="915670">
                <a:moveTo>
                  <a:pt x="850391" y="146304"/>
                </a:moveTo>
                <a:lnTo>
                  <a:pt x="849630" y="146304"/>
                </a:lnTo>
                <a:lnTo>
                  <a:pt x="822197" y="127254"/>
                </a:lnTo>
                <a:lnTo>
                  <a:pt x="793242" y="108966"/>
                </a:lnTo>
                <a:lnTo>
                  <a:pt x="785622" y="104394"/>
                </a:lnTo>
                <a:lnTo>
                  <a:pt x="775716" y="121158"/>
                </a:lnTo>
                <a:lnTo>
                  <a:pt x="784098" y="125730"/>
                </a:lnTo>
                <a:lnTo>
                  <a:pt x="811530" y="143256"/>
                </a:lnTo>
                <a:lnTo>
                  <a:pt x="838962" y="162306"/>
                </a:lnTo>
                <a:lnTo>
                  <a:pt x="850391" y="146304"/>
                </a:lnTo>
                <a:close/>
              </a:path>
              <a:path w="1359535" h="915670">
                <a:moveTo>
                  <a:pt x="956310" y="228600"/>
                </a:moveTo>
                <a:lnTo>
                  <a:pt x="952500" y="225552"/>
                </a:lnTo>
                <a:lnTo>
                  <a:pt x="928116" y="205740"/>
                </a:lnTo>
                <a:lnTo>
                  <a:pt x="902969" y="185928"/>
                </a:lnTo>
                <a:lnTo>
                  <a:pt x="896112" y="180594"/>
                </a:lnTo>
                <a:lnTo>
                  <a:pt x="884682" y="195834"/>
                </a:lnTo>
                <a:lnTo>
                  <a:pt x="891540" y="200406"/>
                </a:lnTo>
                <a:lnTo>
                  <a:pt x="915924" y="220218"/>
                </a:lnTo>
                <a:lnTo>
                  <a:pt x="940308" y="240792"/>
                </a:lnTo>
                <a:lnTo>
                  <a:pt x="943356" y="243078"/>
                </a:lnTo>
                <a:lnTo>
                  <a:pt x="956310" y="228600"/>
                </a:lnTo>
                <a:close/>
              </a:path>
              <a:path w="1359535" h="915670">
                <a:moveTo>
                  <a:pt x="1056894" y="316992"/>
                </a:moveTo>
                <a:lnTo>
                  <a:pt x="1041654" y="303276"/>
                </a:lnTo>
                <a:lnTo>
                  <a:pt x="999744" y="265938"/>
                </a:lnTo>
                <a:lnTo>
                  <a:pt x="986790" y="280416"/>
                </a:lnTo>
                <a:lnTo>
                  <a:pt x="1008126" y="298704"/>
                </a:lnTo>
                <a:lnTo>
                  <a:pt x="1043940" y="330708"/>
                </a:lnTo>
                <a:lnTo>
                  <a:pt x="1056894" y="316992"/>
                </a:lnTo>
                <a:close/>
              </a:path>
              <a:path w="1359535" h="915670">
                <a:moveTo>
                  <a:pt x="1147572" y="416052"/>
                </a:moveTo>
                <a:lnTo>
                  <a:pt x="1133856" y="399288"/>
                </a:lnTo>
                <a:lnTo>
                  <a:pt x="1117092" y="379476"/>
                </a:lnTo>
                <a:lnTo>
                  <a:pt x="1099566" y="359664"/>
                </a:lnTo>
                <a:lnTo>
                  <a:pt x="1097280" y="357378"/>
                </a:lnTo>
                <a:lnTo>
                  <a:pt x="1083564" y="370332"/>
                </a:lnTo>
                <a:lnTo>
                  <a:pt x="1085850" y="373380"/>
                </a:lnTo>
                <a:lnTo>
                  <a:pt x="1103376" y="392430"/>
                </a:lnTo>
                <a:lnTo>
                  <a:pt x="1119378" y="411480"/>
                </a:lnTo>
                <a:lnTo>
                  <a:pt x="1132332" y="428244"/>
                </a:lnTo>
                <a:lnTo>
                  <a:pt x="1147572" y="416052"/>
                </a:lnTo>
                <a:close/>
              </a:path>
              <a:path w="1359535" h="915670">
                <a:moveTo>
                  <a:pt x="1222248" y="528066"/>
                </a:moveTo>
                <a:lnTo>
                  <a:pt x="1216914" y="519684"/>
                </a:lnTo>
                <a:lnTo>
                  <a:pt x="1204722" y="499872"/>
                </a:lnTo>
                <a:lnTo>
                  <a:pt x="1192530" y="479298"/>
                </a:lnTo>
                <a:lnTo>
                  <a:pt x="1181100" y="463296"/>
                </a:lnTo>
                <a:lnTo>
                  <a:pt x="1165860" y="473964"/>
                </a:lnTo>
                <a:lnTo>
                  <a:pt x="1176528" y="489966"/>
                </a:lnTo>
                <a:lnTo>
                  <a:pt x="1200912" y="529590"/>
                </a:lnTo>
                <a:lnTo>
                  <a:pt x="1205484" y="537972"/>
                </a:lnTo>
                <a:lnTo>
                  <a:pt x="1222248" y="528066"/>
                </a:lnTo>
                <a:close/>
              </a:path>
              <a:path w="1359535" h="915670">
                <a:moveTo>
                  <a:pt x="1283208" y="647700"/>
                </a:moveTo>
                <a:lnTo>
                  <a:pt x="1278636" y="636270"/>
                </a:lnTo>
                <a:lnTo>
                  <a:pt x="1260348" y="598170"/>
                </a:lnTo>
                <a:lnTo>
                  <a:pt x="1250442" y="579120"/>
                </a:lnTo>
                <a:lnTo>
                  <a:pt x="1249680" y="578358"/>
                </a:lnTo>
                <a:lnTo>
                  <a:pt x="1232916" y="587502"/>
                </a:lnTo>
                <a:lnTo>
                  <a:pt x="1233678" y="588264"/>
                </a:lnTo>
                <a:lnTo>
                  <a:pt x="1242822" y="607314"/>
                </a:lnTo>
                <a:lnTo>
                  <a:pt x="1252728" y="625602"/>
                </a:lnTo>
                <a:lnTo>
                  <a:pt x="1261110" y="644652"/>
                </a:lnTo>
                <a:lnTo>
                  <a:pt x="1265682" y="655320"/>
                </a:lnTo>
                <a:lnTo>
                  <a:pt x="1283208" y="647700"/>
                </a:lnTo>
                <a:close/>
              </a:path>
              <a:path w="1359535" h="915670">
                <a:moveTo>
                  <a:pt x="1321308" y="777240"/>
                </a:moveTo>
                <a:lnTo>
                  <a:pt x="1319784" y="767334"/>
                </a:lnTo>
                <a:lnTo>
                  <a:pt x="1306068" y="711708"/>
                </a:lnTo>
                <a:lnTo>
                  <a:pt x="1303020" y="702564"/>
                </a:lnTo>
                <a:lnTo>
                  <a:pt x="1284732" y="707898"/>
                </a:lnTo>
                <a:lnTo>
                  <a:pt x="1287780" y="717042"/>
                </a:lnTo>
                <a:lnTo>
                  <a:pt x="1296924" y="753618"/>
                </a:lnTo>
                <a:lnTo>
                  <a:pt x="1300734" y="771906"/>
                </a:lnTo>
                <a:lnTo>
                  <a:pt x="1302258" y="781050"/>
                </a:lnTo>
                <a:lnTo>
                  <a:pt x="1321308" y="777240"/>
                </a:lnTo>
                <a:close/>
              </a:path>
              <a:path w="1359535" h="915670">
                <a:moveTo>
                  <a:pt x="1331976" y="909007"/>
                </a:moveTo>
                <a:lnTo>
                  <a:pt x="1331976" y="851154"/>
                </a:lnTo>
                <a:lnTo>
                  <a:pt x="1312926" y="853440"/>
                </a:lnTo>
                <a:lnTo>
                  <a:pt x="1311740" y="840395"/>
                </a:lnTo>
                <a:lnTo>
                  <a:pt x="1283208" y="843534"/>
                </a:lnTo>
                <a:lnTo>
                  <a:pt x="1329690" y="915162"/>
                </a:lnTo>
                <a:lnTo>
                  <a:pt x="1331976" y="909007"/>
                </a:lnTo>
                <a:close/>
              </a:path>
              <a:path w="1359535" h="915670">
                <a:moveTo>
                  <a:pt x="1330231" y="838361"/>
                </a:moveTo>
                <a:lnTo>
                  <a:pt x="1329690" y="834390"/>
                </a:lnTo>
                <a:lnTo>
                  <a:pt x="1311402" y="836676"/>
                </a:lnTo>
                <a:lnTo>
                  <a:pt x="1311740" y="840395"/>
                </a:lnTo>
                <a:lnTo>
                  <a:pt x="1330231" y="838361"/>
                </a:lnTo>
                <a:close/>
              </a:path>
              <a:path w="1359535" h="915670">
                <a:moveTo>
                  <a:pt x="1331976" y="851154"/>
                </a:moveTo>
                <a:lnTo>
                  <a:pt x="1330231" y="838361"/>
                </a:lnTo>
                <a:lnTo>
                  <a:pt x="1311740" y="840395"/>
                </a:lnTo>
                <a:lnTo>
                  <a:pt x="1312926" y="853440"/>
                </a:lnTo>
                <a:lnTo>
                  <a:pt x="1331976" y="851154"/>
                </a:lnTo>
                <a:close/>
              </a:path>
              <a:path w="1359535" h="915670">
                <a:moveTo>
                  <a:pt x="1359408" y="835152"/>
                </a:moveTo>
                <a:lnTo>
                  <a:pt x="1330231" y="838361"/>
                </a:lnTo>
                <a:lnTo>
                  <a:pt x="1331976" y="851154"/>
                </a:lnTo>
                <a:lnTo>
                  <a:pt x="1331976" y="909007"/>
                </a:lnTo>
                <a:lnTo>
                  <a:pt x="1359408" y="83515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bject 3">
            <a:extLst>
              <a:ext uri="{FF2B5EF4-FFF2-40B4-BE49-F238E27FC236}">
                <a16:creationId xmlns:a16="http://schemas.microsoft.com/office/drawing/2014/main" id="{2B69193D-B287-A085-FCF5-5BACDA1C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9375"/>
            <a:ext cx="388778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3984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88"/>
              </a:spcBef>
              <a:buClrTx/>
              <a:buFontTx/>
              <a:buNone/>
            </a:pPr>
            <a:r>
              <a:rPr lang="zh-CN" altLang="zh-CN" sz="2300">
                <a:latin typeface="Symbol" panose="05050102010706020507" pitchFamily="18" charset="2"/>
              </a:rPr>
              <a:t></a:t>
            </a:r>
            <a:r>
              <a:rPr lang="zh-CN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some / </a:t>
            </a:r>
            <a:r>
              <a:rPr lang="zh-CN" altLang="zh-CN" sz="2300">
                <a:latin typeface="Symbol" panose="05050102010706020507" pitchFamily="18" charset="2"/>
              </a:rPr>
              <a:t></a:t>
            </a:r>
            <a:r>
              <a:rPr lang="zh-CN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all子查询</a:t>
            </a:r>
          </a:p>
          <a:p>
            <a:pPr>
              <a:spcBef>
                <a:spcPts val="86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基本语法：</a:t>
            </a:r>
          </a:p>
        </p:txBody>
      </p:sp>
      <p:sp>
        <p:nvSpPr>
          <p:cNvPr id="61443" name="object 4">
            <a:extLst>
              <a:ext uri="{FF2B5EF4-FFF2-40B4-BE49-F238E27FC236}">
                <a16:creationId xmlns:a16="http://schemas.microsoft.com/office/drawing/2014/main" id="{52837919-E81B-02D9-F078-2DA484326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451100"/>
            <a:ext cx="43973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118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225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22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225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22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13"/>
              </a:spcBef>
              <a:buClrTx/>
              <a:buFontTx/>
              <a:buNone/>
            </a:pPr>
            <a:r>
              <a:rPr lang="zh-CN" altLang="zh-CN" sz="27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i="1">
                <a:solidFill>
                  <a:srgbClr val="FF3300"/>
                </a:solidFill>
                <a:latin typeface="Symbol" panose="05050102010706020507" pitchFamily="18" charset="2"/>
              </a:rPr>
              <a:t></a:t>
            </a:r>
            <a:r>
              <a:rPr lang="zh-CN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700" i="1">
                <a:solidFill>
                  <a:srgbClr val="FF3300"/>
                </a:solidFill>
                <a:cs typeface="Arial" panose="020B0604020202020204" pitchFamily="34" charset="0"/>
              </a:rPr>
              <a:t>some	</a:t>
            </a:r>
            <a:r>
              <a:rPr lang="zh-CN" altLang="zh-CN" sz="2700">
                <a:cs typeface="Arial" panose="020B0604020202020204" pitchFamily="34" charset="0"/>
              </a:rPr>
              <a:t>(</a:t>
            </a:r>
            <a:r>
              <a:rPr lang="zh-CN" altLang="zh-CN" sz="27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7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61444" name="object 5">
            <a:extLst>
              <a:ext uri="{FF2B5EF4-FFF2-40B4-BE49-F238E27FC236}">
                <a16:creationId xmlns:a16="http://schemas.microsoft.com/office/drawing/2014/main" id="{DE30F926-74CE-59E9-DD61-6E814C69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33725"/>
            <a:ext cx="4341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118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13"/>
              </a:spcBef>
              <a:buClrTx/>
              <a:buFontTx/>
              <a:buNone/>
            </a:pPr>
            <a:r>
              <a:rPr lang="zh-CN" altLang="zh-CN" sz="27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i="1">
                <a:solidFill>
                  <a:srgbClr val="FF3300"/>
                </a:solidFill>
                <a:latin typeface="Symbol" panose="05050102010706020507" pitchFamily="18" charset="2"/>
              </a:rPr>
              <a:t></a:t>
            </a:r>
            <a:r>
              <a:rPr lang="zh-CN" altLang="zh-CN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700" i="1">
                <a:solidFill>
                  <a:srgbClr val="FF3300"/>
                </a:solidFill>
                <a:cs typeface="Arial" panose="020B0604020202020204" pitchFamily="34" charset="0"/>
              </a:rPr>
              <a:t>all</a:t>
            </a:r>
            <a:r>
              <a:rPr lang="en-US" altLang="zh-CN" sz="2700" i="1">
                <a:solidFill>
                  <a:srgbClr val="FF3300"/>
                </a:solidFill>
                <a:cs typeface="Arial" panose="020B0604020202020204" pitchFamily="34" charset="0"/>
              </a:rPr>
              <a:t>   </a:t>
            </a:r>
            <a:r>
              <a:rPr lang="en-US" altLang="zh-CN" sz="2700">
                <a:cs typeface="Arial" panose="020B0604020202020204" pitchFamily="34" charset="0"/>
              </a:rPr>
              <a:t>(</a:t>
            </a:r>
            <a:r>
              <a:rPr lang="zh-CN" altLang="en-US" sz="27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en-US" altLang="zh-CN" sz="2700">
                <a:cs typeface="Arial" panose="020B0604020202020204" pitchFamily="34" charset="0"/>
              </a:rPr>
              <a:t>)</a:t>
            </a:r>
            <a:endParaRPr lang="zh-CN" altLang="en-US" sz="2700">
              <a:cs typeface="Arial" panose="020B0604020202020204" pitchFamily="34" charset="0"/>
            </a:endParaRPr>
          </a:p>
        </p:txBody>
      </p:sp>
      <p:sp>
        <p:nvSpPr>
          <p:cNvPr id="61445" name="object 7">
            <a:extLst>
              <a:ext uri="{FF2B5EF4-FFF2-40B4-BE49-F238E27FC236}">
                <a16:creationId xmlns:a16="http://schemas.microsoft.com/office/drawing/2014/main" id="{50B62BDC-88AC-BF85-C203-22989C99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05238"/>
            <a:ext cx="84074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137" rIns="0" bIns="0">
            <a:spAutoFit/>
          </a:bodyPr>
          <a:lstStyle>
            <a:lvl1pPr marL="242888" indent="-23177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2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2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28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1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语法中，</a:t>
            </a:r>
            <a:r>
              <a:rPr lang="zh-CN" altLang="zh-CN" sz="2000">
                <a:solidFill>
                  <a:srgbClr val="FF33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</a:t>
            </a:r>
            <a:r>
              <a:rPr lang="zh-CN" altLang="zh-CN" sz="2000" i="1">
                <a:solidFill>
                  <a:srgbClr val="FF3300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是比较运算符： </a:t>
            </a:r>
            <a:r>
              <a:rPr lang="zh-CN" altLang="zh-CN" sz="2000">
                <a:cs typeface="Arial" panose="020B0604020202020204" pitchFamily="34" charset="0"/>
              </a:rPr>
              <a:t>&lt; , &gt; , &gt;= , &lt;= , = , &lt;&gt;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。</a:t>
            </a:r>
          </a:p>
          <a:p>
            <a:pPr>
              <a:spcBef>
                <a:spcPts val="588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语义：将表达式的值与子查询的结果进行比较：</a:t>
            </a:r>
          </a:p>
          <a:p>
            <a:pPr>
              <a:spcBef>
                <a:spcPts val="550"/>
              </a:spcBef>
              <a:buClrTx/>
              <a:buFontTx/>
              <a:buNone/>
            </a:pPr>
            <a:r>
              <a:rPr lang="zh-CN" altLang="zh-CN" sz="2000">
                <a:solidFill>
                  <a:srgbClr val="FF0065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如果表达式的值至少与子查询结果的某一个值相比较满足</a:t>
            </a:r>
            <a:r>
              <a:rPr lang="zh-CN" altLang="zh-CN" sz="2000" i="1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i="1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关系，则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>
              <a:spcBef>
                <a:spcPts val="513"/>
              </a:spcBef>
              <a:buClrTx/>
              <a:buFontTx/>
              <a:buNone/>
            </a:pP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“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en-US" altLang="zh-CN" sz="2000" i="1">
                <a:solidFill>
                  <a:srgbClr val="FF0065"/>
                </a:solidFill>
                <a:latin typeface="Symbol" panose="05050102010706020507" pitchFamily="18" charset="2"/>
              </a:rPr>
              <a:t>   </a:t>
            </a:r>
            <a:r>
              <a:rPr lang="zh-CN" altLang="zh-CN" sz="2000" i="1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some	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”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的结果便为真；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solidFill>
                  <a:srgbClr val="FF0065"/>
                </a:solidFill>
                <a:latin typeface="Wingdings" panose="05000000000000000000" pitchFamily="2" charset="2"/>
              </a:rPr>
              <a:t></a:t>
            </a:r>
            <a:r>
              <a:rPr lang="zh-CN" altLang="zh-CN" sz="20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如果表达式的值与子查询结果的所有值相比较都满足</a:t>
            </a:r>
            <a:r>
              <a:rPr lang="zh-CN" altLang="zh-CN" sz="2000" i="1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 i="1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关系，则</a:t>
            </a:r>
            <a:br>
              <a:rPr lang="en-US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</a:b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“</a:t>
            </a:r>
            <a:r>
              <a:rPr lang="zh-CN" altLang="en-US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20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all	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)</a:t>
            </a:r>
            <a:r>
              <a:rPr lang="zh-CN" altLang="zh-CN" sz="2000" i="1">
                <a:solidFill>
                  <a:srgbClr val="FF0065"/>
                </a:solidFill>
                <a:cs typeface="Arial" panose="020B0604020202020204" pitchFamily="34" charset="0"/>
              </a:rPr>
              <a:t>”</a:t>
            </a:r>
            <a:r>
              <a:rPr lang="zh-CN" altLang="zh-CN" sz="20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的结果便为真；</a:t>
            </a:r>
            <a:endParaRPr lang="zh-CN" altLang="zh-CN" sz="200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grpSp>
        <p:nvGrpSpPr>
          <p:cNvPr id="61446" name="组合 13">
            <a:extLst>
              <a:ext uri="{FF2B5EF4-FFF2-40B4-BE49-F238E27FC236}">
                <a16:creationId xmlns:a16="http://schemas.microsoft.com/office/drawing/2014/main" id="{24A1950E-B750-B936-5D66-663C3B37670B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2609850"/>
            <a:ext cx="2057400" cy="1179513"/>
            <a:chOff x="6119638" y="3312936"/>
            <a:chExt cx="2057943" cy="1179381"/>
          </a:xfrm>
        </p:grpSpPr>
        <p:sp>
          <p:nvSpPr>
            <p:cNvPr id="61448" name="object 9">
              <a:extLst>
                <a:ext uri="{FF2B5EF4-FFF2-40B4-BE49-F238E27FC236}">
                  <a16:creationId xmlns:a16="http://schemas.microsoft.com/office/drawing/2014/main" id="{42F17637-5004-47FB-34A9-29147DF9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638" y="3312936"/>
              <a:ext cx="2057943" cy="1179381"/>
            </a:xfrm>
            <a:custGeom>
              <a:avLst/>
              <a:gdLst>
                <a:gd name="T0" fmla="*/ 1490238 w 2406650"/>
                <a:gd name="T1" fmla="*/ 346817 h 1379220"/>
                <a:gd name="T2" fmla="*/ 1401906 w 2406650"/>
                <a:gd name="T3" fmla="*/ 213519 h 1379220"/>
                <a:gd name="T4" fmla="*/ 1320086 w 2406650"/>
                <a:gd name="T5" fmla="*/ 148260 h 1379220"/>
                <a:gd name="T6" fmla="*/ 1218918 w 2406650"/>
                <a:gd name="T7" fmla="*/ 92911 h 1379220"/>
                <a:gd name="T8" fmla="*/ 1101164 w 2406650"/>
                <a:gd name="T9" fmla="*/ 49047 h 1379220"/>
                <a:gd name="T10" fmla="*/ 969580 w 2406650"/>
                <a:gd name="T11" fmla="*/ 18249 h 1379220"/>
                <a:gd name="T12" fmla="*/ 826928 w 2406650"/>
                <a:gd name="T13" fmla="*/ 2093 h 1379220"/>
                <a:gd name="T14" fmla="*/ 677452 w 2406650"/>
                <a:gd name="T15" fmla="*/ 2110 h 1379220"/>
                <a:gd name="T16" fmla="*/ 535045 w 2406650"/>
                <a:gd name="T17" fmla="*/ 18249 h 1379220"/>
                <a:gd name="T18" fmla="*/ 403461 w 2406650"/>
                <a:gd name="T19" fmla="*/ 49047 h 1379220"/>
                <a:gd name="T20" fmla="*/ 285707 w 2406650"/>
                <a:gd name="T21" fmla="*/ 92911 h 1379220"/>
                <a:gd name="T22" fmla="*/ 184539 w 2406650"/>
                <a:gd name="T23" fmla="*/ 148260 h 1379220"/>
                <a:gd name="T24" fmla="*/ 102719 w 2406650"/>
                <a:gd name="T25" fmla="*/ 213519 h 1379220"/>
                <a:gd name="T26" fmla="*/ 22300 w 2406650"/>
                <a:gd name="T27" fmla="*/ 326534 h 1379220"/>
                <a:gd name="T28" fmla="*/ 921 w 2406650"/>
                <a:gd name="T29" fmla="*/ 452714 h 1379220"/>
                <a:gd name="T30" fmla="*/ 69926 w 2406650"/>
                <a:gd name="T31" fmla="*/ 613002 h 1379220"/>
                <a:gd name="T32" fmla="*/ 133406 w 2406650"/>
                <a:gd name="T33" fmla="*/ 676228 h 1379220"/>
                <a:gd name="T34" fmla="*/ 160541 w 2406650"/>
                <a:gd name="T35" fmla="*/ 326773 h 1379220"/>
                <a:gd name="T36" fmla="*/ 236574 w 2406650"/>
                <a:gd name="T37" fmla="*/ 234717 h 1379220"/>
                <a:gd name="T38" fmla="*/ 327190 w 2406650"/>
                <a:gd name="T39" fmla="*/ 173065 h 1379220"/>
                <a:gd name="T40" fmla="*/ 439815 w 2406650"/>
                <a:gd name="T41" fmla="*/ 124635 h 1379220"/>
                <a:gd name="T42" fmla="*/ 570321 w 2406650"/>
                <a:gd name="T43" fmla="*/ 91786 h 1379220"/>
                <a:gd name="T44" fmla="*/ 714767 w 2406650"/>
                <a:gd name="T45" fmla="*/ 76876 h 1379220"/>
                <a:gd name="T46" fmla="*/ 863635 w 2406650"/>
                <a:gd name="T47" fmla="*/ 81942 h 1379220"/>
                <a:gd name="T48" fmla="*/ 1001534 w 2406650"/>
                <a:gd name="T49" fmla="*/ 106116 h 1379220"/>
                <a:gd name="T50" fmla="*/ 1123615 w 2406650"/>
                <a:gd name="T51" fmla="*/ 147050 h 1379220"/>
                <a:gd name="T52" fmla="*/ 1225751 w 2406650"/>
                <a:gd name="T53" fmla="*/ 202386 h 1379220"/>
                <a:gd name="T54" fmla="*/ 1303816 w 2406650"/>
                <a:gd name="T55" fmla="*/ 269761 h 1379220"/>
                <a:gd name="T56" fmla="*/ 1370091 w 2406650"/>
                <a:gd name="T57" fmla="*/ 409537 h 1379220"/>
                <a:gd name="T58" fmla="*/ 1401906 w 2406650"/>
                <a:gd name="T59" fmla="*/ 648853 h 1379220"/>
                <a:gd name="T60" fmla="*/ 1482324 w 2406650"/>
                <a:gd name="T61" fmla="*/ 535839 h 1379220"/>
                <a:gd name="T62" fmla="*/ 1371219 w 2406650"/>
                <a:gd name="T63" fmla="*/ 676228 h 1379220"/>
                <a:gd name="T64" fmla="*/ 1344084 w 2406650"/>
                <a:gd name="T65" fmla="*/ 535424 h 1379220"/>
                <a:gd name="T66" fmla="*/ 1268050 w 2406650"/>
                <a:gd name="T67" fmla="*/ 627446 h 1379220"/>
                <a:gd name="T68" fmla="*/ 1177434 w 2406650"/>
                <a:gd name="T69" fmla="*/ 689135 h 1379220"/>
                <a:gd name="T70" fmla="*/ 1064810 w 2406650"/>
                <a:gd name="T71" fmla="*/ 737632 h 1379220"/>
                <a:gd name="T72" fmla="*/ 934303 w 2406650"/>
                <a:gd name="T73" fmla="*/ 770547 h 1379220"/>
                <a:gd name="T74" fmla="*/ 789858 w 2406650"/>
                <a:gd name="T75" fmla="*/ 785496 h 1379220"/>
                <a:gd name="T76" fmla="*/ 640990 w 2406650"/>
                <a:gd name="T77" fmla="*/ 780415 h 1379220"/>
                <a:gd name="T78" fmla="*/ 503091 w 2406650"/>
                <a:gd name="T79" fmla="*/ 756187 h 1379220"/>
                <a:gd name="T80" fmla="*/ 381010 w 2406650"/>
                <a:gd name="T81" fmla="*/ 715182 h 1379220"/>
                <a:gd name="T82" fmla="*/ 278873 w 2406650"/>
                <a:gd name="T83" fmla="*/ 659790 h 1379220"/>
                <a:gd name="T84" fmla="*/ 200809 w 2406650"/>
                <a:gd name="T85" fmla="*/ 592402 h 1379220"/>
                <a:gd name="T86" fmla="*/ 134533 w 2406650"/>
                <a:gd name="T87" fmla="*/ 452787 h 1379220"/>
                <a:gd name="T88" fmla="*/ 184539 w 2406650"/>
                <a:gd name="T89" fmla="*/ 714112 h 1379220"/>
                <a:gd name="T90" fmla="*/ 285707 w 2406650"/>
                <a:gd name="T91" fmla="*/ 769461 h 1379220"/>
                <a:gd name="T92" fmla="*/ 403461 w 2406650"/>
                <a:gd name="T93" fmla="*/ 813325 h 1379220"/>
                <a:gd name="T94" fmla="*/ 535045 w 2406650"/>
                <a:gd name="T95" fmla="*/ 844123 h 1379220"/>
                <a:gd name="T96" fmla="*/ 677697 w 2406650"/>
                <a:gd name="T97" fmla="*/ 860279 h 1379220"/>
                <a:gd name="T98" fmla="*/ 827172 w 2406650"/>
                <a:gd name="T99" fmla="*/ 860263 h 1379220"/>
                <a:gd name="T100" fmla="*/ 969580 w 2406650"/>
                <a:gd name="T101" fmla="*/ 844123 h 1379220"/>
                <a:gd name="T102" fmla="*/ 1101164 w 2406650"/>
                <a:gd name="T103" fmla="*/ 813325 h 1379220"/>
                <a:gd name="T104" fmla="*/ 1218918 w 2406650"/>
                <a:gd name="T105" fmla="*/ 769461 h 1379220"/>
                <a:gd name="T106" fmla="*/ 1320086 w 2406650"/>
                <a:gd name="T107" fmla="*/ 714112 h 13792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6650" h="1379220">
                  <a:moveTo>
                    <a:pt x="2406396" y="689610"/>
                  </a:moveTo>
                  <a:lnTo>
                    <a:pt x="2404923" y="655179"/>
                  </a:lnTo>
                  <a:lnTo>
                    <a:pt x="2400551" y="621187"/>
                  </a:lnTo>
                  <a:lnTo>
                    <a:pt x="2383385" y="554675"/>
                  </a:lnTo>
                  <a:lnTo>
                    <a:pt x="2355450" y="490390"/>
                  </a:lnTo>
                  <a:lnTo>
                    <a:pt x="2317296" y="428647"/>
                  </a:lnTo>
                  <a:lnTo>
                    <a:pt x="2269476" y="369761"/>
                  </a:lnTo>
                  <a:lnTo>
                    <a:pt x="2242114" y="341488"/>
                  </a:lnTo>
                  <a:lnTo>
                    <a:pt x="2212542" y="314048"/>
                  </a:lnTo>
                  <a:lnTo>
                    <a:pt x="2180829" y="287480"/>
                  </a:lnTo>
                  <a:lnTo>
                    <a:pt x="2147044" y="261824"/>
                  </a:lnTo>
                  <a:lnTo>
                    <a:pt x="2111256" y="237118"/>
                  </a:lnTo>
                  <a:lnTo>
                    <a:pt x="2073535" y="213403"/>
                  </a:lnTo>
                  <a:lnTo>
                    <a:pt x="2033948" y="190718"/>
                  </a:lnTo>
                  <a:lnTo>
                    <a:pt x="1992566" y="169102"/>
                  </a:lnTo>
                  <a:lnTo>
                    <a:pt x="1949456" y="148595"/>
                  </a:lnTo>
                  <a:lnTo>
                    <a:pt x="1904689" y="129236"/>
                  </a:lnTo>
                  <a:lnTo>
                    <a:pt x="1858332" y="111065"/>
                  </a:lnTo>
                  <a:lnTo>
                    <a:pt x="1810455" y="94121"/>
                  </a:lnTo>
                  <a:lnTo>
                    <a:pt x="1761127" y="78443"/>
                  </a:lnTo>
                  <a:lnTo>
                    <a:pt x="1710416" y="64071"/>
                  </a:lnTo>
                  <a:lnTo>
                    <a:pt x="1658393" y="51045"/>
                  </a:lnTo>
                  <a:lnTo>
                    <a:pt x="1605125" y="39403"/>
                  </a:lnTo>
                  <a:lnTo>
                    <a:pt x="1550681" y="29186"/>
                  </a:lnTo>
                  <a:lnTo>
                    <a:pt x="1495131" y="20432"/>
                  </a:lnTo>
                  <a:lnTo>
                    <a:pt x="1438386" y="13166"/>
                  </a:lnTo>
                  <a:lnTo>
                    <a:pt x="1380987" y="7474"/>
                  </a:lnTo>
                  <a:lnTo>
                    <a:pt x="1322532" y="3348"/>
                  </a:lnTo>
                  <a:lnTo>
                    <a:pt x="1263245" y="843"/>
                  </a:lnTo>
                  <a:lnTo>
                    <a:pt x="1203198" y="0"/>
                  </a:lnTo>
                  <a:lnTo>
                    <a:pt x="1142854" y="856"/>
                  </a:lnTo>
                  <a:lnTo>
                    <a:pt x="1083472" y="3375"/>
                  </a:lnTo>
                  <a:lnTo>
                    <a:pt x="1025156" y="7498"/>
                  </a:lnTo>
                  <a:lnTo>
                    <a:pt x="967852" y="13181"/>
                  </a:lnTo>
                  <a:lnTo>
                    <a:pt x="911264" y="20432"/>
                  </a:lnTo>
                  <a:lnTo>
                    <a:pt x="855714" y="29186"/>
                  </a:lnTo>
                  <a:lnTo>
                    <a:pt x="801270" y="39403"/>
                  </a:lnTo>
                  <a:lnTo>
                    <a:pt x="748002" y="51045"/>
                  </a:lnTo>
                  <a:lnTo>
                    <a:pt x="695979" y="64071"/>
                  </a:lnTo>
                  <a:lnTo>
                    <a:pt x="645268" y="78443"/>
                  </a:lnTo>
                  <a:lnTo>
                    <a:pt x="595940" y="94121"/>
                  </a:lnTo>
                  <a:lnTo>
                    <a:pt x="548063" y="111065"/>
                  </a:lnTo>
                  <a:lnTo>
                    <a:pt x="501706" y="129236"/>
                  </a:lnTo>
                  <a:lnTo>
                    <a:pt x="456939" y="148595"/>
                  </a:lnTo>
                  <a:lnTo>
                    <a:pt x="413829" y="169102"/>
                  </a:lnTo>
                  <a:lnTo>
                    <a:pt x="372447" y="190718"/>
                  </a:lnTo>
                  <a:lnTo>
                    <a:pt x="332860" y="213403"/>
                  </a:lnTo>
                  <a:lnTo>
                    <a:pt x="295139" y="237118"/>
                  </a:lnTo>
                  <a:lnTo>
                    <a:pt x="259351" y="261824"/>
                  </a:lnTo>
                  <a:lnTo>
                    <a:pt x="225566" y="287480"/>
                  </a:lnTo>
                  <a:lnTo>
                    <a:pt x="193853" y="314048"/>
                  </a:lnTo>
                  <a:lnTo>
                    <a:pt x="164281" y="341488"/>
                  </a:lnTo>
                  <a:lnTo>
                    <a:pt x="136919" y="369761"/>
                  </a:lnTo>
                  <a:lnTo>
                    <a:pt x="111835" y="398827"/>
                  </a:lnTo>
                  <a:lnTo>
                    <a:pt x="68779" y="459181"/>
                  </a:lnTo>
                  <a:lnTo>
                    <a:pt x="35666" y="522235"/>
                  </a:lnTo>
                  <a:lnTo>
                    <a:pt x="13046" y="587673"/>
                  </a:lnTo>
                  <a:lnTo>
                    <a:pt x="1472" y="655179"/>
                  </a:lnTo>
                  <a:lnTo>
                    <a:pt x="0" y="689610"/>
                  </a:lnTo>
                  <a:lnTo>
                    <a:pt x="1472" y="724040"/>
                  </a:lnTo>
                  <a:lnTo>
                    <a:pt x="13046" y="791546"/>
                  </a:lnTo>
                  <a:lnTo>
                    <a:pt x="35666" y="856984"/>
                  </a:lnTo>
                  <a:lnTo>
                    <a:pt x="68779" y="920038"/>
                  </a:lnTo>
                  <a:lnTo>
                    <a:pt x="111835" y="980392"/>
                  </a:lnTo>
                  <a:lnTo>
                    <a:pt x="136919" y="1009458"/>
                  </a:lnTo>
                  <a:lnTo>
                    <a:pt x="164281" y="1037731"/>
                  </a:lnTo>
                  <a:lnTo>
                    <a:pt x="193853" y="1065171"/>
                  </a:lnTo>
                  <a:lnTo>
                    <a:pt x="213360" y="1081512"/>
                  </a:lnTo>
                  <a:lnTo>
                    <a:pt x="213360" y="689610"/>
                  </a:lnTo>
                  <a:lnTo>
                    <a:pt x="215164" y="654984"/>
                  </a:lnTo>
                  <a:lnTo>
                    <a:pt x="229293" y="587457"/>
                  </a:lnTo>
                  <a:lnTo>
                    <a:pt x="256758" y="522619"/>
                  </a:lnTo>
                  <a:lnTo>
                    <a:pt x="296737" y="460942"/>
                  </a:lnTo>
                  <a:lnTo>
                    <a:pt x="321160" y="431437"/>
                  </a:lnTo>
                  <a:lnTo>
                    <a:pt x="348403" y="402900"/>
                  </a:lnTo>
                  <a:lnTo>
                    <a:pt x="378361" y="375389"/>
                  </a:lnTo>
                  <a:lnTo>
                    <a:pt x="410931" y="348963"/>
                  </a:lnTo>
                  <a:lnTo>
                    <a:pt x="446011" y="323682"/>
                  </a:lnTo>
                  <a:lnTo>
                    <a:pt x="483497" y="299605"/>
                  </a:lnTo>
                  <a:lnTo>
                    <a:pt x="523286" y="276789"/>
                  </a:lnTo>
                  <a:lnTo>
                    <a:pt x="565275" y="255296"/>
                  </a:lnTo>
                  <a:lnTo>
                    <a:pt x="609361" y="235182"/>
                  </a:lnTo>
                  <a:lnTo>
                    <a:pt x="655440" y="216508"/>
                  </a:lnTo>
                  <a:lnTo>
                    <a:pt x="703410" y="199333"/>
                  </a:lnTo>
                  <a:lnTo>
                    <a:pt x="753168" y="183715"/>
                  </a:lnTo>
                  <a:lnTo>
                    <a:pt x="804609" y="169714"/>
                  </a:lnTo>
                  <a:lnTo>
                    <a:pt x="857632" y="157388"/>
                  </a:lnTo>
                  <a:lnTo>
                    <a:pt x="912133" y="146796"/>
                  </a:lnTo>
                  <a:lnTo>
                    <a:pt x="968009" y="137998"/>
                  </a:lnTo>
                  <a:lnTo>
                    <a:pt x="1025408" y="131030"/>
                  </a:lnTo>
                  <a:lnTo>
                    <a:pt x="1083472" y="126018"/>
                  </a:lnTo>
                  <a:lnTo>
                    <a:pt x="1143150" y="122949"/>
                  </a:lnTo>
                  <a:lnTo>
                    <a:pt x="1203198" y="121920"/>
                  </a:lnTo>
                  <a:lnTo>
                    <a:pt x="1263541" y="122954"/>
                  </a:lnTo>
                  <a:lnTo>
                    <a:pt x="1322923" y="126018"/>
                  </a:lnTo>
                  <a:lnTo>
                    <a:pt x="1381239" y="131052"/>
                  </a:lnTo>
                  <a:lnTo>
                    <a:pt x="1438543" y="138022"/>
                  </a:lnTo>
                  <a:lnTo>
                    <a:pt x="1494262" y="146796"/>
                  </a:lnTo>
                  <a:lnTo>
                    <a:pt x="1548763" y="157388"/>
                  </a:lnTo>
                  <a:lnTo>
                    <a:pt x="1601786" y="169714"/>
                  </a:lnTo>
                  <a:lnTo>
                    <a:pt x="1653227" y="183715"/>
                  </a:lnTo>
                  <a:lnTo>
                    <a:pt x="1702985" y="199333"/>
                  </a:lnTo>
                  <a:lnTo>
                    <a:pt x="1750955" y="216508"/>
                  </a:lnTo>
                  <a:lnTo>
                    <a:pt x="1797034" y="235182"/>
                  </a:lnTo>
                  <a:lnTo>
                    <a:pt x="1841120" y="255296"/>
                  </a:lnTo>
                  <a:lnTo>
                    <a:pt x="1883109" y="276789"/>
                  </a:lnTo>
                  <a:lnTo>
                    <a:pt x="1922898" y="299605"/>
                  </a:lnTo>
                  <a:lnTo>
                    <a:pt x="1960384" y="323682"/>
                  </a:lnTo>
                  <a:lnTo>
                    <a:pt x="1995464" y="348963"/>
                  </a:lnTo>
                  <a:lnTo>
                    <a:pt x="2028034" y="375389"/>
                  </a:lnTo>
                  <a:lnTo>
                    <a:pt x="2057992" y="402900"/>
                  </a:lnTo>
                  <a:lnTo>
                    <a:pt x="2085235" y="431437"/>
                  </a:lnTo>
                  <a:lnTo>
                    <a:pt x="2109658" y="460942"/>
                  </a:lnTo>
                  <a:lnTo>
                    <a:pt x="2149637" y="522619"/>
                  </a:lnTo>
                  <a:lnTo>
                    <a:pt x="2177102" y="587457"/>
                  </a:lnTo>
                  <a:lnTo>
                    <a:pt x="2191231" y="654984"/>
                  </a:lnTo>
                  <a:lnTo>
                    <a:pt x="2193036" y="689610"/>
                  </a:lnTo>
                  <a:lnTo>
                    <a:pt x="2193036" y="1081512"/>
                  </a:lnTo>
                  <a:lnTo>
                    <a:pt x="2212542" y="1065171"/>
                  </a:lnTo>
                  <a:lnTo>
                    <a:pt x="2242114" y="1037731"/>
                  </a:lnTo>
                  <a:lnTo>
                    <a:pt x="2269476" y="1009458"/>
                  </a:lnTo>
                  <a:lnTo>
                    <a:pt x="2294560" y="980392"/>
                  </a:lnTo>
                  <a:lnTo>
                    <a:pt x="2337616" y="920038"/>
                  </a:lnTo>
                  <a:lnTo>
                    <a:pt x="2370729" y="856984"/>
                  </a:lnTo>
                  <a:lnTo>
                    <a:pt x="2393349" y="791546"/>
                  </a:lnTo>
                  <a:lnTo>
                    <a:pt x="2404923" y="724040"/>
                  </a:lnTo>
                  <a:lnTo>
                    <a:pt x="2406396" y="689610"/>
                  </a:lnTo>
                  <a:close/>
                </a:path>
                <a:path w="2406650" h="1379220">
                  <a:moveTo>
                    <a:pt x="2193036" y="1081512"/>
                  </a:moveTo>
                  <a:lnTo>
                    <a:pt x="2193036" y="689610"/>
                  </a:lnTo>
                  <a:lnTo>
                    <a:pt x="2191231" y="724156"/>
                  </a:lnTo>
                  <a:lnTo>
                    <a:pt x="2177102" y="791562"/>
                  </a:lnTo>
                  <a:lnTo>
                    <a:pt x="2149637" y="856319"/>
                  </a:lnTo>
                  <a:lnTo>
                    <a:pt x="2109658" y="917951"/>
                  </a:lnTo>
                  <a:lnTo>
                    <a:pt x="2085235" y="947446"/>
                  </a:lnTo>
                  <a:lnTo>
                    <a:pt x="2057992" y="975980"/>
                  </a:lnTo>
                  <a:lnTo>
                    <a:pt x="2028034" y="1003494"/>
                  </a:lnTo>
                  <a:lnTo>
                    <a:pt x="1995464" y="1029929"/>
                  </a:lnTo>
                  <a:lnTo>
                    <a:pt x="1960384" y="1055223"/>
                  </a:lnTo>
                  <a:lnTo>
                    <a:pt x="1922898" y="1079318"/>
                  </a:lnTo>
                  <a:lnTo>
                    <a:pt x="1883109" y="1102155"/>
                  </a:lnTo>
                  <a:lnTo>
                    <a:pt x="1841120" y="1123673"/>
                  </a:lnTo>
                  <a:lnTo>
                    <a:pt x="1797034" y="1143812"/>
                  </a:lnTo>
                  <a:lnTo>
                    <a:pt x="1750955" y="1162513"/>
                  </a:lnTo>
                  <a:lnTo>
                    <a:pt x="1702985" y="1179717"/>
                  </a:lnTo>
                  <a:lnTo>
                    <a:pt x="1653227" y="1195363"/>
                  </a:lnTo>
                  <a:lnTo>
                    <a:pt x="1601786" y="1209392"/>
                  </a:lnTo>
                  <a:lnTo>
                    <a:pt x="1548763" y="1221744"/>
                  </a:lnTo>
                  <a:lnTo>
                    <a:pt x="1494262" y="1232359"/>
                  </a:lnTo>
                  <a:lnTo>
                    <a:pt x="1438386" y="1241179"/>
                  </a:lnTo>
                  <a:lnTo>
                    <a:pt x="1380987" y="1248164"/>
                  </a:lnTo>
                  <a:lnTo>
                    <a:pt x="1322923" y="1253190"/>
                  </a:lnTo>
                  <a:lnTo>
                    <a:pt x="1263245" y="1256267"/>
                  </a:lnTo>
                  <a:lnTo>
                    <a:pt x="1203198" y="1257300"/>
                  </a:lnTo>
                  <a:lnTo>
                    <a:pt x="1142854" y="1256262"/>
                  </a:lnTo>
                  <a:lnTo>
                    <a:pt x="1083472" y="1253190"/>
                  </a:lnTo>
                  <a:lnTo>
                    <a:pt x="1025156" y="1248142"/>
                  </a:lnTo>
                  <a:lnTo>
                    <a:pt x="967852" y="1241154"/>
                  </a:lnTo>
                  <a:lnTo>
                    <a:pt x="912133" y="1232359"/>
                  </a:lnTo>
                  <a:lnTo>
                    <a:pt x="857632" y="1221744"/>
                  </a:lnTo>
                  <a:lnTo>
                    <a:pt x="804609" y="1209392"/>
                  </a:lnTo>
                  <a:lnTo>
                    <a:pt x="753168" y="1195363"/>
                  </a:lnTo>
                  <a:lnTo>
                    <a:pt x="703410" y="1179717"/>
                  </a:lnTo>
                  <a:lnTo>
                    <a:pt x="655440" y="1162513"/>
                  </a:lnTo>
                  <a:lnTo>
                    <a:pt x="609361" y="1143812"/>
                  </a:lnTo>
                  <a:lnTo>
                    <a:pt x="565275" y="1123673"/>
                  </a:lnTo>
                  <a:lnTo>
                    <a:pt x="523286" y="1102155"/>
                  </a:lnTo>
                  <a:lnTo>
                    <a:pt x="483497" y="1079318"/>
                  </a:lnTo>
                  <a:lnTo>
                    <a:pt x="446011" y="1055223"/>
                  </a:lnTo>
                  <a:lnTo>
                    <a:pt x="410931" y="1029929"/>
                  </a:lnTo>
                  <a:lnTo>
                    <a:pt x="378361" y="1003494"/>
                  </a:lnTo>
                  <a:lnTo>
                    <a:pt x="348403" y="975980"/>
                  </a:lnTo>
                  <a:lnTo>
                    <a:pt x="321160" y="947446"/>
                  </a:lnTo>
                  <a:lnTo>
                    <a:pt x="296737" y="917951"/>
                  </a:lnTo>
                  <a:lnTo>
                    <a:pt x="256758" y="856319"/>
                  </a:lnTo>
                  <a:lnTo>
                    <a:pt x="229293" y="791562"/>
                  </a:lnTo>
                  <a:lnTo>
                    <a:pt x="215164" y="724156"/>
                  </a:lnTo>
                  <a:lnTo>
                    <a:pt x="213360" y="689610"/>
                  </a:lnTo>
                  <a:lnTo>
                    <a:pt x="213360" y="1081512"/>
                  </a:lnTo>
                  <a:lnTo>
                    <a:pt x="259351" y="1117395"/>
                  </a:lnTo>
                  <a:lnTo>
                    <a:pt x="295139" y="1142101"/>
                  </a:lnTo>
                  <a:lnTo>
                    <a:pt x="332860" y="1165816"/>
                  </a:lnTo>
                  <a:lnTo>
                    <a:pt x="372447" y="1188501"/>
                  </a:lnTo>
                  <a:lnTo>
                    <a:pt x="413829" y="1210117"/>
                  </a:lnTo>
                  <a:lnTo>
                    <a:pt x="456939" y="1230624"/>
                  </a:lnTo>
                  <a:lnTo>
                    <a:pt x="501706" y="1249983"/>
                  </a:lnTo>
                  <a:lnTo>
                    <a:pt x="548063" y="1268154"/>
                  </a:lnTo>
                  <a:lnTo>
                    <a:pt x="595940" y="1285098"/>
                  </a:lnTo>
                  <a:lnTo>
                    <a:pt x="645268" y="1300776"/>
                  </a:lnTo>
                  <a:lnTo>
                    <a:pt x="695979" y="1315148"/>
                  </a:lnTo>
                  <a:lnTo>
                    <a:pt x="748002" y="1328174"/>
                  </a:lnTo>
                  <a:lnTo>
                    <a:pt x="801270" y="1339816"/>
                  </a:lnTo>
                  <a:lnTo>
                    <a:pt x="855714" y="1350033"/>
                  </a:lnTo>
                  <a:lnTo>
                    <a:pt x="911264" y="1358787"/>
                  </a:lnTo>
                  <a:lnTo>
                    <a:pt x="968009" y="1366053"/>
                  </a:lnTo>
                  <a:lnTo>
                    <a:pt x="1025408" y="1371745"/>
                  </a:lnTo>
                  <a:lnTo>
                    <a:pt x="1083863" y="1375871"/>
                  </a:lnTo>
                  <a:lnTo>
                    <a:pt x="1143150" y="1378376"/>
                  </a:lnTo>
                  <a:lnTo>
                    <a:pt x="1203198" y="1379220"/>
                  </a:lnTo>
                  <a:lnTo>
                    <a:pt x="1263541" y="1378363"/>
                  </a:lnTo>
                  <a:lnTo>
                    <a:pt x="1322923" y="1375844"/>
                  </a:lnTo>
                  <a:lnTo>
                    <a:pt x="1381239" y="1371721"/>
                  </a:lnTo>
                  <a:lnTo>
                    <a:pt x="1438543" y="1366038"/>
                  </a:lnTo>
                  <a:lnTo>
                    <a:pt x="1495131" y="1358787"/>
                  </a:lnTo>
                  <a:lnTo>
                    <a:pt x="1550681" y="1350033"/>
                  </a:lnTo>
                  <a:lnTo>
                    <a:pt x="1605125" y="1339816"/>
                  </a:lnTo>
                  <a:lnTo>
                    <a:pt x="1658393" y="1328174"/>
                  </a:lnTo>
                  <a:lnTo>
                    <a:pt x="1710416" y="1315148"/>
                  </a:lnTo>
                  <a:lnTo>
                    <a:pt x="1761127" y="1300776"/>
                  </a:lnTo>
                  <a:lnTo>
                    <a:pt x="1810455" y="1285098"/>
                  </a:lnTo>
                  <a:lnTo>
                    <a:pt x="1858332" y="1268154"/>
                  </a:lnTo>
                  <a:lnTo>
                    <a:pt x="1904689" y="1249983"/>
                  </a:lnTo>
                  <a:lnTo>
                    <a:pt x="1949456" y="1230624"/>
                  </a:lnTo>
                  <a:lnTo>
                    <a:pt x="1992566" y="1210117"/>
                  </a:lnTo>
                  <a:lnTo>
                    <a:pt x="2033948" y="1188501"/>
                  </a:lnTo>
                  <a:lnTo>
                    <a:pt x="2073535" y="1165816"/>
                  </a:lnTo>
                  <a:lnTo>
                    <a:pt x="2111256" y="1142101"/>
                  </a:lnTo>
                  <a:lnTo>
                    <a:pt x="2147044" y="1117395"/>
                  </a:lnTo>
                  <a:lnTo>
                    <a:pt x="2180829" y="1091739"/>
                  </a:lnTo>
                  <a:lnTo>
                    <a:pt x="2193036" y="1081512"/>
                  </a:lnTo>
                  <a:close/>
                </a:path>
              </a:pathLst>
            </a:custGeom>
            <a:solidFill>
              <a:srgbClr val="B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449" name="object 10">
              <a:extLst>
                <a:ext uri="{FF2B5EF4-FFF2-40B4-BE49-F238E27FC236}">
                  <a16:creationId xmlns:a16="http://schemas.microsoft.com/office/drawing/2014/main" id="{E7ED6438-83D8-7CAA-FC6E-BBEB0E37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355" y="3409372"/>
              <a:ext cx="1716400" cy="986618"/>
            </a:xfrm>
            <a:custGeom>
              <a:avLst/>
              <a:gdLst>
                <a:gd name="T0" fmla="*/ 1250427 w 2007234"/>
                <a:gd name="T1" fmla="*/ 317085 h 1153795"/>
                <a:gd name="T2" fmla="*/ 1215689 w 2007234"/>
                <a:gd name="T3" fmla="*/ 234837 h 1153795"/>
                <a:gd name="T4" fmla="*/ 1169259 w 2007234"/>
                <a:gd name="T5" fmla="*/ 178650 h 1153795"/>
                <a:gd name="T6" fmla="*/ 1129588 w 2007234"/>
                <a:gd name="T7" fmla="*/ 144379 h 1153795"/>
                <a:gd name="T8" fmla="*/ 1083556 w 2007234"/>
                <a:gd name="T9" fmla="*/ 113007 h 1153795"/>
                <a:gd name="T10" fmla="*/ 1031692 w 2007234"/>
                <a:gd name="T11" fmla="*/ 84838 h 1153795"/>
                <a:gd name="T12" fmla="*/ 974520 w 2007234"/>
                <a:gd name="T13" fmla="*/ 60174 h 1153795"/>
                <a:gd name="T14" fmla="*/ 912569 w 2007234"/>
                <a:gd name="T15" fmla="*/ 39316 h 1153795"/>
                <a:gd name="T16" fmla="*/ 846364 w 2007234"/>
                <a:gd name="T17" fmla="*/ 22569 h 1153795"/>
                <a:gd name="T18" fmla="*/ 776430 w 2007234"/>
                <a:gd name="T19" fmla="*/ 10232 h 1153795"/>
                <a:gd name="T20" fmla="*/ 703294 w 2007234"/>
                <a:gd name="T21" fmla="*/ 2608 h 1153795"/>
                <a:gd name="T22" fmla="*/ 627483 w 2007234"/>
                <a:gd name="T23" fmla="*/ 0 h 1153795"/>
                <a:gd name="T24" fmla="*/ 551672 w 2007234"/>
                <a:gd name="T25" fmla="*/ 2608 h 1153795"/>
                <a:gd name="T26" fmla="*/ 478537 w 2007234"/>
                <a:gd name="T27" fmla="*/ 10232 h 1153795"/>
                <a:gd name="T28" fmla="*/ 408603 w 2007234"/>
                <a:gd name="T29" fmla="*/ 22569 h 1153795"/>
                <a:gd name="T30" fmla="*/ 342397 w 2007234"/>
                <a:gd name="T31" fmla="*/ 39316 h 1153795"/>
                <a:gd name="T32" fmla="*/ 280445 w 2007234"/>
                <a:gd name="T33" fmla="*/ 60174 h 1153795"/>
                <a:gd name="T34" fmla="*/ 223274 w 2007234"/>
                <a:gd name="T35" fmla="*/ 84838 h 1153795"/>
                <a:gd name="T36" fmla="*/ 171410 w 2007234"/>
                <a:gd name="T37" fmla="*/ 113007 h 1153795"/>
                <a:gd name="T38" fmla="*/ 125379 w 2007234"/>
                <a:gd name="T39" fmla="*/ 144379 h 1153795"/>
                <a:gd name="T40" fmla="*/ 85708 w 2007234"/>
                <a:gd name="T41" fmla="*/ 178650 h 1153795"/>
                <a:gd name="T42" fmla="*/ 52922 w 2007234"/>
                <a:gd name="T43" fmla="*/ 215521 h 1153795"/>
                <a:gd name="T44" fmla="*/ 10115 w 2007234"/>
                <a:gd name="T45" fmla="*/ 295851 h 1153795"/>
                <a:gd name="T46" fmla="*/ 0 w 2007234"/>
                <a:gd name="T47" fmla="*/ 360672 h 1153795"/>
                <a:gd name="T48" fmla="*/ 10115 w 2007234"/>
                <a:gd name="T49" fmla="*/ 425493 h 1153795"/>
                <a:gd name="T50" fmla="*/ 52922 w 2007234"/>
                <a:gd name="T51" fmla="*/ 505821 h 1153795"/>
                <a:gd name="T52" fmla="*/ 85708 w 2007234"/>
                <a:gd name="T53" fmla="*/ 542693 h 1153795"/>
                <a:gd name="T54" fmla="*/ 125379 w 2007234"/>
                <a:gd name="T55" fmla="*/ 576965 h 1153795"/>
                <a:gd name="T56" fmla="*/ 171410 w 2007234"/>
                <a:gd name="T57" fmla="*/ 608337 h 1153795"/>
                <a:gd name="T58" fmla="*/ 223274 w 2007234"/>
                <a:gd name="T59" fmla="*/ 636505 h 1153795"/>
                <a:gd name="T60" fmla="*/ 280445 w 2007234"/>
                <a:gd name="T61" fmla="*/ 661169 h 1153795"/>
                <a:gd name="T62" fmla="*/ 342397 w 2007234"/>
                <a:gd name="T63" fmla="*/ 682026 h 1153795"/>
                <a:gd name="T64" fmla="*/ 408603 w 2007234"/>
                <a:gd name="T65" fmla="*/ 698774 h 1153795"/>
                <a:gd name="T66" fmla="*/ 478537 w 2007234"/>
                <a:gd name="T67" fmla="*/ 711111 h 1153795"/>
                <a:gd name="T68" fmla="*/ 551672 w 2007234"/>
                <a:gd name="T69" fmla="*/ 718734 h 1153795"/>
                <a:gd name="T70" fmla="*/ 627483 w 2007234"/>
                <a:gd name="T71" fmla="*/ 721343 h 1153795"/>
                <a:gd name="T72" fmla="*/ 703294 w 2007234"/>
                <a:gd name="T73" fmla="*/ 718734 h 1153795"/>
                <a:gd name="T74" fmla="*/ 776430 w 2007234"/>
                <a:gd name="T75" fmla="*/ 711111 h 1153795"/>
                <a:gd name="T76" fmla="*/ 846364 w 2007234"/>
                <a:gd name="T77" fmla="*/ 698774 h 1153795"/>
                <a:gd name="T78" fmla="*/ 912569 w 2007234"/>
                <a:gd name="T79" fmla="*/ 682026 h 1153795"/>
                <a:gd name="T80" fmla="*/ 974520 w 2007234"/>
                <a:gd name="T81" fmla="*/ 661169 h 1153795"/>
                <a:gd name="T82" fmla="*/ 1031692 w 2007234"/>
                <a:gd name="T83" fmla="*/ 636505 h 1153795"/>
                <a:gd name="T84" fmla="*/ 1083556 w 2007234"/>
                <a:gd name="T85" fmla="*/ 608337 h 1153795"/>
                <a:gd name="T86" fmla="*/ 1129588 w 2007234"/>
                <a:gd name="T87" fmla="*/ 576965 h 1153795"/>
                <a:gd name="T88" fmla="*/ 1169259 w 2007234"/>
                <a:gd name="T89" fmla="*/ 542693 h 1153795"/>
                <a:gd name="T90" fmla="*/ 1202044 w 2007234"/>
                <a:gd name="T91" fmla="*/ 505821 h 1153795"/>
                <a:gd name="T92" fmla="*/ 1244851 w 2007234"/>
                <a:gd name="T93" fmla="*/ 425493 h 1153795"/>
                <a:gd name="T94" fmla="*/ 1254966 w 2007234"/>
                <a:gd name="T95" fmla="*/ 360671 h 115379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7234" h="1153795">
                  <a:moveTo>
                    <a:pt x="2007107" y="576833"/>
                  </a:moveTo>
                  <a:lnTo>
                    <a:pt x="1999847" y="507124"/>
                  </a:lnTo>
                  <a:lnTo>
                    <a:pt x="1978628" y="439879"/>
                  </a:lnTo>
                  <a:lnTo>
                    <a:pt x="1944291" y="375582"/>
                  </a:lnTo>
                  <a:lnTo>
                    <a:pt x="1897679" y="314716"/>
                  </a:lnTo>
                  <a:lnTo>
                    <a:pt x="1870032" y="285721"/>
                  </a:lnTo>
                  <a:lnTo>
                    <a:pt x="1839632" y="257765"/>
                  </a:lnTo>
                  <a:lnTo>
                    <a:pt x="1806585" y="230909"/>
                  </a:lnTo>
                  <a:lnTo>
                    <a:pt x="1770994" y="205212"/>
                  </a:lnTo>
                  <a:lnTo>
                    <a:pt x="1732966" y="180735"/>
                  </a:lnTo>
                  <a:lnTo>
                    <a:pt x="1692606" y="157539"/>
                  </a:lnTo>
                  <a:lnTo>
                    <a:pt x="1650018" y="135684"/>
                  </a:lnTo>
                  <a:lnTo>
                    <a:pt x="1605309" y="115230"/>
                  </a:lnTo>
                  <a:lnTo>
                    <a:pt x="1558582" y="96238"/>
                  </a:lnTo>
                  <a:lnTo>
                    <a:pt x="1509945" y="78768"/>
                  </a:lnTo>
                  <a:lnTo>
                    <a:pt x="1459501" y="62880"/>
                  </a:lnTo>
                  <a:lnTo>
                    <a:pt x="1407356" y="48636"/>
                  </a:lnTo>
                  <a:lnTo>
                    <a:pt x="1353616" y="36095"/>
                  </a:lnTo>
                  <a:lnTo>
                    <a:pt x="1298385" y="25317"/>
                  </a:lnTo>
                  <a:lnTo>
                    <a:pt x="1241768" y="16364"/>
                  </a:lnTo>
                  <a:lnTo>
                    <a:pt x="1183872" y="9295"/>
                  </a:lnTo>
                  <a:lnTo>
                    <a:pt x="1124800" y="4171"/>
                  </a:lnTo>
                  <a:lnTo>
                    <a:pt x="1064659" y="1052"/>
                  </a:lnTo>
                  <a:lnTo>
                    <a:pt x="1003553" y="0"/>
                  </a:lnTo>
                  <a:lnTo>
                    <a:pt x="942448" y="1052"/>
                  </a:lnTo>
                  <a:lnTo>
                    <a:pt x="882307" y="4171"/>
                  </a:lnTo>
                  <a:lnTo>
                    <a:pt x="823235" y="9295"/>
                  </a:lnTo>
                  <a:lnTo>
                    <a:pt x="765339" y="16364"/>
                  </a:lnTo>
                  <a:lnTo>
                    <a:pt x="708722" y="25317"/>
                  </a:lnTo>
                  <a:lnTo>
                    <a:pt x="653491" y="36095"/>
                  </a:lnTo>
                  <a:lnTo>
                    <a:pt x="599751" y="48636"/>
                  </a:lnTo>
                  <a:lnTo>
                    <a:pt x="547606" y="62880"/>
                  </a:lnTo>
                  <a:lnTo>
                    <a:pt x="497162" y="78768"/>
                  </a:lnTo>
                  <a:lnTo>
                    <a:pt x="448525" y="96238"/>
                  </a:lnTo>
                  <a:lnTo>
                    <a:pt x="401798" y="115230"/>
                  </a:lnTo>
                  <a:lnTo>
                    <a:pt x="357089" y="135684"/>
                  </a:lnTo>
                  <a:lnTo>
                    <a:pt x="314501" y="157539"/>
                  </a:lnTo>
                  <a:lnTo>
                    <a:pt x="274141" y="180735"/>
                  </a:lnTo>
                  <a:lnTo>
                    <a:pt x="236113" y="205212"/>
                  </a:lnTo>
                  <a:lnTo>
                    <a:pt x="200522" y="230909"/>
                  </a:lnTo>
                  <a:lnTo>
                    <a:pt x="167475" y="257765"/>
                  </a:lnTo>
                  <a:lnTo>
                    <a:pt x="137075" y="285721"/>
                  </a:lnTo>
                  <a:lnTo>
                    <a:pt x="109428" y="314716"/>
                  </a:lnTo>
                  <a:lnTo>
                    <a:pt x="84640" y="344690"/>
                  </a:lnTo>
                  <a:lnTo>
                    <a:pt x="44060" y="407332"/>
                  </a:lnTo>
                  <a:lnTo>
                    <a:pt x="16177" y="473163"/>
                  </a:lnTo>
                  <a:lnTo>
                    <a:pt x="1832" y="541701"/>
                  </a:lnTo>
                  <a:lnTo>
                    <a:pt x="0" y="576834"/>
                  </a:lnTo>
                  <a:lnTo>
                    <a:pt x="1832" y="611966"/>
                  </a:lnTo>
                  <a:lnTo>
                    <a:pt x="16177" y="680504"/>
                  </a:lnTo>
                  <a:lnTo>
                    <a:pt x="44060" y="746335"/>
                  </a:lnTo>
                  <a:lnTo>
                    <a:pt x="84640" y="808977"/>
                  </a:lnTo>
                  <a:lnTo>
                    <a:pt x="109428" y="838951"/>
                  </a:lnTo>
                  <a:lnTo>
                    <a:pt x="137075" y="867946"/>
                  </a:lnTo>
                  <a:lnTo>
                    <a:pt x="167475" y="895902"/>
                  </a:lnTo>
                  <a:lnTo>
                    <a:pt x="200522" y="922758"/>
                  </a:lnTo>
                  <a:lnTo>
                    <a:pt x="236113" y="948455"/>
                  </a:lnTo>
                  <a:lnTo>
                    <a:pt x="274141" y="972932"/>
                  </a:lnTo>
                  <a:lnTo>
                    <a:pt x="314501" y="996128"/>
                  </a:lnTo>
                  <a:lnTo>
                    <a:pt x="357089" y="1017983"/>
                  </a:lnTo>
                  <a:lnTo>
                    <a:pt x="401798" y="1038437"/>
                  </a:lnTo>
                  <a:lnTo>
                    <a:pt x="448525" y="1057429"/>
                  </a:lnTo>
                  <a:lnTo>
                    <a:pt x="497162" y="1074899"/>
                  </a:lnTo>
                  <a:lnTo>
                    <a:pt x="547606" y="1090787"/>
                  </a:lnTo>
                  <a:lnTo>
                    <a:pt x="599751" y="1105031"/>
                  </a:lnTo>
                  <a:lnTo>
                    <a:pt x="653491" y="1117572"/>
                  </a:lnTo>
                  <a:lnTo>
                    <a:pt x="708722" y="1128350"/>
                  </a:lnTo>
                  <a:lnTo>
                    <a:pt x="765339" y="1137303"/>
                  </a:lnTo>
                  <a:lnTo>
                    <a:pt x="823235" y="1144372"/>
                  </a:lnTo>
                  <a:lnTo>
                    <a:pt x="882307" y="1149496"/>
                  </a:lnTo>
                  <a:lnTo>
                    <a:pt x="942448" y="1152615"/>
                  </a:lnTo>
                  <a:lnTo>
                    <a:pt x="1003553" y="1153668"/>
                  </a:lnTo>
                  <a:lnTo>
                    <a:pt x="1064659" y="1152615"/>
                  </a:lnTo>
                  <a:lnTo>
                    <a:pt x="1124800" y="1149496"/>
                  </a:lnTo>
                  <a:lnTo>
                    <a:pt x="1183872" y="1144372"/>
                  </a:lnTo>
                  <a:lnTo>
                    <a:pt x="1241768" y="1137303"/>
                  </a:lnTo>
                  <a:lnTo>
                    <a:pt x="1298385" y="1128350"/>
                  </a:lnTo>
                  <a:lnTo>
                    <a:pt x="1353616" y="1117572"/>
                  </a:lnTo>
                  <a:lnTo>
                    <a:pt x="1407356" y="1105031"/>
                  </a:lnTo>
                  <a:lnTo>
                    <a:pt x="1459501" y="1090787"/>
                  </a:lnTo>
                  <a:lnTo>
                    <a:pt x="1509945" y="1074899"/>
                  </a:lnTo>
                  <a:lnTo>
                    <a:pt x="1558582" y="1057429"/>
                  </a:lnTo>
                  <a:lnTo>
                    <a:pt x="1605309" y="1038437"/>
                  </a:lnTo>
                  <a:lnTo>
                    <a:pt x="1650018" y="1017983"/>
                  </a:lnTo>
                  <a:lnTo>
                    <a:pt x="1692606" y="996128"/>
                  </a:lnTo>
                  <a:lnTo>
                    <a:pt x="1732966" y="972932"/>
                  </a:lnTo>
                  <a:lnTo>
                    <a:pt x="1770994" y="948455"/>
                  </a:lnTo>
                  <a:lnTo>
                    <a:pt x="1806585" y="922758"/>
                  </a:lnTo>
                  <a:lnTo>
                    <a:pt x="1839632" y="895902"/>
                  </a:lnTo>
                  <a:lnTo>
                    <a:pt x="1870032" y="867946"/>
                  </a:lnTo>
                  <a:lnTo>
                    <a:pt x="1897679" y="838951"/>
                  </a:lnTo>
                  <a:lnTo>
                    <a:pt x="1922467" y="808977"/>
                  </a:lnTo>
                  <a:lnTo>
                    <a:pt x="1963047" y="746335"/>
                  </a:lnTo>
                  <a:lnTo>
                    <a:pt x="1990930" y="680504"/>
                  </a:lnTo>
                  <a:lnTo>
                    <a:pt x="2005275" y="611966"/>
                  </a:lnTo>
                  <a:lnTo>
                    <a:pt x="2007107" y="576833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450" name="object 11">
              <a:extLst>
                <a:ext uri="{FF2B5EF4-FFF2-40B4-BE49-F238E27FC236}">
                  <a16:creationId xmlns:a16="http://schemas.microsoft.com/office/drawing/2014/main" id="{9DCDDC91-E33D-E227-71C0-7E9BE9702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355" y="3409372"/>
              <a:ext cx="1716400" cy="986618"/>
            </a:xfrm>
            <a:custGeom>
              <a:avLst/>
              <a:gdLst>
                <a:gd name="T0" fmla="*/ 589277 w 2007234"/>
                <a:gd name="T1" fmla="*/ 658 h 1153795"/>
                <a:gd name="T2" fmla="*/ 514737 w 2007234"/>
                <a:gd name="T3" fmla="*/ 5811 h 1153795"/>
                <a:gd name="T4" fmla="*/ 443136 w 2007234"/>
                <a:gd name="T5" fmla="*/ 15830 h 1153795"/>
                <a:gd name="T6" fmla="*/ 375001 w 2007234"/>
                <a:gd name="T7" fmla="*/ 30410 h 1153795"/>
                <a:gd name="T8" fmla="*/ 310856 w 2007234"/>
                <a:gd name="T9" fmla="*/ 49251 h 1153795"/>
                <a:gd name="T10" fmla="*/ 251229 w 2007234"/>
                <a:gd name="T11" fmla="*/ 72049 h 1153795"/>
                <a:gd name="T12" fmla="*/ 196646 w 2007234"/>
                <a:gd name="T13" fmla="*/ 98503 h 1153795"/>
                <a:gd name="T14" fmla="*/ 147633 w 2007234"/>
                <a:gd name="T15" fmla="*/ 128310 h 1153795"/>
                <a:gd name="T16" fmla="*/ 104716 w 2007234"/>
                <a:gd name="T17" fmla="*/ 161171 h 1153795"/>
                <a:gd name="T18" fmla="*/ 68421 w 2007234"/>
                <a:gd name="T19" fmla="*/ 196780 h 1153795"/>
                <a:gd name="T20" fmla="*/ 27549 w 2007234"/>
                <a:gd name="T21" fmla="*/ 254688 h 1153795"/>
                <a:gd name="T22" fmla="*/ 1146 w 2007234"/>
                <a:gd name="T23" fmla="*/ 338704 h 1153795"/>
                <a:gd name="T24" fmla="*/ 1146 w 2007234"/>
                <a:gd name="T25" fmla="*/ 382638 h 1153795"/>
                <a:gd name="T26" fmla="*/ 27549 w 2007234"/>
                <a:gd name="T27" fmla="*/ 466654 h 1153795"/>
                <a:gd name="T28" fmla="*/ 68421 w 2007234"/>
                <a:gd name="T29" fmla="*/ 524564 h 1153795"/>
                <a:gd name="T30" fmla="*/ 104716 w 2007234"/>
                <a:gd name="T31" fmla="*/ 560173 h 1153795"/>
                <a:gd name="T32" fmla="*/ 147633 w 2007234"/>
                <a:gd name="T33" fmla="*/ 593031 h 1153795"/>
                <a:gd name="T34" fmla="*/ 196646 w 2007234"/>
                <a:gd name="T35" fmla="*/ 622840 h 1153795"/>
                <a:gd name="T36" fmla="*/ 251229 w 2007234"/>
                <a:gd name="T37" fmla="*/ 649294 h 1153795"/>
                <a:gd name="T38" fmla="*/ 310856 w 2007234"/>
                <a:gd name="T39" fmla="*/ 672092 h 1153795"/>
                <a:gd name="T40" fmla="*/ 375001 w 2007234"/>
                <a:gd name="T41" fmla="*/ 690933 h 1153795"/>
                <a:gd name="T42" fmla="*/ 443136 w 2007234"/>
                <a:gd name="T43" fmla="*/ 705513 h 1153795"/>
                <a:gd name="T44" fmla="*/ 514737 w 2007234"/>
                <a:gd name="T45" fmla="*/ 715530 h 1153795"/>
                <a:gd name="T46" fmla="*/ 589277 w 2007234"/>
                <a:gd name="T47" fmla="*/ 720685 h 1153795"/>
                <a:gd name="T48" fmla="*/ 665690 w 2007234"/>
                <a:gd name="T49" fmla="*/ 720685 h 1153795"/>
                <a:gd name="T50" fmla="*/ 740229 w 2007234"/>
                <a:gd name="T51" fmla="*/ 715530 h 1153795"/>
                <a:gd name="T52" fmla="*/ 811829 w 2007234"/>
                <a:gd name="T53" fmla="*/ 705513 h 1153795"/>
                <a:gd name="T54" fmla="*/ 879965 w 2007234"/>
                <a:gd name="T55" fmla="*/ 690933 h 1153795"/>
                <a:gd name="T56" fmla="*/ 944110 w 2007234"/>
                <a:gd name="T57" fmla="*/ 672092 h 1153795"/>
                <a:gd name="T58" fmla="*/ 1003738 w 2007234"/>
                <a:gd name="T59" fmla="*/ 649294 h 1153795"/>
                <a:gd name="T60" fmla="*/ 1058321 w 2007234"/>
                <a:gd name="T61" fmla="*/ 622840 h 1153795"/>
                <a:gd name="T62" fmla="*/ 1107335 w 2007234"/>
                <a:gd name="T63" fmla="*/ 593031 h 1153795"/>
                <a:gd name="T64" fmla="*/ 1150251 w 2007234"/>
                <a:gd name="T65" fmla="*/ 560173 h 1153795"/>
                <a:gd name="T66" fmla="*/ 1186546 w 2007234"/>
                <a:gd name="T67" fmla="*/ 524564 h 1153795"/>
                <a:gd name="T68" fmla="*/ 1227417 w 2007234"/>
                <a:gd name="T69" fmla="*/ 466654 h 1153795"/>
                <a:gd name="T70" fmla="*/ 1253820 w 2007234"/>
                <a:gd name="T71" fmla="*/ 382638 h 1153795"/>
                <a:gd name="T72" fmla="*/ 1253820 w 2007234"/>
                <a:gd name="T73" fmla="*/ 338704 h 1153795"/>
                <a:gd name="T74" fmla="*/ 1227417 w 2007234"/>
                <a:gd name="T75" fmla="*/ 254688 h 1153795"/>
                <a:gd name="T76" fmla="*/ 1186546 w 2007234"/>
                <a:gd name="T77" fmla="*/ 196780 h 1153795"/>
                <a:gd name="T78" fmla="*/ 1150251 w 2007234"/>
                <a:gd name="T79" fmla="*/ 161171 h 1153795"/>
                <a:gd name="T80" fmla="*/ 1107335 w 2007234"/>
                <a:gd name="T81" fmla="*/ 128310 h 1153795"/>
                <a:gd name="T82" fmla="*/ 1058321 w 2007234"/>
                <a:gd name="T83" fmla="*/ 98503 h 1153795"/>
                <a:gd name="T84" fmla="*/ 1003738 w 2007234"/>
                <a:gd name="T85" fmla="*/ 72049 h 1153795"/>
                <a:gd name="T86" fmla="*/ 944110 w 2007234"/>
                <a:gd name="T87" fmla="*/ 49251 h 1153795"/>
                <a:gd name="T88" fmla="*/ 879965 w 2007234"/>
                <a:gd name="T89" fmla="*/ 30410 h 1153795"/>
                <a:gd name="T90" fmla="*/ 811829 w 2007234"/>
                <a:gd name="T91" fmla="*/ 15830 h 1153795"/>
                <a:gd name="T92" fmla="*/ 740229 w 2007234"/>
                <a:gd name="T93" fmla="*/ 5811 h 1153795"/>
                <a:gd name="T94" fmla="*/ 665690 w 2007234"/>
                <a:gd name="T95" fmla="*/ 658 h 115379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7234" h="1153795">
                  <a:moveTo>
                    <a:pt x="1003553" y="0"/>
                  </a:moveTo>
                  <a:lnTo>
                    <a:pt x="942448" y="1052"/>
                  </a:lnTo>
                  <a:lnTo>
                    <a:pt x="882307" y="4171"/>
                  </a:lnTo>
                  <a:lnTo>
                    <a:pt x="823235" y="9295"/>
                  </a:lnTo>
                  <a:lnTo>
                    <a:pt x="765339" y="16364"/>
                  </a:lnTo>
                  <a:lnTo>
                    <a:pt x="708722" y="25317"/>
                  </a:lnTo>
                  <a:lnTo>
                    <a:pt x="653491" y="36095"/>
                  </a:lnTo>
                  <a:lnTo>
                    <a:pt x="599751" y="48636"/>
                  </a:lnTo>
                  <a:lnTo>
                    <a:pt x="547606" y="62880"/>
                  </a:lnTo>
                  <a:lnTo>
                    <a:pt x="497162" y="78768"/>
                  </a:lnTo>
                  <a:lnTo>
                    <a:pt x="448525" y="96238"/>
                  </a:lnTo>
                  <a:lnTo>
                    <a:pt x="401798" y="115230"/>
                  </a:lnTo>
                  <a:lnTo>
                    <a:pt x="357089" y="135684"/>
                  </a:lnTo>
                  <a:lnTo>
                    <a:pt x="314501" y="157539"/>
                  </a:lnTo>
                  <a:lnTo>
                    <a:pt x="274141" y="180735"/>
                  </a:lnTo>
                  <a:lnTo>
                    <a:pt x="236113" y="205212"/>
                  </a:lnTo>
                  <a:lnTo>
                    <a:pt x="200522" y="230909"/>
                  </a:lnTo>
                  <a:lnTo>
                    <a:pt x="167475" y="257765"/>
                  </a:lnTo>
                  <a:lnTo>
                    <a:pt x="137075" y="285721"/>
                  </a:lnTo>
                  <a:lnTo>
                    <a:pt x="109428" y="314716"/>
                  </a:lnTo>
                  <a:lnTo>
                    <a:pt x="84640" y="344690"/>
                  </a:lnTo>
                  <a:lnTo>
                    <a:pt x="44060" y="407332"/>
                  </a:lnTo>
                  <a:lnTo>
                    <a:pt x="16177" y="473163"/>
                  </a:lnTo>
                  <a:lnTo>
                    <a:pt x="1832" y="541701"/>
                  </a:lnTo>
                  <a:lnTo>
                    <a:pt x="0" y="576834"/>
                  </a:lnTo>
                  <a:lnTo>
                    <a:pt x="1832" y="611966"/>
                  </a:lnTo>
                  <a:lnTo>
                    <a:pt x="16177" y="680504"/>
                  </a:lnTo>
                  <a:lnTo>
                    <a:pt x="44060" y="746335"/>
                  </a:lnTo>
                  <a:lnTo>
                    <a:pt x="84640" y="808977"/>
                  </a:lnTo>
                  <a:lnTo>
                    <a:pt x="109428" y="838951"/>
                  </a:lnTo>
                  <a:lnTo>
                    <a:pt x="137075" y="867946"/>
                  </a:lnTo>
                  <a:lnTo>
                    <a:pt x="167475" y="895902"/>
                  </a:lnTo>
                  <a:lnTo>
                    <a:pt x="200522" y="922758"/>
                  </a:lnTo>
                  <a:lnTo>
                    <a:pt x="236113" y="948455"/>
                  </a:lnTo>
                  <a:lnTo>
                    <a:pt x="274141" y="972932"/>
                  </a:lnTo>
                  <a:lnTo>
                    <a:pt x="314501" y="996128"/>
                  </a:lnTo>
                  <a:lnTo>
                    <a:pt x="357089" y="1017983"/>
                  </a:lnTo>
                  <a:lnTo>
                    <a:pt x="401798" y="1038437"/>
                  </a:lnTo>
                  <a:lnTo>
                    <a:pt x="448525" y="1057429"/>
                  </a:lnTo>
                  <a:lnTo>
                    <a:pt x="497162" y="1074899"/>
                  </a:lnTo>
                  <a:lnTo>
                    <a:pt x="547606" y="1090787"/>
                  </a:lnTo>
                  <a:lnTo>
                    <a:pt x="599751" y="1105031"/>
                  </a:lnTo>
                  <a:lnTo>
                    <a:pt x="653491" y="1117572"/>
                  </a:lnTo>
                  <a:lnTo>
                    <a:pt x="708722" y="1128350"/>
                  </a:lnTo>
                  <a:lnTo>
                    <a:pt x="765339" y="1137303"/>
                  </a:lnTo>
                  <a:lnTo>
                    <a:pt x="823235" y="1144372"/>
                  </a:lnTo>
                  <a:lnTo>
                    <a:pt x="882307" y="1149496"/>
                  </a:lnTo>
                  <a:lnTo>
                    <a:pt x="942448" y="1152615"/>
                  </a:lnTo>
                  <a:lnTo>
                    <a:pt x="1003553" y="1153668"/>
                  </a:lnTo>
                  <a:lnTo>
                    <a:pt x="1064659" y="1152615"/>
                  </a:lnTo>
                  <a:lnTo>
                    <a:pt x="1124800" y="1149496"/>
                  </a:lnTo>
                  <a:lnTo>
                    <a:pt x="1183872" y="1144372"/>
                  </a:lnTo>
                  <a:lnTo>
                    <a:pt x="1241768" y="1137303"/>
                  </a:lnTo>
                  <a:lnTo>
                    <a:pt x="1298385" y="1128350"/>
                  </a:lnTo>
                  <a:lnTo>
                    <a:pt x="1353616" y="1117572"/>
                  </a:lnTo>
                  <a:lnTo>
                    <a:pt x="1407356" y="1105031"/>
                  </a:lnTo>
                  <a:lnTo>
                    <a:pt x="1459501" y="1090787"/>
                  </a:lnTo>
                  <a:lnTo>
                    <a:pt x="1509945" y="1074899"/>
                  </a:lnTo>
                  <a:lnTo>
                    <a:pt x="1558582" y="1057429"/>
                  </a:lnTo>
                  <a:lnTo>
                    <a:pt x="1605309" y="1038437"/>
                  </a:lnTo>
                  <a:lnTo>
                    <a:pt x="1650018" y="1017983"/>
                  </a:lnTo>
                  <a:lnTo>
                    <a:pt x="1692606" y="996128"/>
                  </a:lnTo>
                  <a:lnTo>
                    <a:pt x="1732966" y="972932"/>
                  </a:lnTo>
                  <a:lnTo>
                    <a:pt x="1770994" y="948455"/>
                  </a:lnTo>
                  <a:lnTo>
                    <a:pt x="1806585" y="922758"/>
                  </a:lnTo>
                  <a:lnTo>
                    <a:pt x="1839632" y="895902"/>
                  </a:lnTo>
                  <a:lnTo>
                    <a:pt x="1870032" y="867946"/>
                  </a:lnTo>
                  <a:lnTo>
                    <a:pt x="1897679" y="838951"/>
                  </a:lnTo>
                  <a:lnTo>
                    <a:pt x="1922467" y="808977"/>
                  </a:lnTo>
                  <a:lnTo>
                    <a:pt x="1963047" y="746335"/>
                  </a:lnTo>
                  <a:lnTo>
                    <a:pt x="1990930" y="680504"/>
                  </a:lnTo>
                  <a:lnTo>
                    <a:pt x="2005275" y="611966"/>
                  </a:lnTo>
                  <a:lnTo>
                    <a:pt x="2007107" y="576833"/>
                  </a:lnTo>
                  <a:lnTo>
                    <a:pt x="2005275" y="541701"/>
                  </a:lnTo>
                  <a:lnTo>
                    <a:pt x="1990930" y="473163"/>
                  </a:lnTo>
                  <a:lnTo>
                    <a:pt x="1963047" y="407332"/>
                  </a:lnTo>
                  <a:lnTo>
                    <a:pt x="1922467" y="344690"/>
                  </a:lnTo>
                  <a:lnTo>
                    <a:pt x="1897679" y="314716"/>
                  </a:lnTo>
                  <a:lnTo>
                    <a:pt x="1870032" y="285721"/>
                  </a:lnTo>
                  <a:lnTo>
                    <a:pt x="1839632" y="257765"/>
                  </a:lnTo>
                  <a:lnTo>
                    <a:pt x="1806585" y="230909"/>
                  </a:lnTo>
                  <a:lnTo>
                    <a:pt x="1770994" y="205212"/>
                  </a:lnTo>
                  <a:lnTo>
                    <a:pt x="1732966" y="180735"/>
                  </a:lnTo>
                  <a:lnTo>
                    <a:pt x="1692606" y="157539"/>
                  </a:lnTo>
                  <a:lnTo>
                    <a:pt x="1650018" y="135684"/>
                  </a:lnTo>
                  <a:lnTo>
                    <a:pt x="1605309" y="115230"/>
                  </a:lnTo>
                  <a:lnTo>
                    <a:pt x="1558582" y="96238"/>
                  </a:lnTo>
                  <a:lnTo>
                    <a:pt x="1509945" y="78768"/>
                  </a:lnTo>
                  <a:lnTo>
                    <a:pt x="1459501" y="62880"/>
                  </a:lnTo>
                  <a:lnTo>
                    <a:pt x="1407356" y="48636"/>
                  </a:lnTo>
                  <a:lnTo>
                    <a:pt x="1353616" y="36095"/>
                  </a:lnTo>
                  <a:lnTo>
                    <a:pt x="1298385" y="25317"/>
                  </a:lnTo>
                  <a:lnTo>
                    <a:pt x="1241768" y="16364"/>
                  </a:lnTo>
                  <a:lnTo>
                    <a:pt x="1183872" y="9295"/>
                  </a:lnTo>
                  <a:lnTo>
                    <a:pt x="1124800" y="4171"/>
                  </a:lnTo>
                  <a:lnTo>
                    <a:pt x="1064659" y="1052"/>
                  </a:lnTo>
                  <a:lnTo>
                    <a:pt x="1003553" y="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451" name="object 12">
              <a:extLst>
                <a:ext uri="{FF2B5EF4-FFF2-40B4-BE49-F238E27FC236}">
                  <a16:creationId xmlns:a16="http://schemas.microsoft.com/office/drawing/2014/main" id="{0B7F7153-6484-97A1-3547-2A7ACAC91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8468" y="3492304"/>
              <a:ext cx="1541870" cy="80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317" rIns="0" bIns="0">
              <a:spAutoFit/>
            </a:bodyPr>
            <a:lstStyle>
              <a:lvl1pPr marL="9525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75"/>
                </a:spcBef>
                <a:buClrTx/>
                <a:buFontTx/>
                <a:buNone/>
              </a:pPr>
              <a:r>
                <a:rPr lang="zh-CN" altLang="zh-CN" sz="17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与“某一个”比较 ，还是与“所有 ”比较？</a:t>
              </a:r>
              <a:endPara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5AA0FFB-1491-E2A8-0F7D-BFD23780BF93}"/>
              </a:ext>
            </a:extLst>
          </p:cNvPr>
          <p:cNvSpPr txBox="1">
            <a:spLocks noChangeArrowheads="1"/>
          </p:cNvSpPr>
          <p:nvPr/>
        </p:nvSpPr>
        <p:spPr>
          <a:xfrm>
            <a:off x="769938" y="687388"/>
            <a:ext cx="7391400" cy="5635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/>
              <a:t>3</a:t>
            </a:r>
            <a:r>
              <a:rPr lang="zh-CN" altLang="en-US" sz="2800" kern="0" dirty="0"/>
              <a:t>、带有</a:t>
            </a:r>
            <a:r>
              <a:rPr lang="en-US" altLang="zh-CN" sz="2800" kern="0" dirty="0"/>
              <a:t>SOME (ANY)</a:t>
            </a:r>
            <a:r>
              <a:rPr lang="zh-CN" altLang="en-US" sz="2800" kern="0" dirty="0"/>
              <a:t>或</a:t>
            </a:r>
            <a:r>
              <a:rPr lang="en-US" altLang="zh-CN" sz="2800" kern="0" dirty="0"/>
              <a:t>ALL</a:t>
            </a:r>
            <a:r>
              <a:rPr lang="zh-CN" altLang="en-US" sz="2800" kern="0" dirty="0"/>
              <a:t>谓词的子查询</a:t>
            </a:r>
            <a:r>
              <a:rPr lang="zh-CN" altLang="en-US" kern="0" dirty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EDE2405A-26F3-B67A-F2D1-8B2A697E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23680C-B1C7-4368-8D2A-F5907C057CB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7ED3244-D06F-AA1D-E4C3-DAD2963D5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5DE68EC-C695-81D1-485B-D3B5D88DF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需要配合使用比较运算符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&gt; SOME	</a:t>
            </a:r>
            <a:r>
              <a:rPr lang="zh-CN" altLang="en-US" sz="1800" b="1"/>
              <a:t>大于子查询结果中的某个值       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zh-CN" altLang="en-US" sz="1800" b="1"/>
              <a:t> </a:t>
            </a:r>
            <a:r>
              <a:rPr lang="en-US" altLang="zh-CN" sz="1800" b="1"/>
              <a:t>&gt; ALL	</a:t>
            </a:r>
            <a:r>
              <a:rPr lang="zh-CN" altLang="en-US" sz="1800" b="1"/>
              <a:t>大于子查询结果中的所有值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&lt; SOME	</a:t>
            </a:r>
            <a:r>
              <a:rPr lang="zh-CN" altLang="en-US" sz="1800" b="1"/>
              <a:t>小于子查询结果中的某个值    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&lt; ALL	</a:t>
            </a:r>
            <a:r>
              <a:rPr lang="zh-CN" altLang="en-US" sz="1800" b="1"/>
              <a:t>小于子查询结果中的所有值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&gt;= SOME	</a:t>
            </a:r>
            <a:r>
              <a:rPr lang="zh-CN" altLang="en-US" sz="1800" b="1"/>
              <a:t>大于等于子查询结果中的某个值    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&gt;= ALL	</a:t>
            </a:r>
            <a:r>
              <a:rPr lang="zh-CN" altLang="en-US" sz="1800" b="1"/>
              <a:t>大于等于子查询结果中的所有值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&lt;= SOME	</a:t>
            </a:r>
            <a:r>
              <a:rPr lang="zh-CN" altLang="en-US" sz="1800" b="1"/>
              <a:t>小于等于子查询结果中的某个值    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&lt;= ALL	</a:t>
            </a:r>
            <a:r>
              <a:rPr lang="zh-CN" altLang="en-US" sz="1800" b="1"/>
              <a:t>小于等于子查询结果中的所有值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= SOME	</a:t>
            </a:r>
            <a:r>
              <a:rPr lang="zh-CN" altLang="en-US" sz="1800" b="1"/>
              <a:t>等于子查询结果中的某个值        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=ALL	</a:t>
            </a:r>
            <a:r>
              <a:rPr lang="zh-CN" altLang="en-US" sz="1800" b="1"/>
              <a:t>等于子查询结果中的所有值（通常没有实际意义）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!=</a:t>
            </a:r>
            <a:r>
              <a:rPr lang="zh-CN" altLang="en-US" sz="1800" b="1"/>
              <a:t>（或</a:t>
            </a:r>
            <a:r>
              <a:rPr lang="en-US" altLang="zh-CN" sz="1800" b="1"/>
              <a:t>&lt;&gt;</a:t>
            </a:r>
            <a:r>
              <a:rPr lang="zh-CN" altLang="en-US" sz="1800" b="1"/>
              <a:t>）</a:t>
            </a:r>
            <a:r>
              <a:rPr lang="en-US" altLang="zh-CN" sz="1800" b="1"/>
              <a:t>SOME	</a:t>
            </a:r>
            <a:r>
              <a:rPr lang="zh-CN" altLang="en-US" sz="1800" b="1"/>
              <a:t>不等于子查询结果中的某个值</a:t>
            </a:r>
          </a:p>
          <a:p>
            <a:pPr marL="990600" lvl="1" indent="-533400" eaLnBrk="1" hangingPunct="1">
              <a:buFont typeface="宋体" panose="02010600030101010101" pitchFamily="2" charset="-122"/>
              <a:buNone/>
            </a:pPr>
            <a:r>
              <a:rPr lang="en-US" altLang="zh-CN" sz="1800" b="1"/>
              <a:t>!=</a:t>
            </a:r>
            <a:r>
              <a:rPr lang="zh-CN" altLang="en-US" sz="1800" b="1"/>
              <a:t>（或</a:t>
            </a:r>
            <a:r>
              <a:rPr lang="en-US" altLang="zh-CN" sz="1800" b="1"/>
              <a:t>&lt;&gt;</a:t>
            </a:r>
            <a:r>
              <a:rPr lang="zh-CN" altLang="en-US" sz="1800" b="1"/>
              <a:t>）</a:t>
            </a:r>
            <a:r>
              <a:rPr lang="en-US" altLang="zh-CN" sz="1800" b="1"/>
              <a:t>ALL	</a:t>
            </a:r>
            <a:r>
              <a:rPr lang="zh-CN" altLang="en-US" sz="1800" b="1"/>
              <a:t>不等于子查询结果中的任何一个值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F9DF8F15-2589-D870-F679-D724B7C4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D141D-D66D-4AD8-B960-AB426445AA6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B165BFF-93FC-111D-431E-3ED71615C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（例）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CD03C5A-7372-19F5-65C5-92F5AC72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29600" cy="4495800"/>
          </a:xfrm>
        </p:spPr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1]  </a:t>
            </a:r>
            <a:r>
              <a:rPr lang="zh-CN" altLang="en-US" sz="2400"/>
              <a:t>查询其他系中比计算机科学</a:t>
            </a:r>
            <a:r>
              <a:rPr lang="zh-CN" altLang="en-US" sz="2400">
                <a:solidFill>
                  <a:srgbClr val="FF00FF"/>
                </a:solidFill>
              </a:rPr>
              <a:t>某一</a:t>
            </a:r>
            <a:r>
              <a:rPr lang="zh-CN" altLang="en-US" sz="2400"/>
              <a:t>学生年龄小的学生姓名和年龄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SELECT Sname</a:t>
            </a:r>
            <a:r>
              <a:rPr lang="zh-CN" altLang="en-US" sz="2400"/>
              <a:t>，</a:t>
            </a:r>
            <a:r>
              <a:rPr lang="en-US" altLang="zh-CN" sz="2400"/>
              <a:t>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WHERE Sage &lt; </a:t>
            </a:r>
            <a:r>
              <a:rPr lang="en-US" altLang="zh-CN" sz="2400">
                <a:solidFill>
                  <a:srgbClr val="D75B5B"/>
                </a:solidFill>
              </a:rPr>
              <a:t>SOME</a:t>
            </a:r>
            <a:r>
              <a:rPr lang="en-US" altLang="zh-CN" sz="2400"/>
              <a:t> (SELECT  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      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          WHERE Sdept= ' CS ')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</a:t>
            </a:r>
            <a:r>
              <a:rPr lang="en-US" altLang="zh-CN" sz="2400">
                <a:solidFill>
                  <a:srgbClr val="D75B5B"/>
                </a:solidFill>
              </a:rPr>
              <a:t>AND Sdept &lt;&gt; ‘CS '</a:t>
            </a:r>
            <a:r>
              <a:rPr lang="en-US" altLang="zh-CN" sz="2400"/>
              <a:t> ;           /*</a:t>
            </a:r>
            <a:r>
              <a:rPr lang="zh-CN" altLang="en-US" sz="2400"/>
              <a:t>父查询块中的条件 *</a:t>
            </a:r>
            <a:r>
              <a:rPr lang="en-US" altLang="zh-CN" sz="2400"/>
              <a:t>/</a:t>
            </a:r>
            <a:endParaRPr lang="en-US" altLang="zh-CN" sz="3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6">
            <a:extLst>
              <a:ext uri="{FF2B5EF4-FFF2-40B4-BE49-F238E27FC236}">
                <a16:creationId xmlns:a16="http://schemas.microsoft.com/office/drawing/2014/main" id="{DB8AED33-5ABE-D06E-5E11-07ABFA7A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A431A5-D701-4EC5-8F9E-A3FE6838952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DD4053A-362A-2A7D-69B6-2D2DC7685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443C64A-11F3-F1C5-B249-F8FF2EA6F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44675"/>
            <a:ext cx="7931150" cy="44799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b="1"/>
              <a:t>结果：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000" b="1"/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b="1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b="1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b="1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b="1"/>
              <a:t>执行过程：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b="1"/>
              <a:t>   </a:t>
            </a:r>
            <a:r>
              <a:rPr lang="en-US" altLang="zh-CN" sz="2400" b="1"/>
              <a:t>1.RDBMS</a:t>
            </a:r>
            <a:r>
              <a:rPr lang="zh-CN" altLang="en-US" sz="2400" b="1"/>
              <a:t>执行此查询时，首先处理子查询，找出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b="1"/>
              <a:t>      </a:t>
            </a:r>
            <a:r>
              <a:rPr lang="en-US" altLang="zh-CN" sz="2400" b="1"/>
              <a:t>CS</a:t>
            </a:r>
            <a:r>
              <a:rPr lang="zh-CN" altLang="en-US" sz="2400" b="1"/>
              <a:t>系中所有学生的年龄，构成一个集合</a:t>
            </a:r>
            <a:r>
              <a:rPr lang="en-US" altLang="zh-CN" sz="2400" b="1"/>
              <a:t>(20</a:t>
            </a:r>
            <a:r>
              <a:rPr lang="zh-CN" altLang="en-US" sz="2400" b="1"/>
              <a:t>，</a:t>
            </a:r>
            <a:r>
              <a:rPr lang="en-US" altLang="zh-CN" sz="2400" b="1"/>
              <a:t>19)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b="1"/>
              <a:t>   2. </a:t>
            </a:r>
            <a:r>
              <a:rPr lang="zh-CN" altLang="en-US" sz="2400" b="1"/>
              <a:t>处理父查询，找所有不是</a:t>
            </a:r>
            <a:r>
              <a:rPr lang="en-US" altLang="zh-CN" sz="2400" b="1"/>
              <a:t>CS</a:t>
            </a:r>
            <a:r>
              <a:rPr lang="zh-CN" altLang="en-US" sz="2400" b="1"/>
              <a:t>系且年龄小于 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b="1"/>
              <a:t>        </a:t>
            </a:r>
            <a:r>
              <a:rPr lang="en-US" altLang="zh-CN" sz="2400" b="1"/>
              <a:t>20 </a:t>
            </a:r>
            <a:r>
              <a:rPr lang="zh-CN" altLang="en-US" sz="2400" b="1">
                <a:solidFill>
                  <a:srgbClr val="D75B5B"/>
                </a:solidFill>
              </a:rPr>
              <a:t>或 </a:t>
            </a:r>
            <a:r>
              <a:rPr lang="en-US" altLang="zh-CN" sz="2400" b="1"/>
              <a:t>19</a:t>
            </a:r>
            <a:r>
              <a:rPr lang="zh-CN" altLang="en-US" sz="2400" b="1"/>
              <a:t>的学生</a:t>
            </a:r>
          </a:p>
        </p:txBody>
      </p:sp>
      <p:graphicFrame>
        <p:nvGraphicFramePr>
          <p:cNvPr id="549943" name="Group 55">
            <a:extLst>
              <a:ext uri="{FF2B5EF4-FFF2-40B4-BE49-F238E27FC236}">
                <a16:creationId xmlns:a16="http://schemas.microsoft.com/office/drawing/2014/main" id="{FCF037C3-1081-11A3-1008-270D5EA1C41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00113" y="2133600"/>
          <a:ext cx="4186237" cy="1103312"/>
        </p:xfrm>
        <a:graphic>
          <a:graphicData uri="http://schemas.openxmlformats.org/drawingml/2006/table">
            <a:tbl>
              <a:tblPr/>
              <a:tblGrid>
                <a:gridCol w="209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8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24" name="Line 56">
            <a:extLst>
              <a:ext uri="{FF2B5EF4-FFF2-40B4-BE49-F238E27FC236}">
                <a16:creationId xmlns:a16="http://schemas.microsoft.com/office/drawing/2014/main" id="{DADC9FA5-0524-6E91-54B9-05C9CAB70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4923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8CE7140-FEAA-BD2A-342F-1A1070149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490D2F-0935-429F-93CE-7F15C909DEC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5539" name="Rectangle 1026">
            <a:extLst>
              <a:ext uri="{FF2B5EF4-FFF2-40B4-BE49-F238E27FC236}">
                <a16:creationId xmlns:a16="http://schemas.microsoft.com/office/drawing/2014/main" id="{EE724911-4E91-60CC-B18E-7FAD9ADFC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5540" name="Rectangle 1027">
            <a:extLst>
              <a:ext uri="{FF2B5EF4-FFF2-40B4-BE49-F238E27FC236}">
                <a16:creationId xmlns:a16="http://schemas.microsoft.com/office/drawing/2014/main" id="{B5BFF987-2C49-3123-73F6-0118C071B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665288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/>
              <a:t>用聚集函数实现上例</a:t>
            </a:r>
            <a:endParaRPr lang="en-US" altLang="zh-CN" sz="240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en-US" altLang="zh-CN" sz="240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SELECT Sname</a:t>
            </a:r>
            <a:r>
              <a:rPr lang="zh-CN" altLang="en-US" sz="2400"/>
              <a:t>，</a:t>
            </a:r>
            <a:r>
              <a:rPr lang="en-US" altLang="zh-CN" sz="2400"/>
              <a:t>Sage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FROM   Student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WHERE Sage &lt; 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(SELECT </a:t>
            </a:r>
            <a:r>
              <a:rPr lang="en-US" altLang="zh-CN" sz="2400">
                <a:solidFill>
                  <a:srgbClr val="FF3399"/>
                </a:solidFill>
              </a:rPr>
              <a:t>MAX(Sage)</a:t>
            </a:r>
            <a:endParaRPr lang="en-US" altLang="zh-CN" sz="240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FROM Student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WHERE Sdept= ‘CS ')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           AND Sdept &lt;&gt; ' CS ’;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FCA75A0B-927B-B1A4-CFBC-4D484AF4B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4D34FB-F1A9-47EF-A7FA-219057A5A89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A8E5309-43B2-B6D5-EEE4-2A7FFE9DF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3736FCB-D567-0FE9-0587-960F005C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2]  </a:t>
            </a:r>
            <a:r>
              <a:rPr lang="zh-CN" altLang="en-US" sz="2400"/>
              <a:t>查询其他系中比计算机科学系</a:t>
            </a:r>
            <a:r>
              <a:rPr lang="zh-CN" altLang="en-US" sz="2400">
                <a:solidFill>
                  <a:srgbClr val="FF00FF"/>
                </a:solidFill>
              </a:rPr>
              <a:t>所有</a:t>
            </a:r>
            <a:r>
              <a:rPr lang="zh-CN" altLang="en-US" sz="2400"/>
              <a:t>学生年龄都小的学生姓名及年龄。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400"/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000"/>
              <a:t>方法一：用</a:t>
            </a:r>
            <a:r>
              <a:rPr lang="en-US" altLang="zh-CN" sz="2000"/>
              <a:t>ALL</a:t>
            </a:r>
            <a:r>
              <a:rPr lang="zh-CN" altLang="en-US" sz="2000"/>
              <a:t>谓词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SELECT Sname</a:t>
            </a:r>
            <a:r>
              <a:rPr lang="zh-CN" altLang="en-US" sz="2000"/>
              <a:t>，</a:t>
            </a:r>
            <a:r>
              <a:rPr lang="en-US" altLang="zh-CN" sz="2000"/>
              <a:t>Sage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FROM Student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WHERE Sage &lt; ALL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                       (SELECT Sage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                        FROM Student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                        WHERE Sdept= ' CS ')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000"/>
              <a:t>           AND Sdept &lt;&gt; ' CS ’;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9EA7813-224B-1631-E28A-940C0BA3E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A47F8-6AAE-4512-BBD3-6DA527453A8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CCC0BD-3ED8-D2EC-4D3A-4DCD0FB45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索引连接</a:t>
            </a:r>
            <a:r>
              <a:rPr lang="en-US" altLang="zh-CN"/>
              <a:t>(INDEX-JOIN)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485848C-6DE3-490D-3F17-0A82299A1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lvl="1" algn="just" eaLnBrk="1" hangingPunct="1">
              <a:lnSpc>
                <a:spcPct val="190000"/>
              </a:lnSpc>
            </a:pPr>
            <a:r>
              <a:rPr lang="zh-CN" altLang="en-US"/>
              <a:t>对表</a:t>
            </a:r>
            <a:r>
              <a:rPr lang="en-US" altLang="zh-CN"/>
              <a:t>2</a:t>
            </a:r>
            <a:r>
              <a:rPr lang="zh-CN" altLang="en-US"/>
              <a:t>按连接字段建立索引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/>
              <a:t>对表</a:t>
            </a:r>
            <a:r>
              <a:rPr lang="en-US" altLang="zh-CN"/>
              <a:t>1</a:t>
            </a:r>
            <a:r>
              <a:rPr lang="zh-CN" altLang="en-US"/>
              <a:t>中的每个元组，依次根据其连接字段值查询表</a:t>
            </a:r>
            <a:r>
              <a:rPr lang="en-US" altLang="zh-CN"/>
              <a:t>2</a:t>
            </a:r>
            <a:r>
              <a:rPr lang="zh-CN" altLang="en-US"/>
              <a:t>的索引，从中找到满足条件的元组，找到后就将表</a:t>
            </a:r>
            <a:r>
              <a:rPr lang="en-US" altLang="zh-CN"/>
              <a:t>1</a:t>
            </a:r>
            <a:r>
              <a:rPr lang="zh-CN" altLang="en-US"/>
              <a:t>中的第一个元组与该元组拼接起来，形成结果表中一个元组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A11325EB-0832-3685-46D1-D2722FA4F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4D3189-87F2-479E-8AA0-322650AD7C07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94FF344-977E-78CA-D6B5-8963E5B37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33717AA-7F3A-9897-E8AC-5A677DA2D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方法二：用聚集函数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SELECT Sname</a:t>
            </a:r>
            <a:r>
              <a:rPr lang="zh-CN" altLang="en-US" sz="2400"/>
              <a:t>，</a:t>
            </a:r>
            <a:r>
              <a:rPr lang="en-US" altLang="zh-CN" sz="2400"/>
              <a:t>Sage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FROM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WHERE Sage &lt; 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(SELECT </a:t>
            </a:r>
            <a:r>
              <a:rPr lang="en-US" altLang="zh-CN" sz="2400">
                <a:solidFill>
                  <a:srgbClr val="FF3399"/>
                </a:solidFill>
              </a:rPr>
              <a:t>MIN(Sage)</a:t>
            </a:r>
            <a:endParaRPr lang="en-US" altLang="zh-CN" sz="2400"/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 FROM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                  WHERE Sdept= ' CS ')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/>
              <a:t>              AND Sdept &lt;&gt;' CS ’;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bject 5">
            <a:extLst>
              <a:ext uri="{FF2B5EF4-FFF2-40B4-BE49-F238E27FC236}">
                <a16:creationId xmlns:a16="http://schemas.microsoft.com/office/drawing/2014/main" id="{AEDA3B44-D606-68E0-3C57-F74D5309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151188"/>
            <a:ext cx="7991475" cy="795337"/>
          </a:xfrm>
          <a:prstGeom prst="rect">
            <a:avLst/>
          </a:prstGeom>
          <a:noFill/>
          <a:ln>
            <a:noFill/>
          </a:ln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9938" algn="l"/>
                <a:tab pos="801688" algn="l"/>
                <a:tab pos="1204913" algn="l"/>
                <a:tab pos="18018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9938" algn="l"/>
                <a:tab pos="801688" algn="l"/>
                <a:tab pos="1204913" algn="l"/>
                <a:tab pos="1801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69938" algn="l"/>
                <a:tab pos="801688" algn="l"/>
                <a:tab pos="1204913" algn="l"/>
                <a:tab pos="18018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= “001” and</a:t>
            </a:r>
            <a:endParaRPr lang="zh-CN" altLang="zh-CN" sz="20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Grade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&lt; some (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Grade </a:t>
            </a:r>
            <a:r>
              <a:rPr lang="en-US" altLang="zh-CN" sz="2000" spc="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lang="en-US" altLang="zh-CN" sz="2000" spc="3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Arial"/>
                <a:cs typeface="Arial"/>
              </a:rPr>
              <a:t>Where  </a:t>
            </a:r>
            <a:r>
              <a:rPr lang="en-US" altLang="zh-CN" sz="2000" spc="-4" dirty="0" err="1">
                <a:solidFill>
                  <a:srgbClr val="FF0065"/>
                </a:solidFill>
                <a:latin typeface="Arial"/>
                <a:cs typeface="Arial"/>
              </a:rPr>
              <a:t>Cno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“001”</a:t>
            </a:r>
            <a:r>
              <a:rPr lang="en-US" altLang="zh-CN" sz="2000" spc="-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sz="2000" dirty="0">
                <a:latin typeface="Arial"/>
                <a:cs typeface="Arial"/>
              </a:rPr>
              <a:t>;</a:t>
            </a:r>
            <a:endParaRPr lang="zh-CN" altLang="zh-CN" sz="2000" dirty="0">
              <a:cs typeface="Arial" panose="020B0604020202020204" pitchFamily="34" charset="0"/>
            </a:endParaRPr>
          </a:p>
        </p:txBody>
      </p:sp>
      <p:sp>
        <p:nvSpPr>
          <p:cNvPr id="68611" name="object 13">
            <a:extLst>
              <a:ext uri="{FF2B5EF4-FFF2-40B4-BE49-F238E27FC236}">
                <a16:creationId xmlns:a16="http://schemas.microsoft.com/office/drawing/2014/main" id="{48939843-B2D2-D984-593C-FB2645C3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462088"/>
            <a:ext cx="87106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5114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900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示例：找出工资最低的教师姓名</a:t>
            </a:r>
          </a:p>
          <a:p>
            <a:pPr eaLnBrk="1" hangingPunct="1">
              <a:spcBef>
                <a:spcPts val="613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Tname</a:t>
            </a:r>
            <a: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  <a:t>   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Teacher</a:t>
            </a:r>
            <a:b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 u="sng">
                <a:solidFill>
                  <a:srgbClr val="FF0065"/>
                </a:solidFill>
                <a:cs typeface="Arial" panose="020B0604020202020204" pitchFamily="34" charset="0"/>
              </a:rPr>
              <a:t>Salary  &lt;=  all</a:t>
            </a:r>
            <a:r>
              <a:rPr lang="en-US" altLang="zh-CN" sz="20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Salary 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Teacher )</a:t>
            </a:r>
            <a:r>
              <a:rPr lang="zh-CN" altLang="zh-CN" sz="200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1038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示例：找出</a:t>
            </a:r>
            <a:r>
              <a:rPr lang="zh-CN" altLang="zh-CN" sz="2000">
                <a:cs typeface="Arial" panose="020B0604020202020204" pitchFamily="34" charset="0"/>
              </a:rPr>
              <a:t>001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号课成绩不是最高的所有学生的学号</a:t>
            </a:r>
          </a:p>
        </p:txBody>
      </p:sp>
      <p:sp>
        <p:nvSpPr>
          <p:cNvPr id="68612" name="标题 13">
            <a:extLst>
              <a:ext uri="{FF2B5EF4-FFF2-40B4-BE49-F238E27FC236}">
                <a16:creationId xmlns:a16="http://schemas.microsoft.com/office/drawing/2014/main" id="{62EA05AD-9E96-28F2-AF09-A555FB22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8613" name="object 5">
            <a:extLst>
              <a:ext uri="{FF2B5EF4-FFF2-40B4-BE49-F238E27FC236}">
                <a16:creationId xmlns:a16="http://schemas.microsoft.com/office/drawing/2014/main" id="{C2B65E84-598B-DE77-E0B0-7443AAA2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4187825"/>
            <a:ext cx="8093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示例：找出所有课程都不及格的学生姓名(相关子查询)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EE7779-680D-461F-6775-19E76D6B0B32}"/>
              </a:ext>
            </a:extLst>
          </p:cNvPr>
          <p:cNvSpPr/>
          <p:nvPr/>
        </p:nvSpPr>
        <p:spPr>
          <a:xfrm>
            <a:off x="395288" y="4678363"/>
            <a:ext cx="67691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1811" eaLnBrk="1" hangingPunct="1">
              <a:spcBef>
                <a:spcPts val="637"/>
              </a:spcBef>
              <a:tabLst>
                <a:tab pos="1194032" algn="l"/>
                <a:tab pos="1997655" algn="l"/>
              </a:tabLst>
              <a:defRPr/>
            </a:pP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lang="en-US" altLang="zh-CN" dirty="0" err="1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lang="en-US" altLang="zh-CN" dirty="0">
                <a:solidFill>
                  <a:srgbClr val="FF0065"/>
                </a:solidFill>
                <a:latin typeface="Arial"/>
                <a:cs typeface="Arial"/>
              </a:rPr>
              <a:t>	 </a:t>
            </a: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lang="en-US" altLang="zh-CN" spc="4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endParaRPr lang="en-US" altLang="zh-CN" dirty="0">
              <a:latin typeface="Arial"/>
              <a:cs typeface="Arial"/>
            </a:endParaRPr>
          </a:p>
          <a:p>
            <a:pPr marL="401269" eaLnBrk="1" hangingPunct="1">
              <a:spcBef>
                <a:spcPts val="556"/>
              </a:spcBef>
              <a:tabLst>
                <a:tab pos="1161452" algn="l"/>
                <a:tab pos="2784988" algn="l"/>
              </a:tabLst>
              <a:defRPr/>
            </a:pP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lang="en-US" altLang="zh-CN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60 </a:t>
            </a:r>
            <a:r>
              <a:rPr lang="en-US" altLang="zh-CN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&gt; </a:t>
            </a:r>
            <a:r>
              <a:rPr lang="en-US" altLang="zh-CN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all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lang="en-US" altLang="zh-CN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lang="en-US" altLang="zh-CN" dirty="0">
                <a:solidFill>
                  <a:srgbClr val="3333CC"/>
                </a:solidFill>
                <a:latin typeface="Arial"/>
                <a:cs typeface="Arial"/>
              </a:rPr>
              <a:t>Select 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Grade </a:t>
            </a: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lang="en-US" altLang="zh-CN" spc="40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pc="-9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lang="en-US" altLang="zh-CN" dirty="0">
              <a:latin typeface="Arial"/>
              <a:cs typeface="Arial"/>
            </a:endParaRPr>
          </a:p>
          <a:p>
            <a:pPr marL="2062813" eaLnBrk="1" hangingPunct="1">
              <a:spcBef>
                <a:spcPts val="560"/>
              </a:spcBef>
              <a:tabLst>
                <a:tab pos="2822997" algn="l"/>
              </a:tabLst>
              <a:defRPr/>
            </a:pP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     Where  </a:t>
            </a:r>
            <a:r>
              <a:rPr lang="en-US" altLang="zh-CN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Sno</a:t>
            </a:r>
            <a:r>
              <a:rPr lang="en-US" altLang="zh-CN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= </a:t>
            </a:r>
            <a:r>
              <a:rPr lang="en-US" altLang="zh-CN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Student.Sno</a:t>
            </a:r>
            <a:r>
              <a:rPr lang="en-US" altLang="zh-CN" spc="-68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dirty="0">
                <a:latin typeface="Arial"/>
                <a:cs typeface="Arial"/>
              </a:rPr>
              <a:t>;</a:t>
            </a:r>
          </a:p>
        </p:txBody>
      </p:sp>
      <p:sp>
        <p:nvSpPr>
          <p:cNvPr id="68615" name="灯片编号占位符 17">
            <a:extLst>
              <a:ext uri="{FF2B5EF4-FFF2-40B4-BE49-F238E27FC236}">
                <a16:creationId xmlns:a16="http://schemas.microsoft.com/office/drawing/2014/main" id="{7AB5A2B5-ED1C-C81D-2350-7A3865327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3F5F1-05C7-4735-9892-5C44F0B969C6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bject 6">
            <a:extLst>
              <a:ext uri="{FF2B5EF4-FFF2-40B4-BE49-F238E27FC236}">
                <a16:creationId xmlns:a16="http://schemas.microsoft.com/office/drawing/2014/main" id="{02B4CBBB-76C9-0576-598F-1103DF3F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703388"/>
            <a:ext cx="71564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0906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375"/>
              </a:spcBef>
              <a:buClrTx/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请同学们书写满足下述条件的查询语句</a:t>
            </a:r>
          </a:p>
          <a:p>
            <a:pPr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1700">
                <a:latin typeface="Wingdings" panose="05000000000000000000" pitchFamily="2" charset="2"/>
              </a:rPr>
              <a:t></a:t>
            </a:r>
            <a:r>
              <a:rPr lang="zh-CN" altLang="zh-CN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找出001号课成绩最高的所有学生的学号</a:t>
            </a:r>
          </a:p>
          <a:p>
            <a:pPr eaLnBrk="1" hangingPunct="1">
              <a:spcBef>
                <a:spcPts val="613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找出98030101号同学成绩最低的课程号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r>
              <a:rPr lang="zh-CN" altLang="zh-CN" sz="2000">
                <a:latin typeface="Wingdings" panose="05000000000000000000" pitchFamily="2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找出张三同学成绩最低的课程号</a:t>
            </a:r>
          </a:p>
        </p:txBody>
      </p:sp>
      <p:sp>
        <p:nvSpPr>
          <p:cNvPr id="69635" name="object 9">
            <a:extLst>
              <a:ext uri="{FF2B5EF4-FFF2-40B4-BE49-F238E27FC236}">
                <a16:creationId xmlns:a16="http://schemas.microsoft.com/office/drawing/2014/main" id="{1FF3E1B1-17DB-8FC8-1EF2-0DEE165B861C}"/>
              </a:ext>
            </a:extLst>
          </p:cNvPr>
          <p:cNvSpPr>
            <a:spLocks/>
          </p:cNvSpPr>
          <p:nvPr/>
        </p:nvSpPr>
        <p:spPr bwMode="auto">
          <a:xfrm>
            <a:off x="6323013" y="3340100"/>
            <a:ext cx="1497012" cy="858838"/>
          </a:xfrm>
          <a:custGeom>
            <a:avLst/>
            <a:gdLst>
              <a:gd name="T0" fmla="*/ 418989 w 1751329"/>
              <a:gd name="T1" fmla="*/ 89038 h 1005839"/>
              <a:gd name="T2" fmla="*/ 390195 w 1751329"/>
              <a:gd name="T3" fmla="*/ 53450 h 1005839"/>
              <a:gd name="T4" fmla="*/ 364157 w 1751329"/>
              <a:gd name="T5" fmla="*/ 35501 h 1005839"/>
              <a:gd name="T6" fmla="*/ 332595 w 1751329"/>
              <a:gd name="T7" fmla="*/ 20696 h 1005839"/>
              <a:gd name="T8" fmla="*/ 296360 w 1751329"/>
              <a:gd name="T9" fmla="*/ 9521 h 1005839"/>
              <a:gd name="T10" fmla="*/ 256311 w 1751329"/>
              <a:gd name="T11" fmla="*/ 2461 h 1005839"/>
              <a:gd name="T12" fmla="*/ 213301 w 1751329"/>
              <a:gd name="T13" fmla="*/ 0 h 1005839"/>
              <a:gd name="T14" fmla="*/ 170344 w 1751329"/>
              <a:gd name="T15" fmla="*/ 2461 h 1005839"/>
              <a:gd name="T16" fmla="*/ 130319 w 1751329"/>
              <a:gd name="T17" fmla="*/ 9521 h 1005839"/>
              <a:gd name="T18" fmla="*/ 94089 w 1751329"/>
              <a:gd name="T19" fmla="*/ 20696 h 1005839"/>
              <a:gd name="T20" fmla="*/ 62515 w 1751329"/>
              <a:gd name="T21" fmla="*/ 35501 h 1005839"/>
              <a:gd name="T22" fmla="*/ 36457 w 1751329"/>
              <a:gd name="T23" fmla="*/ 53450 h 1005839"/>
              <a:gd name="T24" fmla="*/ 11783 w 1751329"/>
              <a:gd name="T25" fmla="*/ 81438 h 1005839"/>
              <a:gd name="T26" fmla="*/ 0 w 1751329"/>
              <a:gd name="T27" fmla="*/ 121324 h 1005839"/>
              <a:gd name="T28" fmla="*/ 11783 w 1751329"/>
              <a:gd name="T29" fmla="*/ 161207 h 1005839"/>
              <a:gd name="T30" fmla="*/ 36457 w 1751329"/>
              <a:gd name="T31" fmla="*/ 189196 h 1005839"/>
              <a:gd name="T32" fmla="*/ 38453 w 1751329"/>
              <a:gd name="T33" fmla="*/ 113134 h 1005839"/>
              <a:gd name="T34" fmla="*/ 64151 w 1751329"/>
              <a:gd name="T35" fmla="*/ 68735 h 1005839"/>
              <a:gd name="T36" fmla="*/ 89247 w 1751329"/>
              <a:gd name="T37" fmla="*/ 50735 h 1005839"/>
              <a:gd name="T38" fmla="*/ 120885 w 1751329"/>
              <a:gd name="T39" fmla="*/ 36457 h 1005839"/>
              <a:gd name="T40" fmla="*/ 157844 w 1751329"/>
              <a:gd name="T41" fmla="*/ 26594 h 1005839"/>
              <a:gd name="T42" fmla="*/ 198910 w 1751329"/>
              <a:gd name="T43" fmla="*/ 21838 h 1005839"/>
              <a:gd name="T44" fmla="*/ 241810 w 1751329"/>
              <a:gd name="T45" fmla="*/ 22812 h 1005839"/>
              <a:gd name="T46" fmla="*/ 281702 w 1751329"/>
              <a:gd name="T47" fmla="*/ 29349 h 1005839"/>
              <a:gd name="T48" fmla="*/ 317061 w 1751329"/>
              <a:gd name="T49" fmla="*/ 40760 h 1005839"/>
              <a:gd name="T50" fmla="*/ 346676 w 1751329"/>
              <a:gd name="T51" fmla="*/ 56356 h 1005839"/>
              <a:gd name="T52" fmla="*/ 369333 w 1751329"/>
              <a:gd name="T53" fmla="*/ 75443 h 1005839"/>
              <a:gd name="T54" fmla="*/ 388917 w 1751329"/>
              <a:gd name="T55" fmla="*/ 121324 h 1005839"/>
              <a:gd name="T56" fmla="*/ 397498 w 1751329"/>
              <a:gd name="T57" fmla="*/ 182598 h 1005839"/>
              <a:gd name="T58" fmla="*/ 422271 w 1751329"/>
              <a:gd name="T59" fmla="*/ 145800 h 1005839"/>
              <a:gd name="T60" fmla="*/ 388917 w 1751329"/>
              <a:gd name="T61" fmla="*/ 190201 h 1005839"/>
              <a:gd name="T62" fmla="*/ 386622 w 1751329"/>
              <a:gd name="T63" fmla="*/ 137520 h 1005839"/>
              <a:gd name="T64" fmla="*/ 362629 w 1751329"/>
              <a:gd name="T65" fmla="*/ 173911 h 1005839"/>
              <a:gd name="T66" fmla="*/ 337517 w 1751329"/>
              <a:gd name="T67" fmla="*/ 191911 h 1005839"/>
              <a:gd name="T68" fmla="*/ 305852 w 1751329"/>
              <a:gd name="T69" fmla="*/ 206189 h 1005839"/>
              <a:gd name="T70" fmla="*/ 268847 w 1751329"/>
              <a:gd name="T71" fmla="*/ 216052 h 1005839"/>
              <a:gd name="T72" fmla="*/ 227718 w 1751329"/>
              <a:gd name="T73" fmla="*/ 220808 h 1005839"/>
              <a:gd name="T74" fmla="*/ 184841 w 1751329"/>
              <a:gd name="T75" fmla="*/ 219834 h 1005839"/>
              <a:gd name="T76" fmla="*/ 145009 w 1751329"/>
              <a:gd name="T77" fmla="*/ 213297 h 1005839"/>
              <a:gd name="T78" fmla="*/ 109687 w 1751329"/>
              <a:gd name="T79" fmla="*/ 201886 h 1005839"/>
              <a:gd name="T80" fmla="*/ 80095 w 1751329"/>
              <a:gd name="T81" fmla="*/ 186290 h 1005839"/>
              <a:gd name="T82" fmla="*/ 57448 w 1751329"/>
              <a:gd name="T83" fmla="*/ 167203 h 1005839"/>
              <a:gd name="T84" fmla="*/ 37871 w 1751329"/>
              <a:gd name="T85" fmla="*/ 121324 h 1005839"/>
              <a:gd name="T86" fmla="*/ 62515 w 1751329"/>
              <a:gd name="T87" fmla="*/ 207145 h 1005839"/>
              <a:gd name="T88" fmla="*/ 94089 w 1751329"/>
              <a:gd name="T89" fmla="*/ 221950 h 1005839"/>
              <a:gd name="T90" fmla="*/ 130319 w 1751329"/>
              <a:gd name="T91" fmla="*/ 233124 h 1005839"/>
              <a:gd name="T92" fmla="*/ 170344 w 1751329"/>
              <a:gd name="T93" fmla="*/ 240185 h 1005839"/>
              <a:gd name="T94" fmla="*/ 213301 w 1751329"/>
              <a:gd name="T95" fmla="*/ 242647 h 1005839"/>
              <a:gd name="T96" fmla="*/ 256311 w 1751329"/>
              <a:gd name="T97" fmla="*/ 240185 h 1005839"/>
              <a:gd name="T98" fmla="*/ 296360 w 1751329"/>
              <a:gd name="T99" fmla="*/ 233124 h 1005839"/>
              <a:gd name="T100" fmla="*/ 332595 w 1751329"/>
              <a:gd name="T101" fmla="*/ 221950 h 1005839"/>
              <a:gd name="T102" fmla="*/ 364157 w 1751329"/>
              <a:gd name="T103" fmla="*/ 207145 h 1005839"/>
              <a:gd name="T104" fmla="*/ 388917 w 1751329"/>
              <a:gd name="T105" fmla="*/ 190201 h 10058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51329" h="1005839">
                <a:moveTo>
                  <a:pt x="1751076" y="502920"/>
                </a:moveTo>
                <a:lnTo>
                  <a:pt x="1743089" y="434597"/>
                </a:lnTo>
                <a:lnTo>
                  <a:pt x="1719823" y="369093"/>
                </a:lnTo>
                <a:lnTo>
                  <a:pt x="1682317" y="307002"/>
                </a:lnTo>
                <a:lnTo>
                  <a:pt x="1631611" y="248920"/>
                </a:lnTo>
                <a:lnTo>
                  <a:pt x="1601633" y="221567"/>
                </a:lnTo>
                <a:lnTo>
                  <a:pt x="1568745" y="195441"/>
                </a:lnTo>
                <a:lnTo>
                  <a:pt x="1533076" y="170614"/>
                </a:lnTo>
                <a:lnTo>
                  <a:pt x="1494758" y="147161"/>
                </a:lnTo>
                <a:lnTo>
                  <a:pt x="1453919" y="125157"/>
                </a:lnTo>
                <a:lnTo>
                  <a:pt x="1410690" y="104675"/>
                </a:lnTo>
                <a:lnTo>
                  <a:pt x="1365201" y="85791"/>
                </a:lnTo>
                <a:lnTo>
                  <a:pt x="1317582" y="68580"/>
                </a:lnTo>
                <a:lnTo>
                  <a:pt x="1267963" y="53114"/>
                </a:lnTo>
                <a:lnTo>
                  <a:pt x="1216473" y="39469"/>
                </a:lnTo>
                <a:lnTo>
                  <a:pt x="1163243" y="27719"/>
                </a:lnTo>
                <a:lnTo>
                  <a:pt x="1108403" y="17938"/>
                </a:lnTo>
                <a:lnTo>
                  <a:pt x="1052082" y="10202"/>
                </a:lnTo>
                <a:lnTo>
                  <a:pt x="994411" y="4583"/>
                </a:lnTo>
                <a:lnTo>
                  <a:pt x="935519" y="1158"/>
                </a:lnTo>
                <a:lnTo>
                  <a:pt x="875538" y="0"/>
                </a:lnTo>
                <a:lnTo>
                  <a:pt x="815643" y="1158"/>
                </a:lnTo>
                <a:lnTo>
                  <a:pt x="756824" y="4583"/>
                </a:lnTo>
                <a:lnTo>
                  <a:pt x="699212" y="10202"/>
                </a:lnTo>
                <a:lnTo>
                  <a:pt x="642937" y="17938"/>
                </a:lnTo>
                <a:lnTo>
                  <a:pt x="588131" y="27719"/>
                </a:lnTo>
                <a:lnTo>
                  <a:pt x="534923" y="39469"/>
                </a:lnTo>
                <a:lnTo>
                  <a:pt x="483447" y="53114"/>
                </a:lnTo>
                <a:lnTo>
                  <a:pt x="433831" y="68580"/>
                </a:lnTo>
                <a:lnTo>
                  <a:pt x="386208" y="85791"/>
                </a:lnTo>
                <a:lnTo>
                  <a:pt x="340709" y="104675"/>
                </a:lnTo>
                <a:lnTo>
                  <a:pt x="297463" y="125157"/>
                </a:lnTo>
                <a:lnTo>
                  <a:pt x="256603" y="147161"/>
                </a:lnTo>
                <a:lnTo>
                  <a:pt x="218259" y="170614"/>
                </a:lnTo>
                <a:lnTo>
                  <a:pt x="182562" y="195441"/>
                </a:lnTo>
                <a:lnTo>
                  <a:pt x="149643" y="221567"/>
                </a:lnTo>
                <a:lnTo>
                  <a:pt x="119633" y="248920"/>
                </a:lnTo>
                <a:lnTo>
                  <a:pt x="92664" y="277423"/>
                </a:lnTo>
                <a:lnTo>
                  <a:pt x="48369" y="337584"/>
                </a:lnTo>
                <a:lnTo>
                  <a:pt x="17805" y="401456"/>
                </a:lnTo>
                <a:lnTo>
                  <a:pt x="2022" y="468443"/>
                </a:lnTo>
                <a:lnTo>
                  <a:pt x="0" y="502920"/>
                </a:lnTo>
                <a:lnTo>
                  <a:pt x="2022" y="537396"/>
                </a:lnTo>
                <a:lnTo>
                  <a:pt x="17805" y="604383"/>
                </a:lnTo>
                <a:lnTo>
                  <a:pt x="48369" y="668255"/>
                </a:lnTo>
                <a:lnTo>
                  <a:pt x="92664" y="728416"/>
                </a:lnTo>
                <a:lnTo>
                  <a:pt x="119634" y="756920"/>
                </a:lnTo>
                <a:lnTo>
                  <a:pt x="149643" y="784272"/>
                </a:lnTo>
                <a:lnTo>
                  <a:pt x="155448" y="788878"/>
                </a:lnTo>
                <a:lnTo>
                  <a:pt x="155448" y="502920"/>
                </a:lnTo>
                <a:lnTo>
                  <a:pt x="157834" y="468973"/>
                </a:lnTo>
                <a:lnTo>
                  <a:pt x="176371" y="403460"/>
                </a:lnTo>
                <a:lnTo>
                  <a:pt x="212026" y="341828"/>
                </a:lnTo>
                <a:lnTo>
                  <a:pt x="263317" y="284928"/>
                </a:lnTo>
                <a:lnTo>
                  <a:pt x="294363" y="258519"/>
                </a:lnTo>
                <a:lnTo>
                  <a:pt x="328763" y="233611"/>
                </a:lnTo>
                <a:lnTo>
                  <a:pt x="366331" y="210312"/>
                </a:lnTo>
                <a:lnTo>
                  <a:pt x="406882" y="188727"/>
                </a:lnTo>
                <a:lnTo>
                  <a:pt x="450232" y="168962"/>
                </a:lnTo>
                <a:lnTo>
                  <a:pt x="496194" y="151125"/>
                </a:lnTo>
                <a:lnTo>
                  <a:pt x="544584" y="135322"/>
                </a:lnTo>
                <a:lnTo>
                  <a:pt x="595217" y="121658"/>
                </a:lnTo>
                <a:lnTo>
                  <a:pt x="647907" y="110240"/>
                </a:lnTo>
                <a:lnTo>
                  <a:pt x="702469" y="101174"/>
                </a:lnTo>
                <a:lnTo>
                  <a:pt x="758718" y="94567"/>
                </a:lnTo>
                <a:lnTo>
                  <a:pt x="816470" y="90525"/>
                </a:lnTo>
                <a:lnTo>
                  <a:pt x="875538" y="89154"/>
                </a:lnTo>
                <a:lnTo>
                  <a:pt x="934714" y="90525"/>
                </a:lnTo>
                <a:lnTo>
                  <a:pt x="992563" y="94567"/>
                </a:lnTo>
                <a:lnTo>
                  <a:pt x="1048900" y="101174"/>
                </a:lnTo>
                <a:lnTo>
                  <a:pt x="1103540" y="110240"/>
                </a:lnTo>
                <a:lnTo>
                  <a:pt x="1156299" y="121658"/>
                </a:lnTo>
                <a:lnTo>
                  <a:pt x="1206991" y="135322"/>
                </a:lnTo>
                <a:lnTo>
                  <a:pt x="1255434" y="151125"/>
                </a:lnTo>
                <a:lnTo>
                  <a:pt x="1301441" y="168962"/>
                </a:lnTo>
                <a:lnTo>
                  <a:pt x="1344828" y="188727"/>
                </a:lnTo>
                <a:lnTo>
                  <a:pt x="1385411" y="210312"/>
                </a:lnTo>
                <a:lnTo>
                  <a:pt x="1423005" y="233611"/>
                </a:lnTo>
                <a:lnTo>
                  <a:pt x="1457425" y="258519"/>
                </a:lnTo>
                <a:lnTo>
                  <a:pt x="1488487" y="284928"/>
                </a:lnTo>
                <a:lnTo>
                  <a:pt x="1516007" y="312733"/>
                </a:lnTo>
                <a:lnTo>
                  <a:pt x="1559679" y="372105"/>
                </a:lnTo>
                <a:lnTo>
                  <a:pt x="1586966" y="435784"/>
                </a:lnTo>
                <a:lnTo>
                  <a:pt x="1596390" y="502920"/>
                </a:lnTo>
                <a:lnTo>
                  <a:pt x="1596390" y="788437"/>
                </a:lnTo>
                <a:lnTo>
                  <a:pt x="1601633" y="784272"/>
                </a:lnTo>
                <a:lnTo>
                  <a:pt x="1631611" y="756920"/>
                </a:lnTo>
                <a:lnTo>
                  <a:pt x="1658549" y="728416"/>
                </a:lnTo>
                <a:lnTo>
                  <a:pt x="1702785" y="668255"/>
                </a:lnTo>
                <a:lnTo>
                  <a:pt x="1733301" y="604383"/>
                </a:lnTo>
                <a:lnTo>
                  <a:pt x="1749057" y="537396"/>
                </a:lnTo>
                <a:lnTo>
                  <a:pt x="1751076" y="502920"/>
                </a:lnTo>
                <a:close/>
              </a:path>
              <a:path w="1751329" h="1005839">
                <a:moveTo>
                  <a:pt x="1596390" y="788437"/>
                </a:moveTo>
                <a:lnTo>
                  <a:pt x="1596390" y="502920"/>
                </a:lnTo>
                <a:lnTo>
                  <a:pt x="1594003" y="536866"/>
                </a:lnTo>
                <a:lnTo>
                  <a:pt x="1586966" y="570055"/>
                </a:lnTo>
                <a:lnTo>
                  <a:pt x="1559679" y="633734"/>
                </a:lnTo>
                <a:lnTo>
                  <a:pt x="1516007" y="693106"/>
                </a:lnTo>
                <a:lnTo>
                  <a:pt x="1488487" y="720911"/>
                </a:lnTo>
                <a:lnTo>
                  <a:pt x="1457425" y="747320"/>
                </a:lnTo>
                <a:lnTo>
                  <a:pt x="1423005" y="772228"/>
                </a:lnTo>
                <a:lnTo>
                  <a:pt x="1385411" y="795528"/>
                </a:lnTo>
                <a:lnTo>
                  <a:pt x="1344828" y="817112"/>
                </a:lnTo>
                <a:lnTo>
                  <a:pt x="1301441" y="836877"/>
                </a:lnTo>
                <a:lnTo>
                  <a:pt x="1255434" y="854714"/>
                </a:lnTo>
                <a:lnTo>
                  <a:pt x="1206991" y="870517"/>
                </a:lnTo>
                <a:lnTo>
                  <a:pt x="1156299" y="884181"/>
                </a:lnTo>
                <a:lnTo>
                  <a:pt x="1103540" y="895599"/>
                </a:lnTo>
                <a:lnTo>
                  <a:pt x="1048900" y="904665"/>
                </a:lnTo>
                <a:lnTo>
                  <a:pt x="992563" y="911272"/>
                </a:lnTo>
                <a:lnTo>
                  <a:pt x="934714" y="915314"/>
                </a:lnTo>
                <a:lnTo>
                  <a:pt x="875538" y="916686"/>
                </a:lnTo>
                <a:lnTo>
                  <a:pt x="816470" y="915314"/>
                </a:lnTo>
                <a:lnTo>
                  <a:pt x="758718" y="911272"/>
                </a:lnTo>
                <a:lnTo>
                  <a:pt x="702469" y="904665"/>
                </a:lnTo>
                <a:lnTo>
                  <a:pt x="647907" y="895599"/>
                </a:lnTo>
                <a:lnTo>
                  <a:pt x="595217" y="884181"/>
                </a:lnTo>
                <a:lnTo>
                  <a:pt x="544584" y="870517"/>
                </a:lnTo>
                <a:lnTo>
                  <a:pt x="496194" y="854714"/>
                </a:lnTo>
                <a:lnTo>
                  <a:pt x="450232" y="836877"/>
                </a:lnTo>
                <a:lnTo>
                  <a:pt x="406882" y="817112"/>
                </a:lnTo>
                <a:lnTo>
                  <a:pt x="366331" y="795528"/>
                </a:lnTo>
                <a:lnTo>
                  <a:pt x="328763" y="772228"/>
                </a:lnTo>
                <a:lnTo>
                  <a:pt x="294363" y="747320"/>
                </a:lnTo>
                <a:lnTo>
                  <a:pt x="263317" y="720911"/>
                </a:lnTo>
                <a:lnTo>
                  <a:pt x="235810" y="693106"/>
                </a:lnTo>
                <a:lnTo>
                  <a:pt x="192152" y="633734"/>
                </a:lnTo>
                <a:lnTo>
                  <a:pt x="164870" y="570055"/>
                </a:lnTo>
                <a:lnTo>
                  <a:pt x="155448" y="502920"/>
                </a:lnTo>
                <a:lnTo>
                  <a:pt x="155448" y="788878"/>
                </a:lnTo>
                <a:lnTo>
                  <a:pt x="218259" y="835225"/>
                </a:lnTo>
                <a:lnTo>
                  <a:pt x="256603" y="858678"/>
                </a:lnTo>
                <a:lnTo>
                  <a:pt x="297463" y="880682"/>
                </a:lnTo>
                <a:lnTo>
                  <a:pt x="340709" y="901164"/>
                </a:lnTo>
                <a:lnTo>
                  <a:pt x="386208" y="920048"/>
                </a:lnTo>
                <a:lnTo>
                  <a:pt x="433831" y="937260"/>
                </a:lnTo>
                <a:lnTo>
                  <a:pt x="483447" y="952725"/>
                </a:lnTo>
                <a:lnTo>
                  <a:pt x="534923" y="966370"/>
                </a:lnTo>
                <a:lnTo>
                  <a:pt x="588131" y="978120"/>
                </a:lnTo>
                <a:lnTo>
                  <a:pt x="642937" y="987901"/>
                </a:lnTo>
                <a:lnTo>
                  <a:pt x="699212" y="995637"/>
                </a:lnTo>
                <a:lnTo>
                  <a:pt x="756824" y="1001256"/>
                </a:lnTo>
                <a:lnTo>
                  <a:pt x="815643" y="1004681"/>
                </a:lnTo>
                <a:lnTo>
                  <a:pt x="875538" y="1005840"/>
                </a:lnTo>
                <a:lnTo>
                  <a:pt x="935519" y="1004681"/>
                </a:lnTo>
                <a:lnTo>
                  <a:pt x="994411" y="1001256"/>
                </a:lnTo>
                <a:lnTo>
                  <a:pt x="1052082" y="995637"/>
                </a:lnTo>
                <a:lnTo>
                  <a:pt x="1108403" y="987901"/>
                </a:lnTo>
                <a:lnTo>
                  <a:pt x="1163243" y="978120"/>
                </a:lnTo>
                <a:lnTo>
                  <a:pt x="1216473" y="966370"/>
                </a:lnTo>
                <a:lnTo>
                  <a:pt x="1267963" y="952725"/>
                </a:lnTo>
                <a:lnTo>
                  <a:pt x="1317582" y="937260"/>
                </a:lnTo>
                <a:lnTo>
                  <a:pt x="1365201" y="920048"/>
                </a:lnTo>
                <a:lnTo>
                  <a:pt x="1410690" y="901164"/>
                </a:lnTo>
                <a:lnTo>
                  <a:pt x="1453919" y="880682"/>
                </a:lnTo>
                <a:lnTo>
                  <a:pt x="1494758" y="858678"/>
                </a:lnTo>
                <a:lnTo>
                  <a:pt x="1533076" y="835225"/>
                </a:lnTo>
                <a:lnTo>
                  <a:pt x="1568745" y="810398"/>
                </a:lnTo>
                <a:lnTo>
                  <a:pt x="1596390" y="788437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6" name="object 10">
            <a:extLst>
              <a:ext uri="{FF2B5EF4-FFF2-40B4-BE49-F238E27FC236}">
                <a16:creationId xmlns:a16="http://schemas.microsoft.com/office/drawing/2014/main" id="{281A213B-98E2-BF35-638D-2D6F92DAE218}"/>
              </a:ext>
            </a:extLst>
          </p:cNvPr>
          <p:cNvSpPr>
            <a:spLocks/>
          </p:cNvSpPr>
          <p:nvPr/>
        </p:nvSpPr>
        <p:spPr bwMode="auto">
          <a:xfrm>
            <a:off x="6448425" y="3409950"/>
            <a:ext cx="1247775" cy="719138"/>
          </a:xfrm>
          <a:custGeom>
            <a:avLst/>
            <a:gdLst>
              <a:gd name="T0" fmla="*/ 354312 w 1459229"/>
              <a:gd name="T1" fmla="*/ 85784 h 841375"/>
              <a:gd name="T2" fmla="*/ 336729 w 1459229"/>
              <a:gd name="T3" fmla="*/ 55330 h 841375"/>
              <a:gd name="T4" fmla="*/ 322218 w 1459229"/>
              <a:gd name="T5" fmla="*/ 41913 h 841375"/>
              <a:gd name="T6" fmla="*/ 304384 w 1459229"/>
              <a:gd name="T7" fmla="*/ 29983 h 841375"/>
              <a:gd name="T8" fmla="*/ 283594 w 1459229"/>
              <a:gd name="T9" fmla="*/ 19750 h 841375"/>
              <a:gd name="T10" fmla="*/ 260216 w 1459229"/>
              <a:gd name="T11" fmla="*/ 11425 h 841375"/>
              <a:gd name="T12" fmla="*/ 234618 w 1459229"/>
              <a:gd name="T13" fmla="*/ 5218 h 841375"/>
              <a:gd name="T14" fmla="*/ 207167 w 1459229"/>
              <a:gd name="T15" fmla="*/ 1339 h 841375"/>
              <a:gd name="T16" fmla="*/ 178231 w 1459229"/>
              <a:gd name="T17" fmla="*/ 0 h 841375"/>
              <a:gd name="T18" fmla="*/ 149344 w 1459229"/>
              <a:gd name="T19" fmla="*/ 1339 h 841375"/>
              <a:gd name="T20" fmla="*/ 121934 w 1459229"/>
              <a:gd name="T21" fmla="*/ 5218 h 841375"/>
              <a:gd name="T22" fmla="*/ 96367 w 1459229"/>
              <a:gd name="T23" fmla="*/ 11425 h 841375"/>
              <a:gd name="T24" fmla="*/ 73013 w 1459229"/>
              <a:gd name="T25" fmla="*/ 19750 h 841375"/>
              <a:gd name="T26" fmla="*/ 52239 w 1459229"/>
              <a:gd name="T27" fmla="*/ 29983 h 841375"/>
              <a:gd name="T28" fmla="*/ 34417 w 1459229"/>
              <a:gd name="T29" fmla="*/ 41913 h 841375"/>
              <a:gd name="T30" fmla="*/ 19913 w 1459229"/>
              <a:gd name="T31" fmla="*/ 55330 h 841375"/>
              <a:gd name="T32" fmla="*/ 5185 w 1459229"/>
              <a:gd name="T33" fmla="*/ 77784 h 841375"/>
              <a:gd name="T34" fmla="*/ 0 w 1459229"/>
              <a:gd name="T35" fmla="*/ 102399 h 841375"/>
              <a:gd name="T36" fmla="*/ 5185 w 1459229"/>
              <a:gd name="T37" fmla="*/ 127015 h 841375"/>
              <a:gd name="T38" fmla="*/ 19913 w 1459229"/>
              <a:gd name="T39" fmla="*/ 149469 h 841375"/>
              <a:gd name="T40" fmla="*/ 34417 w 1459229"/>
              <a:gd name="T41" fmla="*/ 162887 h 841375"/>
              <a:gd name="T42" fmla="*/ 52239 w 1459229"/>
              <a:gd name="T43" fmla="*/ 174815 h 841375"/>
              <a:gd name="T44" fmla="*/ 73013 w 1459229"/>
              <a:gd name="T45" fmla="*/ 185049 h 841375"/>
              <a:gd name="T46" fmla="*/ 96367 w 1459229"/>
              <a:gd name="T47" fmla="*/ 193374 h 841375"/>
              <a:gd name="T48" fmla="*/ 121934 w 1459229"/>
              <a:gd name="T49" fmla="*/ 199581 h 841375"/>
              <a:gd name="T50" fmla="*/ 149344 w 1459229"/>
              <a:gd name="T51" fmla="*/ 203460 h 841375"/>
              <a:gd name="T52" fmla="*/ 178231 w 1459229"/>
              <a:gd name="T53" fmla="*/ 204799 h 841375"/>
              <a:gd name="T54" fmla="*/ 207167 w 1459229"/>
              <a:gd name="T55" fmla="*/ 203460 h 841375"/>
              <a:gd name="T56" fmla="*/ 234618 w 1459229"/>
              <a:gd name="T57" fmla="*/ 199581 h 841375"/>
              <a:gd name="T58" fmla="*/ 260216 w 1459229"/>
              <a:gd name="T59" fmla="*/ 193374 h 841375"/>
              <a:gd name="T60" fmla="*/ 283594 w 1459229"/>
              <a:gd name="T61" fmla="*/ 185049 h 841375"/>
              <a:gd name="T62" fmla="*/ 304384 w 1459229"/>
              <a:gd name="T63" fmla="*/ 174815 h 841375"/>
              <a:gd name="T64" fmla="*/ 322218 w 1459229"/>
              <a:gd name="T65" fmla="*/ 162887 h 841375"/>
              <a:gd name="T66" fmla="*/ 336729 w 1459229"/>
              <a:gd name="T67" fmla="*/ 149469 h 841375"/>
              <a:gd name="T68" fmla="*/ 351461 w 1459229"/>
              <a:gd name="T69" fmla="*/ 127015 h 841375"/>
              <a:gd name="T70" fmla="*/ 356647 w 1459229"/>
              <a:gd name="T71" fmla="*/ 102399 h 84137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459229" h="841375">
                <a:moveTo>
                  <a:pt x="1459229" y="420623"/>
                </a:moveTo>
                <a:lnTo>
                  <a:pt x="1449673" y="352370"/>
                </a:lnTo>
                <a:lnTo>
                  <a:pt x="1422007" y="287633"/>
                </a:lnTo>
                <a:lnTo>
                  <a:pt x="1377736" y="227276"/>
                </a:lnTo>
                <a:lnTo>
                  <a:pt x="1349843" y="199010"/>
                </a:lnTo>
                <a:lnTo>
                  <a:pt x="1318363" y="172163"/>
                </a:lnTo>
                <a:lnTo>
                  <a:pt x="1283484" y="146843"/>
                </a:lnTo>
                <a:lnTo>
                  <a:pt x="1245393" y="123158"/>
                </a:lnTo>
                <a:lnTo>
                  <a:pt x="1204279" y="101216"/>
                </a:lnTo>
                <a:lnTo>
                  <a:pt x="1160330" y="81125"/>
                </a:lnTo>
                <a:lnTo>
                  <a:pt x="1113734" y="62993"/>
                </a:lnTo>
                <a:lnTo>
                  <a:pt x="1064679" y="46929"/>
                </a:lnTo>
                <a:lnTo>
                  <a:pt x="1013352" y="33039"/>
                </a:lnTo>
                <a:lnTo>
                  <a:pt x="959943" y="21433"/>
                </a:lnTo>
                <a:lnTo>
                  <a:pt x="904638" y="12218"/>
                </a:lnTo>
                <a:lnTo>
                  <a:pt x="847626" y="5502"/>
                </a:lnTo>
                <a:lnTo>
                  <a:pt x="789095" y="1393"/>
                </a:lnTo>
                <a:lnTo>
                  <a:pt x="729233" y="0"/>
                </a:lnTo>
                <a:lnTo>
                  <a:pt x="669480" y="1393"/>
                </a:lnTo>
                <a:lnTo>
                  <a:pt x="611047" y="5502"/>
                </a:lnTo>
                <a:lnTo>
                  <a:pt x="554123" y="12218"/>
                </a:lnTo>
                <a:lnTo>
                  <a:pt x="498896" y="21433"/>
                </a:lnTo>
                <a:lnTo>
                  <a:pt x="445555" y="33039"/>
                </a:lnTo>
                <a:lnTo>
                  <a:pt x="394289" y="46929"/>
                </a:lnTo>
                <a:lnTo>
                  <a:pt x="345286" y="62993"/>
                </a:lnTo>
                <a:lnTo>
                  <a:pt x="298734" y="81125"/>
                </a:lnTo>
                <a:lnTo>
                  <a:pt x="254823" y="101216"/>
                </a:lnTo>
                <a:lnTo>
                  <a:pt x="213740" y="123158"/>
                </a:lnTo>
                <a:lnTo>
                  <a:pt x="175676" y="146843"/>
                </a:lnTo>
                <a:lnTo>
                  <a:pt x="140817" y="172163"/>
                </a:lnTo>
                <a:lnTo>
                  <a:pt x="109353" y="199010"/>
                </a:lnTo>
                <a:lnTo>
                  <a:pt x="81473" y="227276"/>
                </a:lnTo>
                <a:lnTo>
                  <a:pt x="57364" y="256853"/>
                </a:lnTo>
                <a:lnTo>
                  <a:pt x="21216" y="319508"/>
                </a:lnTo>
                <a:lnTo>
                  <a:pt x="2420" y="386111"/>
                </a:lnTo>
                <a:lnTo>
                  <a:pt x="0" y="420623"/>
                </a:lnTo>
                <a:lnTo>
                  <a:pt x="2420" y="455136"/>
                </a:lnTo>
                <a:lnTo>
                  <a:pt x="21216" y="521739"/>
                </a:lnTo>
                <a:lnTo>
                  <a:pt x="57364" y="584394"/>
                </a:lnTo>
                <a:lnTo>
                  <a:pt x="81473" y="613971"/>
                </a:lnTo>
                <a:lnTo>
                  <a:pt x="109353" y="642237"/>
                </a:lnTo>
                <a:lnTo>
                  <a:pt x="140817" y="669084"/>
                </a:lnTo>
                <a:lnTo>
                  <a:pt x="175676" y="694404"/>
                </a:lnTo>
                <a:lnTo>
                  <a:pt x="213740" y="718089"/>
                </a:lnTo>
                <a:lnTo>
                  <a:pt x="254823" y="740031"/>
                </a:lnTo>
                <a:lnTo>
                  <a:pt x="298734" y="760122"/>
                </a:lnTo>
                <a:lnTo>
                  <a:pt x="345286" y="778254"/>
                </a:lnTo>
                <a:lnTo>
                  <a:pt x="394289" y="794318"/>
                </a:lnTo>
                <a:lnTo>
                  <a:pt x="445555" y="808208"/>
                </a:lnTo>
                <a:lnTo>
                  <a:pt x="498896" y="819814"/>
                </a:lnTo>
                <a:lnTo>
                  <a:pt x="554123" y="829029"/>
                </a:lnTo>
                <a:lnTo>
                  <a:pt x="611047" y="835745"/>
                </a:lnTo>
                <a:lnTo>
                  <a:pt x="669480" y="839854"/>
                </a:lnTo>
                <a:lnTo>
                  <a:pt x="729233" y="841247"/>
                </a:lnTo>
                <a:lnTo>
                  <a:pt x="789095" y="839854"/>
                </a:lnTo>
                <a:lnTo>
                  <a:pt x="847626" y="835745"/>
                </a:lnTo>
                <a:lnTo>
                  <a:pt x="904638" y="829029"/>
                </a:lnTo>
                <a:lnTo>
                  <a:pt x="959943" y="819814"/>
                </a:lnTo>
                <a:lnTo>
                  <a:pt x="1013352" y="808208"/>
                </a:lnTo>
                <a:lnTo>
                  <a:pt x="1064679" y="794318"/>
                </a:lnTo>
                <a:lnTo>
                  <a:pt x="1113734" y="778254"/>
                </a:lnTo>
                <a:lnTo>
                  <a:pt x="1160330" y="760122"/>
                </a:lnTo>
                <a:lnTo>
                  <a:pt x="1204279" y="740031"/>
                </a:lnTo>
                <a:lnTo>
                  <a:pt x="1245393" y="718089"/>
                </a:lnTo>
                <a:lnTo>
                  <a:pt x="1283484" y="694404"/>
                </a:lnTo>
                <a:lnTo>
                  <a:pt x="1318363" y="669084"/>
                </a:lnTo>
                <a:lnTo>
                  <a:pt x="1349843" y="642237"/>
                </a:lnTo>
                <a:lnTo>
                  <a:pt x="1377736" y="613971"/>
                </a:lnTo>
                <a:lnTo>
                  <a:pt x="1401853" y="584394"/>
                </a:lnTo>
                <a:lnTo>
                  <a:pt x="1438010" y="521739"/>
                </a:lnTo>
                <a:lnTo>
                  <a:pt x="1456809" y="455136"/>
                </a:lnTo>
                <a:lnTo>
                  <a:pt x="1459229" y="420623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7" name="object 11">
            <a:extLst>
              <a:ext uri="{FF2B5EF4-FFF2-40B4-BE49-F238E27FC236}">
                <a16:creationId xmlns:a16="http://schemas.microsoft.com/office/drawing/2014/main" id="{F4C2A7BE-E827-58E4-796B-4F4E2FC1656A}"/>
              </a:ext>
            </a:extLst>
          </p:cNvPr>
          <p:cNvSpPr>
            <a:spLocks/>
          </p:cNvSpPr>
          <p:nvPr/>
        </p:nvSpPr>
        <p:spPr bwMode="auto">
          <a:xfrm>
            <a:off x="6448425" y="3409950"/>
            <a:ext cx="1247775" cy="719138"/>
          </a:xfrm>
          <a:custGeom>
            <a:avLst/>
            <a:gdLst>
              <a:gd name="T0" fmla="*/ 163627 w 1459229"/>
              <a:gd name="T1" fmla="*/ 339 h 841375"/>
              <a:gd name="T2" fmla="*/ 135432 w 1459229"/>
              <a:gd name="T3" fmla="*/ 2974 h 841375"/>
              <a:gd name="T4" fmla="*/ 108897 w 1459229"/>
              <a:gd name="T5" fmla="*/ 8043 h 841375"/>
              <a:gd name="T6" fmla="*/ 84391 w 1459229"/>
              <a:gd name="T7" fmla="*/ 15335 h 841375"/>
              <a:gd name="T8" fmla="*/ 62280 w 1459229"/>
              <a:gd name="T9" fmla="*/ 24641 h 841375"/>
              <a:gd name="T10" fmla="*/ 42937 w 1459229"/>
              <a:gd name="T11" fmla="*/ 35749 h 841375"/>
              <a:gd name="T12" fmla="*/ 26727 w 1459229"/>
              <a:gd name="T13" fmla="*/ 48448 h 841375"/>
              <a:gd name="T14" fmla="*/ 14020 w 1459229"/>
              <a:gd name="T15" fmla="*/ 62530 h 841375"/>
              <a:gd name="T16" fmla="*/ 592 w 1459229"/>
              <a:gd name="T17" fmla="*/ 93998 h 841375"/>
              <a:gd name="T18" fmla="*/ 592 w 1459229"/>
              <a:gd name="T19" fmla="*/ 110801 h 841375"/>
              <a:gd name="T20" fmla="*/ 14020 w 1459229"/>
              <a:gd name="T21" fmla="*/ 142268 h 841375"/>
              <a:gd name="T22" fmla="*/ 26727 w 1459229"/>
              <a:gd name="T23" fmla="*/ 156351 h 841375"/>
              <a:gd name="T24" fmla="*/ 42937 w 1459229"/>
              <a:gd name="T25" fmla="*/ 169051 h 841375"/>
              <a:gd name="T26" fmla="*/ 62280 w 1459229"/>
              <a:gd name="T27" fmla="*/ 180158 h 841375"/>
              <a:gd name="T28" fmla="*/ 84391 w 1459229"/>
              <a:gd name="T29" fmla="*/ 189463 h 841375"/>
              <a:gd name="T30" fmla="*/ 108897 w 1459229"/>
              <a:gd name="T31" fmla="*/ 196755 h 841375"/>
              <a:gd name="T32" fmla="*/ 135432 w 1459229"/>
              <a:gd name="T33" fmla="*/ 201824 h 841375"/>
              <a:gd name="T34" fmla="*/ 163627 w 1459229"/>
              <a:gd name="T35" fmla="*/ 204460 h 841375"/>
              <a:gd name="T36" fmla="*/ 192861 w 1459229"/>
              <a:gd name="T37" fmla="*/ 204460 h 841375"/>
              <a:gd name="T38" fmla="*/ 221101 w 1459229"/>
              <a:gd name="T39" fmla="*/ 201824 h 841375"/>
              <a:gd name="T40" fmla="*/ 247672 w 1459229"/>
              <a:gd name="T41" fmla="*/ 196755 h 841375"/>
              <a:gd name="T42" fmla="*/ 272205 w 1459229"/>
              <a:gd name="T43" fmla="*/ 189463 h 841375"/>
              <a:gd name="T44" fmla="*/ 294335 w 1459229"/>
              <a:gd name="T45" fmla="*/ 180158 h 841375"/>
              <a:gd name="T46" fmla="*/ 313694 w 1459229"/>
              <a:gd name="T47" fmla="*/ 169051 h 841375"/>
              <a:gd name="T48" fmla="*/ 329912 w 1459229"/>
              <a:gd name="T49" fmla="*/ 156351 h 841375"/>
              <a:gd name="T50" fmla="*/ 342625 w 1459229"/>
              <a:gd name="T51" fmla="*/ 142268 h 841375"/>
              <a:gd name="T52" fmla="*/ 356056 w 1459229"/>
              <a:gd name="T53" fmla="*/ 110801 h 841375"/>
              <a:gd name="T54" fmla="*/ 356056 w 1459229"/>
              <a:gd name="T55" fmla="*/ 93998 h 841375"/>
              <a:gd name="T56" fmla="*/ 342625 w 1459229"/>
              <a:gd name="T57" fmla="*/ 62530 h 841375"/>
              <a:gd name="T58" fmla="*/ 329912 w 1459229"/>
              <a:gd name="T59" fmla="*/ 48448 h 841375"/>
              <a:gd name="T60" fmla="*/ 313694 w 1459229"/>
              <a:gd name="T61" fmla="*/ 35749 h 841375"/>
              <a:gd name="T62" fmla="*/ 294335 w 1459229"/>
              <a:gd name="T63" fmla="*/ 24641 h 841375"/>
              <a:gd name="T64" fmla="*/ 272205 w 1459229"/>
              <a:gd name="T65" fmla="*/ 15335 h 841375"/>
              <a:gd name="T66" fmla="*/ 247672 w 1459229"/>
              <a:gd name="T67" fmla="*/ 8043 h 841375"/>
              <a:gd name="T68" fmla="*/ 221101 w 1459229"/>
              <a:gd name="T69" fmla="*/ 2974 h 841375"/>
              <a:gd name="T70" fmla="*/ 192861 w 1459229"/>
              <a:gd name="T71" fmla="*/ 339 h 84137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459229" h="841375">
                <a:moveTo>
                  <a:pt x="729233" y="0"/>
                </a:moveTo>
                <a:lnTo>
                  <a:pt x="669480" y="1393"/>
                </a:lnTo>
                <a:lnTo>
                  <a:pt x="611047" y="5502"/>
                </a:lnTo>
                <a:lnTo>
                  <a:pt x="554123" y="12218"/>
                </a:lnTo>
                <a:lnTo>
                  <a:pt x="498896" y="21433"/>
                </a:lnTo>
                <a:lnTo>
                  <a:pt x="445555" y="33039"/>
                </a:lnTo>
                <a:lnTo>
                  <a:pt x="394289" y="46929"/>
                </a:lnTo>
                <a:lnTo>
                  <a:pt x="345286" y="62993"/>
                </a:lnTo>
                <a:lnTo>
                  <a:pt x="298734" y="81125"/>
                </a:lnTo>
                <a:lnTo>
                  <a:pt x="254823" y="101216"/>
                </a:lnTo>
                <a:lnTo>
                  <a:pt x="213740" y="123158"/>
                </a:lnTo>
                <a:lnTo>
                  <a:pt x="175676" y="146843"/>
                </a:lnTo>
                <a:lnTo>
                  <a:pt x="140817" y="172163"/>
                </a:lnTo>
                <a:lnTo>
                  <a:pt x="109353" y="199010"/>
                </a:lnTo>
                <a:lnTo>
                  <a:pt x="81473" y="227276"/>
                </a:lnTo>
                <a:lnTo>
                  <a:pt x="57364" y="256853"/>
                </a:lnTo>
                <a:lnTo>
                  <a:pt x="21216" y="319508"/>
                </a:lnTo>
                <a:lnTo>
                  <a:pt x="2420" y="386111"/>
                </a:lnTo>
                <a:lnTo>
                  <a:pt x="0" y="420623"/>
                </a:lnTo>
                <a:lnTo>
                  <a:pt x="2420" y="455136"/>
                </a:lnTo>
                <a:lnTo>
                  <a:pt x="21216" y="521739"/>
                </a:lnTo>
                <a:lnTo>
                  <a:pt x="57364" y="584394"/>
                </a:lnTo>
                <a:lnTo>
                  <a:pt x="81473" y="613971"/>
                </a:lnTo>
                <a:lnTo>
                  <a:pt x="109353" y="642237"/>
                </a:lnTo>
                <a:lnTo>
                  <a:pt x="140817" y="669084"/>
                </a:lnTo>
                <a:lnTo>
                  <a:pt x="175676" y="694404"/>
                </a:lnTo>
                <a:lnTo>
                  <a:pt x="213740" y="718089"/>
                </a:lnTo>
                <a:lnTo>
                  <a:pt x="254823" y="740031"/>
                </a:lnTo>
                <a:lnTo>
                  <a:pt x="298734" y="760122"/>
                </a:lnTo>
                <a:lnTo>
                  <a:pt x="345286" y="778254"/>
                </a:lnTo>
                <a:lnTo>
                  <a:pt x="394289" y="794318"/>
                </a:lnTo>
                <a:lnTo>
                  <a:pt x="445555" y="808208"/>
                </a:lnTo>
                <a:lnTo>
                  <a:pt x="498896" y="819814"/>
                </a:lnTo>
                <a:lnTo>
                  <a:pt x="554123" y="829029"/>
                </a:lnTo>
                <a:lnTo>
                  <a:pt x="611047" y="835745"/>
                </a:lnTo>
                <a:lnTo>
                  <a:pt x="669480" y="839854"/>
                </a:lnTo>
                <a:lnTo>
                  <a:pt x="729233" y="841247"/>
                </a:lnTo>
                <a:lnTo>
                  <a:pt x="789095" y="839854"/>
                </a:lnTo>
                <a:lnTo>
                  <a:pt x="847626" y="835745"/>
                </a:lnTo>
                <a:lnTo>
                  <a:pt x="904638" y="829029"/>
                </a:lnTo>
                <a:lnTo>
                  <a:pt x="959943" y="819814"/>
                </a:lnTo>
                <a:lnTo>
                  <a:pt x="1013352" y="808208"/>
                </a:lnTo>
                <a:lnTo>
                  <a:pt x="1064679" y="794318"/>
                </a:lnTo>
                <a:lnTo>
                  <a:pt x="1113734" y="778254"/>
                </a:lnTo>
                <a:lnTo>
                  <a:pt x="1160330" y="760122"/>
                </a:lnTo>
                <a:lnTo>
                  <a:pt x="1204279" y="740031"/>
                </a:lnTo>
                <a:lnTo>
                  <a:pt x="1245393" y="718089"/>
                </a:lnTo>
                <a:lnTo>
                  <a:pt x="1283484" y="694404"/>
                </a:lnTo>
                <a:lnTo>
                  <a:pt x="1318363" y="669084"/>
                </a:lnTo>
                <a:lnTo>
                  <a:pt x="1349843" y="642237"/>
                </a:lnTo>
                <a:lnTo>
                  <a:pt x="1377736" y="613971"/>
                </a:lnTo>
                <a:lnTo>
                  <a:pt x="1401853" y="584394"/>
                </a:lnTo>
                <a:lnTo>
                  <a:pt x="1438010" y="521739"/>
                </a:lnTo>
                <a:lnTo>
                  <a:pt x="1456809" y="455136"/>
                </a:lnTo>
                <a:lnTo>
                  <a:pt x="1459229" y="420623"/>
                </a:lnTo>
                <a:lnTo>
                  <a:pt x="1456809" y="386111"/>
                </a:lnTo>
                <a:lnTo>
                  <a:pt x="1438010" y="319508"/>
                </a:lnTo>
                <a:lnTo>
                  <a:pt x="1401853" y="256853"/>
                </a:lnTo>
                <a:lnTo>
                  <a:pt x="1377736" y="227276"/>
                </a:lnTo>
                <a:lnTo>
                  <a:pt x="1349843" y="199010"/>
                </a:lnTo>
                <a:lnTo>
                  <a:pt x="1318363" y="172163"/>
                </a:lnTo>
                <a:lnTo>
                  <a:pt x="1283484" y="146843"/>
                </a:lnTo>
                <a:lnTo>
                  <a:pt x="1245393" y="123158"/>
                </a:lnTo>
                <a:lnTo>
                  <a:pt x="1204279" y="101216"/>
                </a:lnTo>
                <a:lnTo>
                  <a:pt x="1160330" y="81125"/>
                </a:lnTo>
                <a:lnTo>
                  <a:pt x="1113734" y="62993"/>
                </a:lnTo>
                <a:lnTo>
                  <a:pt x="1064679" y="46929"/>
                </a:lnTo>
                <a:lnTo>
                  <a:pt x="1013352" y="33039"/>
                </a:lnTo>
                <a:lnTo>
                  <a:pt x="959943" y="21433"/>
                </a:lnTo>
                <a:lnTo>
                  <a:pt x="904638" y="12218"/>
                </a:lnTo>
                <a:lnTo>
                  <a:pt x="847626" y="5502"/>
                </a:lnTo>
                <a:lnTo>
                  <a:pt x="789095" y="1393"/>
                </a:lnTo>
                <a:lnTo>
                  <a:pt x="729233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8" name="object 12">
            <a:extLst>
              <a:ext uri="{FF2B5EF4-FFF2-40B4-BE49-F238E27FC236}">
                <a16:creationId xmlns:a16="http://schemas.microsoft.com/office/drawing/2014/main" id="{B35C8F10-7C09-D9F0-852D-6862123A8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3495675"/>
            <a:ext cx="1423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 indent="1031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br>
              <a:rPr lang="en-US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书写一下…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9" name="标题 13">
            <a:extLst>
              <a:ext uri="{FF2B5EF4-FFF2-40B4-BE49-F238E27FC236}">
                <a16:creationId xmlns:a16="http://schemas.microsoft.com/office/drawing/2014/main" id="{374A91F9-163D-55F1-1790-7BC44B328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69640" name="灯片编号占位符 14">
            <a:extLst>
              <a:ext uri="{FF2B5EF4-FFF2-40B4-BE49-F238E27FC236}">
                <a16:creationId xmlns:a16="http://schemas.microsoft.com/office/drawing/2014/main" id="{7A7E9ADC-4A78-7396-5A51-AD4C5FFF3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A4B76C-3345-4C9C-BEEF-14F60B21EA5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F910D8-9786-916D-D027-90EC18CEC139}"/>
              </a:ext>
            </a:extLst>
          </p:cNvPr>
          <p:cNvSpPr txBox="1"/>
          <p:nvPr/>
        </p:nvSpPr>
        <p:spPr>
          <a:xfrm>
            <a:off x="689595" y="3769519"/>
            <a:ext cx="4672896" cy="15311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sz="17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sz="17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7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7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7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bject 5">
            <a:extLst>
              <a:ext uri="{FF2B5EF4-FFF2-40B4-BE49-F238E27FC236}">
                <a16:creationId xmlns:a16="http://schemas.microsoft.com/office/drawing/2014/main" id="{626822A4-AB58-9A8B-2F42-EC336292B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6400" y="1306513"/>
            <a:ext cx="64960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7513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请同学们书写满足下述条件的查询语句</a:t>
            </a:r>
          </a:p>
          <a:p>
            <a:pPr algn="ctr"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1700">
                <a:latin typeface="Wingdings" panose="05000000000000000000" pitchFamily="2" charset="2"/>
              </a:rPr>
              <a:t></a:t>
            </a:r>
            <a:r>
              <a:rPr lang="zh-CN" altLang="zh-CN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找出001号课成绩最高的所有学生的学号</a:t>
            </a:r>
          </a:p>
        </p:txBody>
      </p:sp>
      <p:sp>
        <p:nvSpPr>
          <p:cNvPr id="70659" name="object 6">
            <a:extLst>
              <a:ext uri="{FF2B5EF4-FFF2-40B4-BE49-F238E27FC236}">
                <a16:creationId xmlns:a16="http://schemas.microsoft.com/office/drawing/2014/main" id="{0A98909E-3980-2E87-B614-0775180C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2066925"/>
            <a:ext cx="262731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9938" algn="l"/>
                <a:tab pos="801688" algn="l"/>
                <a:tab pos="1204913" algn="l"/>
                <a:tab pos="18018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9938" algn="l"/>
                <a:tab pos="801688" algn="l"/>
                <a:tab pos="1204913" algn="l"/>
                <a:tab pos="1801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69938" algn="l"/>
                <a:tab pos="801688" algn="l"/>
                <a:tab pos="1204913" algn="l"/>
                <a:tab pos="18018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9938" algn="l"/>
                <a:tab pos="801688" algn="l"/>
                <a:tab pos="1204913" algn="l"/>
                <a:tab pos="18018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 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= “001” and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Grade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&gt;= all (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endParaRPr lang="zh-CN" altLang="zh-CN" sz="1500" dirty="0"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CE79E77-4CD1-941F-AA7D-52E079496DF9}"/>
              </a:ext>
            </a:extLst>
          </p:cNvPr>
          <p:cNvSpPr txBox="1"/>
          <p:nvPr/>
        </p:nvSpPr>
        <p:spPr>
          <a:xfrm>
            <a:off x="3687763" y="2728114"/>
            <a:ext cx="4254499" cy="247826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tabLst>
                <a:tab pos="1640911" algn="l"/>
              </a:tabLst>
              <a:defRPr/>
            </a:pPr>
            <a:r>
              <a:rPr lang="en-US" altLang="zh-CN" sz="1539" spc="-4" dirty="0">
                <a:solidFill>
                  <a:srgbClr val="FF0065"/>
                </a:solidFill>
                <a:latin typeface="Arial"/>
                <a:cs typeface="Arial"/>
              </a:rPr>
              <a:t>Grade</a:t>
            </a:r>
            <a:r>
              <a:rPr lang="en-US" sz="1539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lang="en-US" sz="1539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lang="en-US" sz="1539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1539" spc="-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sz="1539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sz="1539" dirty="0">
                <a:solidFill>
                  <a:srgbClr val="3333CC"/>
                </a:solidFill>
                <a:latin typeface="Arial"/>
                <a:cs typeface="Arial"/>
              </a:rPr>
              <a:t>Where  </a:t>
            </a:r>
            <a:r>
              <a:rPr lang="en-US" altLang="zh-CN" sz="1539" spc="-4" dirty="0" err="1">
                <a:solidFill>
                  <a:srgbClr val="FF0065"/>
                </a:solidFill>
                <a:latin typeface="Arial"/>
                <a:cs typeface="Arial"/>
              </a:rPr>
              <a:t>Cno</a:t>
            </a:r>
            <a:r>
              <a:rPr lang="en-US" altLang="zh-CN"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1539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lang="en-US" altLang="zh-CN" sz="1539" spc="-4" dirty="0">
                <a:solidFill>
                  <a:srgbClr val="FF0065"/>
                </a:solidFill>
                <a:latin typeface="Arial"/>
                <a:cs typeface="Arial"/>
              </a:rPr>
              <a:t>“001”</a:t>
            </a:r>
            <a:r>
              <a:rPr lang="en-US" altLang="zh-CN" sz="1539" spc="-56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1539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sz="1539" spc="-4" dirty="0">
                <a:latin typeface="Arial"/>
                <a:cs typeface="Arial"/>
              </a:rPr>
              <a:t>;</a:t>
            </a:r>
            <a:endParaRPr lang="en-US" altLang="zh-CN" sz="1539" dirty="0">
              <a:latin typeface="Arial"/>
              <a:cs typeface="Arial"/>
            </a:endParaRPr>
          </a:p>
        </p:txBody>
      </p:sp>
      <p:sp>
        <p:nvSpPr>
          <p:cNvPr id="70662" name="object 9">
            <a:extLst>
              <a:ext uri="{FF2B5EF4-FFF2-40B4-BE49-F238E27FC236}">
                <a16:creationId xmlns:a16="http://schemas.microsoft.com/office/drawing/2014/main" id="{9DEDFAA4-485C-623D-3D81-EA8AFAA8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057525"/>
            <a:ext cx="41798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latin typeface="Wingdings" panose="05000000000000000000" pitchFamily="2" charset="2"/>
              </a:rPr>
              <a:t></a:t>
            </a:r>
            <a:r>
              <a:rPr lang="zh-CN" altLang="zh-CN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找出98030101号同学成绩最低的课程号</a:t>
            </a:r>
          </a:p>
        </p:txBody>
      </p:sp>
      <p:sp>
        <p:nvSpPr>
          <p:cNvPr id="70663" name="object 10">
            <a:extLst>
              <a:ext uri="{FF2B5EF4-FFF2-40B4-BE49-F238E27FC236}">
                <a16:creationId xmlns:a16="http://schemas.microsoft.com/office/drawing/2014/main" id="{B5EDD579-2465-4FFC-BEEB-115112AA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3322638"/>
            <a:ext cx="2763837" cy="8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4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01688" algn="l"/>
                <a:tab pos="1214438" algn="l"/>
                <a:tab pos="18129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01688" algn="l"/>
                <a:tab pos="1214438" algn="l"/>
                <a:tab pos="1812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01688" algn="l"/>
                <a:tab pos="1214438" algn="l"/>
                <a:tab pos="1812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= “98030101” and  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Grade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&lt;= all (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endParaRPr lang="zh-CN" altLang="zh-CN" sz="1500" dirty="0">
              <a:cs typeface="Arial" panose="020B060402020202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6D40834-97E4-AE9D-F3E3-59B202D45DD2}"/>
              </a:ext>
            </a:extLst>
          </p:cNvPr>
          <p:cNvSpPr txBox="1"/>
          <p:nvPr/>
        </p:nvSpPr>
        <p:spPr>
          <a:xfrm>
            <a:off x="3779912" y="3947240"/>
            <a:ext cx="4436119" cy="247826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lang="en-US" altLang="zh-CN" sz="1539" spc="-4" dirty="0">
                <a:solidFill>
                  <a:srgbClr val="FF0065"/>
                </a:solidFill>
                <a:latin typeface="Arial"/>
                <a:cs typeface="Arial"/>
              </a:rPr>
              <a:t>Grade   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Where 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“98030101”</a:t>
            </a:r>
            <a:r>
              <a:rPr sz="1539" spc="-6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70665" name="object 12">
            <a:extLst>
              <a:ext uri="{FF2B5EF4-FFF2-40B4-BE49-F238E27FC236}">
                <a16:creationId xmlns:a16="http://schemas.microsoft.com/office/drawing/2014/main" id="{4588C318-6849-C017-D718-46D4D911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313238"/>
            <a:ext cx="33210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latin typeface="Wingdings" panose="05000000000000000000" pitchFamily="2" charset="2"/>
              </a:rPr>
              <a:t></a:t>
            </a:r>
            <a:r>
              <a:rPr lang="zh-CN" altLang="zh-CN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找出张三同学成绩最低的课程号</a:t>
            </a:r>
          </a:p>
        </p:txBody>
      </p:sp>
      <p:sp>
        <p:nvSpPr>
          <p:cNvPr id="70666" name="object 13">
            <a:extLst>
              <a:ext uri="{FF2B5EF4-FFF2-40B4-BE49-F238E27FC236}">
                <a16:creationId xmlns:a16="http://schemas.microsoft.com/office/drawing/2014/main" id="{F6BC8DB1-73AA-9649-3A89-F3EA277F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578350"/>
            <a:ext cx="43116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4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01688" algn="l"/>
                <a:tab pos="1214438" algn="l"/>
                <a:tab pos="18129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01688" algn="l"/>
                <a:tab pos="1214438" algn="l"/>
                <a:tab pos="1812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01688" algn="l"/>
                <a:tab pos="1214438" algn="l"/>
                <a:tab pos="1812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1688" algn="l"/>
                <a:tab pos="1214438" algn="l"/>
                <a:tab pos="1812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SC, Student S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Sname = “</a:t>
            </a:r>
            <a:r>
              <a:rPr lang="zh-CN" altLang="zh-CN" sz="1500" dirty="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张三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” and S.S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=SC.S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and  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Grade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&lt;= all (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Grade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endParaRPr lang="zh-CN" altLang="zh-CN" sz="1500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ts val="563"/>
              </a:spcBef>
              <a:buClrTx/>
              <a:buFontTx/>
              <a:buNone/>
            </a:pPr>
            <a:r>
              <a:rPr lang="en-US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           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=S.S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 )</a:t>
            </a:r>
            <a:r>
              <a:rPr lang="zh-CN" altLang="zh-CN" sz="1500" dirty="0">
                <a:cs typeface="Arial" panose="020B0604020202020204" pitchFamily="34" charset="0"/>
              </a:rPr>
              <a:t>;</a:t>
            </a:r>
          </a:p>
        </p:txBody>
      </p:sp>
      <p:sp>
        <p:nvSpPr>
          <p:cNvPr id="70667" name="object 16">
            <a:extLst>
              <a:ext uri="{FF2B5EF4-FFF2-40B4-BE49-F238E27FC236}">
                <a16:creationId xmlns:a16="http://schemas.microsoft.com/office/drawing/2014/main" id="{2771AA1B-56FF-0569-0B37-7282F09B288F}"/>
              </a:ext>
            </a:extLst>
          </p:cNvPr>
          <p:cNvSpPr>
            <a:spLocks/>
          </p:cNvSpPr>
          <p:nvPr/>
        </p:nvSpPr>
        <p:spPr bwMode="auto">
          <a:xfrm>
            <a:off x="6089650" y="3074988"/>
            <a:ext cx="1262063" cy="796925"/>
          </a:xfrm>
          <a:custGeom>
            <a:avLst/>
            <a:gdLst>
              <a:gd name="T0" fmla="*/ 352616 w 1475740"/>
              <a:gd name="T1" fmla="*/ 80299 h 930910"/>
              <a:gd name="T2" fmla="*/ 329204 w 1475740"/>
              <a:gd name="T3" fmla="*/ 49856 h 930910"/>
              <a:gd name="T4" fmla="*/ 303333 w 1475740"/>
              <a:gd name="T5" fmla="*/ 30786 h 930910"/>
              <a:gd name="T6" fmla="*/ 271547 w 1475740"/>
              <a:gd name="T7" fmla="*/ 15716 h 930910"/>
              <a:gd name="T8" fmla="*/ 234936 w 1475740"/>
              <a:gd name="T9" fmla="*/ 5338 h 930910"/>
              <a:gd name="T10" fmla="*/ 194589 w 1475740"/>
              <a:gd name="T11" fmla="*/ 346 h 930910"/>
              <a:gd name="T12" fmla="*/ 152565 w 1475740"/>
              <a:gd name="T13" fmla="*/ 1369 h 930910"/>
              <a:gd name="T14" fmla="*/ 113308 w 1475740"/>
              <a:gd name="T15" fmla="*/ 8233 h 930910"/>
              <a:gd name="T16" fmla="*/ 78180 w 1475740"/>
              <a:gd name="T17" fmla="*/ 20252 h 930910"/>
              <a:gd name="T18" fmla="*/ 48260 w 1475740"/>
              <a:gd name="T19" fmla="*/ 36731 h 930910"/>
              <a:gd name="T20" fmla="*/ 24627 w 1475740"/>
              <a:gd name="T21" fmla="*/ 56979 h 930910"/>
              <a:gd name="T22" fmla="*/ 4764 w 1475740"/>
              <a:gd name="T23" fmla="*/ 88635 h 930910"/>
              <a:gd name="T24" fmla="*/ 542 w 1475740"/>
              <a:gd name="T25" fmla="*/ 123942 h 930910"/>
              <a:gd name="T26" fmla="*/ 18333 w 1475740"/>
              <a:gd name="T27" fmla="*/ 165456 h 930910"/>
              <a:gd name="T28" fmla="*/ 32073 w 1475740"/>
              <a:gd name="T29" fmla="*/ 180308 h 930910"/>
              <a:gd name="T30" fmla="*/ 37994 w 1475740"/>
              <a:gd name="T31" fmla="*/ 88401 h 930910"/>
              <a:gd name="T32" fmla="*/ 62296 w 1475740"/>
              <a:gd name="T33" fmla="*/ 57753 h 930910"/>
              <a:gd name="T34" fmla="*/ 90656 w 1475740"/>
              <a:gd name="T35" fmla="*/ 39716 h 930910"/>
              <a:gd name="T36" fmla="*/ 125846 w 1475740"/>
              <a:gd name="T37" fmla="*/ 27094 h 930910"/>
              <a:gd name="T38" fmla="*/ 166192 w 1475740"/>
              <a:gd name="T39" fmla="*/ 20941 h 930910"/>
              <a:gd name="T40" fmla="*/ 208721 w 1475740"/>
              <a:gd name="T41" fmla="*/ 22208 h 930910"/>
              <a:gd name="T42" fmla="*/ 247534 w 1475740"/>
              <a:gd name="T43" fmla="*/ 30634 h 930910"/>
              <a:gd name="T44" fmla="*/ 280633 w 1475740"/>
              <a:gd name="T45" fmla="*/ 45178 h 930910"/>
              <a:gd name="T46" fmla="*/ 306346 w 1475740"/>
              <a:gd name="T47" fmla="*/ 64786 h 930910"/>
              <a:gd name="T48" fmla="*/ 326249 w 1475740"/>
              <a:gd name="T49" fmla="*/ 96981 h 930910"/>
              <a:gd name="T50" fmla="*/ 329204 w 1475740"/>
              <a:gd name="T51" fmla="*/ 180023 h 930910"/>
              <a:gd name="T52" fmla="*/ 348072 w 1475740"/>
              <a:gd name="T53" fmla="*/ 157686 h 930910"/>
              <a:gd name="T54" fmla="*/ 360995 w 1475740"/>
              <a:gd name="T55" fmla="*/ 114970 h 930910"/>
              <a:gd name="T56" fmla="*/ 328244 w 1475740"/>
              <a:gd name="T57" fmla="*/ 124059 h 930910"/>
              <a:gd name="T58" fmla="*/ 312986 w 1475740"/>
              <a:gd name="T59" fmla="*/ 157592 h 930910"/>
              <a:gd name="T60" fmla="*/ 290108 w 1475740"/>
              <a:gd name="T61" fmla="*/ 178661 h 930910"/>
              <a:gd name="T62" fmla="*/ 259285 w 1475740"/>
              <a:gd name="T63" fmla="*/ 195039 h 930910"/>
              <a:gd name="T64" fmla="*/ 222190 w 1475740"/>
              <a:gd name="T65" fmla="*/ 205652 h 930910"/>
              <a:gd name="T66" fmla="*/ 180497 w 1475740"/>
              <a:gd name="T67" fmla="*/ 209429 h 930910"/>
              <a:gd name="T68" fmla="*/ 138804 w 1475740"/>
              <a:gd name="T69" fmla="*/ 205652 h 930910"/>
              <a:gd name="T70" fmla="*/ 101710 w 1475740"/>
              <a:gd name="T71" fmla="*/ 195039 h 930910"/>
              <a:gd name="T72" fmla="*/ 70887 w 1475740"/>
              <a:gd name="T73" fmla="*/ 178661 h 930910"/>
              <a:gd name="T74" fmla="*/ 48009 w 1475740"/>
              <a:gd name="T75" fmla="*/ 157592 h 930910"/>
              <a:gd name="T76" fmla="*/ 32073 w 1475740"/>
              <a:gd name="T77" fmla="*/ 114970 h 930910"/>
              <a:gd name="T78" fmla="*/ 48260 w 1475740"/>
              <a:gd name="T79" fmla="*/ 193120 h 930910"/>
              <a:gd name="T80" fmla="*/ 78180 w 1475740"/>
              <a:gd name="T81" fmla="*/ 209560 h 930910"/>
              <a:gd name="T82" fmla="*/ 113308 w 1475740"/>
              <a:gd name="T83" fmla="*/ 221546 h 930910"/>
              <a:gd name="T84" fmla="*/ 152565 w 1475740"/>
              <a:gd name="T85" fmla="*/ 228388 h 930910"/>
              <a:gd name="T86" fmla="*/ 194589 w 1475740"/>
              <a:gd name="T87" fmla="*/ 229406 h 930910"/>
              <a:gd name="T88" fmla="*/ 234936 w 1475740"/>
              <a:gd name="T89" fmla="*/ 224433 h 930910"/>
              <a:gd name="T90" fmla="*/ 271547 w 1475740"/>
              <a:gd name="T91" fmla="*/ 214085 h 930910"/>
              <a:gd name="T92" fmla="*/ 303333 w 1475740"/>
              <a:gd name="T93" fmla="*/ 199053 h 930910"/>
              <a:gd name="T94" fmla="*/ 328923 w 1475740"/>
              <a:gd name="T95" fmla="*/ 180265 h 9309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75740" h="930910">
                <a:moveTo>
                  <a:pt x="1475232" y="465582"/>
                </a:moveTo>
                <a:lnTo>
                  <a:pt x="1466452" y="393657"/>
                </a:lnTo>
                <a:lnTo>
                  <a:pt x="1440995" y="325178"/>
                </a:lnTo>
                <a:lnTo>
                  <a:pt x="1400178" y="260979"/>
                </a:lnTo>
                <a:lnTo>
                  <a:pt x="1374422" y="230744"/>
                </a:lnTo>
                <a:lnTo>
                  <a:pt x="1345320" y="201892"/>
                </a:lnTo>
                <a:lnTo>
                  <a:pt x="1313039" y="174526"/>
                </a:lnTo>
                <a:lnTo>
                  <a:pt x="1277742" y="148751"/>
                </a:lnTo>
                <a:lnTo>
                  <a:pt x="1239594" y="124671"/>
                </a:lnTo>
                <a:lnTo>
                  <a:pt x="1198761" y="102390"/>
                </a:lnTo>
                <a:lnTo>
                  <a:pt x="1155407" y="82011"/>
                </a:lnTo>
                <a:lnTo>
                  <a:pt x="1109697" y="63641"/>
                </a:lnTo>
                <a:lnTo>
                  <a:pt x="1061797" y="47381"/>
                </a:lnTo>
                <a:lnTo>
                  <a:pt x="1011870" y="33338"/>
                </a:lnTo>
                <a:lnTo>
                  <a:pt x="960082" y="21614"/>
                </a:lnTo>
                <a:lnTo>
                  <a:pt x="906597" y="12314"/>
                </a:lnTo>
                <a:lnTo>
                  <a:pt x="851582" y="5542"/>
                </a:lnTo>
                <a:lnTo>
                  <a:pt x="795199" y="1402"/>
                </a:lnTo>
                <a:lnTo>
                  <a:pt x="737616" y="0"/>
                </a:lnTo>
                <a:lnTo>
                  <a:pt x="679933" y="1402"/>
                </a:lnTo>
                <a:lnTo>
                  <a:pt x="623471" y="5542"/>
                </a:lnTo>
                <a:lnTo>
                  <a:pt x="568394" y="12314"/>
                </a:lnTo>
                <a:lnTo>
                  <a:pt x="514864" y="21614"/>
                </a:lnTo>
                <a:lnTo>
                  <a:pt x="463045" y="33338"/>
                </a:lnTo>
                <a:lnTo>
                  <a:pt x="413101" y="47381"/>
                </a:lnTo>
                <a:lnTo>
                  <a:pt x="365195" y="63641"/>
                </a:lnTo>
                <a:lnTo>
                  <a:pt x="319490" y="82011"/>
                </a:lnTo>
                <a:lnTo>
                  <a:pt x="276150" y="102390"/>
                </a:lnTo>
                <a:lnTo>
                  <a:pt x="235338" y="124671"/>
                </a:lnTo>
                <a:lnTo>
                  <a:pt x="197218" y="148751"/>
                </a:lnTo>
                <a:lnTo>
                  <a:pt x="161952" y="174526"/>
                </a:lnTo>
                <a:lnTo>
                  <a:pt x="129705" y="201892"/>
                </a:lnTo>
                <a:lnTo>
                  <a:pt x="100640" y="230744"/>
                </a:lnTo>
                <a:lnTo>
                  <a:pt x="74920" y="260979"/>
                </a:lnTo>
                <a:lnTo>
                  <a:pt x="52708" y="292492"/>
                </a:lnTo>
                <a:lnTo>
                  <a:pt x="19465" y="358935"/>
                </a:lnTo>
                <a:lnTo>
                  <a:pt x="2217" y="429241"/>
                </a:lnTo>
                <a:lnTo>
                  <a:pt x="0" y="465582"/>
                </a:lnTo>
                <a:lnTo>
                  <a:pt x="2217" y="501917"/>
                </a:lnTo>
                <a:lnTo>
                  <a:pt x="19465" y="572186"/>
                </a:lnTo>
                <a:lnTo>
                  <a:pt x="52708" y="638562"/>
                </a:lnTo>
                <a:lnTo>
                  <a:pt x="74920" y="670033"/>
                </a:lnTo>
                <a:lnTo>
                  <a:pt x="100640" y="700221"/>
                </a:lnTo>
                <a:lnTo>
                  <a:pt x="129705" y="729023"/>
                </a:lnTo>
                <a:lnTo>
                  <a:pt x="131064" y="730174"/>
                </a:lnTo>
                <a:lnTo>
                  <a:pt x="131064" y="465582"/>
                </a:lnTo>
                <a:lnTo>
                  <a:pt x="133837" y="428652"/>
                </a:lnTo>
                <a:lnTo>
                  <a:pt x="155268" y="357989"/>
                </a:lnTo>
                <a:lnTo>
                  <a:pt x="196189" y="292642"/>
                </a:lnTo>
                <a:lnTo>
                  <a:pt x="223326" y="262357"/>
                </a:lnTo>
                <a:lnTo>
                  <a:pt x="254576" y="233875"/>
                </a:lnTo>
                <a:lnTo>
                  <a:pt x="289686" y="207356"/>
                </a:lnTo>
                <a:lnTo>
                  <a:pt x="328403" y="182956"/>
                </a:lnTo>
                <a:lnTo>
                  <a:pt x="370474" y="160834"/>
                </a:lnTo>
                <a:lnTo>
                  <a:pt x="415645" y="141149"/>
                </a:lnTo>
                <a:lnTo>
                  <a:pt x="463665" y="124058"/>
                </a:lnTo>
                <a:lnTo>
                  <a:pt x="514278" y="109720"/>
                </a:lnTo>
                <a:lnTo>
                  <a:pt x="567233" y="98292"/>
                </a:lnTo>
                <a:lnTo>
                  <a:pt x="622277" y="89934"/>
                </a:lnTo>
                <a:lnTo>
                  <a:pt x="679155" y="84803"/>
                </a:lnTo>
                <a:lnTo>
                  <a:pt x="737616" y="83058"/>
                </a:lnTo>
                <a:lnTo>
                  <a:pt x="796076" y="84803"/>
                </a:lnTo>
                <a:lnTo>
                  <a:pt x="852954" y="89934"/>
                </a:lnTo>
                <a:lnTo>
                  <a:pt x="907998" y="98292"/>
                </a:lnTo>
                <a:lnTo>
                  <a:pt x="960953" y="109720"/>
                </a:lnTo>
                <a:lnTo>
                  <a:pt x="1011566" y="124058"/>
                </a:lnTo>
                <a:lnTo>
                  <a:pt x="1059586" y="141149"/>
                </a:lnTo>
                <a:lnTo>
                  <a:pt x="1104757" y="160834"/>
                </a:lnTo>
                <a:lnTo>
                  <a:pt x="1146828" y="182956"/>
                </a:lnTo>
                <a:lnTo>
                  <a:pt x="1185545" y="207356"/>
                </a:lnTo>
                <a:lnTo>
                  <a:pt x="1220655" y="233875"/>
                </a:lnTo>
                <a:lnTo>
                  <a:pt x="1251905" y="262357"/>
                </a:lnTo>
                <a:lnTo>
                  <a:pt x="1279042" y="292642"/>
                </a:lnTo>
                <a:lnTo>
                  <a:pt x="1301812" y="324572"/>
                </a:lnTo>
                <a:lnTo>
                  <a:pt x="1333241" y="392735"/>
                </a:lnTo>
                <a:lnTo>
                  <a:pt x="1344168" y="465582"/>
                </a:lnTo>
                <a:lnTo>
                  <a:pt x="1344168" y="729999"/>
                </a:lnTo>
                <a:lnTo>
                  <a:pt x="1345320" y="729023"/>
                </a:lnTo>
                <a:lnTo>
                  <a:pt x="1374422" y="700221"/>
                </a:lnTo>
                <a:lnTo>
                  <a:pt x="1400178" y="670033"/>
                </a:lnTo>
                <a:lnTo>
                  <a:pt x="1422424" y="638562"/>
                </a:lnTo>
                <a:lnTo>
                  <a:pt x="1455726" y="572186"/>
                </a:lnTo>
                <a:lnTo>
                  <a:pt x="1473009" y="501917"/>
                </a:lnTo>
                <a:lnTo>
                  <a:pt x="1475232" y="465582"/>
                </a:lnTo>
                <a:close/>
              </a:path>
              <a:path w="1475740" h="930910">
                <a:moveTo>
                  <a:pt x="1344168" y="729999"/>
                </a:moveTo>
                <a:lnTo>
                  <a:pt x="1344168" y="465582"/>
                </a:lnTo>
                <a:lnTo>
                  <a:pt x="1341394" y="502392"/>
                </a:lnTo>
                <a:lnTo>
                  <a:pt x="1333241" y="538218"/>
                </a:lnTo>
                <a:lnTo>
                  <a:pt x="1301812" y="606277"/>
                </a:lnTo>
                <a:lnTo>
                  <a:pt x="1279042" y="638186"/>
                </a:lnTo>
                <a:lnTo>
                  <a:pt x="1251905" y="668468"/>
                </a:lnTo>
                <a:lnTo>
                  <a:pt x="1220655" y="696962"/>
                </a:lnTo>
                <a:lnTo>
                  <a:pt x="1185545" y="723506"/>
                </a:lnTo>
                <a:lnTo>
                  <a:pt x="1146828" y="747939"/>
                </a:lnTo>
                <a:lnTo>
                  <a:pt x="1104757" y="770101"/>
                </a:lnTo>
                <a:lnTo>
                  <a:pt x="1059586" y="789830"/>
                </a:lnTo>
                <a:lnTo>
                  <a:pt x="1011566" y="806966"/>
                </a:lnTo>
                <a:lnTo>
                  <a:pt x="960953" y="821347"/>
                </a:lnTo>
                <a:lnTo>
                  <a:pt x="907998" y="832812"/>
                </a:lnTo>
                <a:lnTo>
                  <a:pt x="852954" y="841201"/>
                </a:lnTo>
                <a:lnTo>
                  <a:pt x="796076" y="846353"/>
                </a:lnTo>
                <a:lnTo>
                  <a:pt x="737616" y="848106"/>
                </a:lnTo>
                <a:lnTo>
                  <a:pt x="679155" y="846353"/>
                </a:lnTo>
                <a:lnTo>
                  <a:pt x="622277" y="841201"/>
                </a:lnTo>
                <a:lnTo>
                  <a:pt x="567233" y="832812"/>
                </a:lnTo>
                <a:lnTo>
                  <a:pt x="514278" y="821347"/>
                </a:lnTo>
                <a:lnTo>
                  <a:pt x="463665" y="806966"/>
                </a:lnTo>
                <a:lnTo>
                  <a:pt x="415645" y="789830"/>
                </a:lnTo>
                <a:lnTo>
                  <a:pt x="370474" y="770101"/>
                </a:lnTo>
                <a:lnTo>
                  <a:pt x="328403" y="747939"/>
                </a:lnTo>
                <a:lnTo>
                  <a:pt x="289686" y="723506"/>
                </a:lnTo>
                <a:lnTo>
                  <a:pt x="254576" y="696962"/>
                </a:lnTo>
                <a:lnTo>
                  <a:pt x="223326" y="668468"/>
                </a:lnTo>
                <a:lnTo>
                  <a:pt x="196189" y="638186"/>
                </a:lnTo>
                <a:lnTo>
                  <a:pt x="173419" y="606277"/>
                </a:lnTo>
                <a:lnTo>
                  <a:pt x="141990" y="538218"/>
                </a:lnTo>
                <a:lnTo>
                  <a:pt x="131064" y="465582"/>
                </a:lnTo>
                <a:lnTo>
                  <a:pt x="131064" y="730174"/>
                </a:lnTo>
                <a:lnTo>
                  <a:pt x="161952" y="756337"/>
                </a:lnTo>
                <a:lnTo>
                  <a:pt x="197218" y="782058"/>
                </a:lnTo>
                <a:lnTo>
                  <a:pt x="235338" y="806084"/>
                </a:lnTo>
                <a:lnTo>
                  <a:pt x="276150" y="828311"/>
                </a:lnTo>
                <a:lnTo>
                  <a:pt x="319490" y="848637"/>
                </a:lnTo>
                <a:lnTo>
                  <a:pt x="365195" y="866958"/>
                </a:lnTo>
                <a:lnTo>
                  <a:pt x="413101" y="883171"/>
                </a:lnTo>
                <a:lnTo>
                  <a:pt x="463045" y="897173"/>
                </a:lnTo>
                <a:lnTo>
                  <a:pt x="514864" y="908860"/>
                </a:lnTo>
                <a:lnTo>
                  <a:pt x="568394" y="918130"/>
                </a:lnTo>
                <a:lnTo>
                  <a:pt x="623471" y="924879"/>
                </a:lnTo>
                <a:lnTo>
                  <a:pt x="679933" y="929004"/>
                </a:lnTo>
                <a:lnTo>
                  <a:pt x="737616" y="930402"/>
                </a:lnTo>
                <a:lnTo>
                  <a:pt x="795199" y="929004"/>
                </a:lnTo>
                <a:lnTo>
                  <a:pt x="851582" y="924879"/>
                </a:lnTo>
                <a:lnTo>
                  <a:pt x="906597" y="918130"/>
                </a:lnTo>
                <a:lnTo>
                  <a:pt x="960082" y="908860"/>
                </a:lnTo>
                <a:lnTo>
                  <a:pt x="1011870" y="897173"/>
                </a:lnTo>
                <a:lnTo>
                  <a:pt x="1061797" y="883171"/>
                </a:lnTo>
                <a:lnTo>
                  <a:pt x="1109697" y="866958"/>
                </a:lnTo>
                <a:lnTo>
                  <a:pt x="1155407" y="848637"/>
                </a:lnTo>
                <a:lnTo>
                  <a:pt x="1198761" y="828311"/>
                </a:lnTo>
                <a:lnTo>
                  <a:pt x="1239594" y="806084"/>
                </a:lnTo>
                <a:lnTo>
                  <a:pt x="1277742" y="782058"/>
                </a:lnTo>
                <a:lnTo>
                  <a:pt x="1313039" y="756337"/>
                </a:lnTo>
                <a:lnTo>
                  <a:pt x="1344168" y="729999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68" name="object 17">
            <a:extLst>
              <a:ext uri="{FF2B5EF4-FFF2-40B4-BE49-F238E27FC236}">
                <a16:creationId xmlns:a16="http://schemas.microsoft.com/office/drawing/2014/main" id="{F14AB9CE-EEFD-AB80-8BFD-FBB5449776EC}"/>
              </a:ext>
            </a:extLst>
          </p:cNvPr>
          <p:cNvSpPr>
            <a:spLocks/>
          </p:cNvSpPr>
          <p:nvPr/>
        </p:nvSpPr>
        <p:spPr bwMode="auto">
          <a:xfrm>
            <a:off x="6194425" y="3140075"/>
            <a:ext cx="1052513" cy="666750"/>
          </a:xfrm>
          <a:custGeom>
            <a:avLst/>
            <a:gdLst>
              <a:gd name="T0" fmla="*/ 299810 w 1229995"/>
              <a:gd name="T1" fmla="*/ 78198 h 778510"/>
              <a:gd name="T2" fmla="*/ 286291 w 1229995"/>
              <a:gd name="T3" fmla="*/ 52971 h 778510"/>
              <a:gd name="T4" fmla="*/ 271728 w 1229995"/>
              <a:gd name="T5" fmla="*/ 38139 h 778510"/>
              <a:gd name="T6" fmla="*/ 253315 w 1229995"/>
              <a:gd name="T7" fmla="*/ 25275 h 778510"/>
              <a:gd name="T8" fmla="*/ 231556 w 1229995"/>
              <a:gd name="T9" fmla="*/ 14704 h 778510"/>
              <a:gd name="T10" fmla="*/ 206958 w 1229995"/>
              <a:gd name="T11" fmla="*/ 6752 h 778510"/>
              <a:gd name="T12" fmla="*/ 180028 w 1229995"/>
              <a:gd name="T13" fmla="*/ 1741 h 778510"/>
              <a:gd name="T14" fmla="*/ 151266 w 1229995"/>
              <a:gd name="T15" fmla="*/ 0 h 778510"/>
              <a:gd name="T16" fmla="*/ 122507 w 1229995"/>
              <a:gd name="T17" fmla="*/ 1741 h 778510"/>
              <a:gd name="T18" fmla="*/ 95576 w 1229995"/>
              <a:gd name="T19" fmla="*/ 6752 h 778510"/>
              <a:gd name="T20" fmla="*/ 70978 w 1229995"/>
              <a:gd name="T21" fmla="*/ 14704 h 778510"/>
              <a:gd name="T22" fmla="*/ 49220 w 1229995"/>
              <a:gd name="T23" fmla="*/ 25275 h 778510"/>
              <a:gd name="T24" fmla="*/ 30806 w 1229995"/>
              <a:gd name="T25" fmla="*/ 38139 h 778510"/>
              <a:gd name="T26" fmla="*/ 16245 w 1229995"/>
              <a:gd name="T27" fmla="*/ 52971 h 778510"/>
              <a:gd name="T28" fmla="*/ 6038 w 1229995"/>
              <a:gd name="T29" fmla="*/ 69446 h 778510"/>
              <a:gd name="T30" fmla="*/ 0 w 1229995"/>
              <a:gd name="T31" fmla="*/ 96531 h 778510"/>
              <a:gd name="T32" fmla="*/ 6038 w 1229995"/>
              <a:gd name="T33" fmla="*/ 123600 h 778510"/>
              <a:gd name="T34" fmla="*/ 16245 w 1229995"/>
              <a:gd name="T35" fmla="*/ 140051 h 778510"/>
              <a:gd name="T36" fmla="*/ 30806 w 1229995"/>
              <a:gd name="T37" fmla="*/ 154853 h 778510"/>
              <a:gd name="T38" fmla="*/ 49220 w 1229995"/>
              <a:gd name="T39" fmla="*/ 167684 h 778510"/>
              <a:gd name="T40" fmla="*/ 70978 w 1229995"/>
              <a:gd name="T41" fmla="*/ 178223 h 778510"/>
              <a:gd name="T42" fmla="*/ 95576 w 1229995"/>
              <a:gd name="T43" fmla="*/ 186147 h 778510"/>
              <a:gd name="T44" fmla="*/ 122507 w 1229995"/>
              <a:gd name="T45" fmla="*/ 191138 h 778510"/>
              <a:gd name="T46" fmla="*/ 151266 w 1229995"/>
              <a:gd name="T47" fmla="*/ 192873 h 778510"/>
              <a:gd name="T48" fmla="*/ 180028 w 1229995"/>
              <a:gd name="T49" fmla="*/ 191138 h 778510"/>
              <a:gd name="T50" fmla="*/ 206958 w 1229995"/>
              <a:gd name="T51" fmla="*/ 186147 h 778510"/>
              <a:gd name="T52" fmla="*/ 231556 w 1229995"/>
              <a:gd name="T53" fmla="*/ 178223 h 778510"/>
              <a:gd name="T54" fmla="*/ 253315 w 1229995"/>
              <a:gd name="T55" fmla="*/ 167684 h 778510"/>
              <a:gd name="T56" fmla="*/ 271728 w 1229995"/>
              <a:gd name="T57" fmla="*/ 154853 h 778510"/>
              <a:gd name="T58" fmla="*/ 286291 w 1229995"/>
              <a:gd name="T59" fmla="*/ 140051 h 778510"/>
              <a:gd name="T60" fmla="*/ 296498 w 1229995"/>
              <a:gd name="T61" fmla="*/ 123600 h 778510"/>
              <a:gd name="T62" fmla="*/ 302535 w 1229995"/>
              <a:gd name="T63" fmla="*/ 96531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1229867" y="389381"/>
                </a:moveTo>
                <a:lnTo>
                  <a:pt x="1218788" y="315435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848"/>
                </a:lnTo>
                <a:lnTo>
                  <a:pt x="24543" y="498571"/>
                </a:lnTo>
                <a:lnTo>
                  <a:pt x="42948" y="532503"/>
                </a:lnTo>
                <a:lnTo>
                  <a:pt x="66037" y="564933"/>
                </a:lnTo>
                <a:lnTo>
                  <a:pt x="93552" y="595699"/>
                </a:lnTo>
                <a:lnTo>
                  <a:pt x="125237" y="624640"/>
                </a:lnTo>
                <a:lnTo>
                  <a:pt x="160836" y="651593"/>
                </a:lnTo>
                <a:lnTo>
                  <a:pt x="200090" y="676396"/>
                </a:lnTo>
                <a:lnTo>
                  <a:pt x="242745" y="698887"/>
                </a:lnTo>
                <a:lnTo>
                  <a:pt x="288541" y="718905"/>
                </a:lnTo>
                <a:lnTo>
                  <a:pt x="337224" y="736288"/>
                </a:lnTo>
                <a:lnTo>
                  <a:pt x="388535" y="750873"/>
                </a:lnTo>
                <a:lnTo>
                  <a:pt x="442219" y="762499"/>
                </a:lnTo>
                <a:lnTo>
                  <a:pt x="498018" y="771003"/>
                </a:lnTo>
                <a:lnTo>
                  <a:pt x="555675" y="776225"/>
                </a:lnTo>
                <a:lnTo>
                  <a:pt x="614933" y="778002"/>
                </a:lnTo>
                <a:lnTo>
                  <a:pt x="674192" y="776225"/>
                </a:lnTo>
                <a:lnTo>
                  <a:pt x="731849" y="771003"/>
                </a:lnTo>
                <a:lnTo>
                  <a:pt x="787648" y="762499"/>
                </a:lnTo>
                <a:lnTo>
                  <a:pt x="841332" y="750873"/>
                </a:lnTo>
                <a:lnTo>
                  <a:pt x="892643" y="736288"/>
                </a:lnTo>
                <a:lnTo>
                  <a:pt x="941326" y="718905"/>
                </a:lnTo>
                <a:lnTo>
                  <a:pt x="987122" y="698887"/>
                </a:lnTo>
                <a:lnTo>
                  <a:pt x="1029777" y="676396"/>
                </a:lnTo>
                <a:lnTo>
                  <a:pt x="1069031" y="651593"/>
                </a:lnTo>
                <a:lnTo>
                  <a:pt x="1104630" y="624640"/>
                </a:lnTo>
                <a:lnTo>
                  <a:pt x="1136315" y="595699"/>
                </a:lnTo>
                <a:lnTo>
                  <a:pt x="1163830" y="564933"/>
                </a:lnTo>
                <a:lnTo>
                  <a:pt x="1186919" y="532503"/>
                </a:lnTo>
                <a:lnTo>
                  <a:pt x="1205324" y="498571"/>
                </a:lnTo>
                <a:lnTo>
                  <a:pt x="1227055" y="426848"/>
                </a:lnTo>
                <a:lnTo>
                  <a:pt x="1229867" y="389381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69" name="object 18">
            <a:extLst>
              <a:ext uri="{FF2B5EF4-FFF2-40B4-BE49-F238E27FC236}">
                <a16:creationId xmlns:a16="http://schemas.microsoft.com/office/drawing/2014/main" id="{93234068-EBCB-7441-841A-3FD04D15923B}"/>
              </a:ext>
            </a:extLst>
          </p:cNvPr>
          <p:cNvSpPr>
            <a:spLocks/>
          </p:cNvSpPr>
          <p:nvPr/>
        </p:nvSpPr>
        <p:spPr bwMode="auto">
          <a:xfrm>
            <a:off x="6194425" y="3140075"/>
            <a:ext cx="1052513" cy="666750"/>
          </a:xfrm>
          <a:custGeom>
            <a:avLst/>
            <a:gdLst>
              <a:gd name="T0" fmla="*/ 136690 w 1229995"/>
              <a:gd name="T1" fmla="*/ 442 h 778510"/>
              <a:gd name="T2" fmla="*/ 108782 w 1229995"/>
              <a:gd name="T3" fmla="*/ 3858 h 778510"/>
              <a:gd name="T4" fmla="*/ 82954 w 1229995"/>
              <a:gd name="T5" fmla="*/ 10380 h 778510"/>
              <a:gd name="T6" fmla="*/ 59713 w 1229995"/>
              <a:gd name="T7" fmla="*/ 19683 h 778510"/>
              <a:gd name="T8" fmla="*/ 39564 w 1229995"/>
              <a:gd name="T9" fmla="*/ 31441 h 778510"/>
              <a:gd name="T10" fmla="*/ 23013 w 1229995"/>
              <a:gd name="T11" fmla="*/ 45329 h 778510"/>
              <a:gd name="T12" fmla="*/ 10565 w 1229995"/>
              <a:gd name="T13" fmla="*/ 61023 h 778510"/>
              <a:gd name="T14" fmla="*/ 692 w 1229995"/>
              <a:gd name="T15" fmla="*/ 87241 h 778510"/>
              <a:gd name="T16" fmla="*/ 692 w 1229995"/>
              <a:gd name="T17" fmla="*/ 105819 h 778510"/>
              <a:gd name="T18" fmla="*/ 10565 w 1229995"/>
              <a:gd name="T19" fmla="*/ 132011 h 778510"/>
              <a:gd name="T20" fmla="*/ 23013 w 1229995"/>
              <a:gd name="T21" fmla="*/ 147678 h 778510"/>
              <a:gd name="T22" fmla="*/ 39564 w 1229995"/>
              <a:gd name="T23" fmla="*/ 161535 h 778510"/>
              <a:gd name="T24" fmla="*/ 59713 w 1229995"/>
              <a:gd name="T25" fmla="*/ 173259 h 778510"/>
              <a:gd name="T26" fmla="*/ 82954 w 1229995"/>
              <a:gd name="T27" fmla="*/ 182530 h 778510"/>
              <a:gd name="T28" fmla="*/ 108782 w 1229995"/>
              <a:gd name="T29" fmla="*/ 189029 h 778510"/>
              <a:gd name="T30" fmla="*/ 136690 w 1229995"/>
              <a:gd name="T31" fmla="*/ 192432 h 778510"/>
              <a:gd name="T32" fmla="*/ 165844 w 1229995"/>
              <a:gd name="T33" fmla="*/ 192432 h 778510"/>
              <a:gd name="T34" fmla="*/ 193753 w 1229995"/>
              <a:gd name="T35" fmla="*/ 189029 h 778510"/>
              <a:gd name="T36" fmla="*/ 219581 w 1229995"/>
              <a:gd name="T37" fmla="*/ 182530 h 778510"/>
              <a:gd name="T38" fmla="*/ 242822 w 1229995"/>
              <a:gd name="T39" fmla="*/ 173259 h 778510"/>
              <a:gd name="T40" fmla="*/ 262971 w 1229995"/>
              <a:gd name="T41" fmla="*/ 161535 h 778510"/>
              <a:gd name="T42" fmla="*/ 279522 w 1229995"/>
              <a:gd name="T43" fmla="*/ 147678 h 778510"/>
              <a:gd name="T44" fmla="*/ 291970 w 1229995"/>
              <a:gd name="T45" fmla="*/ 132011 h 778510"/>
              <a:gd name="T46" fmla="*/ 301842 w 1229995"/>
              <a:gd name="T47" fmla="*/ 105819 h 778510"/>
              <a:gd name="T48" fmla="*/ 301842 w 1229995"/>
              <a:gd name="T49" fmla="*/ 87241 h 778510"/>
              <a:gd name="T50" fmla="*/ 291970 w 1229995"/>
              <a:gd name="T51" fmla="*/ 61023 h 778510"/>
              <a:gd name="T52" fmla="*/ 279522 w 1229995"/>
              <a:gd name="T53" fmla="*/ 45329 h 778510"/>
              <a:gd name="T54" fmla="*/ 262971 w 1229995"/>
              <a:gd name="T55" fmla="*/ 31441 h 778510"/>
              <a:gd name="T56" fmla="*/ 242822 w 1229995"/>
              <a:gd name="T57" fmla="*/ 19683 h 778510"/>
              <a:gd name="T58" fmla="*/ 219581 w 1229995"/>
              <a:gd name="T59" fmla="*/ 10380 h 778510"/>
              <a:gd name="T60" fmla="*/ 193753 w 1229995"/>
              <a:gd name="T61" fmla="*/ 3858 h 778510"/>
              <a:gd name="T62" fmla="*/ 165844 w 1229995"/>
              <a:gd name="T63" fmla="*/ 442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614933" y="0"/>
                </a:move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848"/>
                </a:lnTo>
                <a:lnTo>
                  <a:pt x="24543" y="498571"/>
                </a:lnTo>
                <a:lnTo>
                  <a:pt x="42948" y="532503"/>
                </a:lnTo>
                <a:lnTo>
                  <a:pt x="66037" y="564933"/>
                </a:lnTo>
                <a:lnTo>
                  <a:pt x="93552" y="595699"/>
                </a:lnTo>
                <a:lnTo>
                  <a:pt x="125237" y="624640"/>
                </a:lnTo>
                <a:lnTo>
                  <a:pt x="160836" y="651593"/>
                </a:lnTo>
                <a:lnTo>
                  <a:pt x="200090" y="676396"/>
                </a:lnTo>
                <a:lnTo>
                  <a:pt x="242745" y="698887"/>
                </a:lnTo>
                <a:lnTo>
                  <a:pt x="288541" y="718905"/>
                </a:lnTo>
                <a:lnTo>
                  <a:pt x="337224" y="736288"/>
                </a:lnTo>
                <a:lnTo>
                  <a:pt x="388535" y="750873"/>
                </a:lnTo>
                <a:lnTo>
                  <a:pt x="442219" y="762499"/>
                </a:lnTo>
                <a:lnTo>
                  <a:pt x="498018" y="771003"/>
                </a:lnTo>
                <a:lnTo>
                  <a:pt x="555675" y="776225"/>
                </a:lnTo>
                <a:lnTo>
                  <a:pt x="614933" y="778002"/>
                </a:lnTo>
                <a:lnTo>
                  <a:pt x="674192" y="776225"/>
                </a:lnTo>
                <a:lnTo>
                  <a:pt x="731849" y="771003"/>
                </a:lnTo>
                <a:lnTo>
                  <a:pt x="787648" y="762499"/>
                </a:lnTo>
                <a:lnTo>
                  <a:pt x="841332" y="750873"/>
                </a:lnTo>
                <a:lnTo>
                  <a:pt x="892643" y="736288"/>
                </a:lnTo>
                <a:lnTo>
                  <a:pt x="941326" y="718905"/>
                </a:lnTo>
                <a:lnTo>
                  <a:pt x="987122" y="698887"/>
                </a:lnTo>
                <a:lnTo>
                  <a:pt x="1029777" y="676396"/>
                </a:lnTo>
                <a:lnTo>
                  <a:pt x="1069031" y="651593"/>
                </a:lnTo>
                <a:lnTo>
                  <a:pt x="1104630" y="624640"/>
                </a:lnTo>
                <a:lnTo>
                  <a:pt x="1136315" y="595699"/>
                </a:lnTo>
                <a:lnTo>
                  <a:pt x="1163830" y="564933"/>
                </a:lnTo>
                <a:lnTo>
                  <a:pt x="1186919" y="532503"/>
                </a:lnTo>
                <a:lnTo>
                  <a:pt x="1205324" y="498571"/>
                </a:lnTo>
                <a:lnTo>
                  <a:pt x="1227055" y="426848"/>
                </a:lnTo>
                <a:lnTo>
                  <a:pt x="1229867" y="389381"/>
                </a:lnTo>
                <a:lnTo>
                  <a:pt x="1227055" y="351907"/>
                </a:lnTo>
                <a:lnTo>
                  <a:pt x="1205324" y="280129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70" name="object 19">
            <a:extLst>
              <a:ext uri="{FF2B5EF4-FFF2-40B4-BE49-F238E27FC236}">
                <a16:creationId xmlns:a16="http://schemas.microsoft.com/office/drawing/2014/main" id="{0E433A56-103C-96DF-D963-51A5386D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203575"/>
            <a:ext cx="890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27013" indent="-215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非相关子 查询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71" name="object 20">
            <a:extLst>
              <a:ext uri="{FF2B5EF4-FFF2-40B4-BE49-F238E27FC236}">
                <a16:creationId xmlns:a16="http://schemas.microsoft.com/office/drawing/2014/main" id="{CC5ACA59-A9B8-C347-2094-1EE1181DEE9E}"/>
              </a:ext>
            </a:extLst>
          </p:cNvPr>
          <p:cNvSpPr>
            <a:spLocks/>
          </p:cNvSpPr>
          <p:nvPr/>
        </p:nvSpPr>
        <p:spPr bwMode="auto">
          <a:xfrm>
            <a:off x="6100763" y="4681538"/>
            <a:ext cx="1260475" cy="796925"/>
          </a:xfrm>
          <a:custGeom>
            <a:avLst/>
            <a:gdLst>
              <a:gd name="T0" fmla="*/ 351188 w 1474470"/>
              <a:gd name="T1" fmla="*/ 80128 h 930910"/>
              <a:gd name="T2" fmla="*/ 327903 w 1474470"/>
              <a:gd name="T3" fmla="*/ 49728 h 930910"/>
              <a:gd name="T4" fmla="*/ 302163 w 1474470"/>
              <a:gd name="T5" fmla="*/ 30698 h 930910"/>
              <a:gd name="T6" fmla="*/ 270528 w 1474470"/>
              <a:gd name="T7" fmla="*/ 15667 h 930910"/>
              <a:gd name="T8" fmla="*/ 234078 w 1474470"/>
              <a:gd name="T9" fmla="*/ 5320 h 930910"/>
              <a:gd name="T10" fmla="*/ 193891 w 1474470"/>
              <a:gd name="T11" fmla="*/ 345 h 930910"/>
              <a:gd name="T12" fmla="*/ 152019 w 1474470"/>
              <a:gd name="T13" fmla="*/ 1364 h 930910"/>
              <a:gd name="T14" fmla="*/ 112904 w 1474470"/>
              <a:gd name="T15" fmla="*/ 8205 h 930910"/>
              <a:gd name="T16" fmla="*/ 77901 w 1474470"/>
              <a:gd name="T17" fmla="*/ 20190 h 930910"/>
              <a:gd name="T18" fmla="*/ 48087 w 1474470"/>
              <a:gd name="T19" fmla="*/ 36631 h 930910"/>
              <a:gd name="T20" fmla="*/ 24539 w 1474470"/>
              <a:gd name="T21" fmla="*/ 56841 h 930910"/>
              <a:gd name="T22" fmla="*/ 4746 w 1474470"/>
              <a:gd name="T23" fmla="*/ 88457 h 930910"/>
              <a:gd name="T24" fmla="*/ 540 w 1474470"/>
              <a:gd name="T25" fmla="*/ 123779 h 930910"/>
              <a:gd name="T26" fmla="*/ 18268 w 1474470"/>
              <a:gd name="T27" fmla="*/ 165389 h 930910"/>
              <a:gd name="T28" fmla="*/ 31771 w 1474470"/>
              <a:gd name="T29" fmla="*/ 180104 h 930910"/>
              <a:gd name="T30" fmla="*/ 37688 w 1474470"/>
              <a:gd name="T31" fmla="*/ 88280 h 930910"/>
              <a:gd name="T32" fmla="*/ 61956 w 1474470"/>
              <a:gd name="T33" fmla="*/ 57645 h 930910"/>
              <a:gd name="T34" fmla="*/ 90264 w 1474470"/>
              <a:gd name="T35" fmla="*/ 39585 h 930910"/>
              <a:gd name="T36" fmla="*/ 125369 w 1474470"/>
              <a:gd name="T37" fmla="*/ 26929 h 930910"/>
              <a:gd name="T38" fmla="*/ 165595 w 1474470"/>
              <a:gd name="T39" fmla="*/ 20755 h 930910"/>
              <a:gd name="T40" fmla="*/ 207923 w 1474470"/>
              <a:gd name="T41" fmla="*/ 22027 h 930910"/>
              <a:gd name="T42" fmla="*/ 246567 w 1474470"/>
              <a:gd name="T43" fmla="*/ 30480 h 930910"/>
              <a:gd name="T44" fmla="*/ 279557 w 1474470"/>
              <a:gd name="T45" fmla="*/ 45057 h 930910"/>
              <a:gd name="T46" fmla="*/ 305205 w 1474470"/>
              <a:gd name="T47" fmla="*/ 64680 h 930910"/>
              <a:gd name="T48" fmla="*/ 325076 w 1474470"/>
              <a:gd name="T49" fmla="*/ 96845 h 930910"/>
              <a:gd name="T50" fmla="*/ 327903 w 1474470"/>
              <a:gd name="T51" fmla="*/ 179979 h 930910"/>
              <a:gd name="T52" fmla="*/ 346669 w 1474470"/>
              <a:gd name="T53" fmla="*/ 157602 h 930910"/>
              <a:gd name="T54" fmla="*/ 359518 w 1474470"/>
              <a:gd name="T55" fmla="*/ 114782 h 930910"/>
              <a:gd name="T56" fmla="*/ 327068 w 1474470"/>
              <a:gd name="T57" fmla="*/ 123903 h 930910"/>
              <a:gd name="T58" fmla="*/ 311832 w 1474470"/>
              <a:gd name="T59" fmla="*/ 157526 h 930910"/>
              <a:gd name="T60" fmla="*/ 289005 w 1474470"/>
              <a:gd name="T61" fmla="*/ 178633 h 930910"/>
              <a:gd name="T62" fmla="*/ 258275 w 1474470"/>
              <a:gd name="T63" fmla="*/ 195031 h 930910"/>
              <a:gd name="T64" fmla="*/ 221329 w 1474470"/>
              <a:gd name="T65" fmla="*/ 205652 h 930910"/>
              <a:gd name="T66" fmla="*/ 179852 w 1474470"/>
              <a:gd name="T67" fmla="*/ 209429 h 930910"/>
              <a:gd name="T68" fmla="*/ 138293 w 1474470"/>
              <a:gd name="T69" fmla="*/ 205652 h 930910"/>
              <a:gd name="T70" fmla="*/ 101292 w 1474470"/>
              <a:gd name="T71" fmla="*/ 195031 h 930910"/>
              <a:gd name="T72" fmla="*/ 70532 w 1474470"/>
              <a:gd name="T73" fmla="*/ 178633 h 930910"/>
              <a:gd name="T74" fmla="*/ 47689 w 1474470"/>
              <a:gd name="T75" fmla="*/ 157526 h 930910"/>
              <a:gd name="T76" fmla="*/ 31771 w 1474470"/>
              <a:gd name="T77" fmla="*/ 114782 h 930910"/>
              <a:gd name="T78" fmla="*/ 48087 w 1474470"/>
              <a:gd name="T79" fmla="*/ 193093 h 930910"/>
              <a:gd name="T80" fmla="*/ 77901 w 1474470"/>
              <a:gd name="T81" fmla="*/ 209551 h 930910"/>
              <a:gd name="T82" fmla="*/ 112904 w 1474470"/>
              <a:gd name="T83" fmla="*/ 221543 h 930910"/>
              <a:gd name="T84" fmla="*/ 152019 w 1474470"/>
              <a:gd name="T85" fmla="*/ 228388 h 930910"/>
              <a:gd name="T86" fmla="*/ 193891 w 1474470"/>
              <a:gd name="T87" fmla="*/ 229406 h 930910"/>
              <a:gd name="T88" fmla="*/ 234078 w 1474470"/>
              <a:gd name="T89" fmla="*/ 224430 h 930910"/>
              <a:gd name="T90" fmla="*/ 270528 w 1474470"/>
              <a:gd name="T91" fmla="*/ 214078 h 930910"/>
              <a:gd name="T92" fmla="*/ 302163 w 1474470"/>
              <a:gd name="T93" fmla="*/ 199032 h 930910"/>
              <a:gd name="T94" fmla="*/ 327746 w 1474470"/>
              <a:gd name="T95" fmla="*/ 180113 h 9309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74470" h="930910">
                <a:moveTo>
                  <a:pt x="1474470" y="464820"/>
                </a:moveTo>
                <a:lnTo>
                  <a:pt x="1465710" y="392914"/>
                </a:lnTo>
                <a:lnTo>
                  <a:pt x="1440305" y="324489"/>
                </a:lnTo>
                <a:lnTo>
                  <a:pt x="1399567" y="260368"/>
                </a:lnTo>
                <a:lnTo>
                  <a:pt x="1373857" y="230180"/>
                </a:lnTo>
                <a:lnTo>
                  <a:pt x="1344806" y="201378"/>
                </a:lnTo>
                <a:lnTo>
                  <a:pt x="1312577" y="174064"/>
                </a:lnTo>
                <a:lnTo>
                  <a:pt x="1277334" y="148343"/>
                </a:lnTo>
                <a:lnTo>
                  <a:pt x="1239240" y="124317"/>
                </a:lnTo>
                <a:lnTo>
                  <a:pt x="1198461" y="102090"/>
                </a:lnTo>
                <a:lnTo>
                  <a:pt x="1155160" y="81764"/>
                </a:lnTo>
                <a:lnTo>
                  <a:pt x="1109500" y="63443"/>
                </a:lnTo>
                <a:lnTo>
                  <a:pt x="1061645" y="47230"/>
                </a:lnTo>
                <a:lnTo>
                  <a:pt x="1011761" y="33228"/>
                </a:lnTo>
                <a:lnTo>
                  <a:pt x="960009" y="21541"/>
                </a:lnTo>
                <a:lnTo>
                  <a:pt x="906555" y="12271"/>
                </a:lnTo>
                <a:lnTo>
                  <a:pt x="851562" y="5522"/>
                </a:lnTo>
                <a:lnTo>
                  <a:pt x="795194" y="1397"/>
                </a:lnTo>
                <a:lnTo>
                  <a:pt x="737616" y="0"/>
                </a:lnTo>
                <a:lnTo>
                  <a:pt x="679933" y="1397"/>
                </a:lnTo>
                <a:lnTo>
                  <a:pt x="623471" y="5522"/>
                </a:lnTo>
                <a:lnTo>
                  <a:pt x="568394" y="12271"/>
                </a:lnTo>
                <a:lnTo>
                  <a:pt x="514864" y="21541"/>
                </a:lnTo>
                <a:lnTo>
                  <a:pt x="463045" y="33228"/>
                </a:lnTo>
                <a:lnTo>
                  <a:pt x="413101" y="47230"/>
                </a:lnTo>
                <a:lnTo>
                  <a:pt x="365195" y="63443"/>
                </a:lnTo>
                <a:lnTo>
                  <a:pt x="319490" y="81764"/>
                </a:lnTo>
                <a:lnTo>
                  <a:pt x="276150" y="102090"/>
                </a:lnTo>
                <a:lnTo>
                  <a:pt x="235338" y="124317"/>
                </a:lnTo>
                <a:lnTo>
                  <a:pt x="197218" y="148343"/>
                </a:lnTo>
                <a:lnTo>
                  <a:pt x="161952" y="174064"/>
                </a:lnTo>
                <a:lnTo>
                  <a:pt x="129705" y="201378"/>
                </a:lnTo>
                <a:lnTo>
                  <a:pt x="100640" y="230180"/>
                </a:lnTo>
                <a:lnTo>
                  <a:pt x="74920" y="260368"/>
                </a:lnTo>
                <a:lnTo>
                  <a:pt x="52708" y="291839"/>
                </a:lnTo>
                <a:lnTo>
                  <a:pt x="19465" y="358215"/>
                </a:lnTo>
                <a:lnTo>
                  <a:pt x="2217" y="428484"/>
                </a:lnTo>
                <a:lnTo>
                  <a:pt x="0" y="464820"/>
                </a:lnTo>
                <a:lnTo>
                  <a:pt x="2217" y="501259"/>
                </a:lnTo>
                <a:lnTo>
                  <a:pt x="19465" y="571706"/>
                </a:lnTo>
                <a:lnTo>
                  <a:pt x="52708" y="638225"/>
                </a:lnTo>
                <a:lnTo>
                  <a:pt x="74920" y="669755"/>
                </a:lnTo>
                <a:lnTo>
                  <a:pt x="100640" y="699995"/>
                </a:lnTo>
                <a:lnTo>
                  <a:pt x="129705" y="728843"/>
                </a:lnTo>
                <a:lnTo>
                  <a:pt x="130302" y="729348"/>
                </a:lnTo>
                <a:lnTo>
                  <a:pt x="130302" y="464820"/>
                </a:lnTo>
                <a:lnTo>
                  <a:pt x="133083" y="428009"/>
                </a:lnTo>
                <a:lnTo>
                  <a:pt x="154569" y="357501"/>
                </a:lnTo>
                <a:lnTo>
                  <a:pt x="195586" y="292215"/>
                </a:lnTo>
                <a:lnTo>
                  <a:pt x="222782" y="261933"/>
                </a:lnTo>
                <a:lnTo>
                  <a:pt x="254095" y="233439"/>
                </a:lnTo>
                <a:lnTo>
                  <a:pt x="289271" y="206895"/>
                </a:lnTo>
                <a:lnTo>
                  <a:pt x="328056" y="182462"/>
                </a:lnTo>
                <a:lnTo>
                  <a:pt x="370193" y="160300"/>
                </a:lnTo>
                <a:lnTo>
                  <a:pt x="415428" y="140571"/>
                </a:lnTo>
                <a:lnTo>
                  <a:pt x="463506" y="123435"/>
                </a:lnTo>
                <a:lnTo>
                  <a:pt x="514172" y="109054"/>
                </a:lnTo>
                <a:lnTo>
                  <a:pt x="567171" y="97589"/>
                </a:lnTo>
                <a:lnTo>
                  <a:pt x="622247" y="89200"/>
                </a:lnTo>
                <a:lnTo>
                  <a:pt x="679147" y="84048"/>
                </a:lnTo>
                <a:lnTo>
                  <a:pt x="737616" y="82296"/>
                </a:lnTo>
                <a:lnTo>
                  <a:pt x="795957" y="84048"/>
                </a:lnTo>
                <a:lnTo>
                  <a:pt x="852745" y="89200"/>
                </a:lnTo>
                <a:lnTo>
                  <a:pt x="907724" y="97589"/>
                </a:lnTo>
                <a:lnTo>
                  <a:pt x="960638" y="109054"/>
                </a:lnTo>
                <a:lnTo>
                  <a:pt x="1011231" y="123435"/>
                </a:lnTo>
                <a:lnTo>
                  <a:pt x="1059248" y="140571"/>
                </a:lnTo>
                <a:lnTo>
                  <a:pt x="1104431" y="160300"/>
                </a:lnTo>
                <a:lnTo>
                  <a:pt x="1146526" y="182462"/>
                </a:lnTo>
                <a:lnTo>
                  <a:pt x="1185277" y="206895"/>
                </a:lnTo>
                <a:lnTo>
                  <a:pt x="1220427" y="233439"/>
                </a:lnTo>
                <a:lnTo>
                  <a:pt x="1251721" y="261933"/>
                </a:lnTo>
                <a:lnTo>
                  <a:pt x="1278902" y="292215"/>
                </a:lnTo>
                <a:lnTo>
                  <a:pt x="1301715" y="324124"/>
                </a:lnTo>
                <a:lnTo>
                  <a:pt x="1333213" y="392183"/>
                </a:lnTo>
                <a:lnTo>
                  <a:pt x="1344168" y="464820"/>
                </a:lnTo>
                <a:lnTo>
                  <a:pt x="1344168" y="729384"/>
                </a:lnTo>
                <a:lnTo>
                  <a:pt x="1344806" y="728843"/>
                </a:lnTo>
                <a:lnTo>
                  <a:pt x="1373857" y="699995"/>
                </a:lnTo>
                <a:lnTo>
                  <a:pt x="1399567" y="669755"/>
                </a:lnTo>
                <a:lnTo>
                  <a:pt x="1421771" y="638225"/>
                </a:lnTo>
                <a:lnTo>
                  <a:pt x="1455006" y="571706"/>
                </a:lnTo>
                <a:lnTo>
                  <a:pt x="1472252" y="501259"/>
                </a:lnTo>
                <a:lnTo>
                  <a:pt x="1474470" y="464820"/>
                </a:lnTo>
                <a:close/>
              </a:path>
              <a:path w="1474470" h="930910">
                <a:moveTo>
                  <a:pt x="1344168" y="729384"/>
                </a:moveTo>
                <a:lnTo>
                  <a:pt x="1344168" y="464820"/>
                </a:lnTo>
                <a:lnTo>
                  <a:pt x="1341386" y="501756"/>
                </a:lnTo>
                <a:lnTo>
                  <a:pt x="1333213" y="537695"/>
                </a:lnTo>
                <a:lnTo>
                  <a:pt x="1301715" y="605936"/>
                </a:lnTo>
                <a:lnTo>
                  <a:pt x="1278902" y="637918"/>
                </a:lnTo>
                <a:lnTo>
                  <a:pt x="1251721" y="668262"/>
                </a:lnTo>
                <a:lnTo>
                  <a:pt x="1220427" y="696807"/>
                </a:lnTo>
                <a:lnTo>
                  <a:pt x="1185277" y="723393"/>
                </a:lnTo>
                <a:lnTo>
                  <a:pt x="1146526" y="747860"/>
                </a:lnTo>
                <a:lnTo>
                  <a:pt x="1104431" y="770048"/>
                </a:lnTo>
                <a:lnTo>
                  <a:pt x="1059248" y="789796"/>
                </a:lnTo>
                <a:lnTo>
                  <a:pt x="1011231" y="806946"/>
                </a:lnTo>
                <a:lnTo>
                  <a:pt x="960638" y="821337"/>
                </a:lnTo>
                <a:lnTo>
                  <a:pt x="907724" y="832808"/>
                </a:lnTo>
                <a:lnTo>
                  <a:pt x="852745" y="841200"/>
                </a:lnTo>
                <a:lnTo>
                  <a:pt x="795957" y="846352"/>
                </a:lnTo>
                <a:lnTo>
                  <a:pt x="737616" y="848106"/>
                </a:lnTo>
                <a:lnTo>
                  <a:pt x="679147" y="846352"/>
                </a:lnTo>
                <a:lnTo>
                  <a:pt x="622247" y="841200"/>
                </a:lnTo>
                <a:lnTo>
                  <a:pt x="567171" y="832808"/>
                </a:lnTo>
                <a:lnTo>
                  <a:pt x="514172" y="821337"/>
                </a:lnTo>
                <a:lnTo>
                  <a:pt x="463506" y="806946"/>
                </a:lnTo>
                <a:lnTo>
                  <a:pt x="415428" y="789796"/>
                </a:lnTo>
                <a:lnTo>
                  <a:pt x="370193" y="770048"/>
                </a:lnTo>
                <a:lnTo>
                  <a:pt x="328056" y="747860"/>
                </a:lnTo>
                <a:lnTo>
                  <a:pt x="289271" y="723393"/>
                </a:lnTo>
                <a:lnTo>
                  <a:pt x="254095" y="696807"/>
                </a:lnTo>
                <a:lnTo>
                  <a:pt x="222782" y="668262"/>
                </a:lnTo>
                <a:lnTo>
                  <a:pt x="195586" y="637918"/>
                </a:lnTo>
                <a:lnTo>
                  <a:pt x="172764" y="605936"/>
                </a:lnTo>
                <a:lnTo>
                  <a:pt x="141257" y="537695"/>
                </a:lnTo>
                <a:lnTo>
                  <a:pt x="130302" y="464820"/>
                </a:lnTo>
                <a:lnTo>
                  <a:pt x="130302" y="729348"/>
                </a:lnTo>
                <a:lnTo>
                  <a:pt x="161952" y="756195"/>
                </a:lnTo>
                <a:lnTo>
                  <a:pt x="197218" y="781948"/>
                </a:lnTo>
                <a:lnTo>
                  <a:pt x="235338" y="806002"/>
                </a:lnTo>
                <a:lnTo>
                  <a:pt x="276150" y="828251"/>
                </a:lnTo>
                <a:lnTo>
                  <a:pt x="319490" y="848595"/>
                </a:lnTo>
                <a:lnTo>
                  <a:pt x="365195" y="866930"/>
                </a:lnTo>
                <a:lnTo>
                  <a:pt x="413101" y="883153"/>
                </a:lnTo>
                <a:lnTo>
                  <a:pt x="463045" y="897162"/>
                </a:lnTo>
                <a:lnTo>
                  <a:pt x="514864" y="908855"/>
                </a:lnTo>
                <a:lnTo>
                  <a:pt x="568394" y="918127"/>
                </a:lnTo>
                <a:lnTo>
                  <a:pt x="623471" y="924878"/>
                </a:lnTo>
                <a:lnTo>
                  <a:pt x="679933" y="929003"/>
                </a:lnTo>
                <a:lnTo>
                  <a:pt x="737616" y="930402"/>
                </a:lnTo>
                <a:lnTo>
                  <a:pt x="795194" y="929003"/>
                </a:lnTo>
                <a:lnTo>
                  <a:pt x="851562" y="924878"/>
                </a:lnTo>
                <a:lnTo>
                  <a:pt x="906555" y="918127"/>
                </a:lnTo>
                <a:lnTo>
                  <a:pt x="960009" y="908855"/>
                </a:lnTo>
                <a:lnTo>
                  <a:pt x="1011761" y="897162"/>
                </a:lnTo>
                <a:lnTo>
                  <a:pt x="1061645" y="883153"/>
                </a:lnTo>
                <a:lnTo>
                  <a:pt x="1109500" y="866930"/>
                </a:lnTo>
                <a:lnTo>
                  <a:pt x="1155160" y="848595"/>
                </a:lnTo>
                <a:lnTo>
                  <a:pt x="1198461" y="828251"/>
                </a:lnTo>
                <a:lnTo>
                  <a:pt x="1239240" y="806002"/>
                </a:lnTo>
                <a:lnTo>
                  <a:pt x="1277334" y="781948"/>
                </a:lnTo>
                <a:lnTo>
                  <a:pt x="1312577" y="756195"/>
                </a:lnTo>
                <a:lnTo>
                  <a:pt x="1344168" y="729384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72" name="object 21">
            <a:extLst>
              <a:ext uri="{FF2B5EF4-FFF2-40B4-BE49-F238E27FC236}">
                <a16:creationId xmlns:a16="http://schemas.microsoft.com/office/drawing/2014/main" id="{1D07FF5B-4A8A-53FA-D97B-7EA01CB6D953}"/>
              </a:ext>
            </a:extLst>
          </p:cNvPr>
          <p:cNvSpPr>
            <a:spLocks/>
          </p:cNvSpPr>
          <p:nvPr/>
        </p:nvSpPr>
        <p:spPr bwMode="auto">
          <a:xfrm>
            <a:off x="6205538" y="4746625"/>
            <a:ext cx="1052512" cy="665163"/>
          </a:xfrm>
          <a:custGeom>
            <a:avLst/>
            <a:gdLst>
              <a:gd name="T0" fmla="*/ 298600 w 1230629"/>
              <a:gd name="T1" fmla="*/ 76413 h 778510"/>
              <a:gd name="T2" fmla="*/ 285115 w 1230629"/>
              <a:gd name="T3" fmla="*/ 51782 h 778510"/>
              <a:gd name="T4" fmla="*/ 270599 w 1230629"/>
              <a:gd name="T5" fmla="*/ 37291 h 778510"/>
              <a:gd name="T6" fmla="*/ 252253 w 1230629"/>
              <a:gd name="T7" fmla="*/ 24720 h 778510"/>
              <a:gd name="T8" fmla="*/ 230588 w 1230629"/>
              <a:gd name="T9" fmla="*/ 14384 h 778510"/>
              <a:gd name="T10" fmla="*/ 206110 w 1230629"/>
              <a:gd name="T11" fmla="*/ 6606 h 778510"/>
              <a:gd name="T12" fmla="*/ 179328 w 1230629"/>
              <a:gd name="T13" fmla="*/ 1704 h 778510"/>
              <a:gd name="T14" fmla="*/ 150753 w 1230629"/>
              <a:gd name="T15" fmla="*/ 0 h 778510"/>
              <a:gd name="T16" fmla="*/ 122119 w 1230629"/>
              <a:gd name="T17" fmla="*/ 1704 h 778510"/>
              <a:gd name="T18" fmla="*/ 95293 w 1230629"/>
              <a:gd name="T19" fmla="*/ 6606 h 778510"/>
              <a:gd name="T20" fmla="*/ 70782 w 1230629"/>
              <a:gd name="T21" fmla="*/ 14384 h 778510"/>
              <a:gd name="T22" fmla="*/ 49094 w 1230629"/>
              <a:gd name="T23" fmla="*/ 24720 h 778510"/>
              <a:gd name="T24" fmla="*/ 30733 w 1230629"/>
              <a:gd name="T25" fmla="*/ 37291 h 778510"/>
              <a:gd name="T26" fmla="*/ 16208 w 1230629"/>
              <a:gd name="T27" fmla="*/ 51782 h 778510"/>
              <a:gd name="T28" fmla="*/ 6024 w 1230629"/>
              <a:gd name="T29" fmla="*/ 67870 h 778510"/>
              <a:gd name="T30" fmla="*/ 0 w 1230629"/>
              <a:gd name="T31" fmla="*/ 94296 h 778510"/>
              <a:gd name="T32" fmla="*/ 6024 w 1230629"/>
              <a:gd name="T33" fmla="*/ 120807 h 778510"/>
              <a:gd name="T34" fmla="*/ 16208 w 1230629"/>
              <a:gd name="T35" fmla="*/ 136933 h 778510"/>
              <a:gd name="T36" fmla="*/ 30733 w 1230629"/>
              <a:gd name="T37" fmla="*/ 151450 h 778510"/>
              <a:gd name="T38" fmla="*/ 49094 w 1230629"/>
              <a:gd name="T39" fmla="*/ 164041 h 778510"/>
              <a:gd name="T40" fmla="*/ 70782 w 1230629"/>
              <a:gd name="T41" fmla="*/ 174388 h 778510"/>
              <a:gd name="T42" fmla="*/ 95293 w 1230629"/>
              <a:gd name="T43" fmla="*/ 182171 h 778510"/>
              <a:gd name="T44" fmla="*/ 122119 w 1230629"/>
              <a:gd name="T45" fmla="*/ 187074 h 778510"/>
              <a:gd name="T46" fmla="*/ 150753 w 1230629"/>
              <a:gd name="T47" fmla="*/ 188779 h 778510"/>
              <a:gd name="T48" fmla="*/ 179328 w 1230629"/>
              <a:gd name="T49" fmla="*/ 187074 h 778510"/>
              <a:gd name="T50" fmla="*/ 206110 w 1230629"/>
              <a:gd name="T51" fmla="*/ 182171 h 778510"/>
              <a:gd name="T52" fmla="*/ 230588 w 1230629"/>
              <a:gd name="T53" fmla="*/ 174388 h 778510"/>
              <a:gd name="T54" fmla="*/ 252253 w 1230629"/>
              <a:gd name="T55" fmla="*/ 164041 h 778510"/>
              <a:gd name="T56" fmla="*/ 270599 w 1230629"/>
              <a:gd name="T57" fmla="*/ 151450 h 778510"/>
              <a:gd name="T58" fmla="*/ 285115 w 1230629"/>
              <a:gd name="T59" fmla="*/ 136933 h 778510"/>
              <a:gd name="T60" fmla="*/ 295295 w 1230629"/>
              <a:gd name="T61" fmla="*/ 120807 h 778510"/>
              <a:gd name="T62" fmla="*/ 301319 w 1230629"/>
              <a:gd name="T63" fmla="*/ 94296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30629" h="778510">
                <a:moveTo>
                  <a:pt x="1230630" y="388620"/>
                </a:moveTo>
                <a:lnTo>
                  <a:pt x="1219522" y="314912"/>
                </a:lnTo>
                <a:lnTo>
                  <a:pt x="1187584" y="245813"/>
                </a:lnTo>
                <a:lnTo>
                  <a:pt x="1164453" y="213403"/>
                </a:lnTo>
                <a:lnTo>
                  <a:pt x="1136893" y="182639"/>
                </a:lnTo>
                <a:lnTo>
                  <a:pt x="1105164" y="153687"/>
                </a:lnTo>
                <a:lnTo>
                  <a:pt x="1069525" y="126710"/>
                </a:lnTo>
                <a:lnTo>
                  <a:pt x="1030237" y="101873"/>
                </a:lnTo>
                <a:lnTo>
                  <a:pt x="987559" y="79342"/>
                </a:lnTo>
                <a:lnTo>
                  <a:pt x="941750" y="59280"/>
                </a:lnTo>
                <a:lnTo>
                  <a:pt x="893070" y="41853"/>
                </a:lnTo>
                <a:lnTo>
                  <a:pt x="841779" y="27225"/>
                </a:lnTo>
                <a:lnTo>
                  <a:pt x="788137" y="15561"/>
                </a:lnTo>
                <a:lnTo>
                  <a:pt x="732402" y="7025"/>
                </a:lnTo>
                <a:lnTo>
                  <a:pt x="674835" y="1783"/>
                </a:lnTo>
                <a:lnTo>
                  <a:pt x="615696" y="0"/>
                </a:lnTo>
                <a:lnTo>
                  <a:pt x="556429" y="1783"/>
                </a:lnTo>
                <a:lnTo>
                  <a:pt x="498750" y="7025"/>
                </a:lnTo>
                <a:lnTo>
                  <a:pt x="442918" y="15561"/>
                </a:lnTo>
                <a:lnTo>
                  <a:pt x="389191" y="27225"/>
                </a:lnTo>
                <a:lnTo>
                  <a:pt x="337827" y="41853"/>
                </a:lnTo>
                <a:lnTo>
                  <a:pt x="289086" y="59280"/>
                </a:lnTo>
                <a:lnTo>
                  <a:pt x="243225" y="79342"/>
                </a:lnTo>
                <a:lnTo>
                  <a:pt x="200505" y="101873"/>
                </a:lnTo>
                <a:lnTo>
                  <a:pt x="161183" y="126710"/>
                </a:lnTo>
                <a:lnTo>
                  <a:pt x="125518" y="153687"/>
                </a:lnTo>
                <a:lnTo>
                  <a:pt x="93770" y="182639"/>
                </a:lnTo>
                <a:lnTo>
                  <a:pt x="66196" y="213403"/>
                </a:lnTo>
                <a:lnTo>
                  <a:pt x="43055" y="245813"/>
                </a:lnTo>
                <a:lnTo>
                  <a:pt x="24606" y="279704"/>
                </a:lnTo>
                <a:lnTo>
                  <a:pt x="2820" y="351272"/>
                </a:lnTo>
                <a:lnTo>
                  <a:pt x="0" y="388620"/>
                </a:lnTo>
                <a:lnTo>
                  <a:pt x="2820" y="426094"/>
                </a:lnTo>
                <a:lnTo>
                  <a:pt x="24606" y="497872"/>
                </a:lnTo>
                <a:lnTo>
                  <a:pt x="43055" y="531848"/>
                </a:lnTo>
                <a:lnTo>
                  <a:pt x="66196" y="564330"/>
                </a:lnTo>
                <a:lnTo>
                  <a:pt x="93770" y="595155"/>
                </a:lnTo>
                <a:lnTo>
                  <a:pt x="125518" y="624159"/>
                </a:lnTo>
                <a:lnTo>
                  <a:pt x="161183" y="651178"/>
                </a:lnTo>
                <a:lnTo>
                  <a:pt x="200505" y="676048"/>
                </a:lnTo>
                <a:lnTo>
                  <a:pt x="243225" y="698606"/>
                </a:lnTo>
                <a:lnTo>
                  <a:pt x="289086" y="718687"/>
                </a:lnTo>
                <a:lnTo>
                  <a:pt x="337827" y="736129"/>
                </a:lnTo>
                <a:lnTo>
                  <a:pt x="389191" y="750766"/>
                </a:lnTo>
                <a:lnTo>
                  <a:pt x="442918" y="762436"/>
                </a:lnTo>
                <a:lnTo>
                  <a:pt x="498750" y="770974"/>
                </a:lnTo>
                <a:lnTo>
                  <a:pt x="556429" y="776217"/>
                </a:lnTo>
                <a:lnTo>
                  <a:pt x="615696" y="778002"/>
                </a:lnTo>
                <a:lnTo>
                  <a:pt x="674835" y="776217"/>
                </a:lnTo>
                <a:lnTo>
                  <a:pt x="732402" y="770974"/>
                </a:lnTo>
                <a:lnTo>
                  <a:pt x="788137" y="762436"/>
                </a:lnTo>
                <a:lnTo>
                  <a:pt x="841779" y="750766"/>
                </a:lnTo>
                <a:lnTo>
                  <a:pt x="893070" y="736129"/>
                </a:lnTo>
                <a:lnTo>
                  <a:pt x="941750" y="718687"/>
                </a:lnTo>
                <a:lnTo>
                  <a:pt x="987559" y="698606"/>
                </a:lnTo>
                <a:lnTo>
                  <a:pt x="1030237" y="676048"/>
                </a:lnTo>
                <a:lnTo>
                  <a:pt x="1069525" y="651178"/>
                </a:lnTo>
                <a:lnTo>
                  <a:pt x="1105164" y="624159"/>
                </a:lnTo>
                <a:lnTo>
                  <a:pt x="1136893" y="595155"/>
                </a:lnTo>
                <a:lnTo>
                  <a:pt x="1164453" y="564330"/>
                </a:lnTo>
                <a:lnTo>
                  <a:pt x="1187584" y="531848"/>
                </a:lnTo>
                <a:lnTo>
                  <a:pt x="1206027" y="497872"/>
                </a:lnTo>
                <a:lnTo>
                  <a:pt x="1227809" y="426094"/>
                </a:lnTo>
                <a:lnTo>
                  <a:pt x="1230630" y="38862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73" name="object 22">
            <a:extLst>
              <a:ext uri="{FF2B5EF4-FFF2-40B4-BE49-F238E27FC236}">
                <a16:creationId xmlns:a16="http://schemas.microsoft.com/office/drawing/2014/main" id="{53009EE2-85E2-02B7-C783-FA6181B97D00}"/>
              </a:ext>
            </a:extLst>
          </p:cNvPr>
          <p:cNvSpPr>
            <a:spLocks/>
          </p:cNvSpPr>
          <p:nvPr/>
        </p:nvSpPr>
        <p:spPr bwMode="auto">
          <a:xfrm>
            <a:off x="6205538" y="4746625"/>
            <a:ext cx="1052512" cy="665163"/>
          </a:xfrm>
          <a:custGeom>
            <a:avLst/>
            <a:gdLst>
              <a:gd name="T0" fmla="*/ 136242 w 1230629"/>
              <a:gd name="T1" fmla="*/ 433 h 778510"/>
              <a:gd name="T2" fmla="*/ 108448 w 1230629"/>
              <a:gd name="T3" fmla="*/ 3776 h 778510"/>
              <a:gd name="T4" fmla="*/ 82717 w 1230629"/>
              <a:gd name="T5" fmla="*/ 10155 h 778510"/>
              <a:gd name="T6" fmla="*/ 59553 w 1230629"/>
              <a:gd name="T7" fmla="*/ 19251 h 778510"/>
              <a:gd name="T8" fmla="*/ 39465 w 1230629"/>
              <a:gd name="T9" fmla="*/ 30746 h 778510"/>
              <a:gd name="T10" fmla="*/ 22959 w 1230629"/>
              <a:gd name="T11" fmla="*/ 44316 h 778510"/>
              <a:gd name="T12" fmla="*/ 10542 w 1230629"/>
              <a:gd name="T13" fmla="*/ 59646 h 778510"/>
              <a:gd name="T14" fmla="*/ 690 w 1230629"/>
              <a:gd name="T15" fmla="*/ 85235 h 778510"/>
              <a:gd name="T16" fmla="*/ 690 w 1230629"/>
              <a:gd name="T17" fmla="*/ 103391 h 778510"/>
              <a:gd name="T18" fmla="*/ 10542 w 1230629"/>
              <a:gd name="T19" fmla="*/ 129051 h 778510"/>
              <a:gd name="T20" fmla="*/ 22959 w 1230629"/>
              <a:gd name="T21" fmla="*/ 144412 h 778510"/>
              <a:gd name="T22" fmla="*/ 39465 w 1230629"/>
              <a:gd name="T23" fmla="*/ 158007 h 778510"/>
              <a:gd name="T24" fmla="*/ 59553 w 1230629"/>
              <a:gd name="T25" fmla="*/ 169515 h 778510"/>
              <a:gd name="T26" fmla="*/ 82717 w 1230629"/>
              <a:gd name="T27" fmla="*/ 178619 h 778510"/>
              <a:gd name="T28" fmla="*/ 108448 w 1230629"/>
              <a:gd name="T29" fmla="*/ 185003 h 778510"/>
              <a:gd name="T30" fmla="*/ 136242 w 1230629"/>
              <a:gd name="T31" fmla="*/ 188347 h 778510"/>
              <a:gd name="T32" fmla="*/ 165233 w 1230629"/>
              <a:gd name="T33" fmla="*/ 188347 h 778510"/>
              <a:gd name="T34" fmla="*/ 192975 w 1230629"/>
              <a:gd name="T35" fmla="*/ 185003 h 778510"/>
              <a:gd name="T36" fmla="*/ 218668 w 1230629"/>
              <a:gd name="T37" fmla="*/ 178619 h 778510"/>
              <a:gd name="T38" fmla="*/ 241804 w 1230629"/>
              <a:gd name="T39" fmla="*/ 169515 h 778510"/>
              <a:gd name="T40" fmla="*/ 261872 w 1230629"/>
              <a:gd name="T41" fmla="*/ 158007 h 778510"/>
              <a:gd name="T42" fmla="*/ 278368 w 1230629"/>
              <a:gd name="T43" fmla="*/ 144412 h 778510"/>
              <a:gd name="T44" fmla="*/ 290780 w 1230629"/>
              <a:gd name="T45" fmla="*/ 129051 h 778510"/>
              <a:gd name="T46" fmla="*/ 300629 w 1230629"/>
              <a:gd name="T47" fmla="*/ 103391 h 778510"/>
              <a:gd name="T48" fmla="*/ 300629 w 1230629"/>
              <a:gd name="T49" fmla="*/ 85235 h 778510"/>
              <a:gd name="T50" fmla="*/ 290780 w 1230629"/>
              <a:gd name="T51" fmla="*/ 59646 h 778510"/>
              <a:gd name="T52" fmla="*/ 278368 w 1230629"/>
              <a:gd name="T53" fmla="*/ 44316 h 778510"/>
              <a:gd name="T54" fmla="*/ 261872 w 1230629"/>
              <a:gd name="T55" fmla="*/ 30746 h 778510"/>
              <a:gd name="T56" fmla="*/ 241804 w 1230629"/>
              <a:gd name="T57" fmla="*/ 19251 h 778510"/>
              <a:gd name="T58" fmla="*/ 218668 w 1230629"/>
              <a:gd name="T59" fmla="*/ 10155 h 778510"/>
              <a:gd name="T60" fmla="*/ 192975 w 1230629"/>
              <a:gd name="T61" fmla="*/ 3776 h 778510"/>
              <a:gd name="T62" fmla="*/ 165233 w 1230629"/>
              <a:gd name="T63" fmla="*/ 433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30629" h="778510">
                <a:moveTo>
                  <a:pt x="615696" y="0"/>
                </a:moveTo>
                <a:lnTo>
                  <a:pt x="556429" y="1783"/>
                </a:lnTo>
                <a:lnTo>
                  <a:pt x="498750" y="7025"/>
                </a:lnTo>
                <a:lnTo>
                  <a:pt x="442918" y="15561"/>
                </a:lnTo>
                <a:lnTo>
                  <a:pt x="389191" y="27225"/>
                </a:lnTo>
                <a:lnTo>
                  <a:pt x="337827" y="41853"/>
                </a:lnTo>
                <a:lnTo>
                  <a:pt x="289086" y="59280"/>
                </a:lnTo>
                <a:lnTo>
                  <a:pt x="243225" y="79342"/>
                </a:lnTo>
                <a:lnTo>
                  <a:pt x="200505" y="101873"/>
                </a:lnTo>
                <a:lnTo>
                  <a:pt x="161183" y="126710"/>
                </a:lnTo>
                <a:lnTo>
                  <a:pt x="125518" y="153687"/>
                </a:lnTo>
                <a:lnTo>
                  <a:pt x="93770" y="182639"/>
                </a:lnTo>
                <a:lnTo>
                  <a:pt x="66196" y="213403"/>
                </a:lnTo>
                <a:lnTo>
                  <a:pt x="43055" y="245813"/>
                </a:lnTo>
                <a:lnTo>
                  <a:pt x="24606" y="279704"/>
                </a:lnTo>
                <a:lnTo>
                  <a:pt x="2820" y="351272"/>
                </a:lnTo>
                <a:lnTo>
                  <a:pt x="0" y="388620"/>
                </a:lnTo>
                <a:lnTo>
                  <a:pt x="2820" y="426094"/>
                </a:lnTo>
                <a:lnTo>
                  <a:pt x="24606" y="497872"/>
                </a:lnTo>
                <a:lnTo>
                  <a:pt x="43055" y="531848"/>
                </a:lnTo>
                <a:lnTo>
                  <a:pt x="66196" y="564330"/>
                </a:lnTo>
                <a:lnTo>
                  <a:pt x="93770" y="595155"/>
                </a:lnTo>
                <a:lnTo>
                  <a:pt x="125518" y="624159"/>
                </a:lnTo>
                <a:lnTo>
                  <a:pt x="161183" y="651178"/>
                </a:lnTo>
                <a:lnTo>
                  <a:pt x="200505" y="676048"/>
                </a:lnTo>
                <a:lnTo>
                  <a:pt x="243225" y="698606"/>
                </a:lnTo>
                <a:lnTo>
                  <a:pt x="289086" y="718687"/>
                </a:lnTo>
                <a:lnTo>
                  <a:pt x="337827" y="736129"/>
                </a:lnTo>
                <a:lnTo>
                  <a:pt x="389191" y="750766"/>
                </a:lnTo>
                <a:lnTo>
                  <a:pt x="442918" y="762436"/>
                </a:lnTo>
                <a:lnTo>
                  <a:pt x="498750" y="770974"/>
                </a:lnTo>
                <a:lnTo>
                  <a:pt x="556429" y="776217"/>
                </a:lnTo>
                <a:lnTo>
                  <a:pt x="615696" y="778002"/>
                </a:lnTo>
                <a:lnTo>
                  <a:pt x="674835" y="776217"/>
                </a:lnTo>
                <a:lnTo>
                  <a:pt x="732402" y="770974"/>
                </a:lnTo>
                <a:lnTo>
                  <a:pt x="788137" y="762436"/>
                </a:lnTo>
                <a:lnTo>
                  <a:pt x="841779" y="750766"/>
                </a:lnTo>
                <a:lnTo>
                  <a:pt x="893070" y="736129"/>
                </a:lnTo>
                <a:lnTo>
                  <a:pt x="941750" y="718687"/>
                </a:lnTo>
                <a:lnTo>
                  <a:pt x="987559" y="698606"/>
                </a:lnTo>
                <a:lnTo>
                  <a:pt x="1030237" y="676048"/>
                </a:lnTo>
                <a:lnTo>
                  <a:pt x="1069525" y="651178"/>
                </a:lnTo>
                <a:lnTo>
                  <a:pt x="1105164" y="624159"/>
                </a:lnTo>
                <a:lnTo>
                  <a:pt x="1136893" y="595155"/>
                </a:lnTo>
                <a:lnTo>
                  <a:pt x="1164453" y="564330"/>
                </a:lnTo>
                <a:lnTo>
                  <a:pt x="1187584" y="531848"/>
                </a:lnTo>
                <a:lnTo>
                  <a:pt x="1206027" y="497872"/>
                </a:lnTo>
                <a:lnTo>
                  <a:pt x="1227809" y="426094"/>
                </a:lnTo>
                <a:lnTo>
                  <a:pt x="1230630" y="388620"/>
                </a:lnTo>
                <a:lnTo>
                  <a:pt x="1227809" y="351272"/>
                </a:lnTo>
                <a:lnTo>
                  <a:pt x="1206027" y="279704"/>
                </a:lnTo>
                <a:lnTo>
                  <a:pt x="1187584" y="245813"/>
                </a:lnTo>
                <a:lnTo>
                  <a:pt x="1164453" y="213403"/>
                </a:lnTo>
                <a:lnTo>
                  <a:pt x="1136893" y="182639"/>
                </a:lnTo>
                <a:lnTo>
                  <a:pt x="1105164" y="153687"/>
                </a:lnTo>
                <a:lnTo>
                  <a:pt x="1069525" y="126710"/>
                </a:lnTo>
                <a:lnTo>
                  <a:pt x="1030237" y="101873"/>
                </a:lnTo>
                <a:lnTo>
                  <a:pt x="987559" y="79342"/>
                </a:lnTo>
                <a:lnTo>
                  <a:pt x="941750" y="59280"/>
                </a:lnTo>
                <a:lnTo>
                  <a:pt x="893070" y="41853"/>
                </a:lnTo>
                <a:lnTo>
                  <a:pt x="841779" y="27225"/>
                </a:lnTo>
                <a:lnTo>
                  <a:pt x="788137" y="15561"/>
                </a:lnTo>
                <a:lnTo>
                  <a:pt x="732402" y="7025"/>
                </a:lnTo>
                <a:lnTo>
                  <a:pt x="674835" y="1783"/>
                </a:lnTo>
                <a:lnTo>
                  <a:pt x="61569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0674" name="object 23">
            <a:extLst>
              <a:ext uri="{FF2B5EF4-FFF2-40B4-BE49-F238E27FC236}">
                <a16:creationId xmlns:a16="http://schemas.microsoft.com/office/drawing/2014/main" id="{CE25A54E-1685-9B1B-7B69-ED5A809B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4810125"/>
            <a:ext cx="6715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87313" indent="-76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相关子 查询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75" name="标题 13">
            <a:extLst>
              <a:ext uri="{FF2B5EF4-FFF2-40B4-BE49-F238E27FC236}">
                <a16:creationId xmlns:a16="http://schemas.microsoft.com/office/drawing/2014/main" id="{4B0CF079-4929-8F35-8835-DA4EA5ED1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70676" name="灯片编号占位符 25">
            <a:extLst>
              <a:ext uri="{FF2B5EF4-FFF2-40B4-BE49-F238E27FC236}">
                <a16:creationId xmlns:a16="http://schemas.microsoft.com/office/drawing/2014/main" id="{819419BF-5B35-8C24-B46E-09AE8283A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C70D54-C487-4A57-BD72-E021E6C84C1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11" grpId="0"/>
      <p:bldP spid="70666" grpId="0"/>
      <p:bldP spid="70667" grpId="0" animBg="1"/>
      <p:bldP spid="70668" grpId="0" animBg="1"/>
      <p:bldP spid="70669" grpId="0" animBg="1"/>
      <p:bldP spid="70670" grpId="0"/>
      <p:bldP spid="70671" grpId="0" animBg="1"/>
      <p:bldP spid="70672" grpId="0" animBg="1"/>
      <p:bldP spid="70673" grpId="0" animBg="1"/>
      <p:bldP spid="7067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5">
            <a:extLst>
              <a:ext uri="{FF2B5EF4-FFF2-40B4-BE49-F238E27FC236}">
                <a16:creationId xmlns:a16="http://schemas.microsoft.com/office/drawing/2014/main" id="{BCD39914-0278-12AA-40B8-B78C1288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68425"/>
            <a:ext cx="8207375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7513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50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为什么不用 </a:t>
            </a:r>
            <a:r>
              <a:rPr lang="zh-CN" altLang="zh-CN" sz="2000">
                <a:latin typeface="Symbol" panose="05050102010706020507" pitchFamily="18" charset="2"/>
              </a:rPr>
              <a:t></a:t>
            </a:r>
            <a:r>
              <a:rPr lang="zh-CN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any ?</a:t>
            </a:r>
          </a:p>
          <a:p>
            <a:pPr eaLnBrk="1" hangingPunct="1">
              <a:lnSpc>
                <a:spcPct val="130000"/>
              </a:lnSpc>
              <a:spcBef>
                <a:spcPts val="1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在SQL标准中，也有</a:t>
            </a:r>
            <a:r>
              <a:rPr lang="zh-CN" altLang="zh-CN" sz="170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17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 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谓词，但由于其语义的模糊性：any, “任一”是 指所有呢？还是指某一个？不清楚，所以被 </a:t>
            </a:r>
            <a:r>
              <a:rPr lang="zh-CN" altLang="zh-CN" sz="1700">
                <a:solidFill>
                  <a:srgbClr val="FF0065"/>
                </a:solidFill>
                <a:latin typeface="Symbol" panose="05050102010706020507" pitchFamily="18" charset="2"/>
              </a:rPr>
              <a:t></a:t>
            </a:r>
            <a:r>
              <a:rPr lang="zh-CN" altLang="zh-CN" sz="1700">
                <a:solidFill>
                  <a:srgbClr val="FF00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替代以求更明晰。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示例：求工资小于任一教师的教师姓名？ 下面哪一种写法正确呢？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D61397-15E4-00C7-600C-0BDAC35A588B}"/>
              </a:ext>
            </a:extLst>
          </p:cNvPr>
          <p:cNvSpPr txBox="1"/>
          <p:nvPr/>
        </p:nvSpPr>
        <p:spPr>
          <a:xfrm>
            <a:off x="1304925" y="3068638"/>
            <a:ext cx="5175250" cy="633412"/>
          </a:xfrm>
          <a:prstGeom prst="rect">
            <a:avLst/>
          </a:prstGeom>
        </p:spPr>
        <p:txBody>
          <a:bodyPr lIns="0" tIns="80906" rIns="0" bIns="0">
            <a:spAutoFit/>
          </a:bodyPr>
          <a:lstStyle/>
          <a:p>
            <a:pPr marL="10860" eaLnBrk="1" hangingPunct="1">
              <a:spcBef>
                <a:spcPts val="637"/>
              </a:spcBef>
              <a:tabLst>
                <a:tab pos="803080" algn="l"/>
                <a:tab pos="1595842" algn="l"/>
              </a:tabLst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Tname	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endParaRPr sz="1539" dirty="0">
              <a:latin typeface="Arial"/>
              <a:cs typeface="Arial"/>
            </a:endParaRPr>
          </a:p>
          <a:p>
            <a:pPr marL="10860" algn="ctr" eaLnBrk="1" hangingPunct="1">
              <a:spcBef>
                <a:spcPts val="556"/>
              </a:spcBef>
              <a:tabLst>
                <a:tab pos="770501" algn="l"/>
                <a:tab pos="2882726" algn="l"/>
                <a:tab pos="4175582" algn="l"/>
              </a:tabLst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1539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Salary  </a:t>
            </a:r>
            <a:r>
              <a:rPr sz="1539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&lt; </a:t>
            </a:r>
            <a:r>
              <a:rPr sz="1539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any</a:t>
            </a:r>
            <a:r>
              <a:rPr sz="1539" u="sng" spc="21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Salary </a:t>
            </a:r>
            <a:r>
              <a:rPr sz="1539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r>
              <a:rPr sz="1539" spc="35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71684" name="object 7">
            <a:extLst>
              <a:ext uri="{FF2B5EF4-FFF2-40B4-BE49-F238E27FC236}">
                <a16:creationId xmlns:a16="http://schemas.microsoft.com/office/drawing/2014/main" id="{875237C0-D290-DE1A-A4B9-FFE627D29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3984625"/>
            <a:ext cx="6191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Select  Where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71685" name="object 8">
            <a:extLst>
              <a:ext uri="{FF2B5EF4-FFF2-40B4-BE49-F238E27FC236}">
                <a16:creationId xmlns:a16="http://schemas.microsoft.com/office/drawing/2014/main" id="{AFBD5582-8B8D-14AA-6136-5590FDB6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84625"/>
            <a:ext cx="22002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 indent="31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35025" algn="l"/>
                <a:tab pos="1492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35025" algn="l"/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35025" algn="l"/>
                <a:tab pos="1492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5025" algn="l"/>
                <a:tab pos="1492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FF0065"/>
                </a:solidFill>
                <a:cs typeface="Arial" panose="020B0604020202020204" pitchFamily="34" charset="0"/>
              </a:rPr>
              <a:t>Tname	</a:t>
            </a: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500">
                <a:solidFill>
                  <a:srgbClr val="FF0065"/>
                </a:solidFill>
                <a:cs typeface="Arial" panose="020B0604020202020204" pitchFamily="34" charset="0"/>
              </a:rPr>
              <a:t>Teacher  </a:t>
            </a:r>
            <a:r>
              <a:rPr lang="zh-CN" altLang="zh-CN" sz="1500" u="sng">
                <a:solidFill>
                  <a:srgbClr val="FF0065"/>
                </a:solidFill>
                <a:cs typeface="Arial" panose="020B0604020202020204" pitchFamily="34" charset="0"/>
              </a:rPr>
              <a:t>Salary  &lt; some</a:t>
            </a:r>
            <a:r>
              <a:rPr lang="zh-CN" altLang="zh-CN" sz="1500">
                <a:solidFill>
                  <a:srgbClr val="FF0065"/>
                </a:solidFill>
                <a:cs typeface="Arial" panose="020B0604020202020204" pitchFamily="34" charset="0"/>
              </a:rPr>
              <a:t>	( </a:t>
            </a: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CF771A4-2339-5D0E-0C97-FF81341AA56B}"/>
              </a:ext>
            </a:extLst>
          </p:cNvPr>
          <p:cNvSpPr txBox="1"/>
          <p:nvPr/>
        </p:nvSpPr>
        <p:spPr>
          <a:xfrm>
            <a:off x="4405313" y="4306717"/>
            <a:ext cx="2301875" cy="272415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1302629" algn="l"/>
              </a:tabLst>
              <a:defRPr/>
            </a:pP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Salary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r>
              <a:rPr sz="1539" spc="35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F1D591A-6FD4-E810-83C1-C752DBB9F238}"/>
              </a:ext>
            </a:extLst>
          </p:cNvPr>
          <p:cNvSpPr txBox="1"/>
          <p:nvPr/>
        </p:nvSpPr>
        <p:spPr>
          <a:xfrm>
            <a:off x="2097088" y="4972050"/>
            <a:ext cx="652462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Tname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63869ED-EFAF-6B07-6F76-C431819BC7B8}"/>
              </a:ext>
            </a:extLst>
          </p:cNvPr>
          <p:cNvSpPr txBox="1"/>
          <p:nvPr/>
        </p:nvSpPr>
        <p:spPr>
          <a:xfrm>
            <a:off x="2889250" y="4972050"/>
            <a:ext cx="1370013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1539" spc="37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endParaRPr sz="1539">
              <a:latin typeface="Arial"/>
              <a:cs typeface="Arial"/>
            </a:endParaRPr>
          </a:p>
        </p:txBody>
      </p:sp>
      <p:sp>
        <p:nvSpPr>
          <p:cNvPr id="71689" name="object 12">
            <a:extLst>
              <a:ext uri="{FF2B5EF4-FFF2-40B4-BE49-F238E27FC236}">
                <a16:creationId xmlns:a16="http://schemas.microsoft.com/office/drawing/2014/main" id="{F11961F5-4FB1-ADF2-4172-11BA99CF3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4900613"/>
            <a:ext cx="6191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Select  Where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62EF2ED-62DA-CCAE-70E1-11C59CE6E846}"/>
              </a:ext>
            </a:extLst>
          </p:cNvPr>
          <p:cNvSpPr txBox="1"/>
          <p:nvPr/>
        </p:nvSpPr>
        <p:spPr>
          <a:xfrm>
            <a:off x="2063750" y="5276850"/>
            <a:ext cx="4351338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1199462" algn="l"/>
                <a:tab pos="2057383" algn="l"/>
                <a:tab pos="2752952" algn="l"/>
              </a:tabLst>
              <a:defRPr/>
            </a:pPr>
            <a:r>
              <a:rPr sz="1539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Salary </a:t>
            </a:r>
            <a:r>
              <a:rPr sz="1539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&lt; </a:t>
            </a:r>
            <a:r>
              <a:rPr sz="1539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all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Salary	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r>
              <a:rPr sz="1539" spc="38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1539" dirty="0">
                <a:latin typeface="Arial"/>
                <a:cs typeface="Arial"/>
              </a:rPr>
              <a:t>;</a:t>
            </a:r>
            <a:endParaRPr sz="1539">
              <a:latin typeface="Arial"/>
              <a:cs typeface="Arial"/>
            </a:endParaRPr>
          </a:p>
        </p:txBody>
      </p:sp>
      <p:sp>
        <p:nvSpPr>
          <p:cNvPr id="71691" name="object 16">
            <a:extLst>
              <a:ext uri="{FF2B5EF4-FFF2-40B4-BE49-F238E27FC236}">
                <a16:creationId xmlns:a16="http://schemas.microsoft.com/office/drawing/2014/main" id="{832EDF40-A39F-E24E-33EF-044490E8F226}"/>
              </a:ext>
            </a:extLst>
          </p:cNvPr>
          <p:cNvSpPr>
            <a:spLocks/>
          </p:cNvSpPr>
          <p:nvPr/>
        </p:nvSpPr>
        <p:spPr bwMode="auto">
          <a:xfrm>
            <a:off x="1120775" y="3121025"/>
            <a:ext cx="5989638" cy="690563"/>
          </a:xfrm>
          <a:custGeom>
            <a:avLst/>
            <a:gdLst>
              <a:gd name="T0" fmla="*/ 0 w 7004684"/>
              <a:gd name="T1" fmla="*/ 0 h 808989"/>
              <a:gd name="T2" fmla="*/ 0 w 7004684"/>
              <a:gd name="T3" fmla="*/ 194543 h 808989"/>
              <a:gd name="T4" fmla="*/ 1711879 w 7004684"/>
              <a:gd name="T5" fmla="*/ 194543 h 808989"/>
              <a:gd name="T6" fmla="*/ 1711879 w 7004684"/>
              <a:gd name="T7" fmla="*/ 0 h 808989"/>
              <a:gd name="T8" fmla="*/ 0 w 7004684"/>
              <a:gd name="T9" fmla="*/ 0 h 808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4684" h="808989">
                <a:moveTo>
                  <a:pt x="0" y="0"/>
                </a:moveTo>
                <a:lnTo>
                  <a:pt x="0" y="808482"/>
                </a:lnTo>
                <a:lnTo>
                  <a:pt x="7004304" y="808482"/>
                </a:lnTo>
                <a:lnTo>
                  <a:pt x="7004304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692" name="object 17">
            <a:extLst>
              <a:ext uri="{FF2B5EF4-FFF2-40B4-BE49-F238E27FC236}">
                <a16:creationId xmlns:a16="http://schemas.microsoft.com/office/drawing/2014/main" id="{90E92A4F-599B-E3B0-F0E6-438834B30334}"/>
              </a:ext>
            </a:extLst>
          </p:cNvPr>
          <p:cNvSpPr>
            <a:spLocks/>
          </p:cNvSpPr>
          <p:nvPr/>
        </p:nvSpPr>
        <p:spPr bwMode="auto">
          <a:xfrm>
            <a:off x="6823075" y="3074988"/>
            <a:ext cx="1262063" cy="795337"/>
          </a:xfrm>
          <a:custGeom>
            <a:avLst/>
            <a:gdLst>
              <a:gd name="T0" fmla="*/ 352616 w 1475740"/>
              <a:gd name="T1" fmla="*/ 78870 h 930910"/>
              <a:gd name="T2" fmla="*/ 329204 w 1475740"/>
              <a:gd name="T3" fmla="*/ 48968 h 930910"/>
              <a:gd name="T4" fmla="*/ 303333 w 1475740"/>
              <a:gd name="T5" fmla="*/ 30239 h 930910"/>
              <a:gd name="T6" fmla="*/ 271547 w 1475740"/>
              <a:gd name="T7" fmla="*/ 15436 h 930910"/>
              <a:gd name="T8" fmla="*/ 234936 w 1475740"/>
              <a:gd name="T9" fmla="*/ 5242 h 930910"/>
              <a:gd name="T10" fmla="*/ 194589 w 1475740"/>
              <a:gd name="T11" fmla="*/ 340 h 930910"/>
              <a:gd name="T12" fmla="*/ 152565 w 1475740"/>
              <a:gd name="T13" fmla="*/ 1345 h 930910"/>
              <a:gd name="T14" fmla="*/ 113308 w 1475740"/>
              <a:gd name="T15" fmla="*/ 8087 h 930910"/>
              <a:gd name="T16" fmla="*/ 78180 w 1475740"/>
              <a:gd name="T17" fmla="*/ 19891 h 930910"/>
              <a:gd name="T18" fmla="*/ 48260 w 1475740"/>
              <a:gd name="T19" fmla="*/ 36079 h 930910"/>
              <a:gd name="T20" fmla="*/ 24627 w 1475740"/>
              <a:gd name="T21" fmla="*/ 55966 h 930910"/>
              <a:gd name="T22" fmla="*/ 4764 w 1475740"/>
              <a:gd name="T23" fmla="*/ 87058 h 930910"/>
              <a:gd name="T24" fmla="*/ 542 w 1475740"/>
              <a:gd name="T25" fmla="*/ 121737 h 930910"/>
              <a:gd name="T26" fmla="*/ 18333 w 1475740"/>
              <a:gd name="T27" fmla="*/ 162513 h 930910"/>
              <a:gd name="T28" fmla="*/ 32073 w 1475740"/>
              <a:gd name="T29" fmla="*/ 177100 h 930910"/>
              <a:gd name="T30" fmla="*/ 37994 w 1475740"/>
              <a:gd name="T31" fmla="*/ 86827 h 930910"/>
              <a:gd name="T32" fmla="*/ 62296 w 1475740"/>
              <a:gd name="T33" fmla="*/ 56725 h 930910"/>
              <a:gd name="T34" fmla="*/ 90656 w 1475740"/>
              <a:gd name="T35" fmla="*/ 39009 h 930910"/>
              <a:gd name="T36" fmla="*/ 125846 w 1475740"/>
              <a:gd name="T37" fmla="*/ 26612 h 930910"/>
              <a:gd name="T38" fmla="*/ 166192 w 1475740"/>
              <a:gd name="T39" fmla="*/ 20569 h 930910"/>
              <a:gd name="T40" fmla="*/ 208721 w 1475740"/>
              <a:gd name="T41" fmla="*/ 21813 h 930910"/>
              <a:gd name="T42" fmla="*/ 247534 w 1475740"/>
              <a:gd name="T43" fmla="*/ 30090 h 930910"/>
              <a:gd name="T44" fmla="*/ 280633 w 1475740"/>
              <a:gd name="T45" fmla="*/ 44375 h 930910"/>
              <a:gd name="T46" fmla="*/ 306346 w 1475740"/>
              <a:gd name="T47" fmla="*/ 63633 h 930910"/>
              <a:gd name="T48" fmla="*/ 326249 w 1475740"/>
              <a:gd name="T49" fmla="*/ 95256 h 930910"/>
              <a:gd name="T50" fmla="*/ 329204 w 1475740"/>
              <a:gd name="T51" fmla="*/ 176820 h 930910"/>
              <a:gd name="T52" fmla="*/ 348072 w 1475740"/>
              <a:gd name="T53" fmla="*/ 154880 h 930910"/>
              <a:gd name="T54" fmla="*/ 360995 w 1475740"/>
              <a:gd name="T55" fmla="*/ 112924 h 930910"/>
              <a:gd name="T56" fmla="*/ 328244 w 1475740"/>
              <a:gd name="T57" fmla="*/ 121852 h 930910"/>
              <a:gd name="T58" fmla="*/ 312986 w 1475740"/>
              <a:gd name="T59" fmla="*/ 154788 h 930910"/>
              <a:gd name="T60" fmla="*/ 290108 w 1475740"/>
              <a:gd name="T61" fmla="*/ 175482 h 930910"/>
              <a:gd name="T62" fmla="*/ 259285 w 1475740"/>
              <a:gd name="T63" fmla="*/ 191568 h 930910"/>
              <a:gd name="T64" fmla="*/ 222190 w 1475740"/>
              <a:gd name="T65" fmla="*/ 201993 h 930910"/>
              <a:gd name="T66" fmla="*/ 180497 w 1475740"/>
              <a:gd name="T67" fmla="*/ 205704 h 930910"/>
              <a:gd name="T68" fmla="*/ 138804 w 1475740"/>
              <a:gd name="T69" fmla="*/ 201993 h 930910"/>
              <a:gd name="T70" fmla="*/ 101710 w 1475740"/>
              <a:gd name="T71" fmla="*/ 191568 h 930910"/>
              <a:gd name="T72" fmla="*/ 70887 w 1475740"/>
              <a:gd name="T73" fmla="*/ 175482 h 930910"/>
              <a:gd name="T74" fmla="*/ 48009 w 1475740"/>
              <a:gd name="T75" fmla="*/ 154788 h 930910"/>
              <a:gd name="T76" fmla="*/ 32073 w 1475740"/>
              <a:gd name="T77" fmla="*/ 112924 h 930910"/>
              <a:gd name="T78" fmla="*/ 48260 w 1475740"/>
              <a:gd name="T79" fmla="*/ 189684 h 930910"/>
              <a:gd name="T80" fmla="*/ 78180 w 1475740"/>
              <a:gd name="T81" fmla="*/ 205832 h 930910"/>
              <a:gd name="T82" fmla="*/ 113308 w 1475740"/>
              <a:gd name="T83" fmla="*/ 217604 h 930910"/>
              <a:gd name="T84" fmla="*/ 152565 w 1475740"/>
              <a:gd name="T85" fmla="*/ 224325 h 930910"/>
              <a:gd name="T86" fmla="*/ 194589 w 1475740"/>
              <a:gd name="T87" fmla="*/ 225324 h 930910"/>
              <a:gd name="T88" fmla="*/ 234936 w 1475740"/>
              <a:gd name="T89" fmla="*/ 220440 h 930910"/>
              <a:gd name="T90" fmla="*/ 271547 w 1475740"/>
              <a:gd name="T91" fmla="*/ 210276 h 930910"/>
              <a:gd name="T92" fmla="*/ 303333 w 1475740"/>
              <a:gd name="T93" fmla="*/ 195510 h 930910"/>
              <a:gd name="T94" fmla="*/ 328923 w 1475740"/>
              <a:gd name="T95" fmla="*/ 177057 h 9309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75740" h="930910">
                <a:moveTo>
                  <a:pt x="1475232" y="465582"/>
                </a:moveTo>
                <a:lnTo>
                  <a:pt x="1466452" y="393657"/>
                </a:lnTo>
                <a:lnTo>
                  <a:pt x="1440995" y="325178"/>
                </a:lnTo>
                <a:lnTo>
                  <a:pt x="1400178" y="260979"/>
                </a:lnTo>
                <a:lnTo>
                  <a:pt x="1374422" y="230744"/>
                </a:lnTo>
                <a:lnTo>
                  <a:pt x="1345320" y="201892"/>
                </a:lnTo>
                <a:lnTo>
                  <a:pt x="1313039" y="174526"/>
                </a:lnTo>
                <a:lnTo>
                  <a:pt x="1277742" y="148751"/>
                </a:lnTo>
                <a:lnTo>
                  <a:pt x="1239594" y="124671"/>
                </a:lnTo>
                <a:lnTo>
                  <a:pt x="1198761" y="102390"/>
                </a:lnTo>
                <a:lnTo>
                  <a:pt x="1155407" y="82011"/>
                </a:lnTo>
                <a:lnTo>
                  <a:pt x="1109697" y="63641"/>
                </a:lnTo>
                <a:lnTo>
                  <a:pt x="1061797" y="47381"/>
                </a:lnTo>
                <a:lnTo>
                  <a:pt x="1011870" y="33338"/>
                </a:lnTo>
                <a:lnTo>
                  <a:pt x="960082" y="21614"/>
                </a:lnTo>
                <a:lnTo>
                  <a:pt x="906597" y="12314"/>
                </a:lnTo>
                <a:lnTo>
                  <a:pt x="851582" y="5542"/>
                </a:lnTo>
                <a:lnTo>
                  <a:pt x="795199" y="1402"/>
                </a:lnTo>
                <a:lnTo>
                  <a:pt x="737616" y="0"/>
                </a:lnTo>
                <a:lnTo>
                  <a:pt x="679933" y="1402"/>
                </a:lnTo>
                <a:lnTo>
                  <a:pt x="623471" y="5542"/>
                </a:lnTo>
                <a:lnTo>
                  <a:pt x="568394" y="12314"/>
                </a:lnTo>
                <a:lnTo>
                  <a:pt x="514864" y="21614"/>
                </a:lnTo>
                <a:lnTo>
                  <a:pt x="463045" y="33338"/>
                </a:lnTo>
                <a:lnTo>
                  <a:pt x="413101" y="47381"/>
                </a:lnTo>
                <a:lnTo>
                  <a:pt x="365195" y="63641"/>
                </a:lnTo>
                <a:lnTo>
                  <a:pt x="319490" y="82011"/>
                </a:lnTo>
                <a:lnTo>
                  <a:pt x="276150" y="102390"/>
                </a:lnTo>
                <a:lnTo>
                  <a:pt x="235338" y="124671"/>
                </a:lnTo>
                <a:lnTo>
                  <a:pt x="197218" y="148751"/>
                </a:lnTo>
                <a:lnTo>
                  <a:pt x="161952" y="174526"/>
                </a:lnTo>
                <a:lnTo>
                  <a:pt x="129705" y="201892"/>
                </a:lnTo>
                <a:lnTo>
                  <a:pt x="100640" y="230744"/>
                </a:lnTo>
                <a:lnTo>
                  <a:pt x="74920" y="260979"/>
                </a:lnTo>
                <a:lnTo>
                  <a:pt x="52708" y="292492"/>
                </a:lnTo>
                <a:lnTo>
                  <a:pt x="19465" y="358935"/>
                </a:lnTo>
                <a:lnTo>
                  <a:pt x="2217" y="429241"/>
                </a:lnTo>
                <a:lnTo>
                  <a:pt x="0" y="465582"/>
                </a:lnTo>
                <a:lnTo>
                  <a:pt x="2217" y="501917"/>
                </a:lnTo>
                <a:lnTo>
                  <a:pt x="19465" y="572186"/>
                </a:lnTo>
                <a:lnTo>
                  <a:pt x="52708" y="638562"/>
                </a:lnTo>
                <a:lnTo>
                  <a:pt x="74920" y="670033"/>
                </a:lnTo>
                <a:lnTo>
                  <a:pt x="100640" y="700221"/>
                </a:lnTo>
                <a:lnTo>
                  <a:pt x="129705" y="729023"/>
                </a:lnTo>
                <a:lnTo>
                  <a:pt x="131064" y="730174"/>
                </a:lnTo>
                <a:lnTo>
                  <a:pt x="131064" y="465582"/>
                </a:lnTo>
                <a:lnTo>
                  <a:pt x="133837" y="428652"/>
                </a:lnTo>
                <a:lnTo>
                  <a:pt x="155268" y="357989"/>
                </a:lnTo>
                <a:lnTo>
                  <a:pt x="196189" y="292642"/>
                </a:lnTo>
                <a:lnTo>
                  <a:pt x="223326" y="262357"/>
                </a:lnTo>
                <a:lnTo>
                  <a:pt x="254576" y="233875"/>
                </a:lnTo>
                <a:lnTo>
                  <a:pt x="289686" y="207356"/>
                </a:lnTo>
                <a:lnTo>
                  <a:pt x="328403" y="182956"/>
                </a:lnTo>
                <a:lnTo>
                  <a:pt x="370474" y="160834"/>
                </a:lnTo>
                <a:lnTo>
                  <a:pt x="415645" y="141149"/>
                </a:lnTo>
                <a:lnTo>
                  <a:pt x="463665" y="124058"/>
                </a:lnTo>
                <a:lnTo>
                  <a:pt x="514278" y="109720"/>
                </a:lnTo>
                <a:lnTo>
                  <a:pt x="567233" y="98292"/>
                </a:lnTo>
                <a:lnTo>
                  <a:pt x="622277" y="89934"/>
                </a:lnTo>
                <a:lnTo>
                  <a:pt x="679155" y="84803"/>
                </a:lnTo>
                <a:lnTo>
                  <a:pt x="737616" y="83058"/>
                </a:lnTo>
                <a:lnTo>
                  <a:pt x="796076" y="84803"/>
                </a:lnTo>
                <a:lnTo>
                  <a:pt x="852954" y="89934"/>
                </a:lnTo>
                <a:lnTo>
                  <a:pt x="907998" y="98292"/>
                </a:lnTo>
                <a:lnTo>
                  <a:pt x="960953" y="109720"/>
                </a:lnTo>
                <a:lnTo>
                  <a:pt x="1011566" y="124058"/>
                </a:lnTo>
                <a:lnTo>
                  <a:pt x="1059586" y="141149"/>
                </a:lnTo>
                <a:lnTo>
                  <a:pt x="1104757" y="160834"/>
                </a:lnTo>
                <a:lnTo>
                  <a:pt x="1146828" y="182956"/>
                </a:lnTo>
                <a:lnTo>
                  <a:pt x="1185545" y="207356"/>
                </a:lnTo>
                <a:lnTo>
                  <a:pt x="1220655" y="233875"/>
                </a:lnTo>
                <a:lnTo>
                  <a:pt x="1251905" y="262357"/>
                </a:lnTo>
                <a:lnTo>
                  <a:pt x="1279042" y="292642"/>
                </a:lnTo>
                <a:lnTo>
                  <a:pt x="1301812" y="324572"/>
                </a:lnTo>
                <a:lnTo>
                  <a:pt x="1333241" y="392735"/>
                </a:lnTo>
                <a:lnTo>
                  <a:pt x="1344168" y="465582"/>
                </a:lnTo>
                <a:lnTo>
                  <a:pt x="1344168" y="729999"/>
                </a:lnTo>
                <a:lnTo>
                  <a:pt x="1345320" y="729023"/>
                </a:lnTo>
                <a:lnTo>
                  <a:pt x="1374422" y="700221"/>
                </a:lnTo>
                <a:lnTo>
                  <a:pt x="1400178" y="670033"/>
                </a:lnTo>
                <a:lnTo>
                  <a:pt x="1422424" y="638562"/>
                </a:lnTo>
                <a:lnTo>
                  <a:pt x="1455726" y="572186"/>
                </a:lnTo>
                <a:lnTo>
                  <a:pt x="1473009" y="501917"/>
                </a:lnTo>
                <a:lnTo>
                  <a:pt x="1475232" y="465582"/>
                </a:lnTo>
                <a:close/>
              </a:path>
              <a:path w="1475740" h="930910">
                <a:moveTo>
                  <a:pt x="1344168" y="729999"/>
                </a:moveTo>
                <a:lnTo>
                  <a:pt x="1344168" y="465582"/>
                </a:lnTo>
                <a:lnTo>
                  <a:pt x="1341394" y="502392"/>
                </a:lnTo>
                <a:lnTo>
                  <a:pt x="1333241" y="538218"/>
                </a:lnTo>
                <a:lnTo>
                  <a:pt x="1301812" y="606277"/>
                </a:lnTo>
                <a:lnTo>
                  <a:pt x="1279042" y="638186"/>
                </a:lnTo>
                <a:lnTo>
                  <a:pt x="1251905" y="668468"/>
                </a:lnTo>
                <a:lnTo>
                  <a:pt x="1220655" y="696962"/>
                </a:lnTo>
                <a:lnTo>
                  <a:pt x="1185545" y="723506"/>
                </a:lnTo>
                <a:lnTo>
                  <a:pt x="1146828" y="747939"/>
                </a:lnTo>
                <a:lnTo>
                  <a:pt x="1104757" y="770101"/>
                </a:lnTo>
                <a:lnTo>
                  <a:pt x="1059586" y="789830"/>
                </a:lnTo>
                <a:lnTo>
                  <a:pt x="1011566" y="806966"/>
                </a:lnTo>
                <a:lnTo>
                  <a:pt x="960953" y="821347"/>
                </a:lnTo>
                <a:lnTo>
                  <a:pt x="907998" y="832812"/>
                </a:lnTo>
                <a:lnTo>
                  <a:pt x="852954" y="841201"/>
                </a:lnTo>
                <a:lnTo>
                  <a:pt x="796076" y="846353"/>
                </a:lnTo>
                <a:lnTo>
                  <a:pt x="737616" y="848106"/>
                </a:lnTo>
                <a:lnTo>
                  <a:pt x="679155" y="846353"/>
                </a:lnTo>
                <a:lnTo>
                  <a:pt x="622277" y="841201"/>
                </a:lnTo>
                <a:lnTo>
                  <a:pt x="567233" y="832812"/>
                </a:lnTo>
                <a:lnTo>
                  <a:pt x="514278" y="821347"/>
                </a:lnTo>
                <a:lnTo>
                  <a:pt x="463665" y="806966"/>
                </a:lnTo>
                <a:lnTo>
                  <a:pt x="415645" y="789830"/>
                </a:lnTo>
                <a:lnTo>
                  <a:pt x="370474" y="770101"/>
                </a:lnTo>
                <a:lnTo>
                  <a:pt x="328403" y="747939"/>
                </a:lnTo>
                <a:lnTo>
                  <a:pt x="289686" y="723506"/>
                </a:lnTo>
                <a:lnTo>
                  <a:pt x="254576" y="696962"/>
                </a:lnTo>
                <a:lnTo>
                  <a:pt x="223326" y="668468"/>
                </a:lnTo>
                <a:lnTo>
                  <a:pt x="196189" y="638186"/>
                </a:lnTo>
                <a:lnTo>
                  <a:pt x="173419" y="606277"/>
                </a:lnTo>
                <a:lnTo>
                  <a:pt x="141990" y="538218"/>
                </a:lnTo>
                <a:lnTo>
                  <a:pt x="131064" y="465582"/>
                </a:lnTo>
                <a:lnTo>
                  <a:pt x="131064" y="730174"/>
                </a:lnTo>
                <a:lnTo>
                  <a:pt x="161952" y="756337"/>
                </a:lnTo>
                <a:lnTo>
                  <a:pt x="197218" y="782058"/>
                </a:lnTo>
                <a:lnTo>
                  <a:pt x="235338" y="806084"/>
                </a:lnTo>
                <a:lnTo>
                  <a:pt x="276150" y="828311"/>
                </a:lnTo>
                <a:lnTo>
                  <a:pt x="319490" y="848637"/>
                </a:lnTo>
                <a:lnTo>
                  <a:pt x="365195" y="866958"/>
                </a:lnTo>
                <a:lnTo>
                  <a:pt x="413101" y="883171"/>
                </a:lnTo>
                <a:lnTo>
                  <a:pt x="463045" y="897173"/>
                </a:lnTo>
                <a:lnTo>
                  <a:pt x="514864" y="908860"/>
                </a:lnTo>
                <a:lnTo>
                  <a:pt x="568394" y="918130"/>
                </a:lnTo>
                <a:lnTo>
                  <a:pt x="623471" y="924879"/>
                </a:lnTo>
                <a:lnTo>
                  <a:pt x="679933" y="929004"/>
                </a:lnTo>
                <a:lnTo>
                  <a:pt x="737616" y="930402"/>
                </a:lnTo>
                <a:lnTo>
                  <a:pt x="795199" y="929004"/>
                </a:lnTo>
                <a:lnTo>
                  <a:pt x="851582" y="924879"/>
                </a:lnTo>
                <a:lnTo>
                  <a:pt x="906597" y="918130"/>
                </a:lnTo>
                <a:lnTo>
                  <a:pt x="960082" y="908860"/>
                </a:lnTo>
                <a:lnTo>
                  <a:pt x="1011870" y="897173"/>
                </a:lnTo>
                <a:lnTo>
                  <a:pt x="1061797" y="883171"/>
                </a:lnTo>
                <a:lnTo>
                  <a:pt x="1109697" y="866958"/>
                </a:lnTo>
                <a:lnTo>
                  <a:pt x="1155407" y="848637"/>
                </a:lnTo>
                <a:lnTo>
                  <a:pt x="1198761" y="828311"/>
                </a:lnTo>
                <a:lnTo>
                  <a:pt x="1239594" y="806084"/>
                </a:lnTo>
                <a:lnTo>
                  <a:pt x="1277742" y="782058"/>
                </a:lnTo>
                <a:lnTo>
                  <a:pt x="1313039" y="756337"/>
                </a:lnTo>
                <a:lnTo>
                  <a:pt x="1344168" y="729999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693" name="object 18">
            <a:extLst>
              <a:ext uri="{FF2B5EF4-FFF2-40B4-BE49-F238E27FC236}">
                <a16:creationId xmlns:a16="http://schemas.microsoft.com/office/drawing/2014/main" id="{7D3AACA2-1189-CF6C-FC5C-F1C7318012A4}"/>
              </a:ext>
            </a:extLst>
          </p:cNvPr>
          <p:cNvSpPr>
            <a:spLocks/>
          </p:cNvSpPr>
          <p:nvPr/>
        </p:nvSpPr>
        <p:spPr bwMode="auto">
          <a:xfrm>
            <a:off x="6927850" y="3140075"/>
            <a:ext cx="1050925" cy="665163"/>
          </a:xfrm>
          <a:custGeom>
            <a:avLst/>
            <a:gdLst>
              <a:gd name="T0" fmla="*/ 295763 w 1229995"/>
              <a:gd name="T1" fmla="*/ 76539 h 778510"/>
              <a:gd name="T2" fmla="*/ 282427 w 1229995"/>
              <a:gd name="T3" fmla="*/ 51847 h 778510"/>
              <a:gd name="T4" fmla="*/ 268060 w 1229995"/>
              <a:gd name="T5" fmla="*/ 37329 h 778510"/>
              <a:gd name="T6" fmla="*/ 249896 w 1229995"/>
              <a:gd name="T7" fmla="*/ 24738 h 778510"/>
              <a:gd name="T8" fmla="*/ 228431 w 1229995"/>
              <a:gd name="T9" fmla="*/ 14392 h 778510"/>
              <a:gd name="T10" fmla="*/ 204165 w 1229995"/>
              <a:gd name="T11" fmla="*/ 6608 h 778510"/>
              <a:gd name="T12" fmla="*/ 177597 w 1229995"/>
              <a:gd name="T13" fmla="*/ 1705 h 778510"/>
              <a:gd name="T14" fmla="*/ 149225 w 1229995"/>
              <a:gd name="T15" fmla="*/ 0 h 778510"/>
              <a:gd name="T16" fmla="*/ 120854 w 1229995"/>
              <a:gd name="T17" fmla="*/ 1705 h 778510"/>
              <a:gd name="T18" fmla="*/ 94285 w 1229995"/>
              <a:gd name="T19" fmla="*/ 6608 h 778510"/>
              <a:gd name="T20" fmla="*/ 70020 w 1229995"/>
              <a:gd name="T21" fmla="*/ 14392 h 778510"/>
              <a:gd name="T22" fmla="*/ 48556 w 1229995"/>
              <a:gd name="T23" fmla="*/ 24738 h 778510"/>
              <a:gd name="T24" fmla="*/ 30391 w 1229995"/>
              <a:gd name="T25" fmla="*/ 37329 h 778510"/>
              <a:gd name="T26" fmla="*/ 16025 w 1229995"/>
              <a:gd name="T27" fmla="*/ 51847 h 778510"/>
              <a:gd name="T28" fmla="*/ 5956 w 1229995"/>
              <a:gd name="T29" fmla="*/ 67972 h 778510"/>
              <a:gd name="T30" fmla="*/ 0 w 1229995"/>
              <a:gd name="T31" fmla="*/ 94482 h 778510"/>
              <a:gd name="T32" fmla="*/ 5956 w 1229995"/>
              <a:gd name="T33" fmla="*/ 120977 h 778510"/>
              <a:gd name="T34" fmla="*/ 16025 w 1229995"/>
              <a:gd name="T35" fmla="*/ 137080 h 778510"/>
              <a:gd name="T36" fmla="*/ 30391 w 1229995"/>
              <a:gd name="T37" fmla="*/ 151568 h 778510"/>
              <a:gd name="T38" fmla="*/ 48556 w 1229995"/>
              <a:gd name="T39" fmla="*/ 164125 h 778510"/>
              <a:gd name="T40" fmla="*/ 70020 w 1229995"/>
              <a:gd name="T41" fmla="*/ 174440 h 778510"/>
              <a:gd name="T42" fmla="*/ 94285 w 1229995"/>
              <a:gd name="T43" fmla="*/ 182198 h 778510"/>
              <a:gd name="T44" fmla="*/ 120854 w 1229995"/>
              <a:gd name="T45" fmla="*/ 187081 h 778510"/>
              <a:gd name="T46" fmla="*/ 149225 w 1229995"/>
              <a:gd name="T47" fmla="*/ 188779 h 778510"/>
              <a:gd name="T48" fmla="*/ 177597 w 1229995"/>
              <a:gd name="T49" fmla="*/ 187081 h 778510"/>
              <a:gd name="T50" fmla="*/ 204165 w 1229995"/>
              <a:gd name="T51" fmla="*/ 182198 h 778510"/>
              <a:gd name="T52" fmla="*/ 228431 w 1229995"/>
              <a:gd name="T53" fmla="*/ 174440 h 778510"/>
              <a:gd name="T54" fmla="*/ 249896 w 1229995"/>
              <a:gd name="T55" fmla="*/ 164125 h 778510"/>
              <a:gd name="T56" fmla="*/ 268060 w 1229995"/>
              <a:gd name="T57" fmla="*/ 151568 h 778510"/>
              <a:gd name="T58" fmla="*/ 282427 w 1229995"/>
              <a:gd name="T59" fmla="*/ 137080 h 778510"/>
              <a:gd name="T60" fmla="*/ 292496 w 1229995"/>
              <a:gd name="T61" fmla="*/ 120977 h 778510"/>
              <a:gd name="T62" fmla="*/ 298451 w 1229995"/>
              <a:gd name="T63" fmla="*/ 94482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1229867" y="389381"/>
                </a:moveTo>
                <a:lnTo>
                  <a:pt x="1218788" y="315435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848"/>
                </a:lnTo>
                <a:lnTo>
                  <a:pt x="24543" y="498571"/>
                </a:lnTo>
                <a:lnTo>
                  <a:pt x="42948" y="532503"/>
                </a:lnTo>
                <a:lnTo>
                  <a:pt x="66037" y="564933"/>
                </a:lnTo>
                <a:lnTo>
                  <a:pt x="93552" y="595699"/>
                </a:lnTo>
                <a:lnTo>
                  <a:pt x="125237" y="624640"/>
                </a:lnTo>
                <a:lnTo>
                  <a:pt x="160836" y="651593"/>
                </a:lnTo>
                <a:lnTo>
                  <a:pt x="200090" y="676396"/>
                </a:lnTo>
                <a:lnTo>
                  <a:pt x="242745" y="698887"/>
                </a:lnTo>
                <a:lnTo>
                  <a:pt x="288541" y="718905"/>
                </a:lnTo>
                <a:lnTo>
                  <a:pt x="337224" y="736288"/>
                </a:lnTo>
                <a:lnTo>
                  <a:pt x="388535" y="750873"/>
                </a:lnTo>
                <a:lnTo>
                  <a:pt x="442219" y="762499"/>
                </a:lnTo>
                <a:lnTo>
                  <a:pt x="498018" y="771003"/>
                </a:lnTo>
                <a:lnTo>
                  <a:pt x="555675" y="776225"/>
                </a:lnTo>
                <a:lnTo>
                  <a:pt x="614933" y="778002"/>
                </a:lnTo>
                <a:lnTo>
                  <a:pt x="674192" y="776225"/>
                </a:lnTo>
                <a:lnTo>
                  <a:pt x="731849" y="771003"/>
                </a:lnTo>
                <a:lnTo>
                  <a:pt x="787648" y="762499"/>
                </a:lnTo>
                <a:lnTo>
                  <a:pt x="841332" y="750873"/>
                </a:lnTo>
                <a:lnTo>
                  <a:pt x="892643" y="736288"/>
                </a:lnTo>
                <a:lnTo>
                  <a:pt x="941326" y="718905"/>
                </a:lnTo>
                <a:lnTo>
                  <a:pt x="987122" y="698887"/>
                </a:lnTo>
                <a:lnTo>
                  <a:pt x="1029777" y="676396"/>
                </a:lnTo>
                <a:lnTo>
                  <a:pt x="1069031" y="651593"/>
                </a:lnTo>
                <a:lnTo>
                  <a:pt x="1104630" y="624640"/>
                </a:lnTo>
                <a:lnTo>
                  <a:pt x="1136315" y="595699"/>
                </a:lnTo>
                <a:lnTo>
                  <a:pt x="1163830" y="564933"/>
                </a:lnTo>
                <a:lnTo>
                  <a:pt x="1186919" y="532503"/>
                </a:lnTo>
                <a:lnTo>
                  <a:pt x="1205324" y="498571"/>
                </a:lnTo>
                <a:lnTo>
                  <a:pt x="1227055" y="426848"/>
                </a:lnTo>
                <a:lnTo>
                  <a:pt x="1229867" y="389381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694" name="object 19">
            <a:extLst>
              <a:ext uri="{FF2B5EF4-FFF2-40B4-BE49-F238E27FC236}">
                <a16:creationId xmlns:a16="http://schemas.microsoft.com/office/drawing/2014/main" id="{32CB2976-9045-4CB2-69C7-ECB1013DF097}"/>
              </a:ext>
            </a:extLst>
          </p:cNvPr>
          <p:cNvSpPr>
            <a:spLocks/>
          </p:cNvSpPr>
          <p:nvPr/>
        </p:nvSpPr>
        <p:spPr bwMode="auto">
          <a:xfrm>
            <a:off x="6927850" y="3140075"/>
            <a:ext cx="1050925" cy="665163"/>
          </a:xfrm>
          <a:custGeom>
            <a:avLst/>
            <a:gdLst>
              <a:gd name="T0" fmla="*/ 134844 w 1229995"/>
              <a:gd name="T1" fmla="*/ 433 h 778510"/>
              <a:gd name="T2" fmla="*/ 107313 w 1229995"/>
              <a:gd name="T3" fmla="*/ 3776 h 778510"/>
              <a:gd name="T4" fmla="*/ 81834 w 1229995"/>
              <a:gd name="T5" fmla="*/ 10161 h 778510"/>
              <a:gd name="T6" fmla="*/ 58908 w 1229995"/>
              <a:gd name="T7" fmla="*/ 19265 h 778510"/>
              <a:gd name="T8" fmla="*/ 39030 w 1229995"/>
              <a:gd name="T9" fmla="*/ 30773 h 778510"/>
              <a:gd name="T10" fmla="*/ 22703 w 1229995"/>
              <a:gd name="T11" fmla="*/ 44367 h 778510"/>
              <a:gd name="T12" fmla="*/ 10422 w 1229995"/>
              <a:gd name="T13" fmla="*/ 59729 h 778510"/>
              <a:gd name="T14" fmla="*/ 684 w 1229995"/>
              <a:gd name="T15" fmla="*/ 85389 h 778510"/>
              <a:gd name="T16" fmla="*/ 684 w 1229995"/>
              <a:gd name="T17" fmla="*/ 103573 h 778510"/>
              <a:gd name="T18" fmla="*/ 10422 w 1229995"/>
              <a:gd name="T19" fmla="*/ 129211 h 778510"/>
              <a:gd name="T20" fmla="*/ 22703 w 1229995"/>
              <a:gd name="T21" fmla="*/ 144545 h 778510"/>
              <a:gd name="T22" fmla="*/ 39030 w 1229995"/>
              <a:gd name="T23" fmla="*/ 158107 h 778510"/>
              <a:gd name="T24" fmla="*/ 58908 w 1229995"/>
              <a:gd name="T25" fmla="*/ 169583 h 778510"/>
              <a:gd name="T26" fmla="*/ 81834 w 1229995"/>
              <a:gd name="T27" fmla="*/ 178658 h 778510"/>
              <a:gd name="T28" fmla="*/ 107313 w 1229995"/>
              <a:gd name="T29" fmla="*/ 185018 h 778510"/>
              <a:gd name="T30" fmla="*/ 134844 w 1229995"/>
              <a:gd name="T31" fmla="*/ 188349 h 778510"/>
              <a:gd name="T32" fmla="*/ 163606 w 1229995"/>
              <a:gd name="T33" fmla="*/ 188349 h 778510"/>
              <a:gd name="T34" fmla="*/ 191138 w 1229995"/>
              <a:gd name="T35" fmla="*/ 185018 h 778510"/>
              <a:gd name="T36" fmla="*/ 216618 w 1229995"/>
              <a:gd name="T37" fmla="*/ 178658 h 778510"/>
              <a:gd name="T38" fmla="*/ 239544 w 1229995"/>
              <a:gd name="T39" fmla="*/ 169583 h 778510"/>
              <a:gd name="T40" fmla="*/ 259421 w 1229995"/>
              <a:gd name="T41" fmla="*/ 158107 h 778510"/>
              <a:gd name="T42" fmla="*/ 275748 w 1229995"/>
              <a:gd name="T43" fmla="*/ 144545 h 778510"/>
              <a:gd name="T44" fmla="*/ 288029 w 1229995"/>
              <a:gd name="T45" fmla="*/ 129211 h 778510"/>
              <a:gd name="T46" fmla="*/ 297769 w 1229995"/>
              <a:gd name="T47" fmla="*/ 103573 h 778510"/>
              <a:gd name="T48" fmla="*/ 297769 w 1229995"/>
              <a:gd name="T49" fmla="*/ 85389 h 778510"/>
              <a:gd name="T50" fmla="*/ 288029 w 1229995"/>
              <a:gd name="T51" fmla="*/ 59729 h 778510"/>
              <a:gd name="T52" fmla="*/ 275748 w 1229995"/>
              <a:gd name="T53" fmla="*/ 44367 h 778510"/>
              <a:gd name="T54" fmla="*/ 259421 w 1229995"/>
              <a:gd name="T55" fmla="*/ 30773 h 778510"/>
              <a:gd name="T56" fmla="*/ 239544 w 1229995"/>
              <a:gd name="T57" fmla="*/ 19265 h 778510"/>
              <a:gd name="T58" fmla="*/ 216618 w 1229995"/>
              <a:gd name="T59" fmla="*/ 10161 h 778510"/>
              <a:gd name="T60" fmla="*/ 191138 w 1229995"/>
              <a:gd name="T61" fmla="*/ 3776 h 778510"/>
              <a:gd name="T62" fmla="*/ 163606 w 1229995"/>
              <a:gd name="T63" fmla="*/ 433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614933" y="0"/>
                </a:move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848"/>
                </a:lnTo>
                <a:lnTo>
                  <a:pt x="24543" y="498571"/>
                </a:lnTo>
                <a:lnTo>
                  <a:pt x="42948" y="532503"/>
                </a:lnTo>
                <a:lnTo>
                  <a:pt x="66037" y="564933"/>
                </a:lnTo>
                <a:lnTo>
                  <a:pt x="93552" y="595699"/>
                </a:lnTo>
                <a:lnTo>
                  <a:pt x="125237" y="624640"/>
                </a:lnTo>
                <a:lnTo>
                  <a:pt x="160836" y="651593"/>
                </a:lnTo>
                <a:lnTo>
                  <a:pt x="200090" y="676396"/>
                </a:lnTo>
                <a:lnTo>
                  <a:pt x="242745" y="698887"/>
                </a:lnTo>
                <a:lnTo>
                  <a:pt x="288541" y="718905"/>
                </a:lnTo>
                <a:lnTo>
                  <a:pt x="337224" y="736288"/>
                </a:lnTo>
                <a:lnTo>
                  <a:pt x="388535" y="750873"/>
                </a:lnTo>
                <a:lnTo>
                  <a:pt x="442219" y="762499"/>
                </a:lnTo>
                <a:lnTo>
                  <a:pt x="498018" y="771003"/>
                </a:lnTo>
                <a:lnTo>
                  <a:pt x="555675" y="776225"/>
                </a:lnTo>
                <a:lnTo>
                  <a:pt x="614933" y="778002"/>
                </a:lnTo>
                <a:lnTo>
                  <a:pt x="674192" y="776225"/>
                </a:lnTo>
                <a:lnTo>
                  <a:pt x="731849" y="771003"/>
                </a:lnTo>
                <a:lnTo>
                  <a:pt x="787648" y="762499"/>
                </a:lnTo>
                <a:lnTo>
                  <a:pt x="841332" y="750873"/>
                </a:lnTo>
                <a:lnTo>
                  <a:pt x="892643" y="736288"/>
                </a:lnTo>
                <a:lnTo>
                  <a:pt x="941326" y="718905"/>
                </a:lnTo>
                <a:lnTo>
                  <a:pt x="987122" y="698887"/>
                </a:lnTo>
                <a:lnTo>
                  <a:pt x="1029777" y="676396"/>
                </a:lnTo>
                <a:lnTo>
                  <a:pt x="1069031" y="651593"/>
                </a:lnTo>
                <a:lnTo>
                  <a:pt x="1104630" y="624640"/>
                </a:lnTo>
                <a:lnTo>
                  <a:pt x="1136315" y="595699"/>
                </a:lnTo>
                <a:lnTo>
                  <a:pt x="1163830" y="564933"/>
                </a:lnTo>
                <a:lnTo>
                  <a:pt x="1186919" y="532503"/>
                </a:lnTo>
                <a:lnTo>
                  <a:pt x="1205324" y="498571"/>
                </a:lnTo>
                <a:lnTo>
                  <a:pt x="1227055" y="426848"/>
                </a:lnTo>
                <a:lnTo>
                  <a:pt x="1229867" y="389381"/>
                </a:lnTo>
                <a:lnTo>
                  <a:pt x="1227055" y="351907"/>
                </a:lnTo>
                <a:lnTo>
                  <a:pt x="1205324" y="280129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695" name="object 20">
            <a:extLst>
              <a:ext uri="{FF2B5EF4-FFF2-40B4-BE49-F238E27FC236}">
                <a16:creationId xmlns:a16="http://schemas.microsoft.com/office/drawing/2014/main" id="{073EFC93-22B4-2536-6BB0-9477663F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201988"/>
            <a:ext cx="8905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8288" indent="-2587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怎么理解 呢</a:t>
            </a: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?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71696" name="标题 20">
            <a:extLst>
              <a:ext uri="{FF2B5EF4-FFF2-40B4-BE49-F238E27FC236}">
                <a16:creationId xmlns:a16="http://schemas.microsoft.com/office/drawing/2014/main" id="{37F8A3FD-1D0E-CD06-2697-7233BB537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需要注意的</a:t>
            </a:r>
            <a:endParaRPr lang="zh-CN" altLang="en-US" sz="2400"/>
          </a:p>
        </p:txBody>
      </p:sp>
      <p:sp>
        <p:nvSpPr>
          <p:cNvPr id="71697" name="灯片编号占位符 21">
            <a:extLst>
              <a:ext uri="{FF2B5EF4-FFF2-40B4-BE49-F238E27FC236}">
                <a16:creationId xmlns:a16="http://schemas.microsoft.com/office/drawing/2014/main" id="{3056F46C-7D91-42BE-06B9-C3D2E7449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40D14F-452B-4B04-83E9-0E9F07B0E1F5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5">
            <a:extLst>
              <a:ext uri="{FF2B5EF4-FFF2-40B4-BE49-F238E27FC236}">
                <a16:creationId xmlns:a16="http://schemas.microsoft.com/office/drawing/2014/main" id="{2F63D125-BC24-DBF7-A1AE-6340AAD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1370013"/>
            <a:ext cx="6191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59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9763" indent="-1714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50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等价性变换需要注意</a:t>
            </a:r>
          </a:p>
          <a:p>
            <a:pPr lvl="1" eaLnBrk="1" hangingPunct="1">
              <a:spcBef>
                <a:spcPts val="63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如下两种表达方式含义是相同的</a:t>
            </a:r>
          </a:p>
          <a:p>
            <a:pPr eaLnBrk="1" hangingPunct="1">
              <a:spcBef>
                <a:spcPts val="725"/>
              </a:spcBef>
              <a:buClrTx/>
              <a:buFontTx/>
              <a:buNone/>
            </a:pPr>
            <a:r>
              <a:rPr lang="en-US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   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= some	</a:t>
            </a:r>
            <a:r>
              <a:rPr lang="zh-CN" altLang="zh-CN" sz="2000"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738"/>
              </a:spcBef>
              <a:buClrTx/>
              <a:buFontTx/>
              <a:buNone/>
            </a:pPr>
            <a:r>
              <a:rPr lang="en-US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   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in	</a:t>
            </a:r>
            <a:r>
              <a:rPr lang="zh-CN" altLang="zh-CN" sz="2000"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72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72707" name="object 6">
            <a:extLst>
              <a:ext uri="{FF2B5EF4-FFF2-40B4-BE49-F238E27FC236}">
                <a16:creationId xmlns:a16="http://schemas.microsoft.com/office/drawing/2014/main" id="{FF0E5BC5-0B52-E98F-F3CD-3F500355A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3281363"/>
            <a:ext cx="3236913" cy="57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2225" indent="-111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81050" algn="l"/>
                <a:tab pos="803275" algn="l"/>
                <a:tab pos="16605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81050" algn="l"/>
                <a:tab pos="803275" algn="l"/>
                <a:tab pos="16605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81050" algn="l"/>
                <a:tab pos="803275" algn="l"/>
                <a:tab pos="16605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81050" algn="l"/>
                <a:tab pos="803275" algn="l"/>
                <a:tab pos="1660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Sname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Student S 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endParaRPr lang="zh-CN" altLang="zh-CN" sz="1500" dirty="0">
              <a:cs typeface="Arial" panose="020B0604020202020204" pitchFamily="34" charset="0"/>
            </a:endParaRPr>
          </a:p>
        </p:txBody>
      </p:sp>
      <p:sp>
        <p:nvSpPr>
          <p:cNvPr id="72708" name="object 7">
            <a:extLst>
              <a:ext uri="{FF2B5EF4-FFF2-40B4-BE49-F238E27FC236}">
                <a16:creationId xmlns:a16="http://schemas.microsoft.com/office/drawing/2014/main" id="{08026451-061D-6AEB-1110-96A1B12C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571875"/>
            <a:ext cx="2433637" cy="57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401638" indent="-390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149350" algn="l"/>
                <a:tab pos="155257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149350" algn="l"/>
                <a:tab pos="15525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149350" algn="l"/>
                <a:tab pos="15525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49350" algn="l"/>
                <a:tab pos="1552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in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500" dirty="0">
                <a:solidFill>
                  <a:srgbClr val="FF0065"/>
                </a:solidFill>
                <a:cs typeface="Arial" panose="020B0604020202020204" pitchFamily="34" charset="0"/>
              </a:rPr>
              <a:t>SC  </a:t>
            </a:r>
            <a:r>
              <a:rPr lang="zh-CN" altLang="zh-CN" sz="1500" dirty="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endParaRPr lang="zh-CN" altLang="zh-CN" sz="1500" dirty="0"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79F9D19-655A-7BE8-DF24-4E107EE795CA}"/>
              </a:ext>
            </a:extLst>
          </p:cNvPr>
          <p:cNvSpPr txBox="1"/>
          <p:nvPr/>
        </p:nvSpPr>
        <p:spPr>
          <a:xfrm>
            <a:off x="5148064" y="3908734"/>
            <a:ext cx="3536825" cy="272609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1058285" algn="l"/>
              </a:tabLst>
              <a:defRPr/>
            </a:pP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S.S</a:t>
            </a:r>
            <a:r>
              <a:rPr lang="en-US" sz="1539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no</a:t>
            </a:r>
            <a:r>
              <a:rPr lang="en-US" sz="1539" u="sng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 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and 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= ‘001’ )</a:t>
            </a:r>
            <a:r>
              <a:rPr sz="1539" spc="-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DE3412-3BD5-90CE-B5AD-96E31CB37D0C}"/>
              </a:ext>
            </a:extLst>
          </p:cNvPr>
          <p:cNvSpPr txBox="1"/>
          <p:nvPr/>
        </p:nvSpPr>
        <p:spPr>
          <a:xfrm>
            <a:off x="2092325" y="4573588"/>
            <a:ext cx="661988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endParaRPr sz="1539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D1E92E5-491C-391B-15D9-2B228BDFD529}"/>
              </a:ext>
            </a:extLst>
          </p:cNvPr>
          <p:cNvSpPr txBox="1"/>
          <p:nvPr/>
        </p:nvSpPr>
        <p:spPr>
          <a:xfrm>
            <a:off x="2949575" y="4573588"/>
            <a:ext cx="1585913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1539" spc="338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endParaRPr sz="1539">
              <a:latin typeface="Arial"/>
              <a:cs typeface="Arial"/>
            </a:endParaRPr>
          </a:p>
        </p:txBody>
      </p:sp>
      <p:sp>
        <p:nvSpPr>
          <p:cNvPr id="72712" name="object 11">
            <a:extLst>
              <a:ext uri="{FF2B5EF4-FFF2-40B4-BE49-F238E27FC236}">
                <a16:creationId xmlns:a16="http://schemas.microsoft.com/office/drawing/2014/main" id="{3E6B80FD-3C5D-172D-7CEB-DA140175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4502150"/>
            <a:ext cx="6302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2225" indent="-111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3333CC"/>
                </a:solidFill>
                <a:cs typeface="Arial" panose="020B0604020202020204" pitchFamily="34" charset="0"/>
              </a:rPr>
              <a:t>Select  Where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A115507-6C18-DB95-985A-F8273650D64C}"/>
              </a:ext>
            </a:extLst>
          </p:cNvPr>
          <p:cNvSpPr txBox="1"/>
          <p:nvPr/>
        </p:nvSpPr>
        <p:spPr>
          <a:xfrm>
            <a:off x="1979712" y="4836064"/>
            <a:ext cx="2501900" cy="247826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2003085" algn="l"/>
              </a:tabLst>
              <a:defRPr/>
            </a:pP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some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38072C4-FC10-6A3A-2AD0-7B79BAB700FD}"/>
              </a:ext>
            </a:extLst>
          </p:cNvPr>
          <p:cNvSpPr txBox="1"/>
          <p:nvPr/>
        </p:nvSpPr>
        <p:spPr>
          <a:xfrm>
            <a:off x="4541739" y="4810608"/>
            <a:ext cx="892175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608147" algn="l"/>
              </a:tabLst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Fro</a:t>
            </a:r>
            <a:r>
              <a:rPr sz="1539" dirty="0">
                <a:solidFill>
                  <a:srgbClr val="3333CC"/>
                </a:solidFill>
                <a:latin typeface="Arial"/>
                <a:cs typeface="Arial"/>
              </a:rPr>
              <a:t>m	</a:t>
            </a:r>
            <a:r>
              <a:rPr sz="1539" spc="-9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FA6D025-DD0F-284F-A41A-ABD25996E891}"/>
              </a:ext>
            </a:extLst>
          </p:cNvPr>
          <p:cNvSpPr txBox="1"/>
          <p:nvPr/>
        </p:nvSpPr>
        <p:spPr>
          <a:xfrm>
            <a:off x="3245123" y="5183188"/>
            <a:ext cx="1902941" cy="247826"/>
          </a:xfrm>
          <a:prstGeom prst="rect">
            <a:avLst/>
          </a:prstGeom>
        </p:spPr>
        <p:txBody>
          <a:bodyPr wrap="square"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tabLst>
                <a:tab pos="771044" algn="l"/>
              </a:tabLst>
              <a:defRPr/>
            </a:pPr>
            <a:r>
              <a:rPr sz="1539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=</a:t>
            </a:r>
            <a:r>
              <a:rPr sz="1539" spc="-7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S.S</a:t>
            </a:r>
            <a:r>
              <a:rPr lang="en-US" sz="1539" u="sng" spc="-4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no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A9F343A-0A1A-10B8-2E99-437E4829E8FC}"/>
              </a:ext>
            </a:extLst>
          </p:cNvPr>
          <p:cNvSpPr txBox="1"/>
          <p:nvPr/>
        </p:nvSpPr>
        <p:spPr>
          <a:xfrm>
            <a:off x="5268689" y="5183188"/>
            <a:ext cx="1679575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and </a:t>
            </a:r>
            <a:r>
              <a:rPr sz="1539" spc="-4" dirty="0" err="1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lang="en-US" sz="1539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1539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= ‘001’ )</a:t>
            </a:r>
            <a:r>
              <a:rPr sz="1539" spc="-9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72717" name="object 18">
            <a:extLst>
              <a:ext uri="{FF2B5EF4-FFF2-40B4-BE49-F238E27FC236}">
                <a16:creationId xmlns:a16="http://schemas.microsoft.com/office/drawing/2014/main" id="{CA39BD81-3C47-9CD8-3FC9-9E9347881742}"/>
              </a:ext>
            </a:extLst>
          </p:cNvPr>
          <p:cNvSpPr>
            <a:spLocks/>
          </p:cNvSpPr>
          <p:nvPr/>
        </p:nvSpPr>
        <p:spPr bwMode="auto">
          <a:xfrm>
            <a:off x="6855718" y="4437063"/>
            <a:ext cx="2036762" cy="1079500"/>
          </a:xfrm>
          <a:custGeom>
            <a:avLst/>
            <a:gdLst>
              <a:gd name="T0" fmla="*/ 724079 w 2205354"/>
              <a:gd name="T1" fmla="*/ 268091 h 963295"/>
              <a:gd name="T2" fmla="*/ 676641 w 2205354"/>
              <a:gd name="T3" fmla="*/ 161378 h 963295"/>
              <a:gd name="T4" fmla="*/ 640131 w 2205354"/>
              <a:gd name="T5" fmla="*/ 115741 h 963295"/>
              <a:gd name="T6" fmla="*/ 596337 w 2205354"/>
              <a:gd name="T7" fmla="*/ 76425 h 963295"/>
              <a:gd name="T8" fmla="*/ 546185 w 2205354"/>
              <a:gd name="T9" fmla="*/ 44312 h 963295"/>
              <a:gd name="T10" fmla="*/ 490604 w 2205354"/>
              <a:gd name="T11" fmla="*/ 20282 h 963295"/>
              <a:gd name="T12" fmla="*/ 430528 w 2205354"/>
              <a:gd name="T13" fmla="*/ 5217 h 963295"/>
              <a:gd name="T14" fmla="*/ 366885 w 2205354"/>
              <a:gd name="T15" fmla="*/ 0 h 963295"/>
              <a:gd name="T16" fmla="*/ 303242 w 2205354"/>
              <a:gd name="T17" fmla="*/ 5217 h 963295"/>
              <a:gd name="T18" fmla="*/ 243166 w 2205354"/>
              <a:gd name="T19" fmla="*/ 20282 h 963295"/>
              <a:gd name="T20" fmla="*/ 187586 w 2205354"/>
              <a:gd name="T21" fmla="*/ 44312 h 963295"/>
              <a:gd name="T22" fmla="*/ 137435 w 2205354"/>
              <a:gd name="T23" fmla="*/ 76425 h 963295"/>
              <a:gd name="T24" fmla="*/ 93638 w 2205354"/>
              <a:gd name="T25" fmla="*/ 115741 h 963295"/>
              <a:gd name="T26" fmla="*/ 57130 w 2205354"/>
              <a:gd name="T27" fmla="*/ 161378 h 963295"/>
              <a:gd name="T28" fmla="*/ 14999 w 2205354"/>
              <a:gd name="T29" fmla="*/ 249094 h 963295"/>
              <a:gd name="T30" fmla="*/ 0 w 2205354"/>
              <a:gd name="T31" fmla="*/ 347842 h 963295"/>
              <a:gd name="T32" fmla="*/ 14999 w 2205354"/>
              <a:gd name="T33" fmla="*/ 446590 h 963295"/>
              <a:gd name="T34" fmla="*/ 57130 w 2205354"/>
              <a:gd name="T35" fmla="*/ 534305 h 963295"/>
              <a:gd name="T36" fmla="*/ 65918 w 2205354"/>
              <a:gd name="T37" fmla="*/ 327415 h 963295"/>
              <a:gd name="T38" fmla="*/ 99742 w 2205354"/>
              <a:gd name="T39" fmla="*/ 214653 h 963295"/>
              <a:gd name="T40" fmla="*/ 146461 w 2205354"/>
              <a:gd name="T41" fmla="*/ 152377 h 963295"/>
              <a:gd name="T42" fmla="*/ 191878 w 2205354"/>
              <a:gd name="T43" fmla="*/ 114647 h 963295"/>
              <a:gd name="T44" fmla="*/ 244669 w 2205354"/>
              <a:gd name="T45" fmla="*/ 86075 h 963295"/>
              <a:gd name="T46" fmla="*/ 303462 w 2205354"/>
              <a:gd name="T47" fmla="*/ 67969 h 963295"/>
              <a:gd name="T48" fmla="*/ 366885 w 2205354"/>
              <a:gd name="T49" fmla="*/ 61643 h 963295"/>
              <a:gd name="T50" fmla="*/ 430310 w 2205354"/>
              <a:gd name="T51" fmla="*/ 67969 h 963295"/>
              <a:gd name="T52" fmla="*/ 489102 w 2205354"/>
              <a:gd name="T53" fmla="*/ 86075 h 963295"/>
              <a:gd name="T54" fmla="*/ 541891 w 2205354"/>
              <a:gd name="T55" fmla="*/ 114647 h 963295"/>
              <a:gd name="T56" fmla="*/ 587311 w 2205354"/>
              <a:gd name="T57" fmla="*/ 152377 h 963295"/>
              <a:gd name="T58" fmla="*/ 623983 w 2205354"/>
              <a:gd name="T59" fmla="*/ 197947 h 963295"/>
              <a:gd name="T60" fmla="*/ 665616 w 2205354"/>
              <a:gd name="T61" fmla="*/ 307374 h 963295"/>
              <a:gd name="T62" fmla="*/ 676641 w 2205354"/>
              <a:gd name="T63" fmla="*/ 534305 h 963295"/>
              <a:gd name="T64" fmla="*/ 718771 w 2205354"/>
              <a:gd name="T65" fmla="*/ 446590 h 963295"/>
              <a:gd name="T66" fmla="*/ 733770 w 2205354"/>
              <a:gd name="T67" fmla="*/ 347842 h 963295"/>
              <a:gd name="T68" fmla="*/ 667852 w 2205354"/>
              <a:gd name="T69" fmla="*/ 368270 h 963295"/>
              <a:gd name="T70" fmla="*/ 642898 w 2205354"/>
              <a:gd name="T71" fmla="*/ 463645 h 963295"/>
              <a:gd name="T72" fmla="*/ 600573 w 2205354"/>
              <a:gd name="T73" fmla="*/ 528924 h 963295"/>
              <a:gd name="T74" fmla="*/ 557919 w 2205354"/>
              <a:gd name="T75" fmla="*/ 569411 h 963295"/>
              <a:gd name="T76" fmla="*/ 507433 w 2205354"/>
              <a:gd name="T77" fmla="*/ 601184 h 963295"/>
              <a:gd name="T78" fmla="*/ 450489 w 2205354"/>
              <a:gd name="T79" fmla="*/ 622924 h 963295"/>
              <a:gd name="T80" fmla="*/ 388440 w 2205354"/>
              <a:gd name="T81" fmla="*/ 633325 h 963295"/>
              <a:gd name="T82" fmla="*/ 324107 w 2205354"/>
              <a:gd name="T83" fmla="*/ 631190 h 963295"/>
              <a:gd name="T84" fmla="*/ 263667 w 2205354"/>
              <a:gd name="T85" fmla="*/ 616870 h 963295"/>
              <a:gd name="T86" fmla="*/ 208723 w 2205354"/>
              <a:gd name="T87" fmla="*/ 591641 h 963295"/>
              <a:gd name="T88" fmla="*/ 160696 w 2205354"/>
              <a:gd name="T89" fmla="*/ 556821 h 963295"/>
              <a:gd name="T90" fmla="*/ 120956 w 2205354"/>
              <a:gd name="T91" fmla="*/ 513717 h 963295"/>
              <a:gd name="T92" fmla="*/ 76860 w 2205354"/>
              <a:gd name="T93" fmla="*/ 427041 h 963295"/>
              <a:gd name="T94" fmla="*/ 65162 w 2205354"/>
              <a:gd name="T95" fmla="*/ 545577 h 963295"/>
              <a:gd name="T96" fmla="*/ 107473 w 2205354"/>
              <a:gd name="T97" fmla="*/ 593794 h 963295"/>
              <a:gd name="T98" fmla="*/ 153491 w 2205354"/>
              <a:gd name="T99" fmla="*/ 630809 h 963295"/>
              <a:gd name="T100" fmla="*/ 205557 w 2205354"/>
              <a:gd name="T101" fmla="*/ 660324 h 963295"/>
              <a:gd name="T102" fmla="*/ 262738 w 2205354"/>
              <a:gd name="T103" fmla="*/ 681464 h 963295"/>
              <a:gd name="T104" fmla="*/ 324154 w 2205354"/>
              <a:gd name="T105" fmla="*/ 693348 h 963295"/>
              <a:gd name="T106" fmla="*/ 388457 w 2205354"/>
              <a:gd name="T107" fmla="*/ 695092 h 963295"/>
              <a:gd name="T108" fmla="*/ 450996 w 2205354"/>
              <a:gd name="T109" fmla="*/ 686494 h 963295"/>
              <a:gd name="T110" fmla="*/ 509678 w 2205354"/>
              <a:gd name="T111" fmla="*/ 668345 h 963295"/>
              <a:gd name="T112" fmla="*/ 563550 w 2205354"/>
              <a:gd name="T113" fmla="*/ 641522 h 963295"/>
              <a:gd name="T114" fmla="*/ 611689 w 2205354"/>
              <a:gd name="T115" fmla="*/ 606910 h 963295"/>
              <a:gd name="T116" fmla="*/ 653157 w 2205354"/>
              <a:gd name="T117" fmla="*/ 565390 h 9632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05354" h="963295">
                <a:moveTo>
                  <a:pt x="2205228" y="481584"/>
                </a:moveTo>
                <a:lnTo>
                  <a:pt x="2197808" y="425427"/>
                </a:lnTo>
                <a:lnTo>
                  <a:pt x="2176100" y="371171"/>
                </a:lnTo>
                <a:lnTo>
                  <a:pt x="2140934" y="319178"/>
                </a:lnTo>
                <a:lnTo>
                  <a:pt x="2093136" y="269810"/>
                </a:lnTo>
                <a:lnTo>
                  <a:pt x="2033535" y="223427"/>
                </a:lnTo>
                <a:lnTo>
                  <a:pt x="1999566" y="201468"/>
                </a:lnTo>
                <a:lnTo>
                  <a:pt x="1962958" y="180391"/>
                </a:lnTo>
                <a:lnTo>
                  <a:pt x="1923813" y="160242"/>
                </a:lnTo>
                <a:lnTo>
                  <a:pt x="1882235" y="141065"/>
                </a:lnTo>
                <a:lnTo>
                  <a:pt x="1838327" y="122905"/>
                </a:lnTo>
                <a:lnTo>
                  <a:pt x="1792192" y="105809"/>
                </a:lnTo>
                <a:lnTo>
                  <a:pt x="1743935" y="89820"/>
                </a:lnTo>
                <a:lnTo>
                  <a:pt x="1693659" y="74985"/>
                </a:lnTo>
                <a:lnTo>
                  <a:pt x="1641467" y="61348"/>
                </a:lnTo>
                <a:lnTo>
                  <a:pt x="1587463" y="48954"/>
                </a:lnTo>
                <a:lnTo>
                  <a:pt x="1531750" y="37849"/>
                </a:lnTo>
                <a:lnTo>
                  <a:pt x="1474433" y="28079"/>
                </a:lnTo>
                <a:lnTo>
                  <a:pt x="1415613" y="19687"/>
                </a:lnTo>
                <a:lnTo>
                  <a:pt x="1355395" y="12720"/>
                </a:lnTo>
                <a:lnTo>
                  <a:pt x="1293883" y="7223"/>
                </a:lnTo>
                <a:lnTo>
                  <a:pt x="1231031" y="3234"/>
                </a:lnTo>
                <a:lnTo>
                  <a:pt x="1167389" y="817"/>
                </a:lnTo>
                <a:lnTo>
                  <a:pt x="1102614" y="0"/>
                </a:lnTo>
                <a:lnTo>
                  <a:pt x="1037784" y="819"/>
                </a:lnTo>
                <a:lnTo>
                  <a:pt x="974047" y="3240"/>
                </a:lnTo>
                <a:lnTo>
                  <a:pt x="911344" y="7223"/>
                </a:lnTo>
                <a:lnTo>
                  <a:pt x="849832" y="12720"/>
                </a:lnTo>
                <a:lnTo>
                  <a:pt x="789614" y="19687"/>
                </a:lnTo>
                <a:lnTo>
                  <a:pt x="730794" y="28079"/>
                </a:lnTo>
                <a:lnTo>
                  <a:pt x="673477" y="37849"/>
                </a:lnTo>
                <a:lnTo>
                  <a:pt x="617764" y="48954"/>
                </a:lnTo>
                <a:lnTo>
                  <a:pt x="563760" y="61348"/>
                </a:lnTo>
                <a:lnTo>
                  <a:pt x="511568" y="74985"/>
                </a:lnTo>
                <a:lnTo>
                  <a:pt x="461292" y="89820"/>
                </a:lnTo>
                <a:lnTo>
                  <a:pt x="413035" y="105809"/>
                </a:lnTo>
                <a:lnTo>
                  <a:pt x="366900" y="122905"/>
                </a:lnTo>
                <a:lnTo>
                  <a:pt x="322992" y="141065"/>
                </a:lnTo>
                <a:lnTo>
                  <a:pt x="281414" y="160242"/>
                </a:lnTo>
                <a:lnTo>
                  <a:pt x="242269" y="180391"/>
                </a:lnTo>
                <a:lnTo>
                  <a:pt x="205661" y="201468"/>
                </a:lnTo>
                <a:lnTo>
                  <a:pt x="171692" y="223427"/>
                </a:lnTo>
                <a:lnTo>
                  <a:pt x="140468" y="246222"/>
                </a:lnTo>
                <a:lnTo>
                  <a:pt x="86665" y="294143"/>
                </a:lnTo>
                <a:lnTo>
                  <a:pt x="45079" y="344869"/>
                </a:lnTo>
                <a:lnTo>
                  <a:pt x="16539" y="398039"/>
                </a:lnTo>
                <a:lnTo>
                  <a:pt x="1872" y="453290"/>
                </a:lnTo>
                <a:lnTo>
                  <a:pt x="0" y="481584"/>
                </a:lnTo>
                <a:lnTo>
                  <a:pt x="1872" y="509877"/>
                </a:lnTo>
                <a:lnTo>
                  <a:pt x="16539" y="565128"/>
                </a:lnTo>
                <a:lnTo>
                  <a:pt x="45079" y="618298"/>
                </a:lnTo>
                <a:lnTo>
                  <a:pt x="86665" y="669024"/>
                </a:lnTo>
                <a:lnTo>
                  <a:pt x="140468" y="716945"/>
                </a:lnTo>
                <a:lnTo>
                  <a:pt x="171692" y="739740"/>
                </a:lnTo>
                <a:lnTo>
                  <a:pt x="195834" y="755346"/>
                </a:lnTo>
                <a:lnTo>
                  <a:pt x="195834" y="481584"/>
                </a:lnTo>
                <a:lnTo>
                  <a:pt x="198107" y="453303"/>
                </a:lnTo>
                <a:lnTo>
                  <a:pt x="215838" y="398410"/>
                </a:lnTo>
                <a:lnTo>
                  <a:pt x="250129" y="346192"/>
                </a:lnTo>
                <a:lnTo>
                  <a:pt x="299761" y="297186"/>
                </a:lnTo>
                <a:lnTo>
                  <a:pt x="363513" y="251930"/>
                </a:lnTo>
                <a:lnTo>
                  <a:pt x="400303" y="230876"/>
                </a:lnTo>
                <a:lnTo>
                  <a:pt x="440165" y="210962"/>
                </a:lnTo>
                <a:lnTo>
                  <a:pt x="482946" y="192254"/>
                </a:lnTo>
                <a:lnTo>
                  <a:pt x="528495" y="174821"/>
                </a:lnTo>
                <a:lnTo>
                  <a:pt x="576658" y="158728"/>
                </a:lnTo>
                <a:lnTo>
                  <a:pt x="627284" y="144044"/>
                </a:lnTo>
                <a:lnTo>
                  <a:pt x="680219" y="130835"/>
                </a:lnTo>
                <a:lnTo>
                  <a:pt x="735311" y="119170"/>
                </a:lnTo>
                <a:lnTo>
                  <a:pt x="792407" y="109114"/>
                </a:lnTo>
                <a:lnTo>
                  <a:pt x="851355" y="100736"/>
                </a:lnTo>
                <a:lnTo>
                  <a:pt x="912002" y="94103"/>
                </a:lnTo>
                <a:lnTo>
                  <a:pt x="974196" y="89281"/>
                </a:lnTo>
                <a:lnTo>
                  <a:pt x="1037838" y="86338"/>
                </a:lnTo>
                <a:lnTo>
                  <a:pt x="1102614" y="85344"/>
                </a:lnTo>
                <a:lnTo>
                  <a:pt x="1167443" y="86339"/>
                </a:lnTo>
                <a:lnTo>
                  <a:pt x="1231180" y="89293"/>
                </a:lnTo>
                <a:lnTo>
                  <a:pt x="1293225" y="94103"/>
                </a:lnTo>
                <a:lnTo>
                  <a:pt x="1353872" y="100736"/>
                </a:lnTo>
                <a:lnTo>
                  <a:pt x="1412820" y="109114"/>
                </a:lnTo>
                <a:lnTo>
                  <a:pt x="1469916" y="119170"/>
                </a:lnTo>
                <a:lnTo>
                  <a:pt x="1525008" y="130835"/>
                </a:lnTo>
                <a:lnTo>
                  <a:pt x="1577943" y="144044"/>
                </a:lnTo>
                <a:lnTo>
                  <a:pt x="1628569" y="158728"/>
                </a:lnTo>
                <a:lnTo>
                  <a:pt x="1676732" y="174821"/>
                </a:lnTo>
                <a:lnTo>
                  <a:pt x="1722281" y="192254"/>
                </a:lnTo>
                <a:lnTo>
                  <a:pt x="1765062" y="210962"/>
                </a:lnTo>
                <a:lnTo>
                  <a:pt x="1804924" y="230876"/>
                </a:lnTo>
                <a:lnTo>
                  <a:pt x="1841714" y="251930"/>
                </a:lnTo>
                <a:lnTo>
                  <a:pt x="1875278" y="274055"/>
                </a:lnTo>
                <a:lnTo>
                  <a:pt x="1932123" y="321254"/>
                </a:lnTo>
                <a:lnTo>
                  <a:pt x="1974237" y="371933"/>
                </a:lnTo>
                <a:lnTo>
                  <a:pt x="2000401" y="425556"/>
                </a:lnTo>
                <a:lnTo>
                  <a:pt x="2009394" y="481584"/>
                </a:lnTo>
                <a:lnTo>
                  <a:pt x="2009394" y="755346"/>
                </a:lnTo>
                <a:lnTo>
                  <a:pt x="2033535" y="739740"/>
                </a:lnTo>
                <a:lnTo>
                  <a:pt x="2064759" y="716945"/>
                </a:lnTo>
                <a:lnTo>
                  <a:pt x="2118562" y="669024"/>
                </a:lnTo>
                <a:lnTo>
                  <a:pt x="2160148" y="618298"/>
                </a:lnTo>
                <a:lnTo>
                  <a:pt x="2188688" y="565128"/>
                </a:lnTo>
                <a:lnTo>
                  <a:pt x="2203355" y="509877"/>
                </a:lnTo>
                <a:lnTo>
                  <a:pt x="2205228" y="481584"/>
                </a:lnTo>
                <a:close/>
              </a:path>
              <a:path w="2205354" h="963295">
                <a:moveTo>
                  <a:pt x="2009394" y="755346"/>
                </a:moveTo>
                <a:lnTo>
                  <a:pt x="2009394" y="481584"/>
                </a:lnTo>
                <a:lnTo>
                  <a:pt x="2007120" y="509864"/>
                </a:lnTo>
                <a:lnTo>
                  <a:pt x="2000401" y="537611"/>
                </a:lnTo>
                <a:lnTo>
                  <a:pt x="1974237" y="591234"/>
                </a:lnTo>
                <a:lnTo>
                  <a:pt x="1932123" y="641913"/>
                </a:lnTo>
                <a:lnTo>
                  <a:pt x="1875278" y="689112"/>
                </a:lnTo>
                <a:lnTo>
                  <a:pt x="1841714" y="711237"/>
                </a:lnTo>
                <a:lnTo>
                  <a:pt x="1804924" y="732291"/>
                </a:lnTo>
                <a:lnTo>
                  <a:pt x="1765062" y="752205"/>
                </a:lnTo>
                <a:lnTo>
                  <a:pt x="1722281" y="770913"/>
                </a:lnTo>
                <a:lnTo>
                  <a:pt x="1676732" y="788346"/>
                </a:lnTo>
                <a:lnTo>
                  <a:pt x="1628569" y="804439"/>
                </a:lnTo>
                <a:lnTo>
                  <a:pt x="1577943" y="819123"/>
                </a:lnTo>
                <a:lnTo>
                  <a:pt x="1525008" y="832332"/>
                </a:lnTo>
                <a:lnTo>
                  <a:pt x="1469916" y="843997"/>
                </a:lnTo>
                <a:lnTo>
                  <a:pt x="1412820" y="854053"/>
                </a:lnTo>
                <a:lnTo>
                  <a:pt x="1353872" y="862431"/>
                </a:lnTo>
                <a:lnTo>
                  <a:pt x="1293225" y="869064"/>
                </a:lnTo>
                <a:lnTo>
                  <a:pt x="1231031" y="873886"/>
                </a:lnTo>
                <a:lnTo>
                  <a:pt x="1167389" y="876829"/>
                </a:lnTo>
                <a:lnTo>
                  <a:pt x="1102614" y="877824"/>
                </a:lnTo>
                <a:lnTo>
                  <a:pt x="1037784" y="876828"/>
                </a:lnTo>
                <a:lnTo>
                  <a:pt x="974047" y="873874"/>
                </a:lnTo>
                <a:lnTo>
                  <a:pt x="912002" y="869064"/>
                </a:lnTo>
                <a:lnTo>
                  <a:pt x="851355" y="862431"/>
                </a:lnTo>
                <a:lnTo>
                  <a:pt x="792407" y="854053"/>
                </a:lnTo>
                <a:lnTo>
                  <a:pt x="735311" y="843997"/>
                </a:lnTo>
                <a:lnTo>
                  <a:pt x="680219" y="832332"/>
                </a:lnTo>
                <a:lnTo>
                  <a:pt x="627284" y="819123"/>
                </a:lnTo>
                <a:lnTo>
                  <a:pt x="576658" y="804439"/>
                </a:lnTo>
                <a:lnTo>
                  <a:pt x="528495" y="788346"/>
                </a:lnTo>
                <a:lnTo>
                  <a:pt x="482946" y="770913"/>
                </a:lnTo>
                <a:lnTo>
                  <a:pt x="440165" y="752205"/>
                </a:lnTo>
                <a:lnTo>
                  <a:pt x="400303" y="732291"/>
                </a:lnTo>
                <a:lnTo>
                  <a:pt x="363513" y="711237"/>
                </a:lnTo>
                <a:lnTo>
                  <a:pt x="329949" y="689112"/>
                </a:lnTo>
                <a:lnTo>
                  <a:pt x="273104" y="641913"/>
                </a:lnTo>
                <a:lnTo>
                  <a:pt x="230990" y="591234"/>
                </a:lnTo>
                <a:lnTo>
                  <a:pt x="204826" y="537611"/>
                </a:lnTo>
                <a:lnTo>
                  <a:pt x="195834" y="481584"/>
                </a:lnTo>
                <a:lnTo>
                  <a:pt x="195834" y="755346"/>
                </a:lnTo>
                <a:lnTo>
                  <a:pt x="242269" y="782776"/>
                </a:lnTo>
                <a:lnTo>
                  <a:pt x="281414" y="802925"/>
                </a:lnTo>
                <a:lnTo>
                  <a:pt x="322992" y="822102"/>
                </a:lnTo>
                <a:lnTo>
                  <a:pt x="366900" y="840262"/>
                </a:lnTo>
                <a:lnTo>
                  <a:pt x="413035" y="857358"/>
                </a:lnTo>
                <a:lnTo>
                  <a:pt x="461292" y="873347"/>
                </a:lnTo>
                <a:lnTo>
                  <a:pt x="511568" y="888182"/>
                </a:lnTo>
                <a:lnTo>
                  <a:pt x="563760" y="901819"/>
                </a:lnTo>
                <a:lnTo>
                  <a:pt x="617764" y="914213"/>
                </a:lnTo>
                <a:lnTo>
                  <a:pt x="673477" y="925318"/>
                </a:lnTo>
                <a:lnTo>
                  <a:pt x="730794" y="935088"/>
                </a:lnTo>
                <a:lnTo>
                  <a:pt x="789614" y="943480"/>
                </a:lnTo>
                <a:lnTo>
                  <a:pt x="849832" y="950447"/>
                </a:lnTo>
                <a:lnTo>
                  <a:pt x="911344" y="955944"/>
                </a:lnTo>
                <a:lnTo>
                  <a:pt x="974196" y="959933"/>
                </a:lnTo>
                <a:lnTo>
                  <a:pt x="1037838" y="962350"/>
                </a:lnTo>
                <a:lnTo>
                  <a:pt x="1102614" y="963168"/>
                </a:lnTo>
                <a:lnTo>
                  <a:pt x="1167443" y="962348"/>
                </a:lnTo>
                <a:lnTo>
                  <a:pt x="1231180" y="959927"/>
                </a:lnTo>
                <a:lnTo>
                  <a:pt x="1293883" y="955944"/>
                </a:lnTo>
                <a:lnTo>
                  <a:pt x="1355395" y="950447"/>
                </a:lnTo>
                <a:lnTo>
                  <a:pt x="1415613" y="943480"/>
                </a:lnTo>
                <a:lnTo>
                  <a:pt x="1474433" y="935088"/>
                </a:lnTo>
                <a:lnTo>
                  <a:pt x="1531750" y="925318"/>
                </a:lnTo>
                <a:lnTo>
                  <a:pt x="1587463" y="914213"/>
                </a:lnTo>
                <a:lnTo>
                  <a:pt x="1641467" y="901819"/>
                </a:lnTo>
                <a:lnTo>
                  <a:pt x="1693659" y="888182"/>
                </a:lnTo>
                <a:lnTo>
                  <a:pt x="1743935" y="873347"/>
                </a:lnTo>
                <a:lnTo>
                  <a:pt x="1792192" y="857358"/>
                </a:lnTo>
                <a:lnTo>
                  <a:pt x="1838327" y="840262"/>
                </a:lnTo>
                <a:lnTo>
                  <a:pt x="1882235" y="822102"/>
                </a:lnTo>
                <a:lnTo>
                  <a:pt x="1923813" y="802925"/>
                </a:lnTo>
                <a:lnTo>
                  <a:pt x="1962958" y="782776"/>
                </a:lnTo>
                <a:lnTo>
                  <a:pt x="1999566" y="761699"/>
                </a:lnTo>
                <a:lnTo>
                  <a:pt x="2009394" y="755346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2718" name="object 19">
            <a:extLst>
              <a:ext uri="{FF2B5EF4-FFF2-40B4-BE49-F238E27FC236}">
                <a16:creationId xmlns:a16="http://schemas.microsoft.com/office/drawing/2014/main" id="{EC5453BB-ECDE-06D1-FA32-0EC52F0DB0E8}"/>
              </a:ext>
            </a:extLst>
          </p:cNvPr>
          <p:cNvSpPr>
            <a:spLocks/>
          </p:cNvSpPr>
          <p:nvPr/>
        </p:nvSpPr>
        <p:spPr bwMode="auto">
          <a:xfrm>
            <a:off x="7011293" y="4529138"/>
            <a:ext cx="1804987" cy="901700"/>
          </a:xfrm>
          <a:custGeom>
            <a:avLst/>
            <a:gdLst>
              <a:gd name="T0" fmla="*/ 776005 w 1839595"/>
              <a:gd name="T1" fmla="*/ 249168 h 805179"/>
              <a:gd name="T2" fmla="*/ 746628 w 1839595"/>
              <a:gd name="T3" fmla="*/ 172690 h 805179"/>
              <a:gd name="T4" fmla="*/ 707732 w 1839595"/>
              <a:gd name="T5" fmla="*/ 121901 h 805179"/>
              <a:gd name="T6" fmla="*/ 674759 w 1839595"/>
              <a:gd name="T7" fmla="*/ 91904 h 805179"/>
              <a:gd name="T8" fmla="*/ 636768 w 1839595"/>
              <a:gd name="T9" fmla="*/ 65449 h 805179"/>
              <a:gd name="T10" fmla="*/ 594283 w 1839595"/>
              <a:gd name="T11" fmla="*/ 42927 h 805179"/>
              <a:gd name="T12" fmla="*/ 547831 w 1839595"/>
              <a:gd name="T13" fmla="*/ 24732 h 805179"/>
              <a:gd name="T14" fmla="*/ 497938 w 1839595"/>
              <a:gd name="T15" fmla="*/ 11249 h 805179"/>
              <a:gd name="T16" fmla="*/ 445132 w 1839595"/>
              <a:gd name="T17" fmla="*/ 2877 h 805179"/>
              <a:gd name="T18" fmla="*/ 389937 w 1839595"/>
              <a:gd name="T19" fmla="*/ 0 h 805179"/>
              <a:gd name="T20" fmla="*/ 334743 w 1839595"/>
              <a:gd name="T21" fmla="*/ 2877 h 805179"/>
              <a:gd name="T22" fmla="*/ 281936 w 1839595"/>
              <a:gd name="T23" fmla="*/ 11249 h 805179"/>
              <a:gd name="T24" fmla="*/ 232043 w 1839595"/>
              <a:gd name="T25" fmla="*/ 24732 h 805179"/>
              <a:gd name="T26" fmla="*/ 185592 w 1839595"/>
              <a:gd name="T27" fmla="*/ 42927 h 805179"/>
              <a:gd name="T28" fmla="*/ 143105 w 1839595"/>
              <a:gd name="T29" fmla="*/ 65449 h 805179"/>
              <a:gd name="T30" fmla="*/ 105114 w 1839595"/>
              <a:gd name="T31" fmla="*/ 91904 h 805179"/>
              <a:gd name="T32" fmla="*/ 72142 w 1839595"/>
              <a:gd name="T33" fmla="*/ 121901 h 805179"/>
              <a:gd name="T34" fmla="*/ 44716 w 1839595"/>
              <a:gd name="T35" fmla="*/ 155053 h 805179"/>
              <a:gd name="T36" fmla="*/ 8608 w 1839595"/>
              <a:gd name="T37" fmla="*/ 229255 h 805179"/>
              <a:gd name="T38" fmla="*/ 0 w 1839595"/>
              <a:gd name="T39" fmla="*/ 290285 h 805179"/>
              <a:gd name="T40" fmla="*/ 8608 w 1839595"/>
              <a:gd name="T41" fmla="*/ 351309 h 805179"/>
              <a:gd name="T42" fmla="*/ 44716 w 1839595"/>
              <a:gd name="T43" fmla="*/ 425515 h 805179"/>
              <a:gd name="T44" fmla="*/ 72142 w 1839595"/>
              <a:gd name="T45" fmla="*/ 458667 h 805179"/>
              <a:gd name="T46" fmla="*/ 105114 w 1839595"/>
              <a:gd name="T47" fmla="*/ 488665 h 805179"/>
              <a:gd name="T48" fmla="*/ 143105 w 1839595"/>
              <a:gd name="T49" fmla="*/ 515119 h 805179"/>
              <a:gd name="T50" fmla="*/ 185592 w 1839595"/>
              <a:gd name="T51" fmla="*/ 537639 h 805179"/>
              <a:gd name="T52" fmla="*/ 232043 w 1839595"/>
              <a:gd name="T53" fmla="*/ 555836 h 805179"/>
              <a:gd name="T54" fmla="*/ 281936 w 1839595"/>
              <a:gd name="T55" fmla="*/ 569314 h 805179"/>
              <a:gd name="T56" fmla="*/ 334743 w 1839595"/>
              <a:gd name="T57" fmla="*/ 577689 h 805179"/>
              <a:gd name="T58" fmla="*/ 389937 w 1839595"/>
              <a:gd name="T59" fmla="*/ 580568 h 805179"/>
              <a:gd name="T60" fmla="*/ 445132 w 1839595"/>
              <a:gd name="T61" fmla="*/ 577689 h 805179"/>
              <a:gd name="T62" fmla="*/ 497938 w 1839595"/>
              <a:gd name="T63" fmla="*/ 569314 h 805179"/>
              <a:gd name="T64" fmla="*/ 547831 w 1839595"/>
              <a:gd name="T65" fmla="*/ 555836 h 805179"/>
              <a:gd name="T66" fmla="*/ 594283 w 1839595"/>
              <a:gd name="T67" fmla="*/ 537639 h 805179"/>
              <a:gd name="T68" fmla="*/ 636768 w 1839595"/>
              <a:gd name="T69" fmla="*/ 515119 h 805179"/>
              <a:gd name="T70" fmla="*/ 674759 w 1839595"/>
              <a:gd name="T71" fmla="*/ 488665 h 805179"/>
              <a:gd name="T72" fmla="*/ 707732 w 1839595"/>
              <a:gd name="T73" fmla="*/ 458667 h 805179"/>
              <a:gd name="T74" fmla="*/ 735158 w 1839595"/>
              <a:gd name="T75" fmla="*/ 425515 h 805179"/>
              <a:gd name="T76" fmla="*/ 771268 w 1839595"/>
              <a:gd name="T77" fmla="*/ 351309 h 805179"/>
              <a:gd name="T78" fmla="*/ 779874 w 1839595"/>
              <a:gd name="T79" fmla="*/ 290283 h 80517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39595" h="805179">
                <a:moveTo>
                  <a:pt x="1839467" y="402335"/>
                </a:moveTo>
                <a:lnTo>
                  <a:pt x="1830340" y="345349"/>
                </a:lnTo>
                <a:lnTo>
                  <a:pt x="1803786" y="290840"/>
                </a:lnTo>
                <a:lnTo>
                  <a:pt x="1761047" y="239349"/>
                </a:lnTo>
                <a:lnTo>
                  <a:pt x="1703364" y="191417"/>
                </a:lnTo>
                <a:lnTo>
                  <a:pt x="1669307" y="168955"/>
                </a:lnTo>
                <a:lnTo>
                  <a:pt x="1631980" y="147586"/>
                </a:lnTo>
                <a:lnTo>
                  <a:pt x="1591537" y="127377"/>
                </a:lnTo>
                <a:lnTo>
                  <a:pt x="1548134" y="108396"/>
                </a:lnTo>
                <a:lnTo>
                  <a:pt x="1501927" y="90711"/>
                </a:lnTo>
                <a:lnTo>
                  <a:pt x="1453070" y="74389"/>
                </a:lnTo>
                <a:lnTo>
                  <a:pt x="1401718" y="59498"/>
                </a:lnTo>
                <a:lnTo>
                  <a:pt x="1348028" y="46105"/>
                </a:lnTo>
                <a:lnTo>
                  <a:pt x="1292153" y="34279"/>
                </a:lnTo>
                <a:lnTo>
                  <a:pt x="1234250" y="24086"/>
                </a:lnTo>
                <a:lnTo>
                  <a:pt x="1174473" y="15595"/>
                </a:lnTo>
                <a:lnTo>
                  <a:pt x="1112978" y="8874"/>
                </a:lnTo>
                <a:lnTo>
                  <a:pt x="1049919" y="3989"/>
                </a:lnTo>
                <a:lnTo>
                  <a:pt x="985453" y="1008"/>
                </a:lnTo>
                <a:lnTo>
                  <a:pt x="919733" y="0"/>
                </a:lnTo>
                <a:lnTo>
                  <a:pt x="854014" y="1008"/>
                </a:lnTo>
                <a:lnTo>
                  <a:pt x="789548" y="3989"/>
                </a:lnTo>
                <a:lnTo>
                  <a:pt x="726489" y="8874"/>
                </a:lnTo>
                <a:lnTo>
                  <a:pt x="664994" y="15595"/>
                </a:lnTo>
                <a:lnTo>
                  <a:pt x="605217" y="24086"/>
                </a:lnTo>
                <a:lnTo>
                  <a:pt x="547314" y="34279"/>
                </a:lnTo>
                <a:lnTo>
                  <a:pt x="491439" y="46105"/>
                </a:lnTo>
                <a:lnTo>
                  <a:pt x="437749" y="59498"/>
                </a:lnTo>
                <a:lnTo>
                  <a:pt x="386397" y="74389"/>
                </a:lnTo>
                <a:lnTo>
                  <a:pt x="337540" y="90711"/>
                </a:lnTo>
                <a:lnTo>
                  <a:pt x="291333" y="108396"/>
                </a:lnTo>
                <a:lnTo>
                  <a:pt x="247930" y="127377"/>
                </a:lnTo>
                <a:lnTo>
                  <a:pt x="207487" y="147586"/>
                </a:lnTo>
                <a:lnTo>
                  <a:pt x="170160" y="168955"/>
                </a:lnTo>
                <a:lnTo>
                  <a:pt x="136103" y="191417"/>
                </a:lnTo>
                <a:lnTo>
                  <a:pt x="105471" y="214904"/>
                </a:lnTo>
                <a:lnTo>
                  <a:pt x="55105" y="264683"/>
                </a:lnTo>
                <a:lnTo>
                  <a:pt x="20303" y="317751"/>
                </a:lnTo>
                <a:lnTo>
                  <a:pt x="2307" y="373567"/>
                </a:lnTo>
                <a:lnTo>
                  <a:pt x="0" y="402336"/>
                </a:lnTo>
                <a:lnTo>
                  <a:pt x="2307" y="431104"/>
                </a:lnTo>
                <a:lnTo>
                  <a:pt x="20303" y="486920"/>
                </a:lnTo>
                <a:lnTo>
                  <a:pt x="55105" y="539988"/>
                </a:lnTo>
                <a:lnTo>
                  <a:pt x="105471" y="589767"/>
                </a:lnTo>
                <a:lnTo>
                  <a:pt x="136103" y="613254"/>
                </a:lnTo>
                <a:lnTo>
                  <a:pt x="170160" y="635716"/>
                </a:lnTo>
                <a:lnTo>
                  <a:pt x="207487" y="657085"/>
                </a:lnTo>
                <a:lnTo>
                  <a:pt x="247930" y="677294"/>
                </a:lnTo>
                <a:lnTo>
                  <a:pt x="291333" y="696275"/>
                </a:lnTo>
                <a:lnTo>
                  <a:pt x="337540" y="713960"/>
                </a:lnTo>
                <a:lnTo>
                  <a:pt x="386397" y="730282"/>
                </a:lnTo>
                <a:lnTo>
                  <a:pt x="437749" y="745173"/>
                </a:lnTo>
                <a:lnTo>
                  <a:pt x="491439" y="758566"/>
                </a:lnTo>
                <a:lnTo>
                  <a:pt x="547314" y="770392"/>
                </a:lnTo>
                <a:lnTo>
                  <a:pt x="605217" y="780585"/>
                </a:lnTo>
                <a:lnTo>
                  <a:pt x="664994" y="789076"/>
                </a:lnTo>
                <a:lnTo>
                  <a:pt x="726489" y="795797"/>
                </a:lnTo>
                <a:lnTo>
                  <a:pt x="789548" y="800682"/>
                </a:lnTo>
                <a:lnTo>
                  <a:pt x="854014" y="803663"/>
                </a:lnTo>
                <a:lnTo>
                  <a:pt x="919733" y="804672"/>
                </a:lnTo>
                <a:lnTo>
                  <a:pt x="985453" y="803663"/>
                </a:lnTo>
                <a:lnTo>
                  <a:pt x="1049919" y="800682"/>
                </a:lnTo>
                <a:lnTo>
                  <a:pt x="1112978" y="795797"/>
                </a:lnTo>
                <a:lnTo>
                  <a:pt x="1174473" y="789076"/>
                </a:lnTo>
                <a:lnTo>
                  <a:pt x="1234250" y="780585"/>
                </a:lnTo>
                <a:lnTo>
                  <a:pt x="1292153" y="770392"/>
                </a:lnTo>
                <a:lnTo>
                  <a:pt x="1348028" y="758566"/>
                </a:lnTo>
                <a:lnTo>
                  <a:pt x="1401718" y="745173"/>
                </a:lnTo>
                <a:lnTo>
                  <a:pt x="1453070" y="730282"/>
                </a:lnTo>
                <a:lnTo>
                  <a:pt x="1501927" y="713960"/>
                </a:lnTo>
                <a:lnTo>
                  <a:pt x="1548134" y="696275"/>
                </a:lnTo>
                <a:lnTo>
                  <a:pt x="1591537" y="677294"/>
                </a:lnTo>
                <a:lnTo>
                  <a:pt x="1631980" y="657085"/>
                </a:lnTo>
                <a:lnTo>
                  <a:pt x="1669307" y="635716"/>
                </a:lnTo>
                <a:lnTo>
                  <a:pt x="1703364" y="613254"/>
                </a:lnTo>
                <a:lnTo>
                  <a:pt x="1733996" y="589767"/>
                </a:lnTo>
                <a:lnTo>
                  <a:pt x="1784362" y="539988"/>
                </a:lnTo>
                <a:lnTo>
                  <a:pt x="1819164" y="486920"/>
                </a:lnTo>
                <a:lnTo>
                  <a:pt x="1837160" y="431104"/>
                </a:lnTo>
                <a:lnTo>
                  <a:pt x="1839467" y="402335"/>
                </a:lnTo>
                <a:close/>
              </a:path>
            </a:pathLst>
          </a:custGeom>
          <a:solidFill>
            <a:srgbClr val="66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2719" name="object 20">
            <a:extLst>
              <a:ext uri="{FF2B5EF4-FFF2-40B4-BE49-F238E27FC236}">
                <a16:creationId xmlns:a16="http://schemas.microsoft.com/office/drawing/2014/main" id="{4E9C16C7-FB3B-20B1-777F-3245C7033EDD}"/>
              </a:ext>
            </a:extLst>
          </p:cNvPr>
          <p:cNvSpPr>
            <a:spLocks/>
          </p:cNvSpPr>
          <p:nvPr/>
        </p:nvSpPr>
        <p:spPr bwMode="auto">
          <a:xfrm>
            <a:off x="7011293" y="4529138"/>
            <a:ext cx="1743075" cy="901700"/>
          </a:xfrm>
          <a:custGeom>
            <a:avLst/>
            <a:gdLst>
              <a:gd name="T0" fmla="*/ 314895 w 1839595"/>
              <a:gd name="T1" fmla="*/ 726 h 805179"/>
              <a:gd name="T2" fmla="*/ 267874 w 1839595"/>
              <a:gd name="T3" fmla="*/ 6401 h 805179"/>
              <a:gd name="T4" fmla="*/ 223158 w 1839595"/>
              <a:gd name="T5" fmla="*/ 17378 h 805179"/>
              <a:gd name="T6" fmla="*/ 181204 w 1839595"/>
              <a:gd name="T7" fmla="*/ 33263 h 805179"/>
              <a:gd name="T8" fmla="*/ 142474 w 1839595"/>
              <a:gd name="T9" fmla="*/ 53671 h 805179"/>
              <a:gd name="T10" fmla="*/ 107421 w 1839595"/>
              <a:gd name="T11" fmla="*/ 78206 h 805179"/>
              <a:gd name="T12" fmla="*/ 76505 w 1839595"/>
              <a:gd name="T13" fmla="*/ 106482 h 805179"/>
              <a:gd name="T14" fmla="*/ 50183 w 1839595"/>
              <a:gd name="T15" fmla="*/ 138106 h 805179"/>
              <a:gd name="T16" fmla="*/ 20319 w 1839595"/>
              <a:gd name="T17" fmla="*/ 190968 h 805179"/>
              <a:gd name="T18" fmla="*/ 851 w 1839595"/>
              <a:gd name="T19" fmla="*/ 269526 h 805179"/>
              <a:gd name="T20" fmla="*/ 851 w 1839595"/>
              <a:gd name="T21" fmla="*/ 311039 h 805179"/>
              <a:gd name="T22" fmla="*/ 20319 w 1839595"/>
              <a:gd name="T23" fmla="*/ 389600 h 805179"/>
              <a:gd name="T24" fmla="*/ 50183 w 1839595"/>
              <a:gd name="T25" fmla="*/ 442460 h 805179"/>
              <a:gd name="T26" fmla="*/ 76505 w 1839595"/>
              <a:gd name="T27" fmla="*/ 474083 h 805179"/>
              <a:gd name="T28" fmla="*/ 107421 w 1839595"/>
              <a:gd name="T29" fmla="*/ 502358 h 805179"/>
              <a:gd name="T30" fmla="*/ 142474 w 1839595"/>
              <a:gd name="T31" fmla="*/ 526893 h 805179"/>
              <a:gd name="T32" fmla="*/ 181204 w 1839595"/>
              <a:gd name="T33" fmla="*/ 547303 h 805179"/>
              <a:gd name="T34" fmla="*/ 223158 w 1839595"/>
              <a:gd name="T35" fmla="*/ 563187 h 805179"/>
              <a:gd name="T36" fmla="*/ 267874 w 1839595"/>
              <a:gd name="T37" fmla="*/ 574164 h 805179"/>
              <a:gd name="T38" fmla="*/ 314895 w 1839595"/>
              <a:gd name="T39" fmla="*/ 579840 h 805179"/>
              <a:gd name="T40" fmla="*/ 363360 w 1839595"/>
              <a:gd name="T41" fmla="*/ 579840 h 805179"/>
              <a:gd name="T42" fmla="*/ 410381 w 1839595"/>
              <a:gd name="T43" fmla="*/ 574164 h 805179"/>
              <a:gd name="T44" fmla="*/ 455096 w 1839595"/>
              <a:gd name="T45" fmla="*/ 563187 h 805179"/>
              <a:gd name="T46" fmla="*/ 497051 w 1839595"/>
              <a:gd name="T47" fmla="*/ 547303 h 805179"/>
              <a:gd name="T48" fmla="*/ 535781 w 1839595"/>
              <a:gd name="T49" fmla="*/ 526893 h 805179"/>
              <a:gd name="T50" fmla="*/ 570834 w 1839595"/>
              <a:gd name="T51" fmla="*/ 502358 h 805179"/>
              <a:gd name="T52" fmla="*/ 601749 w 1839595"/>
              <a:gd name="T53" fmla="*/ 474083 h 805179"/>
              <a:gd name="T54" fmla="*/ 628070 w 1839595"/>
              <a:gd name="T55" fmla="*/ 442460 h 805179"/>
              <a:gd name="T56" fmla="*/ 657936 w 1839595"/>
              <a:gd name="T57" fmla="*/ 389600 h 805179"/>
              <a:gd name="T58" fmla="*/ 677404 w 1839595"/>
              <a:gd name="T59" fmla="*/ 311039 h 805179"/>
              <a:gd name="T60" fmla="*/ 677404 w 1839595"/>
              <a:gd name="T61" fmla="*/ 269526 h 805179"/>
              <a:gd name="T62" fmla="*/ 657936 w 1839595"/>
              <a:gd name="T63" fmla="*/ 190968 h 805179"/>
              <a:gd name="T64" fmla="*/ 628070 w 1839595"/>
              <a:gd name="T65" fmla="*/ 138106 h 805179"/>
              <a:gd name="T66" fmla="*/ 601749 w 1839595"/>
              <a:gd name="T67" fmla="*/ 106482 h 805179"/>
              <a:gd name="T68" fmla="*/ 570834 w 1839595"/>
              <a:gd name="T69" fmla="*/ 78206 h 805179"/>
              <a:gd name="T70" fmla="*/ 535781 w 1839595"/>
              <a:gd name="T71" fmla="*/ 53671 h 805179"/>
              <a:gd name="T72" fmla="*/ 497051 w 1839595"/>
              <a:gd name="T73" fmla="*/ 33263 h 805179"/>
              <a:gd name="T74" fmla="*/ 455096 w 1839595"/>
              <a:gd name="T75" fmla="*/ 17378 h 805179"/>
              <a:gd name="T76" fmla="*/ 410381 w 1839595"/>
              <a:gd name="T77" fmla="*/ 6401 h 805179"/>
              <a:gd name="T78" fmla="*/ 363360 w 1839595"/>
              <a:gd name="T79" fmla="*/ 726 h 80517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39595" h="805179">
                <a:moveTo>
                  <a:pt x="919733" y="0"/>
                </a:moveTo>
                <a:lnTo>
                  <a:pt x="854014" y="1008"/>
                </a:lnTo>
                <a:lnTo>
                  <a:pt x="789548" y="3989"/>
                </a:lnTo>
                <a:lnTo>
                  <a:pt x="726489" y="8874"/>
                </a:lnTo>
                <a:lnTo>
                  <a:pt x="664994" y="15595"/>
                </a:lnTo>
                <a:lnTo>
                  <a:pt x="605217" y="24086"/>
                </a:lnTo>
                <a:lnTo>
                  <a:pt x="547314" y="34279"/>
                </a:lnTo>
                <a:lnTo>
                  <a:pt x="491439" y="46105"/>
                </a:lnTo>
                <a:lnTo>
                  <a:pt x="437749" y="59498"/>
                </a:lnTo>
                <a:lnTo>
                  <a:pt x="386397" y="74389"/>
                </a:lnTo>
                <a:lnTo>
                  <a:pt x="337540" y="90711"/>
                </a:lnTo>
                <a:lnTo>
                  <a:pt x="291333" y="108396"/>
                </a:lnTo>
                <a:lnTo>
                  <a:pt x="247930" y="127377"/>
                </a:lnTo>
                <a:lnTo>
                  <a:pt x="207487" y="147586"/>
                </a:lnTo>
                <a:lnTo>
                  <a:pt x="170160" y="168955"/>
                </a:lnTo>
                <a:lnTo>
                  <a:pt x="136103" y="191417"/>
                </a:lnTo>
                <a:lnTo>
                  <a:pt x="105471" y="214904"/>
                </a:lnTo>
                <a:lnTo>
                  <a:pt x="55105" y="264683"/>
                </a:lnTo>
                <a:lnTo>
                  <a:pt x="20303" y="317751"/>
                </a:lnTo>
                <a:lnTo>
                  <a:pt x="2307" y="373567"/>
                </a:lnTo>
                <a:lnTo>
                  <a:pt x="0" y="402336"/>
                </a:lnTo>
                <a:lnTo>
                  <a:pt x="2307" y="431104"/>
                </a:lnTo>
                <a:lnTo>
                  <a:pt x="20303" y="486920"/>
                </a:lnTo>
                <a:lnTo>
                  <a:pt x="55105" y="539988"/>
                </a:lnTo>
                <a:lnTo>
                  <a:pt x="105471" y="589767"/>
                </a:lnTo>
                <a:lnTo>
                  <a:pt x="136103" y="613254"/>
                </a:lnTo>
                <a:lnTo>
                  <a:pt x="170160" y="635716"/>
                </a:lnTo>
                <a:lnTo>
                  <a:pt x="207487" y="657085"/>
                </a:lnTo>
                <a:lnTo>
                  <a:pt x="247930" y="677294"/>
                </a:lnTo>
                <a:lnTo>
                  <a:pt x="291333" y="696275"/>
                </a:lnTo>
                <a:lnTo>
                  <a:pt x="337540" y="713960"/>
                </a:lnTo>
                <a:lnTo>
                  <a:pt x="386397" y="730282"/>
                </a:lnTo>
                <a:lnTo>
                  <a:pt x="437749" y="745173"/>
                </a:lnTo>
                <a:lnTo>
                  <a:pt x="491439" y="758566"/>
                </a:lnTo>
                <a:lnTo>
                  <a:pt x="547314" y="770392"/>
                </a:lnTo>
                <a:lnTo>
                  <a:pt x="605217" y="780585"/>
                </a:lnTo>
                <a:lnTo>
                  <a:pt x="664994" y="789076"/>
                </a:lnTo>
                <a:lnTo>
                  <a:pt x="726489" y="795797"/>
                </a:lnTo>
                <a:lnTo>
                  <a:pt x="789548" y="800682"/>
                </a:lnTo>
                <a:lnTo>
                  <a:pt x="854014" y="803663"/>
                </a:lnTo>
                <a:lnTo>
                  <a:pt x="919733" y="804672"/>
                </a:lnTo>
                <a:lnTo>
                  <a:pt x="985453" y="803663"/>
                </a:lnTo>
                <a:lnTo>
                  <a:pt x="1049919" y="800682"/>
                </a:lnTo>
                <a:lnTo>
                  <a:pt x="1112978" y="795797"/>
                </a:lnTo>
                <a:lnTo>
                  <a:pt x="1174473" y="789076"/>
                </a:lnTo>
                <a:lnTo>
                  <a:pt x="1234250" y="780585"/>
                </a:lnTo>
                <a:lnTo>
                  <a:pt x="1292153" y="770392"/>
                </a:lnTo>
                <a:lnTo>
                  <a:pt x="1348028" y="758566"/>
                </a:lnTo>
                <a:lnTo>
                  <a:pt x="1401718" y="745173"/>
                </a:lnTo>
                <a:lnTo>
                  <a:pt x="1453070" y="730282"/>
                </a:lnTo>
                <a:lnTo>
                  <a:pt x="1501927" y="713960"/>
                </a:lnTo>
                <a:lnTo>
                  <a:pt x="1548134" y="696275"/>
                </a:lnTo>
                <a:lnTo>
                  <a:pt x="1591537" y="677294"/>
                </a:lnTo>
                <a:lnTo>
                  <a:pt x="1631980" y="657085"/>
                </a:lnTo>
                <a:lnTo>
                  <a:pt x="1669307" y="635716"/>
                </a:lnTo>
                <a:lnTo>
                  <a:pt x="1703364" y="613254"/>
                </a:lnTo>
                <a:lnTo>
                  <a:pt x="1733996" y="589767"/>
                </a:lnTo>
                <a:lnTo>
                  <a:pt x="1784362" y="539988"/>
                </a:lnTo>
                <a:lnTo>
                  <a:pt x="1819164" y="486920"/>
                </a:lnTo>
                <a:lnTo>
                  <a:pt x="1837160" y="431104"/>
                </a:lnTo>
                <a:lnTo>
                  <a:pt x="1839467" y="402335"/>
                </a:lnTo>
                <a:lnTo>
                  <a:pt x="1837160" y="373567"/>
                </a:lnTo>
                <a:lnTo>
                  <a:pt x="1819164" y="317751"/>
                </a:lnTo>
                <a:lnTo>
                  <a:pt x="1784362" y="264683"/>
                </a:lnTo>
                <a:lnTo>
                  <a:pt x="1733996" y="214904"/>
                </a:lnTo>
                <a:lnTo>
                  <a:pt x="1703364" y="191417"/>
                </a:lnTo>
                <a:lnTo>
                  <a:pt x="1669307" y="168955"/>
                </a:lnTo>
                <a:lnTo>
                  <a:pt x="1631980" y="147586"/>
                </a:lnTo>
                <a:lnTo>
                  <a:pt x="1591537" y="127377"/>
                </a:lnTo>
                <a:lnTo>
                  <a:pt x="1548134" y="108396"/>
                </a:lnTo>
                <a:lnTo>
                  <a:pt x="1501927" y="90711"/>
                </a:lnTo>
                <a:lnTo>
                  <a:pt x="1453070" y="74389"/>
                </a:lnTo>
                <a:lnTo>
                  <a:pt x="1401718" y="59498"/>
                </a:lnTo>
                <a:lnTo>
                  <a:pt x="1348028" y="46105"/>
                </a:lnTo>
                <a:lnTo>
                  <a:pt x="1292153" y="34279"/>
                </a:lnTo>
                <a:lnTo>
                  <a:pt x="1234250" y="24086"/>
                </a:lnTo>
                <a:lnTo>
                  <a:pt x="1174473" y="15595"/>
                </a:lnTo>
                <a:lnTo>
                  <a:pt x="1112978" y="8874"/>
                </a:lnTo>
                <a:lnTo>
                  <a:pt x="1049919" y="3989"/>
                </a:lnTo>
                <a:lnTo>
                  <a:pt x="985453" y="1008"/>
                </a:lnTo>
                <a:lnTo>
                  <a:pt x="919733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2720" name="object 21">
            <a:extLst>
              <a:ext uri="{FF2B5EF4-FFF2-40B4-BE49-F238E27FC236}">
                <a16:creationId xmlns:a16="http://schemas.microsoft.com/office/drawing/2014/main" id="{65A8CC8B-DA22-A118-6521-AC9855500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680" y="4675188"/>
            <a:ext cx="187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 indent="428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solidFill>
                  <a:srgbClr val="FFFFFF"/>
                </a:solidFill>
                <a:cs typeface="Arial" panose="020B0604020202020204" pitchFamily="34" charset="0"/>
              </a:rPr>
              <a:t>&lt;</a:t>
            </a:r>
            <a:r>
              <a:rPr lang="en-US" altLang="zh-CN" sz="200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FFFF"/>
                </a:solidFill>
                <a:cs typeface="Arial" panose="020B0604020202020204" pitchFamily="34" charset="0"/>
              </a:rPr>
              <a:t>&gt; Some</a:t>
            </a:r>
            <a:r>
              <a:rPr lang="zh-CN" altLang="zh-CN" sz="20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是否 等价于 </a:t>
            </a:r>
            <a:r>
              <a:rPr lang="zh-CN" altLang="zh-CN" sz="2000">
                <a:solidFill>
                  <a:srgbClr val="FFFFFF"/>
                </a:solidFill>
                <a:cs typeface="Arial" panose="020B0604020202020204" pitchFamily="34" charset="0"/>
              </a:rPr>
              <a:t>not in?</a:t>
            </a:r>
            <a:endParaRPr lang="zh-CN" altLang="zh-CN" sz="2000">
              <a:cs typeface="Arial" panose="020B0604020202020204" pitchFamily="34" charset="0"/>
            </a:endParaRPr>
          </a:p>
        </p:txBody>
      </p:sp>
      <p:sp>
        <p:nvSpPr>
          <p:cNvPr id="72721" name="标题 20">
            <a:extLst>
              <a:ext uri="{FF2B5EF4-FFF2-40B4-BE49-F238E27FC236}">
                <a16:creationId xmlns:a16="http://schemas.microsoft.com/office/drawing/2014/main" id="{67D28F0B-634B-0F65-064A-CF41922DA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需要注意的</a:t>
            </a:r>
            <a:endParaRPr lang="zh-CN" altLang="en-US" sz="2400"/>
          </a:p>
        </p:txBody>
      </p:sp>
      <p:sp>
        <p:nvSpPr>
          <p:cNvPr id="72722" name="灯片编号占位符 23">
            <a:extLst>
              <a:ext uri="{FF2B5EF4-FFF2-40B4-BE49-F238E27FC236}">
                <a16:creationId xmlns:a16="http://schemas.microsoft.com/office/drawing/2014/main" id="{BFAF1749-86D2-F07A-AA41-C8AE58830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8B9ABD-613F-4C7E-800F-97F652B8F6D6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bject 3">
            <a:extLst>
              <a:ext uri="{FF2B5EF4-FFF2-40B4-BE49-F238E27FC236}">
                <a16:creationId xmlns:a16="http://schemas.microsoft.com/office/drawing/2014/main" id="{D30D5A67-37ED-C8F3-87AA-518A46EC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208088"/>
            <a:ext cx="4762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7422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8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如下两种表达方式含义却是不同的，请注意</a:t>
            </a:r>
          </a:p>
          <a:p>
            <a:pPr algn="ctr" eaLnBrk="1" hangingPunct="1">
              <a:spcBef>
                <a:spcPts val="725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not	in	</a:t>
            </a:r>
            <a:r>
              <a:rPr lang="zh-CN" altLang="zh-CN" sz="2000"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ts val="738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&lt;&gt; some	</a:t>
            </a:r>
            <a:r>
              <a:rPr lang="zh-CN" altLang="zh-CN" sz="2000"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538"/>
              </a:spcBef>
              <a:buClrTx/>
              <a:buFontTx/>
              <a:buNone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1700" i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en-US" altLang="zh-CN" sz="1700" i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等价的是</a:t>
            </a:r>
          </a:p>
          <a:p>
            <a:pPr algn="ctr" eaLnBrk="1" hangingPunct="1">
              <a:spcBef>
                <a:spcPts val="713"/>
              </a:spcBef>
              <a:buClrTx/>
              <a:buFontTx/>
              <a:buNone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表达式 </a:t>
            </a:r>
            <a:r>
              <a:rPr lang="zh-CN" altLang="zh-CN" sz="2000" i="1">
                <a:solidFill>
                  <a:srgbClr val="FF3300"/>
                </a:solidFill>
                <a:cs typeface="Arial" panose="020B0604020202020204" pitchFamily="34" charset="0"/>
              </a:rPr>
              <a:t>&lt;&gt; all	</a:t>
            </a:r>
            <a:r>
              <a:rPr lang="zh-CN" altLang="zh-CN" sz="2000"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2000"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72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C0469B-9F7D-B024-66E6-FC8EDE450A5F}"/>
              </a:ext>
            </a:extLst>
          </p:cNvPr>
          <p:cNvGrpSpPr/>
          <p:nvPr/>
        </p:nvGrpSpPr>
        <p:grpSpPr>
          <a:xfrm>
            <a:off x="1289050" y="3554413"/>
            <a:ext cx="5380038" cy="717550"/>
            <a:chOff x="1289050" y="3554413"/>
            <a:chExt cx="5380038" cy="71755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E09A2B2-91B1-3E4A-EEE7-09AE295D4D17}"/>
                </a:ext>
              </a:extLst>
            </p:cNvPr>
            <p:cNvSpPr txBox="1"/>
            <p:nvPr/>
          </p:nvSpPr>
          <p:spPr>
            <a:xfrm>
              <a:off x="2940050" y="3554413"/>
              <a:ext cx="1585913" cy="247650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defRPr/>
              </a:pPr>
              <a:r>
                <a:rPr sz="1539" dirty="0">
                  <a:solidFill>
                    <a:srgbClr val="3333CC"/>
                  </a:solidFill>
                  <a:latin typeface="Arial"/>
                  <a:cs typeface="Arial"/>
                </a:rPr>
                <a:t>From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Student</a:t>
              </a:r>
              <a:r>
                <a:rPr sz="1539" spc="338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73732" name="object 5">
              <a:extLst>
                <a:ext uri="{FF2B5EF4-FFF2-40B4-BE49-F238E27FC236}">
                  <a16:creationId xmlns:a16="http://schemas.microsoft.com/office/drawing/2014/main" id="{1730265D-3783-637C-4669-B7A22498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0" y="3554413"/>
              <a:ext cx="1455738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60" rIns="0" bIns="0">
              <a:spAutoFit/>
            </a:bodyPr>
            <a:lstStyle>
              <a:lvl1pPr marL="22225" indent="-11113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tabLst>
                  <a:tab pos="781050" algn="l"/>
                  <a:tab pos="803275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781050" algn="l"/>
                  <a:tab pos="8032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781050" algn="l"/>
                  <a:tab pos="803275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81050" algn="l"/>
                  <a:tab pos="80327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88"/>
                </a:spcBef>
                <a:buClrTx/>
                <a:buFontTx/>
                <a:buNone/>
              </a:pPr>
              <a:r>
                <a:rPr lang="zh-CN" altLang="zh-CN" sz="1500" dirty="0">
                  <a:solidFill>
                    <a:srgbClr val="3333CC"/>
                  </a:solidFill>
                  <a:cs typeface="Arial" panose="020B0604020202020204" pitchFamily="34" charset="0"/>
                </a:rPr>
                <a:t>Select		</a:t>
              </a:r>
              <a:r>
                <a:rPr lang="zh-CN" altLang="zh-CN" sz="1500" dirty="0">
                  <a:solidFill>
                    <a:srgbClr val="FF0065"/>
                  </a:solidFill>
                  <a:cs typeface="Arial" panose="020B0604020202020204" pitchFamily="34" charset="0"/>
                </a:rPr>
                <a:t>Sname  </a:t>
              </a:r>
              <a:r>
                <a:rPr lang="zh-CN" altLang="zh-CN" sz="1500" dirty="0">
                  <a:solidFill>
                    <a:srgbClr val="3333CC"/>
                  </a:solidFill>
                  <a:cs typeface="Arial" panose="020B0604020202020204" pitchFamily="34" charset="0"/>
                </a:rPr>
                <a:t>Where	</a:t>
              </a:r>
              <a:r>
                <a:rPr lang="zh-CN" altLang="zh-CN" sz="1500" dirty="0">
                  <a:solidFill>
                    <a:srgbClr val="FF0065"/>
                  </a:solidFill>
                  <a:cs typeface="Arial" panose="020B0604020202020204" pitchFamily="34" charset="0"/>
                </a:rPr>
                <a:t>S</a:t>
              </a:r>
              <a:r>
                <a:rPr lang="en-US" altLang="zh-CN" sz="1500" dirty="0">
                  <a:solidFill>
                    <a:srgbClr val="FF0065"/>
                  </a:solidFill>
                  <a:cs typeface="Arial" panose="020B0604020202020204" pitchFamily="34" charset="0"/>
                </a:rPr>
                <a:t>no</a:t>
              </a:r>
              <a:endParaRPr lang="zh-CN" altLang="zh-CN" sz="1500" dirty="0">
                <a:cs typeface="Arial" panose="020B0604020202020204" pitchFamily="34" charset="0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A0DCD09-2C11-F2B4-AE50-DD123B59200D}"/>
                </a:ext>
              </a:extLst>
            </p:cNvPr>
            <p:cNvSpPr txBox="1"/>
            <p:nvPr/>
          </p:nvSpPr>
          <p:spPr>
            <a:xfrm>
              <a:off x="2620963" y="3789363"/>
              <a:ext cx="1303337" cy="247650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defRPr/>
              </a:pPr>
              <a:r>
                <a:rPr sz="1539" dirty="0">
                  <a:solidFill>
                    <a:srgbClr val="3333CC"/>
                  </a:solidFill>
                  <a:latin typeface="Arial"/>
                  <a:cs typeface="Arial"/>
                </a:rPr>
                <a:t>not in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sz="1539" spc="-86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Select</a:t>
              </a: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653BEA6-E591-3E0E-9A7A-7C1D2E7FFF7D}"/>
                </a:ext>
              </a:extLst>
            </p:cNvPr>
            <p:cNvSpPr txBox="1"/>
            <p:nvPr/>
          </p:nvSpPr>
          <p:spPr>
            <a:xfrm>
              <a:off x="3960813" y="3789363"/>
              <a:ext cx="1293812" cy="247650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tabLst>
                  <a:tab pos="413213" algn="l"/>
                  <a:tab pos="1010502" algn="l"/>
                </a:tabLst>
                <a:defRPr/>
              </a:pP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	</a:t>
              </a: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Fro</a:t>
              </a:r>
              <a:r>
                <a:rPr sz="1539" dirty="0">
                  <a:solidFill>
                    <a:srgbClr val="3333CC"/>
                  </a:solidFill>
                  <a:latin typeface="Arial"/>
                  <a:cs typeface="Arial"/>
                </a:rPr>
                <a:t>m	</a:t>
              </a:r>
              <a:r>
                <a:rPr sz="1539" spc="-9" dirty="0">
                  <a:solidFill>
                    <a:srgbClr val="FF0065"/>
                  </a:solidFill>
                  <a:latin typeface="Arial"/>
                  <a:cs typeface="Arial"/>
                </a:rPr>
                <a:t>SC</a:t>
              </a: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72824A7-34C2-51DF-8152-990AB341A8B1}"/>
                </a:ext>
              </a:extLst>
            </p:cNvPr>
            <p:cNvSpPr txBox="1"/>
            <p:nvPr/>
          </p:nvSpPr>
          <p:spPr>
            <a:xfrm>
              <a:off x="2852738" y="4024313"/>
              <a:ext cx="3816350" cy="247650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tabLst>
                  <a:tab pos="771044" algn="l"/>
                  <a:tab pos="1818468" algn="l"/>
                </a:tabLst>
                <a:defRPr/>
              </a:pP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Where	</a:t>
              </a: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 =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u="sng" spc="-4" dirty="0" err="1">
                  <a:solidFill>
                    <a:srgbClr val="FF0065"/>
                  </a:solidFill>
                  <a:uFill>
                    <a:solidFill>
                      <a:srgbClr val="FF0065"/>
                    </a:solidFill>
                  </a:uFill>
                  <a:latin typeface="Arial"/>
                  <a:cs typeface="Arial"/>
                </a:rPr>
                <a:t>S.S</a:t>
              </a:r>
              <a:r>
                <a:rPr lang="en-US" sz="1539" u="sng" spc="-4" dirty="0" err="1">
                  <a:solidFill>
                    <a:srgbClr val="FF0065"/>
                  </a:solidFill>
                  <a:uFill>
                    <a:solidFill>
                      <a:srgbClr val="FF0065"/>
                    </a:solidFill>
                  </a:uFill>
                  <a:latin typeface="Arial"/>
                  <a:cs typeface="Arial"/>
                </a:rPr>
                <a:t>no</a:t>
              </a:r>
              <a:r>
                <a:rPr lang="en-US" sz="1539" u="sng" spc="-4" dirty="0">
                  <a:solidFill>
                    <a:srgbClr val="FF0065"/>
                  </a:solidFill>
                  <a:uFill>
                    <a:solidFill>
                      <a:srgbClr val="FF0065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and </a:t>
              </a: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C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= ‘001’ )</a:t>
              </a:r>
              <a:r>
                <a:rPr sz="1539" spc="-90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dirty="0">
                  <a:latin typeface="Arial"/>
                  <a:cs typeface="Arial"/>
                </a:rPr>
                <a:t>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AAFB56-8876-4622-4831-4D0A7CA3AA7C}"/>
              </a:ext>
            </a:extLst>
          </p:cNvPr>
          <p:cNvGrpSpPr/>
          <p:nvPr/>
        </p:nvGrpSpPr>
        <p:grpSpPr>
          <a:xfrm>
            <a:off x="1289050" y="4494213"/>
            <a:ext cx="5218111" cy="717726"/>
            <a:chOff x="1289050" y="4494213"/>
            <a:chExt cx="5218111" cy="717726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C07FC82-B01D-5130-0800-D43FDC9B2944}"/>
                </a:ext>
              </a:extLst>
            </p:cNvPr>
            <p:cNvSpPr txBox="1"/>
            <p:nvPr/>
          </p:nvSpPr>
          <p:spPr>
            <a:xfrm>
              <a:off x="2082800" y="4494213"/>
              <a:ext cx="3171825" cy="496887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defRPr/>
              </a:pPr>
              <a:r>
                <a:rPr sz="1539" spc="-9" dirty="0" err="1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lang="en-US" sz="1539" spc="-9" dirty="0">
                  <a:solidFill>
                    <a:srgbClr val="FF0065"/>
                  </a:solidFill>
                  <a:latin typeface="Arial"/>
                  <a:cs typeface="Arial"/>
                </a:rPr>
                <a:t>   </a:t>
              </a:r>
              <a:r>
                <a:rPr lang="en-US" altLang="zh-CN" sz="1539" dirty="0">
                  <a:solidFill>
                    <a:srgbClr val="3333CC"/>
                  </a:solidFill>
                  <a:latin typeface="Arial"/>
                  <a:cs typeface="Arial"/>
                </a:rPr>
                <a:t>From </a:t>
              </a:r>
              <a:r>
                <a:rPr lang="en-US" altLang="zh-CN" sz="1539" dirty="0">
                  <a:solidFill>
                    <a:srgbClr val="FF0065"/>
                  </a:solidFill>
                  <a:latin typeface="Arial"/>
                  <a:cs typeface="Arial"/>
                </a:rPr>
                <a:t>Student</a:t>
              </a:r>
              <a:r>
                <a:rPr lang="en-US" altLang="zh-CN" sz="1539" spc="406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lang="en-US" altLang="zh-CN" sz="1539" dirty="0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endParaRPr lang="en-US" altLang="zh-CN" sz="1539" dirty="0">
                <a:latin typeface="Arial"/>
                <a:cs typeface="Arial"/>
              </a:endParaRPr>
            </a:p>
            <a:p>
              <a:pPr marL="10860" algn="ctr" eaLnBrk="1" hangingPunct="1">
                <a:spcBef>
                  <a:spcPts val="86"/>
                </a:spcBef>
                <a:defRPr/>
              </a:pP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73737" name="object 10">
              <a:extLst>
                <a:ext uri="{FF2B5EF4-FFF2-40B4-BE49-F238E27FC236}">
                  <a16:creationId xmlns:a16="http://schemas.microsoft.com/office/drawing/2014/main" id="{40D6CAFC-08B5-2EB8-9737-8F4ECCD81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0" y="4494213"/>
              <a:ext cx="630238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60" rIns="0" bIns="0">
              <a:spAutoFit/>
            </a:bodyPr>
            <a:lstStyle>
              <a:lvl1pPr marL="22225" indent="-11113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88"/>
                </a:spcBef>
                <a:buClrTx/>
                <a:buFontTx/>
                <a:buNone/>
              </a:pPr>
              <a:r>
                <a:rPr lang="zh-CN" altLang="zh-CN" sz="1500" dirty="0">
                  <a:solidFill>
                    <a:srgbClr val="3333CC"/>
                  </a:solidFill>
                  <a:cs typeface="Arial" panose="020B0604020202020204" pitchFamily="34" charset="0"/>
                </a:rPr>
                <a:t>Select  Where</a:t>
              </a:r>
              <a:endParaRPr lang="zh-CN" altLang="zh-CN" sz="1500" dirty="0">
                <a:cs typeface="Arial" panose="020B0604020202020204" pitchFamily="34" charset="0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7777AA4-04A5-F189-FC3D-FFBBF55F63D5}"/>
                </a:ext>
              </a:extLst>
            </p:cNvPr>
            <p:cNvSpPr txBox="1"/>
            <p:nvPr/>
          </p:nvSpPr>
          <p:spPr>
            <a:xfrm>
              <a:off x="1978025" y="4729163"/>
              <a:ext cx="1939925" cy="247826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defRPr/>
              </a:pP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dirty="0">
                  <a:solidFill>
                    <a:srgbClr val="3333CC"/>
                  </a:solidFill>
                  <a:latin typeface="Arial"/>
                  <a:cs typeface="Arial"/>
                </a:rPr>
                <a:t>&lt;&gt;some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sz="1539" spc="-81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Select</a:t>
              </a: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05533C-5AA2-5D48-227D-8FA100438324}"/>
                </a:ext>
              </a:extLst>
            </p:cNvPr>
            <p:cNvSpPr txBox="1"/>
            <p:nvPr/>
          </p:nvSpPr>
          <p:spPr>
            <a:xfrm>
              <a:off x="2852737" y="4964113"/>
              <a:ext cx="1939925" cy="247826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tabLst>
                  <a:tab pos="771044" algn="l"/>
                </a:tabLst>
                <a:defRPr/>
              </a:pP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Where	</a:t>
              </a: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 =</a:t>
              </a:r>
              <a:r>
                <a:rPr sz="1539" spc="-73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u="sng" spc="-4" dirty="0" err="1">
                  <a:solidFill>
                    <a:srgbClr val="FF0065"/>
                  </a:solidFill>
                  <a:uFill>
                    <a:solidFill>
                      <a:srgbClr val="FF0065"/>
                    </a:solidFill>
                  </a:uFill>
                  <a:latin typeface="Arial"/>
                  <a:cs typeface="Arial"/>
                </a:rPr>
                <a:t>S.S</a:t>
              </a:r>
              <a:r>
                <a:rPr lang="en-US" sz="1539" u="sng" spc="-4" dirty="0" err="1">
                  <a:solidFill>
                    <a:srgbClr val="FF0065"/>
                  </a:solidFill>
                  <a:uFill>
                    <a:solidFill>
                      <a:srgbClr val="FF0065"/>
                    </a:solidFill>
                  </a:uFill>
                  <a:latin typeface="Arial"/>
                  <a:cs typeface="Arial"/>
                </a:rPr>
                <a:t>no</a:t>
              </a:r>
              <a:endParaRPr sz="1539" dirty="0">
                <a:latin typeface="Arial"/>
                <a:cs typeface="Arial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9F7960-7A77-5FB3-C5DA-7B24A8EC4C67}"/>
                </a:ext>
              </a:extLst>
            </p:cNvPr>
            <p:cNvSpPr txBox="1"/>
            <p:nvPr/>
          </p:nvSpPr>
          <p:spPr>
            <a:xfrm>
              <a:off x="4166898" y="4718371"/>
              <a:ext cx="2340263" cy="484685"/>
            </a:xfrm>
            <a:prstGeom prst="rect">
              <a:avLst/>
            </a:prstGeom>
          </p:spPr>
          <p:txBody>
            <a:bodyPr wrap="square" lIns="0" tIns="10860" rIns="0" bIns="0">
              <a:spAutoFit/>
            </a:bodyPr>
            <a:lstStyle/>
            <a:p>
              <a:pPr marL="10860" eaLnBrk="1" hangingPunct="1">
                <a:spcBef>
                  <a:spcPts val="86"/>
                </a:spcBef>
                <a:tabLst>
                  <a:tab pos="413213" algn="l"/>
                  <a:tab pos="1010502" algn="l"/>
                </a:tabLst>
                <a:defRPr/>
              </a:pP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S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spc="-4" dirty="0">
                  <a:solidFill>
                    <a:srgbClr val="FF0065"/>
                  </a:solidFill>
                  <a:latin typeface="Arial"/>
                  <a:cs typeface="Arial"/>
                </a:rPr>
                <a:t>	</a:t>
              </a:r>
              <a:r>
                <a:rPr sz="1539" spc="-4" dirty="0">
                  <a:solidFill>
                    <a:srgbClr val="3333CC"/>
                  </a:solidFill>
                  <a:latin typeface="Arial"/>
                  <a:cs typeface="Arial"/>
                </a:rPr>
                <a:t>From	</a:t>
              </a:r>
              <a:r>
                <a:rPr sz="1539" spc="-9" dirty="0">
                  <a:solidFill>
                    <a:srgbClr val="FF0065"/>
                  </a:solidFill>
                  <a:latin typeface="Arial"/>
                  <a:cs typeface="Arial"/>
                </a:rPr>
                <a:t>SC</a:t>
              </a:r>
              <a:endParaRPr sz="1539" dirty="0">
                <a:latin typeface="Arial"/>
                <a:cs typeface="Arial"/>
              </a:endParaRPr>
            </a:p>
            <a:p>
              <a:pPr marL="559278" algn="ctr" eaLnBrk="1" hangingPunct="1">
                <a:spcBef>
                  <a:spcPts val="4"/>
                </a:spcBef>
                <a:defRPr/>
              </a:pPr>
              <a:r>
                <a:rPr lang="en-US" sz="1539" dirty="0">
                  <a:solidFill>
                    <a:srgbClr val="FF0065"/>
                  </a:solidFill>
                  <a:latin typeface="Arial"/>
                  <a:cs typeface="Arial"/>
                </a:rPr>
                <a:t>   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and </a:t>
              </a:r>
              <a:r>
                <a:rPr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C</a:t>
              </a:r>
              <a:r>
                <a:rPr lang="en-US" sz="1539" spc="-4" dirty="0" err="1">
                  <a:solidFill>
                    <a:srgbClr val="FF0065"/>
                  </a:solidFill>
                  <a:latin typeface="Arial"/>
                  <a:cs typeface="Arial"/>
                </a:rPr>
                <a:t>no</a:t>
              </a:r>
              <a:r>
                <a:rPr sz="1539" dirty="0">
                  <a:solidFill>
                    <a:srgbClr val="FF0065"/>
                  </a:solidFill>
                  <a:latin typeface="Arial"/>
                  <a:cs typeface="Arial"/>
                </a:rPr>
                <a:t>= ‘001’ )</a:t>
              </a:r>
              <a:r>
                <a:rPr sz="1539" spc="-94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539" dirty="0">
                  <a:latin typeface="Arial"/>
                  <a:cs typeface="Arial"/>
                </a:rPr>
                <a:t>;</a:t>
              </a:r>
            </a:p>
          </p:txBody>
        </p:sp>
      </p:grp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E296D0F1-F6C1-BA06-AA62-EDCF87C45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48036"/>
              </p:ext>
            </p:extLst>
          </p:nvPr>
        </p:nvGraphicFramePr>
        <p:xfrm>
          <a:off x="1219200" y="5462588"/>
          <a:ext cx="5905500" cy="774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75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Select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5"/>
                        </a:lnSpc>
                        <a:tabLst>
                          <a:tab pos="1078865" algn="l"/>
                        </a:tabLst>
                      </a:pP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Sname	</a:t>
                      </a:r>
                      <a:r>
                        <a:rPr sz="16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51">
                <a:tc>
                  <a:txBody>
                    <a:bodyPr/>
                    <a:lstStyle/>
                    <a:p>
                      <a:pPr marL="108585">
                        <a:lnSpc>
                          <a:spcPts val="2065"/>
                        </a:lnSpc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Where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65"/>
                        </a:lnSpc>
                        <a:tabLst>
                          <a:tab pos="2235835" algn="l"/>
                          <a:tab pos="2705100" algn="l"/>
                        </a:tabLst>
                      </a:pPr>
                      <a:r>
                        <a:rPr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&lt;&gt; all</a:t>
                      </a:r>
                      <a:r>
                        <a:rPr sz="1600" b="1" spc="49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Select</a:t>
                      </a:r>
                      <a:r>
                        <a:rPr lang="en-US" sz="1600" b="1" baseline="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600" b="1" spc="484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SC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0765">
                        <a:lnSpc>
                          <a:spcPts val="1989"/>
                        </a:lnSpc>
                        <a:tabLst>
                          <a:tab pos="1930400" algn="l"/>
                          <a:tab pos="3155315" algn="l"/>
                        </a:tabLst>
                      </a:pPr>
                      <a:r>
                        <a:rPr sz="16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Where	</a:t>
                      </a:r>
                      <a:r>
                        <a:rPr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=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u="sng" spc="-5" dirty="0" err="1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Arial"/>
                          <a:cs typeface="Arial"/>
                        </a:rPr>
                        <a:t>S.S</a:t>
                      </a:r>
                      <a:r>
                        <a:rPr lang="en-US" sz="1600" b="1" u="sng" spc="-5" dirty="0" err="1">
                          <a:solidFill>
                            <a:srgbClr val="FF0065"/>
                          </a:solidFill>
                          <a:uFill>
                            <a:solidFill>
                              <a:srgbClr val="FF0065"/>
                            </a:solidFill>
                          </a:u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lang="en-US"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600" b="1" spc="-5" dirty="0" err="1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b="1" spc="-80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‘001’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89"/>
                        </a:lnSpc>
                      </a:pPr>
                      <a:r>
                        <a:rPr sz="16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600" b="1" spc="-70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;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751" name="object 16">
            <a:extLst>
              <a:ext uri="{FF2B5EF4-FFF2-40B4-BE49-F238E27FC236}">
                <a16:creationId xmlns:a16="http://schemas.microsoft.com/office/drawing/2014/main" id="{E673ECEC-D516-3644-02CE-04AEE570DC66}"/>
              </a:ext>
            </a:extLst>
          </p:cNvPr>
          <p:cNvSpPr>
            <a:spLocks/>
          </p:cNvSpPr>
          <p:nvPr/>
        </p:nvSpPr>
        <p:spPr bwMode="auto">
          <a:xfrm>
            <a:off x="1135063" y="4433888"/>
            <a:ext cx="5989637" cy="942975"/>
          </a:xfrm>
          <a:custGeom>
            <a:avLst/>
            <a:gdLst>
              <a:gd name="T0" fmla="*/ 0 w 7004684"/>
              <a:gd name="T1" fmla="*/ 0 h 1103629"/>
              <a:gd name="T2" fmla="*/ 0 w 7004684"/>
              <a:gd name="T3" fmla="*/ 267804 h 1103629"/>
              <a:gd name="T4" fmla="*/ 1711876 w 7004684"/>
              <a:gd name="T5" fmla="*/ 267804 h 1103629"/>
              <a:gd name="T6" fmla="*/ 1711876 w 7004684"/>
              <a:gd name="T7" fmla="*/ 0 h 1103629"/>
              <a:gd name="T8" fmla="*/ 0 w 7004684"/>
              <a:gd name="T9" fmla="*/ 0 h 1103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4684" h="1103629">
                <a:moveTo>
                  <a:pt x="0" y="0"/>
                </a:moveTo>
                <a:lnTo>
                  <a:pt x="0" y="1103376"/>
                </a:lnTo>
                <a:lnTo>
                  <a:pt x="7004304" y="1103376"/>
                </a:lnTo>
                <a:lnTo>
                  <a:pt x="7004304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752" name="object 17">
            <a:extLst>
              <a:ext uri="{FF2B5EF4-FFF2-40B4-BE49-F238E27FC236}">
                <a16:creationId xmlns:a16="http://schemas.microsoft.com/office/drawing/2014/main" id="{20F73F62-E72D-D943-BA18-10CC30BD06FA}"/>
              </a:ext>
            </a:extLst>
          </p:cNvPr>
          <p:cNvSpPr>
            <a:spLocks/>
          </p:cNvSpPr>
          <p:nvPr/>
        </p:nvSpPr>
        <p:spPr bwMode="auto">
          <a:xfrm>
            <a:off x="6483350" y="4503738"/>
            <a:ext cx="1262063" cy="795337"/>
          </a:xfrm>
          <a:custGeom>
            <a:avLst/>
            <a:gdLst>
              <a:gd name="T0" fmla="*/ 352616 w 1475740"/>
              <a:gd name="T1" fmla="*/ 78801 h 930910"/>
              <a:gd name="T2" fmla="*/ 329204 w 1475740"/>
              <a:gd name="T3" fmla="*/ 48887 h 930910"/>
              <a:gd name="T4" fmla="*/ 303333 w 1475740"/>
              <a:gd name="T5" fmla="*/ 30173 h 930910"/>
              <a:gd name="T6" fmla="*/ 271547 w 1475740"/>
              <a:gd name="T7" fmla="*/ 15395 h 930910"/>
              <a:gd name="T8" fmla="*/ 234936 w 1475740"/>
              <a:gd name="T9" fmla="*/ 5226 h 930910"/>
              <a:gd name="T10" fmla="*/ 194589 w 1475740"/>
              <a:gd name="T11" fmla="*/ 338 h 930910"/>
              <a:gd name="T12" fmla="*/ 152609 w 1475740"/>
              <a:gd name="T13" fmla="*/ 1340 h 930910"/>
              <a:gd name="T14" fmla="*/ 113387 w 1475740"/>
              <a:gd name="T15" fmla="*/ 8062 h 930910"/>
              <a:gd name="T16" fmla="*/ 78263 w 1475740"/>
              <a:gd name="T17" fmla="*/ 19841 h 930910"/>
              <a:gd name="T18" fmla="*/ 48326 w 1475740"/>
              <a:gd name="T19" fmla="*/ 36006 h 930910"/>
              <a:gd name="T20" fmla="*/ 24668 w 1475740"/>
              <a:gd name="T21" fmla="*/ 55884 h 930910"/>
              <a:gd name="T22" fmla="*/ 4773 w 1475740"/>
              <a:gd name="T23" fmla="*/ 86998 h 930910"/>
              <a:gd name="T24" fmla="*/ 544 w 1475740"/>
              <a:gd name="T25" fmla="*/ 121737 h 930910"/>
              <a:gd name="T26" fmla="*/ 18366 w 1475740"/>
              <a:gd name="T27" fmla="*/ 162513 h 930910"/>
              <a:gd name="T28" fmla="*/ 32073 w 1475740"/>
              <a:gd name="T29" fmla="*/ 177057 h 930910"/>
              <a:gd name="T30" fmla="*/ 37994 w 1475740"/>
              <a:gd name="T31" fmla="*/ 86812 h 930910"/>
              <a:gd name="T32" fmla="*/ 62296 w 1475740"/>
              <a:gd name="T33" fmla="*/ 56657 h 930910"/>
              <a:gd name="T34" fmla="*/ 90656 w 1475740"/>
              <a:gd name="T35" fmla="*/ 38892 h 930910"/>
              <a:gd name="T36" fmla="*/ 125846 w 1475740"/>
              <a:gd name="T37" fmla="*/ 26453 h 930910"/>
              <a:gd name="T38" fmla="*/ 166192 w 1475740"/>
              <a:gd name="T39" fmla="*/ 20385 h 930910"/>
              <a:gd name="T40" fmla="*/ 208721 w 1475740"/>
              <a:gd name="T41" fmla="*/ 21635 h 930910"/>
              <a:gd name="T42" fmla="*/ 247534 w 1475740"/>
              <a:gd name="T43" fmla="*/ 29943 h 930910"/>
              <a:gd name="T44" fmla="*/ 280633 w 1475740"/>
              <a:gd name="T45" fmla="*/ 44275 h 930910"/>
              <a:gd name="T46" fmla="*/ 306346 w 1475740"/>
              <a:gd name="T47" fmla="*/ 63580 h 930910"/>
              <a:gd name="T48" fmla="*/ 326249 w 1475740"/>
              <a:gd name="T49" fmla="*/ 95248 h 930910"/>
              <a:gd name="T50" fmla="*/ 329204 w 1475740"/>
              <a:gd name="T51" fmla="*/ 176820 h 930910"/>
              <a:gd name="T52" fmla="*/ 348072 w 1475740"/>
              <a:gd name="T53" fmla="*/ 154880 h 930910"/>
              <a:gd name="T54" fmla="*/ 360995 w 1475740"/>
              <a:gd name="T55" fmla="*/ 112924 h 930910"/>
              <a:gd name="T56" fmla="*/ 328244 w 1475740"/>
              <a:gd name="T57" fmla="*/ 121852 h 930910"/>
              <a:gd name="T58" fmla="*/ 312986 w 1475740"/>
              <a:gd name="T59" fmla="*/ 154788 h 930910"/>
              <a:gd name="T60" fmla="*/ 290108 w 1475740"/>
              <a:gd name="T61" fmla="*/ 175482 h 930910"/>
              <a:gd name="T62" fmla="*/ 259285 w 1475740"/>
              <a:gd name="T63" fmla="*/ 191568 h 930910"/>
              <a:gd name="T64" fmla="*/ 222190 w 1475740"/>
              <a:gd name="T65" fmla="*/ 201993 h 930910"/>
              <a:gd name="T66" fmla="*/ 180497 w 1475740"/>
              <a:gd name="T67" fmla="*/ 205704 h 930910"/>
              <a:gd name="T68" fmla="*/ 138804 w 1475740"/>
              <a:gd name="T69" fmla="*/ 201993 h 930910"/>
              <a:gd name="T70" fmla="*/ 101710 w 1475740"/>
              <a:gd name="T71" fmla="*/ 191568 h 930910"/>
              <a:gd name="T72" fmla="*/ 70887 w 1475740"/>
              <a:gd name="T73" fmla="*/ 175482 h 930910"/>
              <a:gd name="T74" fmla="*/ 48009 w 1475740"/>
              <a:gd name="T75" fmla="*/ 154788 h 930910"/>
              <a:gd name="T76" fmla="*/ 32073 w 1475740"/>
              <a:gd name="T77" fmla="*/ 112924 h 930910"/>
              <a:gd name="T78" fmla="*/ 48326 w 1475740"/>
              <a:gd name="T79" fmla="*/ 189684 h 930910"/>
              <a:gd name="T80" fmla="*/ 78263 w 1475740"/>
              <a:gd name="T81" fmla="*/ 205832 h 930910"/>
              <a:gd name="T82" fmla="*/ 113387 w 1475740"/>
              <a:gd name="T83" fmla="*/ 217604 h 930910"/>
              <a:gd name="T84" fmla="*/ 152609 w 1475740"/>
              <a:gd name="T85" fmla="*/ 224325 h 930910"/>
              <a:gd name="T86" fmla="*/ 194589 w 1475740"/>
              <a:gd name="T87" fmla="*/ 225324 h 930910"/>
              <a:gd name="T88" fmla="*/ 234936 w 1475740"/>
              <a:gd name="T89" fmla="*/ 220440 h 930910"/>
              <a:gd name="T90" fmla="*/ 271547 w 1475740"/>
              <a:gd name="T91" fmla="*/ 210276 h 930910"/>
              <a:gd name="T92" fmla="*/ 303333 w 1475740"/>
              <a:gd name="T93" fmla="*/ 195510 h 930910"/>
              <a:gd name="T94" fmla="*/ 328923 w 1475740"/>
              <a:gd name="T95" fmla="*/ 177057 h 9309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75740" h="930910">
                <a:moveTo>
                  <a:pt x="1475232" y="465582"/>
                </a:moveTo>
                <a:lnTo>
                  <a:pt x="1466452" y="393479"/>
                </a:lnTo>
                <a:lnTo>
                  <a:pt x="1440995" y="324893"/>
                </a:lnTo>
                <a:lnTo>
                  <a:pt x="1400178" y="260646"/>
                </a:lnTo>
                <a:lnTo>
                  <a:pt x="1374422" y="230406"/>
                </a:lnTo>
                <a:lnTo>
                  <a:pt x="1345320" y="201558"/>
                </a:lnTo>
                <a:lnTo>
                  <a:pt x="1313039" y="174206"/>
                </a:lnTo>
                <a:lnTo>
                  <a:pt x="1277742" y="148453"/>
                </a:lnTo>
                <a:lnTo>
                  <a:pt x="1239594" y="124399"/>
                </a:lnTo>
                <a:lnTo>
                  <a:pt x="1198761" y="102150"/>
                </a:lnTo>
                <a:lnTo>
                  <a:pt x="1155407" y="81806"/>
                </a:lnTo>
                <a:lnTo>
                  <a:pt x="1109697" y="63471"/>
                </a:lnTo>
                <a:lnTo>
                  <a:pt x="1061797" y="47248"/>
                </a:lnTo>
                <a:lnTo>
                  <a:pt x="1011870" y="33239"/>
                </a:lnTo>
                <a:lnTo>
                  <a:pt x="960082" y="21546"/>
                </a:lnTo>
                <a:lnTo>
                  <a:pt x="906597" y="12274"/>
                </a:lnTo>
                <a:lnTo>
                  <a:pt x="851582" y="5523"/>
                </a:lnTo>
                <a:lnTo>
                  <a:pt x="795199" y="1398"/>
                </a:lnTo>
                <a:lnTo>
                  <a:pt x="737616" y="0"/>
                </a:lnTo>
                <a:lnTo>
                  <a:pt x="680032" y="1398"/>
                </a:lnTo>
                <a:lnTo>
                  <a:pt x="623649" y="5523"/>
                </a:lnTo>
                <a:lnTo>
                  <a:pt x="568634" y="12274"/>
                </a:lnTo>
                <a:lnTo>
                  <a:pt x="515149" y="21546"/>
                </a:lnTo>
                <a:lnTo>
                  <a:pt x="463361" y="33239"/>
                </a:lnTo>
                <a:lnTo>
                  <a:pt x="413434" y="47248"/>
                </a:lnTo>
                <a:lnTo>
                  <a:pt x="365534" y="63471"/>
                </a:lnTo>
                <a:lnTo>
                  <a:pt x="319824" y="81806"/>
                </a:lnTo>
                <a:lnTo>
                  <a:pt x="276470" y="102150"/>
                </a:lnTo>
                <a:lnTo>
                  <a:pt x="235637" y="124399"/>
                </a:lnTo>
                <a:lnTo>
                  <a:pt x="197489" y="148453"/>
                </a:lnTo>
                <a:lnTo>
                  <a:pt x="162192" y="174206"/>
                </a:lnTo>
                <a:lnTo>
                  <a:pt x="129911" y="201558"/>
                </a:lnTo>
                <a:lnTo>
                  <a:pt x="100809" y="230406"/>
                </a:lnTo>
                <a:lnTo>
                  <a:pt x="75053" y="260646"/>
                </a:lnTo>
                <a:lnTo>
                  <a:pt x="52807" y="292176"/>
                </a:lnTo>
                <a:lnTo>
                  <a:pt x="19505" y="358695"/>
                </a:lnTo>
                <a:lnTo>
                  <a:pt x="2222" y="429142"/>
                </a:lnTo>
                <a:lnTo>
                  <a:pt x="0" y="465582"/>
                </a:lnTo>
                <a:lnTo>
                  <a:pt x="2222" y="501917"/>
                </a:lnTo>
                <a:lnTo>
                  <a:pt x="19505" y="572186"/>
                </a:lnTo>
                <a:lnTo>
                  <a:pt x="52807" y="638562"/>
                </a:lnTo>
                <a:lnTo>
                  <a:pt x="75053" y="670033"/>
                </a:lnTo>
                <a:lnTo>
                  <a:pt x="100809" y="700221"/>
                </a:lnTo>
                <a:lnTo>
                  <a:pt x="129911" y="729023"/>
                </a:lnTo>
                <a:lnTo>
                  <a:pt x="131064" y="729999"/>
                </a:lnTo>
                <a:lnTo>
                  <a:pt x="131064" y="465582"/>
                </a:lnTo>
                <a:lnTo>
                  <a:pt x="133837" y="428645"/>
                </a:lnTo>
                <a:lnTo>
                  <a:pt x="155268" y="357926"/>
                </a:lnTo>
                <a:lnTo>
                  <a:pt x="196189" y="292483"/>
                </a:lnTo>
                <a:lnTo>
                  <a:pt x="223326" y="262139"/>
                </a:lnTo>
                <a:lnTo>
                  <a:pt x="254576" y="233594"/>
                </a:lnTo>
                <a:lnTo>
                  <a:pt x="289686" y="207008"/>
                </a:lnTo>
                <a:lnTo>
                  <a:pt x="328403" y="182541"/>
                </a:lnTo>
                <a:lnTo>
                  <a:pt x="370474" y="160353"/>
                </a:lnTo>
                <a:lnTo>
                  <a:pt x="415645" y="140605"/>
                </a:lnTo>
                <a:lnTo>
                  <a:pt x="463665" y="123455"/>
                </a:lnTo>
                <a:lnTo>
                  <a:pt x="514278" y="109064"/>
                </a:lnTo>
                <a:lnTo>
                  <a:pt x="567233" y="97593"/>
                </a:lnTo>
                <a:lnTo>
                  <a:pt x="622277" y="89201"/>
                </a:lnTo>
                <a:lnTo>
                  <a:pt x="679155" y="84049"/>
                </a:lnTo>
                <a:lnTo>
                  <a:pt x="737616" y="82296"/>
                </a:lnTo>
                <a:lnTo>
                  <a:pt x="796076" y="84049"/>
                </a:lnTo>
                <a:lnTo>
                  <a:pt x="852954" y="89201"/>
                </a:lnTo>
                <a:lnTo>
                  <a:pt x="907998" y="97593"/>
                </a:lnTo>
                <a:lnTo>
                  <a:pt x="960953" y="109064"/>
                </a:lnTo>
                <a:lnTo>
                  <a:pt x="1011566" y="123455"/>
                </a:lnTo>
                <a:lnTo>
                  <a:pt x="1059586" y="140605"/>
                </a:lnTo>
                <a:lnTo>
                  <a:pt x="1104757" y="160353"/>
                </a:lnTo>
                <a:lnTo>
                  <a:pt x="1146828" y="182541"/>
                </a:lnTo>
                <a:lnTo>
                  <a:pt x="1185545" y="207008"/>
                </a:lnTo>
                <a:lnTo>
                  <a:pt x="1220655" y="233594"/>
                </a:lnTo>
                <a:lnTo>
                  <a:pt x="1251905" y="262139"/>
                </a:lnTo>
                <a:lnTo>
                  <a:pt x="1279042" y="292483"/>
                </a:lnTo>
                <a:lnTo>
                  <a:pt x="1301812" y="324465"/>
                </a:lnTo>
                <a:lnTo>
                  <a:pt x="1333241" y="392706"/>
                </a:lnTo>
                <a:lnTo>
                  <a:pt x="1344168" y="465582"/>
                </a:lnTo>
                <a:lnTo>
                  <a:pt x="1344168" y="729999"/>
                </a:lnTo>
                <a:lnTo>
                  <a:pt x="1345320" y="729023"/>
                </a:lnTo>
                <a:lnTo>
                  <a:pt x="1374422" y="700221"/>
                </a:lnTo>
                <a:lnTo>
                  <a:pt x="1400178" y="670033"/>
                </a:lnTo>
                <a:lnTo>
                  <a:pt x="1422424" y="638562"/>
                </a:lnTo>
                <a:lnTo>
                  <a:pt x="1455726" y="572186"/>
                </a:lnTo>
                <a:lnTo>
                  <a:pt x="1473009" y="501917"/>
                </a:lnTo>
                <a:lnTo>
                  <a:pt x="1475232" y="465582"/>
                </a:lnTo>
                <a:close/>
              </a:path>
              <a:path w="1475740" h="930910">
                <a:moveTo>
                  <a:pt x="1344168" y="729999"/>
                </a:moveTo>
                <a:lnTo>
                  <a:pt x="1344168" y="465582"/>
                </a:lnTo>
                <a:lnTo>
                  <a:pt x="1341394" y="502392"/>
                </a:lnTo>
                <a:lnTo>
                  <a:pt x="1333241" y="538218"/>
                </a:lnTo>
                <a:lnTo>
                  <a:pt x="1301812" y="606277"/>
                </a:lnTo>
                <a:lnTo>
                  <a:pt x="1279042" y="638186"/>
                </a:lnTo>
                <a:lnTo>
                  <a:pt x="1251905" y="668468"/>
                </a:lnTo>
                <a:lnTo>
                  <a:pt x="1220655" y="696962"/>
                </a:lnTo>
                <a:lnTo>
                  <a:pt x="1185545" y="723506"/>
                </a:lnTo>
                <a:lnTo>
                  <a:pt x="1146828" y="747939"/>
                </a:lnTo>
                <a:lnTo>
                  <a:pt x="1104757" y="770101"/>
                </a:lnTo>
                <a:lnTo>
                  <a:pt x="1059586" y="789830"/>
                </a:lnTo>
                <a:lnTo>
                  <a:pt x="1011566" y="806966"/>
                </a:lnTo>
                <a:lnTo>
                  <a:pt x="960953" y="821347"/>
                </a:lnTo>
                <a:lnTo>
                  <a:pt x="907998" y="832812"/>
                </a:lnTo>
                <a:lnTo>
                  <a:pt x="852954" y="841201"/>
                </a:lnTo>
                <a:lnTo>
                  <a:pt x="796076" y="846353"/>
                </a:lnTo>
                <a:lnTo>
                  <a:pt x="737616" y="848106"/>
                </a:lnTo>
                <a:lnTo>
                  <a:pt x="679155" y="846353"/>
                </a:lnTo>
                <a:lnTo>
                  <a:pt x="622277" y="841201"/>
                </a:lnTo>
                <a:lnTo>
                  <a:pt x="567233" y="832812"/>
                </a:lnTo>
                <a:lnTo>
                  <a:pt x="514278" y="821347"/>
                </a:lnTo>
                <a:lnTo>
                  <a:pt x="463665" y="806966"/>
                </a:lnTo>
                <a:lnTo>
                  <a:pt x="415645" y="789830"/>
                </a:lnTo>
                <a:lnTo>
                  <a:pt x="370474" y="770101"/>
                </a:lnTo>
                <a:lnTo>
                  <a:pt x="328403" y="747939"/>
                </a:lnTo>
                <a:lnTo>
                  <a:pt x="289686" y="723506"/>
                </a:lnTo>
                <a:lnTo>
                  <a:pt x="254576" y="696962"/>
                </a:lnTo>
                <a:lnTo>
                  <a:pt x="223326" y="668468"/>
                </a:lnTo>
                <a:lnTo>
                  <a:pt x="196189" y="638186"/>
                </a:lnTo>
                <a:lnTo>
                  <a:pt x="173419" y="606277"/>
                </a:lnTo>
                <a:lnTo>
                  <a:pt x="141990" y="538218"/>
                </a:lnTo>
                <a:lnTo>
                  <a:pt x="131064" y="465582"/>
                </a:lnTo>
                <a:lnTo>
                  <a:pt x="131064" y="729999"/>
                </a:lnTo>
                <a:lnTo>
                  <a:pt x="162192" y="756337"/>
                </a:lnTo>
                <a:lnTo>
                  <a:pt x="197489" y="782058"/>
                </a:lnTo>
                <a:lnTo>
                  <a:pt x="235637" y="806084"/>
                </a:lnTo>
                <a:lnTo>
                  <a:pt x="276470" y="828311"/>
                </a:lnTo>
                <a:lnTo>
                  <a:pt x="319824" y="848637"/>
                </a:lnTo>
                <a:lnTo>
                  <a:pt x="365534" y="866958"/>
                </a:lnTo>
                <a:lnTo>
                  <a:pt x="413434" y="883171"/>
                </a:lnTo>
                <a:lnTo>
                  <a:pt x="463361" y="897173"/>
                </a:lnTo>
                <a:lnTo>
                  <a:pt x="515149" y="908860"/>
                </a:lnTo>
                <a:lnTo>
                  <a:pt x="568634" y="918130"/>
                </a:lnTo>
                <a:lnTo>
                  <a:pt x="623649" y="924879"/>
                </a:lnTo>
                <a:lnTo>
                  <a:pt x="680032" y="929004"/>
                </a:lnTo>
                <a:lnTo>
                  <a:pt x="737616" y="930402"/>
                </a:lnTo>
                <a:lnTo>
                  <a:pt x="795199" y="929004"/>
                </a:lnTo>
                <a:lnTo>
                  <a:pt x="851582" y="924879"/>
                </a:lnTo>
                <a:lnTo>
                  <a:pt x="906597" y="918130"/>
                </a:lnTo>
                <a:lnTo>
                  <a:pt x="960082" y="908860"/>
                </a:lnTo>
                <a:lnTo>
                  <a:pt x="1011870" y="897173"/>
                </a:lnTo>
                <a:lnTo>
                  <a:pt x="1061797" y="883171"/>
                </a:lnTo>
                <a:lnTo>
                  <a:pt x="1109697" y="866958"/>
                </a:lnTo>
                <a:lnTo>
                  <a:pt x="1155407" y="848637"/>
                </a:lnTo>
                <a:lnTo>
                  <a:pt x="1198761" y="828311"/>
                </a:lnTo>
                <a:lnTo>
                  <a:pt x="1239594" y="806084"/>
                </a:lnTo>
                <a:lnTo>
                  <a:pt x="1277742" y="782058"/>
                </a:lnTo>
                <a:lnTo>
                  <a:pt x="1313039" y="756337"/>
                </a:lnTo>
                <a:lnTo>
                  <a:pt x="1344168" y="729999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753" name="object 18">
            <a:extLst>
              <a:ext uri="{FF2B5EF4-FFF2-40B4-BE49-F238E27FC236}">
                <a16:creationId xmlns:a16="http://schemas.microsoft.com/office/drawing/2014/main" id="{41280665-CB18-E0AA-77B0-3F4521174502}"/>
              </a:ext>
            </a:extLst>
          </p:cNvPr>
          <p:cNvSpPr>
            <a:spLocks/>
          </p:cNvSpPr>
          <p:nvPr/>
        </p:nvSpPr>
        <p:spPr bwMode="auto">
          <a:xfrm>
            <a:off x="6588125" y="4568825"/>
            <a:ext cx="1052513" cy="665163"/>
          </a:xfrm>
          <a:custGeom>
            <a:avLst/>
            <a:gdLst>
              <a:gd name="T0" fmla="*/ 299810 w 1229995"/>
              <a:gd name="T1" fmla="*/ 76539 h 778510"/>
              <a:gd name="T2" fmla="*/ 286291 w 1229995"/>
              <a:gd name="T3" fmla="*/ 51847 h 778510"/>
              <a:gd name="T4" fmla="*/ 271728 w 1229995"/>
              <a:gd name="T5" fmla="*/ 37329 h 778510"/>
              <a:gd name="T6" fmla="*/ 253315 w 1229995"/>
              <a:gd name="T7" fmla="*/ 24738 h 778510"/>
              <a:gd name="T8" fmla="*/ 231556 w 1229995"/>
              <a:gd name="T9" fmla="*/ 14392 h 778510"/>
              <a:gd name="T10" fmla="*/ 206958 w 1229995"/>
              <a:gd name="T11" fmla="*/ 6608 h 778510"/>
              <a:gd name="T12" fmla="*/ 180028 w 1229995"/>
              <a:gd name="T13" fmla="*/ 1705 h 778510"/>
              <a:gd name="T14" fmla="*/ 151266 w 1229995"/>
              <a:gd name="T15" fmla="*/ 0 h 778510"/>
              <a:gd name="T16" fmla="*/ 122507 w 1229995"/>
              <a:gd name="T17" fmla="*/ 1705 h 778510"/>
              <a:gd name="T18" fmla="*/ 95576 w 1229995"/>
              <a:gd name="T19" fmla="*/ 6608 h 778510"/>
              <a:gd name="T20" fmla="*/ 70978 w 1229995"/>
              <a:gd name="T21" fmla="*/ 14392 h 778510"/>
              <a:gd name="T22" fmla="*/ 49220 w 1229995"/>
              <a:gd name="T23" fmla="*/ 24738 h 778510"/>
              <a:gd name="T24" fmla="*/ 30806 w 1229995"/>
              <a:gd name="T25" fmla="*/ 37329 h 778510"/>
              <a:gd name="T26" fmla="*/ 16245 w 1229995"/>
              <a:gd name="T27" fmla="*/ 51847 h 778510"/>
              <a:gd name="T28" fmla="*/ 6038 w 1229995"/>
              <a:gd name="T29" fmla="*/ 67972 h 778510"/>
              <a:gd name="T30" fmla="*/ 0 w 1229995"/>
              <a:gd name="T31" fmla="*/ 94482 h 778510"/>
              <a:gd name="T32" fmla="*/ 6038 w 1229995"/>
              <a:gd name="T33" fmla="*/ 120910 h 778510"/>
              <a:gd name="T34" fmla="*/ 16245 w 1229995"/>
              <a:gd name="T35" fmla="*/ 136998 h 778510"/>
              <a:gd name="T36" fmla="*/ 30806 w 1229995"/>
              <a:gd name="T37" fmla="*/ 151488 h 778510"/>
              <a:gd name="T38" fmla="*/ 49220 w 1229995"/>
              <a:gd name="T39" fmla="*/ 164060 h 778510"/>
              <a:gd name="T40" fmla="*/ 70978 w 1229995"/>
              <a:gd name="T41" fmla="*/ 174394 h 778510"/>
              <a:gd name="T42" fmla="*/ 95576 w 1229995"/>
              <a:gd name="T43" fmla="*/ 182174 h 778510"/>
              <a:gd name="T44" fmla="*/ 122507 w 1229995"/>
              <a:gd name="T45" fmla="*/ 187075 h 778510"/>
              <a:gd name="T46" fmla="*/ 151266 w 1229995"/>
              <a:gd name="T47" fmla="*/ 188779 h 778510"/>
              <a:gd name="T48" fmla="*/ 180028 w 1229995"/>
              <a:gd name="T49" fmla="*/ 187075 h 778510"/>
              <a:gd name="T50" fmla="*/ 206958 w 1229995"/>
              <a:gd name="T51" fmla="*/ 182174 h 778510"/>
              <a:gd name="T52" fmla="*/ 231556 w 1229995"/>
              <a:gd name="T53" fmla="*/ 174394 h 778510"/>
              <a:gd name="T54" fmla="*/ 253315 w 1229995"/>
              <a:gd name="T55" fmla="*/ 164060 h 778510"/>
              <a:gd name="T56" fmla="*/ 271728 w 1229995"/>
              <a:gd name="T57" fmla="*/ 151488 h 778510"/>
              <a:gd name="T58" fmla="*/ 286291 w 1229995"/>
              <a:gd name="T59" fmla="*/ 136998 h 778510"/>
              <a:gd name="T60" fmla="*/ 296498 w 1229995"/>
              <a:gd name="T61" fmla="*/ 120910 h 778510"/>
              <a:gd name="T62" fmla="*/ 302535 w 1229995"/>
              <a:gd name="T63" fmla="*/ 94482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1229867" y="389381"/>
                </a:moveTo>
                <a:lnTo>
                  <a:pt x="1218788" y="315435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729"/>
                </a:lnTo>
                <a:lnTo>
                  <a:pt x="24543" y="498297"/>
                </a:lnTo>
                <a:lnTo>
                  <a:pt x="42948" y="532188"/>
                </a:lnTo>
                <a:lnTo>
                  <a:pt x="66037" y="564598"/>
                </a:lnTo>
                <a:lnTo>
                  <a:pt x="93552" y="595362"/>
                </a:lnTo>
                <a:lnTo>
                  <a:pt x="125237" y="624314"/>
                </a:lnTo>
                <a:lnTo>
                  <a:pt x="160836" y="651291"/>
                </a:lnTo>
                <a:lnTo>
                  <a:pt x="200090" y="676128"/>
                </a:lnTo>
                <a:lnTo>
                  <a:pt x="242745" y="698659"/>
                </a:lnTo>
                <a:lnTo>
                  <a:pt x="288541" y="718721"/>
                </a:lnTo>
                <a:lnTo>
                  <a:pt x="337224" y="736148"/>
                </a:lnTo>
                <a:lnTo>
                  <a:pt x="388535" y="750776"/>
                </a:lnTo>
                <a:lnTo>
                  <a:pt x="442219" y="762440"/>
                </a:lnTo>
                <a:lnTo>
                  <a:pt x="498018" y="770976"/>
                </a:lnTo>
                <a:lnTo>
                  <a:pt x="555675" y="776218"/>
                </a:lnTo>
                <a:lnTo>
                  <a:pt x="614933" y="778002"/>
                </a:lnTo>
                <a:lnTo>
                  <a:pt x="674192" y="776218"/>
                </a:lnTo>
                <a:lnTo>
                  <a:pt x="731849" y="770976"/>
                </a:lnTo>
                <a:lnTo>
                  <a:pt x="787648" y="762440"/>
                </a:lnTo>
                <a:lnTo>
                  <a:pt x="841332" y="750776"/>
                </a:lnTo>
                <a:lnTo>
                  <a:pt x="892643" y="736148"/>
                </a:lnTo>
                <a:lnTo>
                  <a:pt x="941326" y="718721"/>
                </a:lnTo>
                <a:lnTo>
                  <a:pt x="987122" y="698659"/>
                </a:lnTo>
                <a:lnTo>
                  <a:pt x="1029777" y="676128"/>
                </a:lnTo>
                <a:lnTo>
                  <a:pt x="1069031" y="651291"/>
                </a:lnTo>
                <a:lnTo>
                  <a:pt x="1104630" y="624314"/>
                </a:lnTo>
                <a:lnTo>
                  <a:pt x="1136315" y="595362"/>
                </a:lnTo>
                <a:lnTo>
                  <a:pt x="1163830" y="564598"/>
                </a:lnTo>
                <a:lnTo>
                  <a:pt x="1186919" y="532188"/>
                </a:lnTo>
                <a:lnTo>
                  <a:pt x="1205324" y="498297"/>
                </a:lnTo>
                <a:lnTo>
                  <a:pt x="1227055" y="426729"/>
                </a:lnTo>
                <a:lnTo>
                  <a:pt x="1229867" y="389381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754" name="object 19">
            <a:extLst>
              <a:ext uri="{FF2B5EF4-FFF2-40B4-BE49-F238E27FC236}">
                <a16:creationId xmlns:a16="http://schemas.microsoft.com/office/drawing/2014/main" id="{8EF44C48-FC7D-8AE0-4645-0BD87D7686AA}"/>
              </a:ext>
            </a:extLst>
          </p:cNvPr>
          <p:cNvSpPr>
            <a:spLocks/>
          </p:cNvSpPr>
          <p:nvPr/>
        </p:nvSpPr>
        <p:spPr bwMode="auto">
          <a:xfrm>
            <a:off x="6588125" y="4568825"/>
            <a:ext cx="1052513" cy="665163"/>
          </a:xfrm>
          <a:custGeom>
            <a:avLst/>
            <a:gdLst>
              <a:gd name="T0" fmla="*/ 136690 w 1229995"/>
              <a:gd name="T1" fmla="*/ 433 h 778510"/>
              <a:gd name="T2" fmla="*/ 108782 w 1229995"/>
              <a:gd name="T3" fmla="*/ 3776 h 778510"/>
              <a:gd name="T4" fmla="*/ 82954 w 1229995"/>
              <a:gd name="T5" fmla="*/ 10161 h 778510"/>
              <a:gd name="T6" fmla="*/ 59713 w 1229995"/>
              <a:gd name="T7" fmla="*/ 19265 h 778510"/>
              <a:gd name="T8" fmla="*/ 39564 w 1229995"/>
              <a:gd name="T9" fmla="*/ 30773 h 778510"/>
              <a:gd name="T10" fmla="*/ 23013 w 1229995"/>
              <a:gd name="T11" fmla="*/ 44367 h 778510"/>
              <a:gd name="T12" fmla="*/ 10565 w 1229995"/>
              <a:gd name="T13" fmla="*/ 59729 h 778510"/>
              <a:gd name="T14" fmla="*/ 692 w 1229995"/>
              <a:gd name="T15" fmla="*/ 85389 h 778510"/>
              <a:gd name="T16" fmla="*/ 692 w 1229995"/>
              <a:gd name="T17" fmla="*/ 103545 h 778510"/>
              <a:gd name="T18" fmla="*/ 10565 w 1229995"/>
              <a:gd name="T19" fmla="*/ 129133 h 778510"/>
              <a:gd name="T20" fmla="*/ 23013 w 1229995"/>
              <a:gd name="T21" fmla="*/ 144463 h 778510"/>
              <a:gd name="T22" fmla="*/ 39564 w 1229995"/>
              <a:gd name="T23" fmla="*/ 158033 h 778510"/>
              <a:gd name="T24" fmla="*/ 59713 w 1229995"/>
              <a:gd name="T25" fmla="*/ 169528 h 778510"/>
              <a:gd name="T26" fmla="*/ 82954 w 1229995"/>
              <a:gd name="T27" fmla="*/ 178625 h 778510"/>
              <a:gd name="T28" fmla="*/ 108782 w 1229995"/>
              <a:gd name="T29" fmla="*/ 185004 h 778510"/>
              <a:gd name="T30" fmla="*/ 136690 w 1229995"/>
              <a:gd name="T31" fmla="*/ 188347 h 778510"/>
              <a:gd name="T32" fmla="*/ 165844 w 1229995"/>
              <a:gd name="T33" fmla="*/ 188347 h 778510"/>
              <a:gd name="T34" fmla="*/ 193753 w 1229995"/>
              <a:gd name="T35" fmla="*/ 185004 h 778510"/>
              <a:gd name="T36" fmla="*/ 219581 w 1229995"/>
              <a:gd name="T37" fmla="*/ 178625 h 778510"/>
              <a:gd name="T38" fmla="*/ 242822 w 1229995"/>
              <a:gd name="T39" fmla="*/ 169528 h 778510"/>
              <a:gd name="T40" fmla="*/ 262971 w 1229995"/>
              <a:gd name="T41" fmla="*/ 158033 h 778510"/>
              <a:gd name="T42" fmla="*/ 279522 w 1229995"/>
              <a:gd name="T43" fmla="*/ 144463 h 778510"/>
              <a:gd name="T44" fmla="*/ 291970 w 1229995"/>
              <a:gd name="T45" fmla="*/ 129133 h 778510"/>
              <a:gd name="T46" fmla="*/ 301842 w 1229995"/>
              <a:gd name="T47" fmla="*/ 103545 h 778510"/>
              <a:gd name="T48" fmla="*/ 301842 w 1229995"/>
              <a:gd name="T49" fmla="*/ 85389 h 778510"/>
              <a:gd name="T50" fmla="*/ 291970 w 1229995"/>
              <a:gd name="T51" fmla="*/ 59729 h 778510"/>
              <a:gd name="T52" fmla="*/ 279522 w 1229995"/>
              <a:gd name="T53" fmla="*/ 44367 h 778510"/>
              <a:gd name="T54" fmla="*/ 262971 w 1229995"/>
              <a:gd name="T55" fmla="*/ 30773 h 778510"/>
              <a:gd name="T56" fmla="*/ 242822 w 1229995"/>
              <a:gd name="T57" fmla="*/ 19265 h 778510"/>
              <a:gd name="T58" fmla="*/ 219581 w 1229995"/>
              <a:gd name="T59" fmla="*/ 10161 h 778510"/>
              <a:gd name="T60" fmla="*/ 193753 w 1229995"/>
              <a:gd name="T61" fmla="*/ 3776 h 778510"/>
              <a:gd name="T62" fmla="*/ 165844 w 1229995"/>
              <a:gd name="T63" fmla="*/ 433 h 7785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29995" h="778510">
                <a:moveTo>
                  <a:pt x="614933" y="0"/>
                </a:moveTo>
                <a:lnTo>
                  <a:pt x="555675" y="1784"/>
                </a:lnTo>
                <a:lnTo>
                  <a:pt x="498018" y="7027"/>
                </a:lnTo>
                <a:lnTo>
                  <a:pt x="442219" y="15565"/>
                </a:lnTo>
                <a:lnTo>
                  <a:pt x="388535" y="27235"/>
                </a:lnTo>
                <a:lnTo>
                  <a:pt x="337224" y="41872"/>
                </a:lnTo>
                <a:lnTo>
                  <a:pt x="288541" y="59314"/>
                </a:lnTo>
                <a:lnTo>
                  <a:pt x="242745" y="79395"/>
                </a:lnTo>
                <a:lnTo>
                  <a:pt x="200090" y="101953"/>
                </a:lnTo>
                <a:lnTo>
                  <a:pt x="160836" y="126823"/>
                </a:lnTo>
                <a:lnTo>
                  <a:pt x="125237" y="153842"/>
                </a:lnTo>
                <a:lnTo>
                  <a:pt x="93552" y="182846"/>
                </a:lnTo>
                <a:lnTo>
                  <a:pt x="66037" y="213671"/>
                </a:lnTo>
                <a:lnTo>
                  <a:pt x="42948" y="246153"/>
                </a:lnTo>
                <a:lnTo>
                  <a:pt x="24543" y="280129"/>
                </a:lnTo>
                <a:lnTo>
                  <a:pt x="2812" y="351907"/>
                </a:lnTo>
                <a:lnTo>
                  <a:pt x="0" y="389382"/>
                </a:lnTo>
                <a:lnTo>
                  <a:pt x="2812" y="426729"/>
                </a:lnTo>
                <a:lnTo>
                  <a:pt x="24543" y="498297"/>
                </a:lnTo>
                <a:lnTo>
                  <a:pt x="42948" y="532188"/>
                </a:lnTo>
                <a:lnTo>
                  <a:pt x="66037" y="564598"/>
                </a:lnTo>
                <a:lnTo>
                  <a:pt x="93552" y="595362"/>
                </a:lnTo>
                <a:lnTo>
                  <a:pt x="125237" y="624314"/>
                </a:lnTo>
                <a:lnTo>
                  <a:pt x="160836" y="651291"/>
                </a:lnTo>
                <a:lnTo>
                  <a:pt x="200090" y="676128"/>
                </a:lnTo>
                <a:lnTo>
                  <a:pt x="242745" y="698659"/>
                </a:lnTo>
                <a:lnTo>
                  <a:pt x="288541" y="718721"/>
                </a:lnTo>
                <a:lnTo>
                  <a:pt x="337224" y="736148"/>
                </a:lnTo>
                <a:lnTo>
                  <a:pt x="388535" y="750776"/>
                </a:lnTo>
                <a:lnTo>
                  <a:pt x="442219" y="762440"/>
                </a:lnTo>
                <a:lnTo>
                  <a:pt x="498018" y="770976"/>
                </a:lnTo>
                <a:lnTo>
                  <a:pt x="555675" y="776218"/>
                </a:lnTo>
                <a:lnTo>
                  <a:pt x="614933" y="778002"/>
                </a:lnTo>
                <a:lnTo>
                  <a:pt x="674192" y="776218"/>
                </a:lnTo>
                <a:lnTo>
                  <a:pt x="731849" y="770976"/>
                </a:lnTo>
                <a:lnTo>
                  <a:pt x="787648" y="762440"/>
                </a:lnTo>
                <a:lnTo>
                  <a:pt x="841332" y="750776"/>
                </a:lnTo>
                <a:lnTo>
                  <a:pt x="892643" y="736148"/>
                </a:lnTo>
                <a:lnTo>
                  <a:pt x="941326" y="718721"/>
                </a:lnTo>
                <a:lnTo>
                  <a:pt x="987122" y="698659"/>
                </a:lnTo>
                <a:lnTo>
                  <a:pt x="1029777" y="676128"/>
                </a:lnTo>
                <a:lnTo>
                  <a:pt x="1069031" y="651291"/>
                </a:lnTo>
                <a:lnTo>
                  <a:pt x="1104630" y="624314"/>
                </a:lnTo>
                <a:lnTo>
                  <a:pt x="1136315" y="595362"/>
                </a:lnTo>
                <a:lnTo>
                  <a:pt x="1163830" y="564598"/>
                </a:lnTo>
                <a:lnTo>
                  <a:pt x="1186919" y="532188"/>
                </a:lnTo>
                <a:lnTo>
                  <a:pt x="1205324" y="498297"/>
                </a:lnTo>
                <a:lnTo>
                  <a:pt x="1227055" y="426729"/>
                </a:lnTo>
                <a:lnTo>
                  <a:pt x="1229867" y="389381"/>
                </a:lnTo>
                <a:lnTo>
                  <a:pt x="1227055" y="351907"/>
                </a:lnTo>
                <a:lnTo>
                  <a:pt x="1205324" y="280129"/>
                </a:lnTo>
                <a:lnTo>
                  <a:pt x="1186919" y="246153"/>
                </a:lnTo>
                <a:lnTo>
                  <a:pt x="1163830" y="213671"/>
                </a:lnTo>
                <a:lnTo>
                  <a:pt x="1136315" y="182846"/>
                </a:lnTo>
                <a:lnTo>
                  <a:pt x="1104630" y="153842"/>
                </a:lnTo>
                <a:lnTo>
                  <a:pt x="1069031" y="126823"/>
                </a:lnTo>
                <a:lnTo>
                  <a:pt x="1029777" y="101953"/>
                </a:lnTo>
                <a:lnTo>
                  <a:pt x="987122" y="79395"/>
                </a:lnTo>
                <a:lnTo>
                  <a:pt x="941326" y="59314"/>
                </a:lnTo>
                <a:lnTo>
                  <a:pt x="892643" y="41872"/>
                </a:lnTo>
                <a:lnTo>
                  <a:pt x="841332" y="27235"/>
                </a:lnTo>
                <a:lnTo>
                  <a:pt x="787648" y="15565"/>
                </a:lnTo>
                <a:lnTo>
                  <a:pt x="731849" y="7027"/>
                </a:lnTo>
                <a:lnTo>
                  <a:pt x="674192" y="1784"/>
                </a:lnTo>
                <a:lnTo>
                  <a:pt x="614933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755" name="object 20">
            <a:extLst>
              <a:ext uri="{FF2B5EF4-FFF2-40B4-BE49-F238E27FC236}">
                <a16:creationId xmlns:a16="http://schemas.microsoft.com/office/drawing/2014/main" id="{524A1D80-C729-1B72-F6A2-21D492AAD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632325"/>
            <a:ext cx="890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60338" indent="-1508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7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结果是什么 呢</a:t>
            </a:r>
            <a:r>
              <a:rPr lang="zh-CN" altLang="zh-CN" sz="1700">
                <a:solidFill>
                  <a:srgbClr val="3333CC"/>
                </a:solidFill>
                <a:cs typeface="Arial" panose="020B0604020202020204" pitchFamily="34" charset="0"/>
              </a:rPr>
              <a:t>?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73756" name="标题 20">
            <a:extLst>
              <a:ext uri="{FF2B5EF4-FFF2-40B4-BE49-F238E27FC236}">
                <a16:creationId xmlns:a16="http://schemas.microsoft.com/office/drawing/2014/main" id="{A162F740-BDD8-3753-6124-73812B04C48E}"/>
              </a:ext>
            </a:extLst>
          </p:cNvPr>
          <p:cNvSpPr txBox="1">
            <a:spLocks/>
          </p:cNvSpPr>
          <p:nvPr/>
        </p:nvSpPr>
        <p:spPr bwMode="auto">
          <a:xfrm>
            <a:off x="1042988" y="685800"/>
            <a:ext cx="726281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需要注意的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3757" name="灯片编号占位符 21">
            <a:extLst>
              <a:ext uri="{FF2B5EF4-FFF2-40B4-BE49-F238E27FC236}">
                <a16:creationId xmlns:a16="http://schemas.microsoft.com/office/drawing/2014/main" id="{89174EA4-C78E-688E-F03D-52C2B391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892198-7DB6-4900-A4EB-C020CF47217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B0B94A4-E6D7-38C6-7FE5-DE4889340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709613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2400"/>
              <a:t>带有</a:t>
            </a:r>
            <a:r>
              <a:rPr lang="en-US" altLang="zh-CN" sz="2400"/>
              <a:t>ANY</a:t>
            </a:r>
            <a:r>
              <a:rPr lang="zh-CN" altLang="en-US" sz="2400"/>
              <a:t>（</a:t>
            </a:r>
            <a:r>
              <a:rPr lang="en-US" altLang="zh-CN" sz="2400"/>
              <a:t>SOME</a:t>
            </a:r>
            <a:r>
              <a:rPr lang="zh-CN" altLang="en-US" sz="2400"/>
              <a:t>）或</a:t>
            </a:r>
            <a:r>
              <a:rPr lang="en-US" altLang="zh-CN" sz="2400"/>
              <a:t>ALL</a:t>
            </a:r>
            <a:r>
              <a:rPr lang="zh-CN" altLang="en-US" sz="2400"/>
              <a:t>谓词的子查询 （续）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55545ADA-8CF4-C9F5-1363-F237EFC34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7986712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</a:rPr>
              <a:t>注：使用集函数比使用</a:t>
            </a:r>
            <a:r>
              <a:rPr kumimoji="1" lang="en-US" altLang="zh-CN" sz="2400" b="1">
                <a:solidFill>
                  <a:srgbClr val="000066"/>
                </a:solidFill>
                <a:latin typeface="Tahoma" panose="020B0604030504040204" pitchFamily="34" charset="0"/>
              </a:rPr>
              <a:t>SOME</a:t>
            </a: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</a:rPr>
              <a:t>，</a:t>
            </a:r>
            <a:r>
              <a:rPr kumimoji="1" lang="en-US" altLang="zh-CN" sz="2400" b="1">
                <a:solidFill>
                  <a:srgbClr val="000066"/>
                </a:solidFill>
                <a:latin typeface="Tahoma" panose="020B0604030504040204" pitchFamily="34" charset="0"/>
              </a:rPr>
              <a:t>ALL</a:t>
            </a: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</a:rPr>
              <a:t>效率高，因为能减少比较次数</a:t>
            </a:r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64196" name="Group 4">
            <a:extLst>
              <a:ext uri="{FF2B5EF4-FFF2-40B4-BE49-F238E27FC236}">
                <a16:creationId xmlns:a16="http://schemas.microsoft.com/office/drawing/2014/main" id="{C127CF7C-01AB-1550-74B6-A5CCF356958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133600"/>
          <a:ext cx="8210549" cy="1905000"/>
        </p:xfrm>
        <a:graphic>
          <a:graphicData uri="http://schemas.openxmlformats.org/drawingml/2006/table">
            <a:tbl>
              <a:tblPr/>
              <a:tblGrid>
                <a:gridCol w="122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!=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&lt;=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&gt;=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SOME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&lt;MAX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&lt;=MAX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&gt;MIN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&gt;=MIN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7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NOT 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&lt;MIN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&lt;=MIN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&gt;MAX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&gt;=MAX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814" name="Rectangle 38">
            <a:extLst>
              <a:ext uri="{FF2B5EF4-FFF2-40B4-BE49-F238E27FC236}">
                <a16:creationId xmlns:a16="http://schemas.microsoft.com/office/drawing/2014/main" id="{04642866-D4A5-39E6-5A90-36DFC01A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50975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SOME</a:t>
            </a:r>
            <a:r>
              <a:rPr kumimoji="1" lang="zh-CN" altLang="en-US" sz="2400">
                <a:solidFill>
                  <a:srgbClr val="0000FF"/>
                </a:solidFill>
                <a:latin typeface="Tahoma" panose="020B0604030504040204" pitchFamily="34" charset="0"/>
              </a:rPr>
              <a:t>和</a:t>
            </a:r>
            <a:r>
              <a:rPr kumimoji="1"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ALL</a:t>
            </a:r>
            <a:r>
              <a:rPr kumimoji="1" lang="zh-CN" altLang="en-US" sz="2400">
                <a:solidFill>
                  <a:srgbClr val="0000FF"/>
                </a:solidFill>
                <a:latin typeface="Tahoma" panose="020B0604030504040204" pitchFamily="34" charset="0"/>
              </a:rPr>
              <a:t>谓词有时可以用集函数实现</a:t>
            </a:r>
            <a:r>
              <a:rPr kumimoji="1"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5815" name="灯片编号占位符 1">
            <a:extLst>
              <a:ext uri="{FF2B5EF4-FFF2-40B4-BE49-F238E27FC236}">
                <a16:creationId xmlns:a16="http://schemas.microsoft.com/office/drawing/2014/main" id="{F5697DAD-3BB9-379E-F95E-957D1C82BA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891E4-DFEE-4192-B578-F081AB1BF21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489EC53-DA91-2E6D-1598-8BF741BFA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1FEE7B-04F4-4172-B234-5E917E545A8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788025D-CCDE-3AA3-DA3C-9F1FA2482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4</a:t>
            </a:r>
            <a:r>
              <a:rPr lang="zh-CN" altLang="en-US" sz="3200"/>
              <a:t>、带有</a:t>
            </a:r>
            <a:r>
              <a:rPr lang="en-US" altLang="zh-CN" sz="3200"/>
              <a:t>EXISTS</a:t>
            </a:r>
            <a:r>
              <a:rPr lang="zh-CN" altLang="en-US" sz="3200"/>
              <a:t>谓词的子查询</a:t>
            </a:r>
            <a:r>
              <a:rPr lang="en-US" altLang="zh-CN" sz="3200"/>
              <a:t>(</a:t>
            </a:r>
            <a:r>
              <a:rPr lang="zh-CN" altLang="en-US" sz="3200"/>
              <a:t>续）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527FF4B-1CC2-CF26-9BEF-B82D97B8E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135937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/>
              <a:t>1. </a:t>
            </a:r>
            <a:r>
              <a:rPr lang="en-US" altLang="zh-CN" sz="2400" b="1">
                <a:solidFill>
                  <a:srgbClr val="FF00FF"/>
                </a:solidFill>
              </a:rPr>
              <a:t>EXISTS</a:t>
            </a:r>
            <a:r>
              <a:rPr lang="zh-CN" altLang="en-US" sz="2400" b="1">
                <a:solidFill>
                  <a:srgbClr val="FF00FF"/>
                </a:solidFill>
              </a:rPr>
              <a:t>谓词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FF"/>
                </a:solidFill>
              </a:rPr>
              <a:t>存在量词</a:t>
            </a:r>
            <a:r>
              <a:rPr lang="zh-CN" altLang="en-US" b="1">
                <a:sym typeface="Symbol" panose="05050102010706020507" pitchFamily="18" charset="2"/>
              </a:rPr>
              <a:t></a:t>
            </a:r>
            <a:r>
              <a:rPr lang="zh-CN" altLang="en-US" b="1"/>
              <a:t> 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/>
              <a:t>带有</a:t>
            </a:r>
            <a:r>
              <a:rPr lang="en-US" altLang="zh-CN" b="1"/>
              <a:t>EXISTS</a:t>
            </a:r>
            <a:r>
              <a:rPr lang="zh-CN" altLang="en-US" b="1"/>
              <a:t>谓词的子查询不</a:t>
            </a:r>
            <a:r>
              <a:rPr lang="zh-CN" altLang="en-US" b="1">
                <a:solidFill>
                  <a:srgbClr val="0033CC"/>
                </a:solidFill>
              </a:rPr>
              <a:t>返回</a:t>
            </a:r>
            <a:r>
              <a:rPr lang="zh-CN" altLang="en-US" b="1"/>
              <a:t>任何数据，只产生</a:t>
            </a:r>
            <a:r>
              <a:rPr lang="zh-CN" altLang="en-US" b="1">
                <a:solidFill>
                  <a:srgbClr val="0033CC"/>
                </a:solidFill>
              </a:rPr>
              <a:t>逻辑真值</a:t>
            </a:r>
            <a:r>
              <a:rPr lang="zh-CN" altLang="en-US" b="1"/>
              <a:t>“</a:t>
            </a:r>
            <a:r>
              <a:rPr lang="en-US" altLang="zh-CN" b="1"/>
              <a:t>true”</a:t>
            </a:r>
            <a:r>
              <a:rPr lang="zh-CN" altLang="en-US" b="1"/>
              <a:t>或逻辑假值“</a:t>
            </a:r>
            <a:r>
              <a:rPr lang="en-US" altLang="zh-CN" b="1"/>
              <a:t>false”</a:t>
            </a:r>
            <a:r>
              <a:rPr lang="zh-CN" altLang="en-US" b="1"/>
              <a:t>。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b="1"/>
              <a:t>若内层查询结果非空，则外层的</a:t>
            </a:r>
            <a:r>
              <a:rPr lang="en-US" altLang="zh-CN" sz="2000" b="1"/>
              <a:t>WHERE</a:t>
            </a:r>
            <a:r>
              <a:rPr lang="zh-CN" altLang="en-US" sz="2000" b="1"/>
              <a:t>子句返回真值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b="1"/>
              <a:t>若内层查询结果为空，则外层的</a:t>
            </a:r>
            <a:r>
              <a:rPr lang="en-US" altLang="zh-CN" sz="2000" b="1"/>
              <a:t>WHERE</a:t>
            </a:r>
            <a:r>
              <a:rPr lang="zh-CN" altLang="en-US" sz="2000" b="1"/>
              <a:t>子句返回假值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/>
              <a:t>由</a:t>
            </a:r>
            <a:r>
              <a:rPr lang="en-US" altLang="zh-CN" b="1"/>
              <a:t>EXISTS</a:t>
            </a:r>
            <a:r>
              <a:rPr lang="zh-CN" altLang="en-US" b="1"/>
              <a:t>引出的子查询，</a:t>
            </a:r>
            <a:r>
              <a:rPr lang="zh-CN" altLang="en-US" b="1">
                <a:solidFill>
                  <a:srgbClr val="0033CC"/>
                </a:solidFill>
              </a:rPr>
              <a:t>其目标列表达式通常都用*</a:t>
            </a:r>
            <a:r>
              <a:rPr lang="zh-CN" altLang="en-US" b="1"/>
              <a:t> ，因为带</a:t>
            </a:r>
            <a:r>
              <a:rPr lang="en-US" altLang="zh-CN" b="1"/>
              <a:t>EXISTS</a:t>
            </a:r>
            <a:r>
              <a:rPr lang="zh-CN" altLang="en-US" b="1"/>
              <a:t>的子查询只返回真值或假值，给出列名无实际意义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/>
              <a:t>2. NOT EXISTS</a:t>
            </a:r>
            <a:r>
              <a:rPr lang="zh-CN" altLang="en-US" sz="2400" b="1"/>
              <a:t>谓词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b="1"/>
              <a:t>若内层查询结果非空，则外层的</a:t>
            </a:r>
            <a:r>
              <a:rPr lang="en-US" altLang="zh-CN" sz="2000" b="1"/>
              <a:t>WHERE</a:t>
            </a:r>
            <a:r>
              <a:rPr lang="zh-CN" altLang="en-US" sz="2000" b="1"/>
              <a:t>子句返回假值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b="1"/>
              <a:t>若内层查询结果为空，则外层的</a:t>
            </a:r>
            <a:r>
              <a:rPr lang="en-US" altLang="zh-CN" sz="2000" b="1"/>
              <a:t>WHERE</a:t>
            </a:r>
            <a:r>
              <a:rPr lang="zh-CN" altLang="en-US" sz="2000" b="1"/>
              <a:t>子句返回真值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55CE32E8-F6E3-8243-41CC-7A862CB14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69425B-B6F0-4ED8-97B9-50A3202C0C02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2EFADBC-9478-9641-E1D5-68B9EFE3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例）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8FE5E80-B303-3AA1-09FA-297E76554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1]</a:t>
            </a:r>
            <a:r>
              <a:rPr lang="zh-CN" altLang="en-US" sz="2400"/>
              <a:t>查询所有选修了</a:t>
            </a:r>
            <a:r>
              <a:rPr lang="en-US" altLang="zh-CN" sz="2400"/>
              <a:t>1</a:t>
            </a:r>
            <a:r>
              <a:rPr lang="zh-CN" altLang="en-US" sz="2400"/>
              <a:t>号课程的学生姓名。</a:t>
            </a:r>
          </a:p>
          <a:p>
            <a:pPr eaLnBrk="1" hangingPunct="1">
              <a:lnSpc>
                <a:spcPct val="80000"/>
              </a:lnSpc>
              <a:buFont typeface="宋体" panose="02010600030101010101" pitchFamily="2" charset="-122"/>
              <a:buNone/>
            </a:pPr>
            <a:r>
              <a:rPr lang="zh-CN" altLang="en-US" sz="2400"/>
              <a:t>  </a:t>
            </a:r>
          </a:p>
          <a:p>
            <a:pPr eaLnBrk="1" hangingPunct="1">
              <a:lnSpc>
                <a:spcPct val="80000"/>
              </a:lnSpc>
              <a:buFont typeface="宋体" panose="02010600030101010101" pitchFamily="2" charset="-122"/>
              <a:buNone/>
            </a:pPr>
            <a:r>
              <a:rPr lang="zh-CN" altLang="en-US" sz="2400"/>
              <a:t>思路分析：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/>
              <a:t>本查询涉及</a:t>
            </a:r>
            <a:r>
              <a:rPr lang="en-US" altLang="zh-CN"/>
              <a:t>Student</a:t>
            </a:r>
            <a:r>
              <a:rPr lang="zh-CN" altLang="en-US"/>
              <a:t>和</a:t>
            </a:r>
            <a:r>
              <a:rPr lang="en-US" altLang="zh-CN"/>
              <a:t>SC</a:t>
            </a:r>
            <a:r>
              <a:rPr lang="zh-CN" altLang="en-US"/>
              <a:t>关系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中依次取每个元组的</a:t>
            </a:r>
            <a:r>
              <a:rPr lang="en-US" altLang="zh-CN"/>
              <a:t>Sno</a:t>
            </a:r>
            <a:r>
              <a:rPr lang="zh-CN" altLang="en-US"/>
              <a:t>值，用此值去检查</a:t>
            </a:r>
            <a:r>
              <a:rPr lang="en-US" altLang="zh-CN"/>
              <a:t>SC</a:t>
            </a:r>
            <a:r>
              <a:rPr lang="zh-CN" altLang="en-US"/>
              <a:t>关系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/>
              <a:t>若</a:t>
            </a:r>
            <a:r>
              <a:rPr lang="en-US" altLang="zh-CN"/>
              <a:t>SC</a:t>
            </a:r>
            <a:r>
              <a:rPr lang="zh-CN" altLang="en-US"/>
              <a:t>中存在这样的元组，其</a:t>
            </a:r>
            <a:r>
              <a:rPr lang="en-US" altLang="zh-CN"/>
              <a:t>Sno</a:t>
            </a:r>
            <a:r>
              <a:rPr lang="zh-CN" altLang="en-US"/>
              <a:t>值等于此</a:t>
            </a:r>
            <a:r>
              <a:rPr lang="en-US" altLang="zh-CN"/>
              <a:t>Student.Sno</a:t>
            </a:r>
            <a:r>
              <a:rPr lang="zh-CN" altLang="en-US"/>
              <a:t>值，并且其</a:t>
            </a:r>
            <a:r>
              <a:rPr lang="en-US" altLang="zh-CN"/>
              <a:t>Cno= '1'</a:t>
            </a:r>
            <a:r>
              <a:rPr lang="zh-CN" altLang="en-US"/>
              <a:t>，则取此</a:t>
            </a:r>
            <a:r>
              <a:rPr lang="en-US" altLang="zh-CN"/>
              <a:t>Student.Sname</a:t>
            </a:r>
            <a:r>
              <a:rPr lang="zh-CN" altLang="en-US"/>
              <a:t>送入结果关系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F318876D-1D6F-4D49-07EE-71E3CD8E1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FF21E3-16E6-4BEB-ADBE-C43C111683F9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4D57711-62DF-3142-5FF3-64436B1B8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连接查询（续）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13BD67-272B-3E77-52AF-EE76A027C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</a:rPr>
              <a:t>一、等值与非等值连接查询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二、复合条件连接</a:t>
            </a:r>
            <a:endParaRPr lang="en-US" altLang="zh-CN" sz="2800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三、自身连接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四、外连接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800" b="1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800"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7E6C7872-7F6A-F7C3-48DA-BA552A0C5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09A969-DE6C-4FE6-945A-E430D122293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AF8F454-B7FD-0FC2-A4D1-8E4DE8B7A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E816792-428B-B69A-4CBF-50D99DD96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用嵌套查询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Sname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</a:t>
            </a:r>
            <a:r>
              <a:rPr lang="en-US" altLang="zh-CN" sz="2400">
                <a:solidFill>
                  <a:srgbClr val="FF3399"/>
                </a:solidFill>
              </a:rPr>
              <a:t>Student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WHERE EXISTS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(SELECT </a:t>
            </a:r>
            <a:r>
              <a:rPr lang="en-US" altLang="zh-CN" sz="2400">
                <a:solidFill>
                  <a:srgbClr val="FF3399"/>
                </a:solidFill>
              </a:rPr>
              <a:t>*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FROM SC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WHERE Sno=</a:t>
            </a:r>
            <a:r>
              <a:rPr lang="en-US" altLang="zh-CN" sz="2400">
                <a:solidFill>
                  <a:srgbClr val="FF3399"/>
                </a:solidFill>
              </a:rPr>
              <a:t>Student.Sno</a:t>
            </a:r>
            <a:r>
              <a:rPr lang="en-US" altLang="zh-CN" sz="2400"/>
              <a:t> AND Cno= ' 1 ')</a:t>
            </a:r>
            <a:r>
              <a:rPr lang="zh-CN" altLang="en-US" sz="2400"/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E134FD97-D1C4-BA31-1F05-2801F1B0C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3E2DA4-AF6A-4888-B2EA-3965B0BC8121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7500CEB-7AAF-9846-D7A1-33358E353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D9C578A-5D0A-0E19-8ACF-C97200334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用连接运算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/>
              <a:t>SELECT Sname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	FROM Student, SC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	WHERE Student.Sno=SC.Sno AND SC.Cno= '1';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35650EF0-1E41-C2D5-0D39-A623C3C36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B2BF54-4638-4C3C-8806-53475FB1B08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D7D9153-FE39-3C99-28BF-D4C6C1C9C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BB8E6A1-8FBE-54E7-A128-0259A982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137525" cy="4114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2]  </a:t>
            </a:r>
            <a:r>
              <a:rPr lang="zh-CN" altLang="en-US" sz="2400"/>
              <a:t>查询没有选修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/>
              <a:t>号课程的学生姓名。</a:t>
            </a:r>
            <a:endParaRPr lang="zh-CN" altLang="en-US" sz="24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SELECT Sname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FROM </a:t>
            </a:r>
            <a:r>
              <a:rPr lang="en-US" altLang="zh-CN" sz="2400">
                <a:solidFill>
                  <a:schemeClr val="hlink"/>
                </a:solidFill>
              </a:rPr>
              <a:t>Student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WHERE NOT EXISTS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(SELECT *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FROM SC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WHERE Sno = </a:t>
            </a:r>
            <a:r>
              <a:rPr lang="en-US" altLang="zh-CN" sz="2400">
                <a:solidFill>
                  <a:schemeClr val="hlink"/>
                </a:solidFill>
              </a:rPr>
              <a:t>Student.</a:t>
            </a:r>
            <a:r>
              <a:rPr lang="en-US" altLang="zh-CN" sz="2400"/>
              <a:t>Sno AND Cno='1')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bject 3">
            <a:extLst>
              <a:ext uri="{FF2B5EF4-FFF2-40B4-BE49-F238E27FC236}">
                <a16:creationId xmlns:a16="http://schemas.microsoft.com/office/drawing/2014/main" id="{6F4BED93-F34A-C101-3722-546BBF62E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8280400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3984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75"/>
              </a:spcBef>
              <a:buClr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[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000">
                <a:latin typeface="宋体" panose="02010600030101010101" pitchFamily="2" charset="-122"/>
              </a:rPr>
              <a:t>3]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：检索选修了赵三老师主讲课程的所有同学的姓名</a:t>
            </a:r>
          </a:p>
          <a:p>
            <a:pPr eaLnBrk="1" hangingPunct="1">
              <a:spcBef>
                <a:spcPts val="613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DISTINCT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Sname	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endParaRPr lang="zh-CN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  exists</a:t>
            </a:r>
            <a:b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</a:b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    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*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SC, Course, Teacher</a:t>
            </a:r>
            <a:endParaRPr lang="zh-CN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         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SC.C# = Course.C#	and 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SC. S# = Student.S#</a:t>
            </a:r>
            <a:endParaRPr lang="zh-CN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                          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 Course.T# = Teacher.T# and Tname = ‘</a:t>
            </a:r>
            <a:r>
              <a:rPr lang="zh-CN" altLang="zh-CN" sz="18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赵三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’ ) </a:t>
            </a:r>
            <a:r>
              <a:rPr lang="zh-CN" altLang="zh-CN" sz="1800">
                <a:cs typeface="Arial" panose="020B0604020202020204" pitchFamily="34" charset="0"/>
              </a:rPr>
              <a:t>;</a:t>
            </a:r>
          </a:p>
          <a:p>
            <a:pPr algn="ctr" eaLnBrk="1" hangingPunct="1">
              <a:spcBef>
                <a:spcPts val="38"/>
              </a:spcBef>
              <a:buClrTx/>
              <a:buFontTx/>
              <a:buNone/>
            </a:pPr>
            <a:endParaRPr lang="zh-CN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不加not形式的Exists谓词可以不用，比如上面例子就可以直接写成： </a:t>
            </a:r>
            <a:r>
              <a:rPr lang="zh-CN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Pct val="95000"/>
              <a:buFontTx/>
              <a:buNone/>
            </a:pP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DISTINCT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Sname	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Student, SC, Course, Teacher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b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</a:b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 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SC.C# = Course.C#	and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SC.S# = Student.S#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             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	Course.T# = Teacher.T#	and Tname = ‘</a:t>
            </a:r>
            <a:r>
              <a:rPr lang="zh-CN" altLang="zh-CN" sz="18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赵三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’ ) </a:t>
            </a:r>
            <a:r>
              <a:rPr lang="zh-CN" altLang="zh-CN" sz="1800">
                <a:cs typeface="Arial" panose="020B0604020202020204" pitchFamily="34" charset="0"/>
              </a:rPr>
              <a:t>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007B6C-959D-7EB2-6EBE-6EAD09CB322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685800"/>
            <a:ext cx="73914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kern="0"/>
              <a:t>带有</a:t>
            </a:r>
            <a:r>
              <a:rPr lang="en-US" altLang="zh-CN" sz="2800" kern="0"/>
              <a:t>EXISTS</a:t>
            </a:r>
            <a:r>
              <a:rPr lang="zh-CN" altLang="en-US" sz="2800" kern="0"/>
              <a:t>谓词的子查询</a:t>
            </a:r>
            <a:r>
              <a:rPr lang="en-US" altLang="zh-CN" sz="2800" kern="0"/>
              <a:t>(</a:t>
            </a:r>
            <a:r>
              <a:rPr lang="zh-CN" altLang="en-US" sz="2800" kern="0"/>
              <a:t>续）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bject 5">
            <a:extLst>
              <a:ext uri="{FF2B5EF4-FFF2-40B4-BE49-F238E27FC236}">
                <a16:creationId xmlns:a16="http://schemas.microsoft.com/office/drawing/2014/main" id="{1C5B70F1-DB24-FAC9-0182-953FBBEB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071688"/>
            <a:ext cx="7570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6336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13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示例：检索学过001号教师主讲的</a:t>
            </a:r>
            <a:r>
              <a:rPr lang="zh-CN" altLang="zh-CN" sz="2000" u="sng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课程的所有同学的姓名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39B680C-AABA-ABD1-063E-599848E08286}"/>
              </a:ext>
            </a:extLst>
          </p:cNvPr>
          <p:cNvSpPr txBox="1"/>
          <p:nvPr/>
        </p:nvSpPr>
        <p:spPr>
          <a:xfrm>
            <a:off x="495300" y="2576513"/>
            <a:ext cx="6337300" cy="1543050"/>
          </a:xfrm>
          <a:prstGeom prst="rect">
            <a:avLst/>
          </a:prstGeom>
        </p:spPr>
        <p:txBody>
          <a:bodyPr lIns="0" tIns="80906" rIns="0" bIns="0">
            <a:spAutoFit/>
          </a:bodyPr>
          <a:lstStyle/>
          <a:p>
            <a:pPr marL="10860" eaLnBrk="1" hangingPunct="1">
              <a:spcBef>
                <a:spcPts val="637"/>
              </a:spcBef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Sname 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      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Student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   </a:t>
            </a:r>
          </a:p>
          <a:p>
            <a:pPr marL="10860" eaLnBrk="1" hangingPunct="1">
              <a:spcBef>
                <a:spcPts val="637"/>
              </a:spcBef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 not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exists</a:t>
            </a:r>
            <a:endParaRPr lang="en-US" sz="2000" dirty="0">
              <a:latin typeface="Arial"/>
              <a:cs typeface="Arial"/>
            </a:endParaRPr>
          </a:p>
          <a:p>
            <a:pPr marL="10860" eaLnBrk="1" hangingPunct="1">
              <a:spcBef>
                <a:spcPts val="637"/>
              </a:spcBef>
              <a:defRPr/>
            </a:pP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    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*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endParaRPr sz="2000" dirty="0">
              <a:latin typeface="Arial"/>
              <a:cs typeface="Arial"/>
            </a:endParaRPr>
          </a:p>
          <a:p>
            <a:pPr marL="726519" eaLnBrk="1" hangingPunct="1">
              <a:spcBef>
                <a:spcPts val="560"/>
              </a:spcBef>
              <a:tabLst>
                <a:tab pos="3914947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Course.T# = ‘001’ </a:t>
            </a:r>
            <a:r>
              <a:rPr sz="2000" spc="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000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not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exists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2948" name="object 7">
            <a:extLst>
              <a:ext uri="{FF2B5EF4-FFF2-40B4-BE49-F238E27FC236}">
                <a16:creationId xmlns:a16="http://schemas.microsoft.com/office/drawing/2014/main" id="{03C98A97-ADD2-7A36-AFF6-2CA1FA9EE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327400"/>
            <a:ext cx="25971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不存在</a:t>
            </a:r>
          </a:p>
          <a:p>
            <a:pPr eaLnBrk="1" hangingPunct="1">
              <a:spcBef>
                <a:spcPts val="963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有一门</a:t>
            </a:r>
            <a:r>
              <a:rPr lang="zh-CN" altLang="zh-CN" sz="1800">
                <a:cs typeface="Arial" panose="020B0604020202020204" pitchFamily="34" charset="0"/>
              </a:rPr>
              <a:t>001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教师主讲课程</a:t>
            </a:r>
          </a:p>
          <a:p>
            <a:pPr eaLnBrk="1" hangingPunct="1">
              <a:spcBef>
                <a:spcPts val="9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该同学没学过</a:t>
            </a:r>
          </a:p>
        </p:txBody>
      </p:sp>
      <p:sp>
        <p:nvSpPr>
          <p:cNvPr id="82949" name="object 8">
            <a:extLst>
              <a:ext uri="{FF2B5EF4-FFF2-40B4-BE49-F238E27FC236}">
                <a16:creationId xmlns:a16="http://schemas.microsoft.com/office/drawing/2014/main" id="{CF13E4B6-E571-6E64-D14C-A8C14DD8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73138" y="4095750"/>
            <a:ext cx="957738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1449" rIns="0" bIns="0">
            <a:spAutoFit/>
          </a:bodyPr>
          <a:lstStyle>
            <a:lvl1pPr marL="17907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47950" algn="l"/>
                <a:tab pos="2887663" algn="l"/>
                <a:tab pos="3484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47950" algn="l"/>
                <a:tab pos="2887663" algn="l"/>
                <a:tab pos="3484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47950" algn="l"/>
                <a:tab pos="2887663" algn="l"/>
                <a:tab pos="3484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47950" algn="l"/>
                <a:tab pos="2887663" algn="l"/>
                <a:tab pos="3484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endParaRPr lang="zh-CN" altLang="zh-CN" sz="2000">
              <a:cs typeface="Arial" panose="020B0604020202020204" pitchFamily="34" charset="0"/>
            </a:endParaRPr>
          </a:p>
          <a:p>
            <a:pPr algn="r" eaLnBrk="1" hangingPunct="1">
              <a:spcBef>
                <a:spcPts val="563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>
                <a:solidFill>
                  <a:srgbClr val="FF0065"/>
                </a:solidFill>
                <a:cs typeface="Arial" panose="020B0604020202020204" pitchFamily="34" charset="0"/>
              </a:rPr>
              <a:t>S# = Student.S# and C# = Course.C# ) );</a:t>
            </a:r>
            <a:endParaRPr lang="zh-CN" altLang="zh-CN" sz="2000">
              <a:cs typeface="Arial" panose="020B0604020202020204" pitchFamily="34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26F1EC4F-8BCE-9661-70DE-F15C187C2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  <p:sp>
        <p:nvSpPr>
          <p:cNvPr id="82951" name="矩形 1">
            <a:extLst>
              <a:ext uri="{FF2B5EF4-FFF2-40B4-BE49-F238E27FC236}">
                <a16:creationId xmlns:a16="http://schemas.microsoft.com/office/drawing/2014/main" id="{E8C7A8FF-6AE7-8307-C09B-627D118A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530350"/>
            <a:ext cx="518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4313" indent="-2016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14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14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143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4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然而</a:t>
            </a:r>
            <a:r>
              <a:rPr lang="en-US" altLang="zh-CN" sz="22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却可以实现很多新功能</a:t>
            </a:r>
          </a:p>
        </p:txBody>
      </p:sp>
      <p:sp>
        <p:nvSpPr>
          <p:cNvPr id="82952" name="矩形 2">
            <a:extLst>
              <a:ext uri="{FF2B5EF4-FFF2-40B4-BE49-F238E27FC236}">
                <a16:creationId xmlns:a16="http://schemas.microsoft.com/office/drawing/2014/main" id="{72C1038B-6769-E53A-9412-D348AFD8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240338"/>
            <a:ext cx="825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1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上述语句的意思：不存在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有一门</a:t>
            </a:r>
            <a:r>
              <a: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001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号教师主讲的课程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该同学没学过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D9FEE3B1-7A7A-82A2-D948-193A0B745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5474D3-8ABB-45D3-A4C8-D5A2ED3CF83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8940316-54E9-3321-5255-F5474D4B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2E1FB01-96C7-FE9C-5D21-D56D9C67A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zh-CN" altLang="en-US" sz="2000" b="1"/>
              <a:t>不同形式的查询间的替换</a:t>
            </a:r>
          </a:p>
          <a:p>
            <a:pPr lvl="1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/>
              <a:t>一些带</a:t>
            </a:r>
            <a:r>
              <a:rPr lang="en-US" altLang="zh-CN" sz="2000" b="1"/>
              <a:t>EXISTS</a:t>
            </a:r>
            <a:r>
              <a:rPr lang="zh-CN" altLang="en-US" sz="2000" b="1"/>
              <a:t>或</a:t>
            </a:r>
            <a:r>
              <a:rPr lang="en-US" altLang="zh-CN" sz="2000" b="1"/>
              <a:t>NOT EXISTS</a:t>
            </a:r>
            <a:r>
              <a:rPr lang="zh-CN" altLang="en-US" sz="2000" b="1"/>
              <a:t>谓词的子查询不能被其他形式的子查询等价替换</a:t>
            </a:r>
          </a:p>
          <a:p>
            <a:pPr lvl="1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/>
              <a:t>所有带</a:t>
            </a:r>
            <a:r>
              <a:rPr lang="en-US" altLang="zh-CN" sz="2000" b="1"/>
              <a:t>IN</a:t>
            </a:r>
            <a:r>
              <a:rPr lang="zh-CN" altLang="en-US" sz="2000" b="1"/>
              <a:t>谓词、比较运算符、</a:t>
            </a:r>
            <a:r>
              <a:rPr lang="en-US" altLang="zh-CN" sz="2000" b="1"/>
              <a:t>ANY</a:t>
            </a:r>
            <a:r>
              <a:rPr lang="zh-CN" altLang="en-US" sz="2000" b="1"/>
              <a:t>和</a:t>
            </a:r>
            <a:r>
              <a:rPr lang="en-US" altLang="zh-CN" sz="2000" b="1"/>
              <a:t>ALL</a:t>
            </a:r>
            <a:r>
              <a:rPr lang="zh-CN" altLang="en-US" sz="2000" b="1"/>
              <a:t>谓词的子查询都能用带</a:t>
            </a:r>
            <a:r>
              <a:rPr lang="en-US" altLang="zh-CN" sz="2000" b="1"/>
              <a:t>EXISTS</a:t>
            </a:r>
            <a:r>
              <a:rPr lang="zh-CN" altLang="en-US" sz="2000" b="1"/>
              <a:t>谓词的子查询等价替换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/>
              <a:t> </a:t>
            </a:r>
            <a:r>
              <a:rPr lang="zh-CN" altLang="en-US" sz="2000" b="1">
                <a:solidFill>
                  <a:srgbClr val="0033CC"/>
                </a:solidFill>
              </a:rPr>
              <a:t>用</a:t>
            </a:r>
            <a:r>
              <a:rPr lang="en-US" altLang="zh-CN" sz="2000" b="1">
                <a:solidFill>
                  <a:srgbClr val="0033CC"/>
                </a:solidFill>
              </a:rPr>
              <a:t>EXISTS/NOT EXISTS</a:t>
            </a:r>
            <a:r>
              <a:rPr lang="zh-CN" altLang="en-US" sz="2000" b="1">
                <a:solidFill>
                  <a:srgbClr val="0033CC"/>
                </a:solidFill>
              </a:rPr>
              <a:t>实现全称量词</a:t>
            </a:r>
            <a:r>
              <a:rPr lang="en-US" altLang="zh-CN" sz="2000" b="1">
                <a:solidFill>
                  <a:srgbClr val="0033CC"/>
                </a:solidFill>
              </a:rPr>
              <a:t>(</a:t>
            </a:r>
            <a:r>
              <a:rPr lang="zh-CN" altLang="en-US" sz="2000" b="1">
                <a:solidFill>
                  <a:srgbClr val="0033CC"/>
                </a:solidFill>
              </a:rPr>
              <a:t>难点</a:t>
            </a:r>
            <a:r>
              <a:rPr lang="en-US" altLang="zh-CN" sz="2000" b="1">
                <a:solidFill>
                  <a:srgbClr val="0033CC"/>
                </a:solidFill>
              </a:rPr>
              <a:t>)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SQL</a:t>
            </a:r>
            <a:r>
              <a:rPr lang="zh-CN" altLang="en-US" sz="2000" b="1"/>
              <a:t>语言中没有全称量词</a:t>
            </a:r>
            <a:r>
              <a:rPr lang="zh-CN" altLang="en-US" sz="2000" b="1">
                <a:sym typeface="Symbol" panose="05050102010706020507" pitchFamily="18" charset="2"/>
              </a:rPr>
              <a:t></a:t>
            </a:r>
            <a:r>
              <a:rPr lang="zh-CN" altLang="en-US" sz="2000" b="1"/>
              <a:t> （</a:t>
            </a:r>
            <a:r>
              <a:rPr lang="en-US" altLang="zh-CN" sz="2000" b="1"/>
              <a:t>For all</a:t>
            </a:r>
            <a:r>
              <a:rPr lang="zh-CN" altLang="en-US" sz="2000" b="1"/>
              <a:t>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可以把带有全称量词的谓词转换为等价的带有存在量词的谓词：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(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x)P ≡ </a:t>
            </a:r>
            <a:r>
              <a:rPr lang="en-US" altLang="zh-CN" sz="2000" b="1">
                <a:sym typeface="Symbol" panose="05050102010706020507" pitchFamily="18" charset="2"/>
              </a:rPr>
              <a:t></a:t>
            </a:r>
            <a:r>
              <a:rPr lang="en-US" altLang="zh-CN" sz="2000" b="1"/>
              <a:t> (</a:t>
            </a:r>
            <a:r>
              <a:rPr lang="en-US" altLang="zh-CN" sz="2000" b="1">
                <a:sym typeface="Symbol" panose="05050102010706020507" pitchFamily="18" charset="2"/>
              </a:rPr>
              <a:t></a:t>
            </a:r>
            <a:r>
              <a:rPr lang="en-US" altLang="zh-CN" sz="2000" b="1"/>
              <a:t> x(</a:t>
            </a:r>
            <a:r>
              <a:rPr lang="en-US" altLang="zh-CN" sz="2000" b="1">
                <a:sym typeface="Symbol" panose="05050102010706020507" pitchFamily="18" charset="2"/>
              </a:rPr>
              <a:t></a:t>
            </a:r>
            <a:r>
              <a:rPr lang="en-US" altLang="zh-CN" sz="2000" b="1"/>
              <a:t> P))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宋体" panose="02010600030101010101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bject 5">
            <a:extLst>
              <a:ext uri="{FF2B5EF4-FFF2-40B4-BE49-F238E27FC236}">
                <a16:creationId xmlns:a16="http://schemas.microsoft.com/office/drawing/2014/main" id="{0C4B8D3D-260E-5009-0AD1-982FFB55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92275"/>
            <a:ext cx="7848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示例：列出没学过李明老师讲授任何一门课程的所有同学的姓名</a:t>
            </a:r>
          </a:p>
        </p:txBody>
      </p:sp>
      <p:sp>
        <p:nvSpPr>
          <p:cNvPr id="84995" name="object 6">
            <a:extLst>
              <a:ext uri="{FF2B5EF4-FFF2-40B4-BE49-F238E27FC236}">
                <a16:creationId xmlns:a16="http://schemas.microsoft.com/office/drawing/2014/main" id="{F6164A7B-FFC4-BE74-E4E4-2E61C6E0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08225"/>
            <a:ext cx="574516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2225" indent="-111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49300" algn="l"/>
                <a:tab pos="2095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49300" algn="l"/>
                <a:tab pos="2095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49300" algn="l"/>
                <a:tab pos="20955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9300" algn="l"/>
                <a:tab pos="2095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Sname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Student  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 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not exists</a:t>
            </a:r>
            <a:endParaRPr lang="zh-CN" altLang="zh-CN" sz="180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  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*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Course, SC, Teacher</a:t>
            </a:r>
            <a:endParaRPr lang="zh-CN" altLang="zh-CN" sz="1800">
              <a:cs typeface="Arial" panose="020B0604020202020204" pitchFamily="34" charset="0"/>
            </a:endParaRPr>
          </a:p>
        </p:txBody>
      </p:sp>
      <p:sp>
        <p:nvSpPr>
          <p:cNvPr id="84996" name="object 7">
            <a:extLst>
              <a:ext uri="{FF2B5EF4-FFF2-40B4-BE49-F238E27FC236}">
                <a16:creationId xmlns:a16="http://schemas.microsoft.com/office/drawing/2014/main" id="{985D78DA-0B53-38E0-1198-A0186CDB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606675"/>
            <a:ext cx="20510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不存在</a:t>
            </a:r>
          </a:p>
          <a:p>
            <a:pPr eaLnBrk="1" hangingPunct="1">
              <a:spcBef>
                <a:spcPts val="9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学过一门课程</a:t>
            </a:r>
          </a:p>
        </p:txBody>
      </p:sp>
      <p:sp>
        <p:nvSpPr>
          <p:cNvPr id="84997" name="object 8">
            <a:extLst>
              <a:ext uri="{FF2B5EF4-FFF2-40B4-BE49-F238E27FC236}">
                <a16:creationId xmlns:a16="http://schemas.microsoft.com/office/drawing/2014/main" id="{0C5BA694-14A0-CAF9-3A02-8827E682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394075"/>
            <a:ext cx="64087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0906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Tname=‘</a:t>
            </a:r>
            <a:r>
              <a:rPr lang="zh-CN" altLang="zh-CN" sz="18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李明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’ and Course.T# =Teacher.T#</a:t>
            </a:r>
            <a:endParaRPr lang="zh-CN" altLang="zh-CN" sz="1800">
              <a:cs typeface="Arial" panose="020B0604020202020204" pitchFamily="34" charset="0"/>
            </a:endParaRPr>
          </a:p>
          <a:p>
            <a:pPr algn="ctr" eaLnBrk="1" hangingPunct="1">
              <a:spcBef>
                <a:spcPts val="550"/>
              </a:spcBef>
              <a:buClrTx/>
              <a:buFontTx/>
              <a:buNone/>
            </a:pP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 Course.C# = SC.C# 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 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S# = Student.S# );</a:t>
            </a:r>
            <a:endParaRPr lang="zh-CN" altLang="zh-CN" sz="1800">
              <a:cs typeface="Arial" panose="020B0604020202020204" pitchFamily="34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CDE7CE6E-D28B-C554-FB3B-6C1BF3FF4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6A3BC738-9DA3-7D82-39A2-5A3852C34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423B46-DE39-4FC3-81D9-B320B530BE1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3D9DBE5-B480-ACB0-438C-C5CBD5E93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带有</a:t>
            </a:r>
            <a:r>
              <a:rPr lang="en-US" altLang="zh-CN" sz="3200"/>
              <a:t>EXISTS</a:t>
            </a:r>
            <a:r>
              <a:rPr lang="zh-CN" altLang="en-US" sz="3200"/>
              <a:t>谓词的子查询</a:t>
            </a:r>
            <a:r>
              <a:rPr lang="en-US" altLang="zh-CN" sz="3200"/>
              <a:t>(</a:t>
            </a:r>
            <a:r>
              <a:rPr lang="zh-CN" altLang="en-US" sz="3200"/>
              <a:t>续）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0848948-E823-5354-D6E9-E8B5F158E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482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  </a:t>
            </a:r>
            <a:r>
              <a:rPr lang="zh-CN" altLang="en-US" sz="2400" dirty="0">
                <a:solidFill>
                  <a:srgbClr val="0033CC"/>
                </a:solidFill>
              </a:rPr>
              <a:t>用</a:t>
            </a:r>
            <a:r>
              <a:rPr lang="en-US" altLang="zh-CN" sz="2400" dirty="0">
                <a:solidFill>
                  <a:srgbClr val="0033CC"/>
                </a:solidFill>
              </a:rPr>
              <a:t>EXISTS/NOT EXISTS</a:t>
            </a:r>
            <a:r>
              <a:rPr lang="zh-CN" altLang="en-US" sz="2400" dirty="0">
                <a:solidFill>
                  <a:srgbClr val="0033CC"/>
                </a:solidFill>
              </a:rPr>
              <a:t>实现逻辑蕴函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sz="2400" dirty="0">
                <a:solidFill>
                  <a:srgbClr val="0033CC"/>
                </a:solidFill>
              </a:rPr>
              <a:t>难点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语言中没有蕴函</a:t>
            </a:r>
            <a:r>
              <a:rPr lang="en-US" altLang="zh-CN" dirty="0"/>
              <a:t>(Implication)</a:t>
            </a:r>
            <a:r>
              <a:rPr lang="zh-CN" altLang="en-US" dirty="0"/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      </a:t>
            </a:r>
            <a:r>
              <a:rPr lang="en-US" altLang="zh-CN" sz="2400" dirty="0"/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q ≡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p∨q</a:t>
            </a:r>
            <a:r>
              <a:rPr lang="en-US" altLang="zh-CN" sz="2400" dirty="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06039C-122C-F207-E041-37BCF24D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43165"/>
            <a:ext cx="7185992" cy="2874397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C43976F7-5B9A-6CA2-CB4E-D3ABCAF4C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AC0C48-1E04-4981-8F0A-85CA7C80E651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FEEB880-9E45-7F80-CC77-294BCAFC4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带有</a:t>
            </a:r>
            <a:r>
              <a:rPr lang="en-US" altLang="zh-CN" sz="3200"/>
              <a:t>EXISTS</a:t>
            </a:r>
            <a:r>
              <a:rPr lang="zh-CN" altLang="en-US" sz="3200"/>
              <a:t>谓词的子查询</a:t>
            </a:r>
            <a:r>
              <a:rPr lang="en-US" altLang="zh-CN" sz="3200"/>
              <a:t>(</a:t>
            </a:r>
            <a:r>
              <a:rPr lang="zh-CN" altLang="en-US" sz="3200"/>
              <a:t>续）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C2C20CA-4010-FFF7-7012-E5EF33DFF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1]</a:t>
            </a:r>
            <a:r>
              <a:rPr lang="zh-CN" altLang="en-US" sz="2400" dirty="0"/>
              <a:t>查询至少选修了学生</a:t>
            </a:r>
            <a:r>
              <a:rPr lang="en-US" altLang="zh-CN" sz="2400" spc="-4" dirty="0">
                <a:latin typeface="Microsoft YaHei"/>
                <a:cs typeface="Microsoft YaHei"/>
              </a:rPr>
              <a:t>98030101</a:t>
            </a:r>
            <a:r>
              <a:rPr lang="zh-CN" altLang="en-US" sz="2400" dirty="0"/>
              <a:t>选修的全部课程的学生号码。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解题思路：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dirty="0"/>
              <a:t>用逻辑蕴函表达：查询学号为</a:t>
            </a:r>
            <a:r>
              <a:rPr lang="en-US" altLang="zh-CN" sz="2200" dirty="0"/>
              <a:t>x</a:t>
            </a:r>
            <a:r>
              <a:rPr lang="zh-CN" altLang="en-US" sz="2200" dirty="0"/>
              <a:t>的学生，对所有的课程</a:t>
            </a:r>
            <a:r>
              <a:rPr lang="en-US" altLang="zh-CN" sz="2200" dirty="0"/>
              <a:t>y</a:t>
            </a:r>
            <a:r>
              <a:rPr lang="zh-CN" altLang="en-US" sz="2200" dirty="0"/>
              <a:t>，只要</a:t>
            </a:r>
            <a:r>
              <a:rPr lang="en-US" altLang="zh-CN" sz="2000" spc="-4" dirty="0">
                <a:latin typeface="Microsoft YaHei"/>
                <a:cs typeface="Microsoft YaHei"/>
              </a:rPr>
              <a:t>98030101</a:t>
            </a:r>
            <a:r>
              <a:rPr lang="zh-CN" altLang="en-US" sz="2200" dirty="0"/>
              <a:t>学生选修了课程</a:t>
            </a:r>
            <a:r>
              <a:rPr lang="en-US" altLang="zh-CN" sz="2200" dirty="0"/>
              <a:t>y</a:t>
            </a:r>
            <a:r>
              <a:rPr lang="zh-CN" altLang="en-US" sz="2200" dirty="0"/>
              <a:t>，则</a:t>
            </a:r>
            <a:r>
              <a:rPr lang="en-US" altLang="zh-CN" sz="2200" dirty="0"/>
              <a:t>x</a:t>
            </a:r>
            <a:r>
              <a:rPr lang="zh-CN" altLang="en-US" sz="2200" dirty="0"/>
              <a:t>也选修了</a:t>
            </a:r>
            <a:r>
              <a:rPr lang="en-US" altLang="zh-CN" sz="2200" dirty="0"/>
              <a:t>y</a:t>
            </a:r>
            <a:r>
              <a:rPr lang="zh-CN" altLang="en-US" sz="2200" dirty="0"/>
              <a:t>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dirty="0"/>
              <a:t>形式化表示：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	用</a:t>
            </a:r>
            <a:r>
              <a:rPr lang="en-US" altLang="zh-CN" sz="2200" dirty="0"/>
              <a:t>P</a:t>
            </a:r>
            <a:r>
              <a:rPr lang="zh-CN" altLang="en-US" sz="2200" dirty="0"/>
              <a:t>表示谓词 “学生</a:t>
            </a:r>
            <a:r>
              <a:rPr lang="en-US" altLang="zh-CN" sz="2000" spc="-4" dirty="0">
                <a:latin typeface="Microsoft YaHei"/>
                <a:cs typeface="Microsoft YaHei"/>
              </a:rPr>
              <a:t>98030101</a:t>
            </a:r>
            <a:r>
              <a:rPr lang="zh-CN" altLang="en-US" sz="2200" dirty="0"/>
              <a:t>选修了课程</a:t>
            </a:r>
            <a:r>
              <a:rPr lang="en-US" altLang="zh-CN" sz="2200" dirty="0"/>
              <a:t>y”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zh-CN" altLang="en-US" sz="2200" dirty="0"/>
              <a:t>用</a:t>
            </a:r>
            <a:r>
              <a:rPr lang="en-US" altLang="zh-CN" sz="2200" dirty="0"/>
              <a:t>q</a:t>
            </a:r>
            <a:r>
              <a:rPr lang="zh-CN" altLang="en-US" sz="2200" dirty="0"/>
              <a:t>表示谓词 “学生</a:t>
            </a:r>
            <a:r>
              <a:rPr lang="en-US" altLang="zh-CN" sz="2200" dirty="0"/>
              <a:t>x</a:t>
            </a:r>
            <a:r>
              <a:rPr lang="zh-CN" altLang="en-US" sz="2200" dirty="0"/>
              <a:t>选修了课程</a:t>
            </a:r>
            <a:r>
              <a:rPr lang="en-US" altLang="zh-CN" sz="2200" dirty="0"/>
              <a:t>y”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	</a:t>
            </a:r>
            <a:r>
              <a:rPr lang="zh-CN" altLang="en-US" sz="2200" dirty="0"/>
              <a:t>则上述查询为</a:t>
            </a:r>
            <a:r>
              <a:rPr lang="en-US" altLang="zh-CN" sz="2200" dirty="0"/>
              <a:t>: (</a:t>
            </a:r>
            <a:r>
              <a:rPr lang="en-US" altLang="zh-CN" sz="2200" dirty="0">
                <a:sym typeface="Symbol" panose="05050102010706020507" pitchFamily="18" charset="2"/>
              </a:rPr>
              <a:t></a:t>
            </a:r>
            <a:r>
              <a:rPr lang="en-US" altLang="zh-CN" sz="2200" dirty="0"/>
              <a:t>y) p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q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763A2CD2-4E68-7FA3-5AE2-8BF0077E7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CC5C50-2B10-4AA0-ADFB-572B980114C8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E9ADB8B-F94F-0D3F-145A-F216CB7FB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带有</a:t>
            </a:r>
            <a:r>
              <a:rPr lang="en-US" altLang="zh-CN" sz="3200"/>
              <a:t>EXISTS</a:t>
            </a:r>
            <a:r>
              <a:rPr lang="zh-CN" altLang="en-US" sz="3200"/>
              <a:t>谓词的子查询</a:t>
            </a:r>
            <a:r>
              <a:rPr lang="en-US" altLang="zh-CN" sz="3200"/>
              <a:t>(</a:t>
            </a:r>
            <a:r>
              <a:rPr lang="zh-CN" altLang="en-US" sz="3200"/>
              <a:t>续）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A06C2E9-1B95-AED9-E564-B47940FF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等价变换：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	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y)</a:t>
            </a:r>
            <a:r>
              <a:rPr lang="en-US" altLang="zh-CN" sz="2400" dirty="0">
                <a:solidFill>
                  <a:srgbClr val="FF3399"/>
                </a:solidFill>
              </a:rPr>
              <a:t>p </a:t>
            </a:r>
            <a:r>
              <a:rPr lang="en-US" altLang="zh-CN" sz="2400" dirty="0">
                <a:solidFill>
                  <a:srgbClr val="FF33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3399"/>
                </a:solidFill>
              </a:rPr>
              <a:t> q</a:t>
            </a:r>
            <a:r>
              <a:rPr lang="en-US" altLang="zh-CN" sz="2400" dirty="0"/>
              <a:t>  ≡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y 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3399"/>
                </a:solidFill>
              </a:rPr>
              <a:t>p </a:t>
            </a:r>
            <a:r>
              <a:rPr lang="en-US" altLang="zh-CN" sz="2400" dirty="0">
                <a:solidFill>
                  <a:srgbClr val="FF33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3399"/>
                </a:solidFill>
              </a:rPr>
              <a:t> q</a:t>
            </a:r>
            <a:r>
              <a:rPr lang="en-US" altLang="zh-CN" sz="2400" dirty="0"/>
              <a:t> 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≡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y 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p∨ q) 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≡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y(p∧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14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变换后语义：不存在这样的课程</a:t>
            </a:r>
            <a:r>
              <a:rPr lang="en-US" altLang="zh-CN" sz="2400" dirty="0"/>
              <a:t>y</a:t>
            </a:r>
            <a:r>
              <a:rPr lang="zh-CN" altLang="en-US" sz="2400" dirty="0"/>
              <a:t>，学生</a:t>
            </a:r>
            <a:r>
              <a:rPr lang="en-US" altLang="zh-CN" sz="2400" spc="-4" dirty="0">
                <a:latin typeface="Microsoft YaHei"/>
                <a:cs typeface="Microsoft YaHei"/>
              </a:rPr>
              <a:t>98030101</a:t>
            </a:r>
            <a:r>
              <a:rPr lang="zh-CN" altLang="en-US" sz="2400" dirty="0"/>
              <a:t>选修了</a:t>
            </a:r>
            <a:r>
              <a:rPr lang="en-US" altLang="zh-CN" sz="2400" dirty="0"/>
              <a:t>y</a:t>
            </a:r>
            <a:r>
              <a:rPr lang="zh-CN" altLang="en-US" sz="2400" dirty="0"/>
              <a:t>，而学生</a:t>
            </a:r>
            <a:r>
              <a:rPr lang="en-US" altLang="zh-CN" sz="2400" dirty="0"/>
              <a:t>x</a:t>
            </a:r>
            <a:r>
              <a:rPr lang="zh-CN" altLang="en-US" sz="2400" dirty="0"/>
              <a:t>没有选。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>
            <a:extLst>
              <a:ext uri="{FF2B5EF4-FFF2-40B4-BE49-F238E27FC236}">
                <a16:creationId xmlns:a16="http://schemas.microsoft.com/office/drawing/2014/main" id="{8C06C6B8-186D-C92D-F7A5-27204027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97000"/>
            <a:ext cx="8280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599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38"/>
              </a:spcBef>
              <a:buClrTx/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示例：按“001”号课成绩由高到低顺序显示所有学生的姓名(二表连接)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693E88-EE41-4045-7AE1-548EBC04F7A6}"/>
              </a:ext>
            </a:extLst>
          </p:cNvPr>
          <p:cNvSpPr txBox="1"/>
          <p:nvPr/>
        </p:nvSpPr>
        <p:spPr>
          <a:xfrm>
            <a:off x="468313" y="2427288"/>
            <a:ext cx="7404100" cy="774700"/>
          </a:xfrm>
          <a:prstGeom prst="rect">
            <a:avLst/>
          </a:prstGeom>
        </p:spPr>
        <p:txBody>
          <a:bodyPr lIns="0" tIns="81449" rIns="0" bIns="0">
            <a:spAutoFit/>
          </a:bodyPr>
          <a:lstStyle/>
          <a:p>
            <a:pPr marL="10860" eaLnBrk="1" hangingPunct="1">
              <a:spcBef>
                <a:spcPts val="641"/>
              </a:spcBef>
              <a:tabLst>
                <a:tab pos="803080" algn="l"/>
                <a:tab pos="1606702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Sname	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Student,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 SC</a:t>
            </a:r>
            <a:endParaRPr sz="2000" dirty="0">
              <a:latin typeface="Arial"/>
              <a:cs typeface="Arial"/>
            </a:endParaRPr>
          </a:p>
          <a:p>
            <a:pPr marL="10860" eaLnBrk="1" hangingPunct="1">
              <a:spcBef>
                <a:spcPts val="560"/>
              </a:spcBef>
              <a:tabLst>
                <a:tab pos="770501" algn="l"/>
                <a:tab pos="3143903" algn="l"/>
              </a:tabLst>
              <a:defRPr/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 </a:t>
            </a:r>
            <a:r>
              <a:rPr sz="2000" u="sng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Student.S</a:t>
            </a:r>
            <a:r>
              <a:rPr lang="en-US" sz="2000" u="sng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no</a:t>
            </a:r>
            <a:r>
              <a:rPr sz="2000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=</a:t>
            </a:r>
            <a:r>
              <a:rPr sz="2000" u="sng" spc="-9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SC.S</a:t>
            </a:r>
            <a:r>
              <a:rPr lang="en-US" sz="2000" u="sng" dirty="0" err="1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no</a:t>
            </a:r>
            <a:r>
              <a:rPr sz="2000" spc="41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and	</a:t>
            </a:r>
            <a:r>
              <a:rPr sz="2000" spc="-4" dirty="0" err="1">
                <a:solidFill>
                  <a:srgbClr val="FF0065"/>
                </a:solidFill>
                <a:latin typeface="Arial"/>
                <a:cs typeface="Arial"/>
              </a:rPr>
              <a:t>SC.C</a:t>
            </a:r>
            <a:r>
              <a:rPr lang="en-US" sz="2000" spc="-4" dirty="0" err="1">
                <a:solidFill>
                  <a:srgbClr val="FF0065"/>
                </a:solidFill>
                <a:latin typeface="Arial"/>
                <a:cs typeface="Arial"/>
              </a:rPr>
              <a:t>no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000" spc="-56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‘001’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90DE87-F21C-1402-57F4-F0C400009977}"/>
              </a:ext>
            </a:extLst>
          </p:cNvPr>
          <p:cNvSpPr txBox="1"/>
          <p:nvPr/>
        </p:nvSpPr>
        <p:spPr>
          <a:xfrm>
            <a:off x="468313" y="3279775"/>
            <a:ext cx="3756025" cy="319088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eaLnBrk="1" hangingPunct="1">
              <a:spcBef>
                <a:spcPts val="86"/>
              </a:spcBef>
              <a:defRPr/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Order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By 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Grade</a:t>
            </a:r>
            <a:r>
              <a:rPr sz="2000" spc="38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DESC</a:t>
            </a:r>
            <a:r>
              <a:rPr sz="2000" spc="-4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341" name="object 6">
            <a:extLst>
              <a:ext uri="{FF2B5EF4-FFF2-40B4-BE49-F238E27FC236}">
                <a16:creationId xmlns:a16="http://schemas.microsoft.com/office/drawing/2014/main" id="{36445B4A-FE9D-08B3-22D8-A53AC5B9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709988"/>
            <a:ext cx="8604250" cy="2765425"/>
          </a:xfrm>
          <a:prstGeom prst="rect">
            <a:avLst/>
          </a:prstGeom>
          <a:noFill/>
          <a:ln>
            <a:noFill/>
          </a:ln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SzPct val="95000"/>
              <a:buFont typeface="Wingdings" panose="05000000000000000000" pitchFamily="2" charset="2"/>
              <a:buChar char="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多表连接时，如两个表的属性名相同，则需采用</a:t>
            </a:r>
            <a:r>
              <a:rPr lang="zh-CN" altLang="zh-CN" sz="2000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zh-CN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000" dirty="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方式来限定该 属性是属于哪一个表</a:t>
            </a:r>
          </a:p>
          <a:p>
            <a:pPr eaLnBrk="1" hangingPunct="1">
              <a:spcBef>
                <a:spcPts val="613"/>
              </a:spcBef>
              <a:buClrTx/>
              <a:buFontTx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示例：按‘数据库’课成绩由高到低顺序显示所有同学姓名(三表连接)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Sname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Student, SC, Course</a:t>
            </a:r>
            <a:endParaRPr lang="zh-CN" altLang="zh-CN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e   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Student.S</a:t>
            </a:r>
            <a:r>
              <a:rPr lang="en-US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 = SC.S</a:t>
            </a:r>
            <a:r>
              <a:rPr lang="en-US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no 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and	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SC.C</a:t>
            </a:r>
            <a:r>
              <a:rPr lang="en-US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 = Course.C</a:t>
            </a:r>
            <a:r>
              <a:rPr lang="en-US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u="sng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and Cname = ‘</a:t>
            </a:r>
            <a:r>
              <a:rPr lang="zh-CN" altLang="zh-CN" sz="2000" dirty="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数据库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’</a:t>
            </a:r>
            <a:endParaRPr lang="zh-CN" altLang="zh-CN" sz="2000" dirty="0">
              <a:cs typeface="Arial" panose="020B0604020202020204" pitchFamily="3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  <a:defRPr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Order By 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Grade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DESC</a:t>
            </a:r>
            <a:r>
              <a:rPr lang="zh-CN" altLang="zh-CN" sz="2000" dirty="0">
                <a:cs typeface="Arial" panose="020B0604020202020204" pitchFamily="34" charset="0"/>
              </a:rPr>
              <a:t>;</a:t>
            </a:r>
          </a:p>
        </p:txBody>
      </p:sp>
      <p:sp>
        <p:nvSpPr>
          <p:cNvPr id="14342" name="object 7">
            <a:extLst>
              <a:ext uri="{FF2B5EF4-FFF2-40B4-BE49-F238E27FC236}">
                <a16:creationId xmlns:a16="http://schemas.microsoft.com/office/drawing/2014/main" id="{C84296FD-5111-BF36-A2FD-525163DD4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646113"/>
            <a:ext cx="4987925" cy="493712"/>
          </a:xfrm>
        </p:spPr>
        <p:txBody>
          <a:bodyPr lIns="0" tIns="62444" rIns="0" bIns="0">
            <a:spAutoFit/>
          </a:bodyPr>
          <a:lstStyle/>
          <a:p>
            <a:pPr marL="87313" algn="l">
              <a:spcBef>
                <a:spcPts val="850"/>
              </a:spcBef>
            </a:pPr>
            <a:r>
              <a:rPr lang="zh-CN" altLang="zh-CN" sz="28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多表联合查询之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</a:p>
        </p:txBody>
      </p:sp>
      <p:sp>
        <p:nvSpPr>
          <p:cNvPr id="14343" name="灯片编号占位符 11">
            <a:extLst>
              <a:ext uri="{FF2B5EF4-FFF2-40B4-BE49-F238E27FC236}">
                <a16:creationId xmlns:a16="http://schemas.microsoft.com/office/drawing/2014/main" id="{FAD99082-6CA2-069F-CDEB-5CF160C61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FECC2D-E9F7-40C1-B7D3-9076180B8BA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bject 5">
            <a:extLst>
              <a:ext uri="{FF2B5EF4-FFF2-40B4-BE49-F238E27FC236}">
                <a16:creationId xmlns:a16="http://schemas.microsoft.com/office/drawing/2014/main" id="{9F237340-2B3B-23AB-5283-7FA36190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481138"/>
            <a:ext cx="7799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示例：列出至少学过98030101号同学学过所有课程的同学的学号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1E2BC0-A7BA-0965-FE89-7BE7973F17FD}"/>
              </a:ext>
            </a:extLst>
          </p:cNvPr>
          <p:cNvSpPr txBox="1"/>
          <p:nvPr/>
        </p:nvSpPr>
        <p:spPr>
          <a:xfrm>
            <a:off x="611188" y="1935163"/>
            <a:ext cx="5030787" cy="1068387"/>
          </a:xfrm>
          <a:prstGeom prst="rect">
            <a:avLst/>
          </a:prstGeom>
        </p:spPr>
        <p:txBody>
          <a:bodyPr lIns="0" tIns="81992" rIns="0" bIns="0">
            <a:spAutoFit/>
          </a:bodyPr>
          <a:lstStyle/>
          <a:p>
            <a:pPr marL="10860">
              <a:spcBef>
                <a:spcPts val="646"/>
              </a:spcBef>
              <a:defRPr/>
            </a:pPr>
            <a:r>
              <a:rPr lang="en-US" altLang="zh-CN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lang="en-US" altLang="zh-CN" dirty="0">
                <a:solidFill>
                  <a:srgbClr val="3333CC"/>
                </a:solidFill>
                <a:latin typeface="Arial"/>
                <a:cs typeface="Arial"/>
              </a:rPr>
              <a:t>DISTINC 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S# </a:t>
            </a:r>
            <a:r>
              <a:rPr lang="en-US" altLang="zh-CN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lang="en-US" altLang="zh-CN" spc="41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SC1</a:t>
            </a:r>
            <a:endParaRPr lang="en-US" altLang="zh-CN" dirty="0">
              <a:latin typeface="Arial"/>
              <a:cs typeface="Arial"/>
            </a:endParaRPr>
          </a:p>
          <a:p>
            <a:pPr marL="10860">
              <a:spcBef>
                <a:spcPts val="646"/>
              </a:spcBef>
              <a:defRPr/>
            </a:pP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Where not </a:t>
            </a:r>
            <a:r>
              <a:rPr spc="-9" dirty="0">
                <a:solidFill>
                  <a:srgbClr val="3333CC"/>
                </a:solidFill>
                <a:latin typeface="Arial"/>
                <a:cs typeface="Arial"/>
              </a:rPr>
              <a:t>exists</a:t>
            </a:r>
            <a:endParaRPr dirty="0">
              <a:latin typeface="Arial"/>
              <a:cs typeface="Arial"/>
            </a:endParaRPr>
          </a:p>
          <a:p>
            <a:pPr marL="607604">
              <a:spcBef>
                <a:spcPts val="556"/>
              </a:spcBef>
              <a:tabLst>
                <a:tab pos="1465525" algn="l"/>
                <a:tab pos="1704440" algn="l"/>
                <a:tab pos="2356027" algn="l"/>
              </a:tabLst>
              <a:defRPr/>
            </a:pPr>
            <a:r>
              <a:rPr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*	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spc="36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SC2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A0F4A7A-F08D-5E57-176C-1E141E8C7DB7}"/>
              </a:ext>
            </a:extLst>
          </p:cNvPr>
          <p:cNvSpPr txBox="1"/>
          <p:nvPr/>
        </p:nvSpPr>
        <p:spPr>
          <a:xfrm>
            <a:off x="1395413" y="3089275"/>
            <a:ext cx="4822825" cy="287338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>
              <a:spcBef>
                <a:spcPts val="86"/>
              </a:spcBef>
              <a:defRPr/>
            </a:pP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Where </a:t>
            </a:r>
            <a:r>
              <a:rPr lang="en-US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SC2.S# = ‘98030101’</a:t>
            </a:r>
            <a:r>
              <a:rPr spc="-5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and</a:t>
            </a:r>
            <a:r>
              <a:rPr lang="en-US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pc="-4" dirty="0">
                <a:solidFill>
                  <a:srgbClr val="FF0065"/>
                </a:solidFill>
                <a:latin typeface="Arial"/>
                <a:cs typeface="Arial"/>
              </a:rPr>
              <a:t>not</a:t>
            </a:r>
            <a:r>
              <a:rPr lang="en-US" altLang="zh-CN" spc="37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pc="-9" dirty="0">
                <a:solidFill>
                  <a:srgbClr val="FF0065"/>
                </a:solidFill>
                <a:latin typeface="Arial"/>
                <a:cs typeface="Arial"/>
              </a:rPr>
              <a:t>exists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89093" name="object 9">
            <a:extLst>
              <a:ext uri="{FF2B5EF4-FFF2-40B4-BE49-F238E27FC236}">
                <a16:creationId xmlns:a16="http://schemas.microsoft.com/office/drawing/2014/main" id="{D13C53FA-FA59-405A-73BB-0C197E90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2252663"/>
            <a:ext cx="28702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476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不存在</a:t>
            </a:r>
          </a:p>
          <a:p>
            <a:pPr>
              <a:spcBef>
                <a:spcPts val="975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有一门课程</a:t>
            </a:r>
          </a:p>
          <a:p>
            <a:pPr>
              <a:spcBef>
                <a:spcPts val="963"/>
              </a:spcBef>
              <a:buClrTx/>
              <a:buFontTx/>
              <a:buNone/>
            </a:pPr>
            <a:r>
              <a:rPr lang="zh-CN" altLang="zh-CN" sz="1800">
                <a:cs typeface="Arial" panose="020B0604020202020204" pitchFamily="34" charset="0"/>
              </a:rPr>
              <a:t>//</a:t>
            </a:r>
            <a:r>
              <a:rPr lang="zh-CN" altLang="zh-CN" sz="1800">
                <a:latin typeface="NSimSun" panose="02010609030101010101" pitchFamily="49" charset="-122"/>
                <a:ea typeface="NSimSun" panose="02010609030101010101" pitchFamily="49" charset="-122"/>
              </a:rPr>
              <a:t>该同学没学过</a:t>
            </a:r>
          </a:p>
        </p:txBody>
      </p:sp>
      <p:sp>
        <p:nvSpPr>
          <p:cNvPr id="89094" name="object 10">
            <a:extLst>
              <a:ext uri="{FF2B5EF4-FFF2-40B4-BE49-F238E27FC236}">
                <a16:creationId xmlns:a16="http://schemas.microsoft.com/office/drawing/2014/main" id="{BEC2ED3D-7298-20CB-2488-51EA526E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3470275"/>
            <a:ext cx="504983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19063" indent="-1079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68363" algn="l"/>
                <a:tab pos="1106488" algn="l"/>
                <a:tab pos="1758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68363" algn="l"/>
                <a:tab pos="1106488" algn="l"/>
                <a:tab pos="1758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68363" algn="l"/>
                <a:tab pos="1106488" algn="l"/>
                <a:tab pos="17589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SC 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C# = SC2.C# and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S# = SC1.S# ) );</a:t>
            </a:r>
            <a:endParaRPr lang="en-US" altLang="zh-CN" sz="1800">
              <a:cs typeface="Arial" panose="020B0604020202020204" pitchFamily="34" charset="0"/>
            </a:endParaRPr>
          </a:p>
        </p:txBody>
      </p:sp>
      <p:sp>
        <p:nvSpPr>
          <p:cNvPr id="89095" name="object 12">
            <a:extLst>
              <a:ext uri="{FF2B5EF4-FFF2-40B4-BE49-F238E27FC236}">
                <a16:creationId xmlns:a16="http://schemas.microsoft.com/office/drawing/2014/main" id="{073F1CA9-C924-F475-9A4F-E3FC290F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4652963"/>
            <a:ext cx="3336925" cy="819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89096" name="object 13">
            <a:extLst>
              <a:ext uri="{FF2B5EF4-FFF2-40B4-BE49-F238E27FC236}">
                <a16:creationId xmlns:a16="http://schemas.microsoft.com/office/drawing/2014/main" id="{C47B873B-A5B7-0EA8-AFAF-88391891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4786313"/>
            <a:ext cx="11938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46050" indent="-1349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利用关系代数 怎样表达</a:t>
            </a:r>
            <a:r>
              <a:rPr lang="zh-CN" altLang="zh-CN" sz="1500">
                <a:solidFill>
                  <a:srgbClr val="FFFFFF"/>
                </a:solidFill>
                <a:cs typeface="Arial" panose="020B0604020202020204" pitchFamily="34" charset="0"/>
              </a:rPr>
              <a:t>?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89097" name="object 14">
            <a:extLst>
              <a:ext uri="{FF2B5EF4-FFF2-40B4-BE49-F238E27FC236}">
                <a16:creationId xmlns:a16="http://schemas.microsoft.com/office/drawing/2014/main" id="{A6C19218-FFBB-FC4F-71E0-43D19F25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4773613"/>
            <a:ext cx="11953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46050" indent="-1349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8"/>
              </a:spcBef>
              <a:buClrTx/>
              <a:buFontTx/>
              <a:buNone/>
            </a:pPr>
            <a:r>
              <a:rPr lang="zh-CN" altLang="zh-CN" sz="150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利用元组演算 怎样表达</a:t>
            </a:r>
            <a:r>
              <a:rPr lang="zh-CN" altLang="zh-CN" sz="1500">
                <a:solidFill>
                  <a:srgbClr val="FFFFFF"/>
                </a:solidFill>
                <a:cs typeface="Arial" panose="020B0604020202020204" pitchFamily="34" charset="0"/>
              </a:rPr>
              <a:t>?</a:t>
            </a:r>
            <a:endParaRPr lang="zh-CN" altLang="zh-CN" sz="1500"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29C1E43-1730-5BF5-0844-D01E2918AD6D}"/>
              </a:ext>
            </a:extLst>
          </p:cNvPr>
          <p:cNvSpPr txBox="1"/>
          <p:nvPr/>
        </p:nvSpPr>
        <p:spPr>
          <a:xfrm>
            <a:off x="1649413" y="5380038"/>
            <a:ext cx="5484812" cy="1193800"/>
          </a:xfrm>
          <a:prstGeom prst="rect">
            <a:avLst/>
          </a:prstGeom>
        </p:spPr>
        <p:txBody>
          <a:bodyPr lIns="0" tIns="131404" rIns="0" bIns="0">
            <a:spAutoFit/>
          </a:bodyPr>
          <a:lstStyle/>
          <a:p>
            <a:pPr marL="64616">
              <a:spcBef>
                <a:spcPts val="1035"/>
              </a:spcBef>
              <a:tabLst>
                <a:tab pos="1468240" algn="l"/>
              </a:tabLst>
              <a:defRPr/>
            </a:pPr>
            <a:r>
              <a:rPr sz="2394" spc="-9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667" baseline="-12820" dirty="0">
                <a:solidFill>
                  <a:srgbClr val="FF0065"/>
                </a:solidFill>
                <a:latin typeface="Arial"/>
                <a:cs typeface="Arial"/>
              </a:rPr>
              <a:t>S#,</a:t>
            </a:r>
            <a:r>
              <a:rPr sz="1667" spc="-6" baseline="-128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667" baseline="-12820" dirty="0">
                <a:solidFill>
                  <a:srgbClr val="FF0065"/>
                </a:solidFill>
                <a:latin typeface="Arial"/>
                <a:cs typeface="Arial"/>
              </a:rPr>
              <a:t>C# </a:t>
            </a:r>
            <a:r>
              <a:rPr sz="1667" spc="-231" baseline="-128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(SC) </a:t>
            </a:r>
            <a:r>
              <a:rPr sz="1710" spc="-4" dirty="0">
                <a:solidFill>
                  <a:srgbClr val="FF0065"/>
                </a:solidFill>
                <a:latin typeface="Symbol"/>
                <a:cs typeface="Symbol"/>
              </a:rPr>
              <a:t></a:t>
            </a:r>
            <a:r>
              <a:rPr sz="1710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sz="2394" spc="-9" dirty="0">
                <a:solidFill>
                  <a:srgbClr val="FF0065"/>
                </a:solidFill>
                <a:latin typeface="Symbol"/>
                <a:cs typeface="Symbol"/>
              </a:rPr>
              <a:t></a:t>
            </a:r>
            <a:r>
              <a:rPr sz="1667" baseline="-12820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1667" spc="-6" baseline="-12820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1710" spc="-13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1710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1667" baseline="-21367" dirty="0">
                <a:solidFill>
                  <a:srgbClr val="FF0065"/>
                </a:solidFill>
                <a:latin typeface="Arial"/>
                <a:cs typeface="Arial"/>
              </a:rPr>
              <a:t>S#=‘98030101</a:t>
            </a:r>
            <a:r>
              <a:rPr sz="1667" spc="-6" baseline="-21367" dirty="0">
                <a:solidFill>
                  <a:srgbClr val="FF0065"/>
                </a:solidFill>
                <a:latin typeface="Arial"/>
                <a:cs typeface="Arial"/>
              </a:rPr>
              <a:t>’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(SC))</a:t>
            </a:r>
            <a:endParaRPr sz="1710" dirty="0">
              <a:latin typeface="Arial"/>
              <a:cs typeface="Arial"/>
            </a:endParaRPr>
          </a:p>
          <a:p>
            <a:pPr marL="10860">
              <a:spcBef>
                <a:spcPts val="671"/>
              </a:spcBef>
              <a:defRPr/>
            </a:pP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{ t[S#] | t</a:t>
            </a:r>
            <a:r>
              <a:rPr sz="1710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SC </a:t>
            </a:r>
            <a:r>
              <a:rPr sz="1710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1710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710" spc="-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(u</a:t>
            </a:r>
            <a:r>
              <a:rPr sz="1710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1710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1710" spc="11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u[S#]=‘98030101’)</a:t>
            </a:r>
            <a:endParaRPr sz="1710" dirty="0">
              <a:latin typeface="Arial"/>
              <a:cs typeface="Arial"/>
            </a:endParaRPr>
          </a:p>
          <a:p>
            <a:pPr marL="1384078">
              <a:spcBef>
                <a:spcPts val="620"/>
              </a:spcBef>
              <a:defRPr/>
            </a:pPr>
            <a:r>
              <a:rPr sz="1710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1710" spc="-9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(w</a:t>
            </a:r>
            <a:r>
              <a:rPr sz="1710" spc="-9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SC)</a:t>
            </a:r>
            <a:r>
              <a:rPr sz="1710" spc="-9" dirty="0">
                <a:solidFill>
                  <a:srgbClr val="3333CC"/>
                </a:solidFill>
                <a:latin typeface="Arial"/>
                <a:cs typeface="Arial"/>
              </a:rPr>
              <a:t>(w[S#]=t[S#] </a:t>
            </a:r>
            <a:r>
              <a:rPr sz="1710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1710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710" spc="-9" dirty="0">
                <a:solidFill>
                  <a:srgbClr val="3333CC"/>
                </a:solidFill>
                <a:latin typeface="Arial"/>
                <a:cs typeface="Arial"/>
              </a:rPr>
              <a:t>w[C#]=u[C#] </a:t>
            </a: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r>
              <a:rPr sz="1710" spc="9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CD123DF-B94A-4677-C4C3-FE4FBA7EEF16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577850"/>
            <a:ext cx="73914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/>
              <a:t>带有</a:t>
            </a:r>
            <a:r>
              <a:rPr lang="en-US" altLang="zh-CN" sz="3200" kern="0"/>
              <a:t>EXISTS</a:t>
            </a:r>
            <a:r>
              <a:rPr lang="zh-CN" altLang="en-US" sz="3200" kern="0"/>
              <a:t>谓词的子查询</a:t>
            </a:r>
            <a:r>
              <a:rPr lang="en-US" altLang="zh-CN" sz="3200" kern="0"/>
              <a:t>(</a:t>
            </a:r>
            <a:r>
              <a:rPr lang="zh-CN" altLang="en-US" sz="3200" kern="0"/>
              <a:t>续）</a:t>
            </a:r>
            <a:r>
              <a:rPr lang="zh-CN" altLang="en-US" sz="3200" kern="0">
                <a:cs typeface="Times New Roman" panose="02020603050405020304" pitchFamily="18" charset="0"/>
              </a:rPr>
              <a:t> </a:t>
            </a:r>
            <a:endParaRPr lang="zh-CN" altLang="en-US" sz="3200" kern="0" dirty="0"/>
          </a:p>
        </p:txBody>
      </p:sp>
      <p:sp>
        <p:nvSpPr>
          <p:cNvPr id="89100" name="矩形 1">
            <a:extLst>
              <a:ext uri="{FF2B5EF4-FFF2-40B4-BE49-F238E27FC236}">
                <a16:creationId xmlns:a16="http://schemas.microsoft.com/office/drawing/2014/main" id="{91B4E8E9-DDA8-4683-B71D-7535C523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243388"/>
            <a:ext cx="7189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不存在这样的课程</a:t>
            </a:r>
            <a:r>
              <a:rPr lang="en-US" altLang="zh-CN" sz="1800">
                <a:latin typeface="Times New Roman" panose="02020603050405020304" pitchFamily="18" charset="0"/>
              </a:rPr>
              <a:t>y</a:t>
            </a:r>
            <a:r>
              <a:rPr lang="zh-CN" altLang="en-US" sz="1800">
                <a:latin typeface="Times New Roman" panose="02020603050405020304" pitchFamily="18" charset="0"/>
              </a:rPr>
              <a:t>，学生</a:t>
            </a:r>
            <a:r>
              <a:rPr lang="en-US" altLang="zh-CN" sz="1800">
                <a:latin typeface="宋体" panose="02010600030101010101" pitchFamily="2" charset="-122"/>
              </a:rPr>
              <a:t>98030101</a:t>
            </a:r>
            <a:r>
              <a:rPr lang="zh-CN" altLang="en-US" sz="1800">
                <a:latin typeface="Times New Roman" panose="02020603050405020304" pitchFamily="18" charset="0"/>
              </a:rPr>
              <a:t>选修了</a:t>
            </a:r>
            <a:r>
              <a:rPr lang="en-US" altLang="zh-CN" sz="1800">
                <a:latin typeface="Times New Roman" panose="02020603050405020304" pitchFamily="18" charset="0"/>
              </a:rPr>
              <a:t>y</a:t>
            </a:r>
            <a:r>
              <a:rPr lang="zh-CN" altLang="en-US" sz="1800">
                <a:latin typeface="Times New Roman" panose="02020603050405020304" pitchFamily="18" charset="0"/>
              </a:rPr>
              <a:t>，而学生</a:t>
            </a:r>
            <a:r>
              <a:rPr lang="en-US" altLang="zh-CN" sz="1800">
                <a:latin typeface="Times New Roman" panose="02020603050405020304" pitchFamily="18" charset="0"/>
              </a:rPr>
              <a:t>x</a:t>
            </a:r>
            <a:r>
              <a:rPr lang="zh-CN" altLang="en-US" sz="1800">
                <a:latin typeface="Times New Roman" panose="02020603050405020304" pitchFamily="18" charset="0"/>
              </a:rPr>
              <a:t>没有选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object 5">
            <a:extLst>
              <a:ext uri="{FF2B5EF4-FFF2-40B4-BE49-F238E27FC236}">
                <a16:creationId xmlns:a16="http://schemas.microsoft.com/office/drawing/2014/main" id="{01B41BAF-40B4-5AFE-2CBD-11E4435B8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449388"/>
            <a:ext cx="84169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：已知SPJ(Sno, Pno, Jno, Qty), 其中Sno供应商号，Pno零件号，  Jno工程号，Qty数量，列出至少用了供应商S1供应的全部零件的工程号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F30E05-5930-6EE9-30B5-4AADB86D2A4F}"/>
              </a:ext>
            </a:extLst>
          </p:cNvPr>
          <p:cNvSpPr txBox="1"/>
          <p:nvPr/>
        </p:nvSpPr>
        <p:spPr>
          <a:xfrm>
            <a:off x="4643438" y="2428875"/>
            <a:ext cx="984250" cy="287338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SPJ1</a:t>
            </a:r>
            <a:endParaRPr dirty="0">
              <a:latin typeface="Arial"/>
              <a:cs typeface="Arial"/>
            </a:endParaRPr>
          </a:p>
        </p:txBody>
      </p:sp>
      <p:sp>
        <p:nvSpPr>
          <p:cNvPr id="91140" name="object 7">
            <a:extLst>
              <a:ext uri="{FF2B5EF4-FFF2-40B4-BE49-F238E27FC236}">
                <a16:creationId xmlns:a16="http://schemas.microsoft.com/office/drawing/2014/main" id="{74ABA8FE-EE30-9765-EE14-96D8513A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97125"/>
            <a:ext cx="4464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2225" indent="-1111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47713" algn="l"/>
                <a:tab pos="1757363" algn="l"/>
                <a:tab pos="2214563" algn="l"/>
                <a:tab pos="2813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47713" algn="l"/>
                <a:tab pos="1757363" algn="l"/>
                <a:tab pos="2214563" algn="l"/>
                <a:tab pos="2813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747713" algn="l"/>
                <a:tab pos="1757363" algn="l"/>
                <a:tab pos="2214563" algn="l"/>
                <a:tab pos="28130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7713" algn="l"/>
                <a:tab pos="1757363" algn="l"/>
                <a:tab pos="2214563" algn="l"/>
                <a:tab pos="2813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DISTINCT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Jno	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 not exists</a:t>
            </a:r>
            <a:endParaRPr lang="zh-CN" altLang="zh-CN" sz="1800"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  <a:spcBef>
                <a:spcPts val="175"/>
              </a:spcBef>
              <a:buClrTx/>
              <a:buFontTx/>
              <a:buNone/>
            </a:pP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*  From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SPJ2 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SPJ2.Sno = ‘S1’ and</a:t>
            </a:r>
            <a:endParaRPr lang="zh-CN" altLang="zh-CN" sz="1800"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2B6487D-BD70-F36F-3056-9F722F693F29}"/>
              </a:ext>
            </a:extLst>
          </p:cNvPr>
          <p:cNvSpPr txBox="1"/>
          <p:nvPr/>
        </p:nvSpPr>
        <p:spPr>
          <a:xfrm>
            <a:off x="881063" y="3694113"/>
            <a:ext cx="1944687" cy="287337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not</a:t>
            </a:r>
            <a:r>
              <a:rPr spc="37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FF0065"/>
                </a:solidFill>
                <a:latin typeface="Arial"/>
                <a:cs typeface="Arial"/>
              </a:rPr>
              <a:t>exists</a:t>
            </a:r>
            <a:endParaRPr dirty="0">
              <a:latin typeface="Arial"/>
              <a:cs typeface="Arial"/>
            </a:endParaRPr>
          </a:p>
        </p:txBody>
      </p:sp>
      <p:sp>
        <p:nvSpPr>
          <p:cNvPr id="91142" name="object 9">
            <a:extLst>
              <a:ext uri="{FF2B5EF4-FFF2-40B4-BE49-F238E27FC236}">
                <a16:creationId xmlns:a16="http://schemas.microsoft.com/office/drawing/2014/main" id="{A84D53D2-6A17-7691-4114-D4A3CB92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936875"/>
            <a:ext cx="23685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ClrTx/>
              <a:buFontTx/>
              <a:buNone/>
            </a:pPr>
            <a:r>
              <a:rPr lang="zh-CN" altLang="zh-CN" sz="1600">
                <a:cs typeface="Arial" panose="020B0604020202020204" pitchFamily="34" charset="0"/>
              </a:rPr>
              <a:t>//</a:t>
            </a:r>
            <a:r>
              <a:rPr lang="zh-CN" altLang="zh-CN" sz="1600">
                <a:latin typeface="NSimSun" panose="02010609030101010101" pitchFamily="49" charset="-122"/>
                <a:ea typeface="NSimSun" panose="02010609030101010101" pitchFamily="49" charset="-122"/>
              </a:rPr>
              <a:t>不存在</a:t>
            </a:r>
          </a:p>
          <a:p>
            <a:pPr eaLnBrk="1" hangingPunct="1">
              <a:spcBef>
                <a:spcPts val="963"/>
              </a:spcBef>
              <a:buClrTx/>
              <a:buFontTx/>
              <a:buNone/>
            </a:pPr>
            <a:r>
              <a:rPr lang="zh-CN" altLang="zh-CN" sz="1600">
                <a:cs typeface="Arial" panose="020B0604020202020204" pitchFamily="34" charset="0"/>
              </a:rPr>
              <a:t>//</a:t>
            </a:r>
            <a:r>
              <a:rPr lang="zh-CN" altLang="zh-CN" sz="1600">
                <a:latin typeface="NSimSun" panose="02010609030101010101" pitchFamily="49" charset="-122"/>
                <a:ea typeface="NSimSun" panose="02010609030101010101" pitchFamily="49" charset="-122"/>
              </a:rPr>
              <a:t>有一种</a:t>
            </a:r>
            <a:r>
              <a:rPr lang="zh-CN" altLang="zh-CN" sz="1600">
                <a:cs typeface="Arial" panose="020B0604020202020204" pitchFamily="34" charset="0"/>
              </a:rPr>
              <a:t>S1</a:t>
            </a:r>
            <a:r>
              <a:rPr lang="zh-CN" altLang="en-US" sz="1600">
                <a:cs typeface="Arial" panose="020B0604020202020204" pitchFamily="34" charset="0"/>
              </a:rPr>
              <a:t>供应</a:t>
            </a:r>
            <a:r>
              <a:rPr lang="zh-CN" altLang="zh-CN" sz="1600">
                <a:latin typeface="NSimSun" panose="02010609030101010101" pitchFamily="49" charset="-122"/>
                <a:ea typeface="NSimSun" panose="02010609030101010101" pitchFamily="49" charset="-122"/>
              </a:rPr>
              <a:t>的零件</a:t>
            </a:r>
          </a:p>
          <a:p>
            <a:pPr eaLnBrk="1" hangingPunct="1">
              <a:spcBef>
                <a:spcPts val="975"/>
              </a:spcBef>
              <a:buClrTx/>
              <a:buFontTx/>
              <a:buNone/>
            </a:pPr>
            <a:r>
              <a:rPr lang="zh-CN" altLang="zh-CN" sz="1600">
                <a:cs typeface="Arial" panose="020B0604020202020204" pitchFamily="34" charset="0"/>
              </a:rPr>
              <a:t>//</a:t>
            </a:r>
            <a:r>
              <a:rPr lang="zh-CN" altLang="zh-CN" sz="1600">
                <a:latin typeface="NSimSun" panose="02010609030101010101" pitchFamily="49" charset="-122"/>
                <a:ea typeface="NSimSun" panose="02010609030101010101" pitchFamily="49" charset="-122"/>
              </a:rPr>
              <a:t>该工程没用过</a:t>
            </a:r>
          </a:p>
        </p:txBody>
      </p:sp>
      <p:sp>
        <p:nvSpPr>
          <p:cNvPr id="91143" name="object 10">
            <a:extLst>
              <a:ext uri="{FF2B5EF4-FFF2-40B4-BE49-F238E27FC236}">
                <a16:creationId xmlns:a16="http://schemas.microsoft.com/office/drawing/2014/main" id="{F331EB3A-AD23-6B16-861F-CC8EBD56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981450"/>
            <a:ext cx="71897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19063" indent="-1079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68363" algn="l"/>
                <a:tab pos="1106488" algn="l"/>
                <a:tab pos="1758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68363" algn="l"/>
                <a:tab pos="1106488" algn="l"/>
                <a:tab pos="1758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68363" algn="l"/>
                <a:tab pos="1106488" algn="l"/>
                <a:tab pos="17589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8363" algn="l"/>
                <a:tab pos="1106488" algn="l"/>
                <a:tab pos="1758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88"/>
              </a:spcBef>
              <a:buClrTx/>
              <a:buFontTx/>
              <a:buNone/>
            </a:pP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 SPJ3  </a:t>
            </a:r>
            <a:b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en-US" altLang="zh-CN" sz="18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SPJ3.Pno = SPJ2.Pno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and</a:t>
            </a:r>
            <a:r>
              <a:rPr lang="en-US" altLang="zh-CN" sz="180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1800">
                <a:solidFill>
                  <a:srgbClr val="FF0065"/>
                </a:solidFill>
                <a:cs typeface="Arial" panose="020B0604020202020204" pitchFamily="34" charset="0"/>
              </a:rPr>
              <a:t>SPJ3.Jno = SPJ1.Jno ) );</a:t>
            </a:r>
            <a:endParaRPr lang="zh-CN" altLang="zh-CN" sz="1800">
              <a:cs typeface="Arial" panose="020B0604020202020204" pitchFamily="34" charset="0"/>
            </a:endParaRPr>
          </a:p>
        </p:txBody>
      </p:sp>
      <p:sp>
        <p:nvSpPr>
          <p:cNvPr id="91144" name="Rectangle 2">
            <a:extLst>
              <a:ext uri="{FF2B5EF4-FFF2-40B4-BE49-F238E27FC236}">
                <a16:creationId xmlns:a16="http://schemas.microsoft.com/office/drawing/2014/main" id="{FEC5EAC5-94E6-1F1E-E2EF-1F798A0C2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带有</a:t>
            </a:r>
            <a:r>
              <a:rPr lang="en-US" altLang="zh-CN" sz="2800"/>
              <a:t>EXISTS</a:t>
            </a:r>
            <a:r>
              <a:rPr lang="zh-CN" altLang="en-US" sz="2800"/>
              <a:t>谓词的子查询</a:t>
            </a:r>
            <a:r>
              <a:rPr lang="en-US" altLang="zh-CN" sz="2800"/>
              <a:t>(</a:t>
            </a:r>
            <a:r>
              <a:rPr lang="zh-CN" altLang="en-US" sz="2800"/>
              <a:t>续）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4686656-AB77-82CE-76A5-85AA032F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20713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FF"/>
                </a:solidFill>
              </a:rPr>
              <a:t>嵌套查询－练习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789E0CA-FBB7-D3D6-C22D-E78A5A797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16113"/>
            <a:ext cx="8610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>
              <a:solidFill>
                <a:srgbClr val="000066"/>
              </a:solidFill>
            </a:endParaRPr>
          </a:p>
        </p:txBody>
      </p:sp>
      <p:sp>
        <p:nvSpPr>
          <p:cNvPr id="92164" name="灯片编号占位符 1">
            <a:extLst>
              <a:ext uri="{FF2B5EF4-FFF2-40B4-BE49-F238E27FC236}">
                <a16:creationId xmlns:a16="http://schemas.microsoft.com/office/drawing/2014/main" id="{3BE1181E-CBA8-C040-46DF-22EB85B82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F964EE-A7D4-4724-89E4-8892229CB740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A7728-C46A-D612-9B36-88B8C0BC9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55650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</a:rPr>
              <a:t>嵌套查询－练习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69DF45F-1274-0F7C-1424-12FAB7D6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1765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查询和学号为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108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的学生同岁的所有学生的学号、姓名和年龄。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6E8AE28A-3B61-1B03-6E91-637EF4CE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0825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 Sno, Sname, Sage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Student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Sage=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(Select Sage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From Student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Where Sno='108');</a:t>
            </a:r>
          </a:p>
        </p:txBody>
      </p:sp>
      <p:sp>
        <p:nvSpPr>
          <p:cNvPr id="93189" name="灯片编号占位符 1">
            <a:extLst>
              <a:ext uri="{FF2B5EF4-FFF2-40B4-BE49-F238E27FC236}">
                <a16:creationId xmlns:a16="http://schemas.microsoft.com/office/drawing/2014/main" id="{7589DA50-6D86-73BE-0DDD-4168A34A6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27383F-64D9-4DA6-AB23-A7AA328D9D3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3190" name="矩形 1">
            <a:extLst>
              <a:ext uri="{FF2B5EF4-FFF2-40B4-BE49-F238E27FC236}">
                <a16:creationId xmlns:a16="http://schemas.microsoft.com/office/drawing/2014/main" id="{03F025B0-45D0-FF99-2A2D-F01E6ADE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060575"/>
            <a:ext cx="40449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5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74868E1-C60D-4C1A-A6B5-2FF89E16C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</a:rPr>
              <a:t>嵌套查询－练习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CAD6CB6-60C5-AF96-6DFB-42F44263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0188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2.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查询计算机系教师所授课程的成绩表。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5460" name="Rectangle 4">
            <a:extLst>
              <a:ext uri="{FF2B5EF4-FFF2-40B4-BE49-F238E27FC236}">
                <a16:creationId xmlns:a16="http://schemas.microsoft.com/office/drawing/2014/main" id="{99F001AE-4093-09B8-29D4-C48429BDD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09788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 Cno, Sno, Grade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SC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 Cno in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(Select Course.Cno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From Course ,Teacher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Where Course.Tno=Teacher.Tno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 and Tdept= '</a:t>
            </a:r>
            <a:r>
              <a:rPr kumimoji="1" lang="zh-CN" altLang="en-US">
                <a:solidFill>
                  <a:srgbClr val="CC3300"/>
                </a:solidFill>
                <a:latin typeface="Tahoma" panose="020B0604030504040204" pitchFamily="34" charset="0"/>
              </a:rPr>
              <a:t>计算机系</a:t>
            </a: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');</a:t>
            </a:r>
          </a:p>
        </p:txBody>
      </p:sp>
      <p:sp>
        <p:nvSpPr>
          <p:cNvPr id="94213" name="灯片编号占位符 1">
            <a:extLst>
              <a:ext uri="{FF2B5EF4-FFF2-40B4-BE49-F238E27FC236}">
                <a16:creationId xmlns:a16="http://schemas.microsoft.com/office/drawing/2014/main" id="{B02D0215-734F-FAEE-0993-7415E52FD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5C0FD3-2AA2-48FD-A9A2-40B35AC7E344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4214" name="矩形 5">
            <a:extLst>
              <a:ext uri="{FF2B5EF4-FFF2-40B4-BE49-F238E27FC236}">
                <a16:creationId xmlns:a16="http://schemas.microsoft.com/office/drawing/2014/main" id="{52D196FA-6483-DF05-E868-0347C47B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060575"/>
            <a:ext cx="40449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5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E3B3F3B-E297-1897-AE44-9E1342443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33425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</a:rPr>
              <a:t>嵌套查询－练习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F70DD70-5D07-FCA5-A7BA-98D5713D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419225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查询选修了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3-105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课程且成绩至少高于某一个选修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3-245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课程的同学学号，课号和成绩，并按成绩由高到低排序。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9EDDF936-8271-9713-AEB2-5872E635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867025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Select  </a:t>
            </a:r>
            <a:r>
              <a:rPr kumimoji="1" lang="en-US" altLang="zh-CN" dirty="0" err="1">
                <a:solidFill>
                  <a:srgbClr val="CC3300"/>
                </a:solidFill>
                <a:latin typeface="Tahoma" panose="020B0604030504040204" pitchFamily="34" charset="0"/>
              </a:rPr>
              <a:t>Cno</a:t>
            </a: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, </a:t>
            </a:r>
            <a:r>
              <a:rPr kumimoji="1" lang="en-US" altLang="zh-CN" dirty="0" err="1">
                <a:solidFill>
                  <a:srgbClr val="CC3300"/>
                </a:solidFill>
                <a:latin typeface="Tahoma" panose="020B0604030504040204" pitchFamily="34" charset="0"/>
              </a:rPr>
              <a:t>Sno</a:t>
            </a: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, Grade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From  SC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Where  </a:t>
            </a:r>
            <a:r>
              <a:rPr kumimoji="1" lang="en-US" altLang="zh-CN" dirty="0" err="1">
                <a:solidFill>
                  <a:srgbClr val="CC3300"/>
                </a:solidFill>
                <a:latin typeface="Tahoma" panose="020B0604030504040204" pitchFamily="34" charset="0"/>
              </a:rPr>
              <a:t>Cno</a:t>
            </a: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= '3-105'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     and Grade </a:t>
            </a: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&gt; some  </a:t>
            </a: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(Select Grade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                                     From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                                     Where </a:t>
            </a:r>
            <a:r>
              <a:rPr kumimoji="1" lang="en-US" altLang="zh-CN" dirty="0" err="1">
                <a:solidFill>
                  <a:srgbClr val="CC3300"/>
                </a:solidFill>
                <a:latin typeface="Tahoma" panose="020B0604030504040204" pitchFamily="34" charset="0"/>
              </a:rPr>
              <a:t>Cno</a:t>
            </a: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= '3-245 ')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dirty="0">
                <a:solidFill>
                  <a:srgbClr val="CC3300"/>
                </a:solidFill>
                <a:latin typeface="Tahoma" panose="020B0604030504040204" pitchFamily="34" charset="0"/>
              </a:rPr>
              <a:t>Order by Grade DESC;</a:t>
            </a:r>
          </a:p>
        </p:txBody>
      </p:sp>
      <p:sp>
        <p:nvSpPr>
          <p:cNvPr id="95237" name="灯片编号占位符 1">
            <a:extLst>
              <a:ext uri="{FF2B5EF4-FFF2-40B4-BE49-F238E27FC236}">
                <a16:creationId xmlns:a16="http://schemas.microsoft.com/office/drawing/2014/main" id="{8394CDC7-308D-BD42-1C49-37893C66C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8214FF-45DD-41FC-9E9A-A95070EEC7E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5238" name="矩形 5">
            <a:extLst>
              <a:ext uri="{FF2B5EF4-FFF2-40B4-BE49-F238E27FC236}">
                <a16:creationId xmlns:a16="http://schemas.microsoft.com/office/drawing/2014/main" id="{2C0896BB-E376-09A3-2EA7-D2EE631A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349500"/>
            <a:ext cx="40449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5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0061E50-2245-9600-BC85-CA60D7B79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66750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>
                <a:solidFill>
                  <a:srgbClr val="000066"/>
                </a:solidFill>
              </a:rPr>
              <a:t>嵌套查询－练习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F59B4F3-8F55-CE99-BC4B-98CA62C8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2875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</a:rPr>
              <a:t>3.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</a:rPr>
              <a:t>查询所有未任课教师的姓名和所在系。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FD06B9B8-19CB-D490-78E5-5A29729E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3835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Select  Tname, Tdept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From  Teacher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Where  NOT EXISTS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(Select * 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From Course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</a:rPr>
              <a:t>           Where Course.Tno=Teacher.Tno);</a:t>
            </a:r>
          </a:p>
        </p:txBody>
      </p:sp>
      <p:sp>
        <p:nvSpPr>
          <p:cNvPr id="96261" name="灯片编号占位符 1">
            <a:extLst>
              <a:ext uri="{FF2B5EF4-FFF2-40B4-BE49-F238E27FC236}">
                <a16:creationId xmlns:a16="http://schemas.microsoft.com/office/drawing/2014/main" id="{E97DABAD-C63A-1E0C-F3C7-3590D950A0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13B972-A642-4D2D-9E3F-01FF62BEE54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6262" name="矩形 5">
            <a:extLst>
              <a:ext uri="{FF2B5EF4-FFF2-40B4-BE49-F238E27FC236}">
                <a16:creationId xmlns:a16="http://schemas.microsoft.com/office/drawing/2014/main" id="{9B20232C-7F92-1F32-3285-F336DBCC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2060575"/>
            <a:ext cx="40449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Student(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sz="1500" u="sng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sz="15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z="15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9FBA3CF8-5B20-A381-C110-EFE4E6E60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6A916C-E9E2-4191-B76E-87CF46FDFD0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7283" name="Rectangle 1026">
            <a:extLst>
              <a:ext uri="{FF2B5EF4-FFF2-40B4-BE49-F238E27FC236}">
                <a16:creationId xmlns:a16="http://schemas.microsoft.com/office/drawing/2014/main" id="{B2657478-DFD9-BBBD-A911-AC2DC124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  </a:t>
            </a:r>
            <a:r>
              <a:rPr lang="zh-CN" altLang="en-US"/>
              <a:t>数据查询 </a:t>
            </a:r>
          </a:p>
        </p:txBody>
      </p:sp>
      <p:sp>
        <p:nvSpPr>
          <p:cNvPr id="97284" name="Rectangle 1027">
            <a:extLst>
              <a:ext uri="{FF2B5EF4-FFF2-40B4-BE49-F238E27FC236}">
                <a16:creationId xmlns:a16="http://schemas.microsoft.com/office/drawing/2014/main" id="{1AF8635B-1F53-2C4C-B8C6-088542AFB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5410200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3.3.1 </a:t>
            </a:r>
            <a:r>
              <a:rPr lang="zh-CN" altLang="en-US" b="1"/>
              <a:t>单表查询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3.3.2 </a:t>
            </a:r>
            <a:r>
              <a:rPr lang="zh-CN" altLang="en-US" b="1"/>
              <a:t>连接查询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/>
              <a:t>3.3.3 </a:t>
            </a:r>
            <a:r>
              <a:rPr lang="zh-CN" altLang="en-US" b="1"/>
              <a:t>嵌套查询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3333FF"/>
                </a:solidFill>
              </a:rPr>
              <a:t>3.3.4 </a:t>
            </a:r>
            <a:r>
              <a:rPr lang="zh-CN" altLang="en-US" b="1">
                <a:solidFill>
                  <a:srgbClr val="3333FF"/>
                </a:solidFill>
              </a:rPr>
              <a:t>集合查询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0A0FDC2-E69F-7710-E49D-6D5236864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7772400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accent3"/>
                </a:solidFill>
              </a:rPr>
              <a:t>3.3.4 </a:t>
            </a:r>
            <a:r>
              <a:rPr lang="zh-CN" altLang="en-US" dirty="0">
                <a:solidFill>
                  <a:schemeClr val="accent3"/>
                </a:solidFill>
              </a:rPr>
              <a:t>集合查询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CCA3B774-2977-47BE-8577-EEC602EB2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569325" cy="26654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语句的结果是一个元组的集合，多个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语句的结果可以进行集合操作。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集合操作种类：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并操作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(UNION)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交操作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(INTERSECT)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差操作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(EXCEPT)</a:t>
            </a: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77193CA5-1481-BDE2-AD0C-DE6C82EE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97350"/>
            <a:ext cx="916305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zh-CN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注</a:t>
            </a:r>
            <a:r>
              <a:rPr kumimoji="1" lang="zh-CN" altLang="zh-CN" sz="2400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：参加集合操作的结果集必须是相容的：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属性个数及对应的数据类型必须一致；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属性名无关，最后结果集采用第一个结果的属性名；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缺省为自动去除重复元组；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只能在整个语句的最后使用一次</a:t>
            </a:r>
            <a:r>
              <a:rPr kumimoji="1" lang="en-US" altLang="zh-CN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Order By</a:t>
            </a:r>
            <a:r>
              <a:rPr kumimoji="1" lang="zh-CN" altLang="en-US">
                <a:solidFill>
                  <a:srgbClr val="00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</a:p>
        </p:txBody>
      </p:sp>
      <p:sp>
        <p:nvSpPr>
          <p:cNvPr id="98309" name="灯片编号占位符 1">
            <a:extLst>
              <a:ext uri="{FF2B5EF4-FFF2-40B4-BE49-F238E27FC236}">
                <a16:creationId xmlns:a16="http://schemas.microsoft.com/office/drawing/2014/main" id="{8F467014-E8D7-E64E-81F5-D1BA0149E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AA4701-C49B-4786-9A73-7113E32E196E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8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4" grpId="0" build="p" bldLvl="2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bject 7">
            <a:extLst>
              <a:ext uri="{FF2B5EF4-FFF2-40B4-BE49-F238E27FC236}">
                <a16:creationId xmlns:a16="http://schemas.microsoft.com/office/drawing/2014/main" id="{8331143B-C6CF-C543-3360-F26744D603B9}"/>
              </a:ext>
            </a:extLst>
          </p:cNvPr>
          <p:cNvSpPr>
            <a:spLocks/>
          </p:cNvSpPr>
          <p:nvPr/>
        </p:nvSpPr>
        <p:spPr bwMode="auto">
          <a:xfrm>
            <a:off x="3213100" y="5130800"/>
            <a:ext cx="2028825" cy="1058863"/>
          </a:xfrm>
          <a:custGeom>
            <a:avLst/>
            <a:gdLst>
              <a:gd name="T0" fmla="*/ 775783 w 2371725"/>
              <a:gd name="T1" fmla="*/ 143435 h 1238250"/>
              <a:gd name="T2" fmla="*/ 722700 w 2371725"/>
              <a:gd name="T3" fmla="*/ 87980 h 1238250"/>
              <a:gd name="T4" fmla="*/ 671321 w 2371725"/>
              <a:gd name="T5" fmla="*/ 56967 h 1238250"/>
              <a:gd name="T6" fmla="*/ 609206 w 2371725"/>
              <a:gd name="T7" fmla="*/ 31782 h 1238250"/>
              <a:gd name="T8" fmla="*/ 538112 w 2371725"/>
              <a:gd name="T9" fmla="*/ 13334 h 1238250"/>
              <a:gd name="T10" fmla="*/ 459805 w 2371725"/>
              <a:gd name="T11" fmla="*/ 2535 h 1238250"/>
              <a:gd name="T12" fmla="*/ 376279 w 2371725"/>
              <a:gd name="T13" fmla="*/ 286 h 1238250"/>
              <a:gd name="T14" fmla="*/ 294959 w 2371725"/>
              <a:gd name="T15" fmla="*/ 6921 h 1238250"/>
              <a:gd name="T16" fmla="*/ 220014 w 2371725"/>
              <a:gd name="T17" fmla="*/ 21660 h 1238250"/>
              <a:gd name="T18" fmla="*/ 153192 w 2371725"/>
              <a:gd name="T19" fmla="*/ 43588 h 1238250"/>
              <a:gd name="T20" fmla="*/ 96247 w 2371725"/>
              <a:gd name="T21" fmla="*/ 71801 h 1238250"/>
              <a:gd name="T22" fmla="*/ 50930 w 2371725"/>
              <a:gd name="T23" fmla="*/ 105387 h 1238250"/>
              <a:gd name="T24" fmla="*/ 4872 w 2371725"/>
              <a:gd name="T25" fmla="*/ 174353 h 1238250"/>
              <a:gd name="T26" fmla="*/ 4872 w 2371725"/>
              <a:gd name="T27" fmla="*/ 239426 h 1238250"/>
              <a:gd name="T28" fmla="*/ 50930 w 2371725"/>
              <a:gd name="T29" fmla="*/ 308448 h 1238250"/>
              <a:gd name="T30" fmla="*/ 70879 w 2371725"/>
              <a:gd name="T31" fmla="*/ 196119 h 1238250"/>
              <a:gd name="T32" fmla="*/ 118259 w 2371725"/>
              <a:gd name="T33" fmla="*/ 118085 h 1238250"/>
              <a:gd name="T34" fmla="*/ 166103 w 2371725"/>
              <a:gd name="T35" fmla="*/ 86531 h 1238250"/>
              <a:gd name="T36" fmla="*/ 226770 w 2371725"/>
              <a:gd name="T37" fmla="*/ 61653 h 1238250"/>
              <a:gd name="T38" fmla="*/ 297796 w 2371725"/>
              <a:gd name="T39" fmla="*/ 44726 h 1238250"/>
              <a:gd name="T40" fmla="*/ 376721 w 2371725"/>
              <a:gd name="T41" fmla="*/ 37024 h 1238250"/>
              <a:gd name="T42" fmla="*/ 458363 w 2371725"/>
              <a:gd name="T43" fmla="*/ 39642 h 1238250"/>
              <a:gd name="T44" fmla="*/ 533609 w 2371725"/>
              <a:gd name="T45" fmla="*/ 52117 h 1238250"/>
              <a:gd name="T46" fmla="*/ 599710 w 2371725"/>
              <a:gd name="T47" fmla="*/ 73178 h 1238250"/>
              <a:gd name="T48" fmla="*/ 654215 w 2371725"/>
              <a:gd name="T49" fmla="*/ 101554 h 1238250"/>
              <a:gd name="T50" fmla="*/ 702305 w 2371725"/>
              <a:gd name="T51" fmla="*/ 145364 h 1238250"/>
              <a:gd name="T52" fmla="*/ 724307 w 2371725"/>
              <a:gd name="T53" fmla="*/ 324621 h 1238250"/>
              <a:gd name="T54" fmla="*/ 769140 w 2371725"/>
              <a:gd name="T55" fmla="*/ 280251 h 1238250"/>
              <a:gd name="T56" fmla="*/ 794798 w 2371725"/>
              <a:gd name="T57" fmla="*/ 206886 h 1238250"/>
              <a:gd name="T58" fmla="*/ 721760 w 2371725"/>
              <a:gd name="T59" fmla="*/ 228242 h 1238250"/>
              <a:gd name="T60" fmla="*/ 676352 w 2371725"/>
              <a:gd name="T61" fmla="*/ 295757 h 1238250"/>
              <a:gd name="T62" fmla="*/ 628565 w 2371725"/>
              <a:gd name="T63" fmla="*/ 327367 h 1238250"/>
              <a:gd name="T64" fmla="*/ 567956 w 2371725"/>
              <a:gd name="T65" fmla="*/ 352303 h 1238250"/>
              <a:gd name="T66" fmla="*/ 496977 w 2371725"/>
              <a:gd name="T67" fmla="*/ 369276 h 1238250"/>
              <a:gd name="T68" fmla="*/ 418075 w 2371725"/>
              <a:gd name="T69" fmla="*/ 377001 h 1238250"/>
              <a:gd name="T70" fmla="*/ 336425 w 2371725"/>
              <a:gd name="T71" fmla="*/ 374374 h 1238250"/>
              <a:gd name="T72" fmla="*/ 261141 w 2371725"/>
              <a:gd name="T73" fmla="*/ 361865 h 1238250"/>
              <a:gd name="T74" fmla="*/ 194988 w 2371725"/>
              <a:gd name="T75" fmla="*/ 340750 h 1238250"/>
              <a:gd name="T76" fmla="*/ 140425 w 2371725"/>
              <a:gd name="T77" fmla="*/ 312316 h 1238250"/>
              <a:gd name="T78" fmla="*/ 92271 w 2371725"/>
              <a:gd name="T79" fmla="*/ 268441 h 1238250"/>
              <a:gd name="T80" fmla="*/ 70235 w 2371725"/>
              <a:gd name="T81" fmla="*/ 324476 h 1238250"/>
              <a:gd name="T82" fmla="*/ 123376 w 2371725"/>
              <a:gd name="T83" fmla="*/ 356939 h 1238250"/>
              <a:gd name="T84" fmla="*/ 185478 w 2371725"/>
              <a:gd name="T85" fmla="*/ 382172 h 1238250"/>
              <a:gd name="T86" fmla="*/ 256580 w 2371725"/>
              <a:gd name="T87" fmla="*/ 400659 h 1238250"/>
              <a:gd name="T88" fmla="*/ 334932 w 2371725"/>
              <a:gd name="T89" fmla="*/ 411484 h 1238250"/>
              <a:gd name="T90" fmla="*/ 418496 w 2371725"/>
              <a:gd name="T91" fmla="*/ 413739 h 1238250"/>
              <a:gd name="T92" fmla="*/ 499751 w 2371725"/>
              <a:gd name="T93" fmla="*/ 407087 h 1238250"/>
              <a:gd name="T94" fmla="*/ 574671 w 2371725"/>
              <a:gd name="T95" fmla="*/ 392315 h 1238250"/>
              <a:gd name="T96" fmla="*/ 641496 w 2371725"/>
              <a:gd name="T97" fmla="*/ 370341 h 1238250"/>
              <a:gd name="T98" fmla="*/ 698464 w 2371725"/>
              <a:gd name="T99" fmla="*/ 342080 h 12382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371725" h="1238250">
                <a:moveTo>
                  <a:pt x="2371344" y="618744"/>
                </a:moveTo>
                <a:lnTo>
                  <a:pt x="2364821" y="553398"/>
                </a:lnTo>
                <a:lnTo>
                  <a:pt x="2345691" y="490030"/>
                </a:lnTo>
                <a:lnTo>
                  <a:pt x="2314611" y="428978"/>
                </a:lnTo>
                <a:lnTo>
                  <a:pt x="2272238" y="370583"/>
                </a:lnTo>
                <a:lnTo>
                  <a:pt x="2219227" y="315185"/>
                </a:lnTo>
                <a:lnTo>
                  <a:pt x="2188939" y="288716"/>
                </a:lnTo>
                <a:lnTo>
                  <a:pt x="2156237" y="263124"/>
                </a:lnTo>
                <a:lnTo>
                  <a:pt x="2121205" y="238451"/>
                </a:lnTo>
                <a:lnTo>
                  <a:pt x="2083924" y="214740"/>
                </a:lnTo>
                <a:lnTo>
                  <a:pt x="2044477" y="192033"/>
                </a:lnTo>
                <a:lnTo>
                  <a:pt x="2002945" y="170373"/>
                </a:lnTo>
                <a:lnTo>
                  <a:pt x="1959411" y="149803"/>
                </a:lnTo>
                <a:lnTo>
                  <a:pt x="1913957" y="130364"/>
                </a:lnTo>
                <a:lnTo>
                  <a:pt x="1866665" y="112100"/>
                </a:lnTo>
                <a:lnTo>
                  <a:pt x="1817617" y="95052"/>
                </a:lnTo>
                <a:lnTo>
                  <a:pt x="1766894" y="79264"/>
                </a:lnTo>
                <a:lnTo>
                  <a:pt x="1714580" y="64777"/>
                </a:lnTo>
                <a:lnTo>
                  <a:pt x="1660757" y="51636"/>
                </a:lnTo>
                <a:lnTo>
                  <a:pt x="1605505" y="39881"/>
                </a:lnTo>
                <a:lnTo>
                  <a:pt x="1548909" y="29555"/>
                </a:lnTo>
                <a:lnTo>
                  <a:pt x="1491049" y="20701"/>
                </a:lnTo>
                <a:lnTo>
                  <a:pt x="1432007" y="13362"/>
                </a:lnTo>
                <a:lnTo>
                  <a:pt x="1371867" y="7580"/>
                </a:lnTo>
                <a:lnTo>
                  <a:pt x="1310709" y="3397"/>
                </a:lnTo>
                <a:lnTo>
                  <a:pt x="1248617" y="856"/>
                </a:lnTo>
                <a:lnTo>
                  <a:pt x="1185672" y="0"/>
                </a:lnTo>
                <a:lnTo>
                  <a:pt x="1122657" y="856"/>
                </a:lnTo>
                <a:lnTo>
                  <a:pt x="1060505" y="3397"/>
                </a:lnTo>
                <a:lnTo>
                  <a:pt x="999296" y="7580"/>
                </a:lnTo>
                <a:lnTo>
                  <a:pt x="939112" y="13362"/>
                </a:lnTo>
                <a:lnTo>
                  <a:pt x="880035" y="20701"/>
                </a:lnTo>
                <a:lnTo>
                  <a:pt x="822147" y="29555"/>
                </a:lnTo>
                <a:lnTo>
                  <a:pt x="765528" y="39881"/>
                </a:lnTo>
                <a:lnTo>
                  <a:pt x="710262" y="51636"/>
                </a:lnTo>
                <a:lnTo>
                  <a:pt x="656428" y="64777"/>
                </a:lnTo>
                <a:lnTo>
                  <a:pt x="604110" y="79264"/>
                </a:lnTo>
                <a:lnTo>
                  <a:pt x="553389" y="95052"/>
                </a:lnTo>
                <a:lnTo>
                  <a:pt x="504346" y="112100"/>
                </a:lnTo>
                <a:lnTo>
                  <a:pt x="457063" y="130364"/>
                </a:lnTo>
                <a:lnTo>
                  <a:pt x="411621" y="149803"/>
                </a:lnTo>
                <a:lnTo>
                  <a:pt x="368103" y="170373"/>
                </a:lnTo>
                <a:lnTo>
                  <a:pt x="326590" y="192033"/>
                </a:lnTo>
                <a:lnTo>
                  <a:pt x="287163" y="214740"/>
                </a:lnTo>
                <a:lnTo>
                  <a:pt x="249904" y="238451"/>
                </a:lnTo>
                <a:lnTo>
                  <a:pt x="214896" y="263124"/>
                </a:lnTo>
                <a:lnTo>
                  <a:pt x="182218" y="288716"/>
                </a:lnTo>
                <a:lnTo>
                  <a:pt x="151954" y="315185"/>
                </a:lnTo>
                <a:lnTo>
                  <a:pt x="124185" y="342488"/>
                </a:lnTo>
                <a:lnTo>
                  <a:pt x="76458" y="399427"/>
                </a:lnTo>
                <a:lnTo>
                  <a:pt x="39689" y="459193"/>
                </a:lnTo>
                <a:lnTo>
                  <a:pt x="14533" y="521446"/>
                </a:lnTo>
                <a:lnTo>
                  <a:pt x="1642" y="585845"/>
                </a:lnTo>
                <a:lnTo>
                  <a:pt x="0" y="618744"/>
                </a:lnTo>
                <a:lnTo>
                  <a:pt x="1642" y="651644"/>
                </a:lnTo>
                <a:lnTo>
                  <a:pt x="14533" y="716061"/>
                </a:lnTo>
                <a:lnTo>
                  <a:pt x="39689" y="778347"/>
                </a:lnTo>
                <a:lnTo>
                  <a:pt x="76458" y="838159"/>
                </a:lnTo>
                <a:lnTo>
                  <a:pt x="124185" y="895154"/>
                </a:lnTo>
                <a:lnTo>
                  <a:pt x="151954" y="922489"/>
                </a:lnTo>
                <a:lnTo>
                  <a:pt x="182218" y="948991"/>
                </a:lnTo>
                <a:lnTo>
                  <a:pt x="209550" y="970425"/>
                </a:lnTo>
                <a:lnTo>
                  <a:pt x="209550" y="618744"/>
                </a:lnTo>
                <a:lnTo>
                  <a:pt x="211471" y="586547"/>
                </a:lnTo>
                <a:lnTo>
                  <a:pt x="226503" y="523811"/>
                </a:lnTo>
                <a:lnTo>
                  <a:pt x="255686" y="463684"/>
                </a:lnTo>
                <a:lnTo>
                  <a:pt x="298104" y="406643"/>
                </a:lnTo>
                <a:lnTo>
                  <a:pt x="352838" y="353163"/>
                </a:lnTo>
                <a:lnTo>
                  <a:pt x="384537" y="327907"/>
                </a:lnTo>
                <a:lnTo>
                  <a:pt x="418971" y="303721"/>
                </a:lnTo>
                <a:lnTo>
                  <a:pt x="456025" y="280663"/>
                </a:lnTo>
                <a:lnTo>
                  <a:pt x="495585" y="258794"/>
                </a:lnTo>
                <a:lnTo>
                  <a:pt x="537536" y="238172"/>
                </a:lnTo>
                <a:lnTo>
                  <a:pt x="581763" y="218858"/>
                </a:lnTo>
                <a:lnTo>
                  <a:pt x="628151" y="200911"/>
                </a:lnTo>
                <a:lnTo>
                  <a:pt x="676586" y="184390"/>
                </a:lnTo>
                <a:lnTo>
                  <a:pt x="726952" y="169356"/>
                </a:lnTo>
                <a:lnTo>
                  <a:pt x="779136" y="155867"/>
                </a:lnTo>
                <a:lnTo>
                  <a:pt x="833023" y="143983"/>
                </a:lnTo>
                <a:lnTo>
                  <a:pt x="888497" y="133764"/>
                </a:lnTo>
                <a:lnTo>
                  <a:pt x="945445" y="125270"/>
                </a:lnTo>
                <a:lnTo>
                  <a:pt x="1003751" y="118559"/>
                </a:lnTo>
                <a:lnTo>
                  <a:pt x="1063300" y="113693"/>
                </a:lnTo>
                <a:lnTo>
                  <a:pt x="1123979" y="110729"/>
                </a:lnTo>
                <a:lnTo>
                  <a:pt x="1185672" y="109728"/>
                </a:lnTo>
                <a:lnTo>
                  <a:pt x="1247361" y="110729"/>
                </a:lnTo>
                <a:lnTo>
                  <a:pt x="1308030" y="113693"/>
                </a:lnTo>
                <a:lnTo>
                  <a:pt x="1367564" y="118559"/>
                </a:lnTo>
                <a:lnTo>
                  <a:pt x="1425850" y="125270"/>
                </a:lnTo>
                <a:lnTo>
                  <a:pt x="1482772" y="133764"/>
                </a:lnTo>
                <a:lnTo>
                  <a:pt x="1538217" y="143983"/>
                </a:lnTo>
                <a:lnTo>
                  <a:pt x="1592071" y="155867"/>
                </a:lnTo>
                <a:lnTo>
                  <a:pt x="1644219" y="169356"/>
                </a:lnTo>
                <a:lnTo>
                  <a:pt x="1694547" y="184390"/>
                </a:lnTo>
                <a:lnTo>
                  <a:pt x="1742941" y="200911"/>
                </a:lnTo>
                <a:lnTo>
                  <a:pt x="1789287" y="218858"/>
                </a:lnTo>
                <a:lnTo>
                  <a:pt x="1833470" y="238172"/>
                </a:lnTo>
                <a:lnTo>
                  <a:pt x="1875377" y="258794"/>
                </a:lnTo>
                <a:lnTo>
                  <a:pt x="1914893" y="280663"/>
                </a:lnTo>
                <a:lnTo>
                  <a:pt x="1951904" y="303721"/>
                </a:lnTo>
                <a:lnTo>
                  <a:pt x="1986295" y="327907"/>
                </a:lnTo>
                <a:lnTo>
                  <a:pt x="2017953" y="353163"/>
                </a:lnTo>
                <a:lnTo>
                  <a:pt x="2046764" y="379428"/>
                </a:lnTo>
                <a:lnTo>
                  <a:pt x="2095386" y="434748"/>
                </a:lnTo>
                <a:lnTo>
                  <a:pt x="2131247" y="493392"/>
                </a:lnTo>
                <a:lnTo>
                  <a:pt x="2153433" y="554883"/>
                </a:lnTo>
                <a:lnTo>
                  <a:pt x="2161032" y="618744"/>
                </a:lnTo>
                <a:lnTo>
                  <a:pt x="2161032" y="970860"/>
                </a:lnTo>
                <a:lnTo>
                  <a:pt x="2188939" y="948991"/>
                </a:lnTo>
                <a:lnTo>
                  <a:pt x="2219227" y="922489"/>
                </a:lnTo>
                <a:lnTo>
                  <a:pt x="2247021" y="895154"/>
                </a:lnTo>
                <a:lnTo>
                  <a:pt x="2294795" y="838159"/>
                </a:lnTo>
                <a:lnTo>
                  <a:pt x="2331604" y="778347"/>
                </a:lnTo>
                <a:lnTo>
                  <a:pt x="2356791" y="716061"/>
                </a:lnTo>
                <a:lnTo>
                  <a:pt x="2369699" y="651644"/>
                </a:lnTo>
                <a:lnTo>
                  <a:pt x="2371344" y="618744"/>
                </a:lnTo>
                <a:close/>
              </a:path>
              <a:path w="2371725" h="1238250">
                <a:moveTo>
                  <a:pt x="2161032" y="970860"/>
                </a:moveTo>
                <a:lnTo>
                  <a:pt x="2161032" y="618744"/>
                </a:lnTo>
                <a:lnTo>
                  <a:pt x="2159113" y="650944"/>
                </a:lnTo>
                <a:lnTo>
                  <a:pt x="2153433" y="682617"/>
                </a:lnTo>
                <a:lnTo>
                  <a:pt x="2131247" y="744144"/>
                </a:lnTo>
                <a:lnTo>
                  <a:pt x="2095386" y="802842"/>
                </a:lnTo>
                <a:lnTo>
                  <a:pt x="2046764" y="858231"/>
                </a:lnTo>
                <a:lnTo>
                  <a:pt x="2017953" y="884535"/>
                </a:lnTo>
                <a:lnTo>
                  <a:pt x="1986295" y="909831"/>
                </a:lnTo>
                <a:lnTo>
                  <a:pt x="1951904" y="934060"/>
                </a:lnTo>
                <a:lnTo>
                  <a:pt x="1914893" y="957161"/>
                </a:lnTo>
                <a:lnTo>
                  <a:pt x="1875377" y="979074"/>
                </a:lnTo>
                <a:lnTo>
                  <a:pt x="1833470" y="999740"/>
                </a:lnTo>
                <a:lnTo>
                  <a:pt x="1789287" y="1019097"/>
                </a:lnTo>
                <a:lnTo>
                  <a:pt x="1742941" y="1037087"/>
                </a:lnTo>
                <a:lnTo>
                  <a:pt x="1694547" y="1053648"/>
                </a:lnTo>
                <a:lnTo>
                  <a:pt x="1644219" y="1068721"/>
                </a:lnTo>
                <a:lnTo>
                  <a:pt x="1592071" y="1082246"/>
                </a:lnTo>
                <a:lnTo>
                  <a:pt x="1538217" y="1094163"/>
                </a:lnTo>
                <a:lnTo>
                  <a:pt x="1482772" y="1104411"/>
                </a:lnTo>
                <a:lnTo>
                  <a:pt x="1425850" y="1112931"/>
                </a:lnTo>
                <a:lnTo>
                  <a:pt x="1367564" y="1119661"/>
                </a:lnTo>
                <a:lnTo>
                  <a:pt x="1308030" y="1124544"/>
                </a:lnTo>
                <a:lnTo>
                  <a:pt x="1247361" y="1127517"/>
                </a:lnTo>
                <a:lnTo>
                  <a:pt x="1185672" y="1128522"/>
                </a:lnTo>
                <a:lnTo>
                  <a:pt x="1123979" y="1127517"/>
                </a:lnTo>
                <a:lnTo>
                  <a:pt x="1063300" y="1124544"/>
                </a:lnTo>
                <a:lnTo>
                  <a:pt x="1003751" y="1119661"/>
                </a:lnTo>
                <a:lnTo>
                  <a:pt x="945445" y="1112931"/>
                </a:lnTo>
                <a:lnTo>
                  <a:pt x="888497" y="1104411"/>
                </a:lnTo>
                <a:lnTo>
                  <a:pt x="833023" y="1094163"/>
                </a:lnTo>
                <a:lnTo>
                  <a:pt x="779136" y="1082246"/>
                </a:lnTo>
                <a:lnTo>
                  <a:pt x="726952" y="1068721"/>
                </a:lnTo>
                <a:lnTo>
                  <a:pt x="676586" y="1053648"/>
                </a:lnTo>
                <a:lnTo>
                  <a:pt x="628151" y="1037087"/>
                </a:lnTo>
                <a:lnTo>
                  <a:pt x="581763" y="1019097"/>
                </a:lnTo>
                <a:lnTo>
                  <a:pt x="537536" y="999740"/>
                </a:lnTo>
                <a:lnTo>
                  <a:pt x="495585" y="979074"/>
                </a:lnTo>
                <a:lnTo>
                  <a:pt x="456025" y="957161"/>
                </a:lnTo>
                <a:lnTo>
                  <a:pt x="418971" y="934060"/>
                </a:lnTo>
                <a:lnTo>
                  <a:pt x="384537" y="909831"/>
                </a:lnTo>
                <a:lnTo>
                  <a:pt x="352838" y="884535"/>
                </a:lnTo>
                <a:lnTo>
                  <a:pt x="323989" y="858231"/>
                </a:lnTo>
                <a:lnTo>
                  <a:pt x="275298" y="802842"/>
                </a:lnTo>
                <a:lnTo>
                  <a:pt x="239383" y="744144"/>
                </a:lnTo>
                <a:lnTo>
                  <a:pt x="217161" y="682617"/>
                </a:lnTo>
                <a:lnTo>
                  <a:pt x="209550" y="618744"/>
                </a:lnTo>
                <a:lnTo>
                  <a:pt x="209550" y="970425"/>
                </a:lnTo>
                <a:lnTo>
                  <a:pt x="249904" y="999326"/>
                </a:lnTo>
                <a:lnTo>
                  <a:pt x="287163" y="1023073"/>
                </a:lnTo>
                <a:lnTo>
                  <a:pt x="326590" y="1045816"/>
                </a:lnTo>
                <a:lnTo>
                  <a:pt x="368103" y="1067513"/>
                </a:lnTo>
                <a:lnTo>
                  <a:pt x="411621" y="1088120"/>
                </a:lnTo>
                <a:lnTo>
                  <a:pt x="457063" y="1107595"/>
                </a:lnTo>
                <a:lnTo>
                  <a:pt x="504346" y="1125895"/>
                </a:lnTo>
                <a:lnTo>
                  <a:pt x="553389" y="1142977"/>
                </a:lnTo>
                <a:lnTo>
                  <a:pt x="604110" y="1158799"/>
                </a:lnTo>
                <a:lnTo>
                  <a:pt x="656428" y="1173316"/>
                </a:lnTo>
                <a:lnTo>
                  <a:pt x="710262" y="1186487"/>
                </a:lnTo>
                <a:lnTo>
                  <a:pt x="765528" y="1198269"/>
                </a:lnTo>
                <a:lnTo>
                  <a:pt x="822147" y="1208620"/>
                </a:lnTo>
                <a:lnTo>
                  <a:pt x="880035" y="1217495"/>
                </a:lnTo>
                <a:lnTo>
                  <a:pt x="939112" y="1224852"/>
                </a:lnTo>
                <a:lnTo>
                  <a:pt x="999296" y="1230649"/>
                </a:lnTo>
                <a:lnTo>
                  <a:pt x="1060505" y="1234843"/>
                </a:lnTo>
                <a:lnTo>
                  <a:pt x="1122657" y="1237391"/>
                </a:lnTo>
                <a:lnTo>
                  <a:pt x="1185672" y="1238250"/>
                </a:lnTo>
                <a:lnTo>
                  <a:pt x="1248617" y="1237391"/>
                </a:lnTo>
                <a:lnTo>
                  <a:pt x="1310709" y="1234843"/>
                </a:lnTo>
                <a:lnTo>
                  <a:pt x="1371867" y="1230649"/>
                </a:lnTo>
                <a:lnTo>
                  <a:pt x="1432007" y="1224852"/>
                </a:lnTo>
                <a:lnTo>
                  <a:pt x="1491049" y="1217495"/>
                </a:lnTo>
                <a:lnTo>
                  <a:pt x="1548909" y="1208620"/>
                </a:lnTo>
                <a:lnTo>
                  <a:pt x="1605505" y="1198269"/>
                </a:lnTo>
                <a:lnTo>
                  <a:pt x="1660757" y="1186487"/>
                </a:lnTo>
                <a:lnTo>
                  <a:pt x="1714580" y="1173316"/>
                </a:lnTo>
                <a:lnTo>
                  <a:pt x="1766894" y="1158799"/>
                </a:lnTo>
                <a:lnTo>
                  <a:pt x="1817617" y="1142977"/>
                </a:lnTo>
                <a:lnTo>
                  <a:pt x="1866665" y="1125895"/>
                </a:lnTo>
                <a:lnTo>
                  <a:pt x="1913957" y="1107595"/>
                </a:lnTo>
                <a:lnTo>
                  <a:pt x="1959411" y="1088120"/>
                </a:lnTo>
                <a:lnTo>
                  <a:pt x="2002945" y="1067513"/>
                </a:lnTo>
                <a:lnTo>
                  <a:pt x="2044477" y="1045816"/>
                </a:lnTo>
                <a:lnTo>
                  <a:pt x="2083924" y="1023073"/>
                </a:lnTo>
                <a:lnTo>
                  <a:pt x="2121205" y="999326"/>
                </a:lnTo>
                <a:lnTo>
                  <a:pt x="2156237" y="974617"/>
                </a:lnTo>
                <a:lnTo>
                  <a:pt x="2161032" y="970860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331" name="object 8">
            <a:extLst>
              <a:ext uri="{FF2B5EF4-FFF2-40B4-BE49-F238E27FC236}">
                <a16:creationId xmlns:a16="http://schemas.microsoft.com/office/drawing/2014/main" id="{5816E0DB-188A-6B66-A0F8-A54D61A91006}"/>
              </a:ext>
            </a:extLst>
          </p:cNvPr>
          <p:cNvSpPr>
            <a:spLocks/>
          </p:cNvSpPr>
          <p:nvPr/>
        </p:nvSpPr>
        <p:spPr bwMode="auto">
          <a:xfrm>
            <a:off x="3381375" y="5218113"/>
            <a:ext cx="1692275" cy="884237"/>
          </a:xfrm>
          <a:custGeom>
            <a:avLst/>
            <a:gdLst>
              <a:gd name="T0" fmla="*/ 659573 w 1978660"/>
              <a:gd name="T1" fmla="*/ 150268 h 1035050"/>
              <a:gd name="T2" fmla="*/ 639872 w 1978660"/>
              <a:gd name="T3" fmla="*/ 109720 h 1035050"/>
              <a:gd name="T4" fmla="*/ 613590 w 1978660"/>
              <a:gd name="T5" fmla="*/ 82181 h 1035050"/>
              <a:gd name="T6" fmla="*/ 591170 w 1978660"/>
              <a:gd name="T7" fmla="*/ 65492 h 1035050"/>
              <a:gd name="T8" fmla="*/ 565195 w 1978660"/>
              <a:gd name="T9" fmla="*/ 50325 h 1035050"/>
              <a:gd name="T10" fmla="*/ 535974 w 1978660"/>
              <a:gd name="T11" fmla="*/ 36843 h 1035050"/>
              <a:gd name="T12" fmla="*/ 503815 w 1978660"/>
              <a:gd name="T13" fmla="*/ 25207 h 1035050"/>
              <a:gd name="T14" fmla="*/ 469031 w 1978660"/>
              <a:gd name="T15" fmla="*/ 15578 h 1035050"/>
              <a:gd name="T16" fmla="*/ 431930 w 1978660"/>
              <a:gd name="T17" fmla="*/ 8115 h 1035050"/>
              <a:gd name="T18" fmla="*/ 392822 w 1978660"/>
              <a:gd name="T19" fmla="*/ 2981 h 1035050"/>
              <a:gd name="T20" fmla="*/ 352017 w 1978660"/>
              <a:gd name="T21" fmla="*/ 338 h 1035050"/>
              <a:gd name="T22" fmla="*/ 310136 w 1978660"/>
              <a:gd name="T23" fmla="*/ 338 h 1035050"/>
              <a:gd name="T24" fmla="*/ 269331 w 1978660"/>
              <a:gd name="T25" fmla="*/ 2981 h 1035050"/>
              <a:gd name="T26" fmla="*/ 230224 w 1978660"/>
              <a:gd name="T27" fmla="*/ 8115 h 1035050"/>
              <a:gd name="T28" fmla="*/ 193120 w 1978660"/>
              <a:gd name="T29" fmla="*/ 15578 h 1035050"/>
              <a:gd name="T30" fmla="*/ 158337 w 1978660"/>
              <a:gd name="T31" fmla="*/ 25207 h 1035050"/>
              <a:gd name="T32" fmla="*/ 126179 w 1978660"/>
              <a:gd name="T33" fmla="*/ 36843 h 1035050"/>
              <a:gd name="T34" fmla="*/ 96957 w 1978660"/>
              <a:gd name="T35" fmla="*/ 50325 h 1035050"/>
              <a:gd name="T36" fmla="*/ 70982 w 1978660"/>
              <a:gd name="T37" fmla="*/ 65492 h 1035050"/>
              <a:gd name="T38" fmla="*/ 48563 w 1978660"/>
              <a:gd name="T39" fmla="*/ 82181 h 1035050"/>
              <a:gd name="T40" fmla="*/ 30010 w 1978660"/>
              <a:gd name="T41" fmla="*/ 100234 h 1035050"/>
              <a:gd name="T42" fmla="*/ 5744 w 1978660"/>
              <a:gd name="T43" fmla="*/ 139781 h 1035050"/>
              <a:gd name="T44" fmla="*/ 0 w 1978660"/>
              <a:gd name="T45" fmla="*/ 171821 h 1035050"/>
              <a:gd name="T46" fmla="*/ 5744 w 1978660"/>
              <a:gd name="T47" fmla="*/ 203860 h 1035050"/>
              <a:gd name="T48" fmla="*/ 30010 w 1978660"/>
              <a:gd name="T49" fmla="*/ 243408 h 1035050"/>
              <a:gd name="T50" fmla="*/ 48563 w 1978660"/>
              <a:gd name="T51" fmla="*/ 261461 h 1035050"/>
              <a:gd name="T52" fmla="*/ 70982 w 1978660"/>
              <a:gd name="T53" fmla="*/ 278150 h 1035050"/>
              <a:gd name="T54" fmla="*/ 96957 w 1978660"/>
              <a:gd name="T55" fmla="*/ 293316 h 1035050"/>
              <a:gd name="T56" fmla="*/ 126179 w 1978660"/>
              <a:gd name="T57" fmla="*/ 306799 h 1035050"/>
              <a:gd name="T58" fmla="*/ 158337 w 1978660"/>
              <a:gd name="T59" fmla="*/ 318435 h 1035050"/>
              <a:gd name="T60" fmla="*/ 193120 w 1978660"/>
              <a:gd name="T61" fmla="*/ 328064 h 1035050"/>
              <a:gd name="T62" fmla="*/ 230224 w 1978660"/>
              <a:gd name="T63" fmla="*/ 335527 h 1035050"/>
              <a:gd name="T64" fmla="*/ 269331 w 1978660"/>
              <a:gd name="T65" fmla="*/ 340659 h 1035050"/>
              <a:gd name="T66" fmla="*/ 310136 w 1978660"/>
              <a:gd name="T67" fmla="*/ 343303 h 1035050"/>
              <a:gd name="T68" fmla="*/ 352017 w 1978660"/>
              <a:gd name="T69" fmla="*/ 343303 h 1035050"/>
              <a:gd name="T70" fmla="*/ 392822 w 1978660"/>
              <a:gd name="T71" fmla="*/ 340659 h 1035050"/>
              <a:gd name="T72" fmla="*/ 431930 w 1978660"/>
              <a:gd name="T73" fmla="*/ 335527 h 1035050"/>
              <a:gd name="T74" fmla="*/ 469031 w 1978660"/>
              <a:gd name="T75" fmla="*/ 328064 h 1035050"/>
              <a:gd name="T76" fmla="*/ 503815 w 1978660"/>
              <a:gd name="T77" fmla="*/ 318435 h 1035050"/>
              <a:gd name="T78" fmla="*/ 535974 w 1978660"/>
              <a:gd name="T79" fmla="*/ 306799 h 1035050"/>
              <a:gd name="T80" fmla="*/ 565195 w 1978660"/>
              <a:gd name="T81" fmla="*/ 293316 h 1035050"/>
              <a:gd name="T82" fmla="*/ 591170 w 1978660"/>
              <a:gd name="T83" fmla="*/ 278150 h 1035050"/>
              <a:gd name="T84" fmla="*/ 613590 w 1978660"/>
              <a:gd name="T85" fmla="*/ 261461 h 1035050"/>
              <a:gd name="T86" fmla="*/ 632142 w 1978660"/>
              <a:gd name="T87" fmla="*/ 243408 h 1035050"/>
              <a:gd name="T88" fmla="*/ 656408 w 1978660"/>
              <a:gd name="T89" fmla="*/ 203860 h 1035050"/>
              <a:gd name="T90" fmla="*/ 662152 w 1978660"/>
              <a:gd name="T91" fmla="*/ 171821 h 103505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78660" h="1035050">
                <a:moveTo>
                  <a:pt x="1978152" y="517397"/>
                </a:moveTo>
                <a:lnTo>
                  <a:pt x="1970447" y="452496"/>
                </a:lnTo>
                <a:lnTo>
                  <a:pt x="1947950" y="390001"/>
                </a:lnTo>
                <a:lnTo>
                  <a:pt x="1911588" y="330396"/>
                </a:lnTo>
                <a:lnTo>
                  <a:pt x="1862286" y="274167"/>
                </a:lnTo>
                <a:lnTo>
                  <a:pt x="1833072" y="247469"/>
                </a:lnTo>
                <a:lnTo>
                  <a:pt x="1800970" y="221797"/>
                </a:lnTo>
                <a:lnTo>
                  <a:pt x="1766096" y="197212"/>
                </a:lnTo>
                <a:lnTo>
                  <a:pt x="1728566" y="173773"/>
                </a:lnTo>
                <a:lnTo>
                  <a:pt x="1688496" y="151542"/>
                </a:lnTo>
                <a:lnTo>
                  <a:pt x="1646001" y="130579"/>
                </a:lnTo>
                <a:lnTo>
                  <a:pt x="1601198" y="110945"/>
                </a:lnTo>
                <a:lnTo>
                  <a:pt x="1554201" y="92700"/>
                </a:lnTo>
                <a:lnTo>
                  <a:pt x="1505126" y="75905"/>
                </a:lnTo>
                <a:lnTo>
                  <a:pt x="1454090" y="60621"/>
                </a:lnTo>
                <a:lnTo>
                  <a:pt x="1401209" y="46908"/>
                </a:lnTo>
                <a:lnTo>
                  <a:pt x="1346597" y="34826"/>
                </a:lnTo>
                <a:lnTo>
                  <a:pt x="1290370" y="24437"/>
                </a:lnTo>
                <a:lnTo>
                  <a:pt x="1232646" y="15801"/>
                </a:lnTo>
                <a:lnTo>
                  <a:pt x="1173538" y="8979"/>
                </a:lnTo>
                <a:lnTo>
                  <a:pt x="1113163" y="4031"/>
                </a:lnTo>
                <a:lnTo>
                  <a:pt x="1051637" y="1017"/>
                </a:lnTo>
                <a:lnTo>
                  <a:pt x="989076" y="0"/>
                </a:lnTo>
                <a:lnTo>
                  <a:pt x="926514" y="1017"/>
                </a:lnTo>
                <a:lnTo>
                  <a:pt x="864988" y="4031"/>
                </a:lnTo>
                <a:lnTo>
                  <a:pt x="804613" y="8979"/>
                </a:lnTo>
                <a:lnTo>
                  <a:pt x="745505" y="15801"/>
                </a:lnTo>
                <a:lnTo>
                  <a:pt x="687781" y="24437"/>
                </a:lnTo>
                <a:lnTo>
                  <a:pt x="631554" y="34826"/>
                </a:lnTo>
                <a:lnTo>
                  <a:pt x="576942" y="46908"/>
                </a:lnTo>
                <a:lnTo>
                  <a:pt x="524061" y="60621"/>
                </a:lnTo>
                <a:lnTo>
                  <a:pt x="473025" y="75905"/>
                </a:lnTo>
                <a:lnTo>
                  <a:pt x="423950" y="92700"/>
                </a:lnTo>
                <a:lnTo>
                  <a:pt x="376953" y="110945"/>
                </a:lnTo>
                <a:lnTo>
                  <a:pt x="332150" y="130579"/>
                </a:lnTo>
                <a:lnTo>
                  <a:pt x="289655" y="151542"/>
                </a:lnTo>
                <a:lnTo>
                  <a:pt x="249585" y="173773"/>
                </a:lnTo>
                <a:lnTo>
                  <a:pt x="212055" y="197212"/>
                </a:lnTo>
                <a:lnTo>
                  <a:pt x="177181" y="221797"/>
                </a:lnTo>
                <a:lnTo>
                  <a:pt x="145079" y="247469"/>
                </a:lnTo>
                <a:lnTo>
                  <a:pt x="115865" y="274167"/>
                </a:lnTo>
                <a:lnTo>
                  <a:pt x="89654" y="301829"/>
                </a:lnTo>
                <a:lnTo>
                  <a:pt x="46706" y="359807"/>
                </a:lnTo>
                <a:lnTo>
                  <a:pt x="17161" y="420918"/>
                </a:lnTo>
                <a:lnTo>
                  <a:pt x="1945" y="484677"/>
                </a:lnTo>
                <a:lnTo>
                  <a:pt x="0" y="517398"/>
                </a:lnTo>
                <a:lnTo>
                  <a:pt x="1945" y="550118"/>
                </a:lnTo>
                <a:lnTo>
                  <a:pt x="17161" y="613877"/>
                </a:lnTo>
                <a:lnTo>
                  <a:pt x="46706" y="674988"/>
                </a:lnTo>
                <a:lnTo>
                  <a:pt x="89654" y="732966"/>
                </a:lnTo>
                <a:lnTo>
                  <a:pt x="115865" y="760628"/>
                </a:lnTo>
                <a:lnTo>
                  <a:pt x="145079" y="787326"/>
                </a:lnTo>
                <a:lnTo>
                  <a:pt x="177181" y="812998"/>
                </a:lnTo>
                <a:lnTo>
                  <a:pt x="212055" y="837583"/>
                </a:lnTo>
                <a:lnTo>
                  <a:pt x="249585" y="861022"/>
                </a:lnTo>
                <a:lnTo>
                  <a:pt x="289655" y="883253"/>
                </a:lnTo>
                <a:lnTo>
                  <a:pt x="332150" y="904216"/>
                </a:lnTo>
                <a:lnTo>
                  <a:pt x="376953" y="923850"/>
                </a:lnTo>
                <a:lnTo>
                  <a:pt x="423950" y="942095"/>
                </a:lnTo>
                <a:lnTo>
                  <a:pt x="473025" y="958890"/>
                </a:lnTo>
                <a:lnTo>
                  <a:pt x="524061" y="974174"/>
                </a:lnTo>
                <a:lnTo>
                  <a:pt x="576942" y="987887"/>
                </a:lnTo>
                <a:lnTo>
                  <a:pt x="631554" y="999969"/>
                </a:lnTo>
                <a:lnTo>
                  <a:pt x="687781" y="1010358"/>
                </a:lnTo>
                <a:lnTo>
                  <a:pt x="745505" y="1018994"/>
                </a:lnTo>
                <a:lnTo>
                  <a:pt x="804613" y="1025816"/>
                </a:lnTo>
                <a:lnTo>
                  <a:pt x="864988" y="1030764"/>
                </a:lnTo>
                <a:lnTo>
                  <a:pt x="926514" y="1033778"/>
                </a:lnTo>
                <a:lnTo>
                  <a:pt x="989076" y="1034796"/>
                </a:lnTo>
                <a:lnTo>
                  <a:pt x="1051637" y="1033778"/>
                </a:lnTo>
                <a:lnTo>
                  <a:pt x="1113163" y="1030764"/>
                </a:lnTo>
                <a:lnTo>
                  <a:pt x="1173538" y="1025816"/>
                </a:lnTo>
                <a:lnTo>
                  <a:pt x="1232646" y="1018994"/>
                </a:lnTo>
                <a:lnTo>
                  <a:pt x="1290370" y="1010358"/>
                </a:lnTo>
                <a:lnTo>
                  <a:pt x="1346597" y="999969"/>
                </a:lnTo>
                <a:lnTo>
                  <a:pt x="1401209" y="987887"/>
                </a:lnTo>
                <a:lnTo>
                  <a:pt x="1454090" y="974174"/>
                </a:lnTo>
                <a:lnTo>
                  <a:pt x="1505126" y="958890"/>
                </a:lnTo>
                <a:lnTo>
                  <a:pt x="1554201" y="942095"/>
                </a:lnTo>
                <a:lnTo>
                  <a:pt x="1601198" y="923850"/>
                </a:lnTo>
                <a:lnTo>
                  <a:pt x="1646001" y="904216"/>
                </a:lnTo>
                <a:lnTo>
                  <a:pt x="1688496" y="883253"/>
                </a:lnTo>
                <a:lnTo>
                  <a:pt x="1728566" y="861022"/>
                </a:lnTo>
                <a:lnTo>
                  <a:pt x="1766096" y="837583"/>
                </a:lnTo>
                <a:lnTo>
                  <a:pt x="1800970" y="812998"/>
                </a:lnTo>
                <a:lnTo>
                  <a:pt x="1833072" y="787326"/>
                </a:lnTo>
                <a:lnTo>
                  <a:pt x="1862286" y="760628"/>
                </a:lnTo>
                <a:lnTo>
                  <a:pt x="1888497" y="732966"/>
                </a:lnTo>
                <a:lnTo>
                  <a:pt x="1931445" y="674988"/>
                </a:lnTo>
                <a:lnTo>
                  <a:pt x="1960990" y="613877"/>
                </a:lnTo>
                <a:lnTo>
                  <a:pt x="1976206" y="550118"/>
                </a:lnTo>
                <a:lnTo>
                  <a:pt x="1978152" y="517397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332" name="object 9">
            <a:extLst>
              <a:ext uri="{FF2B5EF4-FFF2-40B4-BE49-F238E27FC236}">
                <a16:creationId xmlns:a16="http://schemas.microsoft.com/office/drawing/2014/main" id="{AEFD0897-9922-B94B-54D8-1416E9C2CDC5}"/>
              </a:ext>
            </a:extLst>
          </p:cNvPr>
          <p:cNvSpPr>
            <a:spLocks/>
          </p:cNvSpPr>
          <p:nvPr/>
        </p:nvSpPr>
        <p:spPr bwMode="auto">
          <a:xfrm>
            <a:off x="3381375" y="5218113"/>
            <a:ext cx="1692275" cy="884237"/>
          </a:xfrm>
          <a:custGeom>
            <a:avLst/>
            <a:gdLst>
              <a:gd name="T0" fmla="*/ 310136 w 1978660"/>
              <a:gd name="T1" fmla="*/ 338 h 1035050"/>
              <a:gd name="T2" fmla="*/ 269331 w 1978660"/>
              <a:gd name="T3" fmla="*/ 2981 h 1035050"/>
              <a:gd name="T4" fmla="*/ 230224 w 1978660"/>
              <a:gd name="T5" fmla="*/ 8115 h 1035050"/>
              <a:gd name="T6" fmla="*/ 193120 w 1978660"/>
              <a:gd name="T7" fmla="*/ 15578 h 1035050"/>
              <a:gd name="T8" fmla="*/ 158337 w 1978660"/>
              <a:gd name="T9" fmla="*/ 25207 h 1035050"/>
              <a:gd name="T10" fmla="*/ 126179 w 1978660"/>
              <a:gd name="T11" fmla="*/ 36843 h 1035050"/>
              <a:gd name="T12" fmla="*/ 96957 w 1978660"/>
              <a:gd name="T13" fmla="*/ 50325 h 1035050"/>
              <a:gd name="T14" fmla="*/ 70982 w 1978660"/>
              <a:gd name="T15" fmla="*/ 65492 h 1035050"/>
              <a:gd name="T16" fmla="*/ 48563 w 1978660"/>
              <a:gd name="T17" fmla="*/ 82181 h 1035050"/>
              <a:gd name="T18" fmla="*/ 30010 w 1978660"/>
              <a:gd name="T19" fmla="*/ 100234 h 1035050"/>
              <a:gd name="T20" fmla="*/ 5744 w 1978660"/>
              <a:gd name="T21" fmla="*/ 139781 h 1035050"/>
              <a:gd name="T22" fmla="*/ 0 w 1978660"/>
              <a:gd name="T23" fmla="*/ 171821 h 1035050"/>
              <a:gd name="T24" fmla="*/ 5744 w 1978660"/>
              <a:gd name="T25" fmla="*/ 203860 h 1035050"/>
              <a:gd name="T26" fmla="*/ 30010 w 1978660"/>
              <a:gd name="T27" fmla="*/ 243408 h 1035050"/>
              <a:gd name="T28" fmla="*/ 48563 w 1978660"/>
              <a:gd name="T29" fmla="*/ 261461 h 1035050"/>
              <a:gd name="T30" fmla="*/ 70982 w 1978660"/>
              <a:gd name="T31" fmla="*/ 278150 h 1035050"/>
              <a:gd name="T32" fmla="*/ 96957 w 1978660"/>
              <a:gd name="T33" fmla="*/ 293316 h 1035050"/>
              <a:gd name="T34" fmla="*/ 126179 w 1978660"/>
              <a:gd name="T35" fmla="*/ 306799 h 1035050"/>
              <a:gd name="T36" fmla="*/ 158337 w 1978660"/>
              <a:gd name="T37" fmla="*/ 318435 h 1035050"/>
              <a:gd name="T38" fmla="*/ 193120 w 1978660"/>
              <a:gd name="T39" fmla="*/ 328064 h 1035050"/>
              <a:gd name="T40" fmla="*/ 230224 w 1978660"/>
              <a:gd name="T41" fmla="*/ 335527 h 1035050"/>
              <a:gd name="T42" fmla="*/ 269331 w 1978660"/>
              <a:gd name="T43" fmla="*/ 340659 h 1035050"/>
              <a:gd name="T44" fmla="*/ 310136 w 1978660"/>
              <a:gd name="T45" fmla="*/ 343303 h 1035050"/>
              <a:gd name="T46" fmla="*/ 352017 w 1978660"/>
              <a:gd name="T47" fmla="*/ 343303 h 1035050"/>
              <a:gd name="T48" fmla="*/ 392822 w 1978660"/>
              <a:gd name="T49" fmla="*/ 340659 h 1035050"/>
              <a:gd name="T50" fmla="*/ 431930 w 1978660"/>
              <a:gd name="T51" fmla="*/ 335527 h 1035050"/>
              <a:gd name="T52" fmla="*/ 469031 w 1978660"/>
              <a:gd name="T53" fmla="*/ 328064 h 1035050"/>
              <a:gd name="T54" fmla="*/ 503815 w 1978660"/>
              <a:gd name="T55" fmla="*/ 318435 h 1035050"/>
              <a:gd name="T56" fmla="*/ 535974 w 1978660"/>
              <a:gd name="T57" fmla="*/ 306799 h 1035050"/>
              <a:gd name="T58" fmla="*/ 565195 w 1978660"/>
              <a:gd name="T59" fmla="*/ 293316 h 1035050"/>
              <a:gd name="T60" fmla="*/ 591170 w 1978660"/>
              <a:gd name="T61" fmla="*/ 278150 h 1035050"/>
              <a:gd name="T62" fmla="*/ 613590 w 1978660"/>
              <a:gd name="T63" fmla="*/ 261461 h 1035050"/>
              <a:gd name="T64" fmla="*/ 632142 w 1978660"/>
              <a:gd name="T65" fmla="*/ 243408 h 1035050"/>
              <a:gd name="T66" fmla="*/ 656408 w 1978660"/>
              <a:gd name="T67" fmla="*/ 203860 h 1035050"/>
              <a:gd name="T68" fmla="*/ 662152 w 1978660"/>
              <a:gd name="T69" fmla="*/ 171821 h 1035050"/>
              <a:gd name="T70" fmla="*/ 656408 w 1978660"/>
              <a:gd name="T71" fmla="*/ 139781 h 1035050"/>
              <a:gd name="T72" fmla="*/ 632142 w 1978660"/>
              <a:gd name="T73" fmla="*/ 100234 h 1035050"/>
              <a:gd name="T74" fmla="*/ 613590 w 1978660"/>
              <a:gd name="T75" fmla="*/ 82181 h 1035050"/>
              <a:gd name="T76" fmla="*/ 591170 w 1978660"/>
              <a:gd name="T77" fmla="*/ 65492 h 1035050"/>
              <a:gd name="T78" fmla="*/ 565195 w 1978660"/>
              <a:gd name="T79" fmla="*/ 50325 h 1035050"/>
              <a:gd name="T80" fmla="*/ 535974 w 1978660"/>
              <a:gd name="T81" fmla="*/ 36843 h 1035050"/>
              <a:gd name="T82" fmla="*/ 503815 w 1978660"/>
              <a:gd name="T83" fmla="*/ 25207 h 1035050"/>
              <a:gd name="T84" fmla="*/ 469031 w 1978660"/>
              <a:gd name="T85" fmla="*/ 15578 h 1035050"/>
              <a:gd name="T86" fmla="*/ 431930 w 1978660"/>
              <a:gd name="T87" fmla="*/ 8115 h 1035050"/>
              <a:gd name="T88" fmla="*/ 392822 w 1978660"/>
              <a:gd name="T89" fmla="*/ 2981 h 1035050"/>
              <a:gd name="T90" fmla="*/ 352017 w 1978660"/>
              <a:gd name="T91" fmla="*/ 338 h 103505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978660" h="1035050">
                <a:moveTo>
                  <a:pt x="989076" y="0"/>
                </a:moveTo>
                <a:lnTo>
                  <a:pt x="926514" y="1017"/>
                </a:lnTo>
                <a:lnTo>
                  <a:pt x="864988" y="4031"/>
                </a:lnTo>
                <a:lnTo>
                  <a:pt x="804613" y="8979"/>
                </a:lnTo>
                <a:lnTo>
                  <a:pt x="745505" y="15801"/>
                </a:lnTo>
                <a:lnTo>
                  <a:pt x="687781" y="24437"/>
                </a:lnTo>
                <a:lnTo>
                  <a:pt x="631554" y="34826"/>
                </a:lnTo>
                <a:lnTo>
                  <a:pt x="576942" y="46908"/>
                </a:lnTo>
                <a:lnTo>
                  <a:pt x="524061" y="60621"/>
                </a:lnTo>
                <a:lnTo>
                  <a:pt x="473025" y="75905"/>
                </a:lnTo>
                <a:lnTo>
                  <a:pt x="423950" y="92700"/>
                </a:lnTo>
                <a:lnTo>
                  <a:pt x="376953" y="110945"/>
                </a:lnTo>
                <a:lnTo>
                  <a:pt x="332150" y="130579"/>
                </a:lnTo>
                <a:lnTo>
                  <a:pt x="289655" y="151542"/>
                </a:lnTo>
                <a:lnTo>
                  <a:pt x="249585" y="173773"/>
                </a:lnTo>
                <a:lnTo>
                  <a:pt x="212055" y="197212"/>
                </a:lnTo>
                <a:lnTo>
                  <a:pt x="177181" y="221797"/>
                </a:lnTo>
                <a:lnTo>
                  <a:pt x="145079" y="247469"/>
                </a:lnTo>
                <a:lnTo>
                  <a:pt x="115865" y="274167"/>
                </a:lnTo>
                <a:lnTo>
                  <a:pt x="89654" y="301829"/>
                </a:lnTo>
                <a:lnTo>
                  <a:pt x="46706" y="359807"/>
                </a:lnTo>
                <a:lnTo>
                  <a:pt x="17161" y="420918"/>
                </a:lnTo>
                <a:lnTo>
                  <a:pt x="1945" y="484677"/>
                </a:lnTo>
                <a:lnTo>
                  <a:pt x="0" y="517398"/>
                </a:lnTo>
                <a:lnTo>
                  <a:pt x="1945" y="550118"/>
                </a:lnTo>
                <a:lnTo>
                  <a:pt x="17161" y="613877"/>
                </a:lnTo>
                <a:lnTo>
                  <a:pt x="46706" y="674988"/>
                </a:lnTo>
                <a:lnTo>
                  <a:pt x="89654" y="732966"/>
                </a:lnTo>
                <a:lnTo>
                  <a:pt x="115865" y="760628"/>
                </a:lnTo>
                <a:lnTo>
                  <a:pt x="145079" y="787326"/>
                </a:lnTo>
                <a:lnTo>
                  <a:pt x="177181" y="812998"/>
                </a:lnTo>
                <a:lnTo>
                  <a:pt x="212055" y="837583"/>
                </a:lnTo>
                <a:lnTo>
                  <a:pt x="249585" y="861022"/>
                </a:lnTo>
                <a:lnTo>
                  <a:pt x="289655" y="883253"/>
                </a:lnTo>
                <a:lnTo>
                  <a:pt x="332150" y="904216"/>
                </a:lnTo>
                <a:lnTo>
                  <a:pt x="376953" y="923850"/>
                </a:lnTo>
                <a:lnTo>
                  <a:pt x="423950" y="942095"/>
                </a:lnTo>
                <a:lnTo>
                  <a:pt x="473025" y="958890"/>
                </a:lnTo>
                <a:lnTo>
                  <a:pt x="524061" y="974174"/>
                </a:lnTo>
                <a:lnTo>
                  <a:pt x="576942" y="987887"/>
                </a:lnTo>
                <a:lnTo>
                  <a:pt x="631554" y="999969"/>
                </a:lnTo>
                <a:lnTo>
                  <a:pt x="687781" y="1010358"/>
                </a:lnTo>
                <a:lnTo>
                  <a:pt x="745505" y="1018994"/>
                </a:lnTo>
                <a:lnTo>
                  <a:pt x="804613" y="1025816"/>
                </a:lnTo>
                <a:lnTo>
                  <a:pt x="864988" y="1030764"/>
                </a:lnTo>
                <a:lnTo>
                  <a:pt x="926514" y="1033778"/>
                </a:lnTo>
                <a:lnTo>
                  <a:pt x="989076" y="1034796"/>
                </a:lnTo>
                <a:lnTo>
                  <a:pt x="1051637" y="1033778"/>
                </a:lnTo>
                <a:lnTo>
                  <a:pt x="1113163" y="1030764"/>
                </a:lnTo>
                <a:lnTo>
                  <a:pt x="1173538" y="1025816"/>
                </a:lnTo>
                <a:lnTo>
                  <a:pt x="1232646" y="1018994"/>
                </a:lnTo>
                <a:lnTo>
                  <a:pt x="1290370" y="1010358"/>
                </a:lnTo>
                <a:lnTo>
                  <a:pt x="1346597" y="999969"/>
                </a:lnTo>
                <a:lnTo>
                  <a:pt x="1401209" y="987887"/>
                </a:lnTo>
                <a:lnTo>
                  <a:pt x="1454090" y="974174"/>
                </a:lnTo>
                <a:lnTo>
                  <a:pt x="1505126" y="958890"/>
                </a:lnTo>
                <a:lnTo>
                  <a:pt x="1554201" y="942095"/>
                </a:lnTo>
                <a:lnTo>
                  <a:pt x="1601198" y="923850"/>
                </a:lnTo>
                <a:lnTo>
                  <a:pt x="1646001" y="904216"/>
                </a:lnTo>
                <a:lnTo>
                  <a:pt x="1688496" y="883253"/>
                </a:lnTo>
                <a:lnTo>
                  <a:pt x="1728566" y="861022"/>
                </a:lnTo>
                <a:lnTo>
                  <a:pt x="1766096" y="837583"/>
                </a:lnTo>
                <a:lnTo>
                  <a:pt x="1800970" y="812998"/>
                </a:lnTo>
                <a:lnTo>
                  <a:pt x="1833072" y="787326"/>
                </a:lnTo>
                <a:lnTo>
                  <a:pt x="1862286" y="760628"/>
                </a:lnTo>
                <a:lnTo>
                  <a:pt x="1888497" y="732966"/>
                </a:lnTo>
                <a:lnTo>
                  <a:pt x="1931445" y="674988"/>
                </a:lnTo>
                <a:lnTo>
                  <a:pt x="1960990" y="613877"/>
                </a:lnTo>
                <a:lnTo>
                  <a:pt x="1976206" y="550118"/>
                </a:lnTo>
                <a:lnTo>
                  <a:pt x="1978152" y="517397"/>
                </a:lnTo>
                <a:lnTo>
                  <a:pt x="1976206" y="484677"/>
                </a:lnTo>
                <a:lnTo>
                  <a:pt x="1960990" y="420918"/>
                </a:lnTo>
                <a:lnTo>
                  <a:pt x="1931445" y="359807"/>
                </a:lnTo>
                <a:lnTo>
                  <a:pt x="1888497" y="301829"/>
                </a:lnTo>
                <a:lnTo>
                  <a:pt x="1862286" y="274167"/>
                </a:lnTo>
                <a:lnTo>
                  <a:pt x="1833072" y="247469"/>
                </a:lnTo>
                <a:lnTo>
                  <a:pt x="1800970" y="221797"/>
                </a:lnTo>
                <a:lnTo>
                  <a:pt x="1766096" y="197212"/>
                </a:lnTo>
                <a:lnTo>
                  <a:pt x="1728566" y="173773"/>
                </a:lnTo>
                <a:lnTo>
                  <a:pt x="1688496" y="151542"/>
                </a:lnTo>
                <a:lnTo>
                  <a:pt x="1646001" y="130579"/>
                </a:lnTo>
                <a:lnTo>
                  <a:pt x="1601198" y="110945"/>
                </a:lnTo>
                <a:lnTo>
                  <a:pt x="1554201" y="92700"/>
                </a:lnTo>
                <a:lnTo>
                  <a:pt x="1505126" y="75905"/>
                </a:lnTo>
                <a:lnTo>
                  <a:pt x="1454090" y="60621"/>
                </a:lnTo>
                <a:lnTo>
                  <a:pt x="1401209" y="46908"/>
                </a:lnTo>
                <a:lnTo>
                  <a:pt x="1346597" y="34826"/>
                </a:lnTo>
                <a:lnTo>
                  <a:pt x="1290370" y="24437"/>
                </a:lnTo>
                <a:lnTo>
                  <a:pt x="1232646" y="15801"/>
                </a:lnTo>
                <a:lnTo>
                  <a:pt x="1173538" y="8979"/>
                </a:lnTo>
                <a:lnTo>
                  <a:pt x="1113163" y="4031"/>
                </a:lnTo>
                <a:lnTo>
                  <a:pt x="1051637" y="1017"/>
                </a:lnTo>
                <a:lnTo>
                  <a:pt x="98907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333" name="object 10">
            <a:extLst>
              <a:ext uri="{FF2B5EF4-FFF2-40B4-BE49-F238E27FC236}">
                <a16:creationId xmlns:a16="http://schemas.microsoft.com/office/drawing/2014/main" id="{741C4267-E6BB-9F5A-387C-3189B319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70013"/>
            <a:ext cx="82804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5884" rIns="0" bIns="0">
            <a:spAutoFit/>
          </a:bodyPr>
          <a:lstStyle>
            <a:lvl1pPr marL="182563" indent="-1714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1698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38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cs typeface="Arial" panose="020B0604020202020204" pitchFamily="34" charset="0"/>
              </a:rPr>
              <a:t>SQL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语言：并运算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UNION</a:t>
            </a:r>
            <a:r>
              <a:rPr lang="zh-CN" altLang="zh-CN" sz="2000">
                <a:cs typeface="Arial" panose="020B0604020202020204" pitchFamily="34" charset="0"/>
              </a:rPr>
              <a:t>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交运算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INTERSECT</a:t>
            </a:r>
            <a:r>
              <a:rPr lang="zh-CN" altLang="zh-CN" sz="2000">
                <a:cs typeface="Arial" panose="020B0604020202020204" pitchFamily="34" charset="0"/>
              </a:rPr>
              <a:t>, 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差运算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EXCEPT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。</a:t>
            </a:r>
          </a:p>
          <a:p>
            <a:pPr>
              <a:spcBef>
                <a:spcPts val="75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基本语法形式：</a:t>
            </a:r>
          </a:p>
          <a:p>
            <a:pPr>
              <a:spcBef>
                <a:spcPts val="638"/>
              </a:spcBef>
              <a:buClrTx/>
              <a:buFontTx/>
              <a:buNone/>
            </a:pP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	</a:t>
            </a:r>
            <a:r>
              <a:rPr lang="zh-CN" altLang="zh-CN" sz="2000">
                <a:solidFill>
                  <a:srgbClr val="FF3300"/>
                </a:solidFill>
                <a:cs typeface="Arial" panose="020B0604020202020204" pitchFamily="34" charset="0"/>
              </a:rPr>
              <a:t>{ Union [ALL]	</a:t>
            </a:r>
            <a:r>
              <a:rPr lang="zh-CN" altLang="zh-CN" sz="2000">
                <a:cs typeface="Arial" panose="020B0604020202020204" pitchFamily="34" charset="0"/>
              </a:rPr>
              <a:t>|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Intersect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3333CC"/>
                </a:solidFill>
                <a:cs typeface="Arial" panose="020B0604020202020204" pitchFamily="34" charset="0"/>
              </a:rPr>
              <a:t>[ALL]</a:t>
            </a:r>
            <a:r>
              <a:rPr lang="en-US" altLang="zh-CN" sz="20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cs typeface="Arial" panose="020B0604020202020204" pitchFamily="34" charset="0"/>
              </a:rPr>
              <a:t>|</a:t>
            </a:r>
            <a:r>
              <a:rPr lang="zh-CN" altLang="zh-CN" sz="2000">
                <a:solidFill>
                  <a:srgbClr val="FF3300"/>
                </a:solidFill>
                <a:cs typeface="Arial" panose="020B0604020202020204" pitchFamily="34" charset="0"/>
              </a:rPr>
              <a:t>Except</a:t>
            </a:r>
            <a:r>
              <a:rPr lang="en-US" altLang="zh-CN" sz="200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3300"/>
                </a:solidFill>
                <a:cs typeface="Arial" panose="020B0604020202020204" pitchFamily="34" charset="0"/>
              </a:rPr>
              <a:t>[ALL]</a:t>
            </a:r>
            <a:r>
              <a:rPr lang="en-US" altLang="zh-CN" sz="200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 </a:t>
            </a:r>
            <a:r>
              <a:rPr lang="zh-CN" altLang="zh-CN" sz="2000">
                <a:solidFill>
                  <a:srgbClr val="FF3300"/>
                </a:solidFill>
                <a:cs typeface="Arial" panose="020B0604020202020204" pitchFamily="34" charset="0"/>
              </a:rPr>
              <a:t>}</a:t>
            </a:r>
            <a:endParaRPr lang="zh-CN" altLang="zh-CN" sz="2000">
              <a:cs typeface="Arial" panose="020B0604020202020204" pitchFamily="34" charset="0"/>
            </a:endParaRPr>
          </a:p>
          <a:p>
            <a:pPr>
              <a:spcBef>
                <a:spcPts val="56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通常情况下自动删除重复元组：不带</a:t>
            </a:r>
            <a:r>
              <a:rPr lang="zh-CN" altLang="zh-CN" sz="2000">
                <a:cs typeface="Arial" panose="020B0604020202020204" pitchFamily="34" charset="0"/>
              </a:rPr>
              <a:t>ALL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。若要保留重复的元组，则要带</a:t>
            </a:r>
            <a:r>
              <a:rPr lang="zh-CN" altLang="zh-CN" sz="2000">
                <a:cs typeface="Arial" panose="020B0604020202020204" pitchFamily="34" charset="0"/>
              </a:rPr>
              <a:t>ALL</a:t>
            </a:r>
            <a:r>
              <a:rPr lang="zh-CN" altLang="zh-CN" sz="2000">
                <a:latin typeface="NSimSun" panose="02010609030101010101" pitchFamily="49" charset="-122"/>
                <a:ea typeface="NSimSun" panose="02010609030101010101" pitchFamily="49" charset="-122"/>
              </a:rPr>
              <a:t>。</a:t>
            </a:r>
          </a:p>
          <a:p>
            <a:pPr>
              <a:lnSpc>
                <a:spcPts val="2463"/>
              </a:lnSpc>
              <a:spcBef>
                <a:spcPts val="950"/>
              </a:spcBef>
              <a:buClrTx/>
              <a:buFontTx/>
              <a:buNone/>
            </a:pPr>
            <a:r>
              <a:rPr lang="zh-CN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假设子查询1的一个元组出现m次，子查询2的一个元组出现n次</a:t>
            </a:r>
          </a:p>
          <a:p>
            <a:pPr>
              <a:lnSpc>
                <a:spcPts val="2463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，则该元组在：</a:t>
            </a:r>
          </a:p>
          <a:p>
            <a:pPr lvl="1">
              <a:spcBef>
                <a:spcPts val="750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1	Union	ALL</a:t>
            </a:r>
            <a:r>
              <a:rPr lang="en-US" altLang="zh-CN" sz="190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2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，出现</a:t>
            </a:r>
            <a:r>
              <a:rPr lang="zh-CN" altLang="zh-CN" sz="1900">
                <a:solidFill>
                  <a:srgbClr val="FF0065"/>
                </a:solidFill>
                <a:cs typeface="Arial" panose="020B0604020202020204" pitchFamily="34" charset="0"/>
              </a:rPr>
              <a:t>m+ n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次</a:t>
            </a:r>
            <a:endParaRPr lang="zh-CN" altLang="zh-CN" sz="19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lvl="1">
              <a:spcBef>
                <a:spcPts val="713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1	Intersect</a:t>
            </a:r>
            <a:r>
              <a:rPr lang="en-US" altLang="zh-CN" sz="190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ALL	</a:t>
            </a: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2	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，出现</a:t>
            </a:r>
            <a:r>
              <a:rPr lang="zh-CN" altLang="zh-CN" sz="1900">
                <a:solidFill>
                  <a:srgbClr val="FF0065"/>
                </a:solidFill>
                <a:cs typeface="Arial" panose="020B0604020202020204" pitchFamily="34" charset="0"/>
              </a:rPr>
              <a:t>min(m,n)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次</a:t>
            </a:r>
            <a:endParaRPr lang="zh-CN" altLang="zh-CN" sz="190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lvl="1">
              <a:spcBef>
                <a:spcPts val="713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1	Except	</a:t>
            </a:r>
            <a:r>
              <a:rPr lang="en-US" altLang="zh-CN" sz="190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ALL	</a:t>
            </a:r>
            <a:r>
              <a:rPr lang="zh-CN" altLang="zh-CN" sz="190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子查询</a:t>
            </a:r>
            <a:r>
              <a:rPr lang="zh-CN" altLang="zh-CN" sz="1900">
                <a:solidFill>
                  <a:srgbClr val="3333CC"/>
                </a:solidFill>
                <a:cs typeface="Arial" panose="020B0604020202020204" pitchFamily="34" charset="0"/>
              </a:rPr>
              <a:t>2	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，出现</a:t>
            </a:r>
            <a:r>
              <a:rPr lang="zh-CN" altLang="zh-CN" sz="1900">
                <a:solidFill>
                  <a:srgbClr val="FF0065"/>
                </a:solidFill>
                <a:cs typeface="Arial" panose="020B0604020202020204" pitchFamily="34" charset="0"/>
              </a:rPr>
              <a:t>max(0, m – n)</a:t>
            </a:r>
            <a:r>
              <a:rPr lang="zh-CN" altLang="zh-CN" sz="1900">
                <a:solidFill>
                  <a:srgbClr val="FF0065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次</a:t>
            </a:r>
            <a:endParaRPr lang="zh-CN" altLang="zh-CN" sz="190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99334" name="文本框 13">
            <a:extLst>
              <a:ext uri="{FF2B5EF4-FFF2-40B4-BE49-F238E27FC236}">
                <a16:creationId xmlns:a16="http://schemas.microsoft.com/office/drawing/2014/main" id="{C684C2C1-10AB-5AA4-0DB5-CA22AC09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5337175"/>
            <a:ext cx="1860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注意带</a:t>
            </a:r>
            <a:r>
              <a:rPr lang="en-US" altLang="zh-CN" sz="1800">
                <a:latin typeface="Times New Roman" panose="02020603050405020304" pitchFamily="18" charset="0"/>
              </a:rPr>
              <a:t>ALL</a:t>
            </a:r>
            <a:r>
              <a:rPr lang="zh-CN" altLang="en-US" sz="1800">
                <a:latin typeface="Times New Roman" panose="02020603050405020304" pitchFamily="18" charset="0"/>
              </a:rPr>
              <a:t>和不带</a:t>
            </a:r>
            <a:r>
              <a:rPr lang="en-US" altLang="zh-CN" sz="1800">
                <a:latin typeface="Times New Roman" panose="02020603050405020304" pitchFamily="18" charset="0"/>
              </a:rPr>
              <a:t>ALL</a:t>
            </a:r>
            <a:r>
              <a:rPr lang="zh-CN" altLang="en-US" sz="1800">
                <a:latin typeface="Times New Roman" panose="02020603050405020304" pitchFamily="18" charset="0"/>
              </a:rPr>
              <a:t>的区别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396C1323-3D79-BB0A-E3BC-92FE262BB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865240-D612-45ED-B4B5-30E29B8952BC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08DFEF-F7E0-5E6D-FB3D-71E2F1468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二、复合条件连接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CA85207-8122-F16E-B6D9-639DC6132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05038"/>
            <a:ext cx="77724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1]</a:t>
            </a:r>
            <a:r>
              <a:rPr lang="zh-CN" altLang="en-US" sz="2400"/>
              <a:t>查询每个学生的学号、姓名、选修的课程名及成绩。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  </a:t>
            </a:r>
            <a:r>
              <a:rPr lang="en-US" altLang="zh-CN"/>
              <a:t>SELECT Student.Sno</a:t>
            </a:r>
            <a:r>
              <a:rPr lang="zh-CN" altLang="en-US"/>
              <a:t>，</a:t>
            </a:r>
            <a:r>
              <a:rPr lang="en-US" altLang="zh-CN"/>
              <a:t>Sname</a:t>
            </a:r>
            <a:r>
              <a:rPr lang="zh-CN" altLang="en-US"/>
              <a:t>，</a:t>
            </a:r>
            <a:r>
              <a:rPr lang="en-US" altLang="zh-CN"/>
              <a:t>Cname</a:t>
            </a:r>
            <a:r>
              <a:rPr lang="zh-CN" altLang="en-US"/>
              <a:t>，</a:t>
            </a:r>
            <a:r>
              <a:rPr lang="en-US" altLang="zh-CN"/>
              <a:t>Grade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FROM    Student</a:t>
            </a:r>
            <a:r>
              <a:rPr lang="zh-CN" altLang="en-US"/>
              <a:t>，</a:t>
            </a:r>
            <a:r>
              <a:rPr lang="en-US" altLang="zh-CN"/>
              <a:t>SC</a:t>
            </a:r>
            <a:r>
              <a:rPr lang="zh-CN" altLang="en-US"/>
              <a:t>，</a:t>
            </a:r>
            <a:r>
              <a:rPr lang="en-US" altLang="zh-CN"/>
              <a:t>Course    </a:t>
            </a:r>
            <a:r>
              <a:rPr lang="en-US" altLang="zh-CN" b="1">
                <a:solidFill>
                  <a:srgbClr val="E02920"/>
                </a:solidFill>
              </a:rPr>
              <a:t>/*</a:t>
            </a:r>
            <a:r>
              <a:rPr lang="zh-CN" altLang="en-US" b="1">
                <a:solidFill>
                  <a:srgbClr val="E02920"/>
                </a:solidFill>
              </a:rPr>
              <a:t>多表连接*</a:t>
            </a:r>
            <a:r>
              <a:rPr lang="en-US" altLang="zh-CN" b="1">
                <a:solidFill>
                  <a:srgbClr val="E02920"/>
                </a:solidFill>
              </a:rPr>
              <a:t>/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WHERE Student.Sno = SC.Sno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         and SC.Cno = Course.Cno</a:t>
            </a:r>
            <a:r>
              <a:rPr lang="zh-CN" altLang="en-US"/>
              <a:t>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urier New" panose="02070309020205020404" pitchFamily="49" charset="0"/>
              </a:rPr>
              <a:t> </a:t>
            </a:r>
            <a:endParaRPr lang="zh-CN" altLang="en-US" sz="240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4CB30AC-718A-9EB4-539F-A8F127E3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113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669900"/>
                </a:solidFill>
              </a:rPr>
              <a:t>－</a:t>
            </a:r>
            <a:r>
              <a:rPr lang="en-US" altLang="zh-CN">
                <a:solidFill>
                  <a:srgbClr val="669900"/>
                </a:solidFill>
              </a:rPr>
              <a:t>WHERE</a:t>
            </a:r>
            <a:r>
              <a:rPr lang="zh-CN" altLang="en-US">
                <a:solidFill>
                  <a:srgbClr val="669900"/>
                </a:solidFill>
              </a:rPr>
              <a:t>子句中包含多个连接条件。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bject 5">
            <a:extLst>
              <a:ext uri="{FF2B5EF4-FFF2-40B4-BE49-F238E27FC236}">
                <a16:creationId xmlns:a16="http://schemas.microsoft.com/office/drawing/2014/main" id="{E396CA82-203C-6E1B-3AB1-974CF270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7642225" cy="313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12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SQL并运算</a:t>
            </a:r>
          </a:p>
          <a:p>
            <a:pPr>
              <a:spcBef>
                <a:spcPts val="738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示例：求学过002号课的同学或学过003号课的同学学号</a:t>
            </a:r>
          </a:p>
          <a:p>
            <a:pPr>
              <a:lnSpc>
                <a:spcPct val="130000"/>
              </a:lnSpc>
              <a:spcBef>
                <a:spcPts val="50"/>
              </a:spcBef>
              <a:buClrTx/>
              <a:buFontTx/>
              <a:buNone/>
            </a:pP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 = ‘002’  </a:t>
            </a:r>
            <a:b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UNION</a:t>
            </a:r>
            <a:endParaRPr lang="zh-CN" altLang="zh-CN" sz="1700" dirty="0">
              <a:cs typeface="Arial" panose="020B0604020202020204" pitchFamily="34" charset="0"/>
            </a:endParaRP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 = ‘003’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17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00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上述语句也可采用如下不用UNION的方式来进行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 = ‘002’	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OR	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1700" dirty="0">
                <a:solidFill>
                  <a:srgbClr val="FF0065"/>
                </a:solidFill>
                <a:cs typeface="Arial" panose="020B0604020202020204" pitchFamily="34" charset="0"/>
              </a:rPr>
              <a:t> = ‘003’</a:t>
            </a:r>
            <a:r>
              <a:rPr lang="zh-CN" altLang="zh-CN" sz="17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1700" dirty="0">
              <a:cs typeface="Arial" panose="020B0604020202020204" pitchFamily="34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6E2DD8FB-9DB0-645C-C94A-3086881F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>
              <a:defRPr/>
            </a:pPr>
            <a:r>
              <a:rPr lang="zh-CN" altLang="en-US" sz="3000" dirty="0">
                <a:solidFill>
                  <a:schemeClr val="accent3"/>
                </a:solidFill>
              </a:rPr>
              <a:t>集合查询</a:t>
            </a:r>
            <a:r>
              <a:rPr lang="en-US" altLang="zh-CN" sz="3000" dirty="0">
                <a:solidFill>
                  <a:schemeClr val="accent3"/>
                </a:solidFill>
              </a:rPr>
              <a:t>(</a:t>
            </a:r>
            <a:r>
              <a:rPr lang="zh-CN" altLang="en-US" sz="3000" dirty="0">
                <a:solidFill>
                  <a:schemeClr val="accent3"/>
                </a:solidFill>
              </a:rPr>
              <a:t>并</a:t>
            </a:r>
            <a:r>
              <a:rPr lang="en-US" altLang="zh-CN" sz="3000" dirty="0">
                <a:solidFill>
                  <a:schemeClr val="accent3"/>
                </a:solidFill>
              </a:rPr>
              <a:t>union)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9F8583E0-2907-A30F-79F4-CFA85E68B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60C20D-2C20-4D7F-ABDC-7A4799132343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05B7951-2CB8-AC55-1483-2FDA4824C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000">
                <a:latin typeface="宋体" panose="02010600030101010101" pitchFamily="2" charset="-122"/>
              </a:rPr>
              <a:t>集合查询（例）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E143936-33B7-DC1C-31A4-9E94B435F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3597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1]  </a:t>
            </a:r>
            <a:r>
              <a:rPr lang="zh-CN" altLang="en-US" sz="2200"/>
              <a:t>查询计算机科学系的学生及年龄不大于</a:t>
            </a:r>
            <a:r>
              <a:rPr lang="en-US" altLang="zh-CN" sz="2200"/>
              <a:t>19</a:t>
            </a:r>
            <a:r>
              <a:rPr lang="zh-CN" altLang="en-US" sz="2200"/>
              <a:t>岁的学生。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方法一：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</a:t>
            </a:r>
            <a:r>
              <a:rPr lang="en-US" altLang="zh-CN" sz="2200"/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WHERE Sdept= 'CS'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UNION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WHERE Sage&lt;=19</a:t>
            </a:r>
            <a:r>
              <a:rPr lang="zh-CN" altLang="en-US" sz="2200"/>
              <a:t>；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33CC"/>
                </a:solidFill>
              </a:rPr>
              <a:t>UNION</a:t>
            </a:r>
            <a:r>
              <a:rPr lang="zh-CN" altLang="en-US" sz="2200" b="1">
                <a:solidFill>
                  <a:srgbClr val="0033CC"/>
                </a:solidFill>
              </a:rPr>
              <a:t>：将多个查询结果合并起来时，系统自动去掉重复元组。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b="1">
                <a:solidFill>
                  <a:srgbClr val="0033CC"/>
                </a:solidFill>
              </a:rPr>
              <a:t>UNION ALL</a:t>
            </a:r>
            <a:r>
              <a:rPr lang="zh-CN" altLang="en-US" sz="2200" b="1">
                <a:solidFill>
                  <a:srgbClr val="0033CC"/>
                </a:solidFill>
              </a:rPr>
              <a:t>：将多个查询结果合并起来时，保留重复元组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8CF667F2-2ECF-D97F-75F1-8DE2535ED2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8FAFE8-3C0C-4452-BE28-225AF297352F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BC5D6EB-6920-52B5-CE38-856AEEE90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00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362428B-3283-8D1B-7537-38181631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方法二：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  <a:r>
              <a:rPr lang="en-US" altLang="zh-CN" sz="2400"/>
              <a:t>SELECT  DISTINCT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WHERE Sdept= 'CS'  </a:t>
            </a:r>
            <a:r>
              <a:rPr lang="en-US" altLang="zh-CN" sz="2400">
                <a:solidFill>
                  <a:srgbClr val="0033CC"/>
                </a:solidFill>
              </a:rPr>
              <a:t>OR</a:t>
            </a:r>
            <a:r>
              <a:rPr lang="en-US" altLang="zh-CN" sz="2400"/>
              <a:t>  Sage&lt;=19</a:t>
            </a:r>
            <a:r>
              <a:rPr lang="zh-CN" altLang="en-US" sz="240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bject 5">
            <a:extLst>
              <a:ext uri="{FF2B5EF4-FFF2-40B4-BE49-F238E27FC236}">
                <a16:creationId xmlns:a16="http://schemas.microsoft.com/office/drawing/2014/main" id="{DED24B50-7429-6184-2A4F-E28D9393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6911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535" rIns="0" bIns="0">
            <a:spAutoFit/>
          </a:bodyPr>
          <a:lstStyle>
            <a:lvl1pPr marL="242888" indent="-23177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42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42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428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42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50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40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但有时也不能完全转换成不用</a:t>
            </a:r>
            <a:r>
              <a:rPr lang="zh-CN" altLang="zh-CN" sz="2400">
                <a:solidFill>
                  <a:srgbClr val="FF0000"/>
                </a:solidFill>
                <a:cs typeface="Arial" panose="020B0604020202020204" pitchFamily="34" charset="0"/>
              </a:rPr>
              <a:t>UNION</a:t>
            </a:r>
            <a:r>
              <a:rPr lang="zh-CN" altLang="zh-CN" sz="240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的方式</a:t>
            </a:r>
          </a:p>
          <a:p>
            <a:pPr>
              <a:spcBef>
                <a:spcPts val="675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示例：已知两个表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Customers(CID, Cname, City, Discnt) 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Agents(AID, Aname, City, Percent)</a:t>
            </a:r>
          </a:p>
          <a:p>
            <a:pPr>
              <a:spcBef>
                <a:spcPts val="738"/>
              </a:spcBef>
              <a:buClrTx/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求客户所在的或者代理商所在的城市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5276467-C3FE-E44F-6344-7EF7F36C981B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4005263"/>
          <a:ext cx="4679950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57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1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Select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100" b="1" spc="-10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55"/>
                        </a:lnSpc>
                      </a:pPr>
                      <a:r>
                        <a:rPr sz="21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1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 spc="-10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UNION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5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88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300"/>
                        </a:spcBef>
                      </a:pPr>
                      <a:r>
                        <a:rPr sz="21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Select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58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300"/>
                        </a:spcBef>
                      </a:pPr>
                      <a:r>
                        <a:rPr sz="2100" b="1" spc="-10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589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10"/>
                        </a:lnSpc>
                        <a:spcBef>
                          <a:spcPts val="300"/>
                        </a:spcBef>
                      </a:pPr>
                      <a:r>
                        <a:rPr sz="21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2589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10"/>
                        </a:lnSpc>
                        <a:spcBef>
                          <a:spcPts val="300"/>
                        </a:spcBef>
                      </a:pPr>
                      <a:r>
                        <a:rPr sz="21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Agents</a:t>
                      </a:r>
                      <a:r>
                        <a:rPr sz="2100" b="1" spc="-2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3258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C7DEF349-8468-63B1-269F-9F937BB8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685800"/>
            <a:ext cx="7189787" cy="563563"/>
          </a:xfrm>
        </p:spPr>
        <p:txBody>
          <a:bodyPr/>
          <a:lstStyle/>
          <a:p>
            <a:pPr algn="l">
              <a:defRPr/>
            </a:pPr>
            <a:r>
              <a:rPr lang="zh-CN" altLang="en-US" sz="3000" dirty="0">
                <a:solidFill>
                  <a:schemeClr val="accent3"/>
                </a:solidFill>
              </a:rPr>
              <a:t>集合查询</a:t>
            </a:r>
            <a:r>
              <a:rPr lang="en-US" altLang="zh-CN" sz="3000" dirty="0">
                <a:solidFill>
                  <a:schemeClr val="accent3"/>
                </a:solidFill>
              </a:rPr>
              <a:t>(</a:t>
            </a:r>
            <a:r>
              <a:rPr lang="zh-CN" altLang="en-US" sz="3000" dirty="0">
                <a:solidFill>
                  <a:schemeClr val="accent3"/>
                </a:solidFill>
              </a:rPr>
              <a:t>并</a:t>
            </a:r>
            <a:r>
              <a:rPr lang="en-US" altLang="zh-CN" sz="3000" dirty="0">
                <a:solidFill>
                  <a:schemeClr val="accent3"/>
                </a:solidFill>
              </a:rPr>
              <a:t>union)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bject 5">
            <a:extLst>
              <a:ext uri="{FF2B5EF4-FFF2-40B4-BE49-F238E27FC236}">
                <a16:creationId xmlns:a16="http://schemas.microsoft.com/office/drawing/2014/main" id="{8A1CC880-620D-659A-24E7-B18D1580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828198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12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SQL交运算</a:t>
            </a:r>
          </a:p>
          <a:p>
            <a:pPr>
              <a:spcBef>
                <a:spcPts val="738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示例：求既学过002号课，又学过003号课的同学学号</a:t>
            </a:r>
          </a:p>
          <a:p>
            <a:pPr>
              <a:lnSpc>
                <a:spcPct val="130000"/>
              </a:lnSpc>
              <a:spcBef>
                <a:spcPts val="50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‘002’  INTERSECT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‘003’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ts val="61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上述语句也可采用如下不用</a:t>
            </a:r>
            <a:r>
              <a:rPr lang="zh-CN" altLang="zh-CN" sz="2000" dirty="0">
                <a:cs typeface="Arial" panose="020B0604020202020204" pitchFamily="34" charset="0"/>
              </a:rPr>
              <a:t>INTERSECT</a:t>
            </a: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的方式来进行</a:t>
            </a:r>
          </a:p>
          <a:p>
            <a:pPr>
              <a:lnSpc>
                <a:spcPts val="2675"/>
              </a:lnSpc>
              <a:spcBef>
                <a:spcPts val="188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‘002’and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IN  </a:t>
            </a:r>
            <a:b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        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‘003’)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ts val="42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交运算符</a:t>
            </a:r>
            <a:r>
              <a:rPr lang="zh-CN" altLang="zh-CN" sz="1800" dirty="0">
                <a:cs typeface="Arial" panose="020B0604020202020204" pitchFamily="34" charset="0"/>
              </a:rPr>
              <a:t>Intersect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并没有增强</a:t>
            </a:r>
            <a:r>
              <a:rPr lang="zh-CN" altLang="zh-CN" sz="1800" dirty="0">
                <a:cs typeface="Arial" panose="020B0604020202020204" pitchFamily="34" charset="0"/>
              </a:rPr>
              <a:t>SQL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的表达能力，没有</a:t>
            </a:r>
            <a:r>
              <a:rPr lang="zh-CN" altLang="zh-CN" sz="1800" dirty="0">
                <a:cs typeface="Arial" panose="020B0604020202020204" pitchFamily="34" charset="0"/>
              </a:rPr>
              <a:t>Intersect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， </a:t>
            </a:r>
            <a:r>
              <a:rPr lang="zh-CN" altLang="zh-CN" sz="1800" dirty="0">
                <a:cs typeface="Arial" panose="020B0604020202020204" pitchFamily="34" charset="0"/>
              </a:rPr>
              <a:t>SQL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也可以用其他方式表达同样的查询需求。只是有了</a:t>
            </a:r>
            <a:r>
              <a:rPr lang="zh-CN" altLang="zh-CN" sz="1800" dirty="0">
                <a:cs typeface="Arial" panose="020B0604020202020204" pitchFamily="34" charset="0"/>
              </a:rPr>
              <a:t>Intersect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更容易表达一些</a:t>
            </a:r>
            <a:r>
              <a:rPr lang="zh-CN" altLang="en-US" sz="1800" dirty="0">
                <a:latin typeface="NSimSun" panose="02010609030101010101" pitchFamily="49" charset="-122"/>
                <a:ea typeface="NSimSun" panose="02010609030101010101" pitchFamily="49" charset="-122"/>
              </a:rPr>
              <a:t>，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但增加了</a:t>
            </a:r>
            <a:r>
              <a:rPr lang="zh-CN" altLang="zh-CN" sz="1800" dirty="0">
                <a:cs typeface="Arial" panose="020B0604020202020204" pitchFamily="34" charset="0"/>
              </a:rPr>
              <a:t>SQL</a:t>
            </a:r>
            <a:r>
              <a:rPr lang="zh-CN" altLang="zh-CN" sz="1800" dirty="0">
                <a:latin typeface="NSimSun" panose="02010609030101010101" pitchFamily="49" charset="-122"/>
                <a:ea typeface="NSimSun" panose="02010609030101010101" pitchFamily="49" charset="-122"/>
              </a:rPr>
              <a:t>语言的不唯一性。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6935BAA-BD08-4F6E-D28F-052F47E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685800"/>
            <a:ext cx="7262812" cy="563563"/>
          </a:xfrm>
        </p:spPr>
        <p:txBody>
          <a:bodyPr/>
          <a:lstStyle/>
          <a:p>
            <a:pPr algn="l">
              <a:defRPr/>
            </a:pPr>
            <a:r>
              <a:rPr lang="zh-CN" altLang="en-US" sz="3000" dirty="0">
                <a:solidFill>
                  <a:schemeClr val="accent3"/>
                </a:solidFill>
              </a:rPr>
              <a:t>集合查询</a:t>
            </a:r>
            <a:r>
              <a:rPr lang="en-US" altLang="zh-CN" sz="3000" dirty="0">
                <a:solidFill>
                  <a:schemeClr val="accent3"/>
                </a:solidFill>
              </a:rPr>
              <a:t>(</a:t>
            </a:r>
            <a:r>
              <a:rPr lang="zh-CN" altLang="en-US" sz="3000" dirty="0">
                <a:solidFill>
                  <a:schemeClr val="accent3"/>
                </a:solidFill>
              </a:rPr>
              <a:t>交</a:t>
            </a:r>
            <a:r>
              <a:rPr lang="en-US" altLang="zh-CN" sz="3000" dirty="0">
                <a:solidFill>
                  <a:schemeClr val="accent3"/>
                </a:solidFill>
              </a:rPr>
              <a:t>intersect)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F815AA20-6B64-1854-59EF-59E8EB7B6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76FD31-07B3-4F7F-9BC9-33E9CFEF2D3B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C773ED6-AE3D-807F-A4A0-3841A4C39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685800"/>
            <a:ext cx="7118350" cy="563563"/>
          </a:xfrm>
        </p:spPr>
        <p:txBody>
          <a:bodyPr/>
          <a:lstStyle/>
          <a:p>
            <a:pPr algn="l" eaLnBrk="1" hangingPunct="1"/>
            <a:r>
              <a:rPr lang="zh-CN" altLang="en-US" sz="3000">
                <a:latin typeface="宋体" panose="02010600030101010101" pitchFamily="2" charset="-122"/>
              </a:rPr>
              <a:t>集合查询（例）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155C3549-15FE-0437-7E4F-28A0BFB0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229600" cy="4103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2]  </a:t>
            </a:r>
            <a:r>
              <a:rPr lang="zh-CN" altLang="en-US"/>
              <a:t>查询计算机科学系的学生与年龄不大于</a:t>
            </a:r>
            <a:r>
              <a:rPr lang="en-US" altLang="zh-CN"/>
              <a:t>19</a:t>
            </a:r>
            <a:r>
              <a:rPr lang="zh-CN" altLang="en-US"/>
              <a:t>岁的学生的交集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SELECT *</a:t>
            </a:r>
          </a:p>
          <a:p>
            <a:pPr lvl="3" eaLnBrk="1" hangingPunct="1">
              <a:buFontTx/>
              <a:buNone/>
            </a:pPr>
            <a:r>
              <a:rPr lang="en-US" altLang="zh-CN" sz="2400"/>
              <a:t>FROM Student</a:t>
            </a:r>
          </a:p>
          <a:p>
            <a:pPr lvl="3" eaLnBrk="1" hangingPunct="1">
              <a:buFontTx/>
              <a:buNone/>
            </a:pPr>
            <a:r>
              <a:rPr lang="en-US" altLang="zh-CN" sz="2400"/>
              <a:t>WHERE Sdept='CS' </a:t>
            </a:r>
          </a:p>
          <a:p>
            <a:pPr lvl="3" eaLnBrk="1" hangingPunct="1">
              <a:buFontTx/>
              <a:buNone/>
            </a:pPr>
            <a:r>
              <a:rPr lang="en-US" altLang="zh-CN" sz="2400">
                <a:solidFill>
                  <a:srgbClr val="0033CC"/>
                </a:solidFill>
              </a:rPr>
              <a:t>INTERSECT</a:t>
            </a:r>
          </a:p>
          <a:p>
            <a:pPr lvl="3" eaLnBrk="1" hangingPunct="1">
              <a:buFontTx/>
              <a:buNone/>
            </a:pPr>
            <a:r>
              <a:rPr lang="en-US" altLang="zh-CN" sz="2400"/>
              <a:t>SELECT *</a:t>
            </a:r>
          </a:p>
          <a:p>
            <a:pPr lvl="3" eaLnBrk="1" hangingPunct="1">
              <a:buFontTx/>
              <a:buNone/>
            </a:pPr>
            <a:r>
              <a:rPr lang="en-US" altLang="zh-CN" sz="2400"/>
              <a:t>FROM Student</a:t>
            </a:r>
          </a:p>
          <a:p>
            <a:pPr lvl="3" eaLnBrk="1" hangingPunct="1">
              <a:buFontTx/>
              <a:buNone/>
            </a:pPr>
            <a:r>
              <a:rPr lang="en-US" altLang="zh-CN" sz="2400"/>
              <a:t>WHERE Sage&lt;=19</a:t>
            </a:r>
            <a:r>
              <a:rPr lang="en-US" altLang="zh-CN"/>
              <a:t> </a:t>
            </a:r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FDF672A6-8250-5403-3AA4-3E99B7C3F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9D3464-DAAF-45D3-AD65-A45550B0A156}" type="slidenum">
              <a:rPr lang="en-US" altLang="zh-CN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A850614-3991-66F5-95A5-3C91D2281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000">
                <a:latin typeface="宋体" panose="02010600030101010101" pitchFamily="2" charset="-122"/>
              </a:rPr>
              <a:t>集合查询（续）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DC07CF41-90BC-EA81-22B9-C2BE86068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2] </a:t>
            </a:r>
            <a:r>
              <a:rPr lang="zh-CN" altLang="en-US"/>
              <a:t>实际上就是查询计算机科学系中年龄不大于</a:t>
            </a:r>
            <a:r>
              <a:rPr lang="en-US" altLang="zh-CN"/>
              <a:t>19</a:t>
            </a:r>
            <a:r>
              <a:rPr lang="zh-CN" altLang="en-US"/>
              <a:t>岁的学生</a:t>
            </a:r>
          </a:p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 sz="2400"/>
              <a:t>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	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	WHERE Sdept= 'CS' </a:t>
            </a:r>
            <a:r>
              <a:rPr lang="en-US" altLang="zh-CN" sz="2400">
                <a:solidFill>
                  <a:srgbClr val="0033CC"/>
                </a:solidFill>
              </a:rPr>
              <a:t>AND</a:t>
            </a:r>
            <a:r>
              <a:rPr lang="en-US" altLang="zh-CN" sz="2400"/>
              <a:t>  Sage&lt;=19</a:t>
            </a:r>
            <a:r>
              <a:rPr lang="zh-CN" altLang="en-US" sz="2400"/>
              <a:t>；</a:t>
            </a:r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object 5">
            <a:extLst>
              <a:ext uri="{FF2B5EF4-FFF2-40B4-BE49-F238E27FC236}">
                <a16:creationId xmlns:a16="http://schemas.microsoft.com/office/drawing/2014/main" id="{3727C450-CC49-EFCA-763D-454985D3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8335963" cy="307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12" rIns="0" bIns="0">
            <a:spAutoFit/>
          </a:bodyPr>
          <a:lstStyle>
            <a:lvl1pPr marL="698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SQL差运算</a:t>
            </a:r>
          </a:p>
          <a:p>
            <a:pPr>
              <a:spcBef>
                <a:spcPts val="738"/>
              </a:spcBef>
              <a:buClrTx/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 假定所有学生都有选课，求没学过002号课程的学生学号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8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不能写成如下形式：</a:t>
            </a:r>
          </a:p>
          <a:p>
            <a:pPr>
              <a:spcBef>
                <a:spcPts val="488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&lt;&gt; ‘002’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25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可写成如下形式：所有学生 </a:t>
            </a:r>
            <a:r>
              <a:rPr lang="zh-CN" altLang="zh-CN" sz="2000" dirty="0">
                <a:solidFill>
                  <a:srgbClr val="3333CC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减掉 </a:t>
            </a: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学过</a:t>
            </a:r>
            <a:r>
              <a:rPr lang="zh-CN" altLang="zh-CN" sz="2000" dirty="0">
                <a:cs typeface="Arial" panose="020B0604020202020204" pitchFamily="34" charset="0"/>
              </a:rPr>
              <a:t>002</a:t>
            </a:r>
            <a:r>
              <a:rPr lang="zh-CN" altLang="zh-CN" sz="2000" dirty="0">
                <a:latin typeface="NSimSun" panose="02010609030101010101" pitchFamily="49" charset="-122"/>
                <a:ea typeface="NSimSun" panose="02010609030101010101" pitchFamily="49" charset="-122"/>
              </a:rPr>
              <a:t>号课的学生</a:t>
            </a:r>
          </a:p>
          <a:p>
            <a:pPr>
              <a:lnSpc>
                <a:spcPts val="2675"/>
              </a:lnSpc>
              <a:spcBef>
                <a:spcPts val="188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DISTINCT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EXCEPT</a:t>
            </a:r>
            <a:endParaRPr lang="zh-CN" altLang="zh-CN" sz="2000" dirty="0">
              <a:cs typeface="Arial" panose="020B0604020202020204" pitchFamily="34" charset="0"/>
            </a:endParaRPr>
          </a:p>
          <a:p>
            <a:pPr>
              <a:spcBef>
                <a:spcPts val="425"/>
              </a:spcBef>
              <a:buClrTx/>
              <a:buFontTx/>
              <a:buNone/>
            </a:pP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SC 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    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Where	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000" dirty="0">
                <a:solidFill>
                  <a:srgbClr val="FF0065"/>
                </a:solidFill>
                <a:cs typeface="Arial" panose="020B0604020202020204" pitchFamily="34" charset="0"/>
              </a:rPr>
              <a:t> = ‘002’</a:t>
            </a:r>
            <a:r>
              <a:rPr lang="zh-CN" altLang="zh-CN" sz="20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2000" dirty="0">
              <a:cs typeface="Arial" panose="020B0604020202020204" pitchFamily="34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D2A80BA-04B4-B888-A4E0-3F358B0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000" dirty="0">
                <a:solidFill>
                  <a:schemeClr val="accent3"/>
                </a:solidFill>
              </a:rPr>
              <a:t>集合查询</a:t>
            </a:r>
            <a:r>
              <a:rPr lang="en-US" altLang="zh-CN" sz="3000" dirty="0">
                <a:solidFill>
                  <a:schemeClr val="accent3"/>
                </a:solidFill>
              </a:rPr>
              <a:t>(</a:t>
            </a:r>
            <a:r>
              <a:rPr lang="zh-CN" altLang="en-US" sz="3000" dirty="0">
                <a:solidFill>
                  <a:schemeClr val="accent3"/>
                </a:solidFill>
              </a:rPr>
              <a:t>差</a:t>
            </a:r>
            <a:r>
              <a:rPr lang="en-US" altLang="zh-CN" sz="3000" dirty="0">
                <a:solidFill>
                  <a:schemeClr val="accent3"/>
                </a:solidFill>
              </a:rPr>
              <a:t>expect)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bject 5">
            <a:extLst>
              <a:ext uri="{FF2B5EF4-FFF2-40B4-BE49-F238E27FC236}">
                <a16:creationId xmlns:a16="http://schemas.microsoft.com/office/drawing/2014/main" id="{96DD98E8-69A2-B8B5-EF6E-97A338F4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700213"/>
            <a:ext cx="8278813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88" rIns="0" bIns="0">
            <a:spAutoFit/>
          </a:bodyPr>
          <a:lstStyle>
            <a:lvl1pPr marL="182563" indent="-1825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1184275" algn="l"/>
                <a:tab pos="1220788" algn="l"/>
                <a:tab pos="2341563" algn="l"/>
                <a:tab pos="2727325" algn="l"/>
                <a:tab pos="3146425" algn="l"/>
                <a:tab pos="3351213" algn="l"/>
                <a:tab pos="3389313" algn="l"/>
                <a:tab pos="3813175" algn="l"/>
                <a:tab pos="401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1000"/>
              </a:lnSpc>
              <a:spcBef>
                <a:spcPts val="100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前述语句也可不用EXCEPT的方式来进行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1000"/>
              </a:lnSpc>
              <a:spcBef>
                <a:spcPts val="100"/>
              </a:spcBef>
              <a:buClrTx/>
              <a:buSzPct val="95000"/>
              <a:buFontTx/>
              <a:buNone/>
            </a:pPr>
            <a: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 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Select		DISTINCT	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S</a:t>
            </a: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	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From	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SC	SC1 </a:t>
            </a:r>
            <a:b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</a:b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 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Where</a:t>
            </a:r>
            <a: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not exists </a:t>
            </a:r>
            <a:b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</a:br>
            <a: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         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(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Select	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*	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SC</a:t>
            </a:r>
            <a:endParaRPr lang="en-US" altLang="zh-CN" sz="2200" dirty="0">
              <a:solidFill>
                <a:srgbClr val="FF0065"/>
              </a:solidFill>
              <a:cs typeface="Arial" panose="020B0604020202020204" pitchFamily="34" charset="0"/>
            </a:endParaRPr>
          </a:p>
          <a:p>
            <a:pPr>
              <a:lnSpc>
                <a:spcPct val="131000"/>
              </a:lnSpc>
              <a:spcBef>
                <a:spcPts val="100"/>
              </a:spcBef>
              <a:buClrTx/>
              <a:buSzPct val="95000"/>
              <a:buFontTx/>
              <a:buNone/>
            </a:pP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                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Where</a:t>
            </a:r>
            <a:r>
              <a:rPr lang="en-US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  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C</a:t>
            </a: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 = ‘002’	and	S</a:t>
            </a: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 = SC1.S</a:t>
            </a:r>
            <a:r>
              <a:rPr lang="en-US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no</a:t>
            </a:r>
            <a:r>
              <a:rPr lang="zh-CN" altLang="zh-CN" sz="2200" dirty="0">
                <a:solidFill>
                  <a:srgbClr val="FF0065"/>
                </a:solidFill>
                <a:cs typeface="Arial" panose="020B0604020202020204" pitchFamily="34" charset="0"/>
              </a:rPr>
              <a:t>) </a:t>
            </a:r>
            <a:r>
              <a:rPr lang="zh-CN" altLang="zh-CN" sz="2200" dirty="0">
                <a:solidFill>
                  <a:srgbClr val="3333CC"/>
                </a:solidFill>
                <a:cs typeface="Arial" panose="020B0604020202020204" pitchFamily="34" charset="0"/>
              </a:rPr>
              <a:t>;</a:t>
            </a:r>
            <a:endParaRPr lang="zh-CN" altLang="zh-CN" sz="2200" dirty="0">
              <a:cs typeface="Arial" panose="020B0604020202020204" pitchFamily="34" charset="0"/>
            </a:endParaRPr>
          </a:p>
          <a:p>
            <a:pPr algn="just">
              <a:lnSpc>
                <a:spcPts val="2675"/>
              </a:lnSpc>
              <a:spcBef>
                <a:spcPts val="163"/>
              </a:spcBef>
              <a:buClrTx/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差运算符Except也没有增强SQL的表达能力，没有Except， SQL也可以用 其他方式表达同样的查询需求。只是有了Except更容易表达一些，但增加了 SQL语言的不唯一性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3890255F-1FB1-3AFD-0C52-B94FC167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000" dirty="0">
                <a:solidFill>
                  <a:schemeClr val="accent3"/>
                </a:solidFill>
              </a:rPr>
              <a:t>集合查询</a:t>
            </a:r>
            <a:r>
              <a:rPr lang="en-US" altLang="zh-CN" sz="3000" dirty="0">
                <a:solidFill>
                  <a:schemeClr val="accent3"/>
                </a:solidFill>
              </a:rPr>
              <a:t>(</a:t>
            </a:r>
            <a:r>
              <a:rPr lang="zh-CN" altLang="en-US" sz="3000" dirty="0">
                <a:solidFill>
                  <a:schemeClr val="accent3"/>
                </a:solidFill>
              </a:rPr>
              <a:t>差</a:t>
            </a:r>
            <a:r>
              <a:rPr lang="en-US" altLang="zh-CN" sz="3000" dirty="0">
                <a:solidFill>
                  <a:schemeClr val="accent3"/>
                </a:solidFill>
              </a:rPr>
              <a:t>expect)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bject 5">
            <a:extLst>
              <a:ext uri="{FF2B5EF4-FFF2-40B4-BE49-F238E27FC236}">
                <a16:creationId xmlns:a16="http://schemas.microsoft.com/office/drawing/2014/main" id="{37F8E6B9-71D9-74AA-8623-3E5A6F42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73238"/>
            <a:ext cx="76898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712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9527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952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952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52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UNION运算符是Entry-SQL92的一部分</a:t>
            </a:r>
          </a:p>
          <a:p>
            <a:pPr>
              <a:spcBef>
                <a:spcPts val="738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INTERSECT、EXCEPT运算符是Full-SQL92的一部分</a:t>
            </a:r>
          </a:p>
          <a:p>
            <a:pPr>
              <a:lnSpc>
                <a:spcPts val="3200"/>
              </a:lnSpc>
              <a:spcBef>
                <a:spcPts val="225"/>
              </a:spcBef>
              <a:buClrTx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它们都是Core-SQL99的一部分，但有些DBMS并不支持这些 运算，使用时要注意。</a:t>
            </a:r>
          </a:p>
        </p:txBody>
      </p:sp>
      <p:sp>
        <p:nvSpPr>
          <p:cNvPr id="109571" name="标题 7">
            <a:extLst>
              <a:ext uri="{FF2B5EF4-FFF2-40B4-BE49-F238E27FC236}">
                <a16:creationId xmlns:a16="http://schemas.microsoft.com/office/drawing/2014/main" id="{1D16A0B0-1F5B-D522-EBEB-485C5536F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2575937" marR="3194400" algn="ctr">
          <a:defRPr spc="-4" dirty="0" smtClean="0">
            <a:solidFill>
              <a:srgbClr val="3333CC"/>
            </a:solidFill>
            <a:latin typeface="Microsoft YaHei"/>
            <a:cs typeface="Microsoft YaHe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</TotalTime>
  <Words>9770</Words>
  <Application>Microsoft Office PowerPoint</Application>
  <PresentationFormat>全屏显示(4:3)</PresentationFormat>
  <Paragraphs>1191</Paragraphs>
  <Slides>106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23" baseType="lpstr">
      <vt:lpstr>黑体</vt:lpstr>
      <vt:lpstr>华文隶书</vt:lpstr>
      <vt:lpstr>STZhongsong</vt:lpstr>
      <vt:lpstr>楷体_GB2312</vt:lpstr>
      <vt:lpstr>隶书</vt:lpstr>
      <vt:lpstr>宋体</vt:lpstr>
      <vt:lpstr>微软雅黑</vt:lpstr>
      <vt:lpstr>微软雅黑</vt:lpstr>
      <vt:lpstr>NSimSun</vt:lpstr>
      <vt:lpstr>Arial</vt:lpstr>
      <vt:lpstr>Courier New</vt:lpstr>
      <vt:lpstr>Symbol</vt:lpstr>
      <vt:lpstr>Tahoma</vt:lpstr>
      <vt:lpstr>Times New Roman</vt:lpstr>
      <vt:lpstr>Wingdings</vt:lpstr>
      <vt:lpstr>1_商务模板系列34</vt:lpstr>
      <vt:lpstr>Image</vt:lpstr>
      <vt:lpstr>3.3  数据查询 </vt:lpstr>
      <vt:lpstr>PowerPoint 演示文稿</vt:lpstr>
      <vt:lpstr>连接操作的执行过程</vt:lpstr>
      <vt:lpstr>排序合并法(SORT-MERGE)</vt:lpstr>
      <vt:lpstr>排序合并法</vt:lpstr>
      <vt:lpstr>索引连接(INDEX-JOIN)</vt:lpstr>
      <vt:lpstr>连接查询（续）</vt:lpstr>
      <vt:lpstr>多表联合查询之等值连接</vt:lpstr>
      <vt:lpstr>二、复合条件连接</vt:lpstr>
      <vt:lpstr>复合条件连接（续）</vt:lpstr>
      <vt:lpstr>三.表更名与表别名</vt:lpstr>
      <vt:lpstr>自身连接 （例）</vt:lpstr>
      <vt:lpstr>自身连接（续）</vt:lpstr>
      <vt:lpstr>自身连接（续）</vt:lpstr>
      <vt:lpstr>自身连接（续）</vt:lpstr>
      <vt:lpstr>自身连接</vt:lpstr>
      <vt:lpstr>自身连接</vt:lpstr>
      <vt:lpstr>PowerPoint 演示文稿</vt:lpstr>
      <vt:lpstr>PowerPoint 演示文稿</vt:lpstr>
      <vt:lpstr>外连接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外连接（例）</vt:lpstr>
      <vt:lpstr>外连接（续） </vt:lpstr>
      <vt:lpstr>连接查询－练习</vt:lpstr>
      <vt:lpstr>连接查询－练习</vt:lpstr>
      <vt:lpstr>连接查询－练习</vt:lpstr>
      <vt:lpstr>3.3  数据查询 </vt:lpstr>
      <vt:lpstr>嵌套查询(续)</vt:lpstr>
      <vt:lpstr>PowerPoint 演示文稿</vt:lpstr>
      <vt:lpstr>嵌套查询(续)</vt:lpstr>
      <vt:lpstr>嵌套查询(续)</vt:lpstr>
      <vt:lpstr>嵌套查询</vt:lpstr>
      <vt:lpstr>PowerPoint 演示文稿</vt:lpstr>
      <vt:lpstr>PowerPoint 演示文稿</vt:lpstr>
      <vt:lpstr>PowerPoint 演示文稿</vt:lpstr>
      <vt:lpstr>不相关子查询求解方法</vt:lpstr>
      <vt:lpstr>不相关子查询步骤</vt:lpstr>
      <vt:lpstr>PowerPoint 演示文稿</vt:lpstr>
      <vt:lpstr>PowerPoint 演示文稿</vt:lpstr>
      <vt:lpstr>不相关子查询（例）</vt:lpstr>
      <vt:lpstr>不相关子查询（例）</vt:lpstr>
      <vt:lpstr>不相关子查询（例）</vt:lpstr>
      <vt:lpstr>PowerPoint 演示文稿</vt:lpstr>
      <vt:lpstr>带有比较运算符的子查询（续）</vt:lpstr>
      <vt:lpstr>PowerPoint 演示文稿</vt:lpstr>
      <vt:lpstr>相关子查询求解方法</vt:lpstr>
      <vt:lpstr>相关子查询求解步骤</vt:lpstr>
      <vt:lpstr>相关子查询求解步骤</vt:lpstr>
      <vt:lpstr>PowerPoint 演示文稿</vt:lpstr>
      <vt:lpstr>PowerPoint 演示文稿</vt:lpstr>
      <vt:lpstr>带有ANY（SOME）或ALL谓词的子查询 （续）</vt:lpstr>
      <vt:lpstr>带有ANY（SOME）或ALL谓词的子查询 （例）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需要注意的</vt:lpstr>
      <vt:lpstr>需要注意的</vt:lpstr>
      <vt:lpstr>PowerPoint 演示文稿</vt:lpstr>
      <vt:lpstr>带有ANY（SOME）或ALL谓词的子查询 （续）</vt:lpstr>
      <vt:lpstr>4、带有EXISTS谓词的子查询(续）</vt:lpstr>
      <vt:lpstr>带有EXISTS谓词的子查询(例）</vt:lpstr>
      <vt:lpstr>带有EXISTS谓词的子查询(续）</vt:lpstr>
      <vt:lpstr>带有EXISTS谓词的子查询(续）</vt:lpstr>
      <vt:lpstr>带有EXISTS谓词的子查询(续）</vt:lpstr>
      <vt:lpstr>PowerPoint 演示文稿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PowerPoint 演示文稿</vt:lpstr>
      <vt:lpstr>带有EXISTS谓词的子查询(续）</vt:lpstr>
      <vt:lpstr>嵌套查询－练习</vt:lpstr>
      <vt:lpstr>嵌套查询－练习</vt:lpstr>
      <vt:lpstr>嵌套查询－练习</vt:lpstr>
      <vt:lpstr>嵌套查询－练习</vt:lpstr>
      <vt:lpstr>嵌套查询－练习</vt:lpstr>
      <vt:lpstr>3.3  数据查询 </vt:lpstr>
      <vt:lpstr>3.3.4 集合查询</vt:lpstr>
      <vt:lpstr>PowerPoint 演示文稿</vt:lpstr>
      <vt:lpstr>集合查询(并union)</vt:lpstr>
      <vt:lpstr>集合查询（例）</vt:lpstr>
      <vt:lpstr>集合查询（续）</vt:lpstr>
      <vt:lpstr>集合查询(并union)</vt:lpstr>
      <vt:lpstr>集合查询(交intersect)</vt:lpstr>
      <vt:lpstr>集合查询（例）</vt:lpstr>
      <vt:lpstr>集合查询（续）</vt:lpstr>
      <vt:lpstr>集合查询(差expect)</vt:lpstr>
      <vt:lpstr>集合查询(差expect)</vt:lpstr>
      <vt:lpstr>PowerPoint 演示文稿</vt:lpstr>
      <vt:lpstr>3.3.4 集合查询－练习</vt:lpstr>
      <vt:lpstr>3.3.4 集合查询－练习</vt:lpstr>
      <vt:lpstr>3.3.4 集合查询－练习</vt:lpstr>
      <vt:lpstr>3.3.4 集合查询－练习</vt:lpstr>
      <vt:lpstr>SELECT语句的一般格式</vt:lpstr>
      <vt:lpstr>补充—from子句后的子查询</vt:lpstr>
      <vt:lpstr>补充—from子句后的子查询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488</cp:revision>
  <dcterms:created xsi:type="dcterms:W3CDTF">2000-08-09T08:19:19Z</dcterms:created>
  <dcterms:modified xsi:type="dcterms:W3CDTF">2022-10-18T11:54:33Z</dcterms:modified>
</cp:coreProperties>
</file>